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16"/>
  </p:notesMasterIdLst>
  <p:sldIdLst>
    <p:sldId id="311" r:id="rId2"/>
    <p:sldId id="406" r:id="rId3"/>
    <p:sldId id="379" r:id="rId4"/>
    <p:sldId id="373" r:id="rId5"/>
    <p:sldId id="420" r:id="rId6"/>
    <p:sldId id="491" r:id="rId7"/>
    <p:sldId id="492" r:id="rId8"/>
    <p:sldId id="493" r:id="rId9"/>
    <p:sldId id="494" r:id="rId10"/>
    <p:sldId id="495" r:id="rId11"/>
    <p:sldId id="496" r:id="rId12"/>
    <p:sldId id="497" r:id="rId13"/>
    <p:sldId id="421" r:id="rId14"/>
    <p:sldId id="422" r:id="rId15"/>
    <p:sldId id="469" r:id="rId16"/>
    <p:sldId id="499" r:id="rId17"/>
    <p:sldId id="463" r:id="rId18"/>
    <p:sldId id="464" r:id="rId19"/>
    <p:sldId id="489" r:id="rId20"/>
    <p:sldId id="505" r:id="rId21"/>
    <p:sldId id="500" r:id="rId22"/>
    <p:sldId id="486" r:id="rId23"/>
    <p:sldId id="501" r:id="rId24"/>
    <p:sldId id="503" r:id="rId25"/>
    <p:sldId id="470" r:id="rId26"/>
    <p:sldId id="375" r:id="rId27"/>
    <p:sldId id="456" r:id="rId28"/>
    <p:sldId id="453" r:id="rId29"/>
    <p:sldId id="557" r:id="rId30"/>
    <p:sldId id="380" r:id="rId31"/>
    <p:sldId id="487" r:id="rId32"/>
    <p:sldId id="368" r:id="rId33"/>
    <p:sldId id="376" r:id="rId34"/>
    <p:sldId id="555" r:id="rId35"/>
    <p:sldId id="369" r:id="rId36"/>
    <p:sldId id="431" r:id="rId37"/>
    <p:sldId id="439" r:id="rId38"/>
    <p:sldId id="457" r:id="rId39"/>
    <p:sldId id="511" r:id="rId40"/>
    <p:sldId id="381" r:id="rId41"/>
    <p:sldId id="510" r:id="rId42"/>
    <p:sldId id="513" r:id="rId43"/>
    <p:sldId id="440" r:id="rId44"/>
    <p:sldId id="514" r:id="rId45"/>
    <p:sldId id="371" r:id="rId46"/>
    <p:sldId id="382" r:id="rId47"/>
    <p:sldId id="383" r:id="rId48"/>
    <p:sldId id="384" r:id="rId49"/>
    <p:sldId id="389" r:id="rId50"/>
    <p:sldId id="430" r:id="rId51"/>
    <p:sldId id="385" r:id="rId52"/>
    <p:sldId id="386" r:id="rId53"/>
    <p:sldId id="442" r:id="rId54"/>
    <p:sldId id="387" r:id="rId55"/>
    <p:sldId id="390" r:id="rId56"/>
    <p:sldId id="391" r:id="rId57"/>
    <p:sldId id="498" r:id="rId58"/>
    <p:sldId id="413" r:id="rId59"/>
    <p:sldId id="378" r:id="rId60"/>
    <p:sldId id="271" r:id="rId61"/>
    <p:sldId id="447" r:id="rId62"/>
    <p:sldId id="314" r:id="rId63"/>
    <p:sldId id="443" r:id="rId64"/>
    <p:sldId id="573" r:id="rId65"/>
    <p:sldId id="527" r:id="rId66"/>
    <p:sldId id="586" r:id="rId67"/>
    <p:sldId id="587" r:id="rId68"/>
    <p:sldId id="537" r:id="rId69"/>
    <p:sldId id="538" r:id="rId70"/>
    <p:sldId id="546" r:id="rId71"/>
    <p:sldId id="553" r:id="rId72"/>
    <p:sldId id="415" r:id="rId73"/>
    <p:sldId id="416" r:id="rId74"/>
    <p:sldId id="417" r:id="rId75"/>
    <p:sldId id="564" r:id="rId76"/>
    <p:sldId id="576" r:id="rId77"/>
    <p:sldId id="577" r:id="rId78"/>
    <p:sldId id="578" r:id="rId79"/>
    <p:sldId id="579" r:id="rId80"/>
    <p:sldId id="580" r:id="rId81"/>
    <p:sldId id="581" r:id="rId82"/>
    <p:sldId id="582" r:id="rId83"/>
    <p:sldId id="575" r:id="rId84"/>
    <p:sldId id="558" r:id="rId85"/>
    <p:sldId id="559" r:id="rId86"/>
    <p:sldId id="560" r:id="rId87"/>
    <p:sldId id="565" r:id="rId88"/>
    <p:sldId id="561" r:id="rId89"/>
    <p:sldId id="562" r:id="rId90"/>
    <p:sldId id="563" r:id="rId91"/>
    <p:sldId id="569" r:id="rId92"/>
    <p:sldId id="566" r:id="rId93"/>
    <p:sldId id="568" r:id="rId94"/>
    <p:sldId id="570" r:id="rId95"/>
    <p:sldId id="571" r:id="rId96"/>
    <p:sldId id="572" r:id="rId97"/>
    <p:sldId id="525" r:id="rId98"/>
    <p:sldId id="529" r:id="rId99"/>
    <p:sldId id="530" r:id="rId100"/>
    <p:sldId id="574" r:id="rId101"/>
    <p:sldId id="531" r:id="rId102"/>
    <p:sldId id="532" r:id="rId103"/>
    <p:sldId id="533" r:id="rId104"/>
    <p:sldId id="534" r:id="rId105"/>
    <p:sldId id="535" r:id="rId106"/>
    <p:sldId id="536" r:id="rId107"/>
    <p:sldId id="539" r:id="rId108"/>
    <p:sldId id="542" r:id="rId109"/>
    <p:sldId id="543" r:id="rId110"/>
    <p:sldId id="544" r:id="rId111"/>
    <p:sldId id="545" r:id="rId112"/>
    <p:sldId id="567" r:id="rId113"/>
    <p:sldId id="524" r:id="rId114"/>
    <p:sldId id="528" r:id="rId115"/>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8" autoAdjust="0"/>
    <p:restoredTop sz="88338" autoAdjust="0"/>
  </p:normalViewPr>
  <p:slideViewPr>
    <p:cSldViewPr>
      <p:cViewPr varScale="1">
        <p:scale>
          <a:sx n="59" d="100"/>
          <a:sy n="59" d="100"/>
        </p:scale>
        <p:origin x="1816" y="52"/>
      </p:cViewPr>
      <p:guideLst>
        <p:guide orient="horz" pos="2160"/>
        <p:guide pos="2880"/>
      </p:guideLst>
    </p:cSldViewPr>
  </p:slideViewPr>
  <p:notesTextViewPr>
    <p:cViewPr>
      <p:scale>
        <a:sx n="1" d="1"/>
        <a:sy n="1" d="1"/>
      </p:scale>
      <p:origin x="0" y="0"/>
    </p:cViewPr>
  </p:notesTextViewPr>
  <p:sorterViewPr>
    <p:cViewPr>
      <p:scale>
        <a:sx n="100" d="100"/>
        <a:sy n="100" d="100"/>
      </p:scale>
      <p:origin x="0" y="3480"/>
    </p:cViewPr>
  </p:sorterViewPr>
  <p:notesViewPr>
    <p:cSldViewPr>
      <p:cViewPr varScale="1">
        <p:scale>
          <a:sx n="47" d="100"/>
          <a:sy n="47" d="100"/>
        </p:scale>
        <p:origin x="-2778" y="-9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428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7" y="2"/>
            <a:ext cx="2944283" cy="495300"/>
          </a:xfrm>
          <a:prstGeom prst="rect">
            <a:avLst/>
          </a:prstGeom>
        </p:spPr>
        <p:txBody>
          <a:bodyPr vert="horz" lIns="91440" tIns="45720" rIns="91440" bIns="45720" rtlCol="0"/>
          <a:lstStyle>
            <a:lvl1pPr algn="r">
              <a:defRPr sz="1200"/>
            </a:lvl1pPr>
          </a:lstStyle>
          <a:p>
            <a:fld id="{E383526D-989A-4694-A2C4-C4FA333C811E}" type="datetimeFigureOut">
              <a:rPr lang="en-US" smtClean="0"/>
              <a:t>5/31/2022</a:t>
            </a:fld>
            <a:endParaRPr lang="en-US"/>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408981"/>
            <a:ext cx="294428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7" y="9408981"/>
            <a:ext cx="2944283" cy="495300"/>
          </a:xfrm>
          <a:prstGeom prst="rect">
            <a:avLst/>
          </a:prstGeom>
        </p:spPr>
        <p:txBody>
          <a:bodyPr vert="horz" lIns="91440" tIns="45720" rIns="91440" bIns="45720" rtlCol="0" anchor="b"/>
          <a:lstStyle>
            <a:lvl1pPr algn="r">
              <a:defRPr sz="1200"/>
            </a:lvl1pPr>
          </a:lstStyle>
          <a:p>
            <a:fld id="{3AF9D744-FF10-4324-8F9D-CD0A537145AD}" type="slidenum">
              <a:rPr lang="en-US" smtClean="0"/>
              <a:t>‹#›</a:t>
            </a:fld>
            <a:endParaRPr lang="en-US"/>
          </a:p>
        </p:txBody>
      </p:sp>
    </p:spTree>
    <p:extLst>
      <p:ext uri="{BB962C8B-B14F-4D97-AF65-F5344CB8AC3E}">
        <p14:creationId xmlns:p14="http://schemas.microsoft.com/office/powerpoint/2010/main" val="3337777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9D744-FF10-4324-8F9D-CD0A537145AD}" type="slidenum">
              <a:rPr lang="en-US" smtClean="0"/>
              <a:t>1</a:t>
            </a:fld>
            <a:endParaRPr lang="en-US" dirty="0"/>
          </a:p>
        </p:txBody>
      </p:sp>
    </p:spTree>
    <p:extLst>
      <p:ext uri="{BB962C8B-B14F-4D97-AF65-F5344CB8AC3E}">
        <p14:creationId xmlns:p14="http://schemas.microsoft.com/office/powerpoint/2010/main" val="1942410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74</a:t>
            </a:fld>
            <a:endParaRPr lang="en-US"/>
          </a:p>
        </p:txBody>
      </p:sp>
    </p:spTree>
    <p:extLst>
      <p:ext uri="{BB962C8B-B14F-4D97-AF65-F5344CB8AC3E}">
        <p14:creationId xmlns:p14="http://schemas.microsoft.com/office/powerpoint/2010/main" val="4245953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80</a:t>
            </a:fld>
            <a:endParaRPr lang="en-US"/>
          </a:p>
        </p:txBody>
      </p:sp>
    </p:spTree>
    <p:extLst>
      <p:ext uri="{BB962C8B-B14F-4D97-AF65-F5344CB8AC3E}">
        <p14:creationId xmlns:p14="http://schemas.microsoft.com/office/powerpoint/2010/main" val="2536016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84</a:t>
            </a:fld>
            <a:endParaRPr lang="en-US"/>
          </a:p>
        </p:txBody>
      </p:sp>
    </p:spTree>
    <p:extLst>
      <p:ext uri="{BB962C8B-B14F-4D97-AF65-F5344CB8AC3E}">
        <p14:creationId xmlns:p14="http://schemas.microsoft.com/office/powerpoint/2010/main" val="3279292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91</a:t>
            </a:fld>
            <a:endParaRPr lang="en-US"/>
          </a:p>
        </p:txBody>
      </p:sp>
    </p:spTree>
    <p:extLst>
      <p:ext uri="{BB962C8B-B14F-4D97-AF65-F5344CB8AC3E}">
        <p14:creationId xmlns:p14="http://schemas.microsoft.com/office/powerpoint/2010/main" val="2963549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9D744-FF10-4324-8F9D-CD0A537145AD}" type="slidenum">
              <a:rPr lang="en-US" smtClean="0"/>
              <a:t>95</a:t>
            </a:fld>
            <a:endParaRPr lang="en-US"/>
          </a:p>
        </p:txBody>
      </p:sp>
    </p:spTree>
    <p:extLst>
      <p:ext uri="{BB962C8B-B14F-4D97-AF65-F5344CB8AC3E}">
        <p14:creationId xmlns:p14="http://schemas.microsoft.com/office/powerpoint/2010/main" val="4233583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97</a:t>
            </a:fld>
            <a:endParaRPr lang="en-US"/>
          </a:p>
        </p:txBody>
      </p:sp>
    </p:spTree>
    <p:extLst>
      <p:ext uri="{BB962C8B-B14F-4D97-AF65-F5344CB8AC3E}">
        <p14:creationId xmlns:p14="http://schemas.microsoft.com/office/powerpoint/2010/main" val="399458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104</a:t>
            </a:fld>
            <a:endParaRPr lang="en-US"/>
          </a:p>
        </p:txBody>
      </p:sp>
    </p:spTree>
    <p:extLst>
      <p:ext uri="{BB962C8B-B14F-4D97-AF65-F5344CB8AC3E}">
        <p14:creationId xmlns:p14="http://schemas.microsoft.com/office/powerpoint/2010/main" val="2482483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106</a:t>
            </a:fld>
            <a:endParaRPr lang="en-US"/>
          </a:p>
        </p:txBody>
      </p:sp>
    </p:spTree>
    <p:extLst>
      <p:ext uri="{BB962C8B-B14F-4D97-AF65-F5344CB8AC3E}">
        <p14:creationId xmlns:p14="http://schemas.microsoft.com/office/powerpoint/2010/main" val="2677269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110</a:t>
            </a:fld>
            <a:endParaRPr lang="en-US"/>
          </a:p>
        </p:txBody>
      </p:sp>
    </p:spTree>
    <p:extLst>
      <p:ext uri="{BB962C8B-B14F-4D97-AF65-F5344CB8AC3E}">
        <p14:creationId xmlns:p14="http://schemas.microsoft.com/office/powerpoint/2010/main" val="3104159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113</a:t>
            </a:fld>
            <a:endParaRPr lang="en-US"/>
          </a:p>
        </p:txBody>
      </p:sp>
    </p:spTree>
    <p:extLst>
      <p:ext uri="{BB962C8B-B14F-4D97-AF65-F5344CB8AC3E}">
        <p14:creationId xmlns:p14="http://schemas.microsoft.com/office/powerpoint/2010/main" val="3787487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9D744-FF10-4324-8F9D-CD0A537145AD}" type="slidenum">
              <a:rPr lang="en-US" smtClean="0"/>
              <a:t>2</a:t>
            </a:fld>
            <a:endParaRPr lang="en-US" dirty="0"/>
          </a:p>
        </p:txBody>
      </p:sp>
    </p:spTree>
    <p:extLst>
      <p:ext uri="{BB962C8B-B14F-4D97-AF65-F5344CB8AC3E}">
        <p14:creationId xmlns:p14="http://schemas.microsoft.com/office/powerpoint/2010/main" val="1252209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114</a:t>
            </a:fld>
            <a:endParaRPr lang="en-US"/>
          </a:p>
        </p:txBody>
      </p:sp>
    </p:spTree>
    <p:extLst>
      <p:ext uri="{BB962C8B-B14F-4D97-AF65-F5344CB8AC3E}">
        <p14:creationId xmlns:p14="http://schemas.microsoft.com/office/powerpoint/2010/main" val="2896366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6</a:t>
            </a:fld>
            <a:endParaRPr lang="en-US"/>
          </a:p>
        </p:txBody>
      </p:sp>
    </p:spTree>
    <p:extLst>
      <p:ext uri="{BB962C8B-B14F-4D97-AF65-F5344CB8AC3E}">
        <p14:creationId xmlns:p14="http://schemas.microsoft.com/office/powerpoint/2010/main" val="995149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16</a:t>
            </a:fld>
            <a:endParaRPr lang="en-US"/>
          </a:p>
        </p:txBody>
      </p:sp>
    </p:spTree>
    <p:extLst>
      <p:ext uri="{BB962C8B-B14F-4D97-AF65-F5344CB8AC3E}">
        <p14:creationId xmlns:p14="http://schemas.microsoft.com/office/powerpoint/2010/main" val="331312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23</a:t>
            </a:fld>
            <a:endParaRPr lang="en-US"/>
          </a:p>
        </p:txBody>
      </p:sp>
    </p:spTree>
    <p:extLst>
      <p:ext uri="{BB962C8B-B14F-4D97-AF65-F5344CB8AC3E}">
        <p14:creationId xmlns:p14="http://schemas.microsoft.com/office/powerpoint/2010/main" val="2676203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47</a:t>
            </a:fld>
            <a:endParaRPr lang="en-US"/>
          </a:p>
        </p:txBody>
      </p:sp>
    </p:spTree>
    <p:extLst>
      <p:ext uri="{BB962C8B-B14F-4D97-AF65-F5344CB8AC3E}">
        <p14:creationId xmlns:p14="http://schemas.microsoft.com/office/powerpoint/2010/main" val="283992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55</a:t>
            </a:fld>
            <a:endParaRPr lang="en-US"/>
          </a:p>
        </p:txBody>
      </p:sp>
    </p:spTree>
    <p:extLst>
      <p:ext uri="{BB962C8B-B14F-4D97-AF65-F5344CB8AC3E}">
        <p14:creationId xmlns:p14="http://schemas.microsoft.com/office/powerpoint/2010/main" val="2313007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61</a:t>
            </a:fld>
            <a:endParaRPr lang="en-US"/>
          </a:p>
        </p:txBody>
      </p:sp>
    </p:spTree>
    <p:extLst>
      <p:ext uri="{BB962C8B-B14F-4D97-AF65-F5344CB8AC3E}">
        <p14:creationId xmlns:p14="http://schemas.microsoft.com/office/powerpoint/2010/main" val="1877343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63</a:t>
            </a:fld>
            <a:endParaRPr lang="en-US"/>
          </a:p>
        </p:txBody>
      </p:sp>
    </p:spTree>
    <p:extLst>
      <p:ext uri="{BB962C8B-B14F-4D97-AF65-F5344CB8AC3E}">
        <p14:creationId xmlns:p14="http://schemas.microsoft.com/office/powerpoint/2010/main" val="3916453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167AE2-635D-4637-A3EA-6B250F4D87F3}" type="datetime1">
              <a:rPr lang="en-US" smtClean="0"/>
              <a:t>5/31/2022</a:t>
            </a:fld>
            <a:endParaRPr lang="en-US"/>
          </a:p>
        </p:txBody>
      </p:sp>
      <p:sp>
        <p:nvSpPr>
          <p:cNvPr id="5" name="Footer Placeholder 4"/>
          <p:cNvSpPr>
            <a:spLocks noGrp="1"/>
          </p:cNvSpPr>
          <p:nvPr>
            <p:ph type="ftr" sz="quarter" idx="11"/>
          </p:nvPr>
        </p:nvSpPr>
        <p:spPr/>
        <p:txBody>
          <a:bodyPr/>
          <a:lstStyle/>
          <a:p>
            <a:r>
              <a:rPr lang="en-US"/>
              <a:t>Ch12. Word  rep. &amp; seq2seq v2.a</a:t>
            </a:r>
          </a:p>
        </p:txBody>
      </p:sp>
      <p:sp>
        <p:nvSpPr>
          <p:cNvPr id="6" name="Slide Number Placeholder 5"/>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34812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7A91D1-5EBA-456D-8F55-D87AE2F76E60}" type="datetime1">
              <a:rPr lang="en-US" smtClean="0"/>
              <a:t>5/31/2022</a:t>
            </a:fld>
            <a:endParaRPr lang="en-US"/>
          </a:p>
        </p:txBody>
      </p:sp>
      <p:sp>
        <p:nvSpPr>
          <p:cNvPr id="5" name="Footer Placeholder 4"/>
          <p:cNvSpPr>
            <a:spLocks noGrp="1"/>
          </p:cNvSpPr>
          <p:nvPr>
            <p:ph type="ftr" sz="quarter" idx="11"/>
          </p:nvPr>
        </p:nvSpPr>
        <p:spPr/>
        <p:txBody>
          <a:bodyPr/>
          <a:lstStyle/>
          <a:p>
            <a:r>
              <a:rPr lang="en-US"/>
              <a:t>Ch12. Word  rep. &amp; seq2seq v2.a</a:t>
            </a:r>
          </a:p>
        </p:txBody>
      </p:sp>
      <p:sp>
        <p:nvSpPr>
          <p:cNvPr id="6" name="Slide Number Placeholder 5"/>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410871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2D96E6-E12F-4B35-87B6-B0C830AC4AAD}" type="datetime1">
              <a:rPr lang="en-US" smtClean="0"/>
              <a:t>5/31/2022</a:t>
            </a:fld>
            <a:endParaRPr lang="en-US"/>
          </a:p>
        </p:txBody>
      </p:sp>
      <p:sp>
        <p:nvSpPr>
          <p:cNvPr id="5" name="Footer Placeholder 4"/>
          <p:cNvSpPr>
            <a:spLocks noGrp="1"/>
          </p:cNvSpPr>
          <p:nvPr>
            <p:ph type="ftr" sz="quarter" idx="11"/>
          </p:nvPr>
        </p:nvSpPr>
        <p:spPr/>
        <p:txBody>
          <a:bodyPr/>
          <a:lstStyle/>
          <a:p>
            <a:r>
              <a:rPr lang="en-US"/>
              <a:t>Ch12. Word  rep. &amp; seq2seq v2.a</a:t>
            </a:r>
          </a:p>
        </p:txBody>
      </p:sp>
      <p:sp>
        <p:nvSpPr>
          <p:cNvPr id="6" name="Slide Number Placeholder 5"/>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270467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2A0C1-9F85-44BD-BBD3-C9381AF7CB5B}" type="datetime1">
              <a:rPr lang="en-US" smtClean="0"/>
              <a:t>5/31/2022</a:t>
            </a:fld>
            <a:endParaRPr lang="en-US"/>
          </a:p>
        </p:txBody>
      </p:sp>
      <p:sp>
        <p:nvSpPr>
          <p:cNvPr id="5" name="Footer Placeholder 4"/>
          <p:cNvSpPr>
            <a:spLocks noGrp="1"/>
          </p:cNvSpPr>
          <p:nvPr>
            <p:ph type="ftr" sz="quarter" idx="11"/>
          </p:nvPr>
        </p:nvSpPr>
        <p:spPr/>
        <p:txBody>
          <a:bodyPr/>
          <a:lstStyle/>
          <a:p>
            <a:r>
              <a:rPr lang="en-US"/>
              <a:t>Ch12. Word  rep. &amp; seq2seq v2.a</a:t>
            </a:r>
          </a:p>
        </p:txBody>
      </p:sp>
      <p:sp>
        <p:nvSpPr>
          <p:cNvPr id="6" name="Slide Number Placeholder 5"/>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120274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304A5-C83D-4B10-BD87-FCD4E959DB8B}" type="datetime1">
              <a:rPr lang="en-US" smtClean="0"/>
              <a:t>5/31/2022</a:t>
            </a:fld>
            <a:endParaRPr lang="en-US"/>
          </a:p>
        </p:txBody>
      </p:sp>
      <p:sp>
        <p:nvSpPr>
          <p:cNvPr id="5" name="Footer Placeholder 4"/>
          <p:cNvSpPr>
            <a:spLocks noGrp="1"/>
          </p:cNvSpPr>
          <p:nvPr>
            <p:ph type="ftr" sz="quarter" idx="11"/>
          </p:nvPr>
        </p:nvSpPr>
        <p:spPr/>
        <p:txBody>
          <a:bodyPr/>
          <a:lstStyle/>
          <a:p>
            <a:r>
              <a:rPr lang="en-US"/>
              <a:t>Ch12. Word  rep. &amp; seq2seq v2.a</a:t>
            </a:r>
          </a:p>
        </p:txBody>
      </p:sp>
      <p:sp>
        <p:nvSpPr>
          <p:cNvPr id="6" name="Slide Number Placeholder 5"/>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365348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858F86-D70E-4C7F-9043-3E3CDCDE2AB5}" type="datetime1">
              <a:rPr lang="en-US" smtClean="0"/>
              <a:t>5/31/2022</a:t>
            </a:fld>
            <a:endParaRPr lang="en-US"/>
          </a:p>
        </p:txBody>
      </p:sp>
      <p:sp>
        <p:nvSpPr>
          <p:cNvPr id="6" name="Footer Placeholder 5"/>
          <p:cNvSpPr>
            <a:spLocks noGrp="1"/>
          </p:cNvSpPr>
          <p:nvPr>
            <p:ph type="ftr" sz="quarter" idx="11"/>
          </p:nvPr>
        </p:nvSpPr>
        <p:spPr/>
        <p:txBody>
          <a:bodyPr/>
          <a:lstStyle/>
          <a:p>
            <a:r>
              <a:rPr lang="en-US"/>
              <a:t>Ch12. Word  rep. &amp; seq2seq v2.a</a:t>
            </a:r>
          </a:p>
        </p:txBody>
      </p:sp>
      <p:sp>
        <p:nvSpPr>
          <p:cNvPr id="7" name="Slide Number Placeholder 6"/>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210559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81BC16-91BF-435C-9D32-3690582F9BFC}" type="datetime1">
              <a:rPr lang="en-US" smtClean="0"/>
              <a:t>5/31/2022</a:t>
            </a:fld>
            <a:endParaRPr lang="en-US"/>
          </a:p>
        </p:txBody>
      </p:sp>
      <p:sp>
        <p:nvSpPr>
          <p:cNvPr id="8" name="Footer Placeholder 7"/>
          <p:cNvSpPr>
            <a:spLocks noGrp="1"/>
          </p:cNvSpPr>
          <p:nvPr>
            <p:ph type="ftr" sz="quarter" idx="11"/>
          </p:nvPr>
        </p:nvSpPr>
        <p:spPr/>
        <p:txBody>
          <a:bodyPr/>
          <a:lstStyle/>
          <a:p>
            <a:r>
              <a:rPr lang="en-US"/>
              <a:t>Ch12. Word  rep. &amp; seq2seq v2.a</a:t>
            </a:r>
          </a:p>
        </p:txBody>
      </p:sp>
      <p:sp>
        <p:nvSpPr>
          <p:cNvPr id="9" name="Slide Number Placeholder 8"/>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18284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F4E10-5DE1-4CF6-A03C-2AAEABD802EE}" type="datetime1">
              <a:rPr lang="en-US" smtClean="0"/>
              <a:t>5/31/2022</a:t>
            </a:fld>
            <a:endParaRPr lang="en-US"/>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394632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D1C01-B63D-472D-8277-FB228F78B4DE}" type="datetime1">
              <a:rPr lang="en-US" smtClean="0"/>
              <a:t>5/31/2022</a:t>
            </a:fld>
            <a:endParaRPr lang="en-US"/>
          </a:p>
        </p:txBody>
      </p:sp>
      <p:sp>
        <p:nvSpPr>
          <p:cNvPr id="3" name="Footer Placeholder 2"/>
          <p:cNvSpPr>
            <a:spLocks noGrp="1"/>
          </p:cNvSpPr>
          <p:nvPr>
            <p:ph type="ftr" sz="quarter" idx="11"/>
          </p:nvPr>
        </p:nvSpPr>
        <p:spPr/>
        <p:txBody>
          <a:bodyPr/>
          <a:lstStyle/>
          <a:p>
            <a:r>
              <a:rPr lang="en-US"/>
              <a:t>Ch12. Word  rep. &amp; seq2seq v2.a</a:t>
            </a:r>
          </a:p>
        </p:txBody>
      </p:sp>
      <p:sp>
        <p:nvSpPr>
          <p:cNvPr id="4" name="Slide Number Placeholder 3"/>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101071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4E825D-B21B-4920-9CCD-10A490155193}" type="datetime1">
              <a:rPr lang="en-US" smtClean="0"/>
              <a:t>5/31/2022</a:t>
            </a:fld>
            <a:endParaRPr lang="en-US"/>
          </a:p>
        </p:txBody>
      </p:sp>
      <p:sp>
        <p:nvSpPr>
          <p:cNvPr id="6" name="Footer Placeholder 5"/>
          <p:cNvSpPr>
            <a:spLocks noGrp="1"/>
          </p:cNvSpPr>
          <p:nvPr>
            <p:ph type="ftr" sz="quarter" idx="11"/>
          </p:nvPr>
        </p:nvSpPr>
        <p:spPr/>
        <p:txBody>
          <a:bodyPr/>
          <a:lstStyle/>
          <a:p>
            <a:r>
              <a:rPr lang="en-US"/>
              <a:t>Ch12. Word  rep. &amp; seq2seq v2.a</a:t>
            </a:r>
          </a:p>
        </p:txBody>
      </p:sp>
      <p:sp>
        <p:nvSpPr>
          <p:cNvPr id="7" name="Slide Number Placeholder 6"/>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194082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44CF26-B6E6-4EE8-A21F-8B44FFB4230E}" type="datetime1">
              <a:rPr lang="en-US" smtClean="0"/>
              <a:t>5/31/2022</a:t>
            </a:fld>
            <a:endParaRPr lang="en-US"/>
          </a:p>
        </p:txBody>
      </p:sp>
      <p:sp>
        <p:nvSpPr>
          <p:cNvPr id="6" name="Footer Placeholder 5"/>
          <p:cNvSpPr>
            <a:spLocks noGrp="1"/>
          </p:cNvSpPr>
          <p:nvPr>
            <p:ph type="ftr" sz="quarter" idx="11"/>
          </p:nvPr>
        </p:nvSpPr>
        <p:spPr/>
        <p:txBody>
          <a:bodyPr/>
          <a:lstStyle/>
          <a:p>
            <a:r>
              <a:rPr lang="en-US"/>
              <a:t>Ch12. Word  rep. &amp; seq2seq v2.a</a:t>
            </a:r>
          </a:p>
        </p:txBody>
      </p:sp>
      <p:sp>
        <p:nvSpPr>
          <p:cNvPr id="7" name="Slide Number Placeholder 6"/>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248973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DDCA2-1F07-4586-BBE6-7108BF24EB06}" type="datetime1">
              <a:rPr lang="en-US" smtClean="0"/>
              <a:t>5/31/2022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Ch12. Word  rep. &amp; seq2seq v2.a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2A529-2220-4038-9210-A21DB7BAEFCE}" type="slidenum">
              <a:rPr lang="en-US" smtClean="0"/>
              <a:t>‹#›</a:t>
            </a:fld>
            <a:endParaRPr lang="en-US"/>
          </a:p>
        </p:txBody>
      </p:sp>
    </p:spTree>
    <p:extLst>
      <p:ext uri="{BB962C8B-B14F-4D97-AF65-F5344CB8AC3E}">
        <p14:creationId xmlns:p14="http://schemas.microsoft.com/office/powerpoint/2010/main" val="90057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achinelearningmastery.com/gentle-introduction-bag-words-mo" TargetMode="Externa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hyperlink" Target="https://mc.ai/understanding-attention-mechanism-natural-language-processing/"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towardsdatascience.com/attn-illustrated-attention-5ec4ad276ee3"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towardsdatascience.com/attn-illustrated-attention-5ec4ad276ee3#30c6"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towardsdatascience.com/attn-illustrated-attention-5ec4ad276ee3#7eef"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towardsdatascience.com/attn-illustrated-attention-5ec4ad276ee3#df2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5.xml.rels><?xml version="1.0" encoding="UTF-8" standalone="yes"?>
<Relationships xmlns="http://schemas.openxmlformats.org/package/2006/relationships"><Relationship Id="rId3" Type="http://schemas.openxmlformats.org/officeDocument/2006/relationships/hyperlink" Target="https://towardsdatascience.com/attn-illustrated-attention-5ec4ad276ee3" TargetMode="External"/><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medium.com/data-science-bootcamp/understand-the-softmax-function-in-minutes-f3a59641e86d"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6.wmf"/><Relationship Id="rId4" Type="http://schemas.openxmlformats.org/officeDocument/2006/relationships/oleObject" Target="../embeddings/oleObject3.bin"/></Relationships>
</file>

<file path=ppt/slides/_rels/slide10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ljvmiranda921.github.io/notebook/2017/08/13/softmax-and-the-negative-log-likelihood/#nl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achinelearningmastery.com/gentle-introduction-bag-words-mo" TargetMode="Externa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ljvmiranda921.github.io/notebook/2017/08/13/softmax-and-the-negative-log-likelihood/#nll" TargetMode="External"/></Relationships>
</file>

<file path=ppt/slides/_rels/slide11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8" Type="http://schemas.openxmlformats.org/officeDocument/2006/relationships/hyperlink" Target="http://proceedings.mlr.press/v37/xuc15.pdf" TargetMode="External"/><Relationship Id="rId13" Type="http://schemas.openxmlformats.org/officeDocument/2006/relationships/hyperlink" Target="https://arxiv.org/pdf/1711.07971.pdf" TargetMode="External"/><Relationship Id="rId18" Type="http://schemas.openxmlformats.org/officeDocument/2006/relationships/hyperlink" Target="https://arxiv.org/abs/1410.5401" TargetMode="External"/><Relationship Id="rId3" Type="http://schemas.openxmlformats.org/officeDocument/2006/relationships/hyperlink" Target="https://arxiv.org/abs/1409.0473" TargetMode="External"/><Relationship Id="rId7" Type="http://schemas.openxmlformats.org/officeDocument/2006/relationships/hyperlink" Target="https://arxiv.org/pdf/1409.0473.pdf" TargetMode="External"/><Relationship Id="rId12" Type="http://schemas.openxmlformats.org/officeDocument/2006/relationships/hyperlink" Target="https://arxiv.org/pdf/1601.06733.pdf" TargetMode="External"/><Relationship Id="rId17" Type="http://schemas.openxmlformats.org/officeDocument/2006/relationships/hyperlink" Target="https://arxiv.org/abs/1506.03134" TargetMode="External"/><Relationship Id="rId2" Type="http://schemas.openxmlformats.org/officeDocument/2006/relationships/hyperlink" Target="https://towardsdatascience.com/attn-illustrated-attention-5ec4ad276ee3" TargetMode="External"/><Relationship Id="rId16" Type="http://schemas.openxmlformats.org/officeDocument/2006/relationships/hyperlink" Target="https://deepmind.com/blog/wavenet-generative-model-raw-audio/" TargetMode="External"/><Relationship Id="rId1" Type="http://schemas.openxmlformats.org/officeDocument/2006/relationships/slideLayout" Target="../slideLayouts/slideLayout2.xml"/><Relationship Id="rId6" Type="http://schemas.openxmlformats.org/officeDocument/2006/relationships/hyperlink" Target="https://github.com/tensorflow/nmt" TargetMode="External"/><Relationship Id="rId11" Type="http://schemas.openxmlformats.org/officeDocument/2006/relationships/hyperlink" Target="http://papers.nips.cc/paper/7181-attention-is-all-you-need.pdf" TargetMode="External"/><Relationship Id="rId5" Type="http://schemas.openxmlformats.org/officeDocument/2006/relationships/hyperlink" Target="http://www.wildml.com/2016/01/attention-and-memory-in-deep-learning-and-nlp/" TargetMode="External"/><Relationship Id="rId15" Type="http://schemas.openxmlformats.org/officeDocument/2006/relationships/hyperlink" Target="https://arxiv.org/abs/1707.03141" TargetMode="External"/><Relationship Id="rId10" Type="http://schemas.openxmlformats.org/officeDocument/2006/relationships/hyperlink" Target="https://arxiv.org/abs/1703.03906" TargetMode="External"/><Relationship Id="rId4" Type="http://schemas.openxmlformats.org/officeDocument/2006/relationships/hyperlink" Target="https://arxiv.org/pdf/1508.04025.pdf" TargetMode="External"/><Relationship Id="rId9" Type="http://schemas.openxmlformats.org/officeDocument/2006/relationships/hyperlink" Target="https://papers.nips.cc/paper/5346-sequence-to-sequence-learning-with-neural-networks.pdf" TargetMode="External"/><Relationship Id="rId14" Type="http://schemas.openxmlformats.org/officeDocument/2006/relationships/hyperlink" Target="https://arxiv.org/pdf/1805.08318.pdf" TargetMode="External"/></Relationships>
</file>

<file path=ppt/slides/_rels/slide1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devblogs.nvidia.com/introduction-neural-machine-translation-gpus-part-2/" TargetMode="External"/></Relationships>
</file>

<file path=ppt/slides/_rels/slide114.xml.rels><?xml version="1.0" encoding="UTF-8" standalone="yes"?>
<Relationships xmlns="http://schemas.openxmlformats.org/package/2006/relationships"><Relationship Id="rId3" Type="http://schemas.openxmlformats.org/officeDocument/2006/relationships/hyperlink" Target="https://www.researchgate.net/figure/RNN-Encoder-Decoder-Network-with-Attention-layer-Encoder-is-a-bidirectional-LSTM-whose_fig2_326570264"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hyperlink" Target="https://towardsdatascience.com/understanding-bidirectional-rnn-in-pytorch-5bd25a5dd6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tf-idf-model-for-page-rank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zh.wikipedia.org/wiki/Tf-idf" TargetMode="External"/><Relationship Id="rId2" Type="http://schemas.openxmlformats.org/officeDocument/2006/relationships/hyperlink" Target="https://ishwortimilsina.com/calculate-tf-idf-vecto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tackoverflow.com/questions/56002611/when-to-use-which-base-of-log-for-tf-i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temm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hc3DCn8viW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hc3DCn8viW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file/d/0B7XkCwpI5KDYNlNUTTlSS21pQmM/edit?usp=sharing" TargetMode="External"/><Relationship Id="rId2" Type="http://schemas.openxmlformats.org/officeDocument/2006/relationships/hyperlink" Target="https://mccormickml.com/2016/04/12/googles-pretrained-word2vec-model-in-python/"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quora.com/What-is-the-relationship-between-N-gram-and-Bag-of-words-in-natural-language-processing" TargetMode="External"/><Relationship Id="rId2" Type="http://schemas.openxmlformats.org/officeDocument/2006/relationships/hyperlink" Target="https://en.wikipedia.org/wiki/N-gram#Skip-gra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redd.it/0s0wh7rys0l11.p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quora.com/What-is-the-relationship-between-N-gram-and-Bag-of-words-in-natural-language-processing" TargetMode="External"/><Relationship Id="rId2" Type="http://schemas.openxmlformats.org/officeDocument/2006/relationships/hyperlink" Target="https://en.wikipedia.org/wiki/N-gram#Skip-gra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quora.com/What-is-the-relationship-between-N-gram-and-Bag-of-words-in-natural-language-processing" TargetMode="External"/><Relationship Id="rId2" Type="http://schemas.openxmlformats.org/officeDocument/2006/relationships/hyperlink" Target="https://en.wikipedia.org/wiki/N-gram#Skip-gra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guru99.com/word-embedding-word2vec.html"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skymind.ai/wiki/word2vec"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guru99.com/word-embedding-word2vec.html"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skymind.ai/wiki/word2vec"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tensorflow/nmt#embedd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mccormickml.com/2016/04/19/word2vec-tutorial-the-skip-gram-mode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guru99.com/word-embedding-word2vec.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edium.com/@japneet121/introduction-713b3d976323"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guru99.com/word-embedding-word2vec.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guru99.com/word-embedding-word2vec.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nearist.ai/word2vec-tutorial%E2%80%8A-%E2%80%8Athe-skip-gram-model" TargetMode="External"/><Relationship Id="rId2" Type="http://schemas.openxmlformats.org/officeDocument/2006/relationships/hyperlink" Target="https://towardsdatascience.com/word2vec-made-easy-139a31a4b8a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towardsdatascience.com/an-implementation-guide-to-word2vec-using-numpy-and-google-sheets-13445eebd281"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eb.stanford.edu/~jurafsky/slp3/slides/2_TextProc.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owardsdatascience.com/an-implementation-guide-to-word2vec-using-numpy-and-google-sheets-13445eebd281" TargetMode="External"/><Relationship Id="rId1" Type="http://schemas.openxmlformats.org/officeDocument/2006/relationships/slideLayout" Target="../slideLayouts/slideLayout2.xml"/><Relationship Id="rId4" Type="http://schemas.openxmlformats.org/officeDocument/2006/relationships/hyperlink" Target="https://www.reddit.com/r/learnmachinelearning/comments/9e4ihs/kskipngra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reddit.com/r/learnmachinelearning/comments/9e4ihs/kskipngra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towardsdatascience.com/attn-illustrated-attention-5ec4ad276ee3"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hyperlink" Target="https://wikipedia2vec.github.io/wikipedia2vec/pretrained/" TargetMode="Externa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hyperlink" Target="https://github.com/Embedding/Chinese-Word-Vectors" TargetMode="External"/><Relationship Id="rId5" Type="http://schemas.openxmlformats.org/officeDocument/2006/relationships/hyperlink" Target="https://radimrehurek.com/gensim/intro.html" TargetMode="External"/><Relationship Id="rId4" Type="http://schemas.openxmlformats.org/officeDocument/2006/relationships/hyperlink" Target="https://pytorch.org/tutorials/intermediate/seq2seq_translation_tutorial.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Bag-of-words_model#CBOW" TargetMode="External"/><Relationship Id="rId7" Type="http://schemas.openxmlformats.org/officeDocument/2006/relationships/hyperlink" Target="https://en.wikipedia.org/wiki/Bag-of-words_model#cite_note-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Statistical_classification" TargetMode="External"/><Relationship Id="rId5" Type="http://schemas.openxmlformats.org/officeDocument/2006/relationships/hyperlink" Target="https://en.wikipedia.org/wiki/Feature_(machine_learning)" TargetMode="External"/><Relationship Id="rId4" Type="http://schemas.openxmlformats.org/officeDocument/2006/relationships/hyperlink" Target="https://en.wikipedia.org/wiki/Document_classification"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s://www.tensorflow.org/tutorials/recurrent" TargetMode="Externa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s://www.tensorflow.org/tutorials/seq2seq" TargetMode="External"/><Relationship Id="rId5" Type="http://schemas.openxmlformats.org/officeDocument/2006/relationships/hyperlink" Target="http://arxiv.org/pdf/1409.3215.pdf" TargetMode="External"/><Relationship Id="rId4" Type="http://schemas.openxmlformats.org/officeDocument/2006/relationships/hyperlink" Target="http://arxiv.org/abs/1409.3215"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zhanghanduo.github.io/post/attention/"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chunml.github.io/ChunML.github.io/project/Sequence-To-Sequence/"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hyperlink" Target="https://lilianweng.github.io/lil-log/2018/06/24/attention-attention.html"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lilianweng.github.io/lil-log/2018/06/24/attention-attention.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Bag-of-words_model#CBOW"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en.wikipedia.org/wiki/Natural_language" TargetMode="External"/><Relationship Id="rId2" Type="http://schemas.openxmlformats.org/officeDocument/2006/relationships/hyperlink" Target="https://en.wikipedia.org/wiki/Machine_translation" TargetMode="External"/><Relationship Id="rId1" Type="http://schemas.openxmlformats.org/officeDocument/2006/relationships/slideLayout" Target="../slideLayouts/slideLayout2.xml"/><Relationship Id="rId5" Type="http://schemas.openxmlformats.org/officeDocument/2006/relationships/hyperlink" Target="https://en.wikipedia.org/wiki/BLEU" TargetMode="External"/><Relationship Id="rId4" Type="http://schemas.openxmlformats.org/officeDocument/2006/relationships/hyperlink" Target="https://www.aclweb.org/anthology/P02-1040.pdf" TargetMode="External"/></Relationships>
</file>

<file path=ppt/slides/_rels/slide71.xml.rels><?xml version="1.0" encoding="UTF-8" standalone="yes"?>
<Relationships xmlns="http://schemas.openxmlformats.org/package/2006/relationships"><Relationship Id="rId2" Type="http://schemas.openxmlformats.org/officeDocument/2006/relationships/hyperlink" Target="https://papers.nips.cc/paper/5346-sequence-to-sequence-learning-with-neural-networks.pdf"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hyperlink" Target="https://scholar.google.co.uk/citations?user=NkzyCvUAAAAJ&amp;hl=en&amp;oi=sra" TargetMode="External"/><Relationship Id="rId13" Type="http://schemas.openxmlformats.org/officeDocument/2006/relationships/hyperlink" Target="https://theneuralperspective.com/2016/11/20/recurrent-neural-networks-rnn-part-3-encoder-decoder/" TargetMode="External"/><Relationship Id="rId18" Type="http://schemas.openxmlformats.org/officeDocument/2006/relationships/hyperlink" Target="https://chunml.github.io/ChunML.github.io/project/Sequence-To-Sequence/" TargetMode="External"/><Relationship Id="rId26" Type="http://schemas.openxmlformats.org/officeDocument/2006/relationships/hyperlink" Target="https://karanalytics.wordpress.com/2017/06/06/sequence-modelling-using-deep-learning/" TargetMode="External"/><Relationship Id="rId3" Type="http://schemas.openxmlformats.org/officeDocument/2006/relationships/hyperlink" Target="http://www.cv-foundation.org/openaccess/content_cvpr_2015/html/Long_Fully_Convolutional_Networks_2015_CVPR_paper.html" TargetMode="External"/><Relationship Id="rId21" Type="http://schemas.openxmlformats.org/officeDocument/2006/relationships/hyperlink" Target="https://www.quora.com/What-is-the-meaning-of-%E2%80%9CThe-number-of-units-in-the-LSTM-cell" TargetMode="External"/><Relationship Id="rId7" Type="http://schemas.openxmlformats.org/officeDocument/2006/relationships/hyperlink" Target="https://scholar.google.co.uk/citations?user=x04W_mMAAAAJ&amp;hl=en&amp;oi=sra" TargetMode="External"/><Relationship Id="rId12" Type="http://schemas.openxmlformats.org/officeDocument/2006/relationships/hyperlink" Target="https://theneuralperspective.com/tag/tutorials/" TargetMode="External"/><Relationship Id="rId17" Type="http://schemas.openxmlformats.org/officeDocument/2006/relationships/hyperlink" Target="https://google.github.io/seq2seq/nmt/" TargetMode="External"/><Relationship Id="rId25" Type="http://schemas.openxmlformats.org/officeDocument/2006/relationships/hyperlink" Target="https://blog.aidangomez.ca/2016/04/17/Backpropogating-an-LSTM-A-Numerical-Example/" TargetMode="External"/><Relationship Id="rId2" Type="http://schemas.openxmlformats.org/officeDocument/2006/relationships/hyperlink" Target="http://www.deeplearningbook.org/" TargetMode="External"/><Relationship Id="rId16" Type="http://schemas.openxmlformats.org/officeDocument/2006/relationships/hyperlink" Target="https://medium.com/towards-data-science/lstm-by-example-using-tensorflow-feb0c1968537" TargetMode="External"/><Relationship Id="rId20" Type="http://schemas.openxmlformats.org/officeDocument/2006/relationships/hyperlink" Target="https://datascience.stackexchange.com/questions/10615/number-of-parameters-in-an-lstm-model" TargetMode="External"/><Relationship Id="rId1" Type="http://schemas.openxmlformats.org/officeDocument/2006/relationships/slideLayout" Target="../slideLayouts/slideLayout2.xml"/><Relationship Id="rId6" Type="http://schemas.openxmlformats.org/officeDocument/2006/relationships/hyperlink" Target="http://papers.nips.cc/paper/5346-sequence-to-sequence-learning-with-neural" TargetMode="External"/><Relationship Id="rId11" Type="http://schemas.openxmlformats.org/officeDocument/2006/relationships/hyperlink" Target="https://github.com/terryum/awesome-deep-learning-papers" TargetMode="External"/><Relationship Id="rId24" Type="http://schemas.openxmlformats.org/officeDocument/2006/relationships/hyperlink" Target="https://medium.com/@aidangomez/let-s-do-this-f9b699de31d9" TargetMode="External"/><Relationship Id="rId5" Type="http://schemas.openxmlformats.org/officeDocument/2006/relationships/hyperlink" Target="https://scholar.google.co.uk/citations?user=bh-uRFMAAAAJ&amp;hl=en&amp;oi=sra" TargetMode="External"/><Relationship Id="rId15" Type="http://schemas.openxmlformats.org/officeDocument/2006/relationships/hyperlink" Target="https://indico.io/blog/sequence-modeling-neuralnets-part1/" TargetMode="External"/><Relationship Id="rId23" Type="http://schemas.openxmlformats.org/officeDocument/2006/relationships/hyperlink" Target="http://kbullaughey.github.io/lstm-play/lstm" TargetMode="External"/><Relationship Id="rId10" Type="http://schemas.openxmlformats.org/officeDocument/2006/relationships/hyperlink" Target="http://colah.github.io/posts/2015-08-Understanding-LSTMs/" TargetMode="External"/><Relationship Id="rId19" Type="http://schemas.openxmlformats.org/officeDocument/2006/relationships/hyperlink" Target="https://stackoverflow.com/questions/38080035/how-to-calculate-the-number-of-parameters-of-an-lstm-network" TargetMode="External"/><Relationship Id="rId4" Type="http://schemas.openxmlformats.org/officeDocument/2006/relationships/hyperlink" Target="https://scholar.google.co.uk/citations?user=-ltRSM0AAAAJ&amp;hl=en&amp;oi=sra" TargetMode="External"/><Relationship Id="rId9" Type="http://schemas.openxmlformats.org/officeDocument/2006/relationships/hyperlink" Target="https://scholar.google.co.uk/citations?user=vfT6-XIAAAAJ&amp;hl=en&amp;oi=sra" TargetMode="External"/><Relationship Id="rId14" Type="http://schemas.openxmlformats.org/officeDocument/2006/relationships/hyperlink" Target="https://arxiv.org/pdf/1703.01619.pdf" TargetMode="External"/><Relationship Id="rId22" Type="http://schemas.openxmlformats.org/officeDocument/2006/relationships/hyperlink" Target="https://www.quora.com/In-LSTM-how-do-you-figure-out-what-size-the-weights-are-supposed-to-be" TargetMode="External"/><Relationship Id="rId27" Type="http://schemas.openxmlformats.org/officeDocument/2006/relationships/hyperlink" Target="http://monik.in/a-noobs-guide-to-implementing-rnn-lstm-using-tensorflow/"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pytorch.org/tutorials/intermediate/seq2seq_translation_tutorial.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mccormickml.com/2016/04/19/word2vec-tutorial-the-skip-gram-model/" TargetMode="External"/></Relationships>
</file>

<file path=ppt/slides/_rels/slide75.xml.rels><?xml version="1.0" encoding="UTF-8" standalone="yes"?>
<Relationships xmlns="http://schemas.openxmlformats.org/package/2006/relationships"><Relationship Id="rId8" Type="http://schemas.openxmlformats.org/officeDocument/2006/relationships/hyperlink" Target="https://medium.com/sciforce/word-vectors-in-natural-language-processing-global-vectors-glove-51339db89639" TargetMode="External"/><Relationship Id="rId3" Type="http://schemas.openxmlformats.org/officeDocument/2006/relationships/hyperlink" Target="https://nlp.stanford.edu/pubs/glove.pdf" TargetMode="External"/><Relationship Id="rId7" Type="http://schemas.openxmlformats.org/officeDocument/2006/relationships/hyperlink" Target="https://towardsdatascience.com/understanding-feature-engineering-part-4-deep-learning-methods-for-text-data-96c44370bbfa" TargetMode="External"/><Relationship Id="rId2" Type="http://schemas.openxmlformats.org/officeDocument/2006/relationships/hyperlink" Target="https://medium.com/ai-society/jkljlj-7d6e699895c4" TargetMode="External"/><Relationship Id="rId1" Type="http://schemas.openxmlformats.org/officeDocument/2006/relationships/slideLayout" Target="../slideLayouts/slideLayout2.xml"/><Relationship Id="rId6" Type="http://schemas.openxmlformats.org/officeDocument/2006/relationships/hyperlink" Target="https://towardsdatascience.com/light-on-math-ml-intuitive-guide-to-understanding-glove-embeddings-b13b4f19c010" TargetMode="External"/><Relationship Id="rId5" Type="http://schemas.openxmlformats.org/officeDocument/2006/relationships/hyperlink" Target="https://nlp.stanford.edu/projects/glove/" TargetMode="External"/><Relationship Id="rId4" Type="http://schemas.openxmlformats.org/officeDocument/2006/relationships/hyperlink" Target="https://towardsdatascience.com/glove-research-paper-clearly-explained-7d2c3641b8a6" TargetMode="External"/><Relationship Id="rId9" Type="http://schemas.openxmlformats.org/officeDocument/2006/relationships/hyperlink" Target="http://text2vec.org/glove.html"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BLEU" TargetMode="External"/><Relationship Id="rId2" Type="http://schemas.openxmlformats.org/officeDocument/2006/relationships/hyperlink" Target="https://www.aclweb.org/anthology/P02-1040.pdf" TargetMode="Externa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aclweb.org/anthology/P02-1040.pdf"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Bag-of-words_model#CBOW"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zhu45.org/posts/2018/Mar/28/bleu-a-method-for-automatic-evaluation-of-machine-translation/" TargetMode="Externa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zhu45.org/posts/2018/Mar/28/bleu-a-method-for-automatic-evaluation-of-machine-translation/"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owardsdatascience.com/glove-research-paper-clearly-explained-7d2c3641b8a6" TargetMode="External"/><Relationship Id="rId2" Type="http://schemas.openxmlformats.org/officeDocument/2006/relationships/hyperlink" Target="https://nlp.stanford.edu/pubs/glove.pdf" TargetMode="Externa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towardsdatascience.com/art-of-vector-representation-of-words-5e85c59fee5"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s://www.aclweb.org/anthology/P11-1015.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towardsdatascience.com/sentiment-analysis-with-python-part-1-5ce197074184" TargetMode="External"/></Relationships>
</file>

<file path=ppt/slides/_rels/slide85.xml.rels><?xml version="1.0" encoding="UTF-8" standalone="yes"?>
<Relationships xmlns="http://schemas.openxmlformats.org/package/2006/relationships"><Relationship Id="rId2" Type="http://schemas.openxmlformats.org/officeDocument/2006/relationships/hyperlink" Target="https://intellipaat.com/community/5718/restore-original-text-from-kerass-imdb-dataset"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keras.io/api/datasets/imdb/" TargetMode="External"/><Relationship Id="rId2" Type="http://schemas.openxmlformats.org/officeDocument/2006/relationships/hyperlink" Target="https://ai.stanford.edu/~amaas/data/sentiment/"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achinelearningmastery.com/gentle-introduction-bag-words-mo" TargetMode="Externa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hyperlink" Target="https://towardsdatascience.com/machine-learning-word-embedding-sentiment-classification-using-keras-b83c28087456"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keras-team/keras/tree/maste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machinelearningmastery.com/how-to-develop-a-word-level-neural-language-model-in-keras/" TargetMode="External"/><Relationship Id="rId2" Type="http://schemas.openxmlformats.org/officeDocument/2006/relationships/hyperlink" Target="https://keras.io/examples/generative/lstm_character_level_text_generation/"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s://github.com/keras-team/keras/tree/master/"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towardsdatascience.com/text-classification-in-keras-part-1-a-simple-reuters-news-classifier-9558d34d01d3"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machinelearningmastery.com/prepare-text-data-deep-learning-keras/"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arxiv.org/pdf/1508.04025.pdf" TargetMode="External"/></Relationships>
</file>

<file path=ppt/slides/_rels/slide9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hyperlink" Target="https://towardsdatascience.com/attn-illustrated-attention-5ec4ad276ee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Ch12. Word representation and sequence to sequence processing</a:t>
            </a:r>
            <a:br>
              <a:rPr lang="en-US" dirty="0"/>
            </a:br>
            <a:r>
              <a:rPr lang="en-US" dirty="0"/>
              <a:t> </a:t>
            </a:r>
          </a:p>
        </p:txBody>
      </p:sp>
      <p:sp>
        <p:nvSpPr>
          <p:cNvPr id="7" name="Subtitle 6"/>
          <p:cNvSpPr>
            <a:spLocks noGrp="1"/>
          </p:cNvSpPr>
          <p:nvPr>
            <p:ph type="subTitle" idx="1"/>
          </p:nvPr>
        </p:nvSpPr>
        <p:spPr>
          <a:xfrm>
            <a:off x="1447800" y="3886200"/>
            <a:ext cx="6400800" cy="1752600"/>
          </a:xfrm>
        </p:spPr>
        <p:txBody>
          <a:bodyPr/>
          <a:lstStyle/>
          <a:p>
            <a:r>
              <a:rPr lang="en-US" dirty="0"/>
              <a:t>KH Wong</a:t>
            </a:r>
          </a:p>
        </p:txBody>
      </p:sp>
      <p:sp>
        <p:nvSpPr>
          <p:cNvPr id="5" name="Footer Placeholder 4"/>
          <p:cNvSpPr>
            <a:spLocks noGrp="1"/>
          </p:cNvSpPr>
          <p:nvPr>
            <p:ph type="ftr" sz="quarter" idx="11"/>
          </p:nvPr>
        </p:nvSpPr>
        <p:spPr/>
        <p:txBody>
          <a:bodyPr/>
          <a:lstStyle/>
          <a:p>
            <a:r>
              <a:rPr lang="en-US"/>
              <a:t>Ch12. Word  rep. &amp; seq2seq v2.a</a:t>
            </a:r>
            <a:endParaRPr lang="en-US" dirty="0"/>
          </a:p>
        </p:txBody>
      </p:sp>
      <p:sp>
        <p:nvSpPr>
          <p:cNvPr id="6" name="Slide Number Placeholder 5"/>
          <p:cNvSpPr>
            <a:spLocks noGrp="1"/>
          </p:cNvSpPr>
          <p:nvPr>
            <p:ph type="sldNum" sz="quarter" idx="12"/>
          </p:nvPr>
        </p:nvSpPr>
        <p:spPr/>
        <p:txBody>
          <a:bodyPr/>
          <a:lstStyle/>
          <a:p>
            <a:fld id="{7C12A529-2220-4038-9210-A21DB7BAEFCE}" type="slidenum">
              <a:rPr lang="en-US" smtClean="0"/>
              <a:t>1</a:t>
            </a:fld>
            <a:endParaRPr lang="en-US" dirty="0"/>
          </a:p>
        </p:txBody>
      </p:sp>
    </p:spTree>
    <p:extLst>
      <p:ext uri="{BB962C8B-B14F-4D97-AF65-F5344CB8AC3E}">
        <p14:creationId xmlns:p14="http://schemas.microsoft.com/office/powerpoint/2010/main" val="2088277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616"/>
            <a:ext cx="8229600" cy="1143000"/>
          </a:xfrm>
        </p:spPr>
        <p:txBody>
          <a:bodyPr>
            <a:normAutofit fontScale="90000"/>
          </a:bodyPr>
          <a:lstStyle/>
          <a:p>
            <a:r>
              <a:rPr lang="en-US" dirty="0">
                <a:solidFill>
                  <a:srgbClr val="0070C0"/>
                </a:solidFill>
              </a:rPr>
              <a:t>Exercise  2:</a:t>
            </a:r>
            <a:br>
              <a:rPr lang="en-US" sz="3600" dirty="0"/>
            </a:br>
            <a:r>
              <a:rPr lang="en-US" sz="3600" dirty="0"/>
              <a:t>BOW explained (word sequence is not used)</a:t>
            </a:r>
            <a:br>
              <a:rPr lang="en-US" dirty="0"/>
            </a:br>
            <a:r>
              <a:rPr lang="en-US" sz="2000" dirty="0">
                <a:hlinkClick r:id="rId2"/>
              </a:rPr>
              <a:t>https://machinelearningmastery.com/gentle-introduction-bag-words-mo</a:t>
            </a:r>
            <a:br>
              <a:rPr lang="en-US" dirty="0"/>
            </a:br>
            <a:endParaRPr lang="en-US" dirty="0">
              <a:solidFill>
                <a:srgbClr val="FF0000"/>
              </a:solidFill>
            </a:endParaRPr>
          </a:p>
        </p:txBody>
      </p:sp>
      <p:sp>
        <p:nvSpPr>
          <p:cNvPr id="3" name="Content Placeholder 2"/>
          <p:cNvSpPr>
            <a:spLocks noGrp="1"/>
          </p:cNvSpPr>
          <p:nvPr>
            <p:ph sz="half" idx="1"/>
          </p:nvPr>
        </p:nvSpPr>
        <p:spPr>
          <a:xfrm>
            <a:off x="457200" y="1600200"/>
            <a:ext cx="3962400" cy="1828800"/>
          </a:xfrm>
        </p:spPr>
        <p:txBody>
          <a:bodyPr>
            <a:normAutofit fontScale="47500" lnSpcReduction="20000"/>
          </a:bodyPr>
          <a:lstStyle/>
          <a:p>
            <a:pPr marL="0" indent="0">
              <a:buNone/>
            </a:pPr>
            <a:r>
              <a:rPr lang="en-US" sz="4900" i="1" dirty="0"/>
              <a:t>Collect data (corpus)</a:t>
            </a:r>
          </a:p>
          <a:p>
            <a:pPr marL="0" indent="0">
              <a:buNone/>
            </a:pPr>
            <a:r>
              <a:rPr lang="en-US" sz="4900" i="1" dirty="0"/>
              <a:t>a) It was the best of times</a:t>
            </a:r>
          </a:p>
          <a:p>
            <a:pPr marL="0" indent="0">
              <a:buNone/>
            </a:pPr>
            <a:r>
              <a:rPr lang="en-US" sz="4900" i="1" dirty="0"/>
              <a:t>b) it was the worst of times,</a:t>
            </a:r>
          </a:p>
          <a:p>
            <a:pPr marL="0" indent="0">
              <a:buNone/>
            </a:pPr>
            <a:r>
              <a:rPr lang="en-US" sz="4900" i="1" dirty="0"/>
              <a:t>c) it was the age of wisdom,</a:t>
            </a:r>
          </a:p>
          <a:p>
            <a:pPr marL="0" indent="0">
              <a:buNone/>
            </a:pPr>
            <a:r>
              <a:rPr lang="en-US" sz="4900" i="1" dirty="0"/>
              <a:t>d) it was the</a:t>
            </a:r>
            <a:r>
              <a:rPr lang="en-US" sz="4900" i="1" dirty="0">
                <a:solidFill>
                  <a:srgbClr val="FF0000"/>
                </a:solidFill>
              </a:rPr>
              <a:t> </a:t>
            </a:r>
            <a:r>
              <a:rPr lang="en-US" sz="4900" i="1" dirty="0"/>
              <a:t>age of</a:t>
            </a:r>
            <a:r>
              <a:rPr lang="en-US" sz="4900" i="1" dirty="0">
                <a:solidFill>
                  <a:srgbClr val="FF0000"/>
                </a:solidFill>
              </a:rPr>
              <a:t> </a:t>
            </a:r>
            <a:r>
              <a:rPr lang="en-US" sz="4900" i="1" dirty="0"/>
              <a:t>foolishness,</a:t>
            </a:r>
          </a:p>
          <a:p>
            <a:endParaRPr lang="en-US" sz="4900" i="1" dirty="0"/>
          </a:p>
          <a:p>
            <a:endParaRPr lang="en-US" sz="4900" i="1" dirty="0"/>
          </a:p>
        </p:txBody>
      </p:sp>
      <p:sp>
        <p:nvSpPr>
          <p:cNvPr id="6" name="Content Placeholder 5"/>
          <p:cNvSpPr>
            <a:spLocks noGrp="1"/>
          </p:cNvSpPr>
          <p:nvPr>
            <p:ph sz="half" idx="2"/>
          </p:nvPr>
        </p:nvSpPr>
        <p:spPr>
          <a:xfrm>
            <a:off x="4343400" y="1371600"/>
            <a:ext cx="4800600" cy="2057400"/>
          </a:xfrm>
        </p:spPr>
        <p:txBody>
          <a:bodyPr>
            <a:noAutofit/>
          </a:bodyPr>
          <a:lstStyle/>
          <a:p>
            <a:r>
              <a:rPr lang="en-US" sz="2400" dirty="0"/>
              <a:t>3. Create vector</a:t>
            </a:r>
          </a:p>
          <a:p>
            <a:r>
              <a:rPr lang="en-US" sz="2400" b="1" dirty="0"/>
              <a:t>Create Document Vectors</a:t>
            </a:r>
          </a:p>
          <a:p>
            <a:r>
              <a:rPr lang="en-US" sz="2400" b="1" dirty="0"/>
              <a:t>Since there are 10 words, </a:t>
            </a:r>
          </a:p>
          <a:p>
            <a:r>
              <a:rPr lang="en-US" sz="2400" b="1" dirty="0"/>
              <a:t>So the representation for each sentence is a vector of size 10x1</a:t>
            </a:r>
          </a:p>
        </p:txBody>
      </p:sp>
      <p:sp>
        <p:nvSpPr>
          <p:cNvPr id="4" name="Footer Placeholder 3"/>
          <p:cNvSpPr>
            <a:spLocks noGrp="1"/>
          </p:cNvSpPr>
          <p:nvPr>
            <p:ph type="ftr" sz="quarter" idx="11"/>
          </p:nvPr>
        </p:nvSpPr>
        <p:spPr>
          <a:xfrm>
            <a:off x="2362200" y="6366221"/>
            <a:ext cx="2895600" cy="365125"/>
          </a:xfrm>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10</a:t>
            </a:fld>
            <a:endParaRPr lang="en-US"/>
          </a:p>
        </p:txBody>
      </p:sp>
      <p:graphicFrame>
        <p:nvGraphicFramePr>
          <p:cNvPr id="7" name="Table 6"/>
          <p:cNvGraphicFramePr>
            <a:graphicFrameLocks noGrp="1"/>
          </p:cNvGraphicFramePr>
          <p:nvPr/>
        </p:nvGraphicFramePr>
        <p:xfrm>
          <a:off x="1295400" y="3505200"/>
          <a:ext cx="7391400" cy="2861228"/>
        </p:xfrm>
        <a:graphic>
          <a:graphicData uri="http://schemas.openxmlformats.org/drawingml/2006/table">
            <a:tbl>
              <a:tblPr firstRow="1" bandRow="1">
                <a:tableStyleId>{5C22544A-7EE6-4342-B048-85BDC9FD1C3A}</a:tableStyleId>
              </a:tblPr>
              <a:tblGrid>
                <a:gridCol w="739140">
                  <a:extLst>
                    <a:ext uri="{9D8B030D-6E8A-4147-A177-3AD203B41FA5}">
                      <a16:colId xmlns:a16="http://schemas.microsoft.com/office/drawing/2014/main" val="20000"/>
                    </a:ext>
                  </a:extLst>
                </a:gridCol>
                <a:gridCol w="739140">
                  <a:extLst>
                    <a:ext uri="{9D8B030D-6E8A-4147-A177-3AD203B41FA5}">
                      <a16:colId xmlns:a16="http://schemas.microsoft.com/office/drawing/2014/main" val="20001"/>
                    </a:ext>
                  </a:extLst>
                </a:gridCol>
                <a:gridCol w="739140">
                  <a:extLst>
                    <a:ext uri="{9D8B030D-6E8A-4147-A177-3AD203B41FA5}">
                      <a16:colId xmlns:a16="http://schemas.microsoft.com/office/drawing/2014/main" val="20002"/>
                    </a:ext>
                  </a:extLst>
                </a:gridCol>
                <a:gridCol w="739140">
                  <a:extLst>
                    <a:ext uri="{9D8B030D-6E8A-4147-A177-3AD203B41FA5}">
                      <a16:colId xmlns:a16="http://schemas.microsoft.com/office/drawing/2014/main" val="20003"/>
                    </a:ext>
                  </a:extLst>
                </a:gridCol>
                <a:gridCol w="739140">
                  <a:extLst>
                    <a:ext uri="{9D8B030D-6E8A-4147-A177-3AD203B41FA5}">
                      <a16:colId xmlns:a16="http://schemas.microsoft.com/office/drawing/2014/main" val="20004"/>
                    </a:ext>
                  </a:extLst>
                </a:gridCol>
                <a:gridCol w="739140">
                  <a:extLst>
                    <a:ext uri="{9D8B030D-6E8A-4147-A177-3AD203B41FA5}">
                      <a16:colId xmlns:a16="http://schemas.microsoft.com/office/drawing/2014/main" val="20005"/>
                    </a:ext>
                  </a:extLst>
                </a:gridCol>
                <a:gridCol w="739140">
                  <a:extLst>
                    <a:ext uri="{9D8B030D-6E8A-4147-A177-3AD203B41FA5}">
                      <a16:colId xmlns:a16="http://schemas.microsoft.com/office/drawing/2014/main" val="20006"/>
                    </a:ext>
                  </a:extLst>
                </a:gridCol>
                <a:gridCol w="739140">
                  <a:extLst>
                    <a:ext uri="{9D8B030D-6E8A-4147-A177-3AD203B41FA5}">
                      <a16:colId xmlns:a16="http://schemas.microsoft.com/office/drawing/2014/main" val="20007"/>
                    </a:ext>
                  </a:extLst>
                </a:gridCol>
                <a:gridCol w="739140">
                  <a:extLst>
                    <a:ext uri="{9D8B030D-6E8A-4147-A177-3AD203B41FA5}">
                      <a16:colId xmlns:a16="http://schemas.microsoft.com/office/drawing/2014/main" val="20008"/>
                    </a:ext>
                  </a:extLst>
                </a:gridCol>
                <a:gridCol w="739140">
                  <a:extLst>
                    <a:ext uri="{9D8B030D-6E8A-4147-A177-3AD203B41FA5}">
                      <a16:colId xmlns:a16="http://schemas.microsoft.com/office/drawing/2014/main" val="20009"/>
                    </a:ext>
                  </a:extLst>
                </a:gridCol>
              </a:tblGrid>
              <a:tr h="333542">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1032428">
                <a:tc>
                  <a:txBody>
                    <a:bodyPr/>
                    <a:lstStyle/>
                    <a:p>
                      <a:r>
                        <a:rPr lang="en-US" dirty="0"/>
                        <a:t>It</a:t>
                      </a:r>
                    </a:p>
                  </a:txBody>
                  <a:tcPr/>
                </a:tc>
                <a:tc>
                  <a:txBody>
                    <a:bodyPr/>
                    <a:lstStyle/>
                    <a:p>
                      <a:r>
                        <a:rPr lang="en-US" dirty="0"/>
                        <a:t>was</a:t>
                      </a:r>
                    </a:p>
                  </a:txBody>
                  <a:tcPr/>
                </a:tc>
                <a:tc>
                  <a:txBody>
                    <a:bodyPr/>
                    <a:lstStyle/>
                    <a:p>
                      <a:r>
                        <a:rPr lang="en-US" dirty="0"/>
                        <a:t>the</a:t>
                      </a:r>
                    </a:p>
                  </a:txBody>
                  <a:tcPr/>
                </a:tc>
                <a:tc>
                  <a:txBody>
                    <a:bodyPr/>
                    <a:lstStyle/>
                    <a:p>
                      <a:r>
                        <a:rPr lang="en-US" dirty="0"/>
                        <a:t>best</a:t>
                      </a:r>
                    </a:p>
                  </a:txBody>
                  <a:tcPr/>
                </a:tc>
                <a:tc>
                  <a:txBody>
                    <a:bodyPr/>
                    <a:lstStyle/>
                    <a:p>
                      <a:r>
                        <a:rPr lang="en-US" dirty="0"/>
                        <a:t>of</a:t>
                      </a:r>
                    </a:p>
                  </a:txBody>
                  <a:tcPr/>
                </a:tc>
                <a:tc>
                  <a:txBody>
                    <a:bodyPr/>
                    <a:lstStyle/>
                    <a:p>
                      <a:r>
                        <a:rPr lang="en-US" dirty="0"/>
                        <a:t>times</a:t>
                      </a:r>
                    </a:p>
                  </a:txBody>
                  <a:tcPr/>
                </a:tc>
                <a:tc>
                  <a:txBody>
                    <a:bodyPr/>
                    <a:lstStyle/>
                    <a:p>
                      <a:r>
                        <a:rPr lang="en-US" dirty="0"/>
                        <a:t>worst</a:t>
                      </a:r>
                    </a:p>
                  </a:txBody>
                  <a:tcPr/>
                </a:tc>
                <a:tc>
                  <a:txBody>
                    <a:bodyPr/>
                    <a:lstStyle/>
                    <a:p>
                      <a:r>
                        <a:rPr lang="en-US" dirty="0"/>
                        <a:t>age</a:t>
                      </a:r>
                    </a:p>
                  </a:txBody>
                  <a:tcPr/>
                </a:tc>
                <a:tc>
                  <a:txBody>
                    <a:bodyPr/>
                    <a:lstStyle/>
                    <a:p>
                      <a:r>
                        <a:rPr lang="en-US" dirty="0"/>
                        <a:t>wisdom</a:t>
                      </a:r>
                    </a:p>
                  </a:txBody>
                  <a:tcPr/>
                </a:tc>
                <a:tc>
                  <a:txBody>
                    <a:bodyPr/>
                    <a:lstStyle/>
                    <a:p>
                      <a:r>
                        <a:rPr lang="en-US" dirty="0"/>
                        <a:t>Foolishness</a:t>
                      </a:r>
                    </a:p>
                  </a:txBody>
                  <a:tcPr/>
                </a:tc>
                <a:extLst>
                  <a:ext uri="{0D108BD9-81ED-4DB2-BD59-A6C34878D82A}">
                    <a16:rowId xmlns:a16="http://schemas.microsoft.com/office/drawing/2014/main" val="10001"/>
                  </a:ext>
                </a:extLst>
              </a:tr>
              <a:tr h="333542">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33542">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3"/>
                  </a:ext>
                </a:extLst>
              </a:tr>
              <a:tr h="333542">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33542">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152400" y="3505200"/>
          <a:ext cx="1066800" cy="2878599"/>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56971">
                <a:tc>
                  <a:txBody>
                    <a:bodyPr/>
                    <a:lstStyle/>
                    <a:p>
                      <a:r>
                        <a:rPr lang="en-US" dirty="0"/>
                        <a:t>sentence</a:t>
                      </a:r>
                    </a:p>
                  </a:txBody>
                  <a:tcPr/>
                </a:tc>
                <a:extLst>
                  <a:ext uri="{0D108BD9-81ED-4DB2-BD59-A6C34878D82A}">
                    <a16:rowId xmlns:a16="http://schemas.microsoft.com/office/drawing/2014/main" val="10000"/>
                  </a:ext>
                </a:extLst>
              </a:tr>
              <a:tr h="981669">
                <a:tc>
                  <a:txBody>
                    <a:bodyPr/>
                    <a:lstStyle/>
                    <a:p>
                      <a:endParaRPr lang="en-US" dirty="0"/>
                    </a:p>
                  </a:txBody>
                  <a:tcPr/>
                </a:tc>
                <a:extLst>
                  <a:ext uri="{0D108BD9-81ED-4DB2-BD59-A6C34878D82A}">
                    <a16:rowId xmlns:a16="http://schemas.microsoft.com/office/drawing/2014/main" val="10001"/>
                  </a:ext>
                </a:extLst>
              </a:tr>
              <a:tr h="356971">
                <a:tc>
                  <a:txBody>
                    <a:bodyPr/>
                    <a:lstStyle/>
                    <a:p>
                      <a:r>
                        <a:rPr lang="en-US" dirty="0"/>
                        <a:t>a</a:t>
                      </a:r>
                    </a:p>
                  </a:txBody>
                  <a:tcPr/>
                </a:tc>
                <a:extLst>
                  <a:ext uri="{0D108BD9-81ED-4DB2-BD59-A6C34878D82A}">
                    <a16:rowId xmlns:a16="http://schemas.microsoft.com/office/drawing/2014/main" val="10002"/>
                  </a:ext>
                </a:extLst>
              </a:tr>
              <a:tr h="386718">
                <a:tc>
                  <a:txBody>
                    <a:bodyPr/>
                    <a:lstStyle/>
                    <a:p>
                      <a:r>
                        <a:rPr lang="en-US" dirty="0"/>
                        <a:t>b</a:t>
                      </a:r>
                    </a:p>
                  </a:txBody>
                  <a:tcPr/>
                </a:tc>
                <a:extLst>
                  <a:ext uri="{0D108BD9-81ED-4DB2-BD59-A6C34878D82A}">
                    <a16:rowId xmlns:a16="http://schemas.microsoft.com/office/drawing/2014/main" val="10003"/>
                  </a:ext>
                </a:extLst>
              </a:tr>
              <a:tr h="371844">
                <a:tc>
                  <a:txBody>
                    <a:bodyPr/>
                    <a:lstStyle/>
                    <a:p>
                      <a:r>
                        <a:rPr lang="en-US" dirty="0"/>
                        <a:t>C</a:t>
                      </a:r>
                    </a:p>
                  </a:txBody>
                  <a:tcPr/>
                </a:tc>
                <a:extLst>
                  <a:ext uri="{0D108BD9-81ED-4DB2-BD59-A6C34878D82A}">
                    <a16:rowId xmlns:a16="http://schemas.microsoft.com/office/drawing/2014/main" val="10004"/>
                  </a:ext>
                </a:extLst>
              </a:tr>
              <a:tr h="406848">
                <a:tc>
                  <a:txBody>
                    <a:bodyPr/>
                    <a:lstStyle/>
                    <a:p>
                      <a:r>
                        <a:rPr lang="en-US" dirty="0"/>
                        <a:t>d</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968028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attention idea</a:t>
            </a:r>
          </a:p>
        </p:txBody>
      </p:sp>
      <p:sp>
        <p:nvSpPr>
          <p:cNvPr id="3" name="Content Placeholder 2"/>
          <p:cNvSpPr>
            <a:spLocks noGrp="1"/>
          </p:cNvSpPr>
          <p:nvPr>
            <p:ph idx="1"/>
          </p:nvPr>
        </p:nvSpPr>
        <p:spPr/>
        <p:txBody>
          <a:bodyPr>
            <a:normAutofit/>
          </a:bodyPr>
          <a:lstStyle/>
          <a:p>
            <a:r>
              <a:rPr lang="en-US" sz="1800" dirty="0">
                <a:hlinkClick r:id="rId2"/>
              </a:rPr>
              <a:t>https://mc.ai/understanding-attention-mechanism-natural-language-processing/</a:t>
            </a:r>
            <a:endParaRPr lang="en-US" sz="1800"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100</a:t>
            </a:fld>
            <a:endParaRPr lang="en-US"/>
          </a:p>
        </p:txBody>
      </p:sp>
      <p:pic>
        <p:nvPicPr>
          <p:cNvPr id="6" name="Picture 5"/>
          <p:cNvPicPr>
            <a:picLocks noChangeAspect="1"/>
          </p:cNvPicPr>
          <p:nvPr/>
        </p:nvPicPr>
        <p:blipFill>
          <a:blip r:embed="rId3"/>
          <a:stretch>
            <a:fillRect/>
          </a:stretch>
        </p:blipFill>
        <p:spPr>
          <a:xfrm>
            <a:off x="1066800" y="2237124"/>
            <a:ext cx="6147169" cy="4071601"/>
          </a:xfrm>
          <a:prstGeom prst="rect">
            <a:avLst/>
          </a:prstGeom>
        </p:spPr>
      </p:pic>
    </p:spTree>
    <p:extLst>
      <p:ext uri="{BB962C8B-B14F-4D97-AF65-F5344CB8AC3E}">
        <p14:creationId xmlns:p14="http://schemas.microsoft.com/office/powerpoint/2010/main" val="21071828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Attention details</a:t>
            </a:r>
            <a:br>
              <a:rPr lang="en-US" dirty="0"/>
            </a:br>
            <a:endParaRPr lang="en-US" dirty="0"/>
          </a:p>
        </p:txBody>
      </p:sp>
      <p:sp>
        <p:nvSpPr>
          <p:cNvPr id="3" name="Content Placeholder 2"/>
          <p:cNvSpPr>
            <a:spLocks noGrp="1"/>
          </p:cNvSpPr>
          <p:nvPr>
            <p:ph idx="1"/>
          </p:nvPr>
        </p:nvSpPr>
        <p:spPr/>
        <p:txBody>
          <a:bodyPr/>
          <a:lstStyle/>
          <a:p>
            <a:r>
              <a:rPr lang="en-US" dirty="0"/>
              <a:t>Last decoder  hidden state+ all hidden state </a:t>
            </a:r>
            <a:r>
              <a:rPr lang="en-US" dirty="0">
                <a:sym typeface="Wingdings" panose="05000000000000000000" pitchFamily="2" charset="2"/>
              </a:rPr>
              <a:t> next decoder hidden state</a:t>
            </a:r>
            <a:endParaRPr lang="en-US" dirty="0"/>
          </a:p>
        </p:txBody>
      </p:sp>
      <p:pic>
        <p:nvPicPr>
          <p:cNvPr id="7170" name="Picture 2" descr="https://cdn-images-1.medium.com/max/1200/1*qN2Pj5J4VqAFf7dsA2dH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70834"/>
            <a:ext cx="5257800" cy="39871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0" y="2546689"/>
            <a:ext cx="7092776" cy="646331"/>
          </a:xfrm>
          <a:prstGeom prst="rect">
            <a:avLst/>
          </a:prstGeom>
          <a:noFill/>
        </p:spPr>
        <p:txBody>
          <a:bodyPr wrap="none" rtlCol="0">
            <a:spAutoFit/>
          </a:bodyPr>
          <a:lstStyle/>
          <a:p>
            <a:r>
              <a:rPr lang="en-US" dirty="0">
                <a:hlinkClick r:id="rId3"/>
              </a:rPr>
              <a:t>https://towardsdatascience.com/attn-illustrated-attention-5ec4ad276ee3</a:t>
            </a:r>
            <a:endParaRPr lang="en-US" dirty="0"/>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6" name="Slide Number Placeholder 5"/>
          <p:cNvSpPr>
            <a:spLocks noGrp="1"/>
          </p:cNvSpPr>
          <p:nvPr>
            <p:ph type="sldNum" sz="quarter" idx="12"/>
          </p:nvPr>
        </p:nvSpPr>
        <p:spPr/>
        <p:txBody>
          <a:bodyPr/>
          <a:lstStyle/>
          <a:p>
            <a:fld id="{7C12A529-2220-4038-9210-A21DB7BAEFCE}" type="slidenum">
              <a:rPr lang="en-US" smtClean="0"/>
              <a:t>101</a:t>
            </a:fld>
            <a:endParaRPr lang="en-US"/>
          </a:p>
        </p:txBody>
      </p:sp>
    </p:spTree>
    <p:extLst>
      <p:ext uri="{BB962C8B-B14F-4D97-AF65-F5344CB8AC3E}">
        <p14:creationId xmlns:p14="http://schemas.microsoft.com/office/powerpoint/2010/main" val="16858962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Example1:</a:t>
            </a:r>
            <a:r>
              <a:rPr lang="da-DK" b="1" dirty="0"/>
              <a:t> Bahdanau et. al (2015) [</a:t>
            </a:r>
            <a:r>
              <a:rPr lang="da-DK" b="1" dirty="0">
                <a:hlinkClick r:id="rId2"/>
              </a:rPr>
              <a:t>1</a:t>
            </a:r>
            <a:r>
              <a:rPr lang="da-DK" b="1" dirty="0"/>
              <a:t>]</a:t>
            </a:r>
            <a:br>
              <a:rPr lang="en-US" dirty="0"/>
            </a:br>
            <a:r>
              <a:rPr lang="fr-FR" b="1" dirty="0"/>
              <a:t>Intuition: seq2seq </a:t>
            </a:r>
            <a:r>
              <a:rPr lang="fr-FR" b="1" dirty="0" err="1"/>
              <a:t>with</a:t>
            </a:r>
            <a:r>
              <a:rPr lang="fr-FR" b="1" dirty="0"/>
              <a:t> bi-</a:t>
            </a:r>
            <a:r>
              <a:rPr lang="fr-FR" b="1" dirty="0" err="1"/>
              <a:t>directional</a:t>
            </a:r>
            <a:r>
              <a:rPr lang="fr-FR" b="1" dirty="0"/>
              <a:t> encoder + attention</a:t>
            </a:r>
            <a:endParaRPr lang="en-US" dirty="0"/>
          </a:p>
        </p:txBody>
      </p:sp>
      <p:sp>
        <p:nvSpPr>
          <p:cNvPr id="3" name="Content Placeholder 2"/>
          <p:cNvSpPr>
            <a:spLocks noGrp="1"/>
          </p:cNvSpPr>
          <p:nvPr>
            <p:ph idx="1"/>
          </p:nvPr>
        </p:nvSpPr>
        <p:spPr/>
        <p:txBody>
          <a:bodyPr/>
          <a:lstStyle/>
          <a:p>
            <a:r>
              <a:rPr lang="en-US" dirty="0"/>
              <a:t> </a:t>
            </a:r>
          </a:p>
        </p:txBody>
      </p:sp>
      <p:pic>
        <p:nvPicPr>
          <p:cNvPr id="11266" name="Picture 2" descr="https://cdn-images-1.medium.com/max/1200/1*IoNs3pdgl57_HqRXufZ0l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05000"/>
            <a:ext cx="5214500" cy="42672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102</a:t>
            </a:fld>
            <a:endParaRPr lang="en-US"/>
          </a:p>
        </p:txBody>
      </p:sp>
    </p:spTree>
    <p:extLst>
      <p:ext uri="{BB962C8B-B14F-4D97-AF65-F5344CB8AC3E}">
        <p14:creationId xmlns:p14="http://schemas.microsoft.com/office/powerpoint/2010/main" val="41336961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t>Example 2: Luong et. al (2015)</a:t>
            </a:r>
            <a:r>
              <a:rPr lang="en-US" sz="2400" b="1" dirty="0"/>
              <a:t> [</a:t>
            </a:r>
            <a:r>
              <a:rPr lang="en-US" sz="2400" b="1" dirty="0">
                <a:hlinkClick r:id="rId2"/>
              </a:rPr>
              <a:t>2</a:t>
            </a:r>
            <a:r>
              <a:rPr lang="en-US" sz="2400" b="1" dirty="0"/>
              <a:t>]</a:t>
            </a:r>
            <a:br>
              <a:rPr lang="en-US" sz="2700" b="1" dirty="0"/>
            </a:br>
            <a:r>
              <a:rPr lang="en-US" sz="2700" b="1" dirty="0"/>
              <a:t>Intuition: seq2seq with 2-layer stacked encoder + attention</a:t>
            </a:r>
            <a:br>
              <a:rPr lang="en-US" b="1" dirty="0"/>
            </a:br>
            <a:endParaRPr lang="en-US" dirty="0"/>
          </a:p>
        </p:txBody>
      </p:sp>
      <p:sp>
        <p:nvSpPr>
          <p:cNvPr id="3" name="Content Placeholder 2"/>
          <p:cNvSpPr>
            <a:spLocks noGrp="1"/>
          </p:cNvSpPr>
          <p:nvPr>
            <p:ph idx="1"/>
          </p:nvPr>
        </p:nvSpPr>
        <p:spPr/>
        <p:txBody>
          <a:bodyPr/>
          <a:lstStyle/>
          <a:p>
            <a:r>
              <a:rPr lang="en-US" dirty="0"/>
              <a:t> </a:t>
            </a:r>
          </a:p>
        </p:txBody>
      </p:sp>
      <p:pic>
        <p:nvPicPr>
          <p:cNvPr id="9218" name="Picture 2" descr="https://cdn-images-1.medium.com/max/1200/1*ICeT6bTWmzUaGQkpKWVnL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066800"/>
            <a:ext cx="5814564" cy="55626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103</a:t>
            </a:fld>
            <a:endParaRPr lang="en-US"/>
          </a:p>
        </p:txBody>
      </p:sp>
    </p:spTree>
    <p:extLst>
      <p:ext uri="{BB962C8B-B14F-4D97-AF65-F5344CB8AC3E}">
        <p14:creationId xmlns:p14="http://schemas.microsoft.com/office/powerpoint/2010/main" val="429856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 </a:t>
            </a:r>
            <a:r>
              <a:rPr lang="en-US" sz="2200" b="1" dirty="0"/>
              <a:t>Example 3: Google’s Neural Machine Translation (GNMT) [</a:t>
            </a:r>
            <a:r>
              <a:rPr lang="en-US" sz="2200" b="1" dirty="0">
                <a:hlinkClick r:id="rId3"/>
              </a:rPr>
              <a:t>9</a:t>
            </a:r>
            <a:r>
              <a:rPr lang="en-US" sz="2200" b="1" dirty="0"/>
              <a:t>]</a:t>
            </a:r>
            <a:br>
              <a:rPr lang="en-US" sz="2200" b="1" dirty="0"/>
            </a:br>
            <a:r>
              <a:rPr lang="en-US" sz="2200" b="1" dirty="0"/>
              <a:t>Intuition: GNMT — seq2seq with 8-stacked encoder (+</a:t>
            </a:r>
            <a:r>
              <a:rPr lang="en-US" sz="2200" b="1" dirty="0" err="1"/>
              <a:t>bidirection+residual</a:t>
            </a:r>
            <a:r>
              <a:rPr lang="en-US" sz="2200" b="1" dirty="0"/>
              <a:t> connections) + attention</a:t>
            </a:r>
            <a:br>
              <a:rPr lang="en-US" sz="2200" b="1" dirty="0"/>
            </a:br>
            <a:endParaRPr lang="en-US" sz="2200" dirty="0"/>
          </a:p>
        </p:txBody>
      </p:sp>
      <p:sp>
        <p:nvSpPr>
          <p:cNvPr id="3" name="Content Placeholder 2"/>
          <p:cNvSpPr>
            <a:spLocks noGrp="1"/>
          </p:cNvSpPr>
          <p:nvPr>
            <p:ph idx="1"/>
          </p:nvPr>
        </p:nvSpPr>
        <p:spPr/>
        <p:txBody>
          <a:bodyPr/>
          <a:lstStyle/>
          <a:p>
            <a:r>
              <a:rPr lang="en-US" dirty="0"/>
              <a:t> </a:t>
            </a:r>
          </a:p>
        </p:txBody>
      </p:sp>
      <p:pic>
        <p:nvPicPr>
          <p:cNvPr id="10242" name="Picture 2" descr="https://cdn-images-1.medium.com/max/1200/1*Wp4HEnEwJkwoRwSDj9NOCQ.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1125166"/>
            <a:ext cx="2286000" cy="551641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104</a:t>
            </a:fld>
            <a:endParaRPr lang="en-US"/>
          </a:p>
        </p:txBody>
      </p:sp>
    </p:spTree>
    <p:extLst>
      <p:ext uri="{BB962C8B-B14F-4D97-AF65-F5344CB8AC3E}">
        <p14:creationId xmlns:p14="http://schemas.microsoft.com/office/powerpoint/2010/main" val="115374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Attention details</a:t>
            </a:r>
            <a:br>
              <a:rPr lang="en-US" sz="2200" dirty="0"/>
            </a:br>
            <a:r>
              <a:rPr lang="da-DK" sz="2200" b="1" dirty="0"/>
              <a:t>Bahdanau et. al (2015) </a:t>
            </a:r>
            <a:endParaRPr lang="en-US" dirty="0"/>
          </a:p>
        </p:txBody>
      </p:sp>
      <p:sp>
        <p:nvSpPr>
          <p:cNvPr id="3" name="Content Placeholder 2"/>
          <p:cNvSpPr>
            <a:spLocks noGrp="1"/>
          </p:cNvSpPr>
          <p:nvPr>
            <p:ph idx="1"/>
          </p:nvPr>
        </p:nvSpPr>
        <p:spPr/>
        <p:txBody>
          <a:bodyPr/>
          <a:lstStyle/>
          <a:p>
            <a:r>
              <a:rPr lang="en-US" dirty="0"/>
              <a:t> </a:t>
            </a:r>
          </a:p>
        </p:txBody>
      </p:sp>
      <p:pic>
        <p:nvPicPr>
          <p:cNvPr id="8194" name="Picture 2" descr="https://cdn-images-1.medium.com/max/1200/1*IoNs3pdgl57_HqRXufZ0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5866313"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6248400"/>
            <a:ext cx="7092776" cy="646331"/>
          </a:xfrm>
          <a:prstGeom prst="rect">
            <a:avLst/>
          </a:prstGeom>
          <a:noFill/>
        </p:spPr>
        <p:txBody>
          <a:bodyPr wrap="none" rtlCol="0">
            <a:spAutoFit/>
          </a:bodyPr>
          <a:lstStyle/>
          <a:p>
            <a:r>
              <a:rPr lang="en-US" dirty="0">
                <a:hlinkClick r:id="rId3"/>
              </a:rPr>
              <a:t>https://towardsdatascience.com/attn-illustrated-attention-5ec4ad276ee3</a:t>
            </a:r>
            <a:endParaRPr lang="en-US" dirty="0"/>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6" name="Slide Number Placeholder 5"/>
          <p:cNvSpPr>
            <a:spLocks noGrp="1"/>
          </p:cNvSpPr>
          <p:nvPr>
            <p:ph type="sldNum" sz="quarter" idx="12"/>
          </p:nvPr>
        </p:nvSpPr>
        <p:spPr/>
        <p:txBody>
          <a:bodyPr/>
          <a:lstStyle/>
          <a:p>
            <a:fld id="{7C12A529-2220-4038-9210-A21DB7BAEFCE}" type="slidenum">
              <a:rPr lang="en-US" smtClean="0"/>
              <a:t>105</a:t>
            </a:fld>
            <a:endParaRPr lang="en-US"/>
          </a:p>
        </p:txBody>
      </p:sp>
    </p:spTree>
    <p:extLst>
      <p:ext uri="{BB962C8B-B14F-4D97-AF65-F5344CB8AC3E}">
        <p14:creationId xmlns:p14="http://schemas.microsoft.com/office/powerpoint/2010/main" val="2865025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025" y="3708860"/>
            <a:ext cx="4990338" cy="675815"/>
          </a:xfrm>
        </p:spPr>
        <p:txBody>
          <a:bodyPr>
            <a:normAutofit fontScale="90000"/>
          </a:bodyPr>
          <a:lstStyle/>
          <a:p>
            <a:r>
              <a:rPr lang="en-US" dirty="0"/>
              <a:t> </a:t>
            </a:r>
          </a:p>
        </p:txBody>
      </p:sp>
      <p:sp>
        <p:nvSpPr>
          <p:cNvPr id="3" name="Content Placeholder 2"/>
          <p:cNvSpPr>
            <a:spLocks noGrp="1"/>
          </p:cNvSpPr>
          <p:nvPr>
            <p:ph idx="1"/>
          </p:nvPr>
        </p:nvSpPr>
        <p:spPr/>
        <p:txBody>
          <a:bodyPr/>
          <a:lstStyle/>
          <a:p>
            <a:r>
              <a:rPr lang="en-US" dirty="0"/>
              <a:t>Score</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106</a:t>
            </a:fld>
            <a:endParaRPr lang="en-US"/>
          </a:p>
        </p:txBody>
      </p:sp>
      <p:pic>
        <p:nvPicPr>
          <p:cNvPr id="47106" name="Picture 2" descr="https://cdn-images-1.medium.com/max/1200/1*oosK1XGaYr0AoSxfs9fx5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411441"/>
            <a:ext cx="6931025" cy="394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1188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Summary of seq2seq and attention</a:t>
            </a:r>
            <a:br>
              <a:rPr lang="en-US" b="1" dirty="0"/>
            </a:br>
            <a:endParaRPr lang="en-US" dirty="0"/>
          </a:p>
        </p:txBody>
      </p:sp>
      <p:sp>
        <p:nvSpPr>
          <p:cNvPr id="3" name="Content Placeholder 2"/>
          <p:cNvSpPr>
            <a:spLocks noGrp="1"/>
          </p:cNvSpPr>
          <p:nvPr>
            <p:ph idx="1"/>
          </p:nvPr>
        </p:nvSpPr>
        <p:spPr/>
        <p:txBody>
          <a:bodyPr>
            <a:normAutofit/>
          </a:bodyPr>
          <a:lstStyle/>
          <a:p>
            <a:r>
              <a:rPr lang="en-US" dirty="0"/>
              <a:t>seq2seq</a:t>
            </a:r>
          </a:p>
          <a:p>
            <a:r>
              <a:rPr lang="en-US" dirty="0"/>
              <a:t>seq2seq + attention</a:t>
            </a:r>
          </a:p>
          <a:p>
            <a:r>
              <a:rPr lang="en-US" dirty="0"/>
              <a:t>seq2seq with bidirectional encoder + attention</a:t>
            </a:r>
          </a:p>
          <a:p>
            <a:r>
              <a:rPr lang="en-US" dirty="0"/>
              <a:t>seq2seq with 2-stacked encoder + attention</a:t>
            </a:r>
          </a:p>
          <a:p>
            <a:r>
              <a:rPr lang="en-US" dirty="0"/>
              <a:t>GNMT — seq2seq with 8-stacked encoder (+</a:t>
            </a:r>
            <a:r>
              <a:rPr lang="en-US" dirty="0" err="1"/>
              <a:t>bidirection+residual</a:t>
            </a:r>
            <a:r>
              <a:rPr lang="en-US" dirty="0"/>
              <a:t> connections) + attention</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107</a:t>
            </a:fld>
            <a:endParaRPr lang="en-US"/>
          </a:p>
        </p:txBody>
      </p:sp>
    </p:spTree>
    <p:extLst>
      <p:ext uri="{BB962C8B-B14F-4D97-AF65-F5344CB8AC3E}">
        <p14:creationId xmlns:p14="http://schemas.microsoft.com/office/powerpoint/2010/main" val="3434646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Appendix 7: Math function used: </a:t>
            </a:r>
            <a:r>
              <a:rPr lang="en-US" dirty="0" err="1"/>
              <a:t>Softmax</a:t>
            </a:r>
            <a:r>
              <a:rPr lang="en-US" dirty="0"/>
              <a:t> function</a:t>
            </a:r>
          </a:p>
        </p:txBody>
      </p:sp>
      <p:sp>
        <p:nvSpPr>
          <p:cNvPr id="3" name="Content Placeholder 2"/>
          <p:cNvSpPr>
            <a:spLocks noGrp="1"/>
          </p:cNvSpPr>
          <p:nvPr>
            <p:ph idx="1"/>
          </p:nvPr>
        </p:nvSpPr>
        <p:spPr/>
        <p:txBody>
          <a:bodyPr>
            <a:normAutofit fontScale="92500" lnSpcReduction="10000"/>
          </a:bodyPr>
          <a:lstStyle/>
          <a:p>
            <a:r>
              <a:rPr lang="en-US" sz="1400" dirty="0">
                <a:hlinkClick r:id="rId3"/>
              </a:rPr>
              <a:t>https://medium.com/data-science-bootcamp/understand-the-softmax-function-in-minutes-f3a59641e86d</a:t>
            </a:r>
            <a:endParaRPr lang="en-US" sz="1400" dirty="0"/>
          </a:p>
          <a:p>
            <a:endParaRPr lang="en-US" dirty="0"/>
          </a:p>
          <a:p>
            <a:endParaRPr lang="en-US" dirty="0"/>
          </a:p>
          <a:p>
            <a:endParaRPr lang="en-US" dirty="0"/>
          </a:p>
          <a:p>
            <a:r>
              <a:rPr lang="en-US" dirty="0"/>
              <a:t>y=[2 , 1, 0.1]’</a:t>
            </a:r>
          </a:p>
          <a:p>
            <a:r>
              <a:rPr lang="en-US" dirty="0" err="1"/>
              <a:t>Softmax</a:t>
            </a:r>
            <a:r>
              <a:rPr lang="en-US" dirty="0"/>
              <a:t>(y)=[0.6590, 0.242,0.0986]’</a:t>
            </a:r>
          </a:p>
          <a:p>
            <a:r>
              <a:rPr lang="en-US" dirty="0" err="1"/>
              <a:t>exp</a:t>
            </a:r>
            <a:r>
              <a:rPr lang="en-US" dirty="0"/>
              <a:t>(2)/((</a:t>
            </a:r>
            <a:r>
              <a:rPr lang="en-US" dirty="0" err="1"/>
              <a:t>exp</a:t>
            </a:r>
            <a:r>
              <a:rPr lang="en-US" dirty="0"/>
              <a:t>(2)+</a:t>
            </a:r>
            <a:r>
              <a:rPr lang="en-US" dirty="0" err="1"/>
              <a:t>exp</a:t>
            </a:r>
            <a:r>
              <a:rPr lang="en-US" dirty="0"/>
              <a:t>(1)+</a:t>
            </a:r>
            <a:r>
              <a:rPr lang="en-US" dirty="0" err="1"/>
              <a:t>exp</a:t>
            </a:r>
            <a:r>
              <a:rPr lang="en-US" dirty="0"/>
              <a:t>(0.1))=0.6590</a:t>
            </a:r>
          </a:p>
          <a:p>
            <a:r>
              <a:rPr lang="en-US" dirty="0" err="1"/>
              <a:t>exp</a:t>
            </a:r>
            <a:r>
              <a:rPr lang="en-US" dirty="0"/>
              <a:t>(1)/((</a:t>
            </a:r>
            <a:r>
              <a:rPr lang="en-US" dirty="0" err="1"/>
              <a:t>exp</a:t>
            </a:r>
            <a:r>
              <a:rPr lang="en-US" dirty="0"/>
              <a:t>(2)+</a:t>
            </a:r>
            <a:r>
              <a:rPr lang="en-US" dirty="0" err="1"/>
              <a:t>exp</a:t>
            </a:r>
            <a:r>
              <a:rPr lang="en-US" dirty="0"/>
              <a:t>(1)+</a:t>
            </a:r>
            <a:r>
              <a:rPr lang="en-US" dirty="0" err="1"/>
              <a:t>exp</a:t>
            </a:r>
            <a:r>
              <a:rPr lang="en-US" dirty="0"/>
              <a:t>(0.1))= 0.2424</a:t>
            </a:r>
          </a:p>
          <a:p>
            <a:r>
              <a:rPr lang="en-US" dirty="0" err="1"/>
              <a:t>exp</a:t>
            </a:r>
            <a:r>
              <a:rPr lang="en-US" dirty="0"/>
              <a:t>(0.1)/((</a:t>
            </a:r>
            <a:r>
              <a:rPr lang="en-US" dirty="0" err="1"/>
              <a:t>exp</a:t>
            </a:r>
            <a:r>
              <a:rPr lang="en-US" dirty="0"/>
              <a:t>(2)+</a:t>
            </a:r>
            <a:r>
              <a:rPr lang="en-US" dirty="0" err="1"/>
              <a:t>exp</a:t>
            </a:r>
            <a:r>
              <a:rPr lang="en-US" dirty="0"/>
              <a:t>(1)+</a:t>
            </a:r>
            <a:r>
              <a:rPr lang="en-US" dirty="0" err="1"/>
              <a:t>exp</a:t>
            </a:r>
            <a:r>
              <a:rPr lang="en-US" dirty="0"/>
              <a:t>(0.1))= 0.0986</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108</a:t>
            </a:fld>
            <a:endParaRPr lang="en-US"/>
          </a:p>
        </p:txBody>
      </p:sp>
      <p:sp>
        <p:nvSpPr>
          <p:cNvPr id="6" name="AutoShape 2" descr="{\displaystyle \sigma (\mathbf {z} )_{j}={\frac {e^{z_{j}}}{\sum _{k=1}^{K}e^{z_{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isplaystyle \sigma (\mathbf {z} )_{j}={\frac {e^{z_{j}}}{\sum _{k=1}^{K}e^{z_{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9" name="Object 8"/>
          <p:cNvGraphicFramePr>
            <a:graphicFrameLocks noChangeAspect="1"/>
          </p:cNvGraphicFramePr>
          <p:nvPr/>
        </p:nvGraphicFramePr>
        <p:xfrm>
          <a:off x="923925" y="2324100"/>
          <a:ext cx="5673012" cy="1447800"/>
        </p:xfrm>
        <a:graphic>
          <a:graphicData uri="http://schemas.openxmlformats.org/presentationml/2006/ole">
            <mc:AlternateContent xmlns:mc="http://schemas.openxmlformats.org/markup-compatibility/2006">
              <mc:Choice xmlns:v="urn:schemas-microsoft-com:vml" Requires="v">
                <p:oleObj spid="_x0000_s4419" name="Equation" r:id="rId4" imgW="2438280" imgH="622080" progId="Equation.3">
                  <p:embed/>
                </p:oleObj>
              </mc:Choice>
              <mc:Fallback>
                <p:oleObj name="Equation" r:id="rId4" imgW="2438280" imgH="622080" progId="Equation.3">
                  <p:embed/>
                  <p:pic>
                    <p:nvPicPr>
                      <p:cNvPr id="0" name=""/>
                      <p:cNvPicPr/>
                      <p:nvPr/>
                    </p:nvPicPr>
                    <p:blipFill>
                      <a:blip r:embed="rId5"/>
                      <a:stretch>
                        <a:fillRect/>
                      </a:stretch>
                    </p:blipFill>
                    <p:spPr>
                      <a:xfrm>
                        <a:off x="923925" y="2324100"/>
                        <a:ext cx="5673012" cy="1447800"/>
                      </a:xfrm>
                      <a:prstGeom prst="rect">
                        <a:avLst/>
                      </a:prstGeom>
                    </p:spPr>
                  </p:pic>
                </p:oleObj>
              </mc:Fallback>
            </mc:AlternateContent>
          </a:graphicData>
        </a:graphic>
      </p:graphicFrame>
    </p:spTree>
    <p:extLst>
      <p:ext uri="{BB962C8B-B14F-4D97-AF65-F5344CB8AC3E}">
        <p14:creationId xmlns:p14="http://schemas.microsoft.com/office/powerpoint/2010/main" val="25539496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Math function used: </a:t>
            </a:r>
            <a:r>
              <a:rPr lang="en-US" dirty="0" err="1"/>
              <a:t>Softmax</a:t>
            </a:r>
            <a:r>
              <a:rPr lang="en-US" dirty="0"/>
              <a:t> Activation Function</a:t>
            </a:r>
          </a:p>
        </p:txBody>
      </p:sp>
      <p:sp>
        <p:nvSpPr>
          <p:cNvPr id="3" name="Content Placeholder 2"/>
          <p:cNvSpPr>
            <a:spLocks noGrp="1"/>
          </p:cNvSpPr>
          <p:nvPr>
            <p:ph idx="1"/>
          </p:nvPr>
        </p:nvSpPr>
        <p:spPr/>
        <p:txBody>
          <a:bodyPr>
            <a:normAutofit/>
          </a:bodyPr>
          <a:lstStyle/>
          <a:p>
            <a:r>
              <a:rPr lang="en-US" sz="1200" dirty="0">
                <a:hlinkClick r:id="rId2"/>
              </a:rPr>
              <a:t>https://ljvmiranda921.github.io/notebook/2017/08/13/softmax-and-the-negative-log-likelihood/#nll</a:t>
            </a:r>
            <a:r>
              <a:rPr lang="en-US" sz="1200" dirty="0"/>
              <a:t>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7086600" cy="3140170"/>
          </a:xfrm>
          <a:prstGeom prst="rect">
            <a:avLst/>
          </a:prstGeom>
        </p:spPr>
      </p:pic>
      <p:sp>
        <p:nvSpPr>
          <p:cNvPr id="7" name="TextBox 6"/>
          <p:cNvSpPr txBox="1"/>
          <p:nvPr/>
        </p:nvSpPr>
        <p:spPr>
          <a:xfrm>
            <a:off x="1676400" y="5867400"/>
            <a:ext cx="1345240" cy="369332"/>
          </a:xfrm>
          <a:prstGeom prst="rect">
            <a:avLst/>
          </a:prstGeom>
          <a:noFill/>
        </p:spPr>
        <p:txBody>
          <a:bodyPr wrap="none" rtlCol="0">
            <a:spAutoFit/>
          </a:bodyPr>
          <a:lstStyle/>
          <a:p>
            <a:r>
              <a:rPr lang="en-US" dirty="0"/>
              <a:t>=5/(5+4+2)=</a:t>
            </a:r>
          </a:p>
        </p:txBody>
      </p:sp>
      <p:sp>
        <p:nvSpPr>
          <p:cNvPr id="8" name="TextBox 7"/>
          <p:cNvSpPr txBox="1"/>
          <p:nvPr/>
        </p:nvSpPr>
        <p:spPr>
          <a:xfrm>
            <a:off x="4691665" y="5610225"/>
            <a:ext cx="3723070" cy="369332"/>
          </a:xfrm>
          <a:prstGeom prst="rect">
            <a:avLst/>
          </a:prstGeom>
          <a:noFill/>
          <a:ln>
            <a:solidFill>
              <a:schemeClr val="accent1"/>
            </a:solidFill>
          </a:ln>
        </p:spPr>
        <p:txBody>
          <a:bodyPr wrap="none" rtlCol="0">
            <a:spAutoFit/>
          </a:bodyPr>
          <a:lstStyle/>
          <a:p>
            <a:r>
              <a:rPr lang="en-US" dirty="0" err="1"/>
              <a:t>exp</a:t>
            </a:r>
            <a:r>
              <a:rPr lang="en-US" dirty="0"/>
              <a:t>(5)/((</a:t>
            </a:r>
            <a:r>
              <a:rPr lang="en-US" dirty="0" err="1"/>
              <a:t>exp</a:t>
            </a:r>
            <a:r>
              <a:rPr lang="en-US" dirty="0"/>
              <a:t>(5)+</a:t>
            </a:r>
            <a:r>
              <a:rPr lang="en-US" dirty="0" err="1"/>
              <a:t>exp</a:t>
            </a:r>
            <a:r>
              <a:rPr lang="en-US" dirty="0"/>
              <a:t>(4)+</a:t>
            </a:r>
            <a:r>
              <a:rPr lang="en-US" dirty="0" err="1"/>
              <a:t>exp</a:t>
            </a:r>
            <a:r>
              <a:rPr lang="en-US" dirty="0"/>
              <a:t>(2))=0.705</a:t>
            </a:r>
          </a:p>
        </p:txBody>
      </p:sp>
      <p:cxnSp>
        <p:nvCxnSpPr>
          <p:cNvPr id="10" name="Straight Arrow Connector 9"/>
          <p:cNvCxnSpPr/>
          <p:nvPr/>
        </p:nvCxnSpPr>
        <p:spPr>
          <a:xfrm flipV="1">
            <a:off x="4729691" y="3200400"/>
            <a:ext cx="1366309" cy="2409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69946" y="5197570"/>
            <a:ext cx="3957109" cy="369332"/>
          </a:xfrm>
          <a:prstGeom prst="rect">
            <a:avLst/>
          </a:prstGeom>
          <a:noFill/>
          <a:ln>
            <a:solidFill>
              <a:schemeClr val="accent1"/>
            </a:solidFill>
          </a:ln>
        </p:spPr>
        <p:txBody>
          <a:bodyPr wrap="none" rtlCol="0">
            <a:spAutoFit/>
          </a:bodyPr>
          <a:lstStyle/>
          <a:p>
            <a:r>
              <a:rPr lang="en-US" dirty="0" err="1"/>
              <a:t>exp</a:t>
            </a:r>
            <a:r>
              <a:rPr lang="en-US" dirty="0"/>
              <a:t>(4)/((</a:t>
            </a:r>
            <a:r>
              <a:rPr lang="en-US" dirty="0" err="1"/>
              <a:t>exp</a:t>
            </a:r>
            <a:r>
              <a:rPr lang="en-US" dirty="0"/>
              <a:t>(5)+</a:t>
            </a:r>
            <a:r>
              <a:rPr lang="en-US" dirty="0" err="1"/>
              <a:t>exp</a:t>
            </a:r>
            <a:r>
              <a:rPr lang="en-US" dirty="0"/>
              <a:t>(4)+</a:t>
            </a:r>
            <a:r>
              <a:rPr lang="en-US" dirty="0" err="1"/>
              <a:t>exp</a:t>
            </a:r>
            <a:r>
              <a:rPr lang="en-US" dirty="0"/>
              <a:t>(2))=0.25949</a:t>
            </a:r>
          </a:p>
        </p:txBody>
      </p:sp>
      <p:cxnSp>
        <p:nvCxnSpPr>
          <p:cNvPr id="13" name="Straight Arrow Connector 12"/>
          <p:cNvCxnSpPr/>
          <p:nvPr/>
        </p:nvCxnSpPr>
        <p:spPr>
          <a:xfrm flipV="1">
            <a:off x="5069946" y="3205632"/>
            <a:ext cx="1487451" cy="201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0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4829"/>
            <a:ext cx="8229600" cy="1143000"/>
          </a:xfrm>
        </p:spPr>
        <p:txBody>
          <a:bodyPr>
            <a:normAutofit fontScale="90000"/>
          </a:bodyPr>
          <a:lstStyle/>
          <a:p>
            <a:r>
              <a:rPr lang="en-US" dirty="0">
                <a:solidFill>
                  <a:srgbClr val="FF0000"/>
                </a:solidFill>
              </a:rPr>
              <a:t>Answer  2:</a:t>
            </a:r>
            <a:br>
              <a:rPr lang="en-US" sz="3600" dirty="0"/>
            </a:br>
            <a:r>
              <a:rPr lang="en-US" sz="3600" dirty="0"/>
              <a:t>BOW explained (word sequence is not used)</a:t>
            </a:r>
            <a:br>
              <a:rPr lang="en-US" dirty="0"/>
            </a:br>
            <a:r>
              <a:rPr lang="en-US" sz="2000" dirty="0">
                <a:hlinkClick r:id="rId2"/>
              </a:rPr>
              <a:t>https://machinelearningmastery.com/gentle-introduction-bag-words-mo</a:t>
            </a:r>
            <a:br>
              <a:rPr lang="en-US" dirty="0"/>
            </a:br>
            <a:endParaRPr lang="en-US" dirty="0">
              <a:solidFill>
                <a:srgbClr val="FF0000"/>
              </a:solidFill>
            </a:endParaRPr>
          </a:p>
        </p:txBody>
      </p:sp>
      <p:sp>
        <p:nvSpPr>
          <p:cNvPr id="3" name="Content Placeholder 2"/>
          <p:cNvSpPr>
            <a:spLocks noGrp="1"/>
          </p:cNvSpPr>
          <p:nvPr>
            <p:ph sz="half" idx="1"/>
          </p:nvPr>
        </p:nvSpPr>
        <p:spPr>
          <a:xfrm>
            <a:off x="457200" y="1600200"/>
            <a:ext cx="3962400" cy="1828800"/>
          </a:xfrm>
        </p:spPr>
        <p:txBody>
          <a:bodyPr>
            <a:normAutofit fontScale="47500" lnSpcReduction="20000"/>
          </a:bodyPr>
          <a:lstStyle/>
          <a:p>
            <a:pPr marL="0" indent="0">
              <a:buNone/>
            </a:pPr>
            <a:r>
              <a:rPr lang="en-US" sz="4900" i="1" dirty="0"/>
              <a:t>Collect data</a:t>
            </a:r>
          </a:p>
          <a:p>
            <a:pPr marL="0" indent="0">
              <a:buNone/>
            </a:pPr>
            <a:r>
              <a:rPr lang="en-US" sz="4900" i="1" dirty="0"/>
              <a:t>a) It was the best of times</a:t>
            </a:r>
          </a:p>
          <a:p>
            <a:pPr marL="0" indent="0">
              <a:buNone/>
            </a:pPr>
            <a:r>
              <a:rPr lang="en-US" sz="4900" i="1" dirty="0"/>
              <a:t>b) it was the worst of times,</a:t>
            </a:r>
          </a:p>
          <a:p>
            <a:pPr marL="0" indent="0">
              <a:buNone/>
            </a:pPr>
            <a:r>
              <a:rPr lang="en-US" sz="4900" i="1" dirty="0"/>
              <a:t>c) it was the age of wisdom,</a:t>
            </a:r>
          </a:p>
          <a:p>
            <a:pPr marL="0" indent="0">
              <a:buNone/>
            </a:pPr>
            <a:r>
              <a:rPr lang="en-US" sz="4900" i="1" dirty="0"/>
              <a:t>d) it was the</a:t>
            </a:r>
            <a:r>
              <a:rPr lang="en-US" sz="4900" i="1" dirty="0">
                <a:solidFill>
                  <a:srgbClr val="FF0000"/>
                </a:solidFill>
              </a:rPr>
              <a:t> </a:t>
            </a:r>
            <a:r>
              <a:rPr lang="en-US" sz="4900" i="1" dirty="0"/>
              <a:t>age of</a:t>
            </a:r>
            <a:r>
              <a:rPr lang="en-US" sz="4900" i="1" dirty="0">
                <a:solidFill>
                  <a:srgbClr val="FF0000"/>
                </a:solidFill>
              </a:rPr>
              <a:t> </a:t>
            </a:r>
            <a:r>
              <a:rPr lang="en-US" sz="4900" i="1" dirty="0"/>
              <a:t>foolishness,</a:t>
            </a:r>
          </a:p>
          <a:p>
            <a:endParaRPr lang="en-US" sz="4900" i="1" dirty="0"/>
          </a:p>
        </p:txBody>
      </p:sp>
      <p:sp>
        <p:nvSpPr>
          <p:cNvPr id="4" name="Footer Placeholder 3"/>
          <p:cNvSpPr>
            <a:spLocks noGrp="1"/>
          </p:cNvSpPr>
          <p:nvPr>
            <p:ph type="ftr" sz="quarter" idx="11"/>
          </p:nvPr>
        </p:nvSpPr>
        <p:spPr>
          <a:xfrm>
            <a:off x="2362200" y="6366221"/>
            <a:ext cx="2895600" cy="365125"/>
          </a:xfrm>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83189339"/>
              </p:ext>
            </p:extLst>
          </p:nvPr>
        </p:nvGraphicFramePr>
        <p:xfrm>
          <a:off x="1295400" y="3429000"/>
          <a:ext cx="7391400" cy="2937428"/>
        </p:xfrm>
        <a:graphic>
          <a:graphicData uri="http://schemas.openxmlformats.org/drawingml/2006/table">
            <a:tbl>
              <a:tblPr firstRow="1" bandRow="1">
                <a:tableStyleId>{5C22544A-7EE6-4342-B048-85BDC9FD1C3A}</a:tableStyleId>
              </a:tblPr>
              <a:tblGrid>
                <a:gridCol w="739140">
                  <a:extLst>
                    <a:ext uri="{9D8B030D-6E8A-4147-A177-3AD203B41FA5}">
                      <a16:colId xmlns:a16="http://schemas.microsoft.com/office/drawing/2014/main" val="20000"/>
                    </a:ext>
                  </a:extLst>
                </a:gridCol>
                <a:gridCol w="739140">
                  <a:extLst>
                    <a:ext uri="{9D8B030D-6E8A-4147-A177-3AD203B41FA5}">
                      <a16:colId xmlns:a16="http://schemas.microsoft.com/office/drawing/2014/main" val="20001"/>
                    </a:ext>
                  </a:extLst>
                </a:gridCol>
                <a:gridCol w="739140">
                  <a:extLst>
                    <a:ext uri="{9D8B030D-6E8A-4147-A177-3AD203B41FA5}">
                      <a16:colId xmlns:a16="http://schemas.microsoft.com/office/drawing/2014/main" val="20002"/>
                    </a:ext>
                  </a:extLst>
                </a:gridCol>
                <a:gridCol w="739140">
                  <a:extLst>
                    <a:ext uri="{9D8B030D-6E8A-4147-A177-3AD203B41FA5}">
                      <a16:colId xmlns:a16="http://schemas.microsoft.com/office/drawing/2014/main" val="20003"/>
                    </a:ext>
                  </a:extLst>
                </a:gridCol>
                <a:gridCol w="739140">
                  <a:extLst>
                    <a:ext uri="{9D8B030D-6E8A-4147-A177-3AD203B41FA5}">
                      <a16:colId xmlns:a16="http://schemas.microsoft.com/office/drawing/2014/main" val="20004"/>
                    </a:ext>
                  </a:extLst>
                </a:gridCol>
                <a:gridCol w="739140">
                  <a:extLst>
                    <a:ext uri="{9D8B030D-6E8A-4147-A177-3AD203B41FA5}">
                      <a16:colId xmlns:a16="http://schemas.microsoft.com/office/drawing/2014/main" val="20005"/>
                    </a:ext>
                  </a:extLst>
                </a:gridCol>
                <a:gridCol w="739140">
                  <a:extLst>
                    <a:ext uri="{9D8B030D-6E8A-4147-A177-3AD203B41FA5}">
                      <a16:colId xmlns:a16="http://schemas.microsoft.com/office/drawing/2014/main" val="20006"/>
                    </a:ext>
                  </a:extLst>
                </a:gridCol>
                <a:gridCol w="739140">
                  <a:extLst>
                    <a:ext uri="{9D8B030D-6E8A-4147-A177-3AD203B41FA5}">
                      <a16:colId xmlns:a16="http://schemas.microsoft.com/office/drawing/2014/main" val="20007"/>
                    </a:ext>
                  </a:extLst>
                </a:gridCol>
                <a:gridCol w="739140">
                  <a:extLst>
                    <a:ext uri="{9D8B030D-6E8A-4147-A177-3AD203B41FA5}">
                      <a16:colId xmlns:a16="http://schemas.microsoft.com/office/drawing/2014/main" val="20008"/>
                    </a:ext>
                  </a:extLst>
                </a:gridCol>
                <a:gridCol w="739140">
                  <a:extLst>
                    <a:ext uri="{9D8B030D-6E8A-4147-A177-3AD203B41FA5}">
                      <a16:colId xmlns:a16="http://schemas.microsoft.com/office/drawing/2014/main" val="20009"/>
                    </a:ext>
                  </a:extLst>
                </a:gridCol>
              </a:tblGrid>
              <a:tr h="44196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1032428">
                <a:tc>
                  <a:txBody>
                    <a:bodyPr/>
                    <a:lstStyle/>
                    <a:p>
                      <a:r>
                        <a:rPr lang="en-US" dirty="0"/>
                        <a:t>It</a:t>
                      </a:r>
                    </a:p>
                  </a:txBody>
                  <a:tcPr/>
                </a:tc>
                <a:tc>
                  <a:txBody>
                    <a:bodyPr/>
                    <a:lstStyle/>
                    <a:p>
                      <a:r>
                        <a:rPr lang="en-US" dirty="0"/>
                        <a:t>was</a:t>
                      </a:r>
                    </a:p>
                  </a:txBody>
                  <a:tcPr/>
                </a:tc>
                <a:tc>
                  <a:txBody>
                    <a:bodyPr/>
                    <a:lstStyle/>
                    <a:p>
                      <a:r>
                        <a:rPr lang="en-US" dirty="0"/>
                        <a:t>the</a:t>
                      </a:r>
                    </a:p>
                  </a:txBody>
                  <a:tcPr/>
                </a:tc>
                <a:tc>
                  <a:txBody>
                    <a:bodyPr/>
                    <a:lstStyle/>
                    <a:p>
                      <a:r>
                        <a:rPr lang="en-US" dirty="0"/>
                        <a:t>best</a:t>
                      </a:r>
                    </a:p>
                  </a:txBody>
                  <a:tcPr/>
                </a:tc>
                <a:tc>
                  <a:txBody>
                    <a:bodyPr/>
                    <a:lstStyle/>
                    <a:p>
                      <a:r>
                        <a:rPr lang="en-US" dirty="0"/>
                        <a:t>of</a:t>
                      </a:r>
                    </a:p>
                  </a:txBody>
                  <a:tcPr/>
                </a:tc>
                <a:tc>
                  <a:txBody>
                    <a:bodyPr/>
                    <a:lstStyle/>
                    <a:p>
                      <a:r>
                        <a:rPr lang="en-US" dirty="0"/>
                        <a:t>times</a:t>
                      </a:r>
                    </a:p>
                  </a:txBody>
                  <a:tcPr/>
                </a:tc>
                <a:tc>
                  <a:txBody>
                    <a:bodyPr/>
                    <a:lstStyle/>
                    <a:p>
                      <a:r>
                        <a:rPr lang="en-US" dirty="0"/>
                        <a:t>worst</a:t>
                      </a:r>
                    </a:p>
                  </a:txBody>
                  <a:tcPr/>
                </a:tc>
                <a:tc>
                  <a:txBody>
                    <a:bodyPr/>
                    <a:lstStyle/>
                    <a:p>
                      <a:r>
                        <a:rPr lang="en-US" dirty="0"/>
                        <a:t>age</a:t>
                      </a:r>
                    </a:p>
                  </a:txBody>
                  <a:tcPr/>
                </a:tc>
                <a:tc>
                  <a:txBody>
                    <a:bodyPr/>
                    <a:lstStyle/>
                    <a:p>
                      <a:r>
                        <a:rPr lang="en-US" dirty="0"/>
                        <a:t>wisdom</a:t>
                      </a:r>
                    </a:p>
                  </a:txBody>
                  <a:tcPr/>
                </a:tc>
                <a:tc>
                  <a:txBody>
                    <a:bodyPr/>
                    <a:lstStyle/>
                    <a:p>
                      <a:r>
                        <a:rPr lang="en-US" dirty="0"/>
                        <a:t>Foolishness</a:t>
                      </a:r>
                    </a:p>
                  </a:txBody>
                  <a:tcPr/>
                </a:tc>
                <a:extLst>
                  <a:ext uri="{0D108BD9-81ED-4DB2-BD59-A6C34878D82A}">
                    <a16:rowId xmlns:a16="http://schemas.microsoft.com/office/drawing/2014/main" val="10001"/>
                  </a:ext>
                </a:extLst>
              </a:tr>
              <a:tr h="333542">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33542">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3"/>
                  </a:ext>
                </a:extLst>
              </a:tr>
              <a:tr h="333542">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33542">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0</a:t>
                      </a:r>
                    </a:p>
                  </a:txBody>
                  <a:tcPr/>
                </a:tc>
                <a:tc>
                  <a:txBody>
                    <a:bodyPr/>
                    <a:lstStyle/>
                    <a:p>
                      <a:r>
                        <a:rPr lang="en-US" dirty="0">
                          <a:solidFill>
                            <a:srgbClr val="FF0000"/>
                          </a:solidFill>
                        </a:rPr>
                        <a:t>1</a:t>
                      </a:r>
                    </a:p>
                  </a:txBody>
                  <a:tcPr/>
                </a:tc>
                <a:tc>
                  <a:txBody>
                    <a:bodyPr/>
                    <a:lstStyle/>
                    <a:p>
                      <a:r>
                        <a:rPr lang="en-US" dirty="0">
                          <a:solidFill>
                            <a:srgbClr val="FF0000"/>
                          </a:solidFill>
                        </a:rPr>
                        <a:t>0</a:t>
                      </a:r>
                    </a:p>
                  </a:txBody>
                  <a:tcPr/>
                </a:tc>
                <a:tc>
                  <a:txBody>
                    <a:bodyPr/>
                    <a:lstStyle/>
                    <a:p>
                      <a:r>
                        <a:rPr lang="en-US" dirty="0">
                          <a:solidFill>
                            <a:srgbClr val="FF0000"/>
                          </a:solidFill>
                        </a:rPr>
                        <a:t>0</a:t>
                      </a:r>
                    </a:p>
                  </a:txBody>
                  <a:tcPr/>
                </a:tc>
                <a:tc>
                  <a:txBody>
                    <a:bodyPr/>
                    <a:lstStyle/>
                    <a:p>
                      <a:r>
                        <a:rPr lang="en-US" dirty="0">
                          <a:solidFill>
                            <a:srgbClr val="FF0000"/>
                          </a:solidFill>
                        </a:rPr>
                        <a:t>1</a:t>
                      </a:r>
                    </a:p>
                  </a:txBody>
                  <a:tcPr/>
                </a:tc>
                <a:tc>
                  <a:txBody>
                    <a:bodyPr/>
                    <a:lstStyle/>
                    <a:p>
                      <a:r>
                        <a:rPr lang="en-US" dirty="0">
                          <a:solidFill>
                            <a:srgbClr val="FF0000"/>
                          </a:solidFill>
                        </a:rPr>
                        <a:t>0</a:t>
                      </a:r>
                    </a:p>
                  </a:txBody>
                  <a:tcPr/>
                </a:tc>
                <a:tc>
                  <a:txBody>
                    <a:bodyPr/>
                    <a:lstStyle/>
                    <a:p>
                      <a:r>
                        <a:rPr lang="en-US" dirty="0">
                          <a:solidFill>
                            <a:srgbClr val="FF0000"/>
                          </a:solidFill>
                        </a:rPr>
                        <a:t>1</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152400" y="3505200"/>
          <a:ext cx="1066800" cy="2878599"/>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56971">
                <a:tc>
                  <a:txBody>
                    <a:bodyPr/>
                    <a:lstStyle/>
                    <a:p>
                      <a:r>
                        <a:rPr lang="en-US" dirty="0"/>
                        <a:t>sentence</a:t>
                      </a:r>
                    </a:p>
                  </a:txBody>
                  <a:tcPr/>
                </a:tc>
                <a:extLst>
                  <a:ext uri="{0D108BD9-81ED-4DB2-BD59-A6C34878D82A}">
                    <a16:rowId xmlns:a16="http://schemas.microsoft.com/office/drawing/2014/main" val="10000"/>
                  </a:ext>
                </a:extLst>
              </a:tr>
              <a:tr h="981669">
                <a:tc>
                  <a:txBody>
                    <a:bodyPr/>
                    <a:lstStyle/>
                    <a:p>
                      <a:endParaRPr lang="en-US" dirty="0"/>
                    </a:p>
                  </a:txBody>
                  <a:tcPr/>
                </a:tc>
                <a:extLst>
                  <a:ext uri="{0D108BD9-81ED-4DB2-BD59-A6C34878D82A}">
                    <a16:rowId xmlns:a16="http://schemas.microsoft.com/office/drawing/2014/main" val="10001"/>
                  </a:ext>
                </a:extLst>
              </a:tr>
              <a:tr h="356971">
                <a:tc>
                  <a:txBody>
                    <a:bodyPr/>
                    <a:lstStyle/>
                    <a:p>
                      <a:r>
                        <a:rPr lang="en-US" dirty="0"/>
                        <a:t>a</a:t>
                      </a:r>
                    </a:p>
                  </a:txBody>
                  <a:tcPr/>
                </a:tc>
                <a:extLst>
                  <a:ext uri="{0D108BD9-81ED-4DB2-BD59-A6C34878D82A}">
                    <a16:rowId xmlns:a16="http://schemas.microsoft.com/office/drawing/2014/main" val="10002"/>
                  </a:ext>
                </a:extLst>
              </a:tr>
              <a:tr h="386718">
                <a:tc>
                  <a:txBody>
                    <a:bodyPr/>
                    <a:lstStyle/>
                    <a:p>
                      <a:r>
                        <a:rPr lang="en-US" dirty="0"/>
                        <a:t>b</a:t>
                      </a:r>
                    </a:p>
                  </a:txBody>
                  <a:tcPr/>
                </a:tc>
                <a:extLst>
                  <a:ext uri="{0D108BD9-81ED-4DB2-BD59-A6C34878D82A}">
                    <a16:rowId xmlns:a16="http://schemas.microsoft.com/office/drawing/2014/main" val="10003"/>
                  </a:ext>
                </a:extLst>
              </a:tr>
              <a:tr h="371844">
                <a:tc>
                  <a:txBody>
                    <a:bodyPr/>
                    <a:lstStyle/>
                    <a:p>
                      <a:r>
                        <a:rPr lang="en-US" dirty="0"/>
                        <a:t>C</a:t>
                      </a:r>
                    </a:p>
                  </a:txBody>
                  <a:tcPr/>
                </a:tc>
                <a:extLst>
                  <a:ext uri="{0D108BD9-81ED-4DB2-BD59-A6C34878D82A}">
                    <a16:rowId xmlns:a16="http://schemas.microsoft.com/office/drawing/2014/main" val="10004"/>
                  </a:ext>
                </a:extLst>
              </a:tr>
              <a:tr h="406848">
                <a:tc>
                  <a:txBody>
                    <a:bodyPr/>
                    <a:lstStyle/>
                    <a:p>
                      <a:r>
                        <a:rPr lang="en-US" dirty="0"/>
                        <a:t>d</a:t>
                      </a:r>
                    </a:p>
                  </a:txBody>
                  <a:tcPr/>
                </a:tc>
                <a:extLst>
                  <a:ext uri="{0D108BD9-81ED-4DB2-BD59-A6C34878D82A}">
                    <a16:rowId xmlns:a16="http://schemas.microsoft.com/office/drawing/2014/main" val="10005"/>
                  </a:ext>
                </a:extLst>
              </a:tr>
            </a:tbl>
          </a:graphicData>
        </a:graphic>
      </p:graphicFrame>
      <p:sp>
        <p:nvSpPr>
          <p:cNvPr id="10" name="Content Placeholder 5"/>
          <p:cNvSpPr txBox="1">
            <a:spLocks/>
          </p:cNvSpPr>
          <p:nvPr/>
        </p:nvSpPr>
        <p:spPr>
          <a:xfrm>
            <a:off x="6743700" y="1360142"/>
            <a:ext cx="4800600" cy="205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endParaRPr lang="en-US" sz="2400" b="1" dirty="0"/>
          </a:p>
        </p:txBody>
      </p:sp>
      <p:sp>
        <p:nvSpPr>
          <p:cNvPr id="11" name="Content Placeholder 10"/>
          <p:cNvSpPr>
            <a:spLocks noGrp="1"/>
          </p:cNvSpPr>
          <p:nvPr>
            <p:ph sz="half" idx="2"/>
          </p:nvPr>
        </p:nvSpPr>
        <p:spPr>
          <a:xfrm>
            <a:off x="4267200" y="1295400"/>
            <a:ext cx="4876800" cy="4525963"/>
          </a:xfrm>
        </p:spPr>
        <p:txBody>
          <a:bodyPr>
            <a:normAutofit/>
          </a:bodyPr>
          <a:lstStyle/>
          <a:p>
            <a:r>
              <a:rPr lang="en-US" sz="2400" dirty="0"/>
              <a:t>3. Create vector</a:t>
            </a:r>
          </a:p>
          <a:p>
            <a:r>
              <a:rPr lang="en-US" sz="2400" b="1" dirty="0"/>
              <a:t>Create Document Vectors</a:t>
            </a:r>
          </a:p>
          <a:p>
            <a:r>
              <a:rPr lang="en-US" sz="2400" b="1" dirty="0"/>
              <a:t>Since there are 10 words, </a:t>
            </a:r>
          </a:p>
          <a:p>
            <a:r>
              <a:rPr lang="en-US" sz="2400" b="1" dirty="0"/>
              <a:t>So the representation for each sentence is a vector of size 10x1</a:t>
            </a:r>
          </a:p>
        </p:txBody>
      </p:sp>
    </p:spTree>
    <p:extLst>
      <p:ext uri="{BB962C8B-B14F-4D97-AF65-F5344CB8AC3E}">
        <p14:creationId xmlns:p14="http://schemas.microsoft.com/office/powerpoint/2010/main" val="41911326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04353"/>
            <a:ext cx="8229600" cy="1143000"/>
          </a:xfrm>
        </p:spPr>
        <p:txBody>
          <a:bodyPr>
            <a:normAutofit fontScale="90000"/>
          </a:bodyPr>
          <a:lstStyle/>
          <a:p>
            <a:r>
              <a:rPr lang="en-US" dirty="0"/>
              <a:t>Math function used: Negative Log-Likelihood (NLL)</a:t>
            </a:r>
          </a:p>
        </p:txBody>
      </p:sp>
      <p:sp>
        <p:nvSpPr>
          <p:cNvPr id="3" name="Content Placeholder 2"/>
          <p:cNvSpPr>
            <a:spLocks noGrp="1"/>
          </p:cNvSpPr>
          <p:nvPr>
            <p:ph idx="1"/>
          </p:nvPr>
        </p:nvSpPr>
        <p:spPr>
          <a:xfrm>
            <a:off x="457200" y="1247353"/>
            <a:ext cx="4343400" cy="4449763"/>
          </a:xfrm>
        </p:spPr>
        <p:txBody>
          <a:bodyPr>
            <a:normAutofit/>
          </a:bodyPr>
          <a:lstStyle/>
          <a:p>
            <a:r>
              <a:rPr lang="en-US" sz="2400" dirty="0">
                <a:solidFill>
                  <a:srgbClr val="FF0000"/>
                </a:solidFill>
              </a:rPr>
              <a:t>To maximize likelihood, minimum negative log-likelihood (NLL) is picked</a:t>
            </a:r>
            <a:endParaRPr lang="en-US" sz="2400"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110</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793852"/>
            <a:ext cx="8462955" cy="3001984"/>
          </a:xfrm>
          <a:prstGeom prst="rect">
            <a:avLst/>
          </a:prstGeom>
        </p:spPr>
      </p:pic>
      <p:sp>
        <p:nvSpPr>
          <p:cNvPr id="9" name="TextBox 8"/>
          <p:cNvSpPr txBox="1"/>
          <p:nvPr/>
        </p:nvSpPr>
        <p:spPr>
          <a:xfrm>
            <a:off x="685800" y="6126163"/>
            <a:ext cx="7772400" cy="307777"/>
          </a:xfrm>
          <a:prstGeom prst="rect">
            <a:avLst/>
          </a:prstGeom>
          <a:noFill/>
        </p:spPr>
        <p:txBody>
          <a:bodyPr wrap="square" rtlCol="0">
            <a:spAutoFit/>
          </a:bodyPr>
          <a:lstStyle/>
          <a:p>
            <a:r>
              <a:rPr lang="en-US" sz="1400" dirty="0">
                <a:hlinkClick r:id="rId4"/>
              </a:rPr>
              <a:t>https://ljvmiranda921.github.io/notebook/2017/08/13/softmax-and-the-negative-log-likelihood/#nll</a:t>
            </a:r>
            <a:endParaRPr lang="en-US" sz="1400" dirty="0"/>
          </a:p>
        </p:txBody>
      </p:sp>
      <p:sp>
        <p:nvSpPr>
          <p:cNvPr id="6" name="TextBox 5"/>
          <p:cNvSpPr txBox="1"/>
          <p:nvPr/>
        </p:nvSpPr>
        <p:spPr>
          <a:xfrm>
            <a:off x="6045511" y="1079176"/>
            <a:ext cx="2362200" cy="2308324"/>
          </a:xfrm>
          <a:prstGeom prst="rect">
            <a:avLst/>
          </a:prstGeom>
          <a:noFill/>
          <a:ln>
            <a:solidFill>
              <a:schemeClr val="accent1">
                <a:shade val="95000"/>
                <a:satMod val="105000"/>
              </a:schemeClr>
            </a:solidFill>
          </a:ln>
        </p:spPr>
        <p:txBody>
          <a:bodyPr wrap="square" rtlCol="0">
            <a:spAutoFit/>
          </a:bodyPr>
          <a:lstStyle/>
          <a:p>
            <a:r>
              <a:rPr lang="en-US" dirty="0"/>
              <a:t>=-ln(likelihood)</a:t>
            </a:r>
          </a:p>
          <a:p>
            <a:r>
              <a:rPr lang="en-US" dirty="0"/>
              <a:t>=-ln(0.02)=3.91</a:t>
            </a:r>
          </a:p>
          <a:p>
            <a:r>
              <a:rPr lang="en-US" dirty="0"/>
              <a:t>=-ln(0)=infinity</a:t>
            </a:r>
          </a:p>
          <a:p>
            <a:r>
              <a:rPr lang="en-US" dirty="0"/>
              <a:t>=-ln(0.98)=0.02</a:t>
            </a:r>
          </a:p>
          <a:p>
            <a:r>
              <a:rPr lang="en-US" dirty="0">
                <a:solidFill>
                  <a:srgbClr val="FF0000"/>
                </a:solidFill>
              </a:rPr>
              <a:t>Minimum negative log-likelihood (NLL) is picked, so 0.02 is selected</a:t>
            </a:r>
          </a:p>
        </p:txBody>
      </p:sp>
      <p:cxnSp>
        <p:nvCxnSpPr>
          <p:cNvPr id="10" name="Straight Arrow Connector 9"/>
          <p:cNvCxnSpPr>
            <a:stCxn id="11" idx="1"/>
          </p:cNvCxnSpPr>
          <p:nvPr/>
        </p:nvCxnSpPr>
        <p:spPr>
          <a:xfrm flipH="1">
            <a:off x="2819400" y="1842058"/>
            <a:ext cx="2819400" cy="120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flipH="1">
            <a:off x="5638800" y="1530516"/>
            <a:ext cx="406711" cy="6230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flipH="1">
            <a:off x="2390654" y="2939631"/>
            <a:ext cx="901160" cy="117553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81000" y="5105400"/>
            <a:ext cx="1447800" cy="923330"/>
          </a:xfrm>
          <a:prstGeom prst="rect">
            <a:avLst/>
          </a:prstGeom>
          <a:noFill/>
          <a:ln>
            <a:solidFill>
              <a:schemeClr val="accent1">
                <a:shade val="95000"/>
                <a:satMod val="105000"/>
              </a:schemeClr>
            </a:solidFill>
          </a:ln>
        </p:spPr>
        <p:txBody>
          <a:bodyPr wrap="square" rtlCol="0">
            <a:spAutoFit/>
          </a:bodyPr>
          <a:lstStyle/>
          <a:p>
            <a:r>
              <a:rPr lang="en-US" dirty="0" err="1"/>
              <a:t>Softmax</a:t>
            </a:r>
            <a:r>
              <a:rPr lang="en-US" dirty="0"/>
              <a:t> output as the</a:t>
            </a:r>
          </a:p>
          <a:p>
            <a:r>
              <a:rPr lang="en-US" dirty="0"/>
              <a:t>likelihood</a:t>
            </a:r>
          </a:p>
        </p:txBody>
      </p:sp>
      <p:cxnSp>
        <p:nvCxnSpPr>
          <p:cNvPr id="19" name="Straight Arrow Connector 18"/>
          <p:cNvCxnSpPr/>
          <p:nvPr/>
        </p:nvCxnSpPr>
        <p:spPr>
          <a:xfrm flipV="1">
            <a:off x="1219200" y="4191000"/>
            <a:ext cx="1034266"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6952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111</a:t>
            </a:fld>
            <a:endParaRPr lang="en-US"/>
          </a:p>
        </p:txBody>
      </p:sp>
      <p:pic>
        <p:nvPicPr>
          <p:cNvPr id="9218" name="Picture 2" descr="Img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56544"/>
            <a:ext cx="6092825" cy="456961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p:txBody>
          <a:bodyPr/>
          <a:lstStyle/>
          <a:p>
            <a:r>
              <a:rPr lang="en-US" dirty="0"/>
              <a:t> Continue</a:t>
            </a:r>
          </a:p>
        </p:txBody>
      </p:sp>
    </p:spTree>
    <p:extLst>
      <p:ext uri="{BB962C8B-B14F-4D97-AF65-F5344CB8AC3E}">
        <p14:creationId xmlns:p14="http://schemas.microsoft.com/office/powerpoint/2010/main" val="7457254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32500" lnSpcReduction="20000"/>
          </a:bodyPr>
          <a:lstStyle/>
          <a:p>
            <a:r>
              <a:rPr lang="en-US" b="1" dirty="0"/>
              <a:t>References</a:t>
            </a:r>
          </a:p>
          <a:p>
            <a:r>
              <a:rPr lang="en-US" dirty="0">
                <a:hlinkClick r:id="rId2"/>
              </a:rPr>
              <a:t>https://towardsdatascience.com/attn-illustrated-attention-5ec4ad276ee3</a:t>
            </a:r>
            <a:endParaRPr lang="en-US" dirty="0"/>
          </a:p>
          <a:p>
            <a:endParaRPr lang="en-US" b="1" dirty="0"/>
          </a:p>
          <a:p>
            <a:endParaRPr lang="en-US" b="1" dirty="0"/>
          </a:p>
          <a:p>
            <a:r>
              <a:rPr lang="en-US" dirty="0" err="1"/>
              <a:t>Bahdanau</a:t>
            </a:r>
            <a:r>
              <a:rPr lang="en-US" dirty="0"/>
              <a:t>, </a:t>
            </a:r>
            <a:r>
              <a:rPr lang="en-US" dirty="0" err="1"/>
              <a:t>Dzmitry</a:t>
            </a:r>
            <a:r>
              <a:rPr lang="en-US" dirty="0"/>
              <a:t>, </a:t>
            </a:r>
            <a:r>
              <a:rPr lang="en-US" dirty="0" err="1"/>
              <a:t>Kyunghyun</a:t>
            </a:r>
            <a:r>
              <a:rPr lang="en-US" dirty="0"/>
              <a:t> Cho, and </a:t>
            </a:r>
            <a:r>
              <a:rPr lang="en-US" dirty="0" err="1"/>
              <a:t>Yoshua</a:t>
            </a:r>
            <a:r>
              <a:rPr lang="en-US" dirty="0"/>
              <a:t> </a:t>
            </a:r>
            <a:r>
              <a:rPr lang="en-US" dirty="0" err="1"/>
              <a:t>Bengio</a:t>
            </a:r>
            <a:r>
              <a:rPr lang="en-US" dirty="0"/>
              <a:t>. "Neural machine translation by jointly learning to align and translate." </a:t>
            </a:r>
            <a:r>
              <a:rPr lang="en-US" i="1" dirty="0" err="1"/>
              <a:t>arXiv</a:t>
            </a:r>
            <a:r>
              <a:rPr lang="en-US" i="1" dirty="0"/>
              <a:t> preprint arXiv:1409.0473</a:t>
            </a:r>
            <a:r>
              <a:rPr lang="en-US" dirty="0"/>
              <a:t> (2014). </a:t>
            </a:r>
            <a:r>
              <a:rPr lang="en-US" dirty="0">
                <a:hlinkClick r:id="rId3"/>
              </a:rPr>
              <a:t>https://arxiv.org/abs/1409.0473</a:t>
            </a:r>
            <a:r>
              <a:rPr lang="en-US" dirty="0"/>
              <a:t> </a:t>
            </a:r>
          </a:p>
          <a:p>
            <a:r>
              <a:rPr lang="en-US" dirty="0"/>
              <a:t>Luong, Minh-Thang, </a:t>
            </a:r>
            <a:r>
              <a:rPr lang="en-US" dirty="0" err="1"/>
              <a:t>Hieu</a:t>
            </a:r>
            <a:r>
              <a:rPr lang="en-US" dirty="0"/>
              <a:t> Pham, and Christopher D. Manning. "Effective approaches to attention-based neural machine translation." </a:t>
            </a:r>
            <a:r>
              <a:rPr lang="en-US" i="1" dirty="0" err="1"/>
              <a:t>arXiv</a:t>
            </a:r>
            <a:r>
              <a:rPr lang="en-US" i="1" dirty="0"/>
              <a:t> preprint arXiv:1508.04025</a:t>
            </a:r>
            <a:r>
              <a:rPr lang="en-US" dirty="0"/>
              <a:t> (2015). </a:t>
            </a:r>
            <a:r>
              <a:rPr lang="en-US" dirty="0">
                <a:hlinkClick r:id="rId4"/>
              </a:rPr>
              <a:t>https://arxiv.org/pdf/1508.04025.pdf</a:t>
            </a:r>
            <a:endParaRPr lang="en-US" dirty="0"/>
          </a:p>
          <a:p>
            <a:endParaRPr lang="en-US" b="1" dirty="0"/>
          </a:p>
          <a:p>
            <a:r>
              <a:rPr lang="en-US" dirty="0"/>
              <a:t>[1] </a:t>
            </a:r>
            <a:r>
              <a:rPr lang="en-US" dirty="0">
                <a:hlinkClick r:id="rId5"/>
              </a:rPr>
              <a:t>“Attention and Memory in Deep Learning and NLP.”</a:t>
            </a:r>
            <a:r>
              <a:rPr lang="en-US" dirty="0"/>
              <a:t> - Jan 3, 2016 by Denny </a:t>
            </a:r>
            <a:r>
              <a:rPr lang="en-US" dirty="0" err="1"/>
              <a:t>Britz</a:t>
            </a:r>
            <a:endParaRPr lang="en-US" dirty="0"/>
          </a:p>
          <a:p>
            <a:r>
              <a:rPr lang="en-US" dirty="0"/>
              <a:t>[2] </a:t>
            </a:r>
            <a:r>
              <a:rPr lang="en-US" dirty="0">
                <a:hlinkClick r:id="rId6"/>
              </a:rPr>
              <a:t>“Neural Machine Translation (seq2seq) Tutorial”</a:t>
            </a:r>
            <a:endParaRPr lang="en-US" dirty="0"/>
          </a:p>
          <a:p>
            <a:r>
              <a:rPr lang="en-US" dirty="0"/>
              <a:t>[3] </a:t>
            </a:r>
            <a:r>
              <a:rPr lang="en-US" dirty="0" err="1"/>
              <a:t>Dzmitry</a:t>
            </a:r>
            <a:r>
              <a:rPr lang="en-US" dirty="0"/>
              <a:t> </a:t>
            </a:r>
            <a:r>
              <a:rPr lang="en-US" dirty="0" err="1"/>
              <a:t>Bahdanau</a:t>
            </a:r>
            <a:r>
              <a:rPr lang="en-US" dirty="0"/>
              <a:t>, </a:t>
            </a:r>
            <a:r>
              <a:rPr lang="en-US" dirty="0" err="1"/>
              <a:t>Kyunghyun</a:t>
            </a:r>
            <a:r>
              <a:rPr lang="en-US" dirty="0"/>
              <a:t> Cho, and </a:t>
            </a:r>
            <a:r>
              <a:rPr lang="en-US" dirty="0" err="1"/>
              <a:t>Yoshua</a:t>
            </a:r>
            <a:r>
              <a:rPr lang="en-US" dirty="0"/>
              <a:t> </a:t>
            </a:r>
            <a:r>
              <a:rPr lang="en-US" dirty="0" err="1"/>
              <a:t>Bengio</a:t>
            </a:r>
            <a:r>
              <a:rPr lang="en-US" dirty="0"/>
              <a:t>. </a:t>
            </a:r>
            <a:r>
              <a:rPr lang="en-US" dirty="0">
                <a:hlinkClick r:id="rId7"/>
              </a:rPr>
              <a:t>“Neural machine translation by jointly learning to align and translate.”</a:t>
            </a:r>
            <a:r>
              <a:rPr lang="en-US" dirty="0"/>
              <a:t> ICLR 2015.</a:t>
            </a:r>
          </a:p>
          <a:p>
            <a:r>
              <a:rPr lang="en-US" dirty="0"/>
              <a:t>[4] Kelvin Xu, Jimmy Ba, Ryan </a:t>
            </a:r>
            <a:r>
              <a:rPr lang="en-US" dirty="0" err="1"/>
              <a:t>Kiros</a:t>
            </a:r>
            <a:r>
              <a:rPr lang="en-US" dirty="0"/>
              <a:t>, </a:t>
            </a:r>
            <a:r>
              <a:rPr lang="en-US" dirty="0" err="1"/>
              <a:t>Kyunghyun</a:t>
            </a:r>
            <a:r>
              <a:rPr lang="en-US" dirty="0"/>
              <a:t> Cho, Aaron </a:t>
            </a:r>
            <a:r>
              <a:rPr lang="en-US" dirty="0" err="1"/>
              <a:t>Courville</a:t>
            </a:r>
            <a:r>
              <a:rPr lang="en-US" dirty="0"/>
              <a:t>, </a:t>
            </a:r>
            <a:r>
              <a:rPr lang="en-US" dirty="0" err="1"/>
              <a:t>Ruslan</a:t>
            </a:r>
            <a:r>
              <a:rPr lang="en-US" dirty="0"/>
              <a:t> </a:t>
            </a:r>
            <a:r>
              <a:rPr lang="en-US" dirty="0" err="1"/>
              <a:t>Salakhudinov</a:t>
            </a:r>
            <a:r>
              <a:rPr lang="en-US" dirty="0"/>
              <a:t>, Rich </a:t>
            </a:r>
            <a:r>
              <a:rPr lang="en-US" dirty="0" err="1"/>
              <a:t>Zemel</a:t>
            </a:r>
            <a:r>
              <a:rPr lang="en-US" dirty="0"/>
              <a:t>, and </a:t>
            </a:r>
            <a:r>
              <a:rPr lang="en-US" dirty="0" err="1"/>
              <a:t>Yoshua</a:t>
            </a:r>
            <a:r>
              <a:rPr lang="en-US" dirty="0"/>
              <a:t> </a:t>
            </a:r>
            <a:r>
              <a:rPr lang="en-US" dirty="0" err="1"/>
              <a:t>Bengio</a:t>
            </a:r>
            <a:r>
              <a:rPr lang="en-US" dirty="0"/>
              <a:t>. </a:t>
            </a:r>
            <a:r>
              <a:rPr lang="en-US" dirty="0">
                <a:hlinkClick r:id="rId8"/>
              </a:rPr>
              <a:t>“Show, attend and tell: Neural image caption generation with visual attention.”</a:t>
            </a:r>
            <a:r>
              <a:rPr lang="en-US" dirty="0"/>
              <a:t> ICML, 2015.</a:t>
            </a:r>
          </a:p>
          <a:p>
            <a:r>
              <a:rPr lang="en-US" dirty="0"/>
              <a:t>[5] Ilya </a:t>
            </a:r>
            <a:r>
              <a:rPr lang="en-US" dirty="0" err="1"/>
              <a:t>Sutskever</a:t>
            </a:r>
            <a:r>
              <a:rPr lang="en-US" dirty="0"/>
              <a:t>, Oriol </a:t>
            </a:r>
            <a:r>
              <a:rPr lang="en-US" dirty="0" err="1"/>
              <a:t>Vinyals</a:t>
            </a:r>
            <a:r>
              <a:rPr lang="en-US" dirty="0"/>
              <a:t>, and Quoc V. Le. </a:t>
            </a:r>
            <a:r>
              <a:rPr lang="en-US" dirty="0">
                <a:hlinkClick r:id="rId9"/>
              </a:rPr>
              <a:t>“Sequence to sequence learning with neural networks.”</a:t>
            </a:r>
            <a:r>
              <a:rPr lang="en-US" dirty="0"/>
              <a:t> NIPS 2014.</a:t>
            </a:r>
          </a:p>
          <a:p>
            <a:r>
              <a:rPr lang="en-US" dirty="0"/>
              <a:t>[6] Thang Luong, </a:t>
            </a:r>
            <a:r>
              <a:rPr lang="en-US" dirty="0" err="1"/>
              <a:t>Hieu</a:t>
            </a:r>
            <a:r>
              <a:rPr lang="en-US" dirty="0"/>
              <a:t> Pham, Christopher D. Manning. </a:t>
            </a:r>
            <a:r>
              <a:rPr lang="en-US" dirty="0">
                <a:hlinkClick r:id="rId4"/>
              </a:rPr>
              <a:t>“Effective Approaches to Attention-based Neural Machine Translation.”</a:t>
            </a:r>
            <a:r>
              <a:rPr lang="en-US" dirty="0"/>
              <a:t> EMNLP 2015.</a:t>
            </a:r>
          </a:p>
          <a:p>
            <a:r>
              <a:rPr lang="en-US" dirty="0"/>
              <a:t>[7] Denny </a:t>
            </a:r>
            <a:r>
              <a:rPr lang="en-US" dirty="0" err="1"/>
              <a:t>Britz</a:t>
            </a:r>
            <a:r>
              <a:rPr lang="en-US" dirty="0"/>
              <a:t>, Anna Goldie, Thang Luong, and Quoc Le. </a:t>
            </a:r>
            <a:r>
              <a:rPr lang="en-US" dirty="0">
                <a:hlinkClick r:id="rId10"/>
              </a:rPr>
              <a:t>“Massive exploration of neural machine translation architectures.”</a:t>
            </a:r>
            <a:r>
              <a:rPr lang="en-US" dirty="0"/>
              <a:t> ACL 2017.</a:t>
            </a:r>
          </a:p>
          <a:p>
            <a:r>
              <a:rPr lang="en-US" dirty="0"/>
              <a:t>[8] Ashish </a:t>
            </a:r>
            <a:r>
              <a:rPr lang="en-US" dirty="0" err="1"/>
              <a:t>Vaswani</a:t>
            </a:r>
            <a:r>
              <a:rPr lang="en-US" dirty="0"/>
              <a:t>, et al. </a:t>
            </a:r>
            <a:r>
              <a:rPr lang="en-US" dirty="0">
                <a:hlinkClick r:id="rId11"/>
              </a:rPr>
              <a:t>“Attention is all you need.”</a:t>
            </a:r>
            <a:r>
              <a:rPr lang="en-US" dirty="0"/>
              <a:t> NIPS 2017.</a:t>
            </a:r>
          </a:p>
          <a:p>
            <a:r>
              <a:rPr lang="en-US" dirty="0"/>
              <a:t>[9] </a:t>
            </a:r>
            <a:r>
              <a:rPr lang="en-US" dirty="0" err="1"/>
              <a:t>Jianpeng</a:t>
            </a:r>
            <a:r>
              <a:rPr lang="en-US" dirty="0"/>
              <a:t> Cheng, Li Dong, and Mirella </a:t>
            </a:r>
            <a:r>
              <a:rPr lang="en-US" dirty="0" err="1"/>
              <a:t>Lapata</a:t>
            </a:r>
            <a:r>
              <a:rPr lang="en-US" dirty="0"/>
              <a:t>. </a:t>
            </a:r>
            <a:r>
              <a:rPr lang="en-US" dirty="0">
                <a:hlinkClick r:id="rId12"/>
              </a:rPr>
              <a:t>“Long short-term memory-networks for machine reading.”</a:t>
            </a:r>
            <a:r>
              <a:rPr lang="en-US" dirty="0"/>
              <a:t> EMNLP 2016.</a:t>
            </a:r>
          </a:p>
          <a:p>
            <a:r>
              <a:rPr lang="en-US" dirty="0"/>
              <a:t>[10] </a:t>
            </a:r>
            <a:r>
              <a:rPr lang="en-US" dirty="0" err="1"/>
              <a:t>Xiaolong</a:t>
            </a:r>
            <a:r>
              <a:rPr lang="en-US" dirty="0"/>
              <a:t> Wang, et al. </a:t>
            </a:r>
            <a:r>
              <a:rPr lang="en-US" dirty="0">
                <a:hlinkClick r:id="rId13"/>
              </a:rPr>
              <a:t>“Non-local Neural Networks.”</a:t>
            </a:r>
            <a:r>
              <a:rPr lang="en-US" dirty="0"/>
              <a:t> CVPR 2018</a:t>
            </a:r>
          </a:p>
          <a:p>
            <a:r>
              <a:rPr lang="en-US" dirty="0"/>
              <a:t>[11] Han Zhang, Ian </a:t>
            </a:r>
            <a:r>
              <a:rPr lang="en-US" dirty="0" err="1"/>
              <a:t>Goodfellow</a:t>
            </a:r>
            <a:r>
              <a:rPr lang="en-US" dirty="0"/>
              <a:t>, Dimitris Metaxas, and Augustus </a:t>
            </a:r>
            <a:r>
              <a:rPr lang="en-US" dirty="0" err="1"/>
              <a:t>Odena</a:t>
            </a:r>
            <a:r>
              <a:rPr lang="en-US" dirty="0"/>
              <a:t>. </a:t>
            </a:r>
            <a:r>
              <a:rPr lang="en-US" dirty="0">
                <a:hlinkClick r:id="rId14"/>
              </a:rPr>
              <a:t>“Self-Attention Generative Adversarial Networks.”</a:t>
            </a:r>
            <a:r>
              <a:rPr lang="en-US" dirty="0"/>
              <a:t> </a:t>
            </a:r>
            <a:r>
              <a:rPr lang="en-US" dirty="0" err="1"/>
              <a:t>arXiv</a:t>
            </a:r>
            <a:r>
              <a:rPr lang="en-US" dirty="0"/>
              <a:t> preprint arXiv:1805.08318 (2018).</a:t>
            </a:r>
          </a:p>
          <a:p>
            <a:r>
              <a:rPr lang="en-US" dirty="0"/>
              <a:t>[12] Nikhil Mishra, Mostafa </a:t>
            </a:r>
            <a:r>
              <a:rPr lang="en-US" dirty="0" err="1"/>
              <a:t>Rohaninejad</a:t>
            </a:r>
            <a:r>
              <a:rPr lang="en-US" dirty="0"/>
              <a:t>, Xi Chen, and Pieter </a:t>
            </a:r>
            <a:r>
              <a:rPr lang="en-US" dirty="0" err="1"/>
              <a:t>Abbeel</a:t>
            </a:r>
            <a:r>
              <a:rPr lang="en-US" dirty="0"/>
              <a:t>. </a:t>
            </a:r>
            <a:r>
              <a:rPr lang="en-US" dirty="0">
                <a:hlinkClick r:id="rId15"/>
              </a:rPr>
              <a:t>“A simple neural attentive meta-learner.”</a:t>
            </a:r>
            <a:r>
              <a:rPr lang="en-US" dirty="0"/>
              <a:t> ICLR 2018.</a:t>
            </a:r>
          </a:p>
          <a:p>
            <a:r>
              <a:rPr lang="en-US" dirty="0"/>
              <a:t>[13] </a:t>
            </a:r>
            <a:r>
              <a:rPr lang="en-US" dirty="0">
                <a:hlinkClick r:id="rId16"/>
              </a:rPr>
              <a:t>“</a:t>
            </a:r>
            <a:r>
              <a:rPr lang="en-US" dirty="0" err="1">
                <a:hlinkClick r:id="rId16"/>
              </a:rPr>
              <a:t>WaveNet</a:t>
            </a:r>
            <a:r>
              <a:rPr lang="en-US" dirty="0">
                <a:hlinkClick r:id="rId16"/>
              </a:rPr>
              <a:t>: A Generative Model for Raw Audio”</a:t>
            </a:r>
            <a:r>
              <a:rPr lang="en-US" dirty="0"/>
              <a:t> - Sep 8, 2016 by DeepMind.</a:t>
            </a:r>
          </a:p>
          <a:p>
            <a:r>
              <a:rPr lang="en-US" dirty="0"/>
              <a:t>[14] Oriol </a:t>
            </a:r>
            <a:r>
              <a:rPr lang="en-US" dirty="0" err="1"/>
              <a:t>Vinyals</a:t>
            </a:r>
            <a:r>
              <a:rPr lang="en-US" dirty="0"/>
              <a:t>, </a:t>
            </a:r>
            <a:r>
              <a:rPr lang="en-US" dirty="0" err="1"/>
              <a:t>Meire</a:t>
            </a:r>
            <a:r>
              <a:rPr lang="en-US" dirty="0"/>
              <a:t> Fortunato, and </a:t>
            </a:r>
            <a:r>
              <a:rPr lang="en-US" dirty="0" err="1"/>
              <a:t>Navdeep</a:t>
            </a:r>
            <a:r>
              <a:rPr lang="en-US" dirty="0"/>
              <a:t> </a:t>
            </a:r>
            <a:r>
              <a:rPr lang="en-US" dirty="0" err="1"/>
              <a:t>Jaitly</a:t>
            </a:r>
            <a:r>
              <a:rPr lang="en-US" dirty="0"/>
              <a:t>. </a:t>
            </a:r>
            <a:r>
              <a:rPr lang="en-US" dirty="0">
                <a:hlinkClick r:id="rId17"/>
              </a:rPr>
              <a:t>“Pointer networks.”</a:t>
            </a:r>
            <a:r>
              <a:rPr lang="en-US" dirty="0"/>
              <a:t> NIPS 2015.</a:t>
            </a:r>
          </a:p>
          <a:p>
            <a:r>
              <a:rPr lang="en-US" dirty="0"/>
              <a:t>[15] Alex Graves, Greg Wayne, and Ivo </a:t>
            </a:r>
            <a:r>
              <a:rPr lang="en-US" dirty="0" err="1"/>
              <a:t>Danihelka</a:t>
            </a:r>
            <a:r>
              <a:rPr lang="en-US" dirty="0"/>
              <a:t>. </a:t>
            </a:r>
            <a:r>
              <a:rPr lang="en-US" dirty="0">
                <a:hlinkClick r:id="rId18"/>
              </a:rPr>
              <a:t>“Neural </a:t>
            </a:r>
            <a:r>
              <a:rPr lang="en-US" dirty="0" err="1">
                <a:hlinkClick r:id="rId18"/>
              </a:rPr>
              <a:t>turing</a:t>
            </a:r>
            <a:r>
              <a:rPr lang="en-US" dirty="0">
                <a:hlinkClick r:id="rId18"/>
              </a:rPr>
              <a:t> machines.”</a:t>
            </a:r>
            <a:r>
              <a:rPr lang="en-US" dirty="0"/>
              <a:t> </a:t>
            </a:r>
            <a:r>
              <a:rPr lang="en-US" dirty="0" err="1"/>
              <a:t>arXiv</a:t>
            </a:r>
            <a:r>
              <a:rPr lang="en-US" dirty="0"/>
              <a:t> preprint arXiv:1410.5401 (2014).</a:t>
            </a:r>
          </a:p>
          <a:p>
            <a:br>
              <a:rPr lang="en-US" dirty="0"/>
            </a:br>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112</a:t>
            </a:fld>
            <a:endParaRPr lang="en-US"/>
          </a:p>
        </p:txBody>
      </p:sp>
    </p:spTree>
    <p:extLst>
      <p:ext uri="{BB962C8B-B14F-4D97-AF65-F5344CB8AC3E}">
        <p14:creationId xmlns:p14="http://schemas.microsoft.com/office/powerpoint/2010/main" val="15080467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220" y="583748"/>
            <a:ext cx="2209800" cy="325066"/>
          </a:xfrm>
        </p:spPr>
        <p:txBody>
          <a:bodyPr>
            <a:normAutofit fontScale="90000"/>
          </a:bodyPr>
          <a:lstStyle/>
          <a:p>
            <a:r>
              <a:rPr lang="en-US" dirty="0"/>
              <a:t>Example</a:t>
            </a:r>
          </a:p>
        </p:txBody>
      </p:sp>
      <p:sp>
        <p:nvSpPr>
          <p:cNvPr id="3" name="Content Placeholder 2"/>
          <p:cNvSpPr>
            <a:spLocks noGrp="1"/>
          </p:cNvSpPr>
          <p:nvPr>
            <p:ph idx="1"/>
          </p:nvPr>
        </p:nvSpPr>
        <p:spPr>
          <a:xfrm>
            <a:off x="457200" y="1676400"/>
            <a:ext cx="2057400" cy="4449763"/>
          </a:xfrm>
        </p:spPr>
        <p:txBody>
          <a:bodyPr>
            <a:normAutofit/>
          </a:bodyPr>
          <a:lstStyle/>
          <a:p>
            <a:r>
              <a:rPr lang="en-US" sz="2400" dirty="0"/>
              <a:t>English –French Machine translation</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113</a:t>
            </a:fld>
            <a:endParaRPr lang="en-US"/>
          </a:p>
        </p:txBody>
      </p:sp>
      <p:pic>
        <p:nvPicPr>
          <p:cNvPr id="3074" name="Picture 2" descr=" Figure 2. The very first neural machine translation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243" y="290254"/>
            <a:ext cx="6467964" cy="59737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98220" y="6171684"/>
            <a:ext cx="7947560" cy="369332"/>
          </a:xfrm>
          <a:prstGeom prst="rect">
            <a:avLst/>
          </a:prstGeom>
          <a:noFill/>
        </p:spPr>
        <p:txBody>
          <a:bodyPr wrap="none" rtlCol="0">
            <a:spAutoFit/>
          </a:bodyPr>
          <a:lstStyle/>
          <a:p>
            <a:r>
              <a:rPr lang="en-US" dirty="0">
                <a:hlinkClick r:id="rId4"/>
              </a:rPr>
              <a:t>https://devblogs.nvidia.com/introduction-neural-machine-translation-gpus-part-2/</a:t>
            </a:r>
            <a:endParaRPr lang="en-US" dirty="0"/>
          </a:p>
        </p:txBody>
      </p:sp>
      <p:sp>
        <p:nvSpPr>
          <p:cNvPr id="7" name="TextBox 6"/>
          <p:cNvSpPr txBox="1"/>
          <p:nvPr/>
        </p:nvSpPr>
        <p:spPr>
          <a:xfrm>
            <a:off x="7712336" y="3200400"/>
            <a:ext cx="1447800" cy="707886"/>
          </a:xfrm>
          <a:prstGeom prst="rect">
            <a:avLst/>
          </a:prstGeom>
          <a:noFill/>
        </p:spPr>
        <p:txBody>
          <a:bodyPr wrap="square" rtlCol="0">
            <a:spAutoFit/>
          </a:bodyPr>
          <a:lstStyle/>
          <a:p>
            <a:r>
              <a:rPr lang="en-US" sz="2000" dirty="0" err="1">
                <a:solidFill>
                  <a:srgbClr val="FF0000"/>
                </a:solidFill>
              </a:rPr>
              <a:t>O</a:t>
            </a:r>
            <a:r>
              <a:rPr lang="en-US" sz="2000" baseline="-25000" dirty="0" err="1">
                <a:solidFill>
                  <a:srgbClr val="FF0000"/>
                </a:solidFill>
              </a:rPr>
              <a:t>t</a:t>
            </a:r>
            <a:r>
              <a:rPr lang="en-US" sz="2000" baseline="-25000" dirty="0">
                <a:solidFill>
                  <a:srgbClr val="FF0000"/>
                </a:solidFill>
              </a:rPr>
              <a:t> </a:t>
            </a:r>
            <a:r>
              <a:rPr lang="en-US" sz="2000" dirty="0">
                <a:solidFill>
                  <a:srgbClr val="FF0000"/>
                </a:solidFill>
              </a:rPr>
              <a:t>encoder vector</a:t>
            </a:r>
          </a:p>
        </p:txBody>
      </p:sp>
      <p:sp>
        <p:nvSpPr>
          <p:cNvPr id="9" name="TextBox 8"/>
          <p:cNvSpPr txBox="1"/>
          <p:nvPr/>
        </p:nvSpPr>
        <p:spPr>
          <a:xfrm>
            <a:off x="3429000" y="2446139"/>
            <a:ext cx="450636" cy="523220"/>
          </a:xfrm>
          <a:prstGeom prst="rect">
            <a:avLst/>
          </a:prstGeom>
          <a:noFill/>
        </p:spPr>
        <p:txBody>
          <a:bodyPr wrap="none" rtlCol="0">
            <a:spAutoFit/>
          </a:bodyPr>
          <a:lstStyle/>
          <a:p>
            <a:r>
              <a:rPr lang="en-US" sz="2800" dirty="0" err="1">
                <a:solidFill>
                  <a:srgbClr val="FF0000"/>
                </a:solidFill>
              </a:rPr>
              <a:t>h</a:t>
            </a:r>
            <a:r>
              <a:rPr lang="en-US" sz="2800" baseline="-25000" dirty="0" err="1">
                <a:solidFill>
                  <a:srgbClr val="FF0000"/>
                </a:solidFill>
              </a:rPr>
              <a:t>t</a:t>
            </a:r>
            <a:endParaRPr lang="en-US" sz="2800" baseline="-25000" dirty="0">
              <a:solidFill>
                <a:srgbClr val="FF0000"/>
              </a:solidFill>
            </a:endParaRPr>
          </a:p>
        </p:txBody>
      </p:sp>
      <p:sp>
        <p:nvSpPr>
          <p:cNvPr id="10" name="TextBox 9"/>
          <p:cNvSpPr txBox="1"/>
          <p:nvPr/>
        </p:nvSpPr>
        <p:spPr>
          <a:xfrm>
            <a:off x="3427333" y="844977"/>
            <a:ext cx="445315" cy="523220"/>
          </a:xfrm>
          <a:prstGeom prst="rect">
            <a:avLst/>
          </a:prstGeom>
          <a:noFill/>
        </p:spPr>
        <p:txBody>
          <a:bodyPr wrap="none" rtlCol="0">
            <a:spAutoFit/>
          </a:bodyPr>
          <a:lstStyle/>
          <a:p>
            <a:r>
              <a:rPr lang="en-US" sz="2800" dirty="0" err="1">
                <a:solidFill>
                  <a:srgbClr val="FF0000"/>
                </a:solidFill>
              </a:rPr>
              <a:t>X</a:t>
            </a:r>
            <a:r>
              <a:rPr lang="en-US" sz="2800" baseline="-25000" dirty="0" err="1">
                <a:solidFill>
                  <a:srgbClr val="FF0000"/>
                </a:solidFill>
              </a:rPr>
              <a:t>t</a:t>
            </a:r>
            <a:endParaRPr lang="en-US" sz="2800" baseline="-25000" dirty="0">
              <a:solidFill>
                <a:srgbClr val="FF0000"/>
              </a:solidFill>
            </a:endParaRPr>
          </a:p>
        </p:txBody>
      </p:sp>
    </p:spTree>
    <p:extLst>
      <p:ext uri="{BB962C8B-B14F-4D97-AF65-F5344CB8AC3E}">
        <p14:creationId xmlns:p14="http://schemas.microsoft.com/office/powerpoint/2010/main" val="20873226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global view of the bidirectional </a:t>
            </a:r>
            <a:br>
              <a:rPr lang="en-US" dirty="0"/>
            </a:br>
            <a:r>
              <a:rPr lang="en-US" dirty="0" err="1"/>
              <a:t>Seq</a:t>
            </a:r>
            <a:r>
              <a:rPr lang="en-US" dirty="0"/>
              <a:t>-to-</a:t>
            </a:r>
            <a:r>
              <a:rPr lang="en-US" dirty="0" err="1"/>
              <a:t>seq</a:t>
            </a:r>
            <a:r>
              <a:rPr lang="en-US" dirty="0"/>
              <a:t> algorithm with attention</a:t>
            </a:r>
          </a:p>
        </p:txBody>
      </p:sp>
      <p:sp>
        <p:nvSpPr>
          <p:cNvPr id="3" name="Content Placeholder 2"/>
          <p:cNvSpPr>
            <a:spLocks noGrp="1"/>
          </p:cNvSpPr>
          <p:nvPr>
            <p:ph idx="1"/>
          </p:nvPr>
        </p:nvSpPr>
        <p:spPr>
          <a:xfrm>
            <a:off x="457200" y="1524000"/>
            <a:ext cx="8229600" cy="4602163"/>
          </a:xfrm>
        </p:spPr>
        <p:txBody>
          <a:bodyPr>
            <a:normAutofit/>
          </a:bodyPr>
          <a:lstStyle/>
          <a:p>
            <a:r>
              <a:rPr lang="en-US" sz="1600" dirty="0">
                <a:hlinkClick r:id="rId3"/>
              </a:rPr>
              <a:t>https://www.researchgate.net/figure/RNN-Encoder-Decoder-Network-with-Attention-layer-Encoder-is-a-bidirectional-LSTM-whose_fig2_326570264</a:t>
            </a:r>
            <a:endParaRPr lang="en-US" sz="1600" dirty="0"/>
          </a:p>
          <a:p>
            <a:r>
              <a:rPr lang="en-US" sz="1600" dirty="0">
                <a:hlinkClick r:id="rId4"/>
              </a:rPr>
              <a:t>https://towardsdatascience.com/understanding-bidirectional-rnn-in-pytorch-5bd25a5dd66</a:t>
            </a:r>
            <a:endParaRPr lang="en-US" sz="1600"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114</a:t>
            </a:fld>
            <a:endParaRPr lang="en-US"/>
          </a:p>
        </p:txBody>
      </p:sp>
      <p:pic>
        <p:nvPicPr>
          <p:cNvPr id="1026" name="Picture 2" descr="RNN Encoder-Decoder Network with Attention layer. Encoder is a bidirectional LSTM whose outputs are concatenated at each step while decoder is an unidirectional LSTM with a Softmax layer on top. The character inputs are sampled from an embedding layer.Â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2590750"/>
            <a:ext cx="6629400" cy="37982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 y="3048000"/>
            <a:ext cx="1066800" cy="1200329"/>
          </a:xfrm>
          <a:prstGeom prst="rect">
            <a:avLst/>
          </a:prstGeom>
          <a:noFill/>
        </p:spPr>
        <p:txBody>
          <a:bodyPr wrap="square" rtlCol="0">
            <a:spAutoFit/>
          </a:bodyPr>
          <a:lstStyle/>
          <a:p>
            <a:r>
              <a:rPr lang="en-US" dirty="0"/>
              <a:t>Concatenation</a:t>
            </a:r>
          </a:p>
          <a:p>
            <a:r>
              <a:rPr lang="en-US" dirty="0"/>
              <a:t>of 2 numbers</a:t>
            </a:r>
          </a:p>
        </p:txBody>
      </p:sp>
      <p:cxnSp>
        <p:nvCxnSpPr>
          <p:cNvPr id="8" name="Straight Arrow Connector 7"/>
          <p:cNvCxnSpPr/>
          <p:nvPr/>
        </p:nvCxnSpPr>
        <p:spPr>
          <a:xfrm>
            <a:off x="1219200" y="3505200"/>
            <a:ext cx="6858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51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BOW: cleaning</a:t>
            </a:r>
          </a:p>
        </p:txBody>
      </p:sp>
      <p:sp>
        <p:nvSpPr>
          <p:cNvPr id="8" name="Content Placeholder 7"/>
          <p:cNvSpPr>
            <a:spLocks noGrp="1"/>
          </p:cNvSpPr>
          <p:nvPr>
            <p:ph idx="1"/>
          </p:nvPr>
        </p:nvSpPr>
        <p:spPr/>
        <p:txBody>
          <a:bodyPr>
            <a:normAutofit fontScale="92500" lnSpcReduction="20000"/>
          </a:bodyPr>
          <a:lstStyle/>
          <a:p>
            <a:pPr fontAlgn="base"/>
            <a:r>
              <a:rPr lang="en-US" dirty="0"/>
              <a:t>If the vocabulary is too large, cleaning is needed.</a:t>
            </a:r>
          </a:p>
          <a:p>
            <a:pPr fontAlgn="base"/>
            <a:r>
              <a:rPr lang="en-US" dirty="0"/>
              <a:t>such as:</a:t>
            </a:r>
          </a:p>
          <a:p>
            <a:pPr fontAlgn="base"/>
            <a:r>
              <a:rPr lang="en-US" dirty="0"/>
              <a:t>Ignoring case</a:t>
            </a:r>
          </a:p>
          <a:p>
            <a:pPr fontAlgn="base"/>
            <a:r>
              <a:rPr lang="en-US" dirty="0"/>
              <a:t>Ignoring punctuation</a:t>
            </a:r>
          </a:p>
          <a:p>
            <a:pPr fontAlgn="base"/>
            <a:r>
              <a:rPr lang="en-US" dirty="0"/>
              <a:t>Ignoring frequent words that don’t contain much information, called stop words, like “a,” “of,” etc.</a:t>
            </a:r>
          </a:p>
          <a:p>
            <a:pPr fontAlgn="base"/>
            <a:r>
              <a:rPr lang="en-US" dirty="0"/>
              <a:t>Fixing misspelled words.</a:t>
            </a:r>
          </a:p>
          <a:p>
            <a:pPr fontAlgn="base"/>
            <a:r>
              <a:rPr lang="en-US" dirty="0"/>
              <a:t>Reducing words to their stem (e.g. “play” “plays” “playing” are considered as the same) using </a:t>
            </a:r>
            <a:r>
              <a:rPr lang="en-US" u="sng" dirty="0"/>
              <a:t>stemming algorithms</a:t>
            </a:r>
            <a:r>
              <a:rPr lang="en-US" dirty="0"/>
              <a:t>.</a:t>
            </a:r>
          </a:p>
          <a:p>
            <a:endParaRPr lang="en-US" dirty="0"/>
          </a:p>
        </p:txBody>
      </p:sp>
      <p:sp>
        <p:nvSpPr>
          <p:cNvPr id="5" name="Footer Placeholder 4"/>
          <p:cNvSpPr>
            <a:spLocks noGrp="1"/>
          </p:cNvSpPr>
          <p:nvPr>
            <p:ph type="ftr" sz="quarter" idx="11"/>
          </p:nvPr>
        </p:nvSpPr>
        <p:spPr/>
        <p:txBody>
          <a:bodyPr/>
          <a:lstStyle/>
          <a:p>
            <a:r>
              <a:rPr lang="en-US"/>
              <a:t>Ch12. Word  rep. &amp; seq2seq v2.a</a:t>
            </a:r>
          </a:p>
        </p:txBody>
      </p:sp>
      <p:sp>
        <p:nvSpPr>
          <p:cNvPr id="6" name="Slide Number Placeholder 5"/>
          <p:cNvSpPr>
            <a:spLocks noGrp="1"/>
          </p:cNvSpPr>
          <p:nvPr>
            <p:ph type="sldNum" sz="quarter" idx="12"/>
          </p:nvPr>
        </p:nvSpPr>
        <p:spPr/>
        <p:txBody>
          <a:bodyPr/>
          <a:lstStyle/>
          <a:p>
            <a:fld id="{7C12A529-2220-4038-9210-A21DB7BAEFCE}" type="slidenum">
              <a:rPr lang="en-US" smtClean="0"/>
              <a:t>12</a:t>
            </a:fld>
            <a:endParaRPr lang="en-US"/>
          </a:p>
        </p:txBody>
      </p:sp>
    </p:spTree>
    <p:extLst>
      <p:ext uri="{BB962C8B-B14F-4D97-AF65-F5344CB8AC3E}">
        <p14:creationId xmlns:p14="http://schemas.microsoft.com/office/powerpoint/2010/main" val="296181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TF-IDF (term frequency-inverse document frequency)</a:t>
            </a:r>
          </a:p>
        </p:txBody>
      </p:sp>
      <p:sp>
        <p:nvSpPr>
          <p:cNvPr id="3" name="Content Placeholder 2"/>
          <p:cNvSpPr>
            <a:spLocks noGrp="1"/>
          </p:cNvSpPr>
          <p:nvPr>
            <p:ph idx="1"/>
          </p:nvPr>
        </p:nvSpPr>
        <p:spPr/>
        <p:txBody>
          <a:bodyPr>
            <a:noAutofit/>
          </a:bodyPr>
          <a:lstStyle/>
          <a:p>
            <a:r>
              <a:rPr lang="en-US" sz="2400" b="1" dirty="0" err="1"/>
              <a:t>tf</a:t>
            </a:r>
            <a:r>
              <a:rPr lang="en-US" sz="2400" b="1" dirty="0"/>
              <a:t>–</a:t>
            </a:r>
            <a:r>
              <a:rPr lang="en-US" sz="2400" b="1" dirty="0" err="1"/>
              <a:t>idf</a:t>
            </a:r>
            <a:r>
              <a:rPr lang="en-US" sz="2400" dirty="0"/>
              <a:t> or </a:t>
            </a:r>
            <a:r>
              <a:rPr lang="en-US" sz="2400" b="1" dirty="0"/>
              <a:t>TFIDF</a:t>
            </a:r>
            <a:r>
              <a:rPr lang="en-US" sz="2400" dirty="0"/>
              <a:t>, is a numerical statistic method to reflect the importance of a word is in a document</a:t>
            </a:r>
          </a:p>
          <a:p>
            <a:r>
              <a:rPr lang="en-US" sz="2400" dirty="0"/>
              <a:t>If a word appears frequently in </a:t>
            </a:r>
            <a:r>
              <a:rPr lang="en-US" sz="2400" u="sng" dirty="0">
                <a:solidFill>
                  <a:srgbClr val="FF0000"/>
                </a:solidFill>
              </a:rPr>
              <a:t>a document</a:t>
            </a:r>
            <a:r>
              <a:rPr lang="en-US" sz="2400" dirty="0"/>
              <a:t>, that means it is important. Result in a </a:t>
            </a:r>
            <a:r>
              <a:rPr lang="en-US" sz="2400" u="sng" dirty="0"/>
              <a:t>high score</a:t>
            </a:r>
            <a:r>
              <a:rPr lang="en-US" sz="2400" dirty="0"/>
              <a:t>.</a:t>
            </a:r>
          </a:p>
          <a:p>
            <a:r>
              <a:rPr lang="en-US" sz="2400" dirty="0"/>
              <a:t>But if a word appears in </a:t>
            </a:r>
            <a:r>
              <a:rPr lang="en-US" sz="2400" u="sng" dirty="0">
                <a:solidFill>
                  <a:srgbClr val="FF0000"/>
                </a:solidFill>
              </a:rPr>
              <a:t>many documents</a:t>
            </a:r>
            <a:r>
              <a:rPr lang="en-US" sz="2400" dirty="0"/>
              <a:t>, it is not </a:t>
            </a:r>
            <a:r>
              <a:rPr lang="en-US" sz="2400" u="sng" dirty="0"/>
              <a:t>a unique identifier</a:t>
            </a:r>
            <a:r>
              <a:rPr lang="en-US" sz="2400" dirty="0"/>
              <a:t>. Result in a </a:t>
            </a:r>
            <a:r>
              <a:rPr lang="en-US" sz="2400" u="sng" dirty="0"/>
              <a:t>low score. </a:t>
            </a:r>
          </a:p>
          <a:p>
            <a:r>
              <a:rPr lang="en-US" sz="2400" dirty="0"/>
              <a:t>It can be used to rank web pages </a:t>
            </a:r>
            <a:r>
              <a:rPr lang="en-US" sz="1100" dirty="0">
                <a:hlinkClick r:id="rId2"/>
              </a:rPr>
              <a:t>https://www.geeksforgeeks.org/tf-idf-model-for-page-ranking/</a:t>
            </a:r>
            <a:endParaRPr lang="en-US" sz="1100" dirty="0"/>
          </a:p>
          <a:p>
            <a:r>
              <a:rPr lang="en-US" sz="2400" dirty="0"/>
              <a:t>Therefore,</a:t>
            </a:r>
          </a:p>
          <a:p>
            <a:pPr lvl="1"/>
            <a:r>
              <a:rPr lang="en-US" sz="2400" dirty="0"/>
              <a:t>common words such as "the“, "for" “this” which appear in </a:t>
            </a:r>
            <a:r>
              <a:rPr lang="en-US" sz="2400" i="1" u="sng" dirty="0"/>
              <a:t>many</a:t>
            </a:r>
            <a:r>
              <a:rPr lang="en-US" sz="2400" u="sng" dirty="0"/>
              <a:t> </a:t>
            </a:r>
            <a:r>
              <a:rPr lang="en-US" sz="2400" dirty="0"/>
              <a:t>documents, </a:t>
            </a:r>
            <a:r>
              <a:rPr lang="en-US" sz="2400" dirty="0" err="1"/>
              <a:t>TFIDf</a:t>
            </a:r>
            <a:r>
              <a:rPr lang="en-US" sz="2400" dirty="0"/>
              <a:t> will be scaled down. </a:t>
            </a:r>
          </a:p>
          <a:p>
            <a:pPr lvl="1"/>
            <a:r>
              <a:rPr lang="en-US" sz="2400" dirty="0"/>
              <a:t>Words that appear frequently in a </a:t>
            </a:r>
            <a:r>
              <a:rPr lang="en-US" sz="2400" i="1" u="sng" dirty="0"/>
              <a:t>single</a:t>
            </a:r>
            <a:r>
              <a:rPr lang="en-US" sz="2400" u="sng" dirty="0"/>
              <a:t> </a:t>
            </a:r>
            <a:r>
              <a:rPr lang="en-US" sz="2400" dirty="0"/>
              <a:t>document TFIDF, will be scaled up.</a:t>
            </a:r>
          </a:p>
          <a:p>
            <a:pPr lvl="1"/>
            <a:endParaRPr lang="en-US" sz="2400" dirty="0"/>
          </a:p>
          <a:p>
            <a:endParaRPr lang="en-US" sz="2400" baseline="30000"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13</a:t>
            </a:fld>
            <a:endParaRPr lang="en-US"/>
          </a:p>
        </p:txBody>
      </p:sp>
    </p:spTree>
    <p:extLst>
      <p:ext uri="{BB962C8B-B14F-4D97-AF65-F5344CB8AC3E}">
        <p14:creationId xmlns:p14="http://schemas.microsoft.com/office/powerpoint/2010/main" val="3641390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TF-IDF : Formulation</a:t>
            </a:r>
            <a:br>
              <a:rPr lang="en-US" dirty="0"/>
            </a:br>
            <a:r>
              <a:rPr lang="en-US" sz="2000" dirty="0">
                <a:hlinkClick r:id="rId2"/>
              </a:rPr>
              <a:t>https://ishwortimilsina.com/calculate-tf-idf-vectors/</a:t>
            </a:r>
            <a:br>
              <a:rPr lang="en-US" sz="2000" dirty="0"/>
            </a:br>
            <a:r>
              <a:rPr lang="en-US" sz="1800" dirty="0">
                <a:hlinkClick r:id="rId3"/>
              </a:rPr>
              <a:t>https://zh.wikipedia.org/wiki/Tf-idf</a:t>
            </a:r>
            <a:endParaRPr lang="en-US" sz="2000" dirty="0"/>
          </a:p>
        </p:txBody>
      </p:sp>
      <p:sp>
        <p:nvSpPr>
          <p:cNvPr id="3" name="Content Placeholder 2"/>
          <p:cNvSpPr>
            <a:spLocks noGrp="1"/>
          </p:cNvSpPr>
          <p:nvPr>
            <p:ph idx="1"/>
          </p:nvPr>
        </p:nvSpPr>
        <p:spPr>
          <a:xfrm>
            <a:off x="457200" y="1600200"/>
            <a:ext cx="8382000" cy="5121275"/>
          </a:xfrm>
        </p:spPr>
        <p:txBody>
          <a:bodyPr>
            <a:noAutofit/>
          </a:bodyPr>
          <a:lstStyle/>
          <a:p>
            <a:r>
              <a:rPr lang="en-US" sz="2400" dirty="0"/>
              <a:t>TF: Term Frequency, which measures how frequently a term occurs in a document. </a:t>
            </a:r>
          </a:p>
          <a:p>
            <a:pPr marL="457200" lvl="1" indent="0">
              <a:buNone/>
            </a:pPr>
            <a:r>
              <a:rPr lang="en-US" sz="2400" dirty="0"/>
              <a:t>            (Number of times term t appears in a document) </a:t>
            </a:r>
          </a:p>
          <a:p>
            <a:pPr marL="457200" lvl="1" indent="0">
              <a:buNone/>
            </a:pPr>
            <a:r>
              <a:rPr lang="en-US" sz="2400" dirty="0"/>
              <a:t>TF(t) =------------------------------------------------------------</a:t>
            </a:r>
          </a:p>
          <a:p>
            <a:pPr marL="457200" lvl="1" indent="0">
              <a:buNone/>
            </a:pPr>
            <a:r>
              <a:rPr lang="en-US" sz="2400" dirty="0"/>
              <a:t>            (Total number of terms in the document).</a:t>
            </a:r>
          </a:p>
          <a:p>
            <a:endParaRPr lang="en-US" sz="2400" dirty="0"/>
          </a:p>
          <a:p>
            <a:r>
              <a:rPr lang="en-US" sz="2400" dirty="0"/>
              <a:t>IDF: Inverse Document Frequency, if a word appears in many documents, it is not a unique identifier. Result in a low score. </a:t>
            </a:r>
          </a:p>
          <a:p>
            <a:pPr marL="457200" lvl="1" indent="0">
              <a:buNone/>
            </a:pPr>
            <a:r>
              <a:rPr lang="en-US" sz="2400" dirty="0"/>
              <a:t> IDF(t) =log</a:t>
            </a:r>
            <a:r>
              <a:rPr lang="en-US" sz="2400" baseline="-25000" dirty="0"/>
              <a:t>10</a:t>
            </a:r>
            <a:r>
              <a:rPr lang="en-US" sz="2400" dirty="0"/>
              <a:t>{  (Total number of documents)/ (Number of documents with term t in it)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14</a:t>
            </a:fld>
            <a:endParaRPr lang="en-US" dirty="0"/>
          </a:p>
        </p:txBody>
      </p:sp>
    </p:spTree>
    <p:extLst>
      <p:ext uri="{BB962C8B-B14F-4D97-AF65-F5344CB8AC3E}">
        <p14:creationId xmlns:p14="http://schemas.microsoft.com/office/powerpoint/2010/main" val="2300473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TF-IDF Example</a:t>
            </a:r>
          </a:p>
        </p:txBody>
      </p:sp>
      <p:sp>
        <p:nvSpPr>
          <p:cNvPr id="3" name="Content Placeholder 2"/>
          <p:cNvSpPr>
            <a:spLocks noGrp="1"/>
          </p:cNvSpPr>
          <p:nvPr>
            <p:ph idx="1"/>
          </p:nvPr>
        </p:nvSpPr>
        <p:spPr>
          <a:xfrm>
            <a:off x="533400" y="1143000"/>
            <a:ext cx="8229600" cy="5715000"/>
          </a:xfrm>
        </p:spPr>
        <p:txBody>
          <a:bodyPr>
            <a:normAutofit fontScale="47500" lnSpcReduction="20000"/>
          </a:bodyPr>
          <a:lstStyle/>
          <a:p>
            <a:pPr marL="457200" lvl="1" indent="0">
              <a:buNone/>
            </a:pPr>
            <a:r>
              <a:rPr lang="en-US" sz="4000" dirty="0"/>
              <a:t>             (Number of times term t appears in a document) </a:t>
            </a:r>
          </a:p>
          <a:p>
            <a:pPr marL="457200" lvl="1" indent="0">
              <a:buNone/>
            </a:pPr>
            <a:r>
              <a:rPr lang="en-US" sz="4000" dirty="0"/>
              <a:t>TF(t) =--------------------------------------------------------------------</a:t>
            </a:r>
          </a:p>
          <a:p>
            <a:pPr marL="457200" lvl="1" indent="0">
              <a:buNone/>
            </a:pPr>
            <a:r>
              <a:rPr lang="en-US" sz="4000" dirty="0"/>
              <a:t>              (Total number of terms in the document).</a:t>
            </a:r>
          </a:p>
          <a:p>
            <a:endParaRPr lang="en-US" sz="4000" dirty="0"/>
          </a:p>
          <a:p>
            <a:br>
              <a:rPr lang="en-US" sz="4000" dirty="0"/>
            </a:br>
            <a:r>
              <a:rPr lang="en-US" sz="4000" dirty="0"/>
              <a:t>IDF(t)=log(total no. of documents/no. of document with this term t)</a:t>
            </a:r>
          </a:p>
          <a:p>
            <a:endParaRPr lang="en-US" sz="4000" dirty="0"/>
          </a:p>
          <a:p>
            <a:r>
              <a:rPr lang="en-US" sz="4000" dirty="0"/>
              <a:t>To find TF: A document containing 100 words </a:t>
            </a:r>
          </a:p>
          <a:p>
            <a:r>
              <a:rPr lang="en-US" sz="4000" dirty="0"/>
              <a:t>The word ‘car’ appears 5 times. </a:t>
            </a:r>
          </a:p>
          <a:p>
            <a:r>
              <a:rPr lang="en-US" sz="4000" dirty="0"/>
              <a:t>TF (t=car)= (5 / 100) = 0.05. </a:t>
            </a:r>
          </a:p>
          <a:p>
            <a:endParaRPr lang="en-US" sz="4000" dirty="0"/>
          </a:p>
          <a:p>
            <a:r>
              <a:rPr lang="en-US" sz="4000" dirty="0"/>
              <a:t>To find IDF: There are 1 million documents </a:t>
            </a:r>
          </a:p>
          <a:p>
            <a:r>
              <a:rPr lang="en-US" sz="4000" dirty="0"/>
              <a:t>The word ‘Car’ appears in 100  documents</a:t>
            </a:r>
          </a:p>
          <a:p>
            <a:r>
              <a:rPr lang="en-US" sz="4000" dirty="0" err="1"/>
              <a:t>Idf</a:t>
            </a:r>
            <a:r>
              <a:rPr lang="en-US" sz="4000" dirty="0"/>
              <a:t>(t)= log</a:t>
            </a:r>
            <a:r>
              <a:rPr lang="en-US" sz="4000" baseline="-25000" dirty="0"/>
              <a:t>10</a:t>
            </a:r>
            <a:r>
              <a:rPr lang="en-US" sz="4000" dirty="0"/>
              <a:t>(1,000,000 / 100) = 4. </a:t>
            </a:r>
          </a:p>
          <a:p>
            <a:endParaRPr lang="en-US" sz="4000" dirty="0"/>
          </a:p>
          <a:p>
            <a:r>
              <a:rPr lang="en-US" sz="4000" dirty="0"/>
              <a:t>TF-IDF  =TF*IDF= 0.05 * 4 = 0.2</a:t>
            </a:r>
          </a:p>
          <a:p>
            <a:r>
              <a:rPr lang="en-US" sz="4000" dirty="0">
                <a:solidFill>
                  <a:srgbClr val="FF0000"/>
                </a:solidFill>
              </a:rPr>
              <a:t>Use log</a:t>
            </a:r>
            <a:r>
              <a:rPr lang="en-US" sz="4000" baseline="-25000" dirty="0">
                <a:solidFill>
                  <a:srgbClr val="FF0000"/>
                </a:solidFill>
              </a:rPr>
              <a:t>10</a:t>
            </a:r>
            <a:r>
              <a:rPr lang="en-US" sz="4000" dirty="0">
                <a:solidFill>
                  <a:srgbClr val="FF0000"/>
                </a:solidFill>
              </a:rPr>
              <a:t> or log</a:t>
            </a:r>
            <a:r>
              <a:rPr lang="en-US" sz="4000" baseline="-25000" dirty="0">
                <a:solidFill>
                  <a:srgbClr val="FF0000"/>
                </a:solidFill>
              </a:rPr>
              <a:t>e</a:t>
            </a:r>
            <a:r>
              <a:rPr lang="en-US" sz="4000" dirty="0">
                <a:solidFill>
                  <a:srgbClr val="FF0000"/>
                </a:solidFill>
              </a:rPr>
              <a:t>, in IDF? It is all the same : as long as you use it consistently</a:t>
            </a:r>
            <a:endParaRPr lang="en-US" sz="4000" dirty="0">
              <a:solidFill>
                <a:srgbClr val="FF0000"/>
              </a:solidFill>
              <a:hlinkClick r:id="rId2"/>
            </a:endParaRPr>
          </a:p>
          <a:p>
            <a:r>
              <a:rPr lang="en-US" sz="2800" dirty="0">
                <a:hlinkClick r:id="rId2"/>
              </a:rPr>
              <a:t>https://stackoverflow.com/questions/56002611/when-to-use-which-base-of-log-for-tf-idf</a:t>
            </a:r>
            <a:endParaRPr lang="en-US" sz="2800" dirty="0"/>
          </a:p>
          <a:p>
            <a:endParaRPr lang="en-US" dirty="0"/>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15</a:t>
            </a:fld>
            <a:endParaRPr lang="en-US"/>
          </a:p>
        </p:txBody>
      </p:sp>
    </p:spTree>
    <p:extLst>
      <p:ext uri="{BB962C8B-B14F-4D97-AF65-F5344CB8AC3E}">
        <p14:creationId xmlns:p14="http://schemas.microsoft.com/office/powerpoint/2010/main" val="719122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Similarity between two documents</a:t>
            </a:r>
          </a:p>
        </p:txBody>
      </p:sp>
      <p:sp>
        <p:nvSpPr>
          <p:cNvPr id="3" name="Content Placeholder 2"/>
          <p:cNvSpPr>
            <a:spLocks noGrp="1"/>
          </p:cNvSpPr>
          <p:nvPr>
            <p:ph idx="1"/>
          </p:nvPr>
        </p:nvSpPr>
        <p:spPr/>
        <p:txBody>
          <a:bodyPr>
            <a:normAutofit fontScale="92500"/>
          </a:bodyPr>
          <a:lstStyle/>
          <a:p>
            <a:r>
              <a:rPr lang="en-US" dirty="0"/>
              <a:t>We can use </a:t>
            </a:r>
          </a:p>
          <a:p>
            <a:pPr lvl="1"/>
            <a:r>
              <a:rPr lang="en-US" dirty="0"/>
              <a:t>Normalized BOW (Bag Of Words)</a:t>
            </a:r>
          </a:p>
          <a:p>
            <a:pPr lvl="1"/>
            <a:r>
              <a:rPr lang="en-US" dirty="0"/>
              <a:t>TF-IDF</a:t>
            </a:r>
          </a:p>
          <a:p>
            <a:r>
              <a:rPr lang="en-US" sz="2800" dirty="0"/>
              <a:t>Example1 : forget about grammar, since enjoy=enjoys by word stemming, </a:t>
            </a:r>
            <a:r>
              <a:rPr lang="en-US" sz="2800" dirty="0">
                <a:hlinkClick r:id="rId3"/>
              </a:rPr>
              <a:t>https://en.wikipedia.org/wiki/Stemming</a:t>
            </a:r>
            <a:r>
              <a:rPr lang="en-US" sz="2800" dirty="0"/>
              <a:t> </a:t>
            </a:r>
          </a:p>
          <a:p>
            <a:r>
              <a:rPr lang="en-US" sz="2800" dirty="0"/>
              <a:t>d1: The best Italian restaurant enjoy the best pasta</a:t>
            </a:r>
          </a:p>
          <a:p>
            <a:r>
              <a:rPr lang="en-US" sz="2800" dirty="0"/>
              <a:t>d2: American restaurant enjoy the best hamburger</a:t>
            </a:r>
          </a:p>
          <a:p>
            <a:r>
              <a:rPr lang="en-US" sz="2800" dirty="0"/>
              <a:t>d3: Korean restaurant enjoy the best noodles</a:t>
            </a:r>
          </a:p>
          <a:p>
            <a:r>
              <a:rPr lang="en-US" sz="2800" dirty="0"/>
              <a:t>d4: the best the best American restaurant</a:t>
            </a:r>
          </a:p>
          <a:p>
            <a:pPr lvl="1"/>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16</a:t>
            </a:fld>
            <a:endParaRPr lang="en-US"/>
          </a:p>
        </p:txBody>
      </p:sp>
    </p:spTree>
    <p:extLst>
      <p:ext uri="{BB962C8B-B14F-4D97-AF65-F5344CB8AC3E}">
        <p14:creationId xmlns:p14="http://schemas.microsoft.com/office/powerpoint/2010/main" val="2024535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Example1 : Similarity using BOW</a:t>
            </a:r>
          </a:p>
        </p:txBody>
      </p:sp>
      <p:sp>
        <p:nvSpPr>
          <p:cNvPr id="3" name="Content Placeholder 2"/>
          <p:cNvSpPr>
            <a:spLocks noGrp="1"/>
          </p:cNvSpPr>
          <p:nvPr>
            <p:ph idx="1"/>
          </p:nvPr>
        </p:nvSpPr>
        <p:spPr/>
        <p:txBody>
          <a:bodyPr>
            <a:normAutofit/>
          </a:bodyPr>
          <a:lstStyle/>
          <a:p>
            <a:r>
              <a:rPr lang="en-US" sz="1400" dirty="0">
                <a:hlinkClick r:id="rId2"/>
              </a:rPr>
              <a:t>https://www.youtube.com/watch?v=hc3DCn8viWs</a:t>
            </a:r>
            <a:endParaRPr lang="en-US" sz="1400"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011378516"/>
              </p:ext>
            </p:extLst>
          </p:nvPr>
        </p:nvGraphicFramePr>
        <p:xfrm>
          <a:off x="1143000" y="2065973"/>
          <a:ext cx="6096000" cy="4090987"/>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t>words</a:t>
                      </a:r>
                    </a:p>
                  </a:txBody>
                  <a:tcPr/>
                </a:tc>
                <a:tc>
                  <a:txBody>
                    <a:bodyPr/>
                    <a:lstStyle/>
                    <a:p>
                      <a:r>
                        <a:rPr lang="en-US" dirty="0"/>
                        <a:t>d1</a:t>
                      </a:r>
                    </a:p>
                  </a:txBody>
                  <a:tcPr/>
                </a:tc>
                <a:tc>
                  <a:txBody>
                    <a:bodyPr/>
                    <a:lstStyle/>
                    <a:p>
                      <a:r>
                        <a:rPr lang="en-US" dirty="0"/>
                        <a:t>d2</a:t>
                      </a:r>
                    </a:p>
                  </a:txBody>
                  <a:tcPr/>
                </a:tc>
                <a:tc>
                  <a:txBody>
                    <a:bodyPr/>
                    <a:lstStyle/>
                    <a:p>
                      <a:r>
                        <a:rPr lang="en-US" dirty="0"/>
                        <a:t>d3</a:t>
                      </a:r>
                    </a:p>
                  </a:txBody>
                  <a:tcPr/>
                </a:tc>
                <a:tc>
                  <a:txBody>
                    <a:bodyPr/>
                    <a:lstStyle/>
                    <a:p>
                      <a:r>
                        <a:rPr lang="en-US" dirty="0"/>
                        <a:t>d4</a:t>
                      </a:r>
                    </a:p>
                  </a:txBody>
                  <a:tcPr/>
                </a:tc>
                <a:extLst>
                  <a:ext uri="{0D108BD9-81ED-4DB2-BD59-A6C34878D82A}">
                    <a16:rowId xmlns:a16="http://schemas.microsoft.com/office/drawing/2014/main" val="10000"/>
                  </a:ext>
                </a:extLst>
              </a:tr>
              <a:tr h="382587">
                <a:tc>
                  <a:txBody>
                    <a:bodyPr/>
                    <a:lstStyle/>
                    <a:p>
                      <a:r>
                        <a:rPr lang="en-US" dirty="0"/>
                        <a:t>Italian</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Restaurant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enjoy</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3"/>
                  </a:ext>
                </a:extLst>
              </a:tr>
              <a:tr h="370840">
                <a:tc>
                  <a:txBody>
                    <a:bodyPr/>
                    <a:lstStyle/>
                    <a:p>
                      <a:r>
                        <a:rPr lang="en-US" dirty="0"/>
                        <a:t>The</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4"/>
                  </a:ext>
                </a:extLst>
              </a:tr>
              <a:tr h="370840">
                <a:tc>
                  <a:txBody>
                    <a:bodyPr/>
                    <a:lstStyle/>
                    <a:p>
                      <a:r>
                        <a:rPr lang="en-US" dirty="0"/>
                        <a:t>Best</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5"/>
                  </a:ext>
                </a:extLst>
              </a:tr>
              <a:tr h="370840">
                <a:tc>
                  <a:txBody>
                    <a:bodyPr/>
                    <a:lstStyle/>
                    <a:p>
                      <a:r>
                        <a:rPr lang="en-US" dirty="0"/>
                        <a:t>pasta</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American</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hamburger</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8"/>
                  </a:ext>
                </a:extLst>
              </a:tr>
              <a:tr h="370840">
                <a:tc>
                  <a:txBody>
                    <a:bodyPr/>
                    <a:lstStyle/>
                    <a:p>
                      <a:r>
                        <a:rPr lang="en-US" dirty="0"/>
                        <a:t>Korean</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9"/>
                  </a:ext>
                </a:extLst>
              </a:tr>
              <a:tr h="370840">
                <a:tc>
                  <a:txBody>
                    <a:bodyPr/>
                    <a:lstStyle/>
                    <a:p>
                      <a:r>
                        <a:rPr lang="en-US" dirty="0"/>
                        <a:t>noodles</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10"/>
                  </a:ext>
                </a:extLst>
              </a:tr>
            </a:tbl>
          </a:graphicData>
        </a:graphic>
      </p:graphicFrame>
      <p:sp>
        <p:nvSpPr>
          <p:cNvPr id="7" name="TextBox 6"/>
          <p:cNvSpPr txBox="1"/>
          <p:nvPr/>
        </p:nvSpPr>
        <p:spPr>
          <a:xfrm>
            <a:off x="7391401" y="2286000"/>
            <a:ext cx="1371600" cy="646331"/>
          </a:xfrm>
          <a:prstGeom prst="rect">
            <a:avLst/>
          </a:prstGeom>
          <a:noFill/>
        </p:spPr>
        <p:txBody>
          <a:bodyPr wrap="square" rtlCol="0">
            <a:spAutoFit/>
          </a:bodyPr>
          <a:lstStyle/>
          <a:p>
            <a:r>
              <a:rPr lang="en-US" dirty="0"/>
              <a:t>Raw BOW data vector</a:t>
            </a:r>
          </a:p>
        </p:txBody>
      </p:sp>
      <p:sp>
        <p:nvSpPr>
          <p:cNvPr id="8" name="TextBox 7"/>
          <p:cNvSpPr txBox="1"/>
          <p:nvPr/>
        </p:nvSpPr>
        <p:spPr>
          <a:xfrm>
            <a:off x="838200" y="1277034"/>
            <a:ext cx="6637586" cy="646331"/>
          </a:xfrm>
          <a:prstGeom prst="rect">
            <a:avLst/>
          </a:prstGeom>
          <a:noFill/>
        </p:spPr>
        <p:txBody>
          <a:bodyPr wrap="none" rtlCol="0">
            <a:spAutoFit/>
          </a:bodyPr>
          <a:lstStyle/>
          <a:p>
            <a:r>
              <a:rPr lang="en-US" b="1" dirty="0"/>
              <a:t>Here, the representation for each sentence is a vector of size 10x1</a:t>
            </a:r>
          </a:p>
          <a:p>
            <a:endParaRPr lang="en-US" dirty="0"/>
          </a:p>
        </p:txBody>
      </p:sp>
    </p:spTree>
    <p:extLst>
      <p:ext uri="{BB962C8B-B14F-4D97-AF65-F5344CB8AC3E}">
        <p14:creationId xmlns:p14="http://schemas.microsoft.com/office/powerpoint/2010/main" val="4058838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Example : Cosine similarity between</a:t>
            </a:r>
            <a:br>
              <a:rPr lang="en-US" sz="3600" dirty="0"/>
            </a:br>
            <a:r>
              <a:rPr lang="en-US" sz="3600" u="sng" dirty="0"/>
              <a:t>normalized BOW </a:t>
            </a:r>
            <a:r>
              <a:rPr lang="en-US" sz="3600" dirty="0"/>
              <a:t>of sentence d1 and d4</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18</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13847106"/>
              </p:ext>
            </p:extLst>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83" name="Equation" r:id="rId3" imgW="914400" imgH="215640" progId="Equation.3">
                  <p:embed/>
                </p:oleObj>
              </mc:Choice>
              <mc:Fallback>
                <p:oleObj name="Equation" r:id="rId3" imgW="914400" imgH="215640" progId="Equation.3">
                  <p:embed/>
                  <p:pic>
                    <p:nvPicPr>
                      <p:cNvPr id="0" name=""/>
                      <p:cNvPicPr/>
                      <p:nvPr/>
                    </p:nvPicPr>
                    <p:blipFill>
                      <a:blip r:embed="rId4"/>
                      <a:stretch>
                        <a:fillRect/>
                      </a:stretch>
                    </p:blipFill>
                    <p:spPr>
                      <a:xfrm>
                        <a:off x="4114800" y="3321050"/>
                        <a:ext cx="914400" cy="2159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30370609"/>
              </p:ext>
            </p:extLst>
          </p:nvPr>
        </p:nvGraphicFramePr>
        <p:xfrm>
          <a:off x="1442244" y="1453626"/>
          <a:ext cx="6259512" cy="5383592"/>
        </p:xfrm>
        <a:graphic>
          <a:graphicData uri="http://schemas.openxmlformats.org/presentationml/2006/ole">
            <mc:AlternateContent xmlns:mc="http://schemas.openxmlformats.org/markup-compatibility/2006">
              <mc:Choice xmlns:v="urn:schemas-microsoft-com:vml" Requires="v">
                <p:oleObj spid="_x0000_s1984" name="Equation" r:id="rId5" imgW="3809880" imgH="3276360" progId="Equation.3">
                  <p:embed/>
                </p:oleObj>
              </mc:Choice>
              <mc:Fallback>
                <p:oleObj name="Equation" r:id="rId5" imgW="3809880" imgH="3276360" progId="Equation.3">
                  <p:embed/>
                  <p:pic>
                    <p:nvPicPr>
                      <p:cNvPr id="0" name=""/>
                      <p:cNvPicPr/>
                      <p:nvPr/>
                    </p:nvPicPr>
                    <p:blipFill>
                      <a:blip r:embed="rId6"/>
                      <a:stretch>
                        <a:fillRect/>
                      </a:stretch>
                    </p:blipFill>
                    <p:spPr>
                      <a:xfrm>
                        <a:off x="1442244" y="1453626"/>
                        <a:ext cx="6259512" cy="5383592"/>
                      </a:xfrm>
                      <a:prstGeom prst="rect">
                        <a:avLst/>
                      </a:prstGeom>
                    </p:spPr>
                  </p:pic>
                </p:oleObj>
              </mc:Fallback>
            </mc:AlternateContent>
          </a:graphicData>
        </a:graphic>
      </p:graphicFrame>
    </p:spTree>
    <p:extLst>
      <p:ext uri="{BB962C8B-B14F-4D97-AF65-F5344CB8AC3E}">
        <p14:creationId xmlns:p14="http://schemas.microsoft.com/office/powerpoint/2010/main" val="2704498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Matlab</a:t>
            </a:r>
            <a:endParaRPr lang="en-US" dirty="0"/>
          </a:p>
        </p:txBody>
      </p:sp>
      <p:sp>
        <p:nvSpPr>
          <p:cNvPr id="3" name="Content Placeholder 2"/>
          <p:cNvSpPr>
            <a:spLocks noGrp="1"/>
          </p:cNvSpPr>
          <p:nvPr>
            <p:ph idx="1"/>
          </p:nvPr>
        </p:nvSpPr>
        <p:spPr/>
        <p:txBody>
          <a:bodyPr>
            <a:normAutofit/>
          </a:bodyPr>
          <a:lstStyle/>
          <a:p>
            <a:r>
              <a:rPr lang="en-US" sz="2400" dirty="0"/>
              <a:t>%</a:t>
            </a:r>
            <a:r>
              <a:rPr lang="en-US" sz="2400" dirty="0" err="1"/>
              <a:t>Matlab</a:t>
            </a:r>
            <a:r>
              <a:rPr lang="en-US" sz="2400" dirty="0"/>
              <a:t> code: Cosine similarity between</a:t>
            </a:r>
            <a:br>
              <a:rPr lang="en-US" sz="2400" dirty="0"/>
            </a:br>
            <a:r>
              <a:rPr lang="en-US" sz="2400" dirty="0"/>
              <a:t>normalized BOW of sentence s1 and s4</a:t>
            </a:r>
          </a:p>
          <a:p>
            <a:r>
              <a:rPr lang="en-US" sz="2400" dirty="0"/>
              <a:t>s1=[1 1 1 2 2 1 0 0 0 0]'</a:t>
            </a:r>
          </a:p>
          <a:p>
            <a:r>
              <a:rPr lang="en-US" sz="2400" dirty="0"/>
              <a:t>s4=[0 1 0 2 2 0 1 0 0 0]'</a:t>
            </a:r>
          </a:p>
          <a:p>
            <a:r>
              <a:rPr lang="en-US" sz="2400" dirty="0"/>
              <a:t>cosine_s1_s4=s1'*s4/(</a:t>
            </a:r>
            <a:r>
              <a:rPr lang="en-US" sz="2400" dirty="0" err="1"/>
              <a:t>sqrt</a:t>
            </a:r>
            <a:r>
              <a:rPr lang="en-US" sz="2400" dirty="0"/>
              <a:t>(s1'*s1)*</a:t>
            </a:r>
            <a:r>
              <a:rPr lang="en-US" sz="2400" dirty="0" err="1"/>
              <a:t>sqrt</a:t>
            </a:r>
            <a:r>
              <a:rPr lang="en-US" sz="2400" dirty="0"/>
              <a:t>(s4'*s4))</a:t>
            </a:r>
          </a:p>
          <a:p>
            <a:r>
              <a:rPr lang="en-US" sz="2400" dirty="0"/>
              <a:t>cosine_s1_s4 =    0.8216</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19</a:t>
            </a:fld>
            <a:endParaRPr lang="en-US"/>
          </a:p>
        </p:txBody>
      </p:sp>
    </p:spTree>
    <p:extLst>
      <p:ext uri="{BB962C8B-B14F-4D97-AF65-F5344CB8AC3E}">
        <p14:creationId xmlns:p14="http://schemas.microsoft.com/office/powerpoint/2010/main" val="376164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10000"/>
          </a:bodyPr>
          <a:lstStyle/>
          <a:p>
            <a:r>
              <a:rPr lang="en-US" dirty="0"/>
              <a:t>Introduction</a:t>
            </a:r>
          </a:p>
          <a:p>
            <a:r>
              <a:rPr lang="en-US" dirty="0"/>
              <a:t>Part1: Word representation (word embedding) for text processing</a:t>
            </a:r>
          </a:p>
          <a:p>
            <a:pPr lvl="1"/>
            <a:r>
              <a:rPr lang="en-US" dirty="0"/>
              <a:t>Integer mapping</a:t>
            </a:r>
          </a:p>
          <a:p>
            <a:pPr lvl="1"/>
            <a:r>
              <a:rPr lang="en-US" dirty="0"/>
              <a:t>BOW (Bag of words) </a:t>
            </a:r>
          </a:p>
          <a:p>
            <a:pPr lvl="1"/>
            <a:r>
              <a:rPr lang="en-US" dirty="0"/>
              <a:t>TF-IDF (term frequency-inverse document frequency)</a:t>
            </a:r>
          </a:p>
          <a:p>
            <a:pPr lvl="1"/>
            <a:r>
              <a:rPr lang="en-US" dirty="0"/>
              <a:t>Word2vec (accurate and popular)</a:t>
            </a:r>
          </a:p>
          <a:p>
            <a:r>
              <a:rPr lang="en-US" dirty="0"/>
              <a:t>Part2: Sequence to sequence machine learning (seq2seq)</a:t>
            </a:r>
          </a:p>
          <a:p>
            <a:pPr lvl="1"/>
            <a:r>
              <a:rPr lang="en-US" dirty="0"/>
              <a:t>Machine translation (MT) systems</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2</a:t>
            </a:fld>
            <a:endParaRPr lang="en-US" dirty="0"/>
          </a:p>
        </p:txBody>
      </p:sp>
    </p:spTree>
    <p:extLst>
      <p:ext uri="{BB962C8B-B14F-4D97-AF65-F5344CB8AC3E}">
        <p14:creationId xmlns:p14="http://schemas.microsoft.com/office/powerpoint/2010/main" val="183882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Similarity between two documents</a:t>
            </a:r>
          </a:p>
        </p:txBody>
      </p:sp>
      <p:sp>
        <p:nvSpPr>
          <p:cNvPr id="6" name="Subtitle 5"/>
          <p:cNvSpPr>
            <a:spLocks noGrp="1"/>
          </p:cNvSpPr>
          <p:nvPr>
            <p:ph type="subTitle" idx="1"/>
          </p:nvPr>
        </p:nvSpPr>
        <p:spPr/>
        <p:txBody>
          <a:bodyPr/>
          <a:lstStyle/>
          <a:p>
            <a:r>
              <a:rPr lang="en-US" dirty="0"/>
              <a:t>using </a:t>
            </a:r>
            <a:r>
              <a:rPr lang="en-US" u="sng" dirty="0"/>
              <a:t>TF-IDF</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20</a:t>
            </a:fld>
            <a:endParaRPr lang="en-US"/>
          </a:p>
        </p:txBody>
      </p:sp>
    </p:spTree>
    <p:extLst>
      <p:ext uri="{BB962C8B-B14F-4D97-AF65-F5344CB8AC3E}">
        <p14:creationId xmlns:p14="http://schemas.microsoft.com/office/powerpoint/2010/main" val="677468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1143000"/>
          </a:xfrm>
        </p:spPr>
        <p:txBody>
          <a:bodyPr>
            <a:noAutofit/>
          </a:bodyPr>
          <a:lstStyle/>
          <a:p>
            <a:pPr algn="l"/>
            <a:r>
              <a:rPr lang="en-US" sz="1800" dirty="0"/>
              <a:t>Similarity between sentences  using </a:t>
            </a:r>
            <a:r>
              <a:rPr lang="en-US" sz="1800" u="sng" dirty="0"/>
              <a:t>TF-IDF </a:t>
            </a:r>
            <a:br>
              <a:rPr lang="en-US" sz="1800" dirty="0"/>
            </a:br>
            <a:r>
              <a:rPr lang="en-US" sz="2400" dirty="0"/>
              <a:t>TF(t) =</a:t>
            </a:r>
            <a:r>
              <a:rPr lang="en-US" sz="1800" dirty="0"/>
              <a:t> (Num. of times term t appears in a doc.) /(Total num. of terms in the doc.)</a:t>
            </a:r>
            <a:br>
              <a:rPr lang="en-US" sz="1800" dirty="0"/>
            </a:br>
            <a:r>
              <a:rPr lang="en-US" sz="1800" dirty="0"/>
              <a:t>IDF=Log</a:t>
            </a:r>
            <a:r>
              <a:rPr lang="en-US" sz="1800" baseline="-25000" dirty="0"/>
              <a:t>10</a:t>
            </a:r>
            <a:r>
              <a:rPr lang="en-US" sz="1800" dirty="0"/>
              <a:t>(total no. of documents/no. of document with this term)</a:t>
            </a:r>
            <a:br>
              <a:rPr lang="en-US" sz="3200" dirty="0"/>
            </a:br>
            <a:endParaRPr lang="en-US" sz="3200" dirty="0"/>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21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946716813"/>
              </p:ext>
            </p:extLst>
          </p:nvPr>
        </p:nvGraphicFramePr>
        <p:xfrm>
          <a:off x="352426" y="1445289"/>
          <a:ext cx="8305799" cy="4709449"/>
        </p:xfrm>
        <a:graphic>
          <a:graphicData uri="http://schemas.openxmlformats.org/drawingml/2006/table">
            <a:tbl>
              <a:tblPr firstRow="1" bandRow="1">
                <a:tableStyleId>{5C22544A-7EE6-4342-B048-85BDC9FD1C3A}</a:tableStyleId>
              </a:tblPr>
              <a:tblGrid>
                <a:gridCol w="1404730">
                  <a:extLst>
                    <a:ext uri="{9D8B030D-6E8A-4147-A177-3AD203B41FA5}">
                      <a16:colId xmlns:a16="http://schemas.microsoft.com/office/drawing/2014/main" val="20000"/>
                    </a:ext>
                  </a:extLst>
                </a:gridCol>
                <a:gridCol w="614570">
                  <a:extLst>
                    <a:ext uri="{9D8B030D-6E8A-4147-A177-3AD203B41FA5}">
                      <a16:colId xmlns:a16="http://schemas.microsoft.com/office/drawing/2014/main" val="20001"/>
                    </a:ext>
                  </a:extLst>
                </a:gridCol>
                <a:gridCol w="614570">
                  <a:extLst>
                    <a:ext uri="{9D8B030D-6E8A-4147-A177-3AD203B41FA5}">
                      <a16:colId xmlns:a16="http://schemas.microsoft.com/office/drawing/2014/main" val="20002"/>
                    </a:ext>
                  </a:extLst>
                </a:gridCol>
                <a:gridCol w="614570">
                  <a:extLst>
                    <a:ext uri="{9D8B030D-6E8A-4147-A177-3AD203B41FA5}">
                      <a16:colId xmlns:a16="http://schemas.microsoft.com/office/drawing/2014/main" val="20003"/>
                    </a:ext>
                  </a:extLst>
                </a:gridCol>
                <a:gridCol w="614570">
                  <a:extLst>
                    <a:ext uri="{9D8B030D-6E8A-4147-A177-3AD203B41FA5}">
                      <a16:colId xmlns:a16="http://schemas.microsoft.com/office/drawing/2014/main" val="20004"/>
                    </a:ext>
                  </a:extLst>
                </a:gridCol>
                <a:gridCol w="1547190">
                  <a:extLst>
                    <a:ext uri="{9D8B030D-6E8A-4147-A177-3AD203B41FA5}">
                      <a16:colId xmlns:a16="http://schemas.microsoft.com/office/drawing/2014/main" val="20005"/>
                    </a:ext>
                  </a:extLst>
                </a:gridCol>
                <a:gridCol w="735497">
                  <a:extLst>
                    <a:ext uri="{9D8B030D-6E8A-4147-A177-3AD203B41FA5}">
                      <a16:colId xmlns:a16="http://schemas.microsoft.com/office/drawing/2014/main" val="20006"/>
                    </a:ext>
                  </a:extLst>
                </a:gridCol>
                <a:gridCol w="712302">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tblGrid>
              <a:tr h="322465">
                <a:tc>
                  <a:txBody>
                    <a:bodyPr/>
                    <a:lstStyle/>
                    <a:p>
                      <a:r>
                        <a:rPr lang="en-US" dirty="0"/>
                        <a:t>words</a:t>
                      </a:r>
                    </a:p>
                  </a:txBody>
                  <a:tcPr/>
                </a:tc>
                <a:tc gridSpan="4">
                  <a:txBody>
                    <a:bodyPr/>
                    <a:lstStyle/>
                    <a:p>
                      <a:r>
                        <a:rPr lang="en-US" dirty="0"/>
                        <a:t>TF</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dirty="0"/>
                        <a:t>IDF</a:t>
                      </a:r>
                    </a:p>
                  </a:txBody>
                  <a:tcPr/>
                </a:tc>
                <a:tc gridSpan="4">
                  <a:txBody>
                    <a:bodyPr/>
                    <a:lstStyle/>
                    <a:p>
                      <a:r>
                        <a:rPr lang="en-US" dirty="0"/>
                        <a:t>TF*IDF</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516890">
                <a:tc>
                  <a:txBody>
                    <a:bodyPr/>
                    <a:lstStyle/>
                    <a:p>
                      <a:r>
                        <a:rPr lang="en-US" dirty="0"/>
                        <a:t>words</a:t>
                      </a:r>
                    </a:p>
                  </a:txBody>
                  <a:tcPr/>
                </a:tc>
                <a:tc>
                  <a:txBody>
                    <a:bodyPr/>
                    <a:lstStyle/>
                    <a:p>
                      <a:r>
                        <a:rPr lang="en-US" dirty="0"/>
                        <a:t>d1</a:t>
                      </a:r>
                    </a:p>
                  </a:txBody>
                  <a:tcPr/>
                </a:tc>
                <a:tc>
                  <a:txBody>
                    <a:bodyPr/>
                    <a:lstStyle/>
                    <a:p>
                      <a:r>
                        <a:rPr lang="en-US" dirty="0"/>
                        <a:t>d2</a:t>
                      </a:r>
                    </a:p>
                  </a:txBody>
                  <a:tcPr/>
                </a:tc>
                <a:tc>
                  <a:txBody>
                    <a:bodyPr/>
                    <a:lstStyle/>
                    <a:p>
                      <a:r>
                        <a:rPr lang="en-US" dirty="0"/>
                        <a:t>d3</a:t>
                      </a:r>
                    </a:p>
                  </a:txBody>
                  <a:tcPr/>
                </a:tc>
                <a:tc>
                  <a:txBody>
                    <a:bodyPr/>
                    <a:lstStyle/>
                    <a:p>
                      <a:r>
                        <a:rPr lang="en-US" dirty="0"/>
                        <a:t>d4</a:t>
                      </a:r>
                    </a:p>
                  </a:txBody>
                  <a:tcPr/>
                </a:tc>
                <a:tc>
                  <a:txBody>
                    <a:bodyPr/>
                    <a:lstStyle/>
                    <a:p>
                      <a:endParaRPr lang="en-US" dirty="0"/>
                    </a:p>
                  </a:txBody>
                  <a:tcPr/>
                </a:tc>
                <a:tc>
                  <a:txBody>
                    <a:bodyPr/>
                    <a:lstStyle/>
                    <a:p>
                      <a:r>
                        <a:rPr lang="en-US" dirty="0"/>
                        <a:t>d1</a:t>
                      </a:r>
                    </a:p>
                  </a:txBody>
                  <a:tcPr/>
                </a:tc>
                <a:tc>
                  <a:txBody>
                    <a:bodyPr/>
                    <a:lstStyle/>
                    <a:p>
                      <a:r>
                        <a:rPr lang="en-US" dirty="0"/>
                        <a:t>d2</a:t>
                      </a:r>
                    </a:p>
                  </a:txBody>
                  <a:tcPr/>
                </a:tc>
                <a:tc>
                  <a:txBody>
                    <a:bodyPr/>
                    <a:lstStyle/>
                    <a:p>
                      <a:r>
                        <a:rPr lang="en-US" dirty="0"/>
                        <a:t>d3</a:t>
                      </a:r>
                    </a:p>
                  </a:txBody>
                  <a:tcPr/>
                </a:tc>
                <a:tc>
                  <a:txBody>
                    <a:bodyPr/>
                    <a:lstStyle/>
                    <a:p>
                      <a:r>
                        <a:rPr lang="en-US" dirty="0"/>
                        <a:t>d4</a:t>
                      </a:r>
                    </a:p>
                  </a:txBody>
                  <a:tcPr/>
                </a:tc>
                <a:extLst>
                  <a:ext uri="{0D108BD9-81ED-4DB2-BD59-A6C34878D82A}">
                    <a16:rowId xmlns:a16="http://schemas.microsoft.com/office/drawing/2014/main" val="10001"/>
                  </a:ext>
                </a:extLst>
              </a:tr>
              <a:tr h="381000">
                <a:tc>
                  <a:txBody>
                    <a:bodyPr/>
                    <a:lstStyle/>
                    <a:p>
                      <a:r>
                        <a:rPr lang="en-US" dirty="0"/>
                        <a:t>Italian</a:t>
                      </a:r>
                    </a:p>
                  </a:txBody>
                  <a:tcPr/>
                </a:tc>
                <a:tc>
                  <a:txBody>
                    <a:bodyPr/>
                    <a:lstStyle/>
                    <a:p>
                      <a:r>
                        <a:rPr lang="en-US" dirty="0"/>
                        <a:t>1/8</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Log(4/1)=0.6</a:t>
                      </a:r>
                    </a:p>
                  </a:txBody>
                  <a:tcPr/>
                </a:tc>
                <a:tc>
                  <a:txBody>
                    <a:bodyPr/>
                    <a:lstStyle/>
                    <a:p>
                      <a:r>
                        <a:rPr lang="en-US" dirty="0"/>
                        <a:t>0.075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50682">
                <a:tc>
                  <a:txBody>
                    <a:bodyPr/>
                    <a:lstStyle/>
                    <a:p>
                      <a:r>
                        <a:rPr lang="en-US" dirty="0"/>
                        <a:t>Restaurant</a:t>
                      </a:r>
                    </a:p>
                  </a:txBody>
                  <a:tcPr/>
                </a:tc>
                <a:tc>
                  <a:txBody>
                    <a:bodyPr/>
                    <a:lstStyle/>
                    <a:p>
                      <a:r>
                        <a:rPr lang="en-US" dirty="0"/>
                        <a:t>1/8</a:t>
                      </a:r>
                    </a:p>
                  </a:txBody>
                  <a:tcPr/>
                </a:tc>
                <a:tc>
                  <a:txBody>
                    <a:bodyPr/>
                    <a:lstStyle/>
                    <a:p>
                      <a:r>
                        <a:rPr lang="en-US" dirty="0"/>
                        <a:t>1/6</a:t>
                      </a:r>
                    </a:p>
                  </a:txBody>
                  <a:tcPr/>
                </a:tc>
                <a:tc>
                  <a:txBody>
                    <a:bodyPr/>
                    <a:lstStyle/>
                    <a:p>
                      <a:r>
                        <a:rPr lang="en-US" dirty="0"/>
                        <a:t>1/6</a:t>
                      </a:r>
                    </a:p>
                  </a:txBody>
                  <a:tcPr/>
                </a:tc>
                <a:tc>
                  <a:txBody>
                    <a:bodyPr/>
                    <a:lstStyle/>
                    <a:p>
                      <a:r>
                        <a:rPr lang="en-US" dirty="0"/>
                        <a:t>1/6</a:t>
                      </a:r>
                    </a:p>
                  </a:txBody>
                  <a:tcPr/>
                </a:tc>
                <a:tc>
                  <a:txBody>
                    <a:bodyPr/>
                    <a:lstStyle/>
                    <a:p>
                      <a:r>
                        <a:rPr lang="en-US" dirty="0"/>
                        <a:t>Log(4/4)=0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50682">
                <a:tc>
                  <a:txBody>
                    <a:bodyPr/>
                    <a:lstStyle/>
                    <a:p>
                      <a:r>
                        <a:rPr lang="en-US" dirty="0"/>
                        <a:t>enjoy</a:t>
                      </a:r>
                    </a:p>
                  </a:txBody>
                  <a:tcPr/>
                </a:tc>
                <a:tc>
                  <a:txBody>
                    <a:bodyPr/>
                    <a:lstStyle/>
                    <a:p>
                      <a:r>
                        <a:rPr lang="en-US" dirty="0"/>
                        <a:t>1/8</a:t>
                      </a:r>
                    </a:p>
                  </a:txBody>
                  <a:tcPr/>
                </a:tc>
                <a:tc>
                  <a:txBody>
                    <a:bodyPr/>
                    <a:lstStyle/>
                    <a:p>
                      <a:r>
                        <a:rPr lang="en-US" dirty="0"/>
                        <a:t>1/6</a:t>
                      </a:r>
                    </a:p>
                  </a:txBody>
                  <a:tcPr/>
                </a:tc>
                <a:tc>
                  <a:txBody>
                    <a:bodyPr/>
                    <a:lstStyle/>
                    <a:p>
                      <a:r>
                        <a:rPr lang="en-US" dirty="0"/>
                        <a:t>1/6</a:t>
                      </a:r>
                    </a:p>
                  </a:txBody>
                  <a:tcPr/>
                </a:tc>
                <a:tc>
                  <a:txBody>
                    <a:bodyPr/>
                    <a:lstStyle/>
                    <a:p>
                      <a:endParaRPr lang="en-US" dirty="0"/>
                    </a:p>
                  </a:txBody>
                  <a:tcPr/>
                </a:tc>
                <a:tc>
                  <a:txBody>
                    <a:bodyPr/>
                    <a:lstStyle/>
                    <a:p>
                      <a:r>
                        <a:rPr lang="en-US" dirty="0"/>
                        <a:t>Log(4/3)=0.13</a:t>
                      </a:r>
                    </a:p>
                  </a:txBody>
                  <a:tcPr/>
                </a:tc>
                <a:tc>
                  <a:txBody>
                    <a:bodyPr/>
                    <a:lstStyle/>
                    <a:p>
                      <a:r>
                        <a:rPr lang="en-US" dirty="0"/>
                        <a:t>0.016</a:t>
                      </a:r>
                    </a:p>
                  </a:txBody>
                  <a:tcPr/>
                </a:tc>
                <a:tc>
                  <a:txBody>
                    <a:bodyPr/>
                    <a:lstStyle/>
                    <a:p>
                      <a:r>
                        <a:rPr lang="en-US" dirty="0"/>
                        <a:t>0.02</a:t>
                      </a:r>
                    </a:p>
                  </a:txBody>
                  <a:tcPr/>
                </a:tc>
                <a:tc>
                  <a:txBody>
                    <a:bodyPr/>
                    <a:lstStyle/>
                    <a:p>
                      <a:r>
                        <a:rPr lang="en-US" dirty="0"/>
                        <a:t>0.02</a:t>
                      </a:r>
                    </a:p>
                  </a:txBody>
                  <a:tcPr/>
                </a:tc>
                <a:tc>
                  <a:txBody>
                    <a:bodyPr/>
                    <a:lstStyle/>
                    <a:p>
                      <a:endParaRPr lang="en-US" dirty="0"/>
                    </a:p>
                  </a:txBody>
                  <a:tcPr/>
                </a:tc>
                <a:extLst>
                  <a:ext uri="{0D108BD9-81ED-4DB2-BD59-A6C34878D82A}">
                    <a16:rowId xmlns:a16="http://schemas.microsoft.com/office/drawing/2014/main" val="10004"/>
                  </a:ext>
                </a:extLst>
              </a:tr>
              <a:tr h="350682">
                <a:tc>
                  <a:txBody>
                    <a:bodyPr/>
                    <a:lstStyle/>
                    <a:p>
                      <a:r>
                        <a:rPr lang="en-US" dirty="0"/>
                        <a:t>The</a:t>
                      </a:r>
                    </a:p>
                  </a:txBody>
                  <a:tcPr/>
                </a:tc>
                <a:tc>
                  <a:txBody>
                    <a:bodyPr/>
                    <a:lstStyle/>
                    <a:p>
                      <a:r>
                        <a:rPr lang="en-US" dirty="0"/>
                        <a:t>2/8</a:t>
                      </a:r>
                    </a:p>
                  </a:txBody>
                  <a:tcPr/>
                </a:tc>
                <a:tc>
                  <a:txBody>
                    <a:bodyPr/>
                    <a:lstStyle/>
                    <a:p>
                      <a:r>
                        <a:rPr lang="en-US" dirty="0"/>
                        <a:t>1/6</a:t>
                      </a:r>
                    </a:p>
                  </a:txBody>
                  <a:tcPr/>
                </a:tc>
                <a:tc>
                  <a:txBody>
                    <a:bodyPr/>
                    <a:lstStyle/>
                    <a:p>
                      <a:r>
                        <a:rPr lang="en-US" dirty="0"/>
                        <a:t>1/6</a:t>
                      </a:r>
                    </a:p>
                  </a:txBody>
                  <a:tcPr/>
                </a:tc>
                <a:tc>
                  <a:txBody>
                    <a:bodyPr/>
                    <a:lstStyle/>
                    <a:p>
                      <a:r>
                        <a:rPr lang="en-US" dirty="0"/>
                        <a:t>2/6</a:t>
                      </a:r>
                    </a:p>
                  </a:txBody>
                  <a:tcPr/>
                </a:tc>
                <a:tc>
                  <a:txBody>
                    <a:bodyPr/>
                    <a:lstStyle/>
                    <a:p>
                      <a:r>
                        <a:rPr lang="en-US" dirty="0"/>
                        <a:t>Log(4/4)=0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50682">
                <a:tc>
                  <a:txBody>
                    <a:bodyPr/>
                    <a:lstStyle/>
                    <a:p>
                      <a:r>
                        <a:rPr lang="en-US" dirty="0"/>
                        <a:t>Best</a:t>
                      </a:r>
                    </a:p>
                  </a:txBody>
                  <a:tcPr/>
                </a:tc>
                <a:tc>
                  <a:txBody>
                    <a:bodyPr/>
                    <a:lstStyle/>
                    <a:p>
                      <a:r>
                        <a:rPr lang="en-US" dirty="0"/>
                        <a:t>2/8</a:t>
                      </a:r>
                    </a:p>
                  </a:txBody>
                  <a:tcPr/>
                </a:tc>
                <a:tc>
                  <a:txBody>
                    <a:bodyPr/>
                    <a:lstStyle/>
                    <a:p>
                      <a:r>
                        <a:rPr lang="en-US" dirty="0"/>
                        <a:t>1/6</a:t>
                      </a:r>
                    </a:p>
                  </a:txBody>
                  <a:tcPr/>
                </a:tc>
                <a:tc>
                  <a:txBody>
                    <a:bodyPr/>
                    <a:lstStyle/>
                    <a:p>
                      <a:r>
                        <a:rPr lang="en-US" dirty="0"/>
                        <a:t>1/6</a:t>
                      </a:r>
                    </a:p>
                  </a:txBody>
                  <a:tcPr/>
                </a:tc>
                <a:tc>
                  <a:txBody>
                    <a:bodyPr/>
                    <a:lstStyle/>
                    <a:p>
                      <a:r>
                        <a:rPr lang="en-US" dirty="0"/>
                        <a:t>2/6</a:t>
                      </a:r>
                    </a:p>
                  </a:txBody>
                  <a:tcPr/>
                </a:tc>
                <a:tc>
                  <a:txBody>
                    <a:bodyPr/>
                    <a:lstStyle/>
                    <a:p>
                      <a:r>
                        <a:rPr lang="en-US" dirty="0"/>
                        <a:t>Log(4/4)=0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441960">
                <a:tc>
                  <a:txBody>
                    <a:bodyPr/>
                    <a:lstStyle/>
                    <a:p>
                      <a:r>
                        <a:rPr lang="en-US" dirty="0"/>
                        <a:t>pasta</a:t>
                      </a:r>
                    </a:p>
                  </a:txBody>
                  <a:tcPr/>
                </a:tc>
                <a:tc>
                  <a:txBody>
                    <a:bodyPr/>
                    <a:lstStyle/>
                    <a:p>
                      <a:r>
                        <a:rPr lang="en-US" dirty="0"/>
                        <a:t>1/8</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Log(4/1)=0.6</a:t>
                      </a:r>
                    </a:p>
                  </a:txBody>
                  <a:tcPr/>
                </a:tc>
                <a:tc>
                  <a:txBody>
                    <a:bodyPr/>
                    <a:lstStyle/>
                    <a:p>
                      <a:r>
                        <a:rPr lang="en-US" dirty="0"/>
                        <a:t>0.075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97799">
                <a:tc>
                  <a:txBody>
                    <a:bodyPr/>
                    <a:lstStyle/>
                    <a:p>
                      <a:r>
                        <a:rPr lang="en-US" dirty="0"/>
                        <a:t>American</a:t>
                      </a:r>
                    </a:p>
                  </a:txBody>
                  <a:tcPr/>
                </a:tc>
                <a:tc>
                  <a:txBody>
                    <a:bodyPr/>
                    <a:lstStyle/>
                    <a:p>
                      <a:endParaRPr lang="en-US" dirty="0"/>
                    </a:p>
                  </a:txBody>
                  <a:tcPr/>
                </a:tc>
                <a:tc>
                  <a:txBody>
                    <a:bodyPr/>
                    <a:lstStyle/>
                    <a:p>
                      <a:r>
                        <a:rPr lang="en-US" dirty="0"/>
                        <a:t>1/6</a:t>
                      </a:r>
                    </a:p>
                  </a:txBody>
                  <a:tcPr/>
                </a:tc>
                <a:tc>
                  <a:txBody>
                    <a:bodyPr/>
                    <a:lstStyle/>
                    <a:p>
                      <a:endParaRPr lang="en-US" dirty="0"/>
                    </a:p>
                  </a:txBody>
                  <a:tcPr/>
                </a:tc>
                <a:tc>
                  <a:txBody>
                    <a:bodyPr/>
                    <a:lstStyle/>
                    <a:p>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Log(4/2)=0.3</a:t>
                      </a:r>
                      <a:endParaRPr lang="en-US" b="1" dirty="0"/>
                    </a:p>
                  </a:txBody>
                  <a:tcPr/>
                </a:tc>
                <a:tc>
                  <a:txBody>
                    <a:bodyPr/>
                    <a:lstStyle/>
                    <a:p>
                      <a:endParaRPr lang="en-US" dirty="0"/>
                    </a:p>
                  </a:txBody>
                  <a:tcPr/>
                </a:tc>
                <a:tc>
                  <a:txBody>
                    <a:bodyPr/>
                    <a:lstStyle/>
                    <a:p>
                      <a:r>
                        <a:rPr lang="en-US" dirty="0"/>
                        <a:t>0.05</a:t>
                      </a:r>
                    </a:p>
                  </a:txBody>
                  <a:tcPr/>
                </a:tc>
                <a:tc>
                  <a:txBody>
                    <a:bodyPr/>
                    <a:lstStyle/>
                    <a:p>
                      <a:endParaRPr lang="en-US" dirty="0"/>
                    </a:p>
                  </a:txBody>
                  <a:tcPr/>
                </a:tc>
                <a:tc>
                  <a:txBody>
                    <a:bodyPr/>
                    <a:lstStyle/>
                    <a:p>
                      <a:r>
                        <a:rPr lang="en-US" dirty="0"/>
                        <a:t>0.05</a:t>
                      </a:r>
                    </a:p>
                  </a:txBody>
                  <a:tcPr/>
                </a:tc>
                <a:extLst>
                  <a:ext uri="{0D108BD9-81ED-4DB2-BD59-A6C34878D82A}">
                    <a16:rowId xmlns:a16="http://schemas.microsoft.com/office/drawing/2014/main" val="10008"/>
                  </a:ext>
                </a:extLst>
              </a:tr>
              <a:tr h="381000">
                <a:tc>
                  <a:txBody>
                    <a:bodyPr/>
                    <a:lstStyle/>
                    <a:p>
                      <a:r>
                        <a:rPr lang="en-US" dirty="0"/>
                        <a:t>hamburger</a:t>
                      </a:r>
                    </a:p>
                  </a:txBody>
                  <a:tcPr/>
                </a:tc>
                <a:tc>
                  <a:txBody>
                    <a:bodyPr/>
                    <a:lstStyle/>
                    <a:p>
                      <a:endParaRPr lang="en-US" dirty="0"/>
                    </a:p>
                  </a:txBody>
                  <a:tcPr/>
                </a:tc>
                <a:tc>
                  <a:txBody>
                    <a:bodyPr/>
                    <a:lstStyle/>
                    <a:p>
                      <a:r>
                        <a:rPr lang="en-US" dirty="0"/>
                        <a:t>1/6</a:t>
                      </a:r>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Log(4/1)=0.6</a:t>
                      </a:r>
                    </a:p>
                  </a:txBody>
                  <a:tcPr/>
                </a:tc>
                <a:tc>
                  <a:txBody>
                    <a:bodyPr/>
                    <a:lstStyle/>
                    <a:p>
                      <a:endParaRPr lang="en-US" dirty="0"/>
                    </a:p>
                  </a:txBody>
                  <a:tcPr/>
                </a:tc>
                <a:tc>
                  <a:txBody>
                    <a:bodyPr/>
                    <a:lstStyle/>
                    <a:p>
                      <a:r>
                        <a:rPr lang="en-US" dirty="0"/>
                        <a:t>0.1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r h="350520">
                <a:tc>
                  <a:txBody>
                    <a:bodyPr/>
                    <a:lstStyle/>
                    <a:p>
                      <a:r>
                        <a:rPr lang="en-US" dirty="0"/>
                        <a:t>Korean</a:t>
                      </a:r>
                    </a:p>
                  </a:txBody>
                  <a:tcPr/>
                </a:tc>
                <a:tc>
                  <a:txBody>
                    <a:bodyPr/>
                    <a:lstStyle/>
                    <a:p>
                      <a:endParaRPr lang="en-US" dirty="0"/>
                    </a:p>
                  </a:txBody>
                  <a:tcPr/>
                </a:tc>
                <a:tc>
                  <a:txBody>
                    <a:bodyPr/>
                    <a:lstStyle/>
                    <a:p>
                      <a:endParaRPr lang="en-US" dirty="0"/>
                    </a:p>
                  </a:txBody>
                  <a:tcPr/>
                </a:tc>
                <a:tc>
                  <a:txBody>
                    <a:bodyPr/>
                    <a:lstStyle/>
                    <a:p>
                      <a:r>
                        <a:rPr lang="en-US" dirty="0"/>
                        <a:t>1/6</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Log(4/1)=0.6</a:t>
                      </a:r>
                    </a:p>
                  </a:txBody>
                  <a:tcPr/>
                </a:tc>
                <a:tc>
                  <a:txBody>
                    <a:bodyPr/>
                    <a:lstStyle/>
                    <a:p>
                      <a:endParaRPr lang="en-US" dirty="0"/>
                    </a:p>
                  </a:txBody>
                  <a:tcPr/>
                </a:tc>
                <a:tc>
                  <a:txBody>
                    <a:bodyPr/>
                    <a:lstStyle/>
                    <a:p>
                      <a:endParaRPr lang="en-US" dirty="0"/>
                    </a:p>
                  </a:txBody>
                  <a:tcPr/>
                </a:tc>
                <a:tc>
                  <a:txBody>
                    <a:bodyPr/>
                    <a:lstStyle/>
                    <a:p>
                      <a:r>
                        <a:rPr lang="en-US" dirty="0"/>
                        <a:t>0.1</a:t>
                      </a:r>
                    </a:p>
                  </a:txBody>
                  <a:tcPr/>
                </a:tc>
                <a:tc>
                  <a:txBody>
                    <a:bodyPr/>
                    <a:lstStyle/>
                    <a:p>
                      <a:endParaRPr lang="en-US" dirty="0"/>
                    </a:p>
                  </a:txBody>
                  <a:tcPr/>
                </a:tc>
                <a:extLst>
                  <a:ext uri="{0D108BD9-81ED-4DB2-BD59-A6C34878D82A}">
                    <a16:rowId xmlns:a16="http://schemas.microsoft.com/office/drawing/2014/main" val="10010"/>
                  </a:ext>
                </a:extLst>
              </a:tr>
              <a:tr h="396240">
                <a:tc>
                  <a:txBody>
                    <a:bodyPr/>
                    <a:lstStyle/>
                    <a:p>
                      <a:r>
                        <a:rPr lang="en-US" dirty="0"/>
                        <a:t>noodles</a:t>
                      </a:r>
                    </a:p>
                  </a:txBody>
                  <a:tcPr/>
                </a:tc>
                <a:tc>
                  <a:txBody>
                    <a:bodyPr/>
                    <a:lstStyle/>
                    <a:p>
                      <a:endParaRPr lang="en-US" dirty="0"/>
                    </a:p>
                  </a:txBody>
                  <a:tcPr/>
                </a:tc>
                <a:tc>
                  <a:txBody>
                    <a:bodyPr/>
                    <a:lstStyle/>
                    <a:p>
                      <a:endParaRPr lang="en-US" dirty="0"/>
                    </a:p>
                  </a:txBody>
                  <a:tcPr/>
                </a:tc>
                <a:tc>
                  <a:txBody>
                    <a:bodyPr/>
                    <a:lstStyle/>
                    <a:p>
                      <a:r>
                        <a:rPr lang="en-US" dirty="0"/>
                        <a:t>1/6</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Log(4/1)=0.6</a:t>
                      </a:r>
                    </a:p>
                  </a:txBody>
                  <a:tcPr/>
                </a:tc>
                <a:tc>
                  <a:txBody>
                    <a:bodyPr/>
                    <a:lstStyle/>
                    <a:p>
                      <a:endParaRPr lang="en-US" dirty="0"/>
                    </a:p>
                  </a:txBody>
                  <a:tcPr/>
                </a:tc>
                <a:tc>
                  <a:txBody>
                    <a:bodyPr/>
                    <a:lstStyle/>
                    <a:p>
                      <a:endParaRPr lang="en-US" dirty="0"/>
                    </a:p>
                  </a:txBody>
                  <a:tcPr/>
                </a:tc>
                <a:tc>
                  <a:txBody>
                    <a:bodyPr/>
                    <a:lstStyle/>
                    <a:p>
                      <a:r>
                        <a:rPr lang="en-US" dirty="0"/>
                        <a:t>0.1</a:t>
                      </a:r>
                    </a:p>
                  </a:txBody>
                  <a:tcPr/>
                </a:tc>
                <a:tc>
                  <a:txBody>
                    <a:bodyPr/>
                    <a:lstStyle/>
                    <a:p>
                      <a:endParaRPr lang="en-US" dirty="0"/>
                    </a:p>
                  </a:txBody>
                  <a:tcPr/>
                </a:tc>
                <a:extLst>
                  <a:ext uri="{0D108BD9-81ED-4DB2-BD59-A6C34878D82A}">
                    <a16:rowId xmlns:a16="http://schemas.microsoft.com/office/drawing/2014/main" val="10011"/>
                  </a:ext>
                </a:extLst>
              </a:tr>
            </a:tbl>
          </a:graphicData>
        </a:graphic>
      </p:graphicFrame>
      <p:sp>
        <p:nvSpPr>
          <p:cNvPr id="9" name="TextBox 8"/>
          <p:cNvSpPr txBox="1"/>
          <p:nvPr/>
        </p:nvSpPr>
        <p:spPr>
          <a:xfrm>
            <a:off x="447675" y="6380718"/>
            <a:ext cx="2635401" cy="369332"/>
          </a:xfrm>
          <a:prstGeom prst="rect">
            <a:avLst/>
          </a:prstGeom>
          <a:noFill/>
        </p:spPr>
        <p:txBody>
          <a:bodyPr wrap="none" rtlCol="0">
            <a:spAutoFit/>
          </a:bodyPr>
          <a:lstStyle/>
          <a:p>
            <a:r>
              <a:rPr lang="en-US" dirty="0"/>
              <a:t>This sentence has 8 words</a:t>
            </a:r>
          </a:p>
        </p:txBody>
      </p:sp>
      <p:cxnSp>
        <p:nvCxnSpPr>
          <p:cNvPr id="11" name="Straight Arrow Connector 10"/>
          <p:cNvCxnSpPr/>
          <p:nvPr/>
        </p:nvCxnSpPr>
        <p:spPr>
          <a:xfrm flipV="1">
            <a:off x="1981200" y="4419600"/>
            <a:ext cx="152400"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67000" y="6126163"/>
            <a:ext cx="2635401" cy="369332"/>
          </a:xfrm>
          <a:prstGeom prst="rect">
            <a:avLst/>
          </a:prstGeom>
          <a:noFill/>
        </p:spPr>
        <p:txBody>
          <a:bodyPr wrap="none" rtlCol="0">
            <a:spAutoFit/>
          </a:bodyPr>
          <a:lstStyle/>
          <a:p>
            <a:r>
              <a:rPr lang="en-US" dirty="0"/>
              <a:t>This sentence has 6 words</a:t>
            </a:r>
          </a:p>
        </p:txBody>
      </p:sp>
      <p:cxnSp>
        <p:nvCxnSpPr>
          <p:cNvPr id="13" name="Straight Arrow Connector 12"/>
          <p:cNvCxnSpPr/>
          <p:nvPr/>
        </p:nvCxnSpPr>
        <p:spPr>
          <a:xfrm flipH="1" flipV="1">
            <a:off x="2682799" y="5334000"/>
            <a:ext cx="146240" cy="792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83076" y="1048306"/>
            <a:ext cx="5252592" cy="369332"/>
          </a:xfrm>
          <a:prstGeom prst="rect">
            <a:avLst/>
          </a:prstGeom>
          <a:noFill/>
        </p:spPr>
        <p:txBody>
          <a:bodyPr wrap="none" rtlCol="0">
            <a:spAutoFit/>
          </a:bodyPr>
          <a:lstStyle/>
          <a:p>
            <a:r>
              <a:rPr lang="en-US" dirty="0"/>
              <a:t>Total documents=4, this word appears in 4 documents</a:t>
            </a:r>
          </a:p>
        </p:txBody>
      </p:sp>
      <p:cxnSp>
        <p:nvCxnSpPr>
          <p:cNvPr id="18" name="Straight Arrow Connector 17"/>
          <p:cNvCxnSpPr/>
          <p:nvPr/>
        </p:nvCxnSpPr>
        <p:spPr>
          <a:xfrm>
            <a:off x="3810000" y="1370013"/>
            <a:ext cx="762000" cy="1449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24500" y="6077247"/>
            <a:ext cx="2933700" cy="646331"/>
          </a:xfrm>
          <a:prstGeom prst="rect">
            <a:avLst/>
          </a:prstGeom>
          <a:noFill/>
        </p:spPr>
        <p:txBody>
          <a:bodyPr wrap="square" rtlCol="0">
            <a:spAutoFit/>
          </a:bodyPr>
          <a:lstStyle/>
          <a:p>
            <a:r>
              <a:rPr lang="en-US" dirty="0"/>
              <a:t>Total documents=4, this word appears in 1 document</a:t>
            </a:r>
          </a:p>
        </p:txBody>
      </p:sp>
      <p:cxnSp>
        <p:nvCxnSpPr>
          <p:cNvPr id="21" name="Straight Arrow Connector 20"/>
          <p:cNvCxnSpPr/>
          <p:nvPr/>
        </p:nvCxnSpPr>
        <p:spPr>
          <a:xfrm flipH="1" flipV="1">
            <a:off x="5524500" y="5638800"/>
            <a:ext cx="5715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98226" y="2590800"/>
            <a:ext cx="1069524" cy="646331"/>
          </a:xfrm>
          <a:prstGeom prst="rect">
            <a:avLst/>
          </a:prstGeom>
          <a:noFill/>
        </p:spPr>
        <p:txBody>
          <a:bodyPr wrap="none" rtlCol="0">
            <a:spAutoFit/>
          </a:bodyPr>
          <a:lstStyle/>
          <a:p>
            <a:r>
              <a:rPr lang="en-US" dirty="0"/>
              <a:t>(blank=0)</a:t>
            </a:r>
            <a:br>
              <a:rPr lang="en-US" dirty="0"/>
            </a:br>
            <a:endParaRPr lang="en-US" dirty="0"/>
          </a:p>
        </p:txBody>
      </p:sp>
    </p:spTree>
    <p:extLst>
      <p:ext uri="{BB962C8B-B14F-4D97-AF65-F5344CB8AC3E}">
        <p14:creationId xmlns:p14="http://schemas.microsoft.com/office/powerpoint/2010/main" val="1679722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Exercise 3: TF-IDF cosine similarity of d1,d2,d3,d4 with d4</a:t>
            </a:r>
            <a:br>
              <a:rPr lang="en-US" sz="2000" dirty="0"/>
            </a:br>
            <a:r>
              <a:rPr lang="en-US" sz="2000" dirty="0"/>
              <a:t>Can be used to build a document search engine. Find in a sentence in a corpus (document set) that is similar to you input question.</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22</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137790714"/>
              </p:ext>
            </p:extLst>
          </p:nvPr>
        </p:nvGraphicFramePr>
        <p:xfrm>
          <a:off x="685800" y="1510030"/>
          <a:ext cx="7772400" cy="45720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370840">
                <a:tc>
                  <a:txBody>
                    <a:bodyPr/>
                    <a:lstStyle/>
                    <a:p>
                      <a:endParaRPr lang="en-US" sz="1800" dirty="0"/>
                    </a:p>
                  </a:txBody>
                  <a:tcPr/>
                </a:tc>
                <a:tc>
                  <a:txBody>
                    <a:bodyPr/>
                    <a:lstStyle/>
                    <a:p>
                      <a:r>
                        <a:rPr lang="en-US" dirty="0"/>
                        <a:t>TF-IDF</a:t>
                      </a:r>
                    </a:p>
                  </a:txBody>
                  <a:tcPr/>
                </a:tc>
                <a:tc>
                  <a:txBody>
                    <a:bodyPr/>
                    <a:lstStyle/>
                    <a:p>
                      <a:r>
                        <a:rPr lang="en-US" dirty="0"/>
                        <a:t>Cosine similarity with d4</a:t>
                      </a:r>
                    </a:p>
                  </a:txBody>
                  <a:tcPr/>
                </a:tc>
                <a:extLst>
                  <a:ext uri="{0D108BD9-81ED-4DB2-BD59-A6C34878D82A}">
                    <a16:rowId xmlns:a16="http://schemas.microsoft.com/office/drawing/2014/main" val="10000"/>
                  </a:ext>
                </a:extLst>
              </a:tr>
              <a:tr h="370840">
                <a:tc>
                  <a:txBody>
                    <a:bodyPr/>
                    <a:lstStyle/>
                    <a:p>
                      <a:r>
                        <a:rPr lang="en-US" sz="1800" dirty="0"/>
                        <a:t>d1: the best Italian restaurant enjoy the best pasta</a:t>
                      </a:r>
                    </a:p>
                  </a:txBody>
                  <a:tcPr/>
                </a:tc>
                <a:tc>
                  <a:txBody>
                    <a:bodyPr/>
                    <a:lstStyle/>
                    <a:p>
                      <a:r>
                        <a:rPr lang="en-US" dirty="0"/>
                        <a:t>d1=[0.075,0,0.016,0,0,0.075,0,0,0,0]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d1*d4’/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(|d1|*|d4|)=?</a:t>
                      </a:r>
                    </a:p>
                    <a:p>
                      <a:endParaRPr lang="en-US" dirty="0"/>
                    </a:p>
                  </a:txBody>
                  <a:tcPr/>
                </a:tc>
                <a:extLst>
                  <a:ext uri="{0D108BD9-81ED-4DB2-BD59-A6C34878D82A}">
                    <a16:rowId xmlns:a16="http://schemas.microsoft.com/office/drawing/2014/main" val="10001"/>
                  </a:ext>
                </a:extLst>
              </a:tr>
              <a:tr h="370840">
                <a:tc>
                  <a:txBody>
                    <a:bodyPr/>
                    <a:lstStyle/>
                    <a:p>
                      <a:r>
                        <a:rPr lang="en-US" sz="1800" dirty="0"/>
                        <a:t>d2: American restaurant enjoy the best hamburger</a:t>
                      </a:r>
                    </a:p>
                    <a:p>
                      <a:endParaRPr lang="en-US" dirty="0"/>
                    </a:p>
                  </a:txBody>
                  <a:tcPr/>
                </a:tc>
                <a:tc>
                  <a:txBody>
                    <a:bodyPr/>
                    <a:lstStyle/>
                    <a:p>
                      <a:r>
                        <a:rPr lang="en-US" dirty="0"/>
                        <a:t>d2=[0,0,0.02,0,0,0,0.05,0.1,0,0]</a:t>
                      </a:r>
                    </a:p>
                  </a:txBody>
                  <a:tcPr/>
                </a:tc>
                <a:tc>
                  <a:txBody>
                    <a:bodyPr/>
                    <a:lstStyle/>
                    <a:p>
                      <a:r>
                        <a:rPr lang="en-US" dirty="0"/>
                        <a:t>(d2*d4’)/</a:t>
                      </a:r>
                    </a:p>
                    <a:p>
                      <a:r>
                        <a:rPr lang="en-US" dirty="0"/>
                        <a:t>(|d2|*|d4|)=?</a:t>
                      </a:r>
                    </a:p>
                    <a:p>
                      <a:endParaRPr lang="en-US" dirty="0"/>
                    </a:p>
                    <a:p>
                      <a:endParaRPr lang="en-US" dirty="0"/>
                    </a:p>
                  </a:txBody>
                  <a:tcPr/>
                </a:tc>
                <a:extLst>
                  <a:ext uri="{0D108BD9-81ED-4DB2-BD59-A6C34878D82A}">
                    <a16:rowId xmlns:a16="http://schemas.microsoft.com/office/drawing/2014/main" val="10002"/>
                  </a:ext>
                </a:extLst>
              </a:tr>
              <a:tr h="370840">
                <a:tc>
                  <a:txBody>
                    <a:bodyPr/>
                    <a:lstStyle/>
                    <a:p>
                      <a:r>
                        <a:rPr lang="en-US" sz="1800" dirty="0"/>
                        <a:t>d3: Korean restaurant enjoy the best noodles</a:t>
                      </a:r>
                    </a:p>
                    <a:p>
                      <a:endParaRPr lang="en-US" dirty="0"/>
                    </a:p>
                  </a:txBody>
                  <a:tcPr/>
                </a:tc>
                <a:tc>
                  <a:txBody>
                    <a:bodyPr/>
                    <a:lstStyle/>
                    <a:p>
                      <a:r>
                        <a:rPr lang="en-US" dirty="0"/>
                        <a:t>d3=[0,0,0.02,0,0,0,0,0,0.1,0.1]</a:t>
                      </a:r>
                    </a:p>
                  </a:txBody>
                  <a:tcPr/>
                </a:tc>
                <a:tc>
                  <a:txBody>
                    <a:bodyPr/>
                    <a:lstStyle/>
                    <a:p>
                      <a:r>
                        <a:rPr lang="en-US" dirty="0"/>
                        <a:t>?</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d4: the best the best American restaurant</a:t>
                      </a:r>
                    </a:p>
                  </a:txBody>
                  <a:tcPr/>
                </a:tc>
                <a:tc>
                  <a:txBody>
                    <a:bodyPr/>
                    <a:lstStyle/>
                    <a:p>
                      <a:r>
                        <a:rPr lang="en-US" dirty="0"/>
                        <a:t>d4=[0,0,0,0,0,0,0.05,0,0,0]</a:t>
                      </a:r>
                    </a:p>
                  </a:txBody>
                  <a:tcPr/>
                </a:tc>
                <a:tc>
                  <a:txBody>
                    <a:bodyPr/>
                    <a:lstStyle/>
                    <a:p>
                      <a:r>
                        <a:rPr lang="en-US" dirty="0"/>
                        <a:t>?</a:t>
                      </a:r>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685800" y="6081713"/>
            <a:ext cx="5143500" cy="369332"/>
          </a:xfrm>
          <a:prstGeom prst="rect">
            <a:avLst/>
          </a:prstGeom>
        </p:spPr>
        <p:txBody>
          <a:bodyPr wrap="square">
            <a:spAutoFit/>
          </a:bodyPr>
          <a:lstStyle/>
          <a:p>
            <a:r>
              <a:rPr lang="en-US" dirty="0">
                <a:hlinkClick r:id="rId2"/>
              </a:rPr>
              <a:t>https://www.youtube.com/watch?v=hc3DCn8viWs</a:t>
            </a:r>
            <a:endParaRPr lang="en-US" dirty="0"/>
          </a:p>
        </p:txBody>
      </p:sp>
    </p:spTree>
    <p:extLst>
      <p:ext uri="{BB962C8B-B14F-4D97-AF65-F5344CB8AC3E}">
        <p14:creationId xmlns:p14="http://schemas.microsoft.com/office/powerpoint/2010/main" val="126929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rgbClr val="FF0000"/>
                </a:solidFill>
              </a:rPr>
              <a:t>Answer3</a:t>
            </a:r>
            <a:r>
              <a:rPr lang="en-US" sz="4000" dirty="0"/>
              <a:t> :</a:t>
            </a:r>
            <a:r>
              <a:rPr lang="en-US" sz="2800" dirty="0"/>
              <a:t> </a:t>
            </a:r>
            <a:r>
              <a:rPr lang="en-US" sz="2400" dirty="0"/>
              <a:t>TF-IDF cosine similarity of d1,d2,d3,d4 with d4</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23</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695359158"/>
              </p:ext>
            </p:extLst>
          </p:nvPr>
        </p:nvGraphicFramePr>
        <p:xfrm>
          <a:off x="457200" y="1143000"/>
          <a:ext cx="8534400" cy="5242242"/>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685800">
                <a:tc>
                  <a:txBody>
                    <a:bodyPr/>
                    <a:lstStyle/>
                    <a:p>
                      <a:endParaRPr lang="en-US" sz="1800" dirty="0"/>
                    </a:p>
                  </a:txBody>
                  <a:tcPr/>
                </a:tc>
                <a:tc>
                  <a:txBody>
                    <a:bodyPr/>
                    <a:lstStyle/>
                    <a:p>
                      <a:r>
                        <a:rPr lang="en-US" dirty="0"/>
                        <a:t>TF-IDF</a:t>
                      </a:r>
                    </a:p>
                  </a:txBody>
                  <a:tcPr/>
                </a:tc>
                <a:tc>
                  <a:txBody>
                    <a:bodyPr/>
                    <a:lstStyle/>
                    <a:p>
                      <a:r>
                        <a:rPr lang="en-US" dirty="0"/>
                        <a:t>Cosine similarity with d4</a:t>
                      </a:r>
                    </a:p>
                  </a:txBody>
                  <a:tcPr/>
                </a:tc>
                <a:extLst>
                  <a:ext uri="{0D108BD9-81ED-4DB2-BD59-A6C34878D82A}">
                    <a16:rowId xmlns:a16="http://schemas.microsoft.com/office/drawing/2014/main" val="10000"/>
                  </a:ext>
                </a:extLst>
              </a:tr>
              <a:tr h="370840">
                <a:tc>
                  <a:txBody>
                    <a:bodyPr/>
                    <a:lstStyle/>
                    <a:p>
                      <a:r>
                        <a:rPr lang="en-US" sz="1800" dirty="0"/>
                        <a:t>d1: the best Italian restaurant enjoy the best pasta</a:t>
                      </a:r>
                    </a:p>
                  </a:txBody>
                  <a:tcPr/>
                </a:tc>
                <a:tc>
                  <a:txBody>
                    <a:bodyPr/>
                    <a:lstStyle/>
                    <a:p>
                      <a:r>
                        <a:rPr lang="en-US" dirty="0"/>
                        <a:t>d1=[0.075,0,0.016,0,0,0.075,0,0,0,0]</a:t>
                      </a:r>
                    </a:p>
                  </a:txBody>
                  <a:tcPr/>
                </a:tc>
                <a:tc>
                  <a:txBody>
                    <a:bodyPr/>
                    <a:lstStyle/>
                    <a:p>
                      <a:r>
                        <a:rPr lang="en-US" dirty="0">
                          <a:solidFill>
                            <a:srgbClr val="FF0000"/>
                          </a:solidFill>
                        </a:rPr>
                        <a:t>d1*d4’/(|d1|*|d4|)=0</a:t>
                      </a:r>
                    </a:p>
                  </a:txBody>
                  <a:tcPr/>
                </a:tc>
                <a:extLst>
                  <a:ext uri="{0D108BD9-81ED-4DB2-BD59-A6C34878D82A}">
                    <a16:rowId xmlns:a16="http://schemas.microsoft.com/office/drawing/2014/main" val="10001"/>
                  </a:ext>
                </a:extLst>
              </a:tr>
              <a:tr h="2087562">
                <a:tc>
                  <a:txBody>
                    <a:bodyPr/>
                    <a:lstStyle/>
                    <a:p>
                      <a:r>
                        <a:rPr lang="en-US" sz="1800" dirty="0"/>
                        <a:t>d2: American restaurant enjoy the best hamburger</a:t>
                      </a:r>
                    </a:p>
                    <a:p>
                      <a:endParaRPr lang="en-US" dirty="0"/>
                    </a:p>
                  </a:txBody>
                  <a:tcPr/>
                </a:tc>
                <a:tc>
                  <a:txBody>
                    <a:bodyPr/>
                    <a:lstStyle/>
                    <a:p>
                      <a:r>
                        <a:rPr lang="en-US" dirty="0"/>
                        <a:t>d2=[0,0,0.02,0,0,0,0.05,0.1,0,0]</a:t>
                      </a:r>
                    </a:p>
                  </a:txBody>
                  <a:tcPr/>
                </a:tc>
                <a:tc>
                  <a:txBody>
                    <a:bodyPr/>
                    <a:lstStyle/>
                    <a:p>
                      <a:r>
                        <a:rPr lang="en-US" dirty="0">
                          <a:solidFill>
                            <a:srgbClr val="FF0000"/>
                          </a:solidFill>
                        </a:rPr>
                        <a:t>|d2|=</a:t>
                      </a:r>
                      <a:r>
                        <a:rPr lang="en-US" dirty="0" err="1">
                          <a:solidFill>
                            <a:srgbClr val="FF0000"/>
                          </a:solidFill>
                        </a:rPr>
                        <a:t>sqrt</a:t>
                      </a:r>
                      <a:r>
                        <a:rPr lang="en-US" dirty="0">
                          <a:solidFill>
                            <a:srgbClr val="FF0000"/>
                          </a:solidFill>
                        </a:rPr>
                        <a:t>(0.02^2+0.05^2+0.1^2)= 0.11</a:t>
                      </a:r>
                    </a:p>
                    <a:p>
                      <a:r>
                        <a:rPr lang="en-US" dirty="0">
                          <a:solidFill>
                            <a:srgbClr val="FF0000"/>
                          </a:solidFill>
                        </a:rPr>
                        <a:t>|d4|=</a:t>
                      </a:r>
                      <a:r>
                        <a:rPr lang="en-US" dirty="0" err="1">
                          <a:solidFill>
                            <a:srgbClr val="FF0000"/>
                          </a:solidFill>
                        </a:rPr>
                        <a:t>sqrt</a:t>
                      </a:r>
                      <a:r>
                        <a:rPr lang="en-US" dirty="0">
                          <a:solidFill>
                            <a:srgbClr val="FF0000"/>
                          </a:solidFill>
                        </a:rPr>
                        <a:t>(0.05^2)=0.05</a:t>
                      </a:r>
                    </a:p>
                    <a:p>
                      <a:r>
                        <a:rPr lang="en-US" dirty="0">
                          <a:solidFill>
                            <a:srgbClr val="FF0000"/>
                          </a:solidFill>
                        </a:rPr>
                        <a:t>--------------------------</a:t>
                      </a:r>
                    </a:p>
                    <a:p>
                      <a:r>
                        <a:rPr lang="en-US">
                          <a:solidFill>
                            <a:srgbClr val="FF0000"/>
                          </a:solidFill>
                        </a:rPr>
                        <a:t>(d2*d4’)/(|</a:t>
                      </a:r>
                      <a:r>
                        <a:rPr lang="en-US" dirty="0">
                          <a:solidFill>
                            <a:srgbClr val="FF0000"/>
                          </a:solidFill>
                        </a:rPr>
                        <a:t>d2|*|d4|)=</a:t>
                      </a:r>
                    </a:p>
                    <a:p>
                      <a:r>
                        <a:rPr lang="en-US" dirty="0">
                          <a:solidFill>
                            <a:srgbClr val="FF0000"/>
                          </a:solidFill>
                        </a:rPr>
                        <a:t>(0.05*0.05)/(0.11*0.05)</a:t>
                      </a:r>
                    </a:p>
                    <a:p>
                      <a:r>
                        <a:rPr lang="en-US" dirty="0">
                          <a:solidFill>
                            <a:srgbClr val="FF0000"/>
                          </a:solidFill>
                        </a:rPr>
                        <a:t>=0.5</a:t>
                      </a:r>
                    </a:p>
                  </a:txBody>
                  <a:tcPr/>
                </a:tc>
                <a:extLst>
                  <a:ext uri="{0D108BD9-81ED-4DB2-BD59-A6C34878D82A}">
                    <a16:rowId xmlns:a16="http://schemas.microsoft.com/office/drawing/2014/main" val="10002"/>
                  </a:ext>
                </a:extLst>
              </a:tr>
              <a:tr h="370840">
                <a:tc>
                  <a:txBody>
                    <a:bodyPr/>
                    <a:lstStyle/>
                    <a:p>
                      <a:r>
                        <a:rPr lang="en-US" sz="1800" dirty="0"/>
                        <a:t>d3: Korean restaurant enjoy the best noodles</a:t>
                      </a:r>
                    </a:p>
                    <a:p>
                      <a:endParaRPr lang="en-US" dirty="0"/>
                    </a:p>
                  </a:txBody>
                  <a:tcPr/>
                </a:tc>
                <a:tc>
                  <a:txBody>
                    <a:bodyPr/>
                    <a:lstStyle/>
                    <a:p>
                      <a:r>
                        <a:rPr lang="en-US" dirty="0"/>
                        <a:t>d3=[0,0,0.02,0,0,0,0,0,0.1,0.1]</a:t>
                      </a:r>
                    </a:p>
                  </a:txBody>
                  <a:tcPr/>
                </a:tc>
                <a:tc>
                  <a:txBody>
                    <a:bodyPr/>
                    <a:lstStyle/>
                    <a:p>
                      <a:r>
                        <a:rPr lang="en-US" dirty="0">
                          <a:solidFill>
                            <a:srgbClr val="FF0000"/>
                          </a:solidFill>
                        </a:rPr>
                        <a:t>d3*d4’/(|d3|*|d4|)=0</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d4: the best the best American restaurant</a:t>
                      </a:r>
                    </a:p>
                  </a:txBody>
                  <a:tcPr/>
                </a:tc>
                <a:tc>
                  <a:txBody>
                    <a:bodyPr/>
                    <a:lstStyle/>
                    <a:p>
                      <a:r>
                        <a:rPr lang="en-US" dirty="0"/>
                        <a:t>d4=[0,0,0,0,0,0,0.05,0,0,0]</a:t>
                      </a:r>
                    </a:p>
                  </a:txBody>
                  <a:tcPr/>
                </a:tc>
                <a:tc>
                  <a:txBody>
                    <a:bodyPr/>
                    <a:lstStyle/>
                    <a:p>
                      <a:r>
                        <a:rPr lang="en-US" dirty="0">
                          <a:solidFill>
                            <a:srgbClr val="FF0000"/>
                          </a:solidFill>
                        </a:rPr>
                        <a:t>d4*d4’/(|d4|*|d4|)=1</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685800" y="92076"/>
            <a:ext cx="8229600" cy="646331"/>
          </a:xfrm>
          <a:prstGeom prst="rect">
            <a:avLst/>
          </a:prstGeom>
          <a:noFill/>
        </p:spPr>
        <p:txBody>
          <a:bodyPr wrap="square" rtlCol="0">
            <a:spAutoFit/>
          </a:bodyPr>
          <a:lstStyle/>
          <a:p>
            <a:r>
              <a:rPr lang="en-US" dirty="0"/>
              <a:t>Can be used to build a document search engine. Find in a sentence in a corpus that is similar to you input question.</a:t>
            </a:r>
          </a:p>
        </p:txBody>
      </p:sp>
    </p:spTree>
    <p:extLst>
      <p:ext uri="{BB962C8B-B14F-4D97-AF65-F5344CB8AC3E}">
        <p14:creationId xmlns:p14="http://schemas.microsoft.com/office/powerpoint/2010/main" val="3165648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Word2vec</a:t>
            </a:r>
          </a:p>
        </p:txBody>
      </p:sp>
      <p:sp>
        <p:nvSpPr>
          <p:cNvPr id="3" name="Content Placeholder 2"/>
          <p:cNvSpPr>
            <a:spLocks noGrp="1"/>
          </p:cNvSpPr>
          <p:nvPr>
            <p:ph type="subTitle" idx="1"/>
          </p:nvPr>
        </p:nvSpPr>
        <p:spPr>
          <a:xfrm>
            <a:off x="1371600" y="3276600"/>
            <a:ext cx="7315200" cy="3079750"/>
          </a:xfrm>
        </p:spPr>
        <p:txBody>
          <a:bodyPr>
            <a:normAutofit fontScale="55000" lnSpcReduction="20000"/>
          </a:bodyPr>
          <a:lstStyle/>
          <a:p>
            <a:r>
              <a:rPr lang="en-US" dirty="0"/>
              <a:t>A popular way for word representation in natural language processing</a:t>
            </a:r>
          </a:p>
          <a:p>
            <a:r>
              <a:rPr lang="en-US" dirty="0"/>
              <a:t>Advantage: two related words in meaning will give similar code (e.g. 30 neuron outputs, or dimensions) </a:t>
            </a:r>
          </a:p>
          <a:p>
            <a:endParaRPr lang="en-US" dirty="0"/>
          </a:p>
          <a:p>
            <a:pPr algn="l"/>
            <a:r>
              <a:rPr lang="en-US" dirty="0"/>
              <a:t>Reference, download pertained word2vec dataset</a:t>
            </a:r>
          </a:p>
          <a:p>
            <a:pPr algn="l"/>
            <a:r>
              <a:rPr lang="en-US" dirty="0">
                <a:hlinkClick r:id="rId2"/>
              </a:rPr>
              <a:t>https://mccormickml.com/2016/04/12/googles-pretrained-word2vec-model-in-python/</a:t>
            </a:r>
            <a:endParaRPr lang="en-US" dirty="0"/>
          </a:p>
          <a:p>
            <a:pPr algn="l"/>
            <a:endParaRPr lang="en-US" dirty="0"/>
          </a:p>
          <a:p>
            <a:pPr algn="l"/>
            <a:r>
              <a:rPr lang="en-US" dirty="0">
                <a:hlinkClick r:id="rId3"/>
              </a:rPr>
              <a:t>https://drive.google.com/file/d/0B7XkCwpI5KDYNlNUTTlSS21pQmM/edit?usp=sharing</a:t>
            </a:r>
            <a:r>
              <a:rPr lang="en-US" dirty="0"/>
              <a:t>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24</a:t>
            </a:fld>
            <a:endParaRPr lang="en-US"/>
          </a:p>
        </p:txBody>
      </p:sp>
    </p:spTree>
    <p:extLst>
      <p:ext uri="{BB962C8B-B14F-4D97-AF65-F5344CB8AC3E}">
        <p14:creationId xmlns:p14="http://schemas.microsoft.com/office/powerpoint/2010/main" val="176461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First, we have to understand </a:t>
            </a:r>
            <a:br>
              <a:rPr lang="en-US" dirty="0"/>
            </a:br>
            <a:r>
              <a:rPr lang="en-US" dirty="0"/>
              <a:t>N-gram, Skip-gram</a:t>
            </a:r>
          </a:p>
        </p:txBody>
      </p:sp>
      <p:sp>
        <p:nvSpPr>
          <p:cNvPr id="3" name="Content Placeholder 2"/>
          <p:cNvSpPr>
            <a:spLocks noGrp="1"/>
          </p:cNvSpPr>
          <p:nvPr>
            <p:ph type="subTitle" idx="1"/>
          </p:nvPr>
        </p:nvSpPr>
        <p:spPr/>
        <p:txBody>
          <a:bodyPr>
            <a:normAutofit/>
          </a:bodyPr>
          <a:lstStyle/>
          <a:p>
            <a:r>
              <a:rPr lang="en-US" dirty="0"/>
              <a:t>Because Word2vec relies on either </a:t>
            </a:r>
          </a:p>
          <a:p>
            <a:r>
              <a:rPr lang="en-US" dirty="0"/>
              <a:t>N-gram or Skip-gram</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25</a:t>
            </a:fld>
            <a:endParaRPr lang="en-US"/>
          </a:p>
        </p:txBody>
      </p:sp>
    </p:spTree>
    <p:extLst>
      <p:ext uri="{BB962C8B-B14F-4D97-AF65-F5344CB8AC3E}">
        <p14:creationId xmlns:p14="http://schemas.microsoft.com/office/powerpoint/2010/main" val="3403024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N-gram, Skip-gram (sequence used)</a:t>
            </a:r>
            <a:br>
              <a:rPr lang="en-US" dirty="0"/>
            </a:br>
            <a:r>
              <a:rPr lang="en-US" sz="2700" dirty="0">
                <a:hlinkClick r:id="rId2"/>
              </a:rPr>
              <a:t>https://en.wikipedia.org/wiki/N-gram#Skip-gram</a:t>
            </a:r>
            <a:endParaRPr lang="en-US" sz="2700" dirty="0"/>
          </a:p>
        </p:txBody>
      </p:sp>
      <p:sp>
        <p:nvSpPr>
          <p:cNvPr id="3" name="Content Placeholder 2"/>
          <p:cNvSpPr>
            <a:spLocks noGrp="1"/>
          </p:cNvSpPr>
          <p:nvPr>
            <p:ph idx="1"/>
          </p:nvPr>
        </p:nvSpPr>
        <p:spPr>
          <a:xfrm>
            <a:off x="457200" y="1417638"/>
            <a:ext cx="8229600" cy="5303837"/>
          </a:xfrm>
        </p:spPr>
        <p:txBody>
          <a:bodyPr>
            <a:normAutofit fontScale="70000" lnSpcReduction="20000"/>
          </a:bodyPr>
          <a:lstStyle/>
          <a:p>
            <a:r>
              <a:rPr lang="en-US" dirty="0"/>
              <a:t>An </a:t>
            </a:r>
            <a:r>
              <a:rPr lang="en-US" b="1" i="1" dirty="0"/>
              <a:t>n-gram</a:t>
            </a:r>
            <a:r>
              <a:rPr lang="en-US" dirty="0"/>
              <a:t> is a contiguous sequence of n items from a given sequence of text.</a:t>
            </a:r>
          </a:p>
          <a:p>
            <a:r>
              <a:rPr lang="en-US" dirty="0"/>
              <a:t>N-gram : Example; "</a:t>
            </a:r>
            <a:r>
              <a:rPr lang="en-US" i="1" dirty="0"/>
              <a:t>dog that barks does not bite</a:t>
            </a:r>
            <a:r>
              <a:rPr lang="en-US" dirty="0"/>
              <a:t>", the n-grams are: </a:t>
            </a:r>
          </a:p>
          <a:p>
            <a:pPr lvl="1"/>
            <a:r>
              <a:rPr lang="en-US" b="1" dirty="0"/>
              <a:t>unigrams (n=1):</a:t>
            </a:r>
            <a:r>
              <a:rPr lang="en-US" dirty="0"/>
              <a:t> </a:t>
            </a:r>
            <a:r>
              <a:rPr lang="en-US" i="1" dirty="0"/>
              <a:t>dog, that, barks, does, not, bite</a:t>
            </a:r>
            <a:endParaRPr lang="en-US" dirty="0"/>
          </a:p>
          <a:p>
            <a:pPr lvl="1"/>
            <a:r>
              <a:rPr lang="en-US" b="1" dirty="0"/>
              <a:t>bigrams (n=2):</a:t>
            </a:r>
            <a:r>
              <a:rPr lang="en-US" dirty="0"/>
              <a:t> </a:t>
            </a:r>
            <a:r>
              <a:rPr lang="en-US" i="1" dirty="0"/>
              <a:t>dog that, that barks, barks does, does not, not bite</a:t>
            </a:r>
            <a:endParaRPr lang="en-US" dirty="0"/>
          </a:p>
          <a:p>
            <a:pPr lvl="1"/>
            <a:r>
              <a:rPr lang="en-US" b="1" dirty="0"/>
              <a:t>trigrams (n=3):</a:t>
            </a:r>
            <a:r>
              <a:rPr lang="en-US" dirty="0"/>
              <a:t> </a:t>
            </a:r>
            <a:r>
              <a:rPr lang="en-US" i="1" dirty="0"/>
              <a:t>dog that barks, that barks does, barks does not, does not bite</a:t>
            </a:r>
            <a:r>
              <a:rPr lang="en-US" dirty="0"/>
              <a:t> etc. </a:t>
            </a:r>
            <a:r>
              <a:rPr lang="en-US" dirty="0">
                <a:hlinkClick r:id="rId3"/>
              </a:rPr>
              <a:t>https://www.quora.com/What-is-the-relationship-between-N-gram-and-Bag-of-words-in-natural-language-processing</a:t>
            </a:r>
            <a:endParaRPr lang="en-US" dirty="0"/>
          </a:p>
          <a:p>
            <a:endParaRPr lang="en-US" dirty="0"/>
          </a:p>
          <a:p>
            <a:r>
              <a:rPr lang="en-US" b="1" i="1" dirty="0"/>
              <a:t>skip-grams</a:t>
            </a:r>
            <a:r>
              <a:rPr lang="en-US" i="1" dirty="0"/>
              <a:t> are a generalization of n-grams in which the components (typically words) need not be consecutive in the text under consideration, but may leave gaps that are skipped over</a:t>
            </a:r>
          </a:p>
          <a:p>
            <a:pPr lvl="1"/>
            <a:r>
              <a:rPr lang="en-US" i="1" dirty="0"/>
              <a:t>For example, in the input text:</a:t>
            </a:r>
          </a:p>
          <a:p>
            <a:pPr lvl="2"/>
            <a:r>
              <a:rPr lang="en-US" sz="2600" i="1" dirty="0"/>
              <a:t>the rain in Spain falls mainly on the plain </a:t>
            </a:r>
          </a:p>
          <a:p>
            <a:pPr lvl="1"/>
            <a:r>
              <a:rPr lang="en-US" i="1" dirty="0"/>
              <a:t>The set of 1-skip-2-grams includes </a:t>
            </a:r>
            <a:r>
              <a:rPr lang="en-US" i="1" dirty="0">
                <a:solidFill>
                  <a:srgbClr val="FF0000"/>
                </a:solidFill>
              </a:rPr>
              <a:t>all the bigrams (2-grams), and in addition the subsequences:</a:t>
            </a:r>
          </a:p>
          <a:p>
            <a:pPr lvl="2"/>
            <a:r>
              <a:rPr lang="en-US" i="1" dirty="0"/>
              <a:t>the in, rain Spain, in falls, Spain mainly, falls on, mainly the, and on plain.</a:t>
            </a:r>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26</a:t>
            </a:fld>
            <a:endParaRPr lang="en-US"/>
          </a:p>
        </p:txBody>
      </p:sp>
    </p:spTree>
    <p:extLst>
      <p:ext uri="{BB962C8B-B14F-4D97-AF65-F5344CB8AC3E}">
        <p14:creationId xmlns:p14="http://schemas.microsoft.com/office/powerpoint/2010/main" val="2896580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Skip-gram examples</a:t>
            </a:r>
          </a:p>
        </p:txBody>
      </p:sp>
      <p:sp>
        <p:nvSpPr>
          <p:cNvPr id="3" name="Content Placeholder 2"/>
          <p:cNvSpPr>
            <a:spLocks noGrp="1"/>
          </p:cNvSpPr>
          <p:nvPr>
            <p:ph idx="1"/>
          </p:nvPr>
        </p:nvSpPr>
        <p:spPr/>
        <p:txBody>
          <a:bodyPr/>
          <a:lstStyle/>
          <a:p>
            <a:r>
              <a:rPr lang="en-US" dirty="0">
                <a:hlinkClick r:id="rId2"/>
              </a:rPr>
              <a:t>https://i.redd.it/0s0wh7rys0l11.png</a:t>
            </a:r>
            <a:r>
              <a:rPr lang="en-US" dirty="0"/>
              <a:t>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27</a:t>
            </a:fld>
            <a:endParaRPr lang="en-US"/>
          </a:p>
        </p:txBody>
      </p:sp>
      <p:pic>
        <p:nvPicPr>
          <p:cNvPr id="6" name="Picture 5"/>
          <p:cNvPicPr>
            <a:picLocks noChangeAspect="1"/>
          </p:cNvPicPr>
          <p:nvPr/>
        </p:nvPicPr>
        <p:blipFill>
          <a:blip r:embed="rId3"/>
          <a:stretch>
            <a:fillRect/>
          </a:stretch>
        </p:blipFill>
        <p:spPr>
          <a:xfrm>
            <a:off x="990600" y="2144259"/>
            <a:ext cx="6248400" cy="4212091"/>
          </a:xfrm>
          <a:prstGeom prst="rect">
            <a:avLst/>
          </a:prstGeom>
        </p:spPr>
      </p:pic>
    </p:spTree>
    <p:extLst>
      <p:ext uri="{BB962C8B-B14F-4D97-AF65-F5344CB8AC3E}">
        <p14:creationId xmlns:p14="http://schemas.microsoft.com/office/powerpoint/2010/main" val="3645894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70C0"/>
                </a:solidFill>
              </a:rPr>
              <a:t>Exercise 4 </a:t>
            </a:r>
            <a:r>
              <a:rPr lang="en-US" sz="3600" dirty="0"/>
              <a:t>N-gram, Skip-gram (sequence used)</a:t>
            </a:r>
            <a:br>
              <a:rPr lang="en-US" dirty="0"/>
            </a:br>
            <a:r>
              <a:rPr lang="en-US" sz="2700" dirty="0">
                <a:hlinkClick r:id="rId2"/>
              </a:rPr>
              <a:t>https://en.wikipedia.org/wiki/N-gram#Skip-gram</a:t>
            </a:r>
            <a:endParaRPr lang="en-US" sz="2700" dirty="0"/>
          </a:p>
        </p:txBody>
      </p:sp>
      <p:sp>
        <p:nvSpPr>
          <p:cNvPr id="3" name="Content Placeholder 2"/>
          <p:cNvSpPr>
            <a:spLocks noGrp="1"/>
          </p:cNvSpPr>
          <p:nvPr>
            <p:ph idx="1"/>
          </p:nvPr>
        </p:nvSpPr>
        <p:spPr/>
        <p:txBody>
          <a:bodyPr>
            <a:normAutofit fontScale="62500" lnSpcReduction="20000"/>
          </a:bodyPr>
          <a:lstStyle/>
          <a:p>
            <a:r>
              <a:rPr lang="en-US" dirty="0"/>
              <a:t>In the fields of computational linguistics and probability, an </a:t>
            </a:r>
            <a:r>
              <a:rPr lang="en-US" b="1" i="1" dirty="0"/>
              <a:t>n-gram</a:t>
            </a:r>
            <a:r>
              <a:rPr lang="en-US" dirty="0"/>
              <a:t> is a contiguous sequence of n items from a given sequence of text or speech.</a:t>
            </a:r>
          </a:p>
          <a:p>
            <a:r>
              <a:rPr lang="en-US" dirty="0"/>
              <a:t>N-gram : Example; "</a:t>
            </a:r>
            <a:r>
              <a:rPr lang="en-US" i="1" dirty="0"/>
              <a:t>dog that barks does not bite</a:t>
            </a:r>
            <a:r>
              <a:rPr lang="en-US" dirty="0"/>
              <a:t>", the n-grams are: </a:t>
            </a:r>
          </a:p>
          <a:p>
            <a:pPr lvl="1"/>
            <a:r>
              <a:rPr lang="en-US" b="1" dirty="0"/>
              <a:t>unigrams (n=1):</a:t>
            </a:r>
            <a:r>
              <a:rPr lang="en-US" dirty="0"/>
              <a:t> </a:t>
            </a:r>
            <a:r>
              <a:rPr lang="en-US" i="1" dirty="0"/>
              <a:t>dog, that, barks, does, not, bite</a:t>
            </a:r>
            <a:endParaRPr lang="en-US" dirty="0"/>
          </a:p>
          <a:p>
            <a:pPr lvl="1"/>
            <a:r>
              <a:rPr lang="en-US" b="1" dirty="0"/>
              <a:t>bigrams (n=2):</a:t>
            </a:r>
            <a:r>
              <a:rPr lang="en-US" dirty="0"/>
              <a:t> </a:t>
            </a:r>
            <a:r>
              <a:rPr lang="en-US" i="1" dirty="0"/>
              <a:t>dog that, that barks, barks does, does not, not bite</a:t>
            </a:r>
            <a:endParaRPr lang="en-US" dirty="0"/>
          </a:p>
          <a:p>
            <a:pPr lvl="1"/>
            <a:r>
              <a:rPr lang="en-US" b="1" dirty="0"/>
              <a:t>trigrams (n=3):</a:t>
            </a:r>
            <a:r>
              <a:rPr lang="en-US" dirty="0"/>
              <a:t> </a:t>
            </a:r>
            <a:r>
              <a:rPr lang="en-US" i="1" dirty="0"/>
              <a:t>dog that barks, that barks does, barks does not, does not bite</a:t>
            </a:r>
            <a:r>
              <a:rPr lang="en-US" dirty="0"/>
              <a:t> etc. </a:t>
            </a:r>
            <a:r>
              <a:rPr lang="en-US" dirty="0">
                <a:hlinkClick r:id="rId3"/>
              </a:rPr>
              <a:t>https://www.quora.com/What-is-the-relationship-between-N-gram-and-Bag-of-words-in-natural-language-processing</a:t>
            </a:r>
            <a:endParaRPr lang="en-US" dirty="0"/>
          </a:p>
          <a:p>
            <a:endParaRPr lang="en-US" dirty="0"/>
          </a:p>
          <a:p>
            <a:r>
              <a:rPr lang="en-US" b="1" i="1" dirty="0"/>
              <a:t>skip-grams</a:t>
            </a:r>
            <a:r>
              <a:rPr lang="en-US" i="1" dirty="0"/>
              <a:t> are a generalization of n-grams in which the components (typically words) need not be consecutive in the text under consideration, but may leave gaps that are skipped over</a:t>
            </a:r>
          </a:p>
          <a:p>
            <a:pPr lvl="1"/>
            <a:r>
              <a:rPr lang="en-US" i="1" dirty="0"/>
              <a:t>For example, in the input text:</a:t>
            </a:r>
          </a:p>
          <a:p>
            <a:pPr lvl="2"/>
            <a:r>
              <a:rPr lang="en-US" sz="2900" i="1" dirty="0"/>
              <a:t>the rain in Spain is heavy.</a:t>
            </a:r>
          </a:p>
          <a:p>
            <a:pPr lvl="2"/>
            <a:r>
              <a:rPr lang="en-US" sz="2900" i="1" dirty="0"/>
              <a:t>The set of</a:t>
            </a:r>
            <a:r>
              <a:rPr lang="en-US" sz="2900" i="1" u="sng" dirty="0">
                <a:solidFill>
                  <a:srgbClr val="FF0000"/>
                </a:solidFill>
              </a:rPr>
              <a:t> 1-skip-3-grams</a:t>
            </a:r>
            <a:endParaRPr lang="en-US" sz="2900" i="1" dirty="0"/>
          </a:p>
          <a:p>
            <a:pPr lvl="1"/>
            <a:r>
              <a:rPr lang="en-US" i="1" dirty="0"/>
              <a:t>Answer:_____________________________________________</a:t>
            </a:r>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28</a:t>
            </a:fld>
            <a:endParaRPr lang="en-US"/>
          </a:p>
        </p:txBody>
      </p:sp>
    </p:spTree>
    <p:extLst>
      <p:ext uri="{BB962C8B-B14F-4D97-AF65-F5344CB8AC3E}">
        <p14:creationId xmlns:p14="http://schemas.microsoft.com/office/powerpoint/2010/main" val="2527123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ANSWER 4: </a:t>
            </a:r>
            <a:r>
              <a:rPr lang="en-US" sz="3100" dirty="0"/>
              <a:t>N-gram, Skip-gram (sequence used)</a:t>
            </a:r>
            <a:br>
              <a:rPr lang="en-US" dirty="0"/>
            </a:br>
            <a:r>
              <a:rPr lang="en-US" sz="2700" dirty="0">
                <a:hlinkClick r:id="rId2"/>
              </a:rPr>
              <a:t>https://en.wikipedia.org/wiki/N-gram#Skip-gram</a:t>
            </a:r>
            <a:endParaRPr lang="en-US" sz="2700" dirty="0"/>
          </a:p>
        </p:txBody>
      </p:sp>
      <p:sp>
        <p:nvSpPr>
          <p:cNvPr id="3" name="Content Placeholder 2"/>
          <p:cNvSpPr>
            <a:spLocks noGrp="1"/>
          </p:cNvSpPr>
          <p:nvPr>
            <p:ph idx="1"/>
          </p:nvPr>
        </p:nvSpPr>
        <p:spPr>
          <a:xfrm>
            <a:off x="457200" y="1600200"/>
            <a:ext cx="8229600" cy="5121275"/>
          </a:xfrm>
        </p:spPr>
        <p:txBody>
          <a:bodyPr>
            <a:normAutofit fontScale="62500" lnSpcReduction="20000"/>
          </a:bodyPr>
          <a:lstStyle/>
          <a:p>
            <a:r>
              <a:rPr lang="en-US" dirty="0"/>
              <a:t>In the fields of computational linguistics and probability, an </a:t>
            </a:r>
            <a:r>
              <a:rPr lang="en-US" b="1" i="1" dirty="0"/>
              <a:t>n-gram</a:t>
            </a:r>
            <a:r>
              <a:rPr lang="en-US" dirty="0"/>
              <a:t> is a contiguous sequence of n items from a given sequence of text or speech.</a:t>
            </a:r>
          </a:p>
          <a:p>
            <a:r>
              <a:rPr lang="en-US" dirty="0"/>
              <a:t>N-gram : Example; "</a:t>
            </a:r>
            <a:r>
              <a:rPr lang="en-US" i="1" dirty="0"/>
              <a:t>dog that barks does not bite</a:t>
            </a:r>
            <a:r>
              <a:rPr lang="en-US" dirty="0"/>
              <a:t>", the n-grams are: </a:t>
            </a:r>
          </a:p>
          <a:p>
            <a:pPr lvl="1"/>
            <a:r>
              <a:rPr lang="en-US" b="1" dirty="0"/>
              <a:t>unigrams (n=1):</a:t>
            </a:r>
            <a:r>
              <a:rPr lang="en-US" dirty="0"/>
              <a:t> </a:t>
            </a:r>
            <a:r>
              <a:rPr lang="en-US" i="1" dirty="0"/>
              <a:t>dog, that, barks, does, not, bite</a:t>
            </a:r>
            <a:endParaRPr lang="en-US" dirty="0"/>
          </a:p>
          <a:p>
            <a:pPr lvl="1"/>
            <a:r>
              <a:rPr lang="en-US" b="1" dirty="0"/>
              <a:t>bigrams (n=2):</a:t>
            </a:r>
            <a:r>
              <a:rPr lang="en-US" dirty="0"/>
              <a:t> </a:t>
            </a:r>
            <a:r>
              <a:rPr lang="en-US" i="1" dirty="0"/>
              <a:t>dog that, that barks, barks does, does not, not bite</a:t>
            </a:r>
            <a:endParaRPr lang="en-US" dirty="0"/>
          </a:p>
          <a:p>
            <a:pPr lvl="1"/>
            <a:r>
              <a:rPr lang="en-US" b="1" dirty="0"/>
              <a:t>trigrams (n=3):</a:t>
            </a:r>
            <a:r>
              <a:rPr lang="en-US" dirty="0"/>
              <a:t> </a:t>
            </a:r>
            <a:r>
              <a:rPr lang="en-US" i="1" dirty="0"/>
              <a:t>dog that barks, that barks does, barks does not, does not bite</a:t>
            </a:r>
            <a:r>
              <a:rPr lang="en-US" dirty="0"/>
              <a:t> etc. </a:t>
            </a:r>
            <a:r>
              <a:rPr lang="en-US" dirty="0">
                <a:hlinkClick r:id="rId3"/>
              </a:rPr>
              <a:t>https://www.quora.com/What-is-the-relationship-between-N-gram-and-Bag-of-words-in-natural-language-processing</a:t>
            </a:r>
            <a:endParaRPr lang="en-US" dirty="0"/>
          </a:p>
          <a:p>
            <a:endParaRPr lang="en-US" dirty="0"/>
          </a:p>
          <a:p>
            <a:r>
              <a:rPr lang="en-US" b="1" i="1" dirty="0"/>
              <a:t>skip-grams</a:t>
            </a:r>
            <a:r>
              <a:rPr lang="en-US" i="1" dirty="0"/>
              <a:t> are a generalization of n-grams in which the components (typically words) need not be consecutive in the text under consideration, but may leave gaps that are skipped over</a:t>
            </a:r>
          </a:p>
          <a:p>
            <a:pPr lvl="1"/>
            <a:r>
              <a:rPr lang="en-US" i="1" dirty="0"/>
              <a:t>For example, in the input text:</a:t>
            </a:r>
          </a:p>
          <a:p>
            <a:pPr lvl="2"/>
            <a:r>
              <a:rPr lang="en-US" sz="2900" i="1" dirty="0"/>
              <a:t>the rain in Spain is heavy.</a:t>
            </a:r>
          </a:p>
          <a:p>
            <a:pPr lvl="2"/>
            <a:r>
              <a:rPr lang="en-US" sz="2900" i="1" dirty="0"/>
              <a:t>The set of</a:t>
            </a:r>
            <a:r>
              <a:rPr lang="en-US" sz="2900" i="1" u="sng" dirty="0">
                <a:solidFill>
                  <a:srgbClr val="FF0000"/>
                </a:solidFill>
              </a:rPr>
              <a:t> 1-skip-3-grams</a:t>
            </a:r>
            <a:endParaRPr lang="en-US" sz="2900" i="1" dirty="0"/>
          </a:p>
          <a:p>
            <a:pPr lvl="1"/>
            <a:r>
              <a:rPr lang="en-US" sz="3300" i="1" dirty="0">
                <a:solidFill>
                  <a:srgbClr val="FF0000"/>
                </a:solidFill>
              </a:rPr>
              <a:t>Answer:  the rain in, rain in </a:t>
            </a:r>
            <a:r>
              <a:rPr lang="en-US" sz="3300" i="1" dirty="0" err="1">
                <a:solidFill>
                  <a:srgbClr val="FF0000"/>
                </a:solidFill>
              </a:rPr>
              <a:t>spain</a:t>
            </a:r>
            <a:r>
              <a:rPr lang="en-US" sz="3300" i="1" dirty="0">
                <a:solidFill>
                  <a:srgbClr val="FF0000"/>
                </a:solidFill>
              </a:rPr>
              <a:t>, in Spain is, Spain is heavy, </a:t>
            </a:r>
          </a:p>
          <a:p>
            <a:pPr marL="457200" lvl="1" indent="0">
              <a:buNone/>
            </a:pPr>
            <a:r>
              <a:rPr lang="en-US" sz="3300" i="1" dirty="0">
                <a:solidFill>
                  <a:srgbClr val="FF0000"/>
                </a:solidFill>
              </a:rPr>
              <a:t>The in Spain, rain Spain is, in is heavy</a:t>
            </a:r>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29</a:t>
            </a:fld>
            <a:endParaRPr lang="en-US"/>
          </a:p>
        </p:txBody>
      </p:sp>
    </p:spTree>
    <p:extLst>
      <p:ext uri="{BB962C8B-B14F-4D97-AF65-F5344CB8AC3E}">
        <p14:creationId xmlns:p14="http://schemas.microsoft.com/office/powerpoint/2010/main" val="56735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Part1: Word representation </a:t>
            </a:r>
            <a:br>
              <a:rPr lang="en-US" dirty="0"/>
            </a:br>
            <a:r>
              <a:rPr lang="en-US" dirty="0"/>
              <a:t>(Word embedding)</a:t>
            </a:r>
          </a:p>
        </p:txBody>
      </p:sp>
      <p:sp>
        <p:nvSpPr>
          <p:cNvPr id="6" name="Subtitle 5"/>
          <p:cNvSpPr>
            <a:spLocks noGrp="1"/>
          </p:cNvSpPr>
          <p:nvPr>
            <p:ph type="subTitle" idx="1"/>
          </p:nvPr>
        </p:nvSpPr>
        <p:spPr/>
        <p:txBody>
          <a:bodyPr/>
          <a:lstStyle/>
          <a:p>
            <a:r>
              <a:rPr lang="en-US" dirty="0"/>
              <a:t>For text processing</a:t>
            </a:r>
          </a:p>
          <a:p>
            <a:r>
              <a:rPr lang="en-US" dirty="0"/>
              <a:t>Basic ideas</a:t>
            </a:r>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3</a:t>
            </a:fld>
            <a:endParaRPr lang="en-US" dirty="0"/>
          </a:p>
        </p:txBody>
      </p:sp>
    </p:spTree>
    <p:extLst>
      <p:ext uri="{BB962C8B-B14F-4D97-AF65-F5344CB8AC3E}">
        <p14:creationId xmlns:p14="http://schemas.microsoft.com/office/powerpoint/2010/main" val="1114252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5291"/>
            <a:ext cx="8229600" cy="1143000"/>
          </a:xfrm>
        </p:spPr>
        <p:txBody>
          <a:bodyPr>
            <a:noAutofit/>
          </a:bodyPr>
          <a:lstStyle/>
          <a:p>
            <a:r>
              <a:rPr lang="en-US" sz="3200" dirty="0">
                <a:solidFill>
                  <a:srgbClr val="0070C0"/>
                </a:solidFill>
              </a:rPr>
              <a:t>Exercise 5</a:t>
            </a:r>
            <a:r>
              <a:rPr lang="en-US" sz="3200" dirty="0"/>
              <a:t>: </a:t>
            </a:r>
            <a:r>
              <a:rPr lang="en-US" sz="2800" dirty="0"/>
              <a:t>word2vec for word embedding</a:t>
            </a:r>
            <a:br>
              <a:rPr lang="en-US" sz="2800" dirty="0"/>
            </a:br>
            <a:r>
              <a:rPr lang="en-US" sz="2800" dirty="0"/>
              <a:t>(Similar meaning words have similar code) </a:t>
            </a:r>
            <a:br>
              <a:rPr lang="en-US" sz="2800" dirty="0"/>
            </a:br>
            <a:endParaRPr lang="en-US" sz="1200" dirty="0"/>
          </a:p>
        </p:txBody>
      </p:sp>
      <p:sp>
        <p:nvSpPr>
          <p:cNvPr id="3" name="Content Placeholder 2"/>
          <p:cNvSpPr>
            <a:spLocks noGrp="1"/>
          </p:cNvSpPr>
          <p:nvPr>
            <p:ph sz="half" idx="1"/>
          </p:nvPr>
        </p:nvSpPr>
        <p:spPr>
          <a:xfrm>
            <a:off x="379828" y="1438275"/>
            <a:ext cx="4038600" cy="5351462"/>
          </a:xfrm>
        </p:spPr>
        <p:txBody>
          <a:bodyPr>
            <a:normAutofit fontScale="40000" lnSpcReduction="20000"/>
          </a:bodyPr>
          <a:lstStyle/>
          <a:p>
            <a:r>
              <a:rPr lang="en-US" sz="5000" dirty="0"/>
              <a:t>Represent a word by a vector of numbers</a:t>
            </a:r>
          </a:p>
          <a:p>
            <a:r>
              <a:rPr lang="en-US" sz="5000" dirty="0"/>
              <a:t>It allows words with similar meaning to be used by machine learning algorithms. </a:t>
            </a:r>
          </a:p>
          <a:p>
            <a:r>
              <a:rPr lang="en-US" sz="5000" dirty="0"/>
              <a:t>Similar input words will have similar codes as the output</a:t>
            </a:r>
          </a:p>
          <a:p>
            <a:r>
              <a:rPr lang="en-US" sz="5000" dirty="0"/>
              <a:t>In a search engine: Probability of </a:t>
            </a:r>
            <a:r>
              <a:rPr lang="en-US" sz="5000" dirty="0">
                <a:solidFill>
                  <a:srgbClr val="00B050"/>
                </a:solidFill>
              </a:rPr>
              <a:t>(Sweden + Norway)</a:t>
            </a:r>
            <a:r>
              <a:rPr lang="en-US" sz="5000" dirty="0">
                <a:solidFill>
                  <a:srgbClr val="FFC000"/>
                </a:solidFill>
              </a:rPr>
              <a:t> </a:t>
            </a:r>
            <a:r>
              <a:rPr lang="en-US" sz="5000" dirty="0"/>
              <a:t>using cosine distance between 2 vectors</a:t>
            </a:r>
          </a:p>
          <a:p>
            <a:r>
              <a:rPr lang="en-US" sz="5000" dirty="0"/>
              <a:t>If Sweden ice-Leland is used, what is the score? </a:t>
            </a:r>
            <a:r>
              <a:rPr lang="en-US" sz="5000" dirty="0">
                <a:solidFill>
                  <a:srgbClr val="FF0000"/>
                </a:solidFill>
              </a:rPr>
              <a:t>? Answer: _0.562368___</a:t>
            </a:r>
          </a:p>
          <a:p>
            <a:endParaRPr lang="en-US" sz="5000" dirty="0"/>
          </a:p>
          <a:p>
            <a:r>
              <a:rPr lang="en-US" sz="5000" dirty="0"/>
              <a:t>If Sweden Estonia is used, what is the score?</a:t>
            </a:r>
          </a:p>
          <a:p>
            <a:r>
              <a:rPr lang="en-US" sz="5000" dirty="0"/>
              <a:t>Answer: __________?</a:t>
            </a:r>
          </a:p>
          <a:p>
            <a:pPr marL="0" indent="0">
              <a:buNone/>
            </a:pPr>
            <a:endParaRPr lang="en-US" dirty="0"/>
          </a:p>
        </p:txBody>
      </p:sp>
      <p:sp>
        <p:nvSpPr>
          <p:cNvPr id="6" name="Content Placeholder 5"/>
          <p:cNvSpPr>
            <a:spLocks noGrp="1"/>
          </p:cNvSpPr>
          <p:nvPr>
            <p:ph sz="half" idx="2"/>
          </p:nvPr>
        </p:nvSpPr>
        <p:spPr/>
        <p:txBody>
          <a:bodyPr>
            <a:normAutofit fontScale="40000" lnSpcReduction="20000"/>
          </a:bodyPr>
          <a:lstStyle/>
          <a:p>
            <a:r>
              <a:rPr lang="en-US" sz="5000" dirty="0"/>
              <a:t>For example: Here’s a list of words associated with “Sweden” using Word2vec, in order of proximity:</a:t>
            </a:r>
          </a:p>
          <a:p>
            <a:endParaRPr lang="en-US" dirty="0"/>
          </a:p>
        </p:txBody>
      </p:sp>
      <p:sp>
        <p:nvSpPr>
          <p:cNvPr id="5" name="Slide Number Placeholder 4"/>
          <p:cNvSpPr>
            <a:spLocks noGrp="1"/>
          </p:cNvSpPr>
          <p:nvPr>
            <p:ph type="sldNum" sz="quarter" idx="12"/>
          </p:nvPr>
        </p:nvSpPr>
        <p:spPr>
          <a:xfrm>
            <a:off x="6280613" y="5448598"/>
            <a:ext cx="2133600" cy="365125"/>
          </a:xfrm>
        </p:spPr>
        <p:txBody>
          <a:bodyPr/>
          <a:lstStyle/>
          <a:p>
            <a:fld id="{7C12A529-2220-4038-9210-A21DB7BAEFCE}" type="slidenum">
              <a:rPr lang="en-US" smtClean="0"/>
              <a:t>30</a:t>
            </a:fld>
            <a:endParaRPr lang="en-US"/>
          </a:p>
        </p:txBody>
      </p:sp>
      <p:pic>
        <p:nvPicPr>
          <p:cNvPr id="47106" name="Picture 2" descr="cosine d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824" y="3548296"/>
            <a:ext cx="4103353" cy="30001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91385" y="2496092"/>
            <a:ext cx="1752600" cy="923330"/>
          </a:xfrm>
          <a:prstGeom prst="rect">
            <a:avLst/>
          </a:prstGeom>
          <a:noFill/>
        </p:spPr>
        <p:txBody>
          <a:bodyPr wrap="square" rtlCol="0">
            <a:spAutoFit/>
          </a:bodyPr>
          <a:lstStyle/>
          <a:p>
            <a:r>
              <a:rPr lang="en-US" dirty="0"/>
              <a:t>Probability of the relation with “Sweden”:</a:t>
            </a:r>
          </a:p>
        </p:txBody>
      </p:sp>
      <p:cxnSp>
        <p:nvCxnSpPr>
          <p:cNvPr id="9" name="Straight Arrow Connector 8"/>
          <p:cNvCxnSpPr/>
          <p:nvPr/>
        </p:nvCxnSpPr>
        <p:spPr>
          <a:xfrm>
            <a:off x="8077200" y="3126032"/>
            <a:ext cx="108413" cy="408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14600" y="4724400"/>
            <a:ext cx="2895600" cy="1089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2495" y="6328072"/>
            <a:ext cx="5065977" cy="461665"/>
          </a:xfrm>
          <a:prstGeom prst="rect">
            <a:avLst/>
          </a:prstGeom>
          <a:noFill/>
        </p:spPr>
        <p:txBody>
          <a:bodyPr wrap="square" rtlCol="0">
            <a:spAutoFit/>
          </a:bodyPr>
          <a:lstStyle/>
          <a:p>
            <a:r>
              <a:rPr lang="en-US" sz="1200" dirty="0">
                <a:hlinkClick r:id="rId3"/>
              </a:rPr>
              <a:t>https://www.guru99.com/word-embedding-word2vec.html</a:t>
            </a:r>
            <a:br>
              <a:rPr lang="en-US" sz="1200" dirty="0"/>
            </a:br>
            <a:r>
              <a:rPr lang="en-US" sz="1100" dirty="0">
                <a:hlinkClick r:id="rId4"/>
              </a:rPr>
              <a:t>https://skymind.ai/wiki/word2vec</a:t>
            </a:r>
            <a:endParaRPr lang="en-US" sz="1200" dirty="0"/>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Tree>
    <p:extLst>
      <p:ext uri="{BB962C8B-B14F-4D97-AF65-F5344CB8AC3E}">
        <p14:creationId xmlns:p14="http://schemas.microsoft.com/office/powerpoint/2010/main" val="907598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535" y="304800"/>
            <a:ext cx="8229600" cy="1143000"/>
          </a:xfrm>
        </p:spPr>
        <p:txBody>
          <a:bodyPr>
            <a:normAutofit fontScale="90000"/>
          </a:bodyPr>
          <a:lstStyle/>
          <a:p>
            <a:r>
              <a:rPr lang="en-US" dirty="0">
                <a:solidFill>
                  <a:srgbClr val="FF0000"/>
                </a:solidFill>
              </a:rPr>
              <a:t>ANSWER: Exercise 5</a:t>
            </a:r>
            <a:br>
              <a:rPr lang="en-US" dirty="0"/>
            </a:br>
            <a:r>
              <a:rPr lang="en-US" dirty="0"/>
              <a:t>word2vec for word embedding </a:t>
            </a:r>
            <a:br>
              <a:rPr lang="en-US" dirty="0"/>
            </a:br>
            <a:endParaRPr lang="en-US" sz="2000" dirty="0"/>
          </a:p>
        </p:txBody>
      </p:sp>
      <p:sp>
        <p:nvSpPr>
          <p:cNvPr id="3" name="Content Placeholder 2"/>
          <p:cNvSpPr>
            <a:spLocks noGrp="1"/>
          </p:cNvSpPr>
          <p:nvPr>
            <p:ph sz="half" idx="1"/>
          </p:nvPr>
        </p:nvSpPr>
        <p:spPr>
          <a:xfrm>
            <a:off x="379828" y="1438275"/>
            <a:ext cx="4038600" cy="5351462"/>
          </a:xfrm>
        </p:spPr>
        <p:txBody>
          <a:bodyPr>
            <a:normAutofit fontScale="40000" lnSpcReduction="20000"/>
          </a:bodyPr>
          <a:lstStyle/>
          <a:p>
            <a:r>
              <a:rPr lang="en-US" sz="5000" dirty="0"/>
              <a:t>Represent a word by a vector of numbers</a:t>
            </a:r>
          </a:p>
          <a:p>
            <a:r>
              <a:rPr lang="en-US" sz="5000" dirty="0"/>
              <a:t>It allows words with similar meaning to be used by machine learning algorithms. </a:t>
            </a:r>
          </a:p>
          <a:p>
            <a:r>
              <a:rPr lang="en-US" sz="5000" dirty="0"/>
              <a:t>Similar input words will have similar codes as the output</a:t>
            </a:r>
          </a:p>
          <a:p>
            <a:r>
              <a:rPr lang="en-US" sz="5000" dirty="0"/>
              <a:t>In a search engine: Probability of </a:t>
            </a:r>
            <a:r>
              <a:rPr lang="en-US" sz="5000" dirty="0">
                <a:solidFill>
                  <a:srgbClr val="00B050"/>
                </a:solidFill>
              </a:rPr>
              <a:t>(Sweden + Norway)</a:t>
            </a:r>
            <a:r>
              <a:rPr lang="en-US" sz="5000" dirty="0">
                <a:solidFill>
                  <a:srgbClr val="FFC000"/>
                </a:solidFill>
              </a:rPr>
              <a:t> </a:t>
            </a:r>
            <a:r>
              <a:rPr lang="en-US" sz="5000" dirty="0"/>
              <a:t>using cosine distance between 2 vectors</a:t>
            </a:r>
          </a:p>
          <a:p>
            <a:r>
              <a:rPr lang="en-US" sz="5000" dirty="0"/>
              <a:t>If Sweden ice-Leland is used, what is the score</a:t>
            </a:r>
            <a:r>
              <a:rPr lang="en-US" sz="5000" dirty="0">
                <a:solidFill>
                  <a:srgbClr val="FF0000"/>
                </a:solidFill>
              </a:rPr>
              <a:t>? Answer: _0.562368___</a:t>
            </a:r>
          </a:p>
          <a:p>
            <a:endParaRPr lang="en-US" sz="5000" dirty="0"/>
          </a:p>
          <a:p>
            <a:r>
              <a:rPr lang="en-US" sz="5000" dirty="0"/>
              <a:t>If Sweden Estonia is used, what is the score?</a:t>
            </a:r>
          </a:p>
          <a:p>
            <a:r>
              <a:rPr lang="en-US" sz="5000" dirty="0"/>
              <a:t>Answer: </a:t>
            </a:r>
            <a:r>
              <a:rPr lang="en-US" sz="5000" dirty="0">
                <a:solidFill>
                  <a:srgbClr val="FF0000"/>
                </a:solidFill>
              </a:rPr>
              <a:t>_0.547621__</a:t>
            </a:r>
            <a:endParaRPr lang="en-US" dirty="0"/>
          </a:p>
        </p:txBody>
      </p:sp>
      <p:sp>
        <p:nvSpPr>
          <p:cNvPr id="6" name="Content Placeholder 5"/>
          <p:cNvSpPr>
            <a:spLocks noGrp="1"/>
          </p:cNvSpPr>
          <p:nvPr>
            <p:ph sz="half" idx="2"/>
          </p:nvPr>
        </p:nvSpPr>
        <p:spPr/>
        <p:txBody>
          <a:bodyPr>
            <a:normAutofit fontScale="40000" lnSpcReduction="20000"/>
          </a:bodyPr>
          <a:lstStyle/>
          <a:p>
            <a:r>
              <a:rPr lang="en-US" sz="5000" dirty="0"/>
              <a:t>For example: Here’s a list of words associated with “Sweden” using Word2vec, in order of proximity:</a:t>
            </a:r>
          </a:p>
          <a:p>
            <a:endParaRPr lang="en-US" dirty="0"/>
          </a:p>
        </p:txBody>
      </p:sp>
      <p:sp>
        <p:nvSpPr>
          <p:cNvPr id="5" name="Slide Number Placeholder 4"/>
          <p:cNvSpPr>
            <a:spLocks noGrp="1"/>
          </p:cNvSpPr>
          <p:nvPr>
            <p:ph type="sldNum" sz="quarter" idx="12"/>
          </p:nvPr>
        </p:nvSpPr>
        <p:spPr>
          <a:xfrm>
            <a:off x="6280613" y="5448598"/>
            <a:ext cx="2133600" cy="365125"/>
          </a:xfrm>
        </p:spPr>
        <p:txBody>
          <a:bodyPr/>
          <a:lstStyle/>
          <a:p>
            <a:fld id="{7C12A529-2220-4038-9210-A21DB7BAEFCE}" type="slidenum">
              <a:rPr lang="en-US" smtClean="0"/>
              <a:t>31</a:t>
            </a:fld>
            <a:endParaRPr lang="en-US"/>
          </a:p>
        </p:txBody>
      </p:sp>
      <p:pic>
        <p:nvPicPr>
          <p:cNvPr id="47106" name="Picture 2" descr="cosine d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069" y="3553069"/>
            <a:ext cx="4045136" cy="29575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91385" y="2496092"/>
            <a:ext cx="1752600" cy="923330"/>
          </a:xfrm>
          <a:prstGeom prst="rect">
            <a:avLst/>
          </a:prstGeom>
          <a:noFill/>
        </p:spPr>
        <p:txBody>
          <a:bodyPr wrap="square" rtlCol="0">
            <a:spAutoFit/>
          </a:bodyPr>
          <a:lstStyle/>
          <a:p>
            <a:r>
              <a:rPr lang="en-US" dirty="0"/>
              <a:t>Probability of the relation with “Sweden”:</a:t>
            </a:r>
          </a:p>
        </p:txBody>
      </p:sp>
      <p:cxnSp>
        <p:nvCxnSpPr>
          <p:cNvPr id="9" name="Straight Arrow Connector 8"/>
          <p:cNvCxnSpPr/>
          <p:nvPr/>
        </p:nvCxnSpPr>
        <p:spPr>
          <a:xfrm>
            <a:off x="8033021" y="3103563"/>
            <a:ext cx="196579" cy="468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14600" y="4724400"/>
            <a:ext cx="2819400" cy="1150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2495" y="6328072"/>
            <a:ext cx="5065977" cy="461665"/>
          </a:xfrm>
          <a:prstGeom prst="rect">
            <a:avLst/>
          </a:prstGeom>
          <a:noFill/>
        </p:spPr>
        <p:txBody>
          <a:bodyPr wrap="square" rtlCol="0">
            <a:spAutoFit/>
          </a:bodyPr>
          <a:lstStyle/>
          <a:p>
            <a:r>
              <a:rPr lang="en-US" sz="1200" dirty="0">
                <a:hlinkClick r:id="rId3"/>
              </a:rPr>
              <a:t>https://www.guru99.com/word-embedding-word2vec.html</a:t>
            </a:r>
            <a:br>
              <a:rPr lang="en-US" sz="1200" dirty="0"/>
            </a:br>
            <a:r>
              <a:rPr lang="en-US" sz="1100" dirty="0">
                <a:hlinkClick r:id="rId4"/>
              </a:rPr>
              <a:t>https://skymind.ai/wiki/word2vec</a:t>
            </a:r>
            <a:endParaRPr lang="en-US" sz="1200" dirty="0"/>
          </a:p>
        </p:txBody>
      </p:sp>
      <p:sp>
        <p:nvSpPr>
          <p:cNvPr id="4" name="Footer Placeholder 3"/>
          <p:cNvSpPr>
            <a:spLocks noGrp="1"/>
          </p:cNvSpPr>
          <p:nvPr>
            <p:ph type="ftr" sz="quarter" idx="11"/>
          </p:nvPr>
        </p:nvSpPr>
        <p:spPr/>
        <p:txBody>
          <a:bodyPr/>
          <a:lstStyle/>
          <a:p>
            <a:r>
              <a:rPr lang="en-US"/>
              <a:t>Ch12. Word  rep. &amp; seq2seq v2.a</a:t>
            </a:r>
          </a:p>
        </p:txBody>
      </p:sp>
      <p:cxnSp>
        <p:nvCxnSpPr>
          <p:cNvPr id="12" name="Straight Arrow Connector 11"/>
          <p:cNvCxnSpPr/>
          <p:nvPr/>
        </p:nvCxnSpPr>
        <p:spPr>
          <a:xfrm>
            <a:off x="3048000" y="5943600"/>
            <a:ext cx="2286000" cy="173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481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get Word2vec ?: First task is represent the words: Word Embedding </a:t>
            </a:r>
          </a:p>
        </p:txBody>
      </p:sp>
      <p:sp>
        <p:nvSpPr>
          <p:cNvPr id="3" name="Content Placeholder 2"/>
          <p:cNvSpPr>
            <a:spLocks noGrp="1"/>
          </p:cNvSpPr>
          <p:nvPr>
            <p:ph idx="1"/>
          </p:nvPr>
        </p:nvSpPr>
        <p:spPr>
          <a:xfrm>
            <a:off x="457200" y="1524000"/>
            <a:ext cx="4419600" cy="4602163"/>
          </a:xfrm>
        </p:spPr>
        <p:txBody>
          <a:bodyPr>
            <a:normAutofit fontScale="62500" lnSpcReduction="20000"/>
          </a:bodyPr>
          <a:lstStyle/>
          <a:p>
            <a:r>
              <a:rPr lang="en-US" dirty="0"/>
              <a:t>The task is to represent an input word using a code. E.g. for a corpus (dictionary) of  10,000 vocabulary, you have to train the network by backpropagation .</a:t>
            </a:r>
          </a:p>
          <a:p>
            <a:r>
              <a:rPr lang="en-US" dirty="0"/>
              <a:t>Input: 1 word , e.g. fish, the raw representation is a one-hot approach. I.e., one bit on, other bits off in a vector of 10,000 bits for a word e.g. ‘fish’.</a:t>
            </a:r>
          </a:p>
          <a:p>
            <a:r>
              <a:rPr lang="en-US" dirty="0"/>
              <a:t>Internal representation: 300 neurons</a:t>
            </a:r>
          </a:p>
          <a:p>
            <a:r>
              <a:rPr lang="en-US" dirty="0"/>
              <a:t>Word2vec Output: 300 floating point numbers</a:t>
            </a:r>
          </a:p>
          <a:p>
            <a:r>
              <a:rPr lang="en-US" dirty="0"/>
              <a:t>Algorithms: e.g. Word2vec, this will train the weights of the neural network to perform word embedding</a:t>
            </a:r>
          </a:p>
        </p:txBody>
      </p:sp>
      <p:sp>
        <p:nvSpPr>
          <p:cNvPr id="4" name="TextBox 3"/>
          <p:cNvSpPr txBox="1"/>
          <p:nvPr/>
        </p:nvSpPr>
        <p:spPr>
          <a:xfrm>
            <a:off x="253030" y="5802997"/>
            <a:ext cx="4720844" cy="646331"/>
          </a:xfrm>
          <a:prstGeom prst="rect">
            <a:avLst/>
          </a:prstGeom>
          <a:noFill/>
        </p:spPr>
        <p:txBody>
          <a:bodyPr wrap="none" rtlCol="0">
            <a:spAutoFit/>
          </a:bodyPr>
          <a:lstStyle/>
          <a:p>
            <a:r>
              <a:rPr lang="en-US" dirty="0">
                <a:hlinkClick r:id="rId2"/>
              </a:rPr>
              <a:t>https://github.com/tensorflow/nmt#embedding</a:t>
            </a:r>
            <a:endParaRPr lang="en-US" dirty="0"/>
          </a:p>
          <a:p>
            <a:endParaRPr lang="en-US" dirty="0"/>
          </a:p>
        </p:txBody>
      </p:sp>
      <p:pic>
        <p:nvPicPr>
          <p:cNvPr id="2050" name="Picture 2" descr="Hidden Layer Weight Matri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1636" y="1638354"/>
            <a:ext cx="3141490" cy="26955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05400" y="2209800"/>
            <a:ext cx="1524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964349" y="4477805"/>
            <a:ext cx="1192931" cy="2031325"/>
          </a:xfrm>
          <a:prstGeom prst="rect">
            <a:avLst/>
          </a:prstGeom>
          <a:noFill/>
        </p:spPr>
        <p:txBody>
          <a:bodyPr wrap="square" rtlCol="0">
            <a:spAutoFit/>
          </a:bodyPr>
          <a:lstStyle/>
          <a:p>
            <a:r>
              <a:rPr lang="en-US" dirty="0"/>
              <a:t>10000x1 bit input vector</a:t>
            </a:r>
          </a:p>
          <a:p>
            <a:r>
              <a:rPr lang="en-US" dirty="0"/>
              <a:t>One hot: one bit on other bits off</a:t>
            </a:r>
          </a:p>
        </p:txBody>
      </p:sp>
      <p:sp>
        <p:nvSpPr>
          <p:cNvPr id="8" name="Right Arrow 7"/>
          <p:cNvSpPr/>
          <p:nvPr/>
        </p:nvSpPr>
        <p:spPr>
          <a:xfrm>
            <a:off x="5482844" y="3429000"/>
            <a:ext cx="30835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264622" y="3406140"/>
            <a:ext cx="30835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101307" y="4495800"/>
            <a:ext cx="1427047" cy="2031325"/>
          </a:xfrm>
          <a:prstGeom prst="rect">
            <a:avLst/>
          </a:prstGeom>
          <a:noFill/>
        </p:spPr>
        <p:txBody>
          <a:bodyPr wrap="square" rtlCol="0">
            <a:spAutoFit/>
          </a:bodyPr>
          <a:lstStyle/>
          <a:p>
            <a:r>
              <a:rPr lang="en-US" dirty="0"/>
              <a:t>Word2vec neural network: Weights to be trained.</a:t>
            </a:r>
          </a:p>
          <a:p>
            <a:r>
              <a:rPr lang="en-US" dirty="0"/>
              <a:t>Dimension=</a:t>
            </a:r>
          </a:p>
          <a:p>
            <a:r>
              <a:rPr lang="en-US" dirty="0"/>
              <a:t>300 neurons</a:t>
            </a:r>
          </a:p>
        </p:txBody>
      </p:sp>
      <p:sp>
        <p:nvSpPr>
          <p:cNvPr id="12" name="TextBox 11"/>
          <p:cNvSpPr txBox="1"/>
          <p:nvPr/>
        </p:nvSpPr>
        <p:spPr>
          <a:xfrm>
            <a:off x="7528354" y="4617396"/>
            <a:ext cx="1598497" cy="1754326"/>
          </a:xfrm>
          <a:prstGeom prst="rect">
            <a:avLst/>
          </a:prstGeom>
          <a:noFill/>
        </p:spPr>
        <p:txBody>
          <a:bodyPr wrap="square" rtlCol="0">
            <a:spAutoFit/>
          </a:bodyPr>
          <a:lstStyle/>
          <a:p>
            <a:r>
              <a:rPr lang="en-US" dirty="0"/>
              <a:t>During training Word vector Output has 10,000x1 outputs (same as input)</a:t>
            </a:r>
          </a:p>
        </p:txBody>
      </p:sp>
      <p:sp>
        <p:nvSpPr>
          <p:cNvPr id="5" name="Footer Placeholder 4"/>
          <p:cNvSpPr>
            <a:spLocks noGrp="1"/>
          </p:cNvSpPr>
          <p:nvPr>
            <p:ph type="ftr" sz="quarter" idx="11"/>
          </p:nvPr>
        </p:nvSpPr>
        <p:spPr/>
        <p:txBody>
          <a:bodyPr/>
          <a:lstStyle/>
          <a:p>
            <a:r>
              <a:rPr lang="en-US"/>
              <a:t>Ch12. Word  rep. &amp; seq2seq v2.a</a:t>
            </a:r>
          </a:p>
        </p:txBody>
      </p:sp>
      <p:sp>
        <p:nvSpPr>
          <p:cNvPr id="11" name="Slide Number Placeholder 10"/>
          <p:cNvSpPr>
            <a:spLocks noGrp="1"/>
          </p:cNvSpPr>
          <p:nvPr>
            <p:ph type="sldNum" sz="quarter" idx="12"/>
          </p:nvPr>
        </p:nvSpPr>
        <p:spPr/>
        <p:txBody>
          <a:bodyPr/>
          <a:lstStyle/>
          <a:p>
            <a:fld id="{7C12A529-2220-4038-9210-A21DB7BAEFCE}" type="slidenum">
              <a:rPr lang="en-US" smtClean="0"/>
              <a:t>32</a:t>
            </a:fld>
            <a:endParaRPr lang="en-US"/>
          </a:p>
        </p:txBody>
      </p:sp>
      <p:sp>
        <p:nvSpPr>
          <p:cNvPr id="13" name="TextBox 12"/>
          <p:cNvSpPr txBox="1"/>
          <p:nvPr/>
        </p:nvSpPr>
        <p:spPr>
          <a:xfrm rot="16200000">
            <a:off x="7959902" y="3267193"/>
            <a:ext cx="1453796" cy="369332"/>
          </a:xfrm>
          <a:prstGeom prst="rect">
            <a:avLst/>
          </a:prstGeom>
          <a:noFill/>
        </p:spPr>
        <p:txBody>
          <a:bodyPr wrap="none" rtlCol="0">
            <a:spAutoFit/>
          </a:bodyPr>
          <a:lstStyle/>
          <a:p>
            <a:r>
              <a:rPr lang="en-US" dirty="0"/>
              <a:t>10,000 words</a:t>
            </a:r>
          </a:p>
        </p:txBody>
      </p:sp>
      <p:sp>
        <p:nvSpPr>
          <p:cNvPr id="15" name="TextBox 14"/>
          <p:cNvSpPr txBox="1"/>
          <p:nvPr/>
        </p:nvSpPr>
        <p:spPr>
          <a:xfrm rot="16200000">
            <a:off x="5168517" y="3221474"/>
            <a:ext cx="1453796" cy="369332"/>
          </a:xfrm>
          <a:prstGeom prst="rect">
            <a:avLst/>
          </a:prstGeom>
          <a:noFill/>
        </p:spPr>
        <p:txBody>
          <a:bodyPr wrap="none" rtlCol="0">
            <a:spAutoFit/>
          </a:bodyPr>
          <a:lstStyle/>
          <a:p>
            <a:r>
              <a:rPr lang="en-US" dirty="0"/>
              <a:t>10,000 words</a:t>
            </a:r>
          </a:p>
        </p:txBody>
      </p:sp>
      <p:sp>
        <p:nvSpPr>
          <p:cNvPr id="14" name="TextBox 13"/>
          <p:cNvSpPr txBox="1"/>
          <p:nvPr/>
        </p:nvSpPr>
        <p:spPr>
          <a:xfrm>
            <a:off x="6157281" y="2537936"/>
            <a:ext cx="1031362" cy="1477328"/>
          </a:xfrm>
          <a:prstGeom prst="rect">
            <a:avLst/>
          </a:prstGeom>
          <a:noFill/>
        </p:spPr>
        <p:txBody>
          <a:bodyPr wrap="square" rtlCol="0">
            <a:spAutoFit/>
          </a:bodyPr>
          <a:lstStyle/>
          <a:p>
            <a:r>
              <a:rPr lang="en-US" dirty="0"/>
              <a:t>Neural network</a:t>
            </a:r>
          </a:p>
          <a:p>
            <a:r>
              <a:rPr lang="en-US" dirty="0"/>
              <a:t>(hidden layer)</a:t>
            </a:r>
          </a:p>
          <a:p>
            <a:endParaRPr lang="en-US" dirty="0"/>
          </a:p>
        </p:txBody>
      </p:sp>
      <p:sp>
        <p:nvSpPr>
          <p:cNvPr id="16" name="TextBox 15">
            <a:extLst>
              <a:ext uri="{FF2B5EF4-FFF2-40B4-BE49-F238E27FC236}">
                <a16:creationId xmlns:a16="http://schemas.microsoft.com/office/drawing/2014/main" id="{E43FBFDA-7102-49CB-903B-B1F63FEBE9DF}"/>
              </a:ext>
            </a:extLst>
          </p:cNvPr>
          <p:cNvSpPr txBox="1"/>
          <p:nvPr/>
        </p:nvSpPr>
        <p:spPr>
          <a:xfrm>
            <a:off x="6080081" y="1941941"/>
            <a:ext cx="1357551" cy="369332"/>
          </a:xfrm>
          <a:prstGeom prst="rect">
            <a:avLst/>
          </a:prstGeom>
          <a:noFill/>
        </p:spPr>
        <p:txBody>
          <a:bodyPr wrap="none" rtlCol="0">
            <a:spAutoFit/>
          </a:bodyPr>
          <a:lstStyle/>
          <a:p>
            <a:r>
              <a:rPr lang="en-US" dirty="0"/>
              <a:t>300 neurons</a:t>
            </a:r>
          </a:p>
        </p:txBody>
      </p:sp>
      <p:sp>
        <p:nvSpPr>
          <p:cNvPr id="18" name="TextBox 17">
            <a:extLst>
              <a:ext uri="{FF2B5EF4-FFF2-40B4-BE49-F238E27FC236}">
                <a16:creationId xmlns:a16="http://schemas.microsoft.com/office/drawing/2014/main" id="{CCE7FE17-41B3-4D4F-990C-DA96B920E5D7}"/>
              </a:ext>
            </a:extLst>
          </p:cNvPr>
          <p:cNvSpPr txBox="1"/>
          <p:nvPr/>
        </p:nvSpPr>
        <p:spPr>
          <a:xfrm>
            <a:off x="7758728" y="1941941"/>
            <a:ext cx="1358385" cy="369332"/>
          </a:xfrm>
          <a:prstGeom prst="rect">
            <a:avLst/>
          </a:prstGeom>
          <a:noFill/>
        </p:spPr>
        <p:txBody>
          <a:bodyPr wrap="none" rtlCol="0">
            <a:spAutoFit/>
          </a:bodyPr>
          <a:lstStyle/>
          <a:p>
            <a:r>
              <a:rPr lang="en-US" dirty="0"/>
              <a:t>300 features</a:t>
            </a:r>
          </a:p>
        </p:txBody>
      </p:sp>
    </p:spTree>
    <p:extLst>
      <p:ext uri="{BB962C8B-B14F-4D97-AF65-F5344CB8AC3E}">
        <p14:creationId xmlns:p14="http://schemas.microsoft.com/office/powerpoint/2010/main" val="3361976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Use of word2vec</a:t>
            </a:r>
            <a:br>
              <a:rPr lang="en-US" dirty="0"/>
            </a:br>
            <a:r>
              <a:rPr lang="en-US" sz="1800" dirty="0">
                <a:hlinkClick r:id="rId2"/>
              </a:rPr>
              <a:t>http://mccormickml.com/2016/04/19/word2vec-tutorial-the-skip-gram-model/</a:t>
            </a:r>
            <a:endParaRPr lang="en-US" sz="1800" dirty="0"/>
          </a:p>
        </p:txBody>
      </p:sp>
      <p:sp>
        <p:nvSpPr>
          <p:cNvPr id="3" name="Content Placeholder 2"/>
          <p:cNvSpPr>
            <a:spLocks noGrp="1"/>
          </p:cNvSpPr>
          <p:nvPr>
            <p:ph idx="1"/>
          </p:nvPr>
        </p:nvSpPr>
        <p:spPr/>
        <p:txBody>
          <a:bodyPr/>
          <a:lstStyle/>
          <a:p>
            <a:r>
              <a:rPr lang="en-US" dirty="0"/>
              <a:t>After training </a:t>
            </a:r>
          </a:p>
          <a:p>
            <a:r>
              <a:rPr lang="en-US" dirty="0"/>
              <a:t>A word </a:t>
            </a:r>
            <a:r>
              <a:rPr lang="en-US" dirty="0">
                <a:sym typeface="Wingdings" panose="05000000000000000000" pitchFamily="2" charset="2"/>
              </a:rPr>
              <a:t> 300 numerical values</a:t>
            </a:r>
          </a:p>
          <a:p>
            <a:r>
              <a:rPr lang="en-US" dirty="0">
                <a:sym typeface="Wingdings" panose="05000000000000000000" pitchFamily="2" charset="2"/>
              </a:rPr>
              <a:t>Similar words will have similar output vectors</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33</a:t>
            </a:fld>
            <a:endParaRPr lang="en-US"/>
          </a:p>
        </p:txBody>
      </p:sp>
      <p:sp>
        <p:nvSpPr>
          <p:cNvPr id="6" name="Rectangle 5"/>
          <p:cNvSpPr/>
          <p:nvPr/>
        </p:nvSpPr>
        <p:spPr>
          <a:xfrm>
            <a:off x="3429000" y="4191000"/>
            <a:ext cx="20574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2438400" y="50292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0007" y="3358154"/>
            <a:ext cx="963832" cy="2585323"/>
          </a:xfrm>
          <a:prstGeom prst="rect">
            <a:avLst/>
          </a:prstGeom>
          <a:noFill/>
        </p:spPr>
        <p:txBody>
          <a:bodyPr wrap="square" rtlCol="0">
            <a:spAutoFit/>
          </a:bodyPr>
          <a:lstStyle/>
          <a:p>
            <a:r>
              <a:rPr lang="en-US" dirty="0"/>
              <a:t>A word (10000-bit one hot), e.g.</a:t>
            </a:r>
          </a:p>
          <a:p>
            <a:r>
              <a:rPr lang="en-US" dirty="0"/>
              <a:t>Tree, train, cycling, eat </a:t>
            </a:r>
          </a:p>
        </p:txBody>
      </p:sp>
      <p:sp>
        <p:nvSpPr>
          <p:cNvPr id="7" name="TextBox 6"/>
          <p:cNvSpPr txBox="1"/>
          <p:nvPr/>
        </p:nvSpPr>
        <p:spPr>
          <a:xfrm>
            <a:off x="3616401" y="4478135"/>
            <a:ext cx="1818126" cy="1477328"/>
          </a:xfrm>
          <a:prstGeom prst="rect">
            <a:avLst/>
          </a:prstGeom>
          <a:noFill/>
        </p:spPr>
        <p:txBody>
          <a:bodyPr wrap="none" rtlCol="0">
            <a:spAutoFit/>
          </a:bodyPr>
          <a:lstStyle/>
          <a:p>
            <a:r>
              <a:rPr lang="en-US" dirty="0"/>
              <a:t>Word embedding</a:t>
            </a:r>
          </a:p>
          <a:p>
            <a:r>
              <a:rPr lang="en-US" dirty="0"/>
              <a:t>(Word2vec)</a:t>
            </a:r>
          </a:p>
          <a:p>
            <a:r>
              <a:rPr lang="en-US" dirty="0"/>
              <a:t>Neural network</a:t>
            </a:r>
          </a:p>
          <a:p>
            <a:r>
              <a:rPr lang="en-US" dirty="0"/>
              <a:t>(hidden layer)</a:t>
            </a:r>
          </a:p>
          <a:p>
            <a:endParaRPr lang="en-US" dirty="0"/>
          </a:p>
        </p:txBody>
      </p:sp>
      <p:sp>
        <p:nvSpPr>
          <p:cNvPr id="12" name="TextBox 11"/>
          <p:cNvSpPr txBox="1"/>
          <p:nvPr/>
        </p:nvSpPr>
        <p:spPr>
          <a:xfrm>
            <a:off x="6383645" y="4198203"/>
            <a:ext cx="2185636" cy="923330"/>
          </a:xfrm>
          <a:prstGeom prst="rect">
            <a:avLst/>
          </a:prstGeom>
          <a:noFill/>
        </p:spPr>
        <p:txBody>
          <a:bodyPr wrap="square" rtlCol="0">
            <a:spAutoFit/>
          </a:bodyPr>
          <a:lstStyle/>
          <a:p>
            <a:r>
              <a:rPr lang="en-US" dirty="0"/>
              <a:t>Word vector Output: A 300-dimension vector for an input.</a:t>
            </a:r>
          </a:p>
        </p:txBody>
      </p:sp>
      <p:cxnSp>
        <p:nvCxnSpPr>
          <p:cNvPr id="13" name="Straight Arrow Connector 12"/>
          <p:cNvCxnSpPr/>
          <p:nvPr/>
        </p:nvCxnSpPr>
        <p:spPr>
          <a:xfrm>
            <a:off x="5486400" y="5011631"/>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a:stretch>
            <a:fillRect/>
          </a:stretch>
        </p:blipFill>
        <p:spPr>
          <a:xfrm>
            <a:off x="2016400" y="4939729"/>
            <a:ext cx="103641" cy="73158"/>
          </a:xfrm>
          <a:prstGeom prst="rect">
            <a:avLst/>
          </a:prstGeom>
        </p:spPr>
      </p:pic>
      <p:sp>
        <p:nvSpPr>
          <p:cNvPr id="20" name="Rectangle 19"/>
          <p:cNvSpPr/>
          <p:nvPr/>
        </p:nvSpPr>
        <p:spPr>
          <a:xfrm>
            <a:off x="1953392" y="5515846"/>
            <a:ext cx="219348" cy="154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58547" y="4500082"/>
            <a:ext cx="219348" cy="154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958547" y="4673067"/>
            <a:ext cx="219348" cy="154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a:stretch>
            <a:fillRect/>
          </a:stretch>
        </p:blipFill>
        <p:spPr>
          <a:xfrm>
            <a:off x="2011246" y="5132604"/>
            <a:ext cx="103641" cy="73158"/>
          </a:xfrm>
          <a:prstGeom prst="rect">
            <a:avLst/>
          </a:prstGeom>
        </p:spPr>
      </p:pic>
      <p:pic>
        <p:nvPicPr>
          <p:cNvPr id="28" name="Picture 27"/>
          <p:cNvPicPr>
            <a:picLocks noChangeAspect="1"/>
          </p:cNvPicPr>
          <p:nvPr/>
        </p:nvPicPr>
        <p:blipFill>
          <a:blip r:embed="rId3"/>
          <a:stretch>
            <a:fillRect/>
          </a:stretch>
        </p:blipFill>
        <p:spPr>
          <a:xfrm>
            <a:off x="2011246" y="5313301"/>
            <a:ext cx="103641" cy="73158"/>
          </a:xfrm>
          <a:prstGeom prst="rect">
            <a:avLst/>
          </a:prstGeom>
        </p:spPr>
      </p:pic>
      <p:sp>
        <p:nvSpPr>
          <p:cNvPr id="29" name="TextBox 28"/>
          <p:cNvSpPr txBox="1"/>
          <p:nvPr/>
        </p:nvSpPr>
        <p:spPr>
          <a:xfrm>
            <a:off x="852763" y="5871980"/>
            <a:ext cx="2549096" cy="369332"/>
          </a:xfrm>
          <a:prstGeom prst="rect">
            <a:avLst/>
          </a:prstGeom>
          <a:noFill/>
        </p:spPr>
        <p:txBody>
          <a:bodyPr wrap="none" rtlCol="0">
            <a:spAutoFit/>
          </a:bodyPr>
          <a:lstStyle/>
          <a:p>
            <a:r>
              <a:rPr lang="en-US" dirty="0"/>
              <a:t>10000-bit (one hot input)</a:t>
            </a:r>
          </a:p>
        </p:txBody>
      </p:sp>
      <p:sp>
        <p:nvSpPr>
          <p:cNvPr id="30" name="Rectangle 29"/>
          <p:cNvSpPr/>
          <p:nvPr/>
        </p:nvSpPr>
        <p:spPr>
          <a:xfrm>
            <a:off x="1955823" y="4344586"/>
            <a:ext cx="219348" cy="154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Brace 30"/>
          <p:cNvSpPr/>
          <p:nvPr/>
        </p:nvSpPr>
        <p:spPr>
          <a:xfrm>
            <a:off x="1500499" y="3390979"/>
            <a:ext cx="227623" cy="24810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014807" y="66347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50523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2115019" cy="884238"/>
          </a:xfrm>
        </p:spPr>
        <p:txBody>
          <a:bodyPr>
            <a:normAutofit fontScale="90000"/>
          </a:bodyPr>
          <a:lstStyle/>
          <a:p>
            <a:pPr algn="l"/>
            <a:r>
              <a:rPr lang="en-US" dirty="0"/>
              <a:t>Graphic view</a:t>
            </a:r>
          </a:p>
        </p:txBody>
      </p:sp>
      <p:sp>
        <p:nvSpPr>
          <p:cNvPr id="3" name="Content Placeholder 2"/>
          <p:cNvSpPr>
            <a:spLocks noGrp="1"/>
          </p:cNvSpPr>
          <p:nvPr>
            <p:ph idx="1"/>
          </p:nvPr>
        </p:nvSpPr>
        <p:spPr>
          <a:xfrm>
            <a:off x="0" y="1827452"/>
            <a:ext cx="2247338" cy="4298711"/>
          </a:xfrm>
        </p:spPr>
        <p:txBody>
          <a:bodyPr/>
          <a:lstStyle/>
          <a:p>
            <a:r>
              <a:rPr lang="en-US" dirty="0"/>
              <a:t>How to train a word2vec</a:t>
            </a:r>
          </a:p>
          <a:p>
            <a:r>
              <a:rPr lang="en-US" dirty="0"/>
              <a:t>network</a:t>
            </a:r>
          </a:p>
        </p:txBody>
      </p:sp>
      <p:sp>
        <p:nvSpPr>
          <p:cNvPr id="4" name="Footer Placeholder 3"/>
          <p:cNvSpPr>
            <a:spLocks noGrp="1"/>
          </p:cNvSpPr>
          <p:nvPr>
            <p:ph type="ftr" sz="quarter" idx="11"/>
          </p:nvPr>
        </p:nvSpPr>
        <p:spPr>
          <a:xfrm>
            <a:off x="188527" y="6264050"/>
            <a:ext cx="2895600" cy="365125"/>
          </a:xfrm>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34</a:t>
            </a:fld>
            <a:endParaRPr lang="en-US"/>
          </a:p>
        </p:txBody>
      </p:sp>
      <p:sp>
        <p:nvSpPr>
          <p:cNvPr id="6" name="Slide Number Placeholder 4"/>
          <p:cNvSpPr txBox="1">
            <a:spLocks/>
          </p:cNvSpPr>
          <p:nvPr/>
        </p:nvSpPr>
        <p:spPr>
          <a:xfrm>
            <a:off x="4876800" y="587641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12A529-2220-4038-9210-A21DB7BAEFCE}" type="slidenum">
              <a:rPr lang="en-US" smtClean="0"/>
              <a:pPr/>
              <a:t>34</a:t>
            </a:fld>
            <a:endParaRPr lang="en-US"/>
          </a:p>
        </p:txBody>
      </p:sp>
      <p:pic>
        <p:nvPicPr>
          <p:cNvPr id="7" name="Picture 4" descr="Skip-gram Neural Network Archite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3330069"/>
            <a:ext cx="4476604" cy="27960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67452" y="4633150"/>
            <a:ext cx="1869807" cy="646331"/>
          </a:xfrm>
          <a:prstGeom prst="rect">
            <a:avLst/>
          </a:prstGeom>
          <a:noFill/>
        </p:spPr>
        <p:txBody>
          <a:bodyPr wrap="none" rtlCol="0">
            <a:spAutoFit/>
          </a:bodyPr>
          <a:lstStyle/>
          <a:p>
            <a:r>
              <a:rPr lang="en-US" dirty="0"/>
              <a:t>input =10,000-bit </a:t>
            </a:r>
          </a:p>
          <a:p>
            <a:r>
              <a:rPr lang="en-US" dirty="0"/>
              <a:t>one-hot  </a:t>
            </a:r>
          </a:p>
        </p:txBody>
      </p:sp>
      <p:sp>
        <p:nvSpPr>
          <p:cNvPr id="9" name="TextBox 8"/>
          <p:cNvSpPr txBox="1"/>
          <p:nvPr/>
        </p:nvSpPr>
        <p:spPr>
          <a:xfrm>
            <a:off x="3439255" y="5760350"/>
            <a:ext cx="1626642" cy="646331"/>
          </a:xfrm>
          <a:prstGeom prst="rect">
            <a:avLst/>
          </a:prstGeom>
          <a:noFill/>
        </p:spPr>
        <p:txBody>
          <a:bodyPr wrap="square" rtlCol="0">
            <a:spAutoFit/>
          </a:bodyPr>
          <a:lstStyle/>
          <a:p>
            <a:r>
              <a:rPr lang="en-US" dirty="0"/>
              <a:t>300 neurons</a:t>
            </a:r>
          </a:p>
          <a:p>
            <a:r>
              <a:rPr lang="en-US" dirty="0"/>
              <a:t>In hidden layer</a:t>
            </a:r>
          </a:p>
        </p:txBody>
      </p:sp>
      <p:sp>
        <p:nvSpPr>
          <p:cNvPr id="10" name="TextBox 9"/>
          <p:cNvSpPr txBox="1"/>
          <p:nvPr/>
        </p:nvSpPr>
        <p:spPr>
          <a:xfrm>
            <a:off x="6255524" y="3940654"/>
            <a:ext cx="1224907" cy="2031325"/>
          </a:xfrm>
          <a:prstGeom prst="rect">
            <a:avLst/>
          </a:prstGeom>
          <a:noFill/>
        </p:spPr>
        <p:txBody>
          <a:bodyPr wrap="square" rtlCol="0">
            <a:spAutoFit/>
          </a:bodyPr>
          <a:lstStyle/>
          <a:p>
            <a:r>
              <a:rPr lang="en-US" dirty="0"/>
              <a:t>10,000-probility outputs.</a:t>
            </a:r>
          </a:p>
          <a:p>
            <a:r>
              <a:rPr lang="en-US" dirty="0"/>
              <a:t>Each for a word in the vocabulary</a:t>
            </a:r>
          </a:p>
        </p:txBody>
      </p:sp>
      <p:sp>
        <p:nvSpPr>
          <p:cNvPr id="11" name="TextBox 10"/>
          <p:cNvSpPr txBox="1"/>
          <p:nvPr/>
        </p:nvSpPr>
        <p:spPr>
          <a:xfrm>
            <a:off x="2978284" y="3330069"/>
            <a:ext cx="2038507" cy="369332"/>
          </a:xfrm>
          <a:prstGeom prst="rect">
            <a:avLst/>
          </a:prstGeom>
          <a:noFill/>
        </p:spPr>
        <p:txBody>
          <a:bodyPr wrap="none" rtlCol="0">
            <a:spAutoFit/>
          </a:bodyPr>
          <a:lstStyle/>
          <a:p>
            <a:r>
              <a:rPr lang="en-US" dirty="0"/>
              <a:t>Vocabulary=10,000</a:t>
            </a:r>
          </a:p>
        </p:txBody>
      </p:sp>
      <p:sp>
        <p:nvSpPr>
          <p:cNvPr id="12" name="TextBox 11"/>
          <p:cNvSpPr txBox="1"/>
          <p:nvPr/>
        </p:nvSpPr>
        <p:spPr>
          <a:xfrm>
            <a:off x="5702396" y="6136182"/>
            <a:ext cx="2715808" cy="646331"/>
          </a:xfrm>
          <a:prstGeom prst="rect">
            <a:avLst/>
          </a:prstGeom>
          <a:noFill/>
        </p:spPr>
        <p:txBody>
          <a:bodyPr wrap="none" rtlCol="0">
            <a:spAutoFit/>
          </a:bodyPr>
          <a:lstStyle/>
          <a:p>
            <a:r>
              <a:rPr lang="en-US" dirty="0"/>
              <a:t>Output layer =10,000-bit</a:t>
            </a:r>
          </a:p>
          <a:p>
            <a:r>
              <a:rPr lang="en-US"/>
              <a:t>(dimension same </a:t>
            </a:r>
            <a:r>
              <a:rPr lang="en-US" dirty="0"/>
              <a:t>as input) </a:t>
            </a:r>
          </a:p>
        </p:txBody>
      </p:sp>
      <p:pic>
        <p:nvPicPr>
          <p:cNvPr id="13" name="Picture 2" descr="Hidden Layer Weight Matri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6055" y="281539"/>
            <a:ext cx="3141490" cy="26955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419819" y="852985"/>
            <a:ext cx="1524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797263" y="2072185"/>
            <a:ext cx="30835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579041" y="2049325"/>
            <a:ext cx="30835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rot="16200000">
            <a:off x="6122286" y="1755915"/>
            <a:ext cx="1453796" cy="369332"/>
          </a:xfrm>
          <a:prstGeom prst="rect">
            <a:avLst/>
          </a:prstGeom>
          <a:noFill/>
        </p:spPr>
        <p:txBody>
          <a:bodyPr wrap="none" rtlCol="0">
            <a:spAutoFit/>
          </a:bodyPr>
          <a:lstStyle/>
          <a:p>
            <a:r>
              <a:rPr lang="en-US" dirty="0"/>
              <a:t>10,000 words</a:t>
            </a:r>
          </a:p>
        </p:txBody>
      </p:sp>
      <p:sp>
        <p:nvSpPr>
          <p:cNvPr id="18" name="TextBox 17"/>
          <p:cNvSpPr txBox="1"/>
          <p:nvPr/>
        </p:nvSpPr>
        <p:spPr>
          <a:xfrm rot="16200000">
            <a:off x="2482936" y="1864659"/>
            <a:ext cx="1453796" cy="369332"/>
          </a:xfrm>
          <a:prstGeom prst="rect">
            <a:avLst/>
          </a:prstGeom>
          <a:noFill/>
        </p:spPr>
        <p:txBody>
          <a:bodyPr wrap="none" rtlCol="0">
            <a:spAutoFit/>
          </a:bodyPr>
          <a:lstStyle/>
          <a:p>
            <a:r>
              <a:rPr lang="en-US" dirty="0"/>
              <a:t>10,000 words</a:t>
            </a:r>
          </a:p>
        </p:txBody>
      </p:sp>
      <p:sp>
        <p:nvSpPr>
          <p:cNvPr id="19" name="TextBox 18"/>
          <p:cNvSpPr txBox="1"/>
          <p:nvPr/>
        </p:nvSpPr>
        <p:spPr>
          <a:xfrm>
            <a:off x="3471700" y="1181121"/>
            <a:ext cx="1031362" cy="1200329"/>
          </a:xfrm>
          <a:prstGeom prst="rect">
            <a:avLst/>
          </a:prstGeom>
          <a:noFill/>
        </p:spPr>
        <p:txBody>
          <a:bodyPr wrap="square" rtlCol="0">
            <a:spAutoFit/>
          </a:bodyPr>
          <a:lstStyle/>
          <a:p>
            <a:r>
              <a:rPr lang="en-US" dirty="0"/>
              <a:t>Neural network</a:t>
            </a:r>
          </a:p>
          <a:p>
            <a:r>
              <a:rPr lang="en-US" dirty="0"/>
              <a:t>(hidden layer)</a:t>
            </a:r>
          </a:p>
        </p:txBody>
      </p:sp>
      <p:sp>
        <p:nvSpPr>
          <p:cNvPr id="20" name="Rounded Rectangle 19"/>
          <p:cNvSpPr/>
          <p:nvPr/>
        </p:nvSpPr>
        <p:spPr>
          <a:xfrm>
            <a:off x="3886201" y="3254888"/>
            <a:ext cx="1066174" cy="3298312"/>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5791200" y="2869874"/>
            <a:ext cx="0" cy="295109"/>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5320128" y="3164983"/>
            <a:ext cx="2280675" cy="3298312"/>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4114800" y="2839030"/>
            <a:ext cx="0" cy="295109"/>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A62B887-F2AC-4614-8671-5FFA49D89C86}"/>
              </a:ext>
            </a:extLst>
          </p:cNvPr>
          <p:cNvSpPr txBox="1"/>
          <p:nvPr/>
        </p:nvSpPr>
        <p:spPr>
          <a:xfrm>
            <a:off x="3214449" y="566749"/>
            <a:ext cx="1357551" cy="369332"/>
          </a:xfrm>
          <a:prstGeom prst="rect">
            <a:avLst/>
          </a:prstGeom>
          <a:noFill/>
        </p:spPr>
        <p:txBody>
          <a:bodyPr wrap="none" rtlCol="0">
            <a:spAutoFit/>
          </a:bodyPr>
          <a:lstStyle/>
          <a:p>
            <a:r>
              <a:rPr lang="en-US" dirty="0"/>
              <a:t>300 neurons</a:t>
            </a:r>
          </a:p>
        </p:txBody>
      </p:sp>
      <p:sp>
        <p:nvSpPr>
          <p:cNvPr id="26" name="TextBox 25">
            <a:extLst>
              <a:ext uri="{FF2B5EF4-FFF2-40B4-BE49-F238E27FC236}">
                <a16:creationId xmlns:a16="http://schemas.microsoft.com/office/drawing/2014/main" id="{D18A7A3B-E97F-41FF-805C-25B0E77EA1EC}"/>
              </a:ext>
            </a:extLst>
          </p:cNvPr>
          <p:cNvSpPr txBox="1"/>
          <p:nvPr/>
        </p:nvSpPr>
        <p:spPr>
          <a:xfrm>
            <a:off x="5214230" y="566749"/>
            <a:ext cx="2714013" cy="369332"/>
          </a:xfrm>
          <a:prstGeom prst="rect">
            <a:avLst/>
          </a:prstGeom>
          <a:noFill/>
        </p:spPr>
        <p:txBody>
          <a:bodyPr wrap="none" rtlCol="0">
            <a:spAutoFit/>
          </a:bodyPr>
          <a:lstStyle/>
          <a:p>
            <a:r>
              <a:rPr lang="en-US" dirty="0"/>
              <a:t>300 features for each word</a:t>
            </a:r>
          </a:p>
        </p:txBody>
      </p:sp>
    </p:spTree>
    <p:extLst>
      <p:ext uri="{BB962C8B-B14F-4D97-AF65-F5344CB8AC3E}">
        <p14:creationId xmlns:p14="http://schemas.microsoft.com/office/powerpoint/2010/main" val="464155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Why word embedding? It allows words with similar meaning to have similar codes, it is useful in machine learning algorithms. </a:t>
            </a:r>
          </a:p>
        </p:txBody>
      </p:sp>
      <p:sp>
        <p:nvSpPr>
          <p:cNvPr id="3" name="Content Placeholder 2"/>
          <p:cNvSpPr>
            <a:spLocks noGrp="1"/>
          </p:cNvSpPr>
          <p:nvPr>
            <p:ph idx="1"/>
          </p:nvPr>
        </p:nvSpPr>
        <p:spPr>
          <a:xfrm>
            <a:off x="282560" y="1211785"/>
            <a:ext cx="4015988" cy="4449763"/>
          </a:xfrm>
        </p:spPr>
        <p:txBody>
          <a:bodyPr>
            <a:noAutofit/>
          </a:bodyPr>
          <a:lstStyle/>
          <a:p>
            <a:r>
              <a:rPr lang="en-US" sz="1800" u="sng" dirty="0"/>
              <a:t>How to train it</a:t>
            </a:r>
            <a:r>
              <a:rPr lang="en-US" sz="1800" dirty="0"/>
              <a:t>:</a:t>
            </a:r>
          </a:p>
          <a:p>
            <a:r>
              <a:rPr lang="en-US" sz="1800" dirty="0"/>
              <a:t>The network has 10,000 x1 bit input. 10,000 floating point outputs. And one hidden layer of 300 neurons.</a:t>
            </a:r>
          </a:p>
          <a:p>
            <a:r>
              <a:rPr lang="en-US" sz="1800" dirty="0"/>
              <a:t>Pick 2 related words by a randomly selected neighbors scheme. I.e. for each sentence, select randomly (or using 1-skip2-grams.)  an input word (‘the’) and output word (‘quick’). See training samples in  diagram). </a:t>
            </a:r>
          </a:p>
          <a:p>
            <a:r>
              <a:rPr lang="en-US" sz="1800" dirty="0"/>
              <a:t>Feed the first word (‘the’ one-hot) to the input and the second word (‘quick’ one-hot) to the output. Repeat for many pairs.</a:t>
            </a:r>
          </a:p>
          <a:p>
            <a:r>
              <a:rPr lang="en-US" sz="1800" dirty="0"/>
              <a:t>After training by backpropagation, when you feed a one-hot input to the network, the word2vec output is  the 300 vector ( floating point numbers) of the hidden layer.</a:t>
            </a:r>
          </a:p>
        </p:txBody>
      </p:sp>
      <p:pic>
        <p:nvPicPr>
          <p:cNvPr id="3074" name="Picture 2" descr="Train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684" y="1217579"/>
            <a:ext cx="4502147" cy="268807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35</a:t>
            </a:fld>
            <a:endParaRPr lang="en-US"/>
          </a:p>
        </p:txBody>
      </p:sp>
      <p:sp>
        <p:nvSpPr>
          <p:cNvPr id="7" name="TextBox 6"/>
          <p:cNvSpPr txBox="1"/>
          <p:nvPr/>
        </p:nvSpPr>
        <p:spPr>
          <a:xfrm>
            <a:off x="6758787" y="1211785"/>
            <a:ext cx="1100494" cy="369332"/>
          </a:xfrm>
          <a:prstGeom prst="rect">
            <a:avLst/>
          </a:prstGeom>
          <a:noFill/>
          <a:ln>
            <a:solidFill>
              <a:schemeClr val="accent1">
                <a:shade val="50000"/>
              </a:schemeClr>
            </a:solidFill>
          </a:ln>
        </p:spPr>
        <p:txBody>
          <a:bodyPr wrap="none" rtlCol="0">
            <a:spAutoFit/>
          </a:bodyPr>
          <a:lstStyle/>
          <a:p>
            <a:r>
              <a:rPr lang="en-US" dirty="0"/>
              <a:t>word2vec</a:t>
            </a:r>
          </a:p>
        </p:txBody>
      </p:sp>
      <p:pic>
        <p:nvPicPr>
          <p:cNvPr id="8" name="Picture 4" descr="Skip-gram Neural Network Archite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3810000"/>
            <a:ext cx="4476604" cy="27960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245429" y="6030892"/>
            <a:ext cx="1869807" cy="646331"/>
          </a:xfrm>
          <a:prstGeom prst="rect">
            <a:avLst/>
          </a:prstGeom>
          <a:noFill/>
        </p:spPr>
        <p:txBody>
          <a:bodyPr wrap="none" rtlCol="0">
            <a:spAutoFit/>
          </a:bodyPr>
          <a:lstStyle/>
          <a:p>
            <a:r>
              <a:rPr lang="en-US" dirty="0">
                <a:solidFill>
                  <a:srgbClr val="FF0000"/>
                </a:solidFill>
              </a:rPr>
              <a:t>input =10,000-bit </a:t>
            </a:r>
          </a:p>
          <a:p>
            <a:r>
              <a:rPr lang="en-US" dirty="0">
                <a:solidFill>
                  <a:srgbClr val="FF0000"/>
                </a:solidFill>
              </a:rPr>
              <a:t>one-hot  </a:t>
            </a:r>
          </a:p>
        </p:txBody>
      </p:sp>
      <p:sp>
        <p:nvSpPr>
          <p:cNvPr id="10" name="TextBox 9"/>
          <p:cNvSpPr txBox="1"/>
          <p:nvPr/>
        </p:nvSpPr>
        <p:spPr>
          <a:xfrm>
            <a:off x="6138632" y="5697853"/>
            <a:ext cx="1380265" cy="1200329"/>
          </a:xfrm>
          <a:prstGeom prst="rect">
            <a:avLst/>
          </a:prstGeom>
          <a:noFill/>
        </p:spPr>
        <p:txBody>
          <a:bodyPr wrap="square" rtlCol="0">
            <a:spAutoFit/>
          </a:bodyPr>
          <a:lstStyle/>
          <a:p>
            <a:r>
              <a:rPr lang="en-US" dirty="0">
                <a:solidFill>
                  <a:srgbClr val="FF0000"/>
                </a:solidFill>
              </a:rPr>
              <a:t>Hidden layer</a:t>
            </a:r>
          </a:p>
          <a:p>
            <a:r>
              <a:rPr lang="en-US" dirty="0">
                <a:solidFill>
                  <a:srgbClr val="FF0000"/>
                </a:solidFill>
              </a:rPr>
              <a:t>300 neurons</a:t>
            </a:r>
          </a:p>
          <a:p>
            <a:r>
              <a:rPr lang="en-US" dirty="0">
                <a:solidFill>
                  <a:srgbClr val="FF0000"/>
                </a:solidFill>
              </a:rPr>
              <a:t>Word2vec output</a:t>
            </a:r>
          </a:p>
        </p:txBody>
      </p:sp>
      <p:sp>
        <p:nvSpPr>
          <p:cNvPr id="11" name="TextBox 10"/>
          <p:cNvSpPr txBox="1"/>
          <p:nvPr/>
        </p:nvSpPr>
        <p:spPr>
          <a:xfrm>
            <a:off x="8009504" y="4297736"/>
            <a:ext cx="1224907" cy="2031325"/>
          </a:xfrm>
          <a:prstGeom prst="rect">
            <a:avLst/>
          </a:prstGeom>
          <a:noFill/>
        </p:spPr>
        <p:txBody>
          <a:bodyPr wrap="square" rtlCol="0">
            <a:spAutoFit/>
          </a:bodyPr>
          <a:lstStyle/>
          <a:p>
            <a:r>
              <a:rPr lang="en-US" dirty="0"/>
              <a:t>10,000-probility outputs.</a:t>
            </a:r>
          </a:p>
          <a:p>
            <a:r>
              <a:rPr lang="en-US" dirty="0"/>
              <a:t>Each for a word in the vocabulary</a:t>
            </a:r>
          </a:p>
        </p:txBody>
      </p:sp>
      <p:sp>
        <p:nvSpPr>
          <p:cNvPr id="9" name="TextBox 8"/>
          <p:cNvSpPr txBox="1"/>
          <p:nvPr/>
        </p:nvSpPr>
        <p:spPr>
          <a:xfrm>
            <a:off x="4654684" y="3810000"/>
            <a:ext cx="2038507" cy="369332"/>
          </a:xfrm>
          <a:prstGeom prst="rect">
            <a:avLst/>
          </a:prstGeom>
          <a:noFill/>
        </p:spPr>
        <p:txBody>
          <a:bodyPr wrap="none" rtlCol="0">
            <a:spAutoFit/>
          </a:bodyPr>
          <a:lstStyle/>
          <a:p>
            <a:r>
              <a:rPr lang="en-US" dirty="0"/>
              <a:t>Vocabulary=10,000</a:t>
            </a:r>
          </a:p>
        </p:txBody>
      </p:sp>
      <p:sp>
        <p:nvSpPr>
          <p:cNvPr id="13" name="TextBox 12"/>
          <p:cNvSpPr txBox="1"/>
          <p:nvPr/>
        </p:nvSpPr>
        <p:spPr>
          <a:xfrm>
            <a:off x="7753876" y="6301772"/>
            <a:ext cx="1370888" cy="646331"/>
          </a:xfrm>
          <a:prstGeom prst="rect">
            <a:avLst/>
          </a:prstGeom>
          <a:noFill/>
        </p:spPr>
        <p:txBody>
          <a:bodyPr wrap="none" rtlCol="0">
            <a:spAutoFit/>
          </a:bodyPr>
          <a:lstStyle/>
          <a:p>
            <a:r>
              <a:rPr lang="en-US" dirty="0">
                <a:solidFill>
                  <a:srgbClr val="FF0000"/>
                </a:solidFill>
              </a:rPr>
              <a:t>Output layer</a:t>
            </a:r>
          </a:p>
          <a:p>
            <a:r>
              <a:rPr lang="en-US" dirty="0">
                <a:solidFill>
                  <a:srgbClr val="FF0000"/>
                </a:solidFill>
              </a:rPr>
              <a:t> =10,000-bit </a:t>
            </a:r>
          </a:p>
        </p:txBody>
      </p:sp>
    </p:spTree>
    <p:extLst>
      <p:ext uri="{BB962C8B-B14F-4D97-AF65-F5344CB8AC3E}">
        <p14:creationId xmlns:p14="http://schemas.microsoft.com/office/powerpoint/2010/main" val="252491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60"/>
            <a:ext cx="8229600" cy="715962"/>
          </a:xfrm>
        </p:spPr>
        <p:txBody>
          <a:bodyPr>
            <a:noAutofit/>
          </a:bodyPr>
          <a:lstStyle/>
          <a:p>
            <a:r>
              <a:rPr lang="en-US" sz="2800" dirty="0"/>
              <a:t>How to choose input/output during word2vec  training</a:t>
            </a:r>
          </a:p>
        </p:txBody>
      </p:sp>
      <p:sp>
        <p:nvSpPr>
          <p:cNvPr id="3" name="Content Placeholder 2"/>
          <p:cNvSpPr>
            <a:spLocks noGrp="1"/>
          </p:cNvSpPr>
          <p:nvPr>
            <p:ph idx="1"/>
          </p:nvPr>
        </p:nvSpPr>
        <p:spPr>
          <a:xfrm>
            <a:off x="495612" y="687326"/>
            <a:ext cx="8229600" cy="4525963"/>
          </a:xfrm>
        </p:spPr>
        <p:txBody>
          <a:bodyPr>
            <a:normAutofit/>
          </a:bodyPr>
          <a:lstStyle/>
          <a:p>
            <a:r>
              <a:rPr lang="en-US" sz="2400" dirty="0"/>
              <a:t>Assume the library has 10,000 words. Each word is represented by a 10,000-bit one hot vector.</a:t>
            </a:r>
          </a:p>
          <a:p>
            <a:r>
              <a:rPr lang="en-US" sz="2400" dirty="0"/>
              <a:t>During training by backpropagation, use a pair of words (e.g. from 1-skip-2-grams): 10,000-bit for input, and 10,000-floating point numbers. </a:t>
            </a:r>
          </a:p>
          <a:p>
            <a:r>
              <a:rPr lang="en-US" sz="2400" u="sng" dirty="0">
                <a:solidFill>
                  <a:srgbClr val="FF0000"/>
                </a:solidFill>
              </a:rPr>
              <a:t>After training, use the hidden layer only (a 300 floating point vector)</a:t>
            </a:r>
            <a:r>
              <a:rPr lang="en-US" sz="2400" dirty="0"/>
              <a:t>, each input will give a 300 floating point vector. It can be in seq-2-seq applications such as machine translation.</a:t>
            </a:r>
          </a:p>
        </p:txBody>
      </p:sp>
      <p:sp>
        <p:nvSpPr>
          <p:cNvPr id="4" name="Footer Placeholder 3"/>
          <p:cNvSpPr>
            <a:spLocks noGrp="1"/>
          </p:cNvSpPr>
          <p:nvPr>
            <p:ph type="ftr" sz="quarter" idx="11"/>
          </p:nvPr>
        </p:nvSpPr>
        <p:spPr>
          <a:xfrm>
            <a:off x="0" y="6639862"/>
            <a:ext cx="4504103" cy="365125"/>
          </a:xfrm>
        </p:spPr>
        <p:txBody>
          <a:bodyPr/>
          <a:lstStyle/>
          <a:p>
            <a:r>
              <a:rPr lang="en-US"/>
              <a:t>Ch12. Word  rep. &amp; seq2seq v2.a</a:t>
            </a:r>
            <a:endParaRPr lang="en-US" dirty="0"/>
          </a:p>
        </p:txBody>
      </p:sp>
      <p:sp>
        <p:nvSpPr>
          <p:cNvPr id="5" name="Slide Number Placeholder 4"/>
          <p:cNvSpPr>
            <a:spLocks noGrp="1"/>
          </p:cNvSpPr>
          <p:nvPr>
            <p:ph type="sldNum" sz="quarter" idx="12"/>
          </p:nvPr>
        </p:nvSpPr>
        <p:spPr>
          <a:xfrm>
            <a:off x="6563177" y="6306954"/>
            <a:ext cx="2133600" cy="365125"/>
          </a:xfrm>
        </p:spPr>
        <p:txBody>
          <a:bodyPr/>
          <a:lstStyle/>
          <a:p>
            <a:fld id="{7C12A529-2220-4038-9210-A21DB7BAEFCE}" type="slidenum">
              <a:rPr lang="en-US" smtClean="0"/>
              <a:t>36</a:t>
            </a:fld>
            <a:endParaRPr lang="en-US" dirty="0"/>
          </a:p>
        </p:txBody>
      </p:sp>
      <p:sp>
        <p:nvSpPr>
          <p:cNvPr id="6" name="Slide Number Placeholder 4"/>
          <p:cNvSpPr txBox="1">
            <a:spLocks/>
          </p:cNvSpPr>
          <p:nvPr/>
        </p:nvSpPr>
        <p:spPr>
          <a:xfrm>
            <a:off x="6553200" y="6422532"/>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7" name="Picture 4" descr="Skip-gram Neural Network Archite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5483" y="3734824"/>
            <a:ext cx="4476604" cy="27960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5612" y="5083751"/>
            <a:ext cx="1869807" cy="646331"/>
          </a:xfrm>
          <a:prstGeom prst="rect">
            <a:avLst/>
          </a:prstGeom>
          <a:noFill/>
        </p:spPr>
        <p:txBody>
          <a:bodyPr wrap="none" rtlCol="0">
            <a:spAutoFit/>
          </a:bodyPr>
          <a:lstStyle/>
          <a:p>
            <a:r>
              <a:rPr lang="en-US" dirty="0">
                <a:solidFill>
                  <a:srgbClr val="FF0000"/>
                </a:solidFill>
              </a:rPr>
              <a:t>input =10,000-bit </a:t>
            </a:r>
          </a:p>
          <a:p>
            <a:r>
              <a:rPr lang="en-US" dirty="0">
                <a:solidFill>
                  <a:srgbClr val="FF0000"/>
                </a:solidFill>
              </a:rPr>
              <a:t>one-hot  </a:t>
            </a:r>
          </a:p>
        </p:txBody>
      </p:sp>
      <p:sp>
        <p:nvSpPr>
          <p:cNvPr id="9" name="TextBox 8"/>
          <p:cNvSpPr txBox="1"/>
          <p:nvPr/>
        </p:nvSpPr>
        <p:spPr>
          <a:xfrm>
            <a:off x="3749566" y="5587328"/>
            <a:ext cx="1724766" cy="1200329"/>
          </a:xfrm>
          <a:prstGeom prst="rect">
            <a:avLst/>
          </a:prstGeom>
          <a:noFill/>
        </p:spPr>
        <p:txBody>
          <a:bodyPr wrap="square" rtlCol="0">
            <a:spAutoFit/>
          </a:bodyPr>
          <a:lstStyle/>
          <a:p>
            <a:r>
              <a:rPr lang="en-US" dirty="0">
                <a:solidFill>
                  <a:srgbClr val="FF0000"/>
                </a:solidFill>
              </a:rPr>
              <a:t>Hidden layer</a:t>
            </a:r>
          </a:p>
          <a:p>
            <a:r>
              <a:rPr lang="en-US" dirty="0">
                <a:solidFill>
                  <a:srgbClr val="FF0000"/>
                </a:solidFill>
              </a:rPr>
              <a:t>300 neurons</a:t>
            </a:r>
          </a:p>
          <a:p>
            <a:r>
              <a:rPr lang="en-US" dirty="0">
                <a:solidFill>
                  <a:srgbClr val="FF0000"/>
                </a:solidFill>
              </a:rPr>
              <a:t>Word2vec output</a:t>
            </a:r>
          </a:p>
        </p:txBody>
      </p:sp>
      <p:sp>
        <p:nvSpPr>
          <p:cNvPr id="10" name="TextBox 9"/>
          <p:cNvSpPr txBox="1"/>
          <p:nvPr/>
        </p:nvSpPr>
        <p:spPr>
          <a:xfrm>
            <a:off x="5950724" y="4344385"/>
            <a:ext cx="1224907" cy="2031325"/>
          </a:xfrm>
          <a:prstGeom prst="rect">
            <a:avLst/>
          </a:prstGeom>
          <a:noFill/>
        </p:spPr>
        <p:txBody>
          <a:bodyPr wrap="square" rtlCol="0">
            <a:spAutoFit/>
          </a:bodyPr>
          <a:lstStyle/>
          <a:p>
            <a:r>
              <a:rPr lang="en-US" dirty="0"/>
              <a:t>10,000-probility outputs.</a:t>
            </a:r>
          </a:p>
          <a:p>
            <a:r>
              <a:rPr lang="en-US" dirty="0"/>
              <a:t>Each for a word in the vocabulary</a:t>
            </a:r>
          </a:p>
        </p:txBody>
      </p:sp>
      <p:sp>
        <p:nvSpPr>
          <p:cNvPr id="11" name="TextBox 10"/>
          <p:cNvSpPr txBox="1"/>
          <p:nvPr/>
        </p:nvSpPr>
        <p:spPr>
          <a:xfrm>
            <a:off x="2673484" y="3733800"/>
            <a:ext cx="2038507" cy="369332"/>
          </a:xfrm>
          <a:prstGeom prst="rect">
            <a:avLst/>
          </a:prstGeom>
          <a:noFill/>
        </p:spPr>
        <p:txBody>
          <a:bodyPr wrap="none" rtlCol="0">
            <a:spAutoFit/>
          </a:bodyPr>
          <a:lstStyle/>
          <a:p>
            <a:r>
              <a:rPr lang="en-US" dirty="0"/>
              <a:t>Vocabulary=10,000</a:t>
            </a:r>
          </a:p>
        </p:txBody>
      </p:sp>
      <p:sp>
        <p:nvSpPr>
          <p:cNvPr id="12" name="TextBox 11"/>
          <p:cNvSpPr txBox="1"/>
          <p:nvPr/>
        </p:nvSpPr>
        <p:spPr>
          <a:xfrm>
            <a:off x="5474332" y="6277164"/>
            <a:ext cx="2551596" cy="369332"/>
          </a:xfrm>
          <a:prstGeom prst="rect">
            <a:avLst/>
          </a:prstGeom>
          <a:noFill/>
        </p:spPr>
        <p:txBody>
          <a:bodyPr wrap="none" rtlCol="0">
            <a:spAutoFit/>
          </a:bodyPr>
          <a:lstStyle/>
          <a:p>
            <a:r>
              <a:rPr lang="en-US" dirty="0">
                <a:solidFill>
                  <a:srgbClr val="FF0000"/>
                </a:solidFill>
              </a:rPr>
              <a:t>Output layer =10,000-bit </a:t>
            </a:r>
          </a:p>
        </p:txBody>
      </p:sp>
    </p:spTree>
    <p:extLst>
      <p:ext uri="{BB962C8B-B14F-4D97-AF65-F5344CB8AC3E}">
        <p14:creationId xmlns:p14="http://schemas.microsoft.com/office/powerpoint/2010/main" val="2883594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chemeClr val="tx2"/>
                </a:solidFill>
              </a:rPr>
              <a:t>Exercise 6 </a:t>
            </a:r>
            <a:r>
              <a:rPr lang="en-US" sz="2400" dirty="0"/>
              <a:t>:Sketch the diagram if there are 1000 words, 160 hidden neurons. Show Input/output/hidden layers.</a:t>
            </a:r>
          </a:p>
        </p:txBody>
      </p:sp>
      <p:sp>
        <p:nvSpPr>
          <p:cNvPr id="3" name="Content Placeholder 2"/>
          <p:cNvSpPr>
            <a:spLocks noGrp="1"/>
          </p:cNvSpPr>
          <p:nvPr>
            <p:ph idx="1"/>
          </p:nvPr>
        </p:nvSpPr>
        <p:spPr/>
        <p:txBody>
          <a:bodyPr>
            <a:normAutofit/>
          </a:bodyPr>
          <a:lstStyle/>
          <a:p>
            <a:r>
              <a:rPr lang="en-US" sz="2800" dirty="0"/>
              <a:t>During training by backpropagation, use a pair of words : 1,000-bit for input, and 1,000-bit for output. </a:t>
            </a:r>
          </a:p>
          <a:p>
            <a:r>
              <a:rPr lang="en-US" sz="2800" dirty="0"/>
              <a:t>After training, use the hidden layer only, each input will give a 160 floating point vector for the seq-2-seq application.</a:t>
            </a:r>
          </a:p>
        </p:txBody>
      </p:sp>
      <p:sp>
        <p:nvSpPr>
          <p:cNvPr id="4" name="Footer Placeholder 3"/>
          <p:cNvSpPr>
            <a:spLocks noGrp="1"/>
          </p:cNvSpPr>
          <p:nvPr>
            <p:ph type="ftr" sz="quarter" idx="11"/>
          </p:nvPr>
        </p:nvSpPr>
        <p:spPr>
          <a:xfrm>
            <a:off x="8454" y="6506808"/>
            <a:ext cx="4504103" cy="365125"/>
          </a:xfrm>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37</a:t>
            </a:fld>
            <a:endParaRPr lang="en-US"/>
          </a:p>
        </p:txBody>
      </p:sp>
    </p:spTree>
    <p:extLst>
      <p:ext uri="{BB962C8B-B14F-4D97-AF65-F5344CB8AC3E}">
        <p14:creationId xmlns:p14="http://schemas.microsoft.com/office/powerpoint/2010/main" val="3293221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rgbClr val="FF0000"/>
                </a:solidFill>
              </a:rPr>
              <a:t>ANSWER 6</a:t>
            </a:r>
            <a:r>
              <a:rPr lang="en-US" sz="2400" dirty="0">
                <a:solidFill>
                  <a:srgbClr val="FF0000"/>
                </a:solidFill>
              </a:rPr>
              <a:t>: </a:t>
            </a:r>
            <a:r>
              <a:rPr lang="en-US" sz="2400" dirty="0"/>
              <a:t>Sketch the diagram if there are 1000 words, 160 hidden neurons. Show Input/output/hidden layers..</a:t>
            </a:r>
          </a:p>
        </p:txBody>
      </p:sp>
      <p:sp>
        <p:nvSpPr>
          <p:cNvPr id="3" name="Content Placeholder 2"/>
          <p:cNvSpPr>
            <a:spLocks noGrp="1"/>
          </p:cNvSpPr>
          <p:nvPr>
            <p:ph idx="1"/>
          </p:nvPr>
        </p:nvSpPr>
        <p:spPr/>
        <p:txBody>
          <a:bodyPr>
            <a:normAutofit/>
          </a:bodyPr>
          <a:lstStyle/>
          <a:p>
            <a:r>
              <a:rPr lang="en-US" sz="2800" dirty="0"/>
              <a:t>During training by backpropagation, use a pair of words : 10,000-bit for input, and 10,000-bit for output. </a:t>
            </a:r>
          </a:p>
          <a:p>
            <a:r>
              <a:rPr lang="en-US" sz="2800" dirty="0"/>
              <a:t>After training, use the hidden layer only, each input will give a 160 floating point vector for the seq-2-seq application.</a:t>
            </a:r>
          </a:p>
        </p:txBody>
      </p:sp>
      <p:sp>
        <p:nvSpPr>
          <p:cNvPr id="4" name="Footer Placeholder 3"/>
          <p:cNvSpPr>
            <a:spLocks noGrp="1"/>
          </p:cNvSpPr>
          <p:nvPr>
            <p:ph type="ftr" sz="quarter" idx="11"/>
          </p:nvPr>
        </p:nvSpPr>
        <p:spPr>
          <a:xfrm>
            <a:off x="8454" y="6506808"/>
            <a:ext cx="4504103" cy="365125"/>
          </a:xfrm>
        </p:spPr>
        <p:txBody>
          <a:bodyPr/>
          <a:lstStyle/>
          <a:p>
            <a:r>
              <a:rPr lang="en-US"/>
              <a:t>Ch12. Word  rep. &amp; seq2seq v2.a</a:t>
            </a:r>
            <a:endParaRPr lang="en-US" dirty="0"/>
          </a:p>
        </p:txBody>
      </p:sp>
      <p:sp>
        <p:nvSpPr>
          <p:cNvPr id="5" name="Slide Number Placeholder 4"/>
          <p:cNvSpPr>
            <a:spLocks noGrp="1"/>
          </p:cNvSpPr>
          <p:nvPr>
            <p:ph type="sldNum" sz="quarter" idx="12"/>
          </p:nvPr>
        </p:nvSpPr>
        <p:spPr>
          <a:xfrm>
            <a:off x="6563177" y="6306954"/>
            <a:ext cx="2133600" cy="365125"/>
          </a:xfrm>
        </p:spPr>
        <p:txBody>
          <a:bodyPr/>
          <a:lstStyle/>
          <a:p>
            <a:fld id="{7C12A529-2220-4038-9210-A21DB7BAEFCE}" type="slidenum">
              <a:rPr lang="en-US" smtClean="0"/>
              <a:t>38</a:t>
            </a:fld>
            <a:endParaRPr lang="en-US" dirty="0"/>
          </a:p>
        </p:txBody>
      </p:sp>
      <p:sp>
        <p:nvSpPr>
          <p:cNvPr id="6" name="Slide Number Placeholder 4"/>
          <p:cNvSpPr txBox="1">
            <a:spLocks/>
          </p:cNvSpPr>
          <p:nvPr/>
        </p:nvSpPr>
        <p:spPr>
          <a:xfrm>
            <a:off x="6553200" y="6422532"/>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7" name="Picture 4" descr="Skip-gram Neural Network Archite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5039" y="3826033"/>
            <a:ext cx="4476604" cy="27960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326873" y="6052545"/>
            <a:ext cx="1749197" cy="646331"/>
          </a:xfrm>
          <a:prstGeom prst="rect">
            <a:avLst/>
          </a:prstGeom>
          <a:noFill/>
        </p:spPr>
        <p:txBody>
          <a:bodyPr wrap="none" rtlCol="0">
            <a:spAutoFit/>
          </a:bodyPr>
          <a:lstStyle/>
          <a:p>
            <a:r>
              <a:rPr lang="en-US" dirty="0"/>
              <a:t>input =1,000-bit </a:t>
            </a:r>
          </a:p>
          <a:p>
            <a:r>
              <a:rPr lang="en-US" dirty="0"/>
              <a:t>one-hot  </a:t>
            </a:r>
          </a:p>
        </p:txBody>
      </p:sp>
      <p:sp>
        <p:nvSpPr>
          <p:cNvPr id="9" name="TextBox 8"/>
          <p:cNvSpPr txBox="1"/>
          <p:nvPr/>
        </p:nvSpPr>
        <p:spPr>
          <a:xfrm>
            <a:off x="4068086" y="6098711"/>
            <a:ext cx="1273816" cy="646331"/>
          </a:xfrm>
          <a:prstGeom prst="rect">
            <a:avLst/>
          </a:prstGeom>
          <a:noFill/>
        </p:spPr>
        <p:txBody>
          <a:bodyPr wrap="square" rtlCol="0">
            <a:spAutoFit/>
          </a:bodyPr>
          <a:lstStyle/>
          <a:p>
            <a:r>
              <a:rPr lang="en-US" dirty="0"/>
              <a:t>160 neurons</a:t>
            </a:r>
          </a:p>
        </p:txBody>
      </p:sp>
      <p:sp>
        <p:nvSpPr>
          <p:cNvPr id="10" name="TextBox 9"/>
          <p:cNvSpPr txBox="1"/>
          <p:nvPr/>
        </p:nvSpPr>
        <p:spPr>
          <a:xfrm>
            <a:off x="5950724" y="4344385"/>
            <a:ext cx="1224907" cy="2031325"/>
          </a:xfrm>
          <a:prstGeom prst="rect">
            <a:avLst/>
          </a:prstGeom>
          <a:noFill/>
        </p:spPr>
        <p:txBody>
          <a:bodyPr wrap="square" rtlCol="0">
            <a:spAutoFit/>
          </a:bodyPr>
          <a:lstStyle/>
          <a:p>
            <a:r>
              <a:rPr lang="en-US" dirty="0"/>
              <a:t>1,000-probility outputs.</a:t>
            </a:r>
          </a:p>
          <a:p>
            <a:r>
              <a:rPr lang="en-US" dirty="0"/>
              <a:t>Each for a word in the vocabulary</a:t>
            </a:r>
          </a:p>
        </p:txBody>
      </p:sp>
      <p:sp>
        <p:nvSpPr>
          <p:cNvPr id="11" name="TextBox 10"/>
          <p:cNvSpPr txBox="1"/>
          <p:nvPr/>
        </p:nvSpPr>
        <p:spPr>
          <a:xfrm>
            <a:off x="2673484" y="3733800"/>
            <a:ext cx="1868588" cy="369332"/>
          </a:xfrm>
          <a:prstGeom prst="rect">
            <a:avLst/>
          </a:prstGeom>
          <a:noFill/>
        </p:spPr>
        <p:txBody>
          <a:bodyPr wrap="none" rtlCol="0">
            <a:spAutoFit/>
          </a:bodyPr>
          <a:lstStyle/>
          <a:p>
            <a:r>
              <a:rPr lang="en-US" dirty="0"/>
              <a:t>Vocabulary=1,000</a:t>
            </a:r>
          </a:p>
        </p:txBody>
      </p:sp>
      <p:sp>
        <p:nvSpPr>
          <p:cNvPr id="12" name="TextBox 11"/>
          <p:cNvSpPr txBox="1"/>
          <p:nvPr/>
        </p:nvSpPr>
        <p:spPr>
          <a:xfrm>
            <a:off x="4957028" y="6518092"/>
            <a:ext cx="3905043" cy="369332"/>
          </a:xfrm>
          <a:prstGeom prst="rect">
            <a:avLst/>
          </a:prstGeom>
          <a:noFill/>
        </p:spPr>
        <p:txBody>
          <a:bodyPr wrap="none" rtlCol="0">
            <a:spAutoFit/>
          </a:bodyPr>
          <a:lstStyle/>
          <a:p>
            <a:r>
              <a:rPr lang="en-US" dirty="0"/>
              <a:t>output =1,000-floating point numbers </a:t>
            </a:r>
          </a:p>
        </p:txBody>
      </p:sp>
      <p:sp>
        <p:nvSpPr>
          <p:cNvPr id="13" name="Rectangle 12"/>
          <p:cNvSpPr/>
          <p:nvPr/>
        </p:nvSpPr>
        <p:spPr>
          <a:xfrm>
            <a:off x="2819400" y="6006379"/>
            <a:ext cx="533400" cy="119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104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03"/>
            <a:ext cx="8229600" cy="1143000"/>
          </a:xfrm>
        </p:spPr>
        <p:txBody>
          <a:bodyPr>
            <a:noAutofit/>
          </a:bodyPr>
          <a:lstStyle/>
          <a:p>
            <a:r>
              <a:rPr lang="en-US" sz="2400" dirty="0"/>
              <a:t>There are </a:t>
            </a:r>
            <a:r>
              <a:rPr lang="en-US" sz="2400" dirty="0">
                <a:solidFill>
                  <a:srgbClr val="FF0000"/>
                </a:solidFill>
              </a:rPr>
              <a:t>two possible schemes to select words for training </a:t>
            </a:r>
            <a:r>
              <a:rPr lang="en-US" sz="2400" dirty="0"/>
              <a:t>: CBOW (Continuous Bag of words) or Skip-gram</a:t>
            </a:r>
            <a:endParaRPr lang="en-US" sz="1600" dirty="0"/>
          </a:p>
        </p:txBody>
      </p:sp>
      <p:sp>
        <p:nvSpPr>
          <p:cNvPr id="3" name="Content Placeholder 2"/>
          <p:cNvSpPr>
            <a:spLocks noGrp="1"/>
          </p:cNvSpPr>
          <p:nvPr>
            <p:ph idx="1"/>
          </p:nvPr>
        </p:nvSpPr>
        <p:spPr>
          <a:xfrm>
            <a:off x="472440" y="1768475"/>
            <a:ext cx="4355635" cy="4953000"/>
          </a:xfrm>
        </p:spPr>
        <p:txBody>
          <a:bodyPr>
            <a:normAutofit fontScale="85000" lnSpcReduction="10000"/>
          </a:bodyPr>
          <a:lstStyle/>
          <a:p>
            <a:r>
              <a:rPr lang="en-US" dirty="0"/>
              <a:t>CBOW: Use x</a:t>
            </a:r>
            <a:r>
              <a:rPr lang="en-US" baseline="-25000" dirty="0"/>
              <a:t>i-2</a:t>
            </a:r>
            <a:r>
              <a:rPr lang="en-US" dirty="0"/>
              <a:t>, x</a:t>
            </a:r>
            <a:r>
              <a:rPr lang="en-US" baseline="-25000" dirty="0"/>
              <a:t>i-1,</a:t>
            </a:r>
            <a:r>
              <a:rPr lang="en-US" dirty="0"/>
              <a:t> x</a:t>
            </a:r>
            <a:r>
              <a:rPr lang="en-US" baseline="-25000" dirty="0"/>
              <a:t>i+1,</a:t>
            </a:r>
            <a:r>
              <a:rPr lang="en-US" dirty="0"/>
              <a:t> x</a:t>
            </a:r>
            <a:r>
              <a:rPr lang="en-US" baseline="-25000" dirty="0"/>
              <a:t>i+2 </a:t>
            </a:r>
            <a:r>
              <a:rPr lang="en-US" dirty="0"/>
              <a:t>to guess x</a:t>
            </a:r>
            <a:r>
              <a:rPr lang="en-US" baseline="-25000" dirty="0"/>
              <a:t>i</a:t>
            </a:r>
          </a:p>
          <a:p>
            <a:r>
              <a:rPr lang="en-US" dirty="0"/>
              <a:t>Skip gram : Use x</a:t>
            </a:r>
            <a:r>
              <a:rPr lang="en-US" baseline="-25000" dirty="0"/>
              <a:t>i</a:t>
            </a:r>
            <a:r>
              <a:rPr lang="en-US" dirty="0"/>
              <a:t> to guess  x</a:t>
            </a:r>
            <a:r>
              <a:rPr lang="en-US" baseline="-25000" dirty="0"/>
              <a:t>i-2,</a:t>
            </a:r>
            <a:r>
              <a:rPr lang="en-US" dirty="0"/>
              <a:t> x</a:t>
            </a:r>
            <a:r>
              <a:rPr lang="en-US" baseline="-25000" dirty="0"/>
              <a:t>i-1,</a:t>
            </a:r>
            <a:r>
              <a:rPr lang="en-US" dirty="0"/>
              <a:t> x</a:t>
            </a:r>
            <a:r>
              <a:rPr lang="en-US" baseline="-25000" dirty="0"/>
              <a:t>i+1,</a:t>
            </a:r>
            <a:r>
              <a:rPr lang="en-US" dirty="0"/>
              <a:t> x</a:t>
            </a:r>
            <a:r>
              <a:rPr lang="en-US" baseline="-25000" dirty="0"/>
              <a:t>i+2</a:t>
            </a:r>
          </a:p>
          <a:p>
            <a:r>
              <a:rPr lang="en-US" b="1" i="1" dirty="0"/>
              <a:t>Which model to choose?</a:t>
            </a:r>
          </a:p>
          <a:p>
            <a:r>
              <a:rPr lang="en-US" dirty="0"/>
              <a:t>CBOW is faster and has better representations for more frequent words.</a:t>
            </a:r>
          </a:p>
          <a:p>
            <a:r>
              <a:rPr lang="en-US" dirty="0"/>
              <a:t>Skip Gram works well with small amount of data and is found to represent rare words well. (more popular)</a:t>
            </a:r>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39</a:t>
            </a:fld>
            <a:endParaRPr lang="en-US"/>
          </a:p>
        </p:txBody>
      </p:sp>
      <p:grpSp>
        <p:nvGrpSpPr>
          <p:cNvPr id="33" name="Group 32"/>
          <p:cNvGrpSpPr/>
          <p:nvPr/>
        </p:nvGrpSpPr>
        <p:grpSpPr>
          <a:xfrm>
            <a:off x="5068690" y="1377476"/>
            <a:ext cx="3701930" cy="2206601"/>
            <a:chOff x="3429523" y="2784763"/>
            <a:chExt cx="3701930" cy="2206601"/>
          </a:xfrm>
        </p:grpSpPr>
        <p:sp>
          <p:nvSpPr>
            <p:cNvPr id="34" name="TextBox 33"/>
            <p:cNvSpPr txBox="1"/>
            <p:nvPr/>
          </p:nvSpPr>
          <p:spPr>
            <a:xfrm>
              <a:off x="5006099" y="2784763"/>
              <a:ext cx="2125354" cy="369332"/>
            </a:xfrm>
            <a:prstGeom prst="rect">
              <a:avLst/>
            </a:prstGeom>
            <a:noFill/>
          </p:spPr>
          <p:txBody>
            <a:bodyPr wrap="square" rtlCol="0">
              <a:spAutoFit/>
            </a:bodyPr>
            <a:lstStyle/>
            <a:p>
              <a:endParaRPr lang="en-US" dirty="0"/>
            </a:p>
          </p:txBody>
        </p:sp>
        <p:sp>
          <p:nvSpPr>
            <p:cNvPr id="35" name="TextBox 34"/>
            <p:cNvSpPr txBox="1"/>
            <p:nvPr/>
          </p:nvSpPr>
          <p:spPr>
            <a:xfrm>
              <a:off x="5874826" y="3675003"/>
              <a:ext cx="433132" cy="461665"/>
            </a:xfrm>
            <a:prstGeom prst="rect">
              <a:avLst/>
            </a:prstGeom>
            <a:noFill/>
            <a:ln>
              <a:solidFill>
                <a:schemeClr val="accent1"/>
              </a:solidFill>
            </a:ln>
          </p:spPr>
          <p:txBody>
            <a:bodyPr wrap="none" rtlCol="0">
              <a:spAutoFit/>
            </a:bodyPr>
            <a:lstStyle/>
            <a:p>
              <a:r>
                <a:rPr lang="en-US" sz="2400" dirty="0"/>
                <a:t>x</a:t>
              </a:r>
              <a:r>
                <a:rPr lang="en-US" sz="2400" baseline="-25000" dirty="0"/>
                <a:t>i</a:t>
              </a:r>
              <a:r>
                <a:rPr lang="en-US" sz="2400" dirty="0"/>
                <a:t> </a:t>
              </a:r>
            </a:p>
          </p:txBody>
        </p:sp>
        <p:sp>
          <p:nvSpPr>
            <p:cNvPr id="36" name="TextBox 35"/>
            <p:cNvSpPr txBox="1"/>
            <p:nvPr/>
          </p:nvSpPr>
          <p:spPr>
            <a:xfrm>
              <a:off x="5011154" y="3435378"/>
              <a:ext cx="596638" cy="923330"/>
            </a:xfrm>
            <a:prstGeom prst="rect">
              <a:avLst/>
            </a:prstGeom>
            <a:noFill/>
            <a:ln>
              <a:solidFill>
                <a:schemeClr val="accent1"/>
              </a:solidFill>
            </a:ln>
          </p:spPr>
          <p:txBody>
            <a:bodyPr wrap="none" rtlCol="0">
              <a:spAutoFit/>
            </a:bodyPr>
            <a:lstStyle/>
            <a:p>
              <a:endParaRPr lang="en-US" dirty="0"/>
            </a:p>
            <a:p>
              <a:r>
                <a:rPr lang="en-US" dirty="0"/>
                <a:t>Sum</a:t>
              </a:r>
            </a:p>
            <a:p>
              <a:endParaRPr lang="en-US" dirty="0"/>
            </a:p>
          </p:txBody>
        </p:sp>
        <p:sp>
          <p:nvSpPr>
            <p:cNvPr id="37" name="TextBox 36"/>
            <p:cNvSpPr txBox="1"/>
            <p:nvPr/>
          </p:nvSpPr>
          <p:spPr>
            <a:xfrm>
              <a:off x="3432266" y="2922535"/>
              <a:ext cx="545342" cy="369332"/>
            </a:xfrm>
            <a:prstGeom prst="rect">
              <a:avLst/>
            </a:prstGeom>
            <a:noFill/>
            <a:ln>
              <a:solidFill>
                <a:schemeClr val="accent1"/>
              </a:solidFill>
            </a:ln>
          </p:spPr>
          <p:txBody>
            <a:bodyPr wrap="none" rtlCol="0">
              <a:spAutoFit/>
            </a:bodyPr>
            <a:lstStyle/>
            <a:p>
              <a:r>
                <a:rPr lang="en-US" dirty="0"/>
                <a:t>Xi-2</a:t>
              </a:r>
            </a:p>
          </p:txBody>
        </p:sp>
        <p:sp>
          <p:nvSpPr>
            <p:cNvPr id="38" name="TextBox 37"/>
            <p:cNvSpPr txBox="1"/>
            <p:nvPr/>
          </p:nvSpPr>
          <p:spPr>
            <a:xfrm>
              <a:off x="3432643" y="3387551"/>
              <a:ext cx="545342" cy="369332"/>
            </a:xfrm>
            <a:prstGeom prst="rect">
              <a:avLst/>
            </a:prstGeom>
            <a:noFill/>
            <a:ln>
              <a:solidFill>
                <a:schemeClr val="accent1"/>
              </a:solidFill>
            </a:ln>
          </p:spPr>
          <p:txBody>
            <a:bodyPr wrap="none" rtlCol="0">
              <a:spAutoFit/>
            </a:bodyPr>
            <a:lstStyle/>
            <a:p>
              <a:r>
                <a:rPr lang="en-US" dirty="0"/>
                <a:t>Xi-1</a:t>
              </a:r>
            </a:p>
          </p:txBody>
        </p:sp>
        <p:sp>
          <p:nvSpPr>
            <p:cNvPr id="39" name="TextBox 38"/>
            <p:cNvSpPr txBox="1"/>
            <p:nvPr/>
          </p:nvSpPr>
          <p:spPr>
            <a:xfrm>
              <a:off x="3432266" y="4130008"/>
              <a:ext cx="590226" cy="369332"/>
            </a:xfrm>
            <a:prstGeom prst="rect">
              <a:avLst/>
            </a:prstGeom>
            <a:noFill/>
            <a:ln>
              <a:solidFill>
                <a:schemeClr val="accent1"/>
              </a:solidFill>
            </a:ln>
          </p:spPr>
          <p:txBody>
            <a:bodyPr wrap="none" rtlCol="0">
              <a:spAutoFit/>
            </a:bodyPr>
            <a:lstStyle/>
            <a:p>
              <a:r>
                <a:rPr lang="en-US" dirty="0"/>
                <a:t>Xi+1</a:t>
              </a:r>
            </a:p>
          </p:txBody>
        </p:sp>
        <p:sp>
          <p:nvSpPr>
            <p:cNvPr id="40" name="TextBox 39"/>
            <p:cNvSpPr txBox="1"/>
            <p:nvPr/>
          </p:nvSpPr>
          <p:spPr>
            <a:xfrm>
              <a:off x="3429523" y="4622032"/>
              <a:ext cx="590226" cy="369332"/>
            </a:xfrm>
            <a:prstGeom prst="rect">
              <a:avLst/>
            </a:prstGeom>
            <a:noFill/>
            <a:ln>
              <a:solidFill>
                <a:schemeClr val="accent1"/>
              </a:solidFill>
            </a:ln>
          </p:spPr>
          <p:txBody>
            <a:bodyPr wrap="none" rtlCol="0">
              <a:spAutoFit/>
            </a:bodyPr>
            <a:lstStyle/>
            <a:p>
              <a:r>
                <a:rPr lang="en-US" dirty="0"/>
                <a:t>Xi+2</a:t>
              </a:r>
            </a:p>
          </p:txBody>
        </p:sp>
        <p:cxnSp>
          <p:nvCxnSpPr>
            <p:cNvPr id="41" name="Straight Arrow Connector 40"/>
            <p:cNvCxnSpPr>
              <a:stCxn id="37" idx="3"/>
            </p:cNvCxnSpPr>
            <p:nvPr/>
          </p:nvCxnSpPr>
          <p:spPr>
            <a:xfrm>
              <a:off x="3977608" y="3107201"/>
              <a:ext cx="1062090" cy="484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3"/>
            </p:cNvCxnSpPr>
            <p:nvPr/>
          </p:nvCxnSpPr>
          <p:spPr>
            <a:xfrm>
              <a:off x="3977985" y="3572217"/>
              <a:ext cx="1046392"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3"/>
              <a:endCxn id="36" idx="1"/>
            </p:cNvCxnSpPr>
            <p:nvPr/>
          </p:nvCxnSpPr>
          <p:spPr>
            <a:xfrm flipV="1">
              <a:off x="4022492" y="3897043"/>
              <a:ext cx="988662" cy="41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0" idx="3"/>
            </p:cNvCxnSpPr>
            <p:nvPr/>
          </p:nvCxnSpPr>
          <p:spPr>
            <a:xfrm flipV="1">
              <a:off x="4019749" y="4136668"/>
              <a:ext cx="1004628" cy="670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3"/>
              <a:endCxn id="35" idx="1"/>
            </p:cNvCxnSpPr>
            <p:nvPr/>
          </p:nvCxnSpPr>
          <p:spPr>
            <a:xfrm>
              <a:off x="5607792" y="3897043"/>
              <a:ext cx="267034" cy="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4995715" y="3511729"/>
            <a:ext cx="4148285" cy="646331"/>
          </a:xfrm>
          <a:prstGeom prst="rect">
            <a:avLst/>
          </a:prstGeom>
          <a:noFill/>
        </p:spPr>
        <p:txBody>
          <a:bodyPr wrap="square" rtlCol="0">
            <a:spAutoFit/>
          </a:bodyPr>
          <a:lstStyle/>
          <a:p>
            <a:r>
              <a:rPr lang="en-US" b="1" dirty="0"/>
              <a:t>1)Continuous Bag of Word Model, window size=2</a:t>
            </a:r>
            <a:endParaRPr lang="en-US" dirty="0"/>
          </a:p>
        </p:txBody>
      </p:sp>
      <p:sp>
        <p:nvSpPr>
          <p:cNvPr id="46" name="TextBox 45"/>
          <p:cNvSpPr txBox="1"/>
          <p:nvPr/>
        </p:nvSpPr>
        <p:spPr>
          <a:xfrm>
            <a:off x="324764" y="6549307"/>
            <a:ext cx="5762988" cy="369332"/>
          </a:xfrm>
          <a:prstGeom prst="rect">
            <a:avLst/>
          </a:prstGeom>
          <a:noFill/>
        </p:spPr>
        <p:txBody>
          <a:bodyPr wrap="none" rtlCol="0">
            <a:spAutoFit/>
          </a:bodyPr>
          <a:lstStyle/>
          <a:p>
            <a:r>
              <a:rPr lang="en-US" dirty="0">
                <a:hlinkClick r:id="rId2"/>
              </a:rPr>
              <a:t>https://www.guru99.com/word-embedding-word2vec.html</a:t>
            </a:r>
            <a:endParaRPr lang="en-US" dirty="0"/>
          </a:p>
        </p:txBody>
      </p:sp>
      <p:sp>
        <p:nvSpPr>
          <p:cNvPr id="47" name="Rectangle 46"/>
          <p:cNvSpPr/>
          <p:nvPr/>
        </p:nvSpPr>
        <p:spPr>
          <a:xfrm>
            <a:off x="5977415" y="6145458"/>
            <a:ext cx="2190023" cy="646331"/>
          </a:xfrm>
          <a:prstGeom prst="rect">
            <a:avLst/>
          </a:prstGeom>
        </p:spPr>
        <p:txBody>
          <a:bodyPr wrap="none">
            <a:spAutoFit/>
          </a:bodyPr>
          <a:lstStyle/>
          <a:p>
            <a:r>
              <a:rPr lang="en-US" b="1" dirty="0">
                <a:solidFill>
                  <a:srgbClr val="222222"/>
                </a:solidFill>
                <a:latin typeface="Source Sans Pro"/>
              </a:rPr>
              <a:t>2) Skip-Gram Model</a:t>
            </a:r>
          </a:p>
          <a:p>
            <a:r>
              <a:rPr lang="en-US" b="1" dirty="0"/>
              <a:t>window size=2</a:t>
            </a:r>
            <a:endParaRPr lang="en-US" dirty="0"/>
          </a:p>
        </p:txBody>
      </p:sp>
      <p:grpSp>
        <p:nvGrpSpPr>
          <p:cNvPr id="50" name="Group 49"/>
          <p:cNvGrpSpPr/>
          <p:nvPr/>
        </p:nvGrpSpPr>
        <p:grpSpPr>
          <a:xfrm>
            <a:off x="5924438" y="4252328"/>
            <a:ext cx="2188573" cy="1831986"/>
            <a:chOff x="6175222" y="1810544"/>
            <a:chExt cx="2188573" cy="1831986"/>
          </a:xfrm>
        </p:grpSpPr>
        <p:sp>
          <p:nvSpPr>
            <p:cNvPr id="51" name="TextBox 50"/>
            <p:cNvSpPr txBox="1"/>
            <p:nvPr/>
          </p:nvSpPr>
          <p:spPr>
            <a:xfrm>
              <a:off x="6175222" y="2566131"/>
              <a:ext cx="457176" cy="461665"/>
            </a:xfrm>
            <a:prstGeom prst="rect">
              <a:avLst/>
            </a:prstGeom>
            <a:noFill/>
            <a:ln>
              <a:solidFill>
                <a:schemeClr val="accent1"/>
              </a:solidFill>
            </a:ln>
          </p:spPr>
          <p:txBody>
            <a:bodyPr wrap="none" rtlCol="0">
              <a:spAutoFit/>
            </a:bodyPr>
            <a:lstStyle/>
            <a:p>
              <a:r>
                <a:rPr lang="en-US" sz="2400" dirty="0"/>
                <a:t>xi </a:t>
              </a:r>
            </a:p>
          </p:txBody>
        </p:sp>
        <p:sp>
          <p:nvSpPr>
            <p:cNvPr id="52" name="TextBox 51"/>
            <p:cNvSpPr txBox="1"/>
            <p:nvPr/>
          </p:nvSpPr>
          <p:spPr>
            <a:xfrm>
              <a:off x="7773569" y="1810544"/>
              <a:ext cx="545342" cy="369332"/>
            </a:xfrm>
            <a:prstGeom prst="rect">
              <a:avLst/>
            </a:prstGeom>
            <a:noFill/>
            <a:ln>
              <a:solidFill>
                <a:schemeClr val="accent1"/>
              </a:solidFill>
            </a:ln>
          </p:spPr>
          <p:txBody>
            <a:bodyPr wrap="none" rtlCol="0">
              <a:spAutoFit/>
            </a:bodyPr>
            <a:lstStyle/>
            <a:p>
              <a:r>
                <a:rPr lang="en-US" dirty="0"/>
                <a:t>Xi-2</a:t>
              </a:r>
            </a:p>
          </p:txBody>
        </p:sp>
        <p:sp>
          <p:nvSpPr>
            <p:cNvPr id="53" name="TextBox 52"/>
            <p:cNvSpPr txBox="1"/>
            <p:nvPr/>
          </p:nvSpPr>
          <p:spPr>
            <a:xfrm>
              <a:off x="7742910" y="2258587"/>
              <a:ext cx="545342" cy="369332"/>
            </a:xfrm>
            <a:prstGeom prst="rect">
              <a:avLst/>
            </a:prstGeom>
            <a:noFill/>
            <a:ln>
              <a:solidFill>
                <a:schemeClr val="accent1"/>
              </a:solidFill>
            </a:ln>
          </p:spPr>
          <p:txBody>
            <a:bodyPr wrap="none" rtlCol="0">
              <a:spAutoFit/>
            </a:bodyPr>
            <a:lstStyle/>
            <a:p>
              <a:r>
                <a:rPr lang="en-US" dirty="0"/>
                <a:t>Xi-1</a:t>
              </a:r>
            </a:p>
          </p:txBody>
        </p:sp>
        <p:sp>
          <p:nvSpPr>
            <p:cNvPr id="54" name="TextBox 53"/>
            <p:cNvSpPr txBox="1"/>
            <p:nvPr/>
          </p:nvSpPr>
          <p:spPr>
            <a:xfrm>
              <a:off x="7752603" y="2812585"/>
              <a:ext cx="590226" cy="369332"/>
            </a:xfrm>
            <a:prstGeom prst="rect">
              <a:avLst/>
            </a:prstGeom>
            <a:noFill/>
            <a:ln>
              <a:solidFill>
                <a:schemeClr val="accent1"/>
              </a:solidFill>
            </a:ln>
          </p:spPr>
          <p:txBody>
            <a:bodyPr wrap="none" rtlCol="0">
              <a:spAutoFit/>
            </a:bodyPr>
            <a:lstStyle/>
            <a:p>
              <a:r>
                <a:rPr lang="en-US" dirty="0"/>
                <a:t>Xi+1</a:t>
              </a:r>
            </a:p>
          </p:txBody>
        </p:sp>
        <p:sp>
          <p:nvSpPr>
            <p:cNvPr id="55" name="TextBox 54"/>
            <p:cNvSpPr txBox="1"/>
            <p:nvPr/>
          </p:nvSpPr>
          <p:spPr>
            <a:xfrm>
              <a:off x="7773569" y="3273198"/>
              <a:ext cx="590226" cy="369332"/>
            </a:xfrm>
            <a:prstGeom prst="rect">
              <a:avLst/>
            </a:prstGeom>
            <a:noFill/>
            <a:ln>
              <a:solidFill>
                <a:schemeClr val="accent1"/>
              </a:solidFill>
            </a:ln>
          </p:spPr>
          <p:txBody>
            <a:bodyPr wrap="none" rtlCol="0">
              <a:spAutoFit/>
            </a:bodyPr>
            <a:lstStyle/>
            <a:p>
              <a:r>
                <a:rPr lang="en-US" dirty="0"/>
                <a:t>Xi+2</a:t>
              </a:r>
            </a:p>
          </p:txBody>
        </p:sp>
        <p:cxnSp>
          <p:nvCxnSpPr>
            <p:cNvPr id="56" name="Straight Arrow Connector 55"/>
            <p:cNvCxnSpPr/>
            <p:nvPr/>
          </p:nvCxnSpPr>
          <p:spPr>
            <a:xfrm flipV="1">
              <a:off x="7277357" y="1995211"/>
              <a:ext cx="475246" cy="615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1" idx="3"/>
              <a:endCxn id="53" idx="1"/>
            </p:cNvCxnSpPr>
            <p:nvPr/>
          </p:nvCxnSpPr>
          <p:spPr>
            <a:xfrm flipV="1">
              <a:off x="7255914" y="2443253"/>
              <a:ext cx="486996" cy="352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4" idx="1"/>
            </p:cNvCxnSpPr>
            <p:nvPr/>
          </p:nvCxnSpPr>
          <p:spPr>
            <a:xfrm>
              <a:off x="7255914" y="2915923"/>
              <a:ext cx="496689" cy="8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649680" y="2807681"/>
              <a:ext cx="288432" cy="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55" idx="1"/>
            </p:cNvCxnSpPr>
            <p:nvPr/>
          </p:nvCxnSpPr>
          <p:spPr>
            <a:xfrm>
              <a:off x="7270107" y="3007204"/>
              <a:ext cx="503462" cy="45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951114" y="2425931"/>
              <a:ext cx="304800" cy="738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704479" y="1838911"/>
              <a:ext cx="785023" cy="646331"/>
            </a:xfrm>
            <a:prstGeom prst="rect">
              <a:avLst/>
            </a:prstGeom>
            <a:noFill/>
          </p:spPr>
          <p:txBody>
            <a:bodyPr wrap="none" rtlCol="0">
              <a:spAutoFit/>
            </a:bodyPr>
            <a:lstStyle/>
            <a:p>
              <a:r>
                <a:rPr lang="en-US" dirty="0"/>
                <a:t>Select</a:t>
              </a:r>
            </a:p>
            <a:p>
              <a:r>
                <a:rPr lang="en-US" dirty="0"/>
                <a:t>switch</a:t>
              </a:r>
            </a:p>
          </p:txBody>
        </p:sp>
      </p:grpSp>
    </p:spTree>
    <p:extLst>
      <p:ext uri="{BB962C8B-B14F-4D97-AF65-F5344CB8AC3E}">
        <p14:creationId xmlns:p14="http://schemas.microsoft.com/office/powerpoint/2010/main" val="375835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Word embedding (representation)</a:t>
            </a:r>
          </a:p>
        </p:txBody>
      </p:sp>
      <p:sp>
        <p:nvSpPr>
          <p:cNvPr id="3" name="Content Placeholder 2"/>
          <p:cNvSpPr>
            <a:spLocks noGrp="1"/>
          </p:cNvSpPr>
          <p:nvPr>
            <p:ph idx="1"/>
          </p:nvPr>
        </p:nvSpPr>
        <p:spPr/>
        <p:txBody>
          <a:bodyPr>
            <a:normAutofit fontScale="77500" lnSpcReduction="20000"/>
          </a:bodyPr>
          <a:lstStyle/>
          <a:p>
            <a:r>
              <a:rPr lang="en-US" dirty="0">
                <a:hlinkClick r:id="rId2"/>
              </a:rPr>
              <a:t>https://medium.com/@japneet121/introduction-713b3d976323</a:t>
            </a:r>
            <a:endParaRPr lang="en-US" dirty="0"/>
          </a:p>
          <a:p>
            <a:r>
              <a:rPr lang="en-US" dirty="0"/>
              <a:t>Three approaches to represent words by numbers</a:t>
            </a:r>
          </a:p>
          <a:p>
            <a:pPr marL="514350" indent="-514350">
              <a:buFont typeface="+mj-lt"/>
              <a:buAutoNum type="arabicParenR"/>
            </a:pPr>
            <a:r>
              <a:rPr lang="en-US" dirty="0"/>
              <a:t>Integer mapping (simple, not too useful)</a:t>
            </a:r>
          </a:p>
          <a:p>
            <a:pPr marL="514350" indent="-514350">
              <a:buFont typeface="+mj-lt"/>
              <a:buAutoNum type="arabicParenR"/>
            </a:pPr>
            <a:r>
              <a:rPr lang="en-US" dirty="0"/>
              <a:t>BOW : (Bag of words)</a:t>
            </a:r>
          </a:p>
          <a:p>
            <a:pPr marL="514350" indent="-514350">
              <a:buFont typeface="+mj-lt"/>
              <a:buAutoNum type="arabicParenR"/>
            </a:pPr>
            <a:r>
              <a:rPr lang="en-US" dirty="0"/>
              <a:t>TF-IDF : Another way to get these numbers is by using TD-IDF, which stands for term frequency-inverse document frequency</a:t>
            </a:r>
          </a:p>
          <a:p>
            <a:pPr marL="514350" indent="-514350">
              <a:buFont typeface="+mj-lt"/>
              <a:buAutoNum type="arabicParenR"/>
            </a:pPr>
            <a:r>
              <a:rPr lang="en-US" dirty="0"/>
              <a:t>Word2vec : This is popular, will be discussed in detail</a:t>
            </a:r>
          </a:p>
          <a:p>
            <a:pPr lvl="1"/>
            <a:r>
              <a:rPr lang="en-US" dirty="0"/>
              <a:t>Word2vec is a group of related models that are used to produce word embedding. </a:t>
            </a:r>
          </a:p>
          <a:p>
            <a:pPr lvl="1"/>
            <a:r>
              <a:rPr lang="en-US" dirty="0"/>
              <a:t>Word2vec relies on either skip-grams or continuous bag of words (CBOW) to create neural word embedding</a:t>
            </a:r>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4</a:t>
            </a:fld>
            <a:endParaRPr lang="en-US" dirty="0"/>
          </a:p>
        </p:txBody>
      </p:sp>
    </p:spTree>
    <p:extLst>
      <p:ext uri="{BB962C8B-B14F-4D97-AF65-F5344CB8AC3E}">
        <p14:creationId xmlns:p14="http://schemas.microsoft.com/office/powerpoint/2010/main" val="734540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03"/>
            <a:ext cx="8229600" cy="1143000"/>
          </a:xfrm>
        </p:spPr>
        <p:txBody>
          <a:bodyPr>
            <a:noAutofit/>
          </a:bodyPr>
          <a:lstStyle/>
          <a:p>
            <a:r>
              <a:rPr lang="en-US" sz="2400" dirty="0"/>
              <a:t>How to choose words to be placed at input and output during training: </a:t>
            </a:r>
            <a:r>
              <a:rPr lang="en-US" sz="2400" u="sng" dirty="0">
                <a:solidFill>
                  <a:srgbClr val="FF0000"/>
                </a:solidFill>
              </a:rPr>
              <a:t>CBOW (continuous Bag of words)</a:t>
            </a:r>
            <a:r>
              <a:rPr lang="en-US" sz="2400" dirty="0"/>
              <a:t>, or Skip-gram model</a:t>
            </a:r>
          </a:p>
        </p:txBody>
      </p:sp>
      <p:sp>
        <p:nvSpPr>
          <p:cNvPr id="3" name="Content Placeholder 2"/>
          <p:cNvSpPr>
            <a:spLocks noGrp="1"/>
          </p:cNvSpPr>
          <p:nvPr>
            <p:ph idx="1"/>
          </p:nvPr>
        </p:nvSpPr>
        <p:spPr>
          <a:xfrm>
            <a:off x="762780" y="3678712"/>
            <a:ext cx="7924020" cy="2713185"/>
          </a:xfrm>
        </p:spPr>
        <p:txBody>
          <a:bodyPr>
            <a:normAutofit fontScale="85000" lnSpcReduction="20000"/>
          </a:bodyPr>
          <a:lstStyle/>
          <a:p>
            <a:r>
              <a:rPr lang="en-US" sz="2400" i="1" dirty="0" err="1"/>
              <a:t>i</a:t>
            </a:r>
            <a:r>
              <a:rPr lang="en-US" sz="2400" dirty="0"/>
              <a:t>=index of the position of the word (x) in the sentence</a:t>
            </a:r>
          </a:p>
          <a:p>
            <a:r>
              <a:rPr lang="en-US" sz="2400" dirty="0"/>
              <a:t>If CBOW is used for selecting words for training : From x</a:t>
            </a:r>
            <a:r>
              <a:rPr lang="en-US" sz="2400" baseline="-25000" dirty="0"/>
              <a:t>i-2</a:t>
            </a:r>
            <a:r>
              <a:rPr lang="en-US" sz="2400" dirty="0"/>
              <a:t>, x</a:t>
            </a:r>
            <a:r>
              <a:rPr lang="en-US" sz="2400" baseline="-25000" dirty="0"/>
              <a:t>i-1,</a:t>
            </a:r>
            <a:r>
              <a:rPr lang="en-US" sz="2400" dirty="0"/>
              <a:t> x</a:t>
            </a:r>
            <a:r>
              <a:rPr lang="en-US" sz="2400" baseline="-25000" dirty="0"/>
              <a:t>i+1,</a:t>
            </a:r>
            <a:r>
              <a:rPr lang="en-US" sz="2400" dirty="0"/>
              <a:t> x</a:t>
            </a:r>
            <a:r>
              <a:rPr lang="en-US" sz="2400" baseline="-25000" dirty="0"/>
              <a:t>i+2 </a:t>
            </a:r>
            <a:r>
              <a:rPr lang="en-US" sz="2400" dirty="0"/>
              <a:t>to guess x</a:t>
            </a:r>
            <a:r>
              <a:rPr lang="en-US" sz="2400" baseline="-25000" dirty="0"/>
              <a:t>i</a:t>
            </a:r>
            <a:r>
              <a:rPr lang="en-US" sz="2400" dirty="0"/>
              <a:t>.</a:t>
            </a:r>
          </a:p>
          <a:p>
            <a:r>
              <a:rPr lang="en-US" sz="2400" dirty="0"/>
              <a:t>During backpropagation training of the network: </a:t>
            </a:r>
          </a:p>
          <a:p>
            <a:r>
              <a:rPr lang="en-US" sz="2400" dirty="0"/>
              <a:t>Add {X</a:t>
            </a:r>
            <a:r>
              <a:rPr lang="en-US" sz="2400" baseline="-25000" dirty="0"/>
              <a:t>i-2 </a:t>
            </a:r>
            <a:r>
              <a:rPr lang="en-US" sz="2400" dirty="0"/>
              <a:t>+ X</a:t>
            </a:r>
            <a:r>
              <a:rPr lang="en-US" sz="2400" baseline="-25000" dirty="0"/>
              <a:t>i-1 </a:t>
            </a:r>
            <a:r>
              <a:rPr lang="en-US" sz="2400" dirty="0"/>
              <a:t>+ X</a:t>
            </a:r>
            <a:r>
              <a:rPr lang="en-US" sz="2400" baseline="-25000" dirty="0"/>
              <a:t>i+1 </a:t>
            </a:r>
            <a:r>
              <a:rPr lang="en-US" sz="2400" dirty="0"/>
              <a:t>+ X</a:t>
            </a:r>
            <a:r>
              <a:rPr lang="en-US" sz="2400" baseline="-25000" dirty="0"/>
              <a:t>i+2 </a:t>
            </a:r>
            <a:r>
              <a:rPr lang="en-US" sz="2400" dirty="0"/>
              <a:t>} as input and Xi as output , i.e.</a:t>
            </a:r>
          </a:p>
          <a:p>
            <a:r>
              <a:rPr lang="en-US" sz="2400" dirty="0"/>
              <a:t>Add {X</a:t>
            </a:r>
            <a:r>
              <a:rPr lang="en-US" sz="2400" baseline="-25000" dirty="0"/>
              <a:t>i-2 </a:t>
            </a:r>
            <a:r>
              <a:rPr lang="en-US" sz="2400" dirty="0"/>
              <a:t>+ X</a:t>
            </a:r>
            <a:r>
              <a:rPr lang="en-US" sz="2400" baseline="-25000" dirty="0"/>
              <a:t>i-1 </a:t>
            </a:r>
            <a:r>
              <a:rPr lang="en-US" sz="2400" dirty="0"/>
              <a:t>+ X</a:t>
            </a:r>
            <a:r>
              <a:rPr lang="en-US" sz="2400" baseline="-25000" dirty="0"/>
              <a:t>i+1 </a:t>
            </a:r>
            <a:r>
              <a:rPr lang="en-US" sz="2400" dirty="0"/>
              <a:t>+ X</a:t>
            </a:r>
            <a:r>
              <a:rPr lang="en-US" sz="2400" baseline="-25000" dirty="0"/>
              <a:t>i+2 </a:t>
            </a:r>
            <a:r>
              <a:rPr lang="en-US" sz="2400" dirty="0"/>
              <a:t>} </a:t>
            </a:r>
            <a:r>
              <a:rPr lang="en-US" sz="2400" dirty="0">
                <a:sym typeface="Wingdings" panose="05000000000000000000" pitchFamily="2" charset="2"/>
              </a:rPr>
              <a:t> input, X</a:t>
            </a:r>
            <a:r>
              <a:rPr lang="en-US" sz="2400" baseline="-25000" dirty="0">
                <a:sym typeface="Wingdings" panose="05000000000000000000" pitchFamily="2" charset="2"/>
              </a:rPr>
              <a:t>i</a:t>
            </a:r>
            <a:r>
              <a:rPr lang="en-US" sz="2400" dirty="0">
                <a:sym typeface="Wingdings" panose="05000000000000000000" pitchFamily="2" charset="2"/>
              </a:rPr>
              <a:t> output (run </a:t>
            </a:r>
            <a:r>
              <a:rPr lang="en-US" sz="2400" dirty="0"/>
              <a:t>backpropagation</a:t>
            </a:r>
            <a:r>
              <a:rPr lang="en-US" sz="2400" dirty="0">
                <a:sym typeface="Wingdings" panose="05000000000000000000" pitchFamily="2" charset="2"/>
              </a:rPr>
              <a:t> training)</a:t>
            </a:r>
          </a:p>
          <a:p>
            <a:r>
              <a:rPr lang="en-US" sz="2400" dirty="0">
                <a:sym typeface="Wingdings" panose="05000000000000000000" pitchFamily="2" charset="2"/>
              </a:rPr>
              <a:t>Training :(use Sum</a:t>
            </a:r>
            <a:r>
              <a:rPr lang="en-US" sz="2400" dirty="0"/>
              <a:t> {X</a:t>
            </a:r>
            <a:r>
              <a:rPr lang="en-US" sz="2400" baseline="-25000" dirty="0"/>
              <a:t>i-2 </a:t>
            </a:r>
            <a:r>
              <a:rPr lang="en-US" sz="2400" dirty="0"/>
              <a:t>+ X</a:t>
            </a:r>
            <a:r>
              <a:rPr lang="en-US" sz="2400" baseline="-25000" dirty="0"/>
              <a:t>i-1 </a:t>
            </a:r>
            <a:r>
              <a:rPr lang="en-US" sz="2400" dirty="0"/>
              <a:t>+ X</a:t>
            </a:r>
            <a:r>
              <a:rPr lang="en-US" sz="2400" baseline="-25000" dirty="0"/>
              <a:t>i+1 </a:t>
            </a:r>
            <a:r>
              <a:rPr lang="en-US" sz="2400" dirty="0"/>
              <a:t>+ X</a:t>
            </a:r>
            <a:r>
              <a:rPr lang="en-US" sz="2400" baseline="-25000" dirty="0"/>
              <a:t>i+2 </a:t>
            </a:r>
            <a:r>
              <a:rPr lang="en-US" sz="2400" dirty="0"/>
              <a:t>}</a:t>
            </a:r>
            <a:r>
              <a:rPr lang="en-US" sz="2400" dirty="0">
                <a:sym typeface="Wingdings" panose="05000000000000000000" pitchFamily="2" charset="2"/>
              </a:rPr>
              <a:t> )  target word, only once, (so it is fast)</a:t>
            </a:r>
          </a:p>
          <a:p>
            <a:endParaRPr lang="en-US" sz="2400" dirty="0"/>
          </a:p>
          <a:p>
            <a:endParaRPr lang="en-US" sz="2400" dirty="0"/>
          </a:p>
          <a:p>
            <a:pPr marL="0" indent="0">
              <a:buNone/>
            </a:pPr>
            <a:endParaRPr lang="en-US" sz="2400" dirty="0"/>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40</a:t>
            </a:fld>
            <a:endParaRPr lang="en-US"/>
          </a:p>
        </p:txBody>
      </p:sp>
      <p:grpSp>
        <p:nvGrpSpPr>
          <p:cNvPr id="33" name="Group 32"/>
          <p:cNvGrpSpPr/>
          <p:nvPr/>
        </p:nvGrpSpPr>
        <p:grpSpPr>
          <a:xfrm>
            <a:off x="2873825" y="1315661"/>
            <a:ext cx="3701930" cy="2206601"/>
            <a:chOff x="3429523" y="2784763"/>
            <a:chExt cx="3701930" cy="2206601"/>
          </a:xfrm>
        </p:grpSpPr>
        <p:sp>
          <p:nvSpPr>
            <p:cNvPr id="34" name="TextBox 33"/>
            <p:cNvSpPr txBox="1"/>
            <p:nvPr/>
          </p:nvSpPr>
          <p:spPr>
            <a:xfrm>
              <a:off x="5006099" y="2784763"/>
              <a:ext cx="2125354" cy="646331"/>
            </a:xfrm>
            <a:prstGeom prst="rect">
              <a:avLst/>
            </a:prstGeom>
            <a:noFill/>
          </p:spPr>
          <p:txBody>
            <a:bodyPr wrap="square" rtlCol="0">
              <a:spAutoFit/>
            </a:bodyPr>
            <a:lstStyle/>
            <a:p>
              <a:r>
                <a:rPr lang="en-US" dirty="0"/>
                <a:t>Each link represents many weights</a:t>
              </a:r>
            </a:p>
          </p:txBody>
        </p:sp>
        <p:sp>
          <p:nvSpPr>
            <p:cNvPr id="35" name="TextBox 34"/>
            <p:cNvSpPr txBox="1"/>
            <p:nvPr/>
          </p:nvSpPr>
          <p:spPr>
            <a:xfrm>
              <a:off x="5874826" y="3675003"/>
              <a:ext cx="484428" cy="461665"/>
            </a:xfrm>
            <a:prstGeom prst="rect">
              <a:avLst/>
            </a:prstGeom>
            <a:noFill/>
            <a:ln>
              <a:solidFill>
                <a:schemeClr val="accent1"/>
              </a:solidFill>
            </a:ln>
          </p:spPr>
          <p:txBody>
            <a:bodyPr wrap="none" rtlCol="0">
              <a:spAutoFit/>
            </a:bodyPr>
            <a:lstStyle/>
            <a:p>
              <a:r>
                <a:rPr lang="en-US" sz="2400" dirty="0"/>
                <a:t>Xi </a:t>
              </a:r>
            </a:p>
          </p:txBody>
        </p:sp>
        <p:sp>
          <p:nvSpPr>
            <p:cNvPr id="36" name="TextBox 35"/>
            <p:cNvSpPr txBox="1"/>
            <p:nvPr/>
          </p:nvSpPr>
          <p:spPr>
            <a:xfrm>
              <a:off x="5011154" y="3435378"/>
              <a:ext cx="596638" cy="923330"/>
            </a:xfrm>
            <a:prstGeom prst="rect">
              <a:avLst/>
            </a:prstGeom>
            <a:noFill/>
            <a:ln>
              <a:solidFill>
                <a:schemeClr val="accent1"/>
              </a:solidFill>
            </a:ln>
          </p:spPr>
          <p:txBody>
            <a:bodyPr wrap="none" rtlCol="0">
              <a:spAutoFit/>
            </a:bodyPr>
            <a:lstStyle/>
            <a:p>
              <a:endParaRPr lang="en-US" dirty="0"/>
            </a:p>
            <a:p>
              <a:r>
                <a:rPr lang="en-US" dirty="0"/>
                <a:t>Sum</a:t>
              </a:r>
            </a:p>
            <a:p>
              <a:endParaRPr lang="en-US" dirty="0"/>
            </a:p>
          </p:txBody>
        </p:sp>
        <p:sp>
          <p:nvSpPr>
            <p:cNvPr id="37" name="TextBox 36"/>
            <p:cNvSpPr txBox="1"/>
            <p:nvPr/>
          </p:nvSpPr>
          <p:spPr>
            <a:xfrm>
              <a:off x="3432266" y="2922535"/>
              <a:ext cx="545342" cy="369332"/>
            </a:xfrm>
            <a:prstGeom prst="rect">
              <a:avLst/>
            </a:prstGeom>
            <a:noFill/>
            <a:ln>
              <a:solidFill>
                <a:schemeClr val="accent1"/>
              </a:solidFill>
            </a:ln>
          </p:spPr>
          <p:txBody>
            <a:bodyPr wrap="none" rtlCol="0">
              <a:spAutoFit/>
            </a:bodyPr>
            <a:lstStyle/>
            <a:p>
              <a:r>
                <a:rPr lang="en-US" dirty="0"/>
                <a:t>Xi-2</a:t>
              </a:r>
            </a:p>
          </p:txBody>
        </p:sp>
        <p:sp>
          <p:nvSpPr>
            <p:cNvPr id="38" name="TextBox 37"/>
            <p:cNvSpPr txBox="1"/>
            <p:nvPr/>
          </p:nvSpPr>
          <p:spPr>
            <a:xfrm>
              <a:off x="3432643" y="3387551"/>
              <a:ext cx="545342" cy="369332"/>
            </a:xfrm>
            <a:prstGeom prst="rect">
              <a:avLst/>
            </a:prstGeom>
            <a:noFill/>
            <a:ln>
              <a:solidFill>
                <a:schemeClr val="accent1"/>
              </a:solidFill>
            </a:ln>
          </p:spPr>
          <p:txBody>
            <a:bodyPr wrap="none" rtlCol="0">
              <a:spAutoFit/>
            </a:bodyPr>
            <a:lstStyle/>
            <a:p>
              <a:r>
                <a:rPr lang="en-US" dirty="0"/>
                <a:t>Xi-1</a:t>
              </a:r>
            </a:p>
          </p:txBody>
        </p:sp>
        <p:sp>
          <p:nvSpPr>
            <p:cNvPr id="39" name="TextBox 38"/>
            <p:cNvSpPr txBox="1"/>
            <p:nvPr/>
          </p:nvSpPr>
          <p:spPr>
            <a:xfrm>
              <a:off x="3432266" y="4130008"/>
              <a:ext cx="590226" cy="369332"/>
            </a:xfrm>
            <a:prstGeom prst="rect">
              <a:avLst/>
            </a:prstGeom>
            <a:noFill/>
            <a:ln>
              <a:solidFill>
                <a:schemeClr val="accent1"/>
              </a:solidFill>
            </a:ln>
          </p:spPr>
          <p:txBody>
            <a:bodyPr wrap="none" rtlCol="0">
              <a:spAutoFit/>
            </a:bodyPr>
            <a:lstStyle/>
            <a:p>
              <a:r>
                <a:rPr lang="en-US" dirty="0"/>
                <a:t>Xi+1</a:t>
              </a:r>
            </a:p>
          </p:txBody>
        </p:sp>
        <p:sp>
          <p:nvSpPr>
            <p:cNvPr id="40" name="TextBox 39"/>
            <p:cNvSpPr txBox="1"/>
            <p:nvPr/>
          </p:nvSpPr>
          <p:spPr>
            <a:xfrm>
              <a:off x="3429523" y="4622032"/>
              <a:ext cx="590226" cy="369332"/>
            </a:xfrm>
            <a:prstGeom prst="rect">
              <a:avLst/>
            </a:prstGeom>
            <a:noFill/>
            <a:ln>
              <a:solidFill>
                <a:schemeClr val="accent1"/>
              </a:solidFill>
            </a:ln>
          </p:spPr>
          <p:txBody>
            <a:bodyPr wrap="none" rtlCol="0">
              <a:spAutoFit/>
            </a:bodyPr>
            <a:lstStyle/>
            <a:p>
              <a:r>
                <a:rPr lang="en-US" dirty="0"/>
                <a:t>Xi+2</a:t>
              </a:r>
            </a:p>
          </p:txBody>
        </p:sp>
        <p:cxnSp>
          <p:nvCxnSpPr>
            <p:cNvPr id="41" name="Straight Arrow Connector 40"/>
            <p:cNvCxnSpPr>
              <a:stCxn id="37" idx="3"/>
            </p:cNvCxnSpPr>
            <p:nvPr/>
          </p:nvCxnSpPr>
          <p:spPr>
            <a:xfrm>
              <a:off x="3977608" y="3107201"/>
              <a:ext cx="1062090" cy="484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3"/>
            </p:cNvCxnSpPr>
            <p:nvPr/>
          </p:nvCxnSpPr>
          <p:spPr>
            <a:xfrm>
              <a:off x="3977985" y="3572217"/>
              <a:ext cx="1046392"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3"/>
              <a:endCxn id="36" idx="1"/>
            </p:cNvCxnSpPr>
            <p:nvPr/>
          </p:nvCxnSpPr>
          <p:spPr>
            <a:xfrm flipV="1">
              <a:off x="4022492" y="3897043"/>
              <a:ext cx="988662" cy="41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0" idx="3"/>
            </p:cNvCxnSpPr>
            <p:nvPr/>
          </p:nvCxnSpPr>
          <p:spPr>
            <a:xfrm flipV="1">
              <a:off x="4019749" y="4136668"/>
              <a:ext cx="1004628" cy="670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3"/>
              <a:endCxn id="35" idx="1"/>
            </p:cNvCxnSpPr>
            <p:nvPr/>
          </p:nvCxnSpPr>
          <p:spPr>
            <a:xfrm>
              <a:off x="5607792" y="3897043"/>
              <a:ext cx="267034" cy="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4252740" y="2953004"/>
            <a:ext cx="4572000" cy="646331"/>
          </a:xfrm>
          <a:prstGeom prst="rect">
            <a:avLst/>
          </a:prstGeom>
        </p:spPr>
        <p:txBody>
          <a:bodyPr>
            <a:spAutoFit/>
          </a:bodyPr>
          <a:lstStyle/>
          <a:p>
            <a:r>
              <a:rPr lang="en-US" b="1" dirty="0"/>
              <a:t>Continuous Bag of Word Architecture</a:t>
            </a:r>
          </a:p>
          <a:p>
            <a:r>
              <a:rPr lang="en-US" b="1" dirty="0"/>
              <a:t>window size=2</a:t>
            </a:r>
            <a:endParaRPr lang="en-US" dirty="0"/>
          </a:p>
        </p:txBody>
      </p:sp>
    </p:spTree>
    <p:extLst>
      <p:ext uri="{BB962C8B-B14F-4D97-AF65-F5344CB8AC3E}">
        <p14:creationId xmlns:p14="http://schemas.microsoft.com/office/powerpoint/2010/main" val="3116149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03"/>
            <a:ext cx="8229600" cy="1143000"/>
          </a:xfrm>
          <a:solidFill>
            <a:schemeClr val="bg1"/>
          </a:solidFill>
        </p:spPr>
        <p:txBody>
          <a:bodyPr>
            <a:noAutofit/>
          </a:bodyPr>
          <a:lstStyle/>
          <a:p>
            <a:r>
              <a:rPr lang="en-US" sz="2400" dirty="0"/>
              <a:t>How to choose words to be placed at input and output during training: </a:t>
            </a:r>
            <a:r>
              <a:rPr lang="en-US" sz="2400" dirty="0">
                <a:solidFill>
                  <a:srgbClr val="0070C0"/>
                </a:solidFill>
              </a:rPr>
              <a:t>use  </a:t>
            </a:r>
            <a:r>
              <a:rPr lang="en-US" sz="2400" u="sng" dirty="0">
                <a:solidFill>
                  <a:srgbClr val="0070C0"/>
                </a:solidFill>
              </a:rPr>
              <a:t>Skip-gram model</a:t>
            </a:r>
            <a:endParaRPr lang="en-US" sz="1600" u="sng" dirty="0">
              <a:solidFill>
                <a:srgbClr val="0070C0"/>
              </a:solidFill>
            </a:endParaRPr>
          </a:p>
        </p:txBody>
      </p:sp>
      <p:sp>
        <p:nvSpPr>
          <p:cNvPr id="3" name="Content Placeholder 2"/>
          <p:cNvSpPr>
            <a:spLocks noGrp="1"/>
          </p:cNvSpPr>
          <p:nvPr>
            <p:ph idx="1"/>
          </p:nvPr>
        </p:nvSpPr>
        <p:spPr>
          <a:xfrm>
            <a:off x="762780" y="3678712"/>
            <a:ext cx="7924020" cy="2713185"/>
          </a:xfrm>
        </p:spPr>
        <p:txBody>
          <a:bodyPr>
            <a:normAutofit fontScale="92500" lnSpcReduction="10000"/>
          </a:bodyPr>
          <a:lstStyle/>
          <a:p>
            <a:r>
              <a:rPr lang="en-US" sz="2400" dirty="0"/>
              <a:t>Apply Skip-gram model: Uses x</a:t>
            </a:r>
            <a:r>
              <a:rPr lang="en-US" sz="2400" baseline="-25000" dirty="0"/>
              <a:t>i,</a:t>
            </a:r>
            <a:r>
              <a:rPr lang="en-US" sz="2400" dirty="0"/>
              <a:t> to predict x</a:t>
            </a:r>
            <a:r>
              <a:rPr lang="en-US" sz="2400" baseline="-25000" dirty="0"/>
              <a:t>i-2</a:t>
            </a:r>
            <a:r>
              <a:rPr lang="en-US" sz="2400" dirty="0"/>
              <a:t>, x</a:t>
            </a:r>
            <a:r>
              <a:rPr lang="en-US" sz="2400" baseline="-25000" dirty="0"/>
              <a:t>i-1,</a:t>
            </a:r>
            <a:r>
              <a:rPr lang="en-US" sz="2400" dirty="0"/>
              <a:t> x</a:t>
            </a:r>
            <a:r>
              <a:rPr lang="en-US" sz="2400" baseline="-25000" dirty="0"/>
              <a:t>i+1,</a:t>
            </a:r>
            <a:r>
              <a:rPr lang="en-US" sz="2400" dirty="0"/>
              <a:t> x</a:t>
            </a:r>
            <a:r>
              <a:rPr lang="en-US" sz="2400" baseline="-25000" dirty="0"/>
              <a:t>i+2 </a:t>
            </a:r>
            <a:r>
              <a:rPr lang="en-US" sz="2400" dirty="0"/>
              <a:t>during backpropagation training of the network, run the following steps: </a:t>
            </a:r>
          </a:p>
          <a:p>
            <a:r>
              <a:rPr lang="en-US" sz="2400" dirty="0"/>
              <a:t>X</a:t>
            </a:r>
            <a:r>
              <a:rPr lang="en-US" sz="2400" baseline="-25000" dirty="0"/>
              <a:t>i-2</a:t>
            </a:r>
            <a:r>
              <a:rPr lang="en-US" sz="2400" dirty="0"/>
              <a:t> </a:t>
            </a:r>
            <a:r>
              <a:rPr lang="en-US" sz="2400" dirty="0">
                <a:sym typeface="Wingdings" panose="05000000000000000000" pitchFamily="2" charset="2"/>
              </a:rPr>
              <a:t> input, X</a:t>
            </a:r>
            <a:r>
              <a:rPr lang="en-US" sz="2400" baseline="-25000" dirty="0">
                <a:sym typeface="Wingdings" panose="05000000000000000000" pitchFamily="2" charset="2"/>
              </a:rPr>
              <a:t>i</a:t>
            </a:r>
            <a:r>
              <a:rPr lang="en-US" sz="2400" dirty="0">
                <a:sym typeface="Wingdings" panose="05000000000000000000" pitchFamily="2" charset="2"/>
              </a:rPr>
              <a:t> output (run </a:t>
            </a:r>
            <a:r>
              <a:rPr lang="en-US" sz="2400" dirty="0"/>
              <a:t>backpropagation</a:t>
            </a:r>
            <a:r>
              <a:rPr lang="en-US" sz="2400" dirty="0">
                <a:sym typeface="Wingdings" panose="05000000000000000000" pitchFamily="2" charset="2"/>
              </a:rPr>
              <a:t> training)</a:t>
            </a:r>
          </a:p>
          <a:p>
            <a:r>
              <a:rPr lang="en-US" sz="2400" dirty="0"/>
              <a:t>X</a:t>
            </a:r>
            <a:r>
              <a:rPr lang="en-US" sz="2400" baseline="-25000" dirty="0"/>
              <a:t>i-1</a:t>
            </a:r>
            <a:r>
              <a:rPr lang="en-US" sz="2400" dirty="0"/>
              <a:t> </a:t>
            </a:r>
            <a:r>
              <a:rPr lang="en-US" sz="2400" dirty="0">
                <a:sym typeface="Wingdings" panose="05000000000000000000" pitchFamily="2" charset="2"/>
              </a:rPr>
              <a:t> input, X</a:t>
            </a:r>
            <a:r>
              <a:rPr lang="en-US" sz="2400" baseline="-25000" dirty="0">
                <a:sym typeface="Wingdings" panose="05000000000000000000" pitchFamily="2" charset="2"/>
              </a:rPr>
              <a:t>i</a:t>
            </a:r>
            <a:r>
              <a:rPr lang="en-US" sz="2400" dirty="0">
                <a:sym typeface="Wingdings" panose="05000000000000000000" pitchFamily="2" charset="2"/>
              </a:rPr>
              <a:t> output (run </a:t>
            </a:r>
            <a:r>
              <a:rPr lang="en-US" sz="2400" dirty="0"/>
              <a:t>backpropagation</a:t>
            </a:r>
            <a:r>
              <a:rPr lang="en-US" sz="2400" dirty="0">
                <a:sym typeface="Wingdings" panose="05000000000000000000" pitchFamily="2" charset="2"/>
              </a:rPr>
              <a:t> training)</a:t>
            </a:r>
          </a:p>
          <a:p>
            <a:r>
              <a:rPr lang="en-US" sz="2400" dirty="0"/>
              <a:t>X</a:t>
            </a:r>
            <a:r>
              <a:rPr lang="en-US" sz="2400" baseline="-25000" dirty="0"/>
              <a:t>i+1</a:t>
            </a:r>
            <a:r>
              <a:rPr lang="en-US" sz="2400" dirty="0"/>
              <a:t> </a:t>
            </a:r>
            <a:r>
              <a:rPr lang="en-US" sz="2400" dirty="0">
                <a:sym typeface="Wingdings" panose="05000000000000000000" pitchFamily="2" charset="2"/>
              </a:rPr>
              <a:t> input, X</a:t>
            </a:r>
            <a:r>
              <a:rPr lang="en-US" sz="2400" baseline="-25000" dirty="0">
                <a:sym typeface="Wingdings" panose="05000000000000000000" pitchFamily="2" charset="2"/>
              </a:rPr>
              <a:t>i</a:t>
            </a:r>
            <a:r>
              <a:rPr lang="en-US" sz="2400" dirty="0">
                <a:sym typeface="Wingdings" panose="05000000000000000000" pitchFamily="2" charset="2"/>
              </a:rPr>
              <a:t> output (run </a:t>
            </a:r>
            <a:r>
              <a:rPr lang="en-US" sz="2400" dirty="0"/>
              <a:t>backpropagation</a:t>
            </a:r>
            <a:r>
              <a:rPr lang="en-US" sz="2400" dirty="0">
                <a:sym typeface="Wingdings" panose="05000000000000000000" pitchFamily="2" charset="2"/>
              </a:rPr>
              <a:t> training)</a:t>
            </a:r>
          </a:p>
          <a:p>
            <a:r>
              <a:rPr lang="en-US" sz="2400" dirty="0"/>
              <a:t>X</a:t>
            </a:r>
            <a:r>
              <a:rPr lang="en-US" sz="2400" baseline="-25000" dirty="0"/>
              <a:t>i+2</a:t>
            </a:r>
            <a:r>
              <a:rPr lang="en-US" sz="2400" dirty="0"/>
              <a:t> </a:t>
            </a:r>
            <a:r>
              <a:rPr lang="en-US" sz="2400" dirty="0">
                <a:sym typeface="Wingdings" panose="05000000000000000000" pitchFamily="2" charset="2"/>
              </a:rPr>
              <a:t> input, X</a:t>
            </a:r>
            <a:r>
              <a:rPr lang="en-US" sz="2400" baseline="-25000" dirty="0">
                <a:sym typeface="Wingdings" panose="05000000000000000000" pitchFamily="2" charset="2"/>
              </a:rPr>
              <a:t>i</a:t>
            </a:r>
            <a:r>
              <a:rPr lang="en-US" sz="2400" dirty="0">
                <a:sym typeface="Wingdings" panose="05000000000000000000" pitchFamily="2" charset="2"/>
              </a:rPr>
              <a:t> output (run </a:t>
            </a:r>
            <a:r>
              <a:rPr lang="en-US" sz="2400" dirty="0"/>
              <a:t>backpropagation</a:t>
            </a:r>
            <a:r>
              <a:rPr lang="en-US" sz="2400" dirty="0">
                <a:sym typeface="Wingdings" panose="05000000000000000000" pitchFamily="2" charset="2"/>
              </a:rPr>
              <a:t> training)</a:t>
            </a:r>
          </a:p>
          <a:p>
            <a:r>
              <a:rPr lang="en-US" sz="2400" dirty="0">
                <a:solidFill>
                  <a:srgbClr val="FF0000"/>
                </a:solidFill>
                <a:sym typeface="Wingdings" panose="05000000000000000000" pitchFamily="2" charset="2"/>
              </a:rPr>
              <a:t>Training one pair by one pair (so it is slow, accurate, popular)</a:t>
            </a:r>
          </a:p>
          <a:p>
            <a:pPr marL="0" indent="0">
              <a:buNone/>
            </a:pPr>
            <a:endParaRPr lang="en-US" sz="2400" dirty="0"/>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41</a:t>
            </a:fld>
            <a:endParaRPr lang="en-US"/>
          </a:p>
        </p:txBody>
      </p:sp>
      <p:sp>
        <p:nvSpPr>
          <p:cNvPr id="6" name="Rectangle 5"/>
          <p:cNvSpPr/>
          <p:nvPr/>
        </p:nvSpPr>
        <p:spPr>
          <a:xfrm>
            <a:off x="2286000" y="3095049"/>
            <a:ext cx="4572000" cy="369332"/>
          </a:xfrm>
          <a:prstGeom prst="rect">
            <a:avLst/>
          </a:prstGeom>
        </p:spPr>
        <p:txBody>
          <a:bodyPr>
            <a:spAutoFit/>
          </a:bodyPr>
          <a:lstStyle/>
          <a:p>
            <a:r>
              <a:rPr lang="en-US" b="1" dirty="0">
                <a:solidFill>
                  <a:srgbClr val="222222"/>
                </a:solidFill>
                <a:latin typeface="Source Sans Pro"/>
              </a:rPr>
              <a:t>Skip-Gram Model, </a:t>
            </a:r>
            <a:r>
              <a:rPr lang="en-US" b="1" dirty="0"/>
              <a:t>window size=2</a:t>
            </a:r>
            <a:endParaRPr lang="en-US" dirty="0"/>
          </a:p>
        </p:txBody>
      </p:sp>
      <p:grpSp>
        <p:nvGrpSpPr>
          <p:cNvPr id="48" name="Group 47"/>
          <p:cNvGrpSpPr/>
          <p:nvPr/>
        </p:nvGrpSpPr>
        <p:grpSpPr>
          <a:xfrm>
            <a:off x="2895600" y="1253538"/>
            <a:ext cx="2188573" cy="1831986"/>
            <a:chOff x="6175222" y="1810544"/>
            <a:chExt cx="2188573" cy="1831986"/>
          </a:xfrm>
        </p:grpSpPr>
        <p:sp>
          <p:nvSpPr>
            <p:cNvPr id="49" name="TextBox 48"/>
            <p:cNvSpPr txBox="1"/>
            <p:nvPr/>
          </p:nvSpPr>
          <p:spPr>
            <a:xfrm>
              <a:off x="6175222" y="2566131"/>
              <a:ext cx="457176" cy="461665"/>
            </a:xfrm>
            <a:prstGeom prst="rect">
              <a:avLst/>
            </a:prstGeom>
            <a:noFill/>
            <a:ln>
              <a:solidFill>
                <a:schemeClr val="accent1"/>
              </a:solidFill>
            </a:ln>
          </p:spPr>
          <p:txBody>
            <a:bodyPr wrap="none" rtlCol="0">
              <a:spAutoFit/>
            </a:bodyPr>
            <a:lstStyle/>
            <a:p>
              <a:r>
                <a:rPr lang="en-US" sz="2400" dirty="0"/>
                <a:t>xi </a:t>
              </a:r>
            </a:p>
          </p:txBody>
        </p:sp>
        <p:sp>
          <p:nvSpPr>
            <p:cNvPr id="50" name="TextBox 49"/>
            <p:cNvSpPr txBox="1"/>
            <p:nvPr/>
          </p:nvSpPr>
          <p:spPr>
            <a:xfrm>
              <a:off x="7773569" y="1810544"/>
              <a:ext cx="545342" cy="369332"/>
            </a:xfrm>
            <a:prstGeom prst="rect">
              <a:avLst/>
            </a:prstGeom>
            <a:noFill/>
            <a:ln>
              <a:solidFill>
                <a:schemeClr val="accent1"/>
              </a:solidFill>
            </a:ln>
          </p:spPr>
          <p:txBody>
            <a:bodyPr wrap="none" rtlCol="0">
              <a:spAutoFit/>
            </a:bodyPr>
            <a:lstStyle/>
            <a:p>
              <a:r>
                <a:rPr lang="en-US" dirty="0"/>
                <a:t>Xi-2</a:t>
              </a:r>
            </a:p>
          </p:txBody>
        </p:sp>
        <p:sp>
          <p:nvSpPr>
            <p:cNvPr id="51" name="TextBox 50"/>
            <p:cNvSpPr txBox="1"/>
            <p:nvPr/>
          </p:nvSpPr>
          <p:spPr>
            <a:xfrm>
              <a:off x="7742910" y="2258587"/>
              <a:ext cx="545342" cy="369332"/>
            </a:xfrm>
            <a:prstGeom prst="rect">
              <a:avLst/>
            </a:prstGeom>
            <a:noFill/>
            <a:ln>
              <a:solidFill>
                <a:schemeClr val="accent1"/>
              </a:solidFill>
            </a:ln>
          </p:spPr>
          <p:txBody>
            <a:bodyPr wrap="none" rtlCol="0">
              <a:spAutoFit/>
            </a:bodyPr>
            <a:lstStyle/>
            <a:p>
              <a:r>
                <a:rPr lang="en-US" dirty="0"/>
                <a:t>Xi-1</a:t>
              </a:r>
            </a:p>
          </p:txBody>
        </p:sp>
        <p:sp>
          <p:nvSpPr>
            <p:cNvPr id="52" name="TextBox 51"/>
            <p:cNvSpPr txBox="1"/>
            <p:nvPr/>
          </p:nvSpPr>
          <p:spPr>
            <a:xfrm>
              <a:off x="7752603" y="2812585"/>
              <a:ext cx="590226" cy="369332"/>
            </a:xfrm>
            <a:prstGeom prst="rect">
              <a:avLst/>
            </a:prstGeom>
            <a:noFill/>
            <a:ln>
              <a:solidFill>
                <a:schemeClr val="accent1"/>
              </a:solidFill>
            </a:ln>
          </p:spPr>
          <p:txBody>
            <a:bodyPr wrap="none" rtlCol="0">
              <a:spAutoFit/>
            </a:bodyPr>
            <a:lstStyle/>
            <a:p>
              <a:r>
                <a:rPr lang="en-US" dirty="0"/>
                <a:t>Xi+1</a:t>
              </a:r>
            </a:p>
          </p:txBody>
        </p:sp>
        <p:sp>
          <p:nvSpPr>
            <p:cNvPr id="53" name="TextBox 52"/>
            <p:cNvSpPr txBox="1"/>
            <p:nvPr/>
          </p:nvSpPr>
          <p:spPr>
            <a:xfrm>
              <a:off x="7773569" y="3273198"/>
              <a:ext cx="590226" cy="369332"/>
            </a:xfrm>
            <a:prstGeom prst="rect">
              <a:avLst/>
            </a:prstGeom>
            <a:noFill/>
            <a:ln>
              <a:solidFill>
                <a:schemeClr val="accent1"/>
              </a:solidFill>
            </a:ln>
          </p:spPr>
          <p:txBody>
            <a:bodyPr wrap="none" rtlCol="0">
              <a:spAutoFit/>
            </a:bodyPr>
            <a:lstStyle/>
            <a:p>
              <a:r>
                <a:rPr lang="en-US" dirty="0"/>
                <a:t>Xi+2</a:t>
              </a:r>
            </a:p>
          </p:txBody>
        </p:sp>
        <p:cxnSp>
          <p:nvCxnSpPr>
            <p:cNvPr id="55" name="Straight Arrow Connector 54"/>
            <p:cNvCxnSpPr/>
            <p:nvPr/>
          </p:nvCxnSpPr>
          <p:spPr>
            <a:xfrm flipV="1">
              <a:off x="7277357" y="1995211"/>
              <a:ext cx="475246" cy="615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0" idx="3"/>
              <a:endCxn id="51" idx="1"/>
            </p:cNvCxnSpPr>
            <p:nvPr/>
          </p:nvCxnSpPr>
          <p:spPr>
            <a:xfrm flipV="1">
              <a:off x="7255914" y="2443253"/>
              <a:ext cx="486996" cy="352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2" idx="1"/>
            </p:cNvCxnSpPr>
            <p:nvPr/>
          </p:nvCxnSpPr>
          <p:spPr>
            <a:xfrm>
              <a:off x="7255914" y="2915923"/>
              <a:ext cx="496689" cy="8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9680" y="2807681"/>
              <a:ext cx="288432" cy="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53" idx="1"/>
            </p:cNvCxnSpPr>
            <p:nvPr/>
          </p:nvCxnSpPr>
          <p:spPr>
            <a:xfrm>
              <a:off x="7270107" y="3007204"/>
              <a:ext cx="503462" cy="45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951114" y="2425931"/>
              <a:ext cx="304800" cy="738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6704479" y="1838911"/>
              <a:ext cx="785023" cy="646331"/>
            </a:xfrm>
            <a:prstGeom prst="rect">
              <a:avLst/>
            </a:prstGeom>
            <a:noFill/>
          </p:spPr>
          <p:txBody>
            <a:bodyPr wrap="none" rtlCol="0">
              <a:spAutoFit/>
            </a:bodyPr>
            <a:lstStyle/>
            <a:p>
              <a:r>
                <a:rPr lang="en-US" dirty="0"/>
                <a:t>Select</a:t>
              </a:r>
            </a:p>
            <a:p>
              <a:r>
                <a:rPr lang="en-US" dirty="0"/>
                <a:t>switch</a:t>
              </a:r>
            </a:p>
          </p:txBody>
        </p:sp>
      </p:grpSp>
    </p:spTree>
    <p:extLst>
      <p:ext uri="{BB962C8B-B14F-4D97-AF65-F5344CB8AC3E}">
        <p14:creationId xmlns:p14="http://schemas.microsoft.com/office/powerpoint/2010/main" val="4049503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3442"/>
            <a:ext cx="8229600" cy="487362"/>
          </a:xfrm>
        </p:spPr>
        <p:txBody>
          <a:bodyPr>
            <a:normAutofit fontScale="90000"/>
          </a:bodyPr>
          <a:lstStyle/>
          <a:p>
            <a:r>
              <a:rPr lang="en-US" sz="2700" dirty="0"/>
              <a:t>Skip-gram (window size=2) example: </a:t>
            </a:r>
            <a:br>
              <a:rPr lang="en-US" sz="2700" dirty="0"/>
            </a:br>
            <a:r>
              <a:rPr lang="en-US" sz="2700" dirty="0"/>
              <a:t>The quick brown fox jumps over the lazy dog. </a:t>
            </a:r>
            <a:br>
              <a:rPr lang="en-US" sz="2700" dirty="0"/>
            </a:br>
            <a:endParaRPr lang="en-US" dirty="0"/>
          </a:p>
        </p:txBody>
      </p:sp>
      <p:sp>
        <p:nvSpPr>
          <p:cNvPr id="3" name="Content Placeholder 2"/>
          <p:cNvSpPr>
            <a:spLocks noGrp="1"/>
          </p:cNvSpPr>
          <p:nvPr>
            <p:ph idx="1"/>
          </p:nvPr>
        </p:nvSpPr>
        <p:spPr/>
        <p:txBody>
          <a:bodyPr/>
          <a:lstStyle/>
          <a:p>
            <a:endParaRPr lang="en-US" sz="2400" dirty="0"/>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42</a:t>
            </a:fld>
            <a:endParaRPr lang="en-US"/>
          </a:p>
        </p:txBody>
      </p:sp>
      <p:graphicFrame>
        <p:nvGraphicFramePr>
          <p:cNvPr id="7" name="Table 6"/>
          <p:cNvGraphicFramePr>
            <a:graphicFrameLocks noGrp="1"/>
          </p:cNvGraphicFramePr>
          <p:nvPr/>
        </p:nvGraphicFramePr>
        <p:xfrm>
          <a:off x="558656" y="1030804"/>
          <a:ext cx="8534402" cy="5211488"/>
        </p:xfrm>
        <a:graphic>
          <a:graphicData uri="http://schemas.openxmlformats.org/drawingml/2006/table">
            <a:tbl>
              <a:tblPr firstRow="1" bandRow="1">
                <a:tableStyleId>{93296810-A885-4BE3-A3E7-6D5BEEA58F35}</a:tableStyleId>
              </a:tblPr>
              <a:tblGrid>
                <a:gridCol w="533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304800">
                  <a:extLst>
                    <a:ext uri="{9D8B030D-6E8A-4147-A177-3AD203B41FA5}">
                      <a16:colId xmlns:a16="http://schemas.microsoft.com/office/drawing/2014/main" val="20009"/>
                    </a:ext>
                  </a:extLst>
                </a:gridCol>
                <a:gridCol w="914400">
                  <a:extLst>
                    <a:ext uri="{9D8B030D-6E8A-4147-A177-3AD203B41FA5}">
                      <a16:colId xmlns:a16="http://schemas.microsoft.com/office/drawing/2014/main" val="20010"/>
                    </a:ext>
                  </a:extLst>
                </a:gridCol>
                <a:gridCol w="990602">
                  <a:extLst>
                    <a:ext uri="{9D8B030D-6E8A-4147-A177-3AD203B41FA5}">
                      <a16:colId xmlns:a16="http://schemas.microsoft.com/office/drawing/2014/main" val="20011"/>
                    </a:ext>
                  </a:extLst>
                </a:gridCol>
              </a:tblGrid>
              <a:tr h="228304">
                <a:tc gridSpan="9">
                  <a:txBody>
                    <a:bodyPr/>
                    <a:lstStyle/>
                    <a:p>
                      <a:pPr algn="ctr"/>
                      <a:r>
                        <a:rPr lang="en-US" u="none" dirty="0">
                          <a:solidFill>
                            <a:schemeClr val="tx1"/>
                          </a:solidFill>
                        </a:rPr>
                        <a:t>Target</a:t>
                      </a:r>
                      <a:r>
                        <a:rPr lang="en-US" u="none" baseline="0" dirty="0">
                          <a:solidFill>
                            <a:schemeClr val="tx1"/>
                          </a:solidFill>
                        </a:rPr>
                        <a:t> </a:t>
                      </a:r>
                      <a:r>
                        <a:rPr lang="en-US" u="none" dirty="0">
                          <a:solidFill>
                            <a:schemeClr val="tx1"/>
                          </a:solidFill>
                        </a:rPr>
                        <a:t>sentence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8304">
                <a:tc>
                  <a:txBody>
                    <a:bodyPr/>
                    <a:lstStyle/>
                    <a:p>
                      <a:r>
                        <a:rPr lang="en-US" u="sng" dirty="0">
                          <a:solidFill>
                            <a:schemeClr val="tx1"/>
                          </a:solidFill>
                        </a:rPr>
                        <a:t>The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u="none" dirty="0">
                          <a:solidFill>
                            <a:schemeClr val="tx1"/>
                          </a:solidFill>
                        </a:rPr>
                        <a:t>quick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u="none"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jumps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over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the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Lazy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dog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the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quick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10888">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sym typeface="Wingdings" panose="05000000000000000000" pitchFamily="2" charset="2"/>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the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81000">
                <a:tc>
                  <a:txBody>
                    <a:bodyPr/>
                    <a:lstStyle/>
                    <a:p>
                      <a:r>
                        <a:rPr lang="en-US" u="none" dirty="0">
                          <a:solidFill>
                            <a:schemeClr val="tx1"/>
                          </a:solidFill>
                        </a:rPr>
                        <a:t>The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u="sng" dirty="0">
                          <a:solidFill>
                            <a:schemeClr val="tx1"/>
                          </a:solidFill>
                        </a:rPr>
                        <a:t>quick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u="none"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u="none" dirty="0">
                          <a:solidFill>
                            <a:schemeClr val="tx1"/>
                          </a:solidFill>
                        </a:rPr>
                        <a:t>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jumps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over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the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Lazy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dog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quick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the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8100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sym typeface="Wingdings" panose="05000000000000000000" pitchFamily="2" charset="2"/>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quick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16772">
                <a:tc>
                  <a:txBody>
                    <a:bodyPr/>
                    <a:lstStyle/>
                    <a:p>
                      <a:endParaRPr lang="en-US"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quick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16772">
                <a:tc>
                  <a:txBody>
                    <a:bodyPr/>
                    <a:lstStyle/>
                    <a:p>
                      <a:r>
                        <a:rPr lang="en-US" u="none" dirty="0">
                          <a:solidFill>
                            <a:schemeClr val="tx1"/>
                          </a:solidFill>
                        </a:rPr>
                        <a:t>The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u="none" dirty="0">
                          <a:solidFill>
                            <a:schemeClr val="tx1"/>
                          </a:solidFill>
                        </a:rPr>
                        <a:t>quick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u="sng"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u="none" dirty="0">
                          <a:solidFill>
                            <a:schemeClr val="tx1"/>
                          </a:solidFill>
                        </a:rPr>
                        <a:t>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jumps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over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the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Lazy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dog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the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3528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quick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5052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sym typeface="Wingdings" panose="05000000000000000000" pitchFamily="2" charset="2"/>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6576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jumps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381000">
                <a:tc>
                  <a:txBody>
                    <a:bodyPr/>
                    <a:lstStyle/>
                    <a:p>
                      <a:r>
                        <a:rPr lang="en-US" u="none" dirty="0">
                          <a:solidFill>
                            <a:schemeClr val="tx1"/>
                          </a:solidFill>
                        </a:rPr>
                        <a:t>The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u="none" dirty="0">
                          <a:solidFill>
                            <a:schemeClr val="tx1"/>
                          </a:solidFill>
                        </a:rPr>
                        <a:t>quick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u="none"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u="sng" dirty="0">
                          <a:solidFill>
                            <a:schemeClr val="tx1"/>
                          </a:solidFill>
                        </a:rPr>
                        <a:t>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r>
                        <a:rPr lang="en-US" dirty="0">
                          <a:solidFill>
                            <a:schemeClr val="tx1"/>
                          </a:solidFill>
                        </a:rPr>
                        <a:t>jumps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over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the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Lazy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dog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quick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04800">
                <a:tc>
                  <a:txBody>
                    <a:bodyPr/>
                    <a:lstStyle/>
                    <a:p>
                      <a:endParaRPr lang="en-US"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320040">
                <a:tc>
                  <a:txBody>
                    <a:bodyPr/>
                    <a:lstStyle/>
                    <a:p>
                      <a:endParaRPr lang="en-US"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sym typeface="Wingdings" panose="05000000000000000000" pitchFamily="2" charset="2"/>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jumps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316822">
                <a:tc>
                  <a:txBody>
                    <a:bodyPr/>
                    <a:lstStyle/>
                    <a:p>
                      <a:endParaRPr lang="en-US"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over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bl>
          </a:graphicData>
        </a:graphic>
      </p:graphicFrame>
      <p:sp>
        <p:nvSpPr>
          <p:cNvPr id="9" name="TextBox 8"/>
          <p:cNvSpPr txBox="1"/>
          <p:nvPr/>
        </p:nvSpPr>
        <p:spPr>
          <a:xfrm>
            <a:off x="7391400" y="661472"/>
            <a:ext cx="1587358" cy="369332"/>
          </a:xfrm>
          <a:prstGeom prst="rect">
            <a:avLst/>
          </a:prstGeom>
          <a:noFill/>
        </p:spPr>
        <p:txBody>
          <a:bodyPr wrap="none" rtlCol="0">
            <a:spAutoFit/>
          </a:bodyPr>
          <a:lstStyle/>
          <a:p>
            <a:r>
              <a:rPr lang="en-US" dirty="0"/>
              <a:t>During training</a:t>
            </a:r>
          </a:p>
        </p:txBody>
      </p:sp>
      <p:sp>
        <p:nvSpPr>
          <p:cNvPr id="10" name="Left Brace 9"/>
          <p:cNvSpPr/>
          <p:nvPr/>
        </p:nvSpPr>
        <p:spPr>
          <a:xfrm>
            <a:off x="6934201" y="2243931"/>
            <a:ext cx="152400" cy="1046161"/>
          </a:xfrm>
          <a:prstGeom prst="leftBrac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a:off x="6934201" y="3394867"/>
            <a:ext cx="152400" cy="115649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a:off x="6943726" y="4988716"/>
            <a:ext cx="152400" cy="1262859"/>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a:off x="6877052" y="1474788"/>
            <a:ext cx="152400" cy="643732"/>
          </a:xfrm>
          <a:prstGeom prst="leftBrac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3064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216"/>
            <a:ext cx="8229600" cy="1143000"/>
          </a:xfrm>
        </p:spPr>
        <p:txBody>
          <a:bodyPr>
            <a:noAutofit/>
          </a:bodyPr>
          <a:lstStyle/>
          <a:p>
            <a:pPr algn="l"/>
            <a:r>
              <a:rPr lang="en-US" sz="4000" dirty="0">
                <a:solidFill>
                  <a:schemeClr val="tx2"/>
                </a:solidFill>
              </a:rPr>
              <a:t>Exercise 7: (Skip gram)</a:t>
            </a:r>
            <a:br>
              <a:rPr lang="en-US" sz="2800" dirty="0"/>
            </a:br>
            <a:r>
              <a:rPr lang="en-US" sz="2800" dirty="0"/>
              <a:t>2 possible architectural choices for word2vec : CBOW (</a:t>
            </a:r>
            <a:r>
              <a:rPr lang="en-US" sz="2800" b="1" dirty="0"/>
              <a:t>Continuous Bag of Word)</a:t>
            </a:r>
            <a:r>
              <a:rPr lang="en-US" sz="2800" dirty="0"/>
              <a:t> vs Skip gram to be used in training by backpropagation </a:t>
            </a:r>
            <a:br>
              <a:rPr lang="en-US" sz="2800" dirty="0"/>
            </a:br>
            <a:r>
              <a:rPr lang="en-US" sz="1800" dirty="0">
                <a:hlinkClick r:id="rId2"/>
              </a:rPr>
              <a:t>https://www.guru99.com/word-embedding-word2vec.html</a:t>
            </a:r>
            <a:r>
              <a:rPr lang="en-US" sz="1800" dirty="0"/>
              <a:t> </a:t>
            </a:r>
          </a:p>
        </p:txBody>
      </p:sp>
      <p:sp>
        <p:nvSpPr>
          <p:cNvPr id="3" name="Content Placeholder 2"/>
          <p:cNvSpPr>
            <a:spLocks noGrp="1"/>
          </p:cNvSpPr>
          <p:nvPr>
            <p:ph idx="1"/>
          </p:nvPr>
        </p:nvSpPr>
        <p:spPr>
          <a:xfrm>
            <a:off x="194194" y="2235774"/>
            <a:ext cx="4709160" cy="4037076"/>
          </a:xfrm>
        </p:spPr>
        <p:txBody>
          <a:bodyPr>
            <a:normAutofit/>
          </a:bodyPr>
          <a:lstStyle/>
          <a:p>
            <a:r>
              <a:rPr lang="en-US" dirty="0"/>
              <a:t>Skip-gram : window size=2, Use x</a:t>
            </a:r>
            <a:r>
              <a:rPr lang="en-US" baseline="-25000" dirty="0"/>
              <a:t>i </a:t>
            </a:r>
            <a:r>
              <a:rPr lang="en-US" dirty="0"/>
              <a:t>to predict x</a:t>
            </a:r>
            <a:r>
              <a:rPr lang="en-US" baseline="-25000" dirty="0"/>
              <a:t>i-2</a:t>
            </a:r>
            <a:r>
              <a:rPr lang="en-US" dirty="0"/>
              <a:t>, x</a:t>
            </a:r>
            <a:r>
              <a:rPr lang="en-US" baseline="-25000" dirty="0"/>
              <a:t>i-1,</a:t>
            </a:r>
            <a:r>
              <a:rPr lang="en-US" dirty="0"/>
              <a:t> x</a:t>
            </a:r>
            <a:r>
              <a:rPr lang="en-US" baseline="-25000" dirty="0"/>
              <a:t>i+1,</a:t>
            </a:r>
            <a:r>
              <a:rPr lang="en-US" dirty="0"/>
              <a:t> x</a:t>
            </a:r>
            <a:r>
              <a:rPr lang="en-US" baseline="-25000" dirty="0"/>
              <a:t>i+2 </a:t>
            </a:r>
          </a:p>
          <a:p>
            <a:r>
              <a:rPr lang="en-US" dirty="0"/>
              <a:t>Question: Redraw the diagram if window size =3</a:t>
            </a:r>
          </a:p>
          <a:p>
            <a:pPr marL="0" indent="0">
              <a:buNone/>
            </a:pPr>
            <a:endParaRPr lang="en-US" dirty="0"/>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43</a:t>
            </a:fld>
            <a:endParaRPr lang="en-US"/>
          </a:p>
        </p:txBody>
      </p:sp>
      <p:sp>
        <p:nvSpPr>
          <p:cNvPr id="28" name="Slide Number Placeholder 4"/>
          <p:cNvSpPr txBox="1">
            <a:spLocks/>
          </p:cNvSpPr>
          <p:nvPr/>
        </p:nvSpPr>
        <p:spPr>
          <a:xfrm>
            <a:off x="6784688" y="65024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12A529-2220-4038-9210-A21DB7BAEFCE}" type="slidenum">
              <a:rPr lang="en-US" smtClean="0"/>
              <a:pPr/>
              <a:t>43</a:t>
            </a:fld>
            <a:endParaRPr lang="en-US"/>
          </a:p>
        </p:txBody>
      </p:sp>
      <p:sp>
        <p:nvSpPr>
          <p:cNvPr id="55" name="TextBox 54"/>
          <p:cNvSpPr txBox="1"/>
          <p:nvPr/>
        </p:nvSpPr>
        <p:spPr>
          <a:xfrm>
            <a:off x="5631320" y="4142792"/>
            <a:ext cx="3916797" cy="369332"/>
          </a:xfrm>
          <a:prstGeom prst="rect">
            <a:avLst/>
          </a:prstGeom>
          <a:noFill/>
        </p:spPr>
        <p:txBody>
          <a:bodyPr wrap="square" rtlCol="0">
            <a:spAutoFit/>
          </a:bodyPr>
          <a:lstStyle/>
          <a:p>
            <a:r>
              <a:rPr lang="en-US" b="1" dirty="0"/>
              <a:t>Skip-gram window size=2</a:t>
            </a:r>
            <a:endParaRPr lang="en-US" dirty="0"/>
          </a:p>
        </p:txBody>
      </p:sp>
      <p:grpSp>
        <p:nvGrpSpPr>
          <p:cNvPr id="57" name="Group 56"/>
          <p:cNvGrpSpPr/>
          <p:nvPr/>
        </p:nvGrpSpPr>
        <p:grpSpPr>
          <a:xfrm>
            <a:off x="5749360" y="2138710"/>
            <a:ext cx="2188573" cy="1831986"/>
            <a:chOff x="6175222" y="1810544"/>
            <a:chExt cx="2188573" cy="1831986"/>
          </a:xfrm>
        </p:grpSpPr>
        <p:sp>
          <p:nvSpPr>
            <p:cNvPr id="58" name="TextBox 57"/>
            <p:cNvSpPr txBox="1"/>
            <p:nvPr/>
          </p:nvSpPr>
          <p:spPr>
            <a:xfrm>
              <a:off x="6175222" y="2566131"/>
              <a:ext cx="457176" cy="461665"/>
            </a:xfrm>
            <a:prstGeom prst="rect">
              <a:avLst/>
            </a:prstGeom>
            <a:noFill/>
            <a:ln>
              <a:solidFill>
                <a:schemeClr val="accent1"/>
              </a:solidFill>
            </a:ln>
          </p:spPr>
          <p:txBody>
            <a:bodyPr wrap="none" rtlCol="0">
              <a:spAutoFit/>
            </a:bodyPr>
            <a:lstStyle/>
            <a:p>
              <a:r>
                <a:rPr lang="en-US" sz="2400" dirty="0"/>
                <a:t>xi </a:t>
              </a:r>
            </a:p>
          </p:txBody>
        </p:sp>
        <p:sp>
          <p:nvSpPr>
            <p:cNvPr id="59" name="TextBox 58"/>
            <p:cNvSpPr txBox="1"/>
            <p:nvPr/>
          </p:nvSpPr>
          <p:spPr>
            <a:xfrm>
              <a:off x="7773569" y="1810544"/>
              <a:ext cx="545342" cy="369332"/>
            </a:xfrm>
            <a:prstGeom prst="rect">
              <a:avLst/>
            </a:prstGeom>
            <a:noFill/>
            <a:ln>
              <a:solidFill>
                <a:schemeClr val="accent1"/>
              </a:solidFill>
            </a:ln>
          </p:spPr>
          <p:txBody>
            <a:bodyPr wrap="none" rtlCol="0">
              <a:spAutoFit/>
            </a:bodyPr>
            <a:lstStyle/>
            <a:p>
              <a:r>
                <a:rPr lang="en-US" dirty="0"/>
                <a:t>Xi-2</a:t>
              </a:r>
            </a:p>
          </p:txBody>
        </p:sp>
        <p:sp>
          <p:nvSpPr>
            <p:cNvPr id="60" name="TextBox 59"/>
            <p:cNvSpPr txBox="1"/>
            <p:nvPr/>
          </p:nvSpPr>
          <p:spPr>
            <a:xfrm>
              <a:off x="7742910" y="2258587"/>
              <a:ext cx="545342" cy="369332"/>
            </a:xfrm>
            <a:prstGeom prst="rect">
              <a:avLst/>
            </a:prstGeom>
            <a:noFill/>
            <a:ln>
              <a:solidFill>
                <a:schemeClr val="accent1"/>
              </a:solidFill>
            </a:ln>
          </p:spPr>
          <p:txBody>
            <a:bodyPr wrap="none" rtlCol="0">
              <a:spAutoFit/>
            </a:bodyPr>
            <a:lstStyle/>
            <a:p>
              <a:r>
                <a:rPr lang="en-US" dirty="0"/>
                <a:t>Xi-1</a:t>
              </a:r>
            </a:p>
          </p:txBody>
        </p:sp>
        <p:sp>
          <p:nvSpPr>
            <p:cNvPr id="61" name="TextBox 60"/>
            <p:cNvSpPr txBox="1"/>
            <p:nvPr/>
          </p:nvSpPr>
          <p:spPr>
            <a:xfrm>
              <a:off x="7752603" y="2812585"/>
              <a:ext cx="590226" cy="369332"/>
            </a:xfrm>
            <a:prstGeom prst="rect">
              <a:avLst/>
            </a:prstGeom>
            <a:noFill/>
            <a:ln>
              <a:solidFill>
                <a:schemeClr val="accent1"/>
              </a:solidFill>
            </a:ln>
          </p:spPr>
          <p:txBody>
            <a:bodyPr wrap="none" rtlCol="0">
              <a:spAutoFit/>
            </a:bodyPr>
            <a:lstStyle/>
            <a:p>
              <a:r>
                <a:rPr lang="en-US" dirty="0"/>
                <a:t>Xi+1</a:t>
              </a:r>
            </a:p>
          </p:txBody>
        </p:sp>
        <p:sp>
          <p:nvSpPr>
            <p:cNvPr id="62" name="TextBox 61"/>
            <p:cNvSpPr txBox="1"/>
            <p:nvPr/>
          </p:nvSpPr>
          <p:spPr>
            <a:xfrm>
              <a:off x="7773569" y="3273198"/>
              <a:ext cx="590226" cy="369332"/>
            </a:xfrm>
            <a:prstGeom prst="rect">
              <a:avLst/>
            </a:prstGeom>
            <a:noFill/>
            <a:ln>
              <a:solidFill>
                <a:schemeClr val="accent1"/>
              </a:solidFill>
            </a:ln>
          </p:spPr>
          <p:txBody>
            <a:bodyPr wrap="none" rtlCol="0">
              <a:spAutoFit/>
            </a:bodyPr>
            <a:lstStyle/>
            <a:p>
              <a:r>
                <a:rPr lang="en-US" dirty="0"/>
                <a:t>Xi+2</a:t>
              </a:r>
            </a:p>
          </p:txBody>
        </p:sp>
        <p:cxnSp>
          <p:nvCxnSpPr>
            <p:cNvPr id="63" name="Straight Arrow Connector 62"/>
            <p:cNvCxnSpPr/>
            <p:nvPr/>
          </p:nvCxnSpPr>
          <p:spPr>
            <a:xfrm flipV="1">
              <a:off x="7277357" y="1995211"/>
              <a:ext cx="475246" cy="615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8" idx="3"/>
              <a:endCxn id="60" idx="1"/>
            </p:cNvCxnSpPr>
            <p:nvPr/>
          </p:nvCxnSpPr>
          <p:spPr>
            <a:xfrm flipV="1">
              <a:off x="7255914" y="2443253"/>
              <a:ext cx="486996" cy="352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1" idx="1"/>
            </p:cNvCxnSpPr>
            <p:nvPr/>
          </p:nvCxnSpPr>
          <p:spPr>
            <a:xfrm>
              <a:off x="7255914" y="2915923"/>
              <a:ext cx="496689" cy="8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49680" y="2807681"/>
              <a:ext cx="288432" cy="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62" idx="1"/>
            </p:cNvCxnSpPr>
            <p:nvPr/>
          </p:nvCxnSpPr>
          <p:spPr>
            <a:xfrm>
              <a:off x="7270107" y="3007204"/>
              <a:ext cx="503462" cy="45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951114" y="2425931"/>
              <a:ext cx="304800" cy="738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6704479" y="1838911"/>
              <a:ext cx="785023" cy="646331"/>
            </a:xfrm>
            <a:prstGeom prst="rect">
              <a:avLst/>
            </a:prstGeom>
            <a:noFill/>
          </p:spPr>
          <p:txBody>
            <a:bodyPr wrap="none" rtlCol="0">
              <a:spAutoFit/>
            </a:bodyPr>
            <a:lstStyle/>
            <a:p>
              <a:r>
                <a:rPr lang="en-US" dirty="0"/>
                <a:t>Select</a:t>
              </a:r>
            </a:p>
            <a:p>
              <a:r>
                <a:rPr lang="en-US" dirty="0"/>
                <a:t>switch</a:t>
              </a:r>
            </a:p>
          </p:txBody>
        </p:sp>
      </p:grpSp>
    </p:spTree>
    <p:extLst>
      <p:ext uri="{BB962C8B-B14F-4D97-AF65-F5344CB8AC3E}">
        <p14:creationId xmlns:p14="http://schemas.microsoft.com/office/powerpoint/2010/main" val="203773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46998"/>
            <a:ext cx="8229600" cy="1143000"/>
          </a:xfrm>
        </p:spPr>
        <p:txBody>
          <a:bodyPr>
            <a:noAutofit/>
          </a:bodyPr>
          <a:lstStyle/>
          <a:p>
            <a:pPr algn="l"/>
            <a:r>
              <a:rPr lang="en-US" sz="4000" dirty="0">
                <a:solidFill>
                  <a:srgbClr val="FF0000"/>
                </a:solidFill>
              </a:rPr>
              <a:t>Answer 7: (Skip gram)</a:t>
            </a:r>
            <a:br>
              <a:rPr lang="en-US" sz="2800" dirty="0"/>
            </a:br>
            <a:r>
              <a:rPr lang="en-US" sz="2800" dirty="0"/>
              <a:t>2 possible architectural choices for word2vec : CBOW (</a:t>
            </a:r>
            <a:r>
              <a:rPr lang="en-US" sz="2800" b="1" dirty="0"/>
              <a:t>Continuous Bag of Word)</a:t>
            </a:r>
            <a:r>
              <a:rPr lang="en-US" sz="2800" dirty="0"/>
              <a:t> vs Skip gram to be used in training by backpropagation </a:t>
            </a:r>
            <a:br>
              <a:rPr lang="en-US" sz="3600" dirty="0"/>
            </a:br>
            <a:r>
              <a:rPr lang="en-US" sz="1600" dirty="0">
                <a:hlinkClick r:id="rId2"/>
              </a:rPr>
              <a:t>https://www.guru99.com/word-embedding-word2vec.html</a:t>
            </a:r>
            <a:r>
              <a:rPr lang="en-US" sz="1600" dirty="0"/>
              <a:t> </a:t>
            </a:r>
          </a:p>
        </p:txBody>
      </p:sp>
      <p:sp>
        <p:nvSpPr>
          <p:cNvPr id="3" name="Content Placeholder 2"/>
          <p:cNvSpPr>
            <a:spLocks noGrp="1"/>
          </p:cNvSpPr>
          <p:nvPr>
            <p:ph idx="1"/>
          </p:nvPr>
        </p:nvSpPr>
        <p:spPr>
          <a:xfrm>
            <a:off x="431808" y="2264894"/>
            <a:ext cx="4355635" cy="3450106"/>
          </a:xfrm>
        </p:spPr>
        <p:txBody>
          <a:bodyPr>
            <a:normAutofit/>
          </a:bodyPr>
          <a:lstStyle/>
          <a:p>
            <a:r>
              <a:rPr lang="en-US" dirty="0"/>
              <a:t>Skip-gram : window size=2, Use x</a:t>
            </a:r>
            <a:r>
              <a:rPr lang="en-US" baseline="-25000" dirty="0"/>
              <a:t>i </a:t>
            </a:r>
            <a:r>
              <a:rPr lang="en-US" dirty="0"/>
              <a:t>to predict x</a:t>
            </a:r>
            <a:r>
              <a:rPr lang="en-US" baseline="-25000" dirty="0"/>
              <a:t>i-2</a:t>
            </a:r>
            <a:r>
              <a:rPr lang="en-US" dirty="0"/>
              <a:t>, x</a:t>
            </a:r>
            <a:r>
              <a:rPr lang="en-US" baseline="-25000" dirty="0"/>
              <a:t>i-1,</a:t>
            </a:r>
            <a:r>
              <a:rPr lang="en-US" dirty="0"/>
              <a:t> x</a:t>
            </a:r>
            <a:r>
              <a:rPr lang="en-US" baseline="-25000" dirty="0"/>
              <a:t>i+1,</a:t>
            </a:r>
            <a:r>
              <a:rPr lang="en-US" dirty="0"/>
              <a:t> x</a:t>
            </a:r>
            <a:r>
              <a:rPr lang="en-US" baseline="-25000" dirty="0"/>
              <a:t>i+2 </a:t>
            </a:r>
          </a:p>
          <a:p>
            <a:r>
              <a:rPr lang="en-US" dirty="0">
                <a:solidFill>
                  <a:srgbClr val="FF0000"/>
                </a:solidFill>
              </a:rPr>
              <a:t>Answer: Redraw the diagram if windows size =3</a:t>
            </a:r>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28" name="Slide Number Placeholder 4"/>
          <p:cNvSpPr txBox="1">
            <a:spLocks/>
          </p:cNvSpPr>
          <p:nvPr/>
        </p:nvSpPr>
        <p:spPr>
          <a:xfrm>
            <a:off x="6443015" y="635513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12A529-2220-4038-9210-A21DB7BAEFCE}" type="slidenum">
              <a:rPr lang="en-US" smtClean="0"/>
              <a:pPr/>
              <a:t>44</a:t>
            </a:fld>
            <a:endParaRPr lang="en-US"/>
          </a:p>
        </p:txBody>
      </p:sp>
      <p:sp>
        <p:nvSpPr>
          <p:cNvPr id="55" name="TextBox 54"/>
          <p:cNvSpPr txBox="1"/>
          <p:nvPr/>
        </p:nvSpPr>
        <p:spPr>
          <a:xfrm>
            <a:off x="4934135" y="3251128"/>
            <a:ext cx="3916797" cy="369332"/>
          </a:xfrm>
          <a:prstGeom prst="rect">
            <a:avLst/>
          </a:prstGeom>
          <a:noFill/>
        </p:spPr>
        <p:txBody>
          <a:bodyPr wrap="square" rtlCol="0">
            <a:spAutoFit/>
          </a:bodyPr>
          <a:lstStyle/>
          <a:p>
            <a:r>
              <a:rPr lang="en-US" b="1" dirty="0"/>
              <a:t>Skip-gram window size=2</a:t>
            </a:r>
            <a:endParaRPr lang="en-US" dirty="0"/>
          </a:p>
        </p:txBody>
      </p:sp>
      <p:grpSp>
        <p:nvGrpSpPr>
          <p:cNvPr id="57" name="Group 56"/>
          <p:cNvGrpSpPr/>
          <p:nvPr/>
        </p:nvGrpSpPr>
        <p:grpSpPr>
          <a:xfrm>
            <a:off x="5970766" y="1836021"/>
            <a:ext cx="2188573" cy="1831986"/>
            <a:chOff x="6175222" y="1810544"/>
            <a:chExt cx="2188573" cy="1831986"/>
          </a:xfrm>
        </p:grpSpPr>
        <p:sp>
          <p:nvSpPr>
            <p:cNvPr id="58" name="TextBox 57"/>
            <p:cNvSpPr txBox="1"/>
            <p:nvPr/>
          </p:nvSpPr>
          <p:spPr>
            <a:xfrm>
              <a:off x="6175222" y="2566131"/>
              <a:ext cx="457176" cy="461665"/>
            </a:xfrm>
            <a:prstGeom prst="rect">
              <a:avLst/>
            </a:prstGeom>
            <a:noFill/>
            <a:ln>
              <a:solidFill>
                <a:schemeClr val="accent1"/>
              </a:solidFill>
            </a:ln>
          </p:spPr>
          <p:txBody>
            <a:bodyPr wrap="none" rtlCol="0">
              <a:spAutoFit/>
            </a:bodyPr>
            <a:lstStyle/>
            <a:p>
              <a:r>
                <a:rPr lang="en-US" sz="2400" dirty="0"/>
                <a:t>xi </a:t>
              </a:r>
            </a:p>
          </p:txBody>
        </p:sp>
        <p:sp>
          <p:nvSpPr>
            <p:cNvPr id="59" name="TextBox 58"/>
            <p:cNvSpPr txBox="1"/>
            <p:nvPr/>
          </p:nvSpPr>
          <p:spPr>
            <a:xfrm>
              <a:off x="7773569" y="1810544"/>
              <a:ext cx="545342" cy="369332"/>
            </a:xfrm>
            <a:prstGeom prst="rect">
              <a:avLst/>
            </a:prstGeom>
            <a:noFill/>
            <a:ln>
              <a:solidFill>
                <a:schemeClr val="accent1"/>
              </a:solidFill>
            </a:ln>
          </p:spPr>
          <p:txBody>
            <a:bodyPr wrap="none" rtlCol="0">
              <a:spAutoFit/>
            </a:bodyPr>
            <a:lstStyle/>
            <a:p>
              <a:r>
                <a:rPr lang="en-US" dirty="0"/>
                <a:t>Xi-2</a:t>
              </a:r>
            </a:p>
          </p:txBody>
        </p:sp>
        <p:sp>
          <p:nvSpPr>
            <p:cNvPr id="60" name="TextBox 59"/>
            <p:cNvSpPr txBox="1"/>
            <p:nvPr/>
          </p:nvSpPr>
          <p:spPr>
            <a:xfrm>
              <a:off x="7742910" y="2258587"/>
              <a:ext cx="545342" cy="369332"/>
            </a:xfrm>
            <a:prstGeom prst="rect">
              <a:avLst/>
            </a:prstGeom>
            <a:noFill/>
            <a:ln>
              <a:solidFill>
                <a:schemeClr val="accent1"/>
              </a:solidFill>
            </a:ln>
          </p:spPr>
          <p:txBody>
            <a:bodyPr wrap="none" rtlCol="0">
              <a:spAutoFit/>
            </a:bodyPr>
            <a:lstStyle/>
            <a:p>
              <a:r>
                <a:rPr lang="en-US" dirty="0"/>
                <a:t>Xi-1</a:t>
              </a:r>
            </a:p>
          </p:txBody>
        </p:sp>
        <p:sp>
          <p:nvSpPr>
            <p:cNvPr id="61" name="TextBox 60"/>
            <p:cNvSpPr txBox="1"/>
            <p:nvPr/>
          </p:nvSpPr>
          <p:spPr>
            <a:xfrm>
              <a:off x="7752603" y="2812585"/>
              <a:ext cx="590226" cy="369332"/>
            </a:xfrm>
            <a:prstGeom prst="rect">
              <a:avLst/>
            </a:prstGeom>
            <a:noFill/>
            <a:ln>
              <a:solidFill>
                <a:schemeClr val="accent1"/>
              </a:solidFill>
            </a:ln>
          </p:spPr>
          <p:txBody>
            <a:bodyPr wrap="none" rtlCol="0">
              <a:spAutoFit/>
            </a:bodyPr>
            <a:lstStyle/>
            <a:p>
              <a:r>
                <a:rPr lang="en-US" dirty="0"/>
                <a:t>Xi+1</a:t>
              </a:r>
            </a:p>
          </p:txBody>
        </p:sp>
        <p:sp>
          <p:nvSpPr>
            <p:cNvPr id="62" name="TextBox 61"/>
            <p:cNvSpPr txBox="1"/>
            <p:nvPr/>
          </p:nvSpPr>
          <p:spPr>
            <a:xfrm>
              <a:off x="7773569" y="3273198"/>
              <a:ext cx="590226" cy="369332"/>
            </a:xfrm>
            <a:prstGeom prst="rect">
              <a:avLst/>
            </a:prstGeom>
            <a:noFill/>
            <a:ln>
              <a:solidFill>
                <a:schemeClr val="accent1"/>
              </a:solidFill>
            </a:ln>
          </p:spPr>
          <p:txBody>
            <a:bodyPr wrap="none" rtlCol="0">
              <a:spAutoFit/>
            </a:bodyPr>
            <a:lstStyle/>
            <a:p>
              <a:r>
                <a:rPr lang="en-US" dirty="0"/>
                <a:t>Xi+2</a:t>
              </a:r>
            </a:p>
          </p:txBody>
        </p:sp>
        <p:cxnSp>
          <p:nvCxnSpPr>
            <p:cNvPr id="63" name="Straight Arrow Connector 62"/>
            <p:cNvCxnSpPr/>
            <p:nvPr/>
          </p:nvCxnSpPr>
          <p:spPr>
            <a:xfrm flipV="1">
              <a:off x="7277357" y="1995211"/>
              <a:ext cx="475246" cy="615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8" idx="3"/>
              <a:endCxn id="60" idx="1"/>
            </p:cNvCxnSpPr>
            <p:nvPr/>
          </p:nvCxnSpPr>
          <p:spPr>
            <a:xfrm flipV="1">
              <a:off x="7255914" y="2443253"/>
              <a:ext cx="486996" cy="352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1" idx="1"/>
            </p:cNvCxnSpPr>
            <p:nvPr/>
          </p:nvCxnSpPr>
          <p:spPr>
            <a:xfrm>
              <a:off x="7255914" y="2915923"/>
              <a:ext cx="496689" cy="8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49680" y="2807681"/>
              <a:ext cx="288432" cy="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62" idx="1"/>
            </p:cNvCxnSpPr>
            <p:nvPr/>
          </p:nvCxnSpPr>
          <p:spPr>
            <a:xfrm>
              <a:off x="7270107" y="3007204"/>
              <a:ext cx="503462" cy="45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951114" y="2425931"/>
              <a:ext cx="304800" cy="738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6704479" y="1838911"/>
              <a:ext cx="785023" cy="646331"/>
            </a:xfrm>
            <a:prstGeom prst="rect">
              <a:avLst/>
            </a:prstGeom>
            <a:noFill/>
          </p:spPr>
          <p:txBody>
            <a:bodyPr wrap="none" rtlCol="0">
              <a:spAutoFit/>
            </a:bodyPr>
            <a:lstStyle/>
            <a:p>
              <a:r>
                <a:rPr lang="en-US" dirty="0"/>
                <a:t>Select</a:t>
              </a:r>
            </a:p>
            <a:p>
              <a:r>
                <a:rPr lang="en-US" dirty="0"/>
                <a:t>switch</a:t>
              </a:r>
            </a:p>
          </p:txBody>
        </p:sp>
      </p:grpSp>
      <p:grpSp>
        <p:nvGrpSpPr>
          <p:cNvPr id="10" name="Group 9"/>
          <p:cNvGrpSpPr/>
          <p:nvPr/>
        </p:nvGrpSpPr>
        <p:grpSpPr>
          <a:xfrm>
            <a:off x="5067824" y="3703688"/>
            <a:ext cx="2200986" cy="2711168"/>
            <a:chOff x="5067824" y="3703688"/>
            <a:chExt cx="2200986" cy="2711168"/>
          </a:xfrm>
        </p:grpSpPr>
        <p:sp>
          <p:nvSpPr>
            <p:cNvPr id="22" name="TextBox 21"/>
            <p:cNvSpPr txBox="1"/>
            <p:nvPr/>
          </p:nvSpPr>
          <p:spPr>
            <a:xfrm>
              <a:off x="5067824" y="4908055"/>
              <a:ext cx="457176" cy="461665"/>
            </a:xfrm>
            <a:prstGeom prst="rect">
              <a:avLst/>
            </a:prstGeom>
            <a:noFill/>
            <a:ln>
              <a:solidFill>
                <a:srgbClr val="FF0000"/>
              </a:solidFill>
            </a:ln>
          </p:spPr>
          <p:txBody>
            <a:bodyPr wrap="none" rtlCol="0">
              <a:spAutoFit/>
            </a:bodyPr>
            <a:lstStyle/>
            <a:p>
              <a:r>
                <a:rPr lang="en-US" sz="2400" dirty="0"/>
                <a:t>xi </a:t>
              </a:r>
            </a:p>
          </p:txBody>
        </p:sp>
        <p:sp>
          <p:nvSpPr>
            <p:cNvPr id="23" name="TextBox 22"/>
            <p:cNvSpPr txBox="1"/>
            <p:nvPr/>
          </p:nvSpPr>
          <p:spPr>
            <a:xfrm>
              <a:off x="6666171" y="4152468"/>
              <a:ext cx="545342" cy="369332"/>
            </a:xfrm>
            <a:prstGeom prst="rect">
              <a:avLst/>
            </a:prstGeom>
            <a:noFill/>
            <a:ln>
              <a:solidFill>
                <a:srgbClr val="FF0000"/>
              </a:solidFill>
            </a:ln>
          </p:spPr>
          <p:txBody>
            <a:bodyPr wrap="none" rtlCol="0">
              <a:spAutoFit/>
            </a:bodyPr>
            <a:lstStyle/>
            <a:p>
              <a:r>
                <a:rPr lang="en-US" dirty="0"/>
                <a:t>Xi-2</a:t>
              </a:r>
            </a:p>
          </p:txBody>
        </p:sp>
        <p:sp>
          <p:nvSpPr>
            <p:cNvPr id="24" name="TextBox 23"/>
            <p:cNvSpPr txBox="1"/>
            <p:nvPr/>
          </p:nvSpPr>
          <p:spPr>
            <a:xfrm>
              <a:off x="6635512" y="4600511"/>
              <a:ext cx="545342" cy="369332"/>
            </a:xfrm>
            <a:prstGeom prst="rect">
              <a:avLst/>
            </a:prstGeom>
            <a:noFill/>
            <a:ln>
              <a:solidFill>
                <a:srgbClr val="FF0000"/>
              </a:solidFill>
            </a:ln>
          </p:spPr>
          <p:txBody>
            <a:bodyPr wrap="none" rtlCol="0">
              <a:spAutoFit/>
            </a:bodyPr>
            <a:lstStyle/>
            <a:p>
              <a:r>
                <a:rPr lang="en-US" dirty="0"/>
                <a:t>Xi-1</a:t>
              </a:r>
            </a:p>
          </p:txBody>
        </p:sp>
        <p:sp>
          <p:nvSpPr>
            <p:cNvPr id="25" name="TextBox 24"/>
            <p:cNvSpPr txBox="1"/>
            <p:nvPr/>
          </p:nvSpPr>
          <p:spPr>
            <a:xfrm>
              <a:off x="6645205" y="5154509"/>
              <a:ext cx="590226" cy="369332"/>
            </a:xfrm>
            <a:prstGeom prst="rect">
              <a:avLst/>
            </a:prstGeom>
            <a:noFill/>
            <a:ln>
              <a:solidFill>
                <a:srgbClr val="FF0000"/>
              </a:solidFill>
            </a:ln>
          </p:spPr>
          <p:txBody>
            <a:bodyPr wrap="none" rtlCol="0">
              <a:spAutoFit/>
            </a:bodyPr>
            <a:lstStyle/>
            <a:p>
              <a:r>
                <a:rPr lang="en-US" dirty="0"/>
                <a:t>Xi+1</a:t>
              </a:r>
            </a:p>
          </p:txBody>
        </p:sp>
        <p:sp>
          <p:nvSpPr>
            <p:cNvPr id="26" name="TextBox 25"/>
            <p:cNvSpPr txBox="1"/>
            <p:nvPr/>
          </p:nvSpPr>
          <p:spPr>
            <a:xfrm>
              <a:off x="6666171" y="5615122"/>
              <a:ext cx="590226" cy="369332"/>
            </a:xfrm>
            <a:prstGeom prst="rect">
              <a:avLst/>
            </a:prstGeom>
            <a:noFill/>
            <a:ln>
              <a:solidFill>
                <a:srgbClr val="FF0000"/>
              </a:solidFill>
            </a:ln>
          </p:spPr>
          <p:txBody>
            <a:bodyPr wrap="none" rtlCol="0">
              <a:spAutoFit/>
            </a:bodyPr>
            <a:lstStyle/>
            <a:p>
              <a:r>
                <a:rPr lang="en-US" dirty="0"/>
                <a:t>Xi+2</a:t>
              </a:r>
            </a:p>
          </p:txBody>
        </p:sp>
        <p:cxnSp>
          <p:nvCxnSpPr>
            <p:cNvPr id="27" name="Straight Arrow Connector 26"/>
            <p:cNvCxnSpPr/>
            <p:nvPr/>
          </p:nvCxnSpPr>
          <p:spPr>
            <a:xfrm flipV="1">
              <a:off x="6169959" y="4337135"/>
              <a:ext cx="475246" cy="6153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3" idx="3"/>
              <a:endCxn id="24" idx="1"/>
            </p:cNvCxnSpPr>
            <p:nvPr/>
          </p:nvCxnSpPr>
          <p:spPr>
            <a:xfrm flipV="1">
              <a:off x="6148516" y="4785177"/>
              <a:ext cx="486996" cy="352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5" idx="1"/>
            </p:cNvCxnSpPr>
            <p:nvPr/>
          </p:nvCxnSpPr>
          <p:spPr>
            <a:xfrm>
              <a:off x="6148516" y="5257847"/>
              <a:ext cx="496689" cy="813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542282" y="5149605"/>
              <a:ext cx="288432" cy="16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6" idx="1"/>
            </p:cNvCxnSpPr>
            <p:nvPr/>
          </p:nvCxnSpPr>
          <p:spPr>
            <a:xfrm>
              <a:off x="6162709" y="5349128"/>
              <a:ext cx="503462" cy="4506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843716" y="4767855"/>
              <a:ext cx="304800" cy="7386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597081" y="4180835"/>
              <a:ext cx="785023" cy="646331"/>
            </a:xfrm>
            <a:prstGeom prst="rect">
              <a:avLst/>
            </a:prstGeom>
            <a:noFill/>
            <a:ln>
              <a:noFill/>
            </a:ln>
          </p:spPr>
          <p:txBody>
            <a:bodyPr wrap="none" rtlCol="0">
              <a:spAutoFit/>
            </a:bodyPr>
            <a:lstStyle/>
            <a:p>
              <a:r>
                <a:rPr lang="en-US" dirty="0"/>
                <a:t>Select</a:t>
              </a:r>
            </a:p>
            <a:p>
              <a:r>
                <a:rPr lang="en-US" dirty="0"/>
                <a:t>switch</a:t>
              </a:r>
            </a:p>
          </p:txBody>
        </p:sp>
        <p:sp>
          <p:nvSpPr>
            <p:cNvPr id="35" name="TextBox 34"/>
            <p:cNvSpPr txBox="1"/>
            <p:nvPr/>
          </p:nvSpPr>
          <p:spPr>
            <a:xfrm>
              <a:off x="6635512" y="3703688"/>
              <a:ext cx="545342" cy="369332"/>
            </a:xfrm>
            <a:prstGeom prst="rect">
              <a:avLst/>
            </a:prstGeom>
            <a:noFill/>
            <a:ln>
              <a:solidFill>
                <a:srgbClr val="FF0000"/>
              </a:solidFill>
            </a:ln>
          </p:spPr>
          <p:txBody>
            <a:bodyPr wrap="none" rtlCol="0">
              <a:spAutoFit/>
            </a:bodyPr>
            <a:lstStyle/>
            <a:p>
              <a:r>
                <a:rPr lang="en-US" dirty="0"/>
                <a:t>Xi-3</a:t>
              </a:r>
            </a:p>
          </p:txBody>
        </p:sp>
        <p:sp>
          <p:nvSpPr>
            <p:cNvPr id="36" name="TextBox 35"/>
            <p:cNvSpPr txBox="1"/>
            <p:nvPr/>
          </p:nvSpPr>
          <p:spPr>
            <a:xfrm>
              <a:off x="6678584" y="6045524"/>
              <a:ext cx="590226" cy="369332"/>
            </a:xfrm>
            <a:prstGeom prst="rect">
              <a:avLst/>
            </a:prstGeom>
            <a:noFill/>
            <a:ln>
              <a:solidFill>
                <a:srgbClr val="FF0000"/>
              </a:solidFill>
            </a:ln>
          </p:spPr>
          <p:txBody>
            <a:bodyPr wrap="none" rtlCol="0">
              <a:spAutoFit/>
            </a:bodyPr>
            <a:lstStyle/>
            <a:p>
              <a:r>
                <a:rPr lang="en-US" dirty="0"/>
                <a:t>Xi+3</a:t>
              </a:r>
            </a:p>
          </p:txBody>
        </p:sp>
        <p:cxnSp>
          <p:nvCxnSpPr>
            <p:cNvPr id="37" name="Straight Arrow Connector 36"/>
            <p:cNvCxnSpPr>
              <a:endCxn id="35" idx="1"/>
            </p:cNvCxnSpPr>
            <p:nvPr/>
          </p:nvCxnSpPr>
          <p:spPr>
            <a:xfrm flipV="1">
              <a:off x="6183554" y="3888354"/>
              <a:ext cx="451958" cy="896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169959" y="5454185"/>
              <a:ext cx="475246" cy="676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3916674" y="5694215"/>
            <a:ext cx="3916797" cy="369332"/>
          </a:xfrm>
          <a:prstGeom prst="rect">
            <a:avLst/>
          </a:prstGeom>
          <a:noFill/>
        </p:spPr>
        <p:txBody>
          <a:bodyPr wrap="square" rtlCol="0">
            <a:spAutoFit/>
          </a:bodyPr>
          <a:lstStyle/>
          <a:p>
            <a:r>
              <a:rPr lang="en-US" b="1" dirty="0"/>
              <a:t>Skip-gram window size=3</a:t>
            </a:r>
            <a:endParaRPr lang="en-US" dirty="0"/>
          </a:p>
        </p:txBody>
      </p:sp>
      <p:sp>
        <p:nvSpPr>
          <p:cNvPr id="11" name="Slide Number Placeholder 10"/>
          <p:cNvSpPr>
            <a:spLocks noGrp="1"/>
          </p:cNvSpPr>
          <p:nvPr>
            <p:ph type="sldNum" sz="quarter" idx="12"/>
          </p:nvPr>
        </p:nvSpPr>
        <p:spPr/>
        <p:txBody>
          <a:bodyPr/>
          <a:lstStyle/>
          <a:p>
            <a:fld id="{7C12A529-2220-4038-9210-A21DB7BAEFCE}" type="slidenum">
              <a:rPr lang="en-US" smtClean="0"/>
              <a:t>44</a:t>
            </a:fld>
            <a:endParaRPr lang="en-US"/>
          </a:p>
        </p:txBody>
      </p:sp>
    </p:spTree>
    <p:extLst>
      <p:ext uri="{BB962C8B-B14F-4D97-AF65-F5344CB8AC3E}">
        <p14:creationId xmlns:p14="http://schemas.microsoft.com/office/powerpoint/2010/main" val="1389084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Training of word2vec by backpropagation </a:t>
            </a:r>
            <a:br>
              <a:rPr lang="en-US" dirty="0"/>
            </a:br>
            <a:r>
              <a:rPr lang="en-US" sz="2200" dirty="0">
                <a:hlinkClick r:id="rId2"/>
              </a:rPr>
              <a:t>https://towardsdatascience.com/word2vec-made-easy-139a31a4b8ae</a:t>
            </a:r>
            <a:br>
              <a:rPr lang="en-US" sz="2200" dirty="0"/>
            </a:br>
            <a:r>
              <a:rPr lang="en-US" sz="2000" dirty="0">
                <a:hlinkClick r:id="rId3"/>
              </a:rPr>
              <a:t>https://nearist.ai/word2vec-tutorial%E2%80%8A-%E2%80%8Athe-skip-gram-model</a:t>
            </a:r>
            <a:br>
              <a:rPr lang="en-US" sz="2200" dirty="0"/>
            </a:br>
            <a:r>
              <a:rPr lang="en-US" sz="2000" dirty="0" err="1"/>
              <a:t>Mikolov</a:t>
            </a:r>
            <a:r>
              <a:rPr lang="en-US" sz="2000" dirty="0"/>
              <a:t>, Tomas, et al. "Distributed representations of words and phrases and their compositionality." </a:t>
            </a:r>
            <a:r>
              <a:rPr lang="en-US" sz="2000" i="1" dirty="0"/>
              <a:t>Advances in neural information processing systems</a:t>
            </a:r>
            <a:r>
              <a:rPr lang="en-US" sz="2000" dirty="0"/>
              <a:t>. 2013.</a:t>
            </a:r>
            <a:endParaRPr lang="en-US" sz="2200" dirty="0"/>
          </a:p>
        </p:txBody>
      </p:sp>
      <p:sp>
        <p:nvSpPr>
          <p:cNvPr id="3" name="Content Placeholder 2"/>
          <p:cNvSpPr>
            <a:spLocks noGrp="1"/>
          </p:cNvSpPr>
          <p:nvPr>
            <p:ph idx="1"/>
          </p:nvPr>
        </p:nvSpPr>
        <p:spPr>
          <a:xfrm>
            <a:off x="457200" y="1844674"/>
            <a:ext cx="8229600" cy="4525963"/>
          </a:xfrm>
        </p:spPr>
        <p:txBody>
          <a:bodyPr>
            <a:normAutofit fontScale="92500" lnSpcReduction="20000"/>
          </a:bodyPr>
          <a:lstStyle/>
          <a:p>
            <a:r>
              <a:rPr lang="en-US" dirty="0"/>
              <a:t>When </a:t>
            </a:r>
            <a:r>
              <a:rPr lang="en-US" i="1" dirty="0"/>
              <a:t>training</a:t>
            </a:r>
            <a:r>
              <a:rPr lang="en-US" dirty="0"/>
              <a:t> this network on word pairs (input and target word) (selected by skip-gram or CBOW), the input is a one-hot vector representing the input word</a:t>
            </a:r>
          </a:p>
          <a:p>
            <a:r>
              <a:rPr lang="en-US" dirty="0"/>
              <a:t>During training the target word (also a one-hot presentation) is placed at the output. </a:t>
            </a:r>
          </a:p>
          <a:p>
            <a:r>
              <a:rPr lang="en-US" dirty="0"/>
              <a:t>After word2vec training completes, when an unknown word is presented to the word2vec input, you only use the output of the hidden layer (300x1 floating point vector) for sub-sequent processing, e.g. machine translation.</a:t>
            </a:r>
          </a:p>
          <a:p>
            <a:endParaRPr lang="en-US" dirty="0"/>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45</a:t>
            </a:fld>
            <a:endParaRPr lang="en-US"/>
          </a:p>
        </p:txBody>
      </p:sp>
    </p:spTree>
    <p:extLst>
      <p:ext uri="{BB962C8B-B14F-4D97-AF65-F5344CB8AC3E}">
        <p14:creationId xmlns:p14="http://schemas.microsoft.com/office/powerpoint/2010/main" val="1291598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Training word2vec steps </a:t>
            </a:r>
            <a:r>
              <a:rPr lang="en-US" sz="4000" dirty="0">
                <a:solidFill>
                  <a:srgbClr val="FF0000"/>
                </a:solidFill>
              </a:rPr>
              <a:t>using skip-gram</a:t>
            </a:r>
            <a:br>
              <a:rPr lang="en-US" dirty="0"/>
            </a:br>
            <a:r>
              <a:rPr lang="en-US" sz="2700" dirty="0">
                <a:hlinkClick r:id="rId2"/>
              </a:rPr>
              <a:t>https://towardsdatascience.com/an-implementation-guide-to-word2vec-using-numpy-and-google-sheets-13445eebd281</a:t>
            </a:r>
            <a:endParaRPr lang="en-US" sz="7300"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arenR"/>
            </a:pPr>
            <a:r>
              <a:rPr lang="en-US" b="1" dirty="0"/>
              <a:t>Data Preparation</a:t>
            </a:r>
            <a:r>
              <a:rPr lang="en-US" dirty="0"/>
              <a:t> — Define corpus, clean, normalize and tokenize words</a:t>
            </a:r>
          </a:p>
          <a:p>
            <a:pPr marL="514350" indent="-514350">
              <a:buFont typeface="+mj-lt"/>
              <a:buAutoNum type="arabicParenR"/>
            </a:pPr>
            <a:r>
              <a:rPr lang="en-US" b="1" dirty="0"/>
              <a:t>Hyper-parameters</a:t>
            </a:r>
            <a:r>
              <a:rPr lang="en-US" dirty="0"/>
              <a:t> — Learning rate, epochs, window size, embedding size</a:t>
            </a:r>
          </a:p>
          <a:p>
            <a:pPr marL="514350" indent="-514350">
              <a:buFont typeface="+mj-lt"/>
              <a:buAutoNum type="arabicParenR"/>
            </a:pPr>
            <a:r>
              <a:rPr lang="en-US" b="1" dirty="0"/>
              <a:t>Generate Training Data</a:t>
            </a:r>
            <a:r>
              <a:rPr lang="en-US" dirty="0"/>
              <a:t> — Build vocabulary, one-hot encoding for words, build dictionaries that map id to word and vice versa</a:t>
            </a:r>
          </a:p>
          <a:p>
            <a:pPr marL="514350" indent="-514350">
              <a:buFont typeface="+mj-lt"/>
              <a:buAutoNum type="arabicParenR"/>
            </a:pPr>
            <a:r>
              <a:rPr lang="en-US" b="1" dirty="0"/>
              <a:t>Model Training</a:t>
            </a:r>
            <a:r>
              <a:rPr lang="en-US" dirty="0"/>
              <a:t> — Pass encoded words through forward pass, calculate error rate, adjust weights using backpropagation and compute loss</a:t>
            </a:r>
          </a:p>
          <a:p>
            <a:pPr marL="514350" indent="-514350">
              <a:buFont typeface="+mj-lt"/>
              <a:buAutoNum type="arabicParenR"/>
            </a:pPr>
            <a:r>
              <a:rPr lang="en-US" b="1" dirty="0"/>
              <a:t>Inference</a:t>
            </a:r>
            <a:r>
              <a:rPr lang="en-US" dirty="0"/>
              <a:t> — Get word vector and find similar words</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46</a:t>
            </a:fld>
            <a:endParaRPr lang="en-US"/>
          </a:p>
        </p:txBody>
      </p:sp>
    </p:spTree>
    <p:extLst>
      <p:ext uri="{BB962C8B-B14F-4D97-AF65-F5344CB8AC3E}">
        <p14:creationId xmlns:p14="http://schemas.microsoft.com/office/powerpoint/2010/main" val="2905802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dirty="0"/>
              <a:t>1) Data Preparation</a:t>
            </a:r>
            <a:r>
              <a:rPr lang="en-US" dirty="0"/>
              <a:t> — Define corpus, clean, normalize and tokenize words</a:t>
            </a:r>
            <a:br>
              <a:rPr lang="en-US" dirty="0"/>
            </a:br>
            <a:endParaRPr lang="en-US" dirty="0"/>
          </a:p>
        </p:txBody>
      </p:sp>
      <p:sp>
        <p:nvSpPr>
          <p:cNvPr id="3" name="Content Placeholder 2"/>
          <p:cNvSpPr>
            <a:spLocks noGrp="1"/>
          </p:cNvSpPr>
          <p:nvPr>
            <p:ph idx="1"/>
          </p:nvPr>
        </p:nvSpPr>
        <p:spPr/>
        <p:txBody>
          <a:bodyPr/>
          <a:lstStyle/>
          <a:p>
            <a:r>
              <a:rPr lang="en-US" i="1" dirty="0"/>
              <a:t>.. text data are unstructured and can be “dirty”. Cleaning them will involve steps such as removing stop words, punctuations, convert text to lowercase (actually depends on your use-case), replacing digits, </a:t>
            </a:r>
            <a:r>
              <a:rPr lang="en-US" i="1" dirty="0" err="1"/>
              <a:t>etc</a:t>
            </a:r>
            <a:endParaRPr lang="en-US" i="1" dirty="0"/>
          </a:p>
          <a:p>
            <a:r>
              <a:rPr lang="en-US" dirty="0"/>
              <a:t>normalize , Word Tokenization: </a:t>
            </a:r>
          </a:p>
          <a:p>
            <a:r>
              <a:rPr lang="en-US" dirty="0">
                <a:hlinkClick r:id="rId3"/>
              </a:rPr>
              <a:t>https://web.stanford.edu/~jurafsky/slp3/slides/2_TextProc.pdf</a:t>
            </a:r>
            <a:endParaRPr lang="en-US" i="1"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47</a:t>
            </a:fld>
            <a:endParaRPr lang="en-US"/>
          </a:p>
        </p:txBody>
      </p:sp>
    </p:spTree>
    <p:extLst>
      <p:ext uri="{BB962C8B-B14F-4D97-AF65-F5344CB8AC3E}">
        <p14:creationId xmlns:p14="http://schemas.microsoft.com/office/powerpoint/2010/main" val="3031728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b="1" dirty="0"/>
              <a:t>Hyper-parameters</a:t>
            </a:r>
            <a:r>
              <a:rPr lang="en-US" dirty="0"/>
              <a:t> </a:t>
            </a:r>
          </a:p>
        </p:txBody>
      </p:sp>
      <p:sp>
        <p:nvSpPr>
          <p:cNvPr id="3" name="Content Placeholder 2"/>
          <p:cNvSpPr>
            <a:spLocks noGrp="1"/>
          </p:cNvSpPr>
          <p:nvPr>
            <p:ph idx="1"/>
          </p:nvPr>
        </p:nvSpPr>
        <p:spPr/>
        <p:txBody>
          <a:bodyPr/>
          <a:lstStyle/>
          <a:p>
            <a:r>
              <a:rPr lang="en-US" dirty="0"/>
              <a:t>Parameters and values used in this example</a:t>
            </a:r>
          </a:p>
          <a:p>
            <a:r>
              <a:rPr lang="en-US" dirty="0"/>
              <a:t>Window size=2, how many neighboring words </a:t>
            </a:r>
          </a:p>
          <a:p>
            <a:r>
              <a:rPr lang="en-US" dirty="0"/>
              <a:t>n=10, dimension of the output vector</a:t>
            </a:r>
          </a:p>
          <a:p>
            <a:r>
              <a:rPr lang="en-US" dirty="0"/>
              <a:t>Epochs=50, training cycles</a:t>
            </a:r>
          </a:p>
          <a:p>
            <a:r>
              <a:rPr lang="en-US" dirty="0"/>
              <a:t>Learning rate =0.01, control update rate in backpropagation</a:t>
            </a:r>
          </a:p>
          <a:p>
            <a:r>
              <a:rPr lang="en-US" dirty="0"/>
              <a:t>Vocabulary =9 (a  small toy example)</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48</a:t>
            </a:fld>
            <a:endParaRPr lang="en-US"/>
          </a:p>
        </p:txBody>
      </p:sp>
    </p:spTree>
    <p:extLst>
      <p:ext uri="{BB962C8B-B14F-4D97-AF65-F5344CB8AC3E}">
        <p14:creationId xmlns:p14="http://schemas.microsoft.com/office/powerpoint/2010/main" val="3178566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of window size =2 of a sentence</a:t>
            </a:r>
            <a:br>
              <a:rPr lang="en-US" sz="3600" dirty="0"/>
            </a:br>
            <a:r>
              <a:rPr lang="en-US" sz="1200" dirty="0">
                <a:hlinkClick r:id="rId2"/>
              </a:rPr>
              <a:t>https://towardsdatascience.com/an-implementation-guide-to-word2vec-using-numpy-and-google-sheets-13445eebd281</a:t>
            </a:r>
            <a:endParaRPr lang="en-US" sz="3600" dirty="0"/>
          </a:p>
        </p:txBody>
      </p:sp>
      <p:sp>
        <p:nvSpPr>
          <p:cNvPr id="3" name="Content Placeholder 2"/>
          <p:cNvSpPr>
            <a:spLocks noGrp="1"/>
          </p:cNvSpPr>
          <p:nvPr>
            <p:ph idx="1"/>
          </p:nvPr>
        </p:nvSpPr>
        <p:spPr>
          <a:xfrm>
            <a:off x="914400" y="1724623"/>
            <a:ext cx="8229600" cy="4525963"/>
          </a:xfrm>
        </p:spPr>
        <p:txBody>
          <a:bodyPr/>
          <a:lstStyle/>
          <a:p>
            <a:r>
              <a:rPr lang="en-US" dirty="0"/>
              <a:t>10 windows, window#1 --&gt;  window#10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49</a:t>
            </a:fld>
            <a:endParaRPr lang="en-US" dirty="0"/>
          </a:p>
        </p:txBody>
      </p:sp>
      <p:pic>
        <p:nvPicPr>
          <p:cNvPr id="41986" name="Picture 2" descr="https://cdn-images-1.medium.com/max/1200/1*tD7P83Bl7dB91iNwYHEmE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2293339"/>
            <a:ext cx="7143750" cy="4533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5800" y="1228506"/>
            <a:ext cx="7350154" cy="369332"/>
          </a:xfrm>
          <a:prstGeom prst="rect">
            <a:avLst/>
          </a:prstGeom>
          <a:noFill/>
        </p:spPr>
        <p:txBody>
          <a:bodyPr wrap="none" rtlCol="0">
            <a:spAutoFit/>
          </a:bodyPr>
          <a:lstStyle/>
          <a:p>
            <a:r>
              <a:rPr lang="en-US" dirty="0"/>
              <a:t>Using 1-skip-3-grams : see </a:t>
            </a:r>
            <a:r>
              <a:rPr lang="en-US" sz="1100" dirty="0">
                <a:hlinkClick r:id="rId4"/>
              </a:rPr>
              <a:t>https://www.reddit.com/r/learnmachinelearning/comments/9e4ihs/kskipngram/</a:t>
            </a:r>
            <a:endParaRPr lang="en-US" sz="1100" dirty="0"/>
          </a:p>
        </p:txBody>
      </p:sp>
      <p:sp>
        <p:nvSpPr>
          <p:cNvPr id="6" name="Rectangle 5"/>
          <p:cNvSpPr/>
          <p:nvPr/>
        </p:nvSpPr>
        <p:spPr>
          <a:xfrm>
            <a:off x="6794261" y="1521298"/>
            <a:ext cx="1651478" cy="369332"/>
          </a:xfrm>
          <a:prstGeom prst="rect">
            <a:avLst/>
          </a:prstGeom>
          <a:solidFill>
            <a:srgbClr val="FFC000"/>
          </a:solidFill>
        </p:spPr>
        <p:txBody>
          <a:bodyPr wrap="none">
            <a:spAutoFit/>
          </a:bodyPr>
          <a:lstStyle/>
          <a:p>
            <a:r>
              <a:rPr lang="en-US" dirty="0">
                <a:solidFill>
                  <a:srgbClr val="FF0000"/>
                </a:solidFill>
              </a:rPr>
              <a:t>using skip-gram</a:t>
            </a:r>
          </a:p>
        </p:txBody>
      </p:sp>
    </p:spTree>
    <p:extLst>
      <p:ext uri="{BB962C8B-B14F-4D97-AF65-F5344CB8AC3E}">
        <p14:creationId xmlns:p14="http://schemas.microsoft.com/office/powerpoint/2010/main" val="38164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a:t>1. Integer mapping example</a:t>
            </a:r>
          </a:p>
        </p:txBody>
      </p:sp>
      <p:sp>
        <p:nvSpPr>
          <p:cNvPr id="3" name="Content Placeholder 2"/>
          <p:cNvSpPr>
            <a:spLocks noGrp="1"/>
          </p:cNvSpPr>
          <p:nvPr>
            <p:ph idx="1"/>
          </p:nvPr>
        </p:nvSpPr>
        <p:spPr>
          <a:xfrm>
            <a:off x="461682" y="701675"/>
            <a:ext cx="8229600" cy="6019800"/>
          </a:xfrm>
        </p:spPr>
        <p:txBody>
          <a:bodyPr>
            <a:noAutofit/>
          </a:bodyPr>
          <a:lstStyle/>
          <a:p>
            <a:r>
              <a:rPr lang="en-US" sz="2400" dirty="0"/>
              <a:t>#interger_maaping.py, </a:t>
            </a:r>
            <a:r>
              <a:rPr lang="en-US" sz="2400" dirty="0" err="1"/>
              <a:t>khw</a:t>
            </a:r>
            <a:r>
              <a:rPr lang="en-US" sz="2400" dirty="0"/>
              <a:t> 1906, python using </a:t>
            </a:r>
            <a:r>
              <a:rPr lang="en-US" sz="2400" dirty="0" err="1"/>
              <a:t>tf-gpu</a:t>
            </a:r>
            <a:endParaRPr lang="en-US" sz="2400" dirty="0"/>
          </a:p>
          <a:p>
            <a:r>
              <a:rPr lang="en-US" sz="2400" dirty="0"/>
              <a:t>line="test :map a text string into a dictionary.”</a:t>
            </a:r>
          </a:p>
          <a:p>
            <a:r>
              <a:rPr lang="en-US" sz="2400" dirty="0" err="1"/>
              <a:t>word_list</a:t>
            </a:r>
            <a:r>
              <a:rPr lang="en-US" sz="2400" dirty="0"/>
              <a:t>={} #dictionary to hold the words</a:t>
            </a:r>
          </a:p>
          <a:p>
            <a:r>
              <a:rPr lang="en-US" sz="2400" dirty="0"/>
              <a:t>counter=0 #initialize the counter for words</a:t>
            </a:r>
          </a:p>
          <a:p>
            <a:r>
              <a:rPr lang="en-US" sz="2400" dirty="0"/>
              <a:t>for word in </a:t>
            </a:r>
            <a:r>
              <a:rPr lang="en-US" sz="2400" dirty="0" err="1"/>
              <a:t>line.lower</a:t>
            </a:r>
            <a:r>
              <a:rPr lang="en-US" sz="2400" dirty="0"/>
              <a:t>().split():#iterate over words</a:t>
            </a:r>
          </a:p>
          <a:p>
            <a:r>
              <a:rPr lang="en-US" sz="2400" dirty="0"/>
              <a:t>if word not in </a:t>
            </a:r>
            <a:r>
              <a:rPr lang="en-US" sz="2400" dirty="0" err="1"/>
              <a:t>word_list</a:t>
            </a:r>
            <a:r>
              <a:rPr lang="en-US" sz="2400" dirty="0"/>
              <a:t>: #check if word is in </a:t>
            </a:r>
            <a:r>
              <a:rPr lang="en-US" sz="2400" dirty="0" err="1"/>
              <a:t>dict</a:t>
            </a:r>
            <a:endParaRPr lang="en-US" sz="2400" dirty="0"/>
          </a:p>
          <a:p>
            <a:r>
              <a:rPr lang="en-US" sz="2400" dirty="0"/>
              <a:t>  </a:t>
            </a:r>
            <a:r>
              <a:rPr lang="en-US" sz="2400" dirty="0" err="1"/>
              <a:t>word_list</a:t>
            </a:r>
            <a:r>
              <a:rPr lang="en-US" sz="2400" dirty="0"/>
              <a:t>[word]=counter</a:t>
            </a:r>
          </a:p>
          <a:p>
            <a:r>
              <a:rPr lang="en-US" sz="2400" dirty="0"/>
              <a:t> counter+=1 #update the counter</a:t>
            </a:r>
          </a:p>
          <a:p>
            <a:r>
              <a:rPr lang="en-US" sz="2400" dirty="0"/>
              <a:t> print(</a:t>
            </a:r>
            <a:r>
              <a:rPr lang="en-US" sz="2400" dirty="0" err="1"/>
              <a:t>word_list</a:t>
            </a:r>
            <a:r>
              <a:rPr lang="en-US" sz="2400" dirty="0"/>
              <a:t>)</a:t>
            </a:r>
          </a:p>
          <a:p>
            <a:r>
              <a:rPr lang="en-US" sz="2400" dirty="0"/>
              <a:t>''‘ run python (</a:t>
            </a:r>
            <a:r>
              <a:rPr lang="en-US" sz="2400" dirty="0" err="1"/>
              <a:t>tf-gpu</a:t>
            </a:r>
            <a:r>
              <a:rPr lang="en-US" sz="2400" dirty="0"/>
              <a:t>), interger_maaping.py</a:t>
            </a:r>
          </a:p>
          <a:p>
            <a:r>
              <a:rPr lang="en-US" sz="2400" dirty="0"/>
              <a:t>{'this': 0, 'a': 1, 'test': 2, 'to': 3, 'find': 4, 'out': 5, 'how': 6, 'map': 7, 'text': 8, 'string': 9, 'into': 10, 'dictionary.': 11, 'we': 12, 'can': 13, 'us': 14, '</a:t>
            </a:r>
            <a:r>
              <a:rPr lang="en-US" sz="2400" dirty="0" err="1"/>
              <a:t>eit</a:t>
            </a:r>
            <a:r>
              <a:rPr lang="en-US" sz="2400" dirty="0"/>
              <a:t>': 15, 'fro': 16, 'machine': 17, 'translation': 18, 'etc.': 19}'''</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5</a:t>
            </a:fld>
            <a:endParaRPr lang="en-US"/>
          </a:p>
        </p:txBody>
      </p:sp>
    </p:spTree>
    <p:extLst>
      <p:ext uri="{BB962C8B-B14F-4D97-AF65-F5344CB8AC3E}">
        <p14:creationId xmlns:p14="http://schemas.microsoft.com/office/powerpoint/2010/main" val="34540453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Another view : One-hot encoding for each target word and its context words</a:t>
            </a:r>
          </a:p>
        </p:txBody>
      </p:sp>
      <p:sp>
        <p:nvSpPr>
          <p:cNvPr id="3" name="Content Placeholder 2"/>
          <p:cNvSpPr>
            <a:spLocks noGrp="1"/>
          </p:cNvSpPr>
          <p:nvPr>
            <p:ph idx="1"/>
          </p:nvPr>
        </p:nvSpPr>
        <p:spPr/>
        <p:txBody>
          <a:bodyPr>
            <a:normAutofit/>
          </a:bodyPr>
          <a:lstStyle/>
          <a:p>
            <a:r>
              <a:rPr lang="en-US" sz="2400" dirty="0"/>
              <a:t>10 windows: Each window consists of both the target word and its context words, highlighted in orange and green respectively. (example: window size=2)</a:t>
            </a:r>
          </a:p>
          <a:p>
            <a:r>
              <a:rPr lang="en-US" sz="2400" dirty="0"/>
              <a:t># 1 [Target (</a:t>
            </a:r>
            <a:r>
              <a:rPr lang="en-US" sz="2400" b="1" dirty="0"/>
              <a:t>natural</a:t>
            </a:r>
            <a:r>
              <a:rPr lang="en-US" sz="2400" dirty="0"/>
              <a:t>)], [Context (</a:t>
            </a:r>
            <a:r>
              <a:rPr lang="en-US" sz="2400" i="1" dirty="0"/>
              <a:t>language</a:t>
            </a:r>
            <a:r>
              <a:rPr lang="en-US" sz="2400" dirty="0"/>
              <a:t>, </a:t>
            </a:r>
            <a:r>
              <a:rPr lang="en-US" sz="2400" i="1" dirty="0"/>
              <a:t>processing</a:t>
            </a:r>
            <a:r>
              <a:rPr lang="en-US" sz="2400" dirty="0"/>
              <a:t>)]</a:t>
            </a:r>
            <a:br>
              <a:rPr lang="en-US" sz="2400" dirty="0"/>
            </a:br>
            <a:r>
              <a:rPr lang="en-US" sz="2400" dirty="0"/>
              <a:t>[list(</a:t>
            </a:r>
            <a:r>
              <a:rPr lang="en-US" sz="2400" b="1" dirty="0"/>
              <a:t>[1, 0, 0, 0, 0, 0, 0, 0, 0]</a:t>
            </a:r>
            <a:r>
              <a:rPr lang="en-US" sz="2400" dirty="0"/>
              <a:t>)</a:t>
            </a:r>
            <a:br>
              <a:rPr lang="en-US" sz="2400" dirty="0"/>
            </a:br>
            <a:r>
              <a:rPr lang="en-US" sz="2400" dirty="0"/>
              <a:t> list([</a:t>
            </a:r>
            <a:r>
              <a:rPr lang="en-US" sz="2400" i="1" dirty="0"/>
              <a:t>[0, 1, 0, 0, 0, 0, 0, 0, 0], [0, 0, 1, 0, 0, 0, 0, 0, 0]</a:t>
            </a:r>
            <a:r>
              <a:rPr lang="en-US" sz="2400" dirty="0"/>
              <a:t>])]</a:t>
            </a:r>
          </a:p>
          <a:p>
            <a:endParaRPr lang="en-US" sz="2400" dirty="0"/>
          </a:p>
          <a:p>
            <a:endParaRPr lang="en-US" sz="2400"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50</a:t>
            </a:fld>
            <a:endParaRPr lang="en-US"/>
          </a:p>
        </p:txBody>
      </p:sp>
      <p:pic>
        <p:nvPicPr>
          <p:cNvPr id="3074" name="Picture 2" descr="https://cdn-images-1.medium.com/max/1800/1*vunPUSipHyot3vvwLcND_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66" y="4060365"/>
            <a:ext cx="8099834" cy="285815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914400" y="3200400"/>
            <a:ext cx="4572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067481" y="3200400"/>
            <a:ext cx="1651478" cy="369332"/>
          </a:xfrm>
          <a:prstGeom prst="rect">
            <a:avLst/>
          </a:prstGeom>
          <a:solidFill>
            <a:srgbClr val="FFC000"/>
          </a:solidFill>
        </p:spPr>
        <p:txBody>
          <a:bodyPr wrap="none">
            <a:spAutoFit/>
          </a:bodyPr>
          <a:lstStyle/>
          <a:p>
            <a:r>
              <a:rPr lang="en-US" dirty="0">
                <a:solidFill>
                  <a:srgbClr val="FF0000"/>
                </a:solidFill>
              </a:rPr>
              <a:t>using skip-gram</a:t>
            </a:r>
          </a:p>
        </p:txBody>
      </p:sp>
    </p:spTree>
    <p:extLst>
      <p:ext uri="{BB962C8B-B14F-4D97-AF65-F5344CB8AC3E}">
        <p14:creationId xmlns:p14="http://schemas.microsoft.com/office/powerpoint/2010/main" val="259510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b="1" dirty="0"/>
              <a:t>Generate Training Data</a:t>
            </a:r>
            <a:endParaRPr lang="en-US" dirty="0"/>
          </a:p>
        </p:txBody>
      </p:sp>
      <p:sp>
        <p:nvSpPr>
          <p:cNvPr id="3" name="Content Placeholder 2"/>
          <p:cNvSpPr>
            <a:spLocks noGrp="1"/>
          </p:cNvSpPr>
          <p:nvPr>
            <p:ph idx="1"/>
          </p:nvPr>
        </p:nvSpPr>
        <p:spPr>
          <a:xfrm>
            <a:off x="457200" y="1141844"/>
            <a:ext cx="8229600" cy="4525963"/>
          </a:xfrm>
        </p:spPr>
        <p:txBody>
          <a:bodyPr>
            <a:normAutofit/>
          </a:bodyPr>
          <a:lstStyle/>
          <a:p>
            <a:r>
              <a:rPr lang="en-US" sz="2400" dirty="0"/>
              <a:t>One–hot representation and selection of training data </a:t>
            </a:r>
          </a:p>
          <a:p>
            <a:r>
              <a:rPr lang="en-US" sz="2400" dirty="0"/>
              <a:t>Each training cycle needs a pairs of input word and prediction(target) word, e.g. {natural language},  {natural, processing}, {language, processing} etc. (based on 1-skip-3-grams) </a:t>
            </a:r>
            <a:r>
              <a:rPr lang="en-US" sz="2400" dirty="0">
                <a:hlinkClick r:id="rId2"/>
              </a:rPr>
              <a:t>https://www.reddit.com/r/learnmachinelearning/comments/9e4ihs/kskipngram/</a:t>
            </a:r>
            <a:endParaRPr lang="en-US" sz="2400"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51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344" y="3872245"/>
            <a:ext cx="5390476" cy="2666667"/>
          </a:xfrm>
          <a:prstGeom prst="rect">
            <a:avLst/>
          </a:prstGeom>
        </p:spPr>
      </p:pic>
      <p:sp>
        <p:nvSpPr>
          <p:cNvPr id="7" name="TextBox 6"/>
          <p:cNvSpPr txBox="1"/>
          <p:nvPr/>
        </p:nvSpPr>
        <p:spPr>
          <a:xfrm>
            <a:off x="7391400" y="4609933"/>
            <a:ext cx="1090555" cy="369332"/>
          </a:xfrm>
          <a:prstGeom prst="rect">
            <a:avLst/>
          </a:prstGeom>
          <a:noFill/>
        </p:spPr>
        <p:txBody>
          <a:bodyPr wrap="none" rtlCol="0">
            <a:spAutoFit/>
          </a:bodyPr>
          <a:lstStyle/>
          <a:p>
            <a:r>
              <a:rPr lang="en-US" dirty="0"/>
              <a:t>and more</a:t>
            </a:r>
          </a:p>
        </p:txBody>
      </p:sp>
      <p:sp>
        <p:nvSpPr>
          <p:cNvPr id="8" name="Oval 7"/>
          <p:cNvSpPr/>
          <p:nvPr/>
        </p:nvSpPr>
        <p:spPr>
          <a:xfrm>
            <a:off x="7420520" y="4038600"/>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572920" y="4191000"/>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725320" y="4343400"/>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877720" y="4495800"/>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2805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b="1" dirty="0"/>
              <a:t>Model Training</a:t>
            </a:r>
            <a:endParaRPr lang="en-US" dirty="0"/>
          </a:p>
        </p:txBody>
      </p:sp>
      <p:sp>
        <p:nvSpPr>
          <p:cNvPr id="3" name="Content Placeholder 2"/>
          <p:cNvSpPr>
            <a:spLocks noGrp="1"/>
          </p:cNvSpPr>
          <p:nvPr>
            <p:ph idx="1"/>
          </p:nvPr>
        </p:nvSpPr>
        <p:spPr>
          <a:xfrm>
            <a:off x="457200" y="1277949"/>
            <a:ext cx="8229600" cy="4525963"/>
          </a:xfrm>
        </p:spPr>
        <p:txBody>
          <a:bodyPr>
            <a:normAutofit/>
          </a:bodyPr>
          <a:lstStyle/>
          <a:p>
            <a:r>
              <a:rPr lang="en-US" sz="2400" dirty="0"/>
              <a:t>Vocabulary =9  words, output vector dimension=10</a:t>
            </a:r>
          </a:p>
          <a:p>
            <a:r>
              <a:rPr lang="en-US" sz="2400" dirty="0"/>
              <a:t>Each training cycle needs a pairs of inputs :input word and prediction word, e.g. {natural language},  {natural, processing}, {language, processing} etc.</a:t>
            </a:r>
          </a:p>
          <a:p>
            <a:r>
              <a:rPr lang="en-US" sz="2400" dirty="0"/>
              <a:t>Learn the weight matrices : W1(9x10) and W2(10x9)</a:t>
            </a:r>
          </a:p>
          <a:p>
            <a:r>
              <a:rPr lang="en-US" sz="2400" dirty="0"/>
              <a:t>Training algorithm to generate the 2 weigh matrices: iterate forward / backward propagations until “loss” is small enough</a:t>
            </a:r>
          </a:p>
          <a:p>
            <a:endParaRPr lang="en-US" sz="2400"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52</a:t>
            </a:fld>
            <a:endParaRPr lang="en-US"/>
          </a:p>
        </p:txBody>
      </p:sp>
      <p:pic>
        <p:nvPicPr>
          <p:cNvPr id="44034" name="Picture 2" descr="https://cdn-images-1.medium.com/max/1500/1*uuVrJhSF89KGJPltvJ4xh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33057"/>
            <a:ext cx="85058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156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a:solidFill>
                  <a:srgbClr val="0070C0"/>
                </a:solidFill>
              </a:rPr>
              <a:t>Exercise 8 (10,000 words, 300 floating point output, redraw the diagram, describe training procedure and what is the final outputs</a:t>
            </a:r>
            <a:br>
              <a:rPr lang="en-US" sz="1800" dirty="0"/>
            </a:br>
            <a:r>
              <a:rPr lang="en-US" sz="4000" dirty="0"/>
              <a:t>4) </a:t>
            </a:r>
            <a:r>
              <a:rPr lang="en-US" sz="4000" b="1" dirty="0"/>
              <a:t>Model Training</a:t>
            </a:r>
            <a:endParaRPr lang="en-US" sz="4000" dirty="0"/>
          </a:p>
        </p:txBody>
      </p:sp>
      <p:sp>
        <p:nvSpPr>
          <p:cNvPr id="3" name="Content Placeholder 2"/>
          <p:cNvSpPr>
            <a:spLocks noGrp="1"/>
          </p:cNvSpPr>
          <p:nvPr>
            <p:ph idx="1"/>
          </p:nvPr>
        </p:nvSpPr>
        <p:spPr>
          <a:xfrm>
            <a:off x="457200" y="1277949"/>
            <a:ext cx="8229600" cy="3217851"/>
          </a:xfrm>
        </p:spPr>
        <p:txBody>
          <a:bodyPr>
            <a:normAutofit lnSpcReduction="10000"/>
          </a:bodyPr>
          <a:lstStyle/>
          <a:p>
            <a:r>
              <a:rPr lang="en-US" sz="2400"/>
              <a:t>Vocabulary =9  words, output vector dimension=10</a:t>
            </a:r>
          </a:p>
          <a:p>
            <a:r>
              <a:rPr lang="en-US" sz="2400"/>
              <a:t>Each training cycle needs a pairs of inputs :input word and prediction(target) word, e.g. {natural language},  {natural, processing}, {language, processing} etc.</a:t>
            </a:r>
          </a:p>
          <a:p>
            <a:r>
              <a:rPr lang="en-US" sz="2400"/>
              <a:t>Learn the weight matrices : W1(9x10) for the hidden layer, and W2(10x9) for the output layer</a:t>
            </a:r>
          </a:p>
          <a:p>
            <a:r>
              <a:rPr lang="en-US" sz="2400"/>
              <a:t>Training algorithm to generate the 2 weigh matrices: iterate forward / backward propagations until “loss” is small enough</a:t>
            </a:r>
          </a:p>
          <a:p>
            <a:endParaRPr lang="en-US" sz="2400"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53</a:t>
            </a:fld>
            <a:endParaRPr lang="en-US"/>
          </a:p>
        </p:txBody>
      </p:sp>
      <p:pic>
        <p:nvPicPr>
          <p:cNvPr id="44034" name="Picture 2" descr="https://cdn-images-1.medium.com/max/1500/1*uuVrJhSF89KGJPltvJ4xh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33057"/>
            <a:ext cx="8505825" cy="2600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351478" y="4989755"/>
            <a:ext cx="506870" cy="369332"/>
          </a:xfrm>
          <a:prstGeom prst="rect">
            <a:avLst/>
          </a:prstGeom>
          <a:noFill/>
        </p:spPr>
        <p:txBody>
          <a:bodyPr wrap="none" rtlCol="0">
            <a:spAutoFit/>
          </a:bodyPr>
          <a:lstStyle/>
          <a:p>
            <a:r>
              <a:rPr lang="en-US" dirty="0"/>
              <a:t>W1</a:t>
            </a:r>
          </a:p>
        </p:txBody>
      </p:sp>
      <p:sp>
        <p:nvSpPr>
          <p:cNvPr id="7" name="Rectangle 6"/>
          <p:cNvSpPr/>
          <p:nvPr/>
        </p:nvSpPr>
        <p:spPr>
          <a:xfrm>
            <a:off x="5766365" y="4953000"/>
            <a:ext cx="506870" cy="369332"/>
          </a:xfrm>
          <a:prstGeom prst="rect">
            <a:avLst/>
          </a:prstGeom>
        </p:spPr>
        <p:txBody>
          <a:bodyPr wrap="none">
            <a:spAutoFit/>
          </a:bodyPr>
          <a:lstStyle/>
          <a:p>
            <a:r>
              <a:rPr lang="en-US" dirty="0"/>
              <a:t>W2</a:t>
            </a:r>
          </a:p>
        </p:txBody>
      </p:sp>
    </p:spTree>
    <p:extLst>
      <p:ext uri="{BB962C8B-B14F-4D97-AF65-F5344CB8AC3E}">
        <p14:creationId xmlns:p14="http://schemas.microsoft.com/office/powerpoint/2010/main" val="22079221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b="1" dirty="0"/>
              <a:t>Inference</a:t>
            </a:r>
            <a:endParaRPr lang="en-US" dirty="0"/>
          </a:p>
        </p:txBody>
      </p:sp>
      <p:sp>
        <p:nvSpPr>
          <p:cNvPr id="3" name="Content Placeholder 2"/>
          <p:cNvSpPr>
            <a:spLocks noGrp="1"/>
          </p:cNvSpPr>
          <p:nvPr>
            <p:ph idx="1"/>
          </p:nvPr>
        </p:nvSpPr>
        <p:spPr>
          <a:xfrm>
            <a:off x="0" y="1600200"/>
            <a:ext cx="9144000" cy="5121275"/>
          </a:xfrm>
        </p:spPr>
        <p:txBody>
          <a:bodyPr>
            <a:normAutofit fontScale="77500" lnSpcReduction="20000"/>
          </a:bodyPr>
          <a:lstStyle/>
          <a:p>
            <a:r>
              <a:rPr lang="en-US" sz="3600" dirty="0"/>
              <a:t>After training for 50 epochs, both weights (w1 and w2) are found.</a:t>
            </a:r>
          </a:p>
          <a:p>
            <a:r>
              <a:rPr lang="en-US" sz="3600" dirty="0"/>
              <a:t>We can inference words from the input.</a:t>
            </a:r>
          </a:p>
          <a:p>
            <a:r>
              <a:rPr lang="en-US" sz="3600" i="1" dirty="0"/>
              <a:t>we look up the vector for the word “machine”. The result is :</a:t>
            </a:r>
          </a:p>
          <a:p>
            <a:pPr lvl="1"/>
            <a:r>
              <a:rPr lang="en-US" sz="3100" i="1" dirty="0"/>
              <a:t>&gt; print(w2v.word_vec("machine"))</a:t>
            </a:r>
          </a:p>
          <a:p>
            <a:pPr lvl="1"/>
            <a:r>
              <a:rPr lang="en-US" sz="3100" i="1" dirty="0"/>
              <a:t>[ 0.76702922 -0.95673743  0.49207258  0.16240808 -0.4538815      -0.74678226  0.42072706 -0.04147312  0.08947326 -0.24245257]</a:t>
            </a:r>
          </a:p>
          <a:p>
            <a:pPr lvl="1"/>
            <a:r>
              <a:rPr lang="en-US" sz="3100" i="1" dirty="0"/>
              <a:t>We can find similar words of “machine”:  </a:t>
            </a:r>
          </a:p>
          <a:p>
            <a:pPr lvl="2"/>
            <a:r>
              <a:rPr lang="en-US" sz="2600" i="1" dirty="0"/>
              <a:t>w2v.vec_sim("machine", 3) # select the top 3</a:t>
            </a:r>
          </a:p>
          <a:p>
            <a:pPr lvl="2"/>
            <a:r>
              <a:rPr lang="en-US" sz="2600" i="1" dirty="0"/>
              <a:t>machine 1.0</a:t>
            </a:r>
          </a:p>
          <a:p>
            <a:pPr lvl="2"/>
            <a:r>
              <a:rPr lang="en-US" sz="2600" i="1" dirty="0"/>
              <a:t>fun 0.6223490454018772</a:t>
            </a:r>
          </a:p>
          <a:p>
            <a:pPr lvl="2"/>
            <a:r>
              <a:rPr lang="en-US" sz="2600" i="1" dirty="0"/>
              <a:t>and 0.5190154215400249</a:t>
            </a:r>
          </a:p>
          <a:p>
            <a:pPr lvl="1"/>
            <a:endParaRPr lang="en-US" i="1"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54</a:t>
            </a:fld>
            <a:endParaRPr lang="en-US"/>
          </a:p>
        </p:txBody>
      </p:sp>
    </p:spTree>
    <p:extLst>
      <p:ext uri="{BB962C8B-B14F-4D97-AF65-F5344CB8AC3E}">
        <p14:creationId xmlns:p14="http://schemas.microsoft.com/office/powerpoint/2010/main" val="3780966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Word2Vec is useful and popular </a:t>
            </a:r>
          </a:p>
          <a:p>
            <a:r>
              <a:rPr lang="en-US" dirty="0"/>
              <a:t>Advantage: two related words in meaning will give similar code (e.g. 30 neuron outputs, or dimensions) </a:t>
            </a:r>
          </a:p>
          <a:p>
            <a:r>
              <a:rPr lang="en-US" dirty="0"/>
              <a:t>It is a good representation of word by number (vectors)</a:t>
            </a:r>
          </a:p>
          <a:p>
            <a:r>
              <a:rPr lang="en-US" dirty="0"/>
              <a:t>It is useful for machine translation and CHATBOT</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55</a:t>
            </a:fld>
            <a:endParaRPr lang="en-US"/>
          </a:p>
        </p:txBody>
      </p:sp>
    </p:spTree>
    <p:extLst>
      <p:ext uri="{BB962C8B-B14F-4D97-AF65-F5344CB8AC3E}">
        <p14:creationId xmlns:p14="http://schemas.microsoft.com/office/powerpoint/2010/main" val="3787559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Part 2: Sequence to sequence processing and machine translation</a:t>
            </a:r>
            <a:br>
              <a:rPr lang="en-US" dirty="0"/>
            </a:br>
            <a:endParaRPr lang="en-US" dirty="0"/>
          </a:p>
        </p:txBody>
      </p:sp>
      <p:sp>
        <p:nvSpPr>
          <p:cNvPr id="6" name="Subtitle 5"/>
          <p:cNvSpPr>
            <a:spLocks noGrp="1"/>
          </p:cNvSpPr>
          <p:nvPr>
            <p:ph type="subTitle" idx="1"/>
          </p:nvPr>
        </p:nvSpPr>
        <p:spPr/>
        <p:txBody>
          <a:bodyPr/>
          <a:lstStyle/>
          <a:p>
            <a:r>
              <a:rPr lang="en-US" dirty="0"/>
              <a:t>Seq2seq: Theory and implementation</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56</a:t>
            </a:fld>
            <a:endParaRPr lang="en-US"/>
          </a:p>
        </p:txBody>
      </p:sp>
    </p:spTree>
    <p:extLst>
      <p:ext uri="{BB962C8B-B14F-4D97-AF65-F5344CB8AC3E}">
        <p14:creationId xmlns:p14="http://schemas.microsoft.com/office/powerpoint/2010/main" val="2594625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seq2seq</a:t>
            </a:r>
          </a:p>
        </p:txBody>
      </p:sp>
      <p:sp>
        <p:nvSpPr>
          <p:cNvPr id="3" name="Content Placeholder 2"/>
          <p:cNvSpPr>
            <a:spLocks noGrp="1"/>
          </p:cNvSpPr>
          <p:nvPr>
            <p:ph idx="1"/>
          </p:nvPr>
        </p:nvSpPr>
        <p:spPr/>
        <p:txBody>
          <a:bodyPr>
            <a:normAutofit fontScale="85000" lnSpcReduction="20000"/>
          </a:bodyPr>
          <a:lstStyle/>
          <a:p>
            <a:r>
              <a:rPr lang="en-US" dirty="0"/>
              <a:t>Neural Machine translation</a:t>
            </a:r>
          </a:p>
          <a:p>
            <a:pPr lvl="1"/>
            <a:r>
              <a:rPr lang="en-US" dirty="0"/>
              <a:t>Learn by training. E.g. English-French translator development . Need a lot of English – French sentence pairs  as training data (1 million pairs)</a:t>
            </a:r>
          </a:p>
          <a:p>
            <a:r>
              <a:rPr lang="en-US" dirty="0"/>
              <a:t>Training  steps</a:t>
            </a:r>
          </a:p>
          <a:p>
            <a:pPr lvl="1"/>
            <a:r>
              <a:rPr lang="en-US" dirty="0"/>
              <a:t>Embedding—represent the words</a:t>
            </a:r>
          </a:p>
          <a:p>
            <a:pPr lvl="1"/>
            <a:r>
              <a:rPr lang="en-US" dirty="0"/>
              <a:t>Encoding --- encode the input English sentence input into an intermediate representation</a:t>
            </a:r>
          </a:p>
          <a:p>
            <a:pPr lvl="1"/>
            <a:r>
              <a:rPr lang="en-US" dirty="0"/>
              <a:t>Decoding ---decode the representation into French</a:t>
            </a:r>
          </a:p>
          <a:p>
            <a:pPr lvl="1"/>
            <a:r>
              <a:rPr lang="en-US" dirty="0"/>
              <a:t>Loss calculation</a:t>
            </a:r>
          </a:p>
          <a:p>
            <a:pPr lvl="1"/>
            <a:r>
              <a:rPr lang="en-US" dirty="0"/>
              <a:t>Gradient computation</a:t>
            </a:r>
          </a:p>
          <a:p>
            <a:pPr lvl="1"/>
            <a:r>
              <a:rPr lang="en-US" dirty="0"/>
              <a:t>Loop back to minimize Loss</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57</a:t>
            </a:fld>
            <a:endParaRPr lang="en-US"/>
          </a:p>
        </p:txBody>
      </p:sp>
    </p:spTree>
    <p:extLst>
      <p:ext uri="{BB962C8B-B14F-4D97-AF65-F5344CB8AC3E}">
        <p14:creationId xmlns:p14="http://schemas.microsoft.com/office/powerpoint/2010/main" val="2270617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 of Seq2seq</a:t>
            </a:r>
            <a:br>
              <a:rPr lang="en-US" dirty="0"/>
            </a:br>
            <a:r>
              <a:rPr lang="en-US" sz="2200" dirty="0">
                <a:hlinkClick r:id="rId2"/>
              </a:rPr>
              <a:t>https://towardsdatascience.com/attn-illustrated-attention-5ec4ad276ee3</a:t>
            </a:r>
            <a:endParaRPr lang="en-US" dirty="0"/>
          </a:p>
        </p:txBody>
      </p:sp>
      <p:sp>
        <p:nvSpPr>
          <p:cNvPr id="3" name="Content Placeholder 2"/>
          <p:cNvSpPr>
            <a:spLocks noGrp="1"/>
          </p:cNvSpPr>
          <p:nvPr>
            <p:ph idx="1"/>
          </p:nvPr>
        </p:nvSpPr>
        <p:spPr/>
        <p:txBody>
          <a:bodyPr>
            <a:normAutofit/>
          </a:bodyPr>
          <a:lstStyle/>
          <a:p>
            <a:r>
              <a:rPr lang="en-US" sz="2800" dirty="0"/>
              <a:t>We can translate one sequence to another (e.g. machine translate) </a:t>
            </a:r>
          </a:p>
          <a:p>
            <a:r>
              <a:rPr lang="en-US" sz="2800" dirty="0"/>
              <a:t>Use RNN (Recurrent neural Network) to encoder  </a:t>
            </a:r>
            <a:r>
              <a:rPr lang="en-US" sz="2800" u="sng" dirty="0"/>
              <a:t>input</a:t>
            </a:r>
            <a:r>
              <a:rPr lang="en-US" sz="2800" dirty="0"/>
              <a:t> sequence to a </a:t>
            </a:r>
            <a:r>
              <a:rPr lang="en-US" sz="2800" u="sng" dirty="0"/>
              <a:t>vector</a:t>
            </a:r>
            <a:r>
              <a:rPr lang="en-US" sz="2800" dirty="0"/>
              <a:t>  and decode  </a:t>
            </a:r>
            <a:r>
              <a:rPr lang="en-US" sz="2800" u="sng" dirty="0"/>
              <a:t>output</a:t>
            </a:r>
            <a:r>
              <a:rPr lang="en-US" sz="2800" dirty="0"/>
              <a:t> using another RNN </a:t>
            </a:r>
          </a:p>
          <a:p>
            <a:r>
              <a:rPr lang="en-US" sz="2800" dirty="0">
                <a:solidFill>
                  <a:srgbClr val="FF0000"/>
                </a:solidFill>
              </a:rPr>
              <a:t>Revise the notes on RNN and LSTM first.</a:t>
            </a:r>
          </a:p>
          <a:p>
            <a:r>
              <a:rPr lang="en-US" sz="2800" dirty="0"/>
              <a:t>Problem: But if the input sequence is long, error occurs</a:t>
            </a:r>
          </a:p>
          <a:p>
            <a:pPr marL="0" indent="0">
              <a:buNone/>
            </a:pPr>
            <a:endParaRPr lang="en-US" sz="2800" dirty="0"/>
          </a:p>
        </p:txBody>
      </p:sp>
      <p:pic>
        <p:nvPicPr>
          <p:cNvPr id="4" name="Picture 2" descr="https://cdn-images-1.medium.com/max/1200/1*erEV0fHM233twhYPhw3g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7" y="4842142"/>
            <a:ext cx="8455025" cy="7679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58829" y="5739283"/>
            <a:ext cx="5194371" cy="369332"/>
          </a:xfrm>
          <a:prstGeom prst="rect">
            <a:avLst/>
          </a:prstGeom>
          <a:noFill/>
        </p:spPr>
        <p:txBody>
          <a:bodyPr wrap="none" rtlCol="0">
            <a:spAutoFit/>
          </a:bodyPr>
          <a:lstStyle/>
          <a:p>
            <a:r>
              <a:rPr lang="en-US" dirty="0"/>
              <a:t>Input sequence </a:t>
            </a:r>
            <a:r>
              <a:rPr lang="en-US" dirty="0">
                <a:sym typeface="Wingdings" panose="05000000000000000000" pitchFamily="2" charset="2"/>
              </a:rPr>
              <a:t> hidden vector  output sequence</a:t>
            </a:r>
            <a:endParaRPr lang="en-US" dirty="0"/>
          </a:p>
        </p:txBody>
      </p:sp>
      <p:sp>
        <p:nvSpPr>
          <p:cNvPr id="7" name="Footer Placeholder 6"/>
          <p:cNvSpPr>
            <a:spLocks noGrp="1"/>
          </p:cNvSpPr>
          <p:nvPr>
            <p:ph type="ftr" sz="quarter" idx="11"/>
          </p:nvPr>
        </p:nvSpPr>
        <p:spPr/>
        <p:txBody>
          <a:bodyPr/>
          <a:lstStyle/>
          <a:p>
            <a:r>
              <a:rPr lang="en-US"/>
              <a:t>Ch12. Word  rep. &amp; seq2seq v2.a</a:t>
            </a:r>
          </a:p>
        </p:txBody>
      </p:sp>
      <p:sp>
        <p:nvSpPr>
          <p:cNvPr id="8" name="Slide Number Placeholder 7"/>
          <p:cNvSpPr>
            <a:spLocks noGrp="1"/>
          </p:cNvSpPr>
          <p:nvPr>
            <p:ph type="sldNum" sz="quarter" idx="12"/>
          </p:nvPr>
        </p:nvSpPr>
        <p:spPr/>
        <p:txBody>
          <a:bodyPr/>
          <a:lstStyle/>
          <a:p>
            <a:fld id="{7C12A529-2220-4038-9210-A21DB7BAEFCE}" type="slidenum">
              <a:rPr lang="en-US" smtClean="0"/>
              <a:t>58</a:t>
            </a:fld>
            <a:endParaRPr lang="en-US"/>
          </a:p>
        </p:txBody>
      </p:sp>
    </p:spTree>
    <p:extLst>
      <p:ext uri="{BB962C8B-B14F-4D97-AF65-F5344CB8AC3E}">
        <p14:creationId xmlns:p14="http://schemas.microsoft.com/office/powerpoint/2010/main" val="37309177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idea of seq2seq approach</a:t>
            </a:r>
            <a:br>
              <a:rPr lang="en-US" dirty="0"/>
            </a:br>
            <a:r>
              <a:rPr lang="en-US" dirty="0"/>
              <a:t>(English to French example)</a:t>
            </a:r>
          </a:p>
        </p:txBody>
      </p:sp>
      <p:sp>
        <p:nvSpPr>
          <p:cNvPr id="3" name="Content Placeholder 2"/>
          <p:cNvSpPr>
            <a:spLocks noGrp="1"/>
          </p:cNvSpPr>
          <p:nvPr>
            <p:ph idx="1"/>
          </p:nvPr>
        </p:nvSpPr>
        <p:spPr/>
        <p:txBody>
          <a:bodyPr/>
          <a:lstStyle/>
          <a:p>
            <a:r>
              <a:rPr lang="en-US" dirty="0"/>
              <a:t> </a:t>
            </a:r>
          </a:p>
        </p:txBody>
      </p:sp>
      <p:pic>
        <p:nvPicPr>
          <p:cNvPr id="1026" name="Picture 2" descr="https://github.com/tensorflow/nmt/raw/master/nmt/g3doc/img/encd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1314856"/>
            <a:ext cx="87153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github.com/tensorflow/nmt/raw/master/nmt/g3doc/img/seq2se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3096918"/>
            <a:ext cx="4419600" cy="36373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76257" y="3602389"/>
            <a:ext cx="2743200" cy="1200329"/>
          </a:xfrm>
          <a:prstGeom prst="rect">
            <a:avLst/>
          </a:prstGeom>
          <a:noFill/>
        </p:spPr>
        <p:txBody>
          <a:bodyPr wrap="square" rtlCol="0">
            <a:spAutoFit/>
          </a:bodyPr>
          <a:lstStyle/>
          <a:p>
            <a:r>
              <a:rPr lang="en-US" dirty="0">
                <a:hlinkClick r:id="rId4"/>
              </a:rPr>
              <a:t>https://github.com/tensorflow/nmt#inference--how-to-generate-translations</a:t>
            </a:r>
          </a:p>
          <a:p>
            <a:endParaRPr lang="en-US" dirty="0"/>
          </a:p>
        </p:txBody>
      </p:sp>
      <p:sp>
        <p:nvSpPr>
          <p:cNvPr id="5" name="Footer Placeholder 4"/>
          <p:cNvSpPr>
            <a:spLocks noGrp="1"/>
          </p:cNvSpPr>
          <p:nvPr>
            <p:ph type="ftr" sz="quarter" idx="11"/>
          </p:nvPr>
        </p:nvSpPr>
        <p:spPr>
          <a:xfrm>
            <a:off x="4267200" y="6278563"/>
            <a:ext cx="2895600" cy="365125"/>
          </a:xfrm>
        </p:spPr>
        <p:txBody>
          <a:bodyPr/>
          <a:lstStyle/>
          <a:p>
            <a:r>
              <a:rPr lang="en-US"/>
              <a:t>Ch12. Word  rep. &amp; seq2seq v2.a</a:t>
            </a:r>
            <a:endParaRPr lang="en-US" dirty="0"/>
          </a:p>
        </p:txBody>
      </p:sp>
      <p:sp>
        <p:nvSpPr>
          <p:cNvPr id="6" name="Slide Number Placeholder 5"/>
          <p:cNvSpPr>
            <a:spLocks noGrp="1"/>
          </p:cNvSpPr>
          <p:nvPr>
            <p:ph type="sldNum" sz="quarter" idx="12"/>
          </p:nvPr>
        </p:nvSpPr>
        <p:spPr/>
        <p:txBody>
          <a:bodyPr/>
          <a:lstStyle/>
          <a:p>
            <a:fld id="{7C12A529-2220-4038-9210-A21DB7BAEFCE}" type="slidenum">
              <a:rPr lang="en-US" smtClean="0"/>
              <a:t>59</a:t>
            </a:fld>
            <a:endParaRPr lang="en-US"/>
          </a:p>
        </p:txBody>
      </p:sp>
      <p:sp>
        <p:nvSpPr>
          <p:cNvPr id="7" name="TextBox 6"/>
          <p:cNvSpPr txBox="1"/>
          <p:nvPr/>
        </p:nvSpPr>
        <p:spPr>
          <a:xfrm>
            <a:off x="5867400" y="3048000"/>
            <a:ext cx="1917513" cy="369332"/>
          </a:xfrm>
          <a:prstGeom prst="rect">
            <a:avLst/>
          </a:prstGeom>
          <a:noFill/>
          <a:ln>
            <a:solidFill>
              <a:schemeClr val="accent1">
                <a:shade val="95000"/>
                <a:satMod val="105000"/>
              </a:schemeClr>
            </a:solidFill>
          </a:ln>
        </p:spPr>
        <p:txBody>
          <a:bodyPr wrap="none" rtlCol="0">
            <a:spAutoFit/>
          </a:bodyPr>
          <a:lstStyle/>
          <a:p>
            <a:r>
              <a:rPr lang="en-US" altLang="ja-JP" dirty="0" err="1">
                <a:solidFill>
                  <a:srgbClr val="FF0000"/>
                </a:solidFill>
              </a:rPr>
              <a:t>O</a:t>
            </a:r>
            <a:r>
              <a:rPr lang="en-US" altLang="ja-JP" baseline="-25000" dirty="0" err="1">
                <a:solidFill>
                  <a:srgbClr val="FF0000"/>
                </a:solidFill>
              </a:rPr>
              <a:t>t</a:t>
            </a:r>
            <a:r>
              <a:rPr lang="en-US" altLang="ja-JP" dirty="0">
                <a:solidFill>
                  <a:srgbClr val="FF0000"/>
                </a:solidFill>
              </a:rPr>
              <a:t>=</a:t>
            </a:r>
            <a:r>
              <a:rPr lang="en-US" dirty="0">
                <a:solidFill>
                  <a:srgbClr val="FF0000"/>
                </a:solidFill>
              </a:rPr>
              <a:t>Encoder vector</a:t>
            </a:r>
          </a:p>
        </p:txBody>
      </p:sp>
      <p:cxnSp>
        <p:nvCxnSpPr>
          <p:cNvPr id="9" name="Straight Arrow Connector 8"/>
          <p:cNvCxnSpPr/>
          <p:nvPr/>
        </p:nvCxnSpPr>
        <p:spPr>
          <a:xfrm flipH="1" flipV="1">
            <a:off x="4724400" y="2590800"/>
            <a:ext cx="1066800" cy="357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33600" y="2182254"/>
            <a:ext cx="1426994" cy="369332"/>
          </a:xfrm>
          <a:prstGeom prst="rect">
            <a:avLst/>
          </a:prstGeom>
          <a:solidFill>
            <a:schemeClr val="accent1">
              <a:lumMod val="20000"/>
              <a:lumOff val="80000"/>
            </a:schemeClr>
          </a:solidFill>
        </p:spPr>
        <p:txBody>
          <a:bodyPr wrap="none" rtlCol="0">
            <a:spAutoFit/>
          </a:bodyPr>
          <a:lstStyle/>
          <a:p>
            <a:r>
              <a:rPr lang="en-US" dirty="0"/>
              <a:t>RNN or LSTM</a:t>
            </a:r>
          </a:p>
        </p:txBody>
      </p:sp>
      <p:sp>
        <p:nvSpPr>
          <p:cNvPr id="12" name="TextBox 11"/>
          <p:cNvSpPr txBox="1"/>
          <p:nvPr/>
        </p:nvSpPr>
        <p:spPr>
          <a:xfrm>
            <a:off x="5236994" y="2163893"/>
            <a:ext cx="1426994" cy="369332"/>
          </a:xfrm>
          <a:prstGeom prst="rect">
            <a:avLst/>
          </a:prstGeom>
          <a:solidFill>
            <a:schemeClr val="accent1">
              <a:lumMod val="20000"/>
              <a:lumOff val="80000"/>
            </a:schemeClr>
          </a:solidFill>
        </p:spPr>
        <p:txBody>
          <a:bodyPr wrap="none" rtlCol="0">
            <a:spAutoFit/>
          </a:bodyPr>
          <a:lstStyle/>
          <a:p>
            <a:r>
              <a:rPr lang="en-US" dirty="0"/>
              <a:t>RNN or LSTM</a:t>
            </a:r>
          </a:p>
        </p:txBody>
      </p:sp>
      <p:sp>
        <p:nvSpPr>
          <p:cNvPr id="10" name="TextBox 9">
            <a:extLst>
              <a:ext uri="{FF2B5EF4-FFF2-40B4-BE49-F238E27FC236}">
                <a16:creationId xmlns:a16="http://schemas.microsoft.com/office/drawing/2014/main" id="{8116238D-59A4-4145-8C4A-C0BB68C216EE}"/>
              </a:ext>
            </a:extLst>
          </p:cNvPr>
          <p:cNvSpPr txBox="1"/>
          <p:nvPr/>
        </p:nvSpPr>
        <p:spPr>
          <a:xfrm>
            <a:off x="5386989" y="4600060"/>
            <a:ext cx="3547461" cy="2308324"/>
          </a:xfrm>
          <a:prstGeom prst="rect">
            <a:avLst/>
          </a:prstGeom>
          <a:noFill/>
        </p:spPr>
        <p:txBody>
          <a:bodyPr wrap="square" rtlCol="0">
            <a:spAutoFit/>
          </a:bodyPr>
          <a:lstStyle/>
          <a:p>
            <a:r>
              <a:rPr lang="en-US" dirty="0"/>
              <a:t>Pretrained word2vec tables(English, Chinese </a:t>
            </a:r>
            <a:r>
              <a:rPr lang="en-US" dirty="0" err="1"/>
              <a:t>etc</a:t>
            </a:r>
            <a:r>
              <a:rPr lang="en-US" dirty="0"/>
              <a:t>) </a:t>
            </a:r>
            <a:r>
              <a:rPr lang="en-US" dirty="0">
                <a:hlinkClick r:id="rId5"/>
              </a:rPr>
              <a:t>https://radimrehurek.com/gensim/intro.html</a:t>
            </a:r>
            <a:r>
              <a:rPr lang="en-US" dirty="0"/>
              <a:t> or</a:t>
            </a:r>
          </a:p>
          <a:p>
            <a:r>
              <a:rPr lang="en-US" dirty="0">
                <a:hlinkClick r:id="rId6"/>
              </a:rPr>
              <a:t>https://github.com/Embedding/Chinese-Word-Vectors</a:t>
            </a:r>
            <a:r>
              <a:rPr lang="en-US" dirty="0"/>
              <a:t>  or</a:t>
            </a:r>
          </a:p>
          <a:p>
            <a:r>
              <a:rPr lang="en-US" dirty="0">
                <a:hlinkClick r:id="rId7"/>
              </a:rPr>
              <a:t>https://wikipedia2vec.github.io/wikipedia2vec/pretrained/</a:t>
            </a:r>
            <a:r>
              <a:rPr lang="en-US" dirty="0"/>
              <a:t> </a:t>
            </a:r>
          </a:p>
        </p:txBody>
      </p:sp>
      <p:sp>
        <p:nvSpPr>
          <p:cNvPr id="11" name="TextBox 10">
            <a:extLst>
              <a:ext uri="{FF2B5EF4-FFF2-40B4-BE49-F238E27FC236}">
                <a16:creationId xmlns:a16="http://schemas.microsoft.com/office/drawing/2014/main" id="{27E7A1A0-833D-48DF-9FF3-998F0F6ADE2B}"/>
              </a:ext>
            </a:extLst>
          </p:cNvPr>
          <p:cNvSpPr txBox="1"/>
          <p:nvPr/>
        </p:nvSpPr>
        <p:spPr>
          <a:xfrm>
            <a:off x="276225" y="2512735"/>
            <a:ext cx="3479188" cy="646331"/>
          </a:xfrm>
          <a:prstGeom prst="rect">
            <a:avLst/>
          </a:prstGeom>
          <a:noFill/>
        </p:spPr>
        <p:txBody>
          <a:bodyPr wrap="square" rtlCol="0">
            <a:spAutoFit/>
          </a:bodyPr>
          <a:lstStyle/>
          <a:p>
            <a:r>
              <a:rPr lang="en-US" dirty="0"/>
              <a:t>source embedding code. </a:t>
            </a:r>
            <a:r>
              <a:rPr lang="en-US" dirty="0" err="1"/>
              <a:t>Ie</a:t>
            </a:r>
            <a:r>
              <a:rPr lang="en-US" dirty="0"/>
              <a:t>, pretrained word2vec English </a:t>
            </a:r>
          </a:p>
        </p:txBody>
      </p:sp>
      <p:sp>
        <p:nvSpPr>
          <p:cNvPr id="15" name="TextBox 14">
            <a:extLst>
              <a:ext uri="{FF2B5EF4-FFF2-40B4-BE49-F238E27FC236}">
                <a16:creationId xmlns:a16="http://schemas.microsoft.com/office/drawing/2014/main" id="{44A509C9-6B86-4717-A323-BF0722DA1B57}"/>
              </a:ext>
            </a:extLst>
          </p:cNvPr>
          <p:cNvSpPr txBox="1"/>
          <p:nvPr/>
        </p:nvSpPr>
        <p:spPr>
          <a:xfrm>
            <a:off x="5465910" y="2493408"/>
            <a:ext cx="3864587" cy="646331"/>
          </a:xfrm>
          <a:prstGeom prst="rect">
            <a:avLst/>
          </a:prstGeom>
          <a:noFill/>
        </p:spPr>
        <p:txBody>
          <a:bodyPr wrap="square" rtlCol="0">
            <a:spAutoFit/>
          </a:bodyPr>
          <a:lstStyle/>
          <a:p>
            <a:r>
              <a:rPr lang="en-US" dirty="0"/>
              <a:t>Target embedding code. </a:t>
            </a:r>
            <a:r>
              <a:rPr lang="en-US" dirty="0" err="1"/>
              <a:t>I.e</a:t>
            </a:r>
            <a:r>
              <a:rPr lang="en-US" dirty="0"/>
              <a:t>, pretrained word2vec French or Chinese</a:t>
            </a:r>
          </a:p>
        </p:txBody>
      </p:sp>
    </p:spTree>
    <p:extLst>
      <p:ext uri="{BB962C8B-B14F-4D97-AF65-F5344CB8AC3E}">
        <p14:creationId xmlns:p14="http://schemas.microsoft.com/office/powerpoint/2010/main" val="240358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2. Bag of words (</a:t>
            </a:r>
            <a:r>
              <a:rPr lang="en-US" sz="4000" dirty="0" err="1"/>
              <a:t>BoW</a:t>
            </a:r>
            <a:r>
              <a:rPr lang="en-US" sz="4000" dirty="0"/>
              <a:t>) </a:t>
            </a:r>
            <a:br>
              <a:rPr lang="en-US" sz="4000" dirty="0"/>
            </a:br>
            <a:r>
              <a:rPr lang="en-US" sz="2000" dirty="0">
                <a:hlinkClick r:id="rId3"/>
              </a:rPr>
              <a:t>https://en.wikipedia.org/wiki/Bag-of-words_model#CBOW</a:t>
            </a:r>
            <a:endParaRPr lang="en-US" sz="2000" dirty="0"/>
          </a:p>
        </p:txBody>
      </p:sp>
      <p:sp>
        <p:nvSpPr>
          <p:cNvPr id="3" name="Content Placeholder 2"/>
          <p:cNvSpPr>
            <a:spLocks noGrp="1"/>
          </p:cNvSpPr>
          <p:nvPr>
            <p:ph idx="1"/>
          </p:nvPr>
        </p:nvSpPr>
        <p:spPr>
          <a:xfrm>
            <a:off x="228600" y="1600200"/>
            <a:ext cx="8915400" cy="4525963"/>
          </a:xfrm>
        </p:spPr>
        <p:txBody>
          <a:bodyPr>
            <a:noAutofit/>
          </a:bodyPr>
          <a:lstStyle/>
          <a:p>
            <a:r>
              <a:rPr lang="en-US" sz="2800" i="1" dirty="0"/>
              <a:t>“The bag-of-words model is commonly used in methods of </a:t>
            </a:r>
            <a:r>
              <a:rPr lang="en-US" sz="2800" i="1" dirty="0">
                <a:hlinkClick r:id="rId4" tooltip="Document classification"/>
              </a:rPr>
              <a:t>document classification</a:t>
            </a:r>
            <a:r>
              <a:rPr lang="en-US" sz="2800" i="1" dirty="0"/>
              <a:t> where the (frequency of) occurrence of each word is used as a </a:t>
            </a:r>
            <a:r>
              <a:rPr lang="en-US" sz="2800" i="1" dirty="0">
                <a:hlinkClick r:id="rId5" tooltip="Feature (machine learning)"/>
              </a:rPr>
              <a:t>feature</a:t>
            </a:r>
            <a:r>
              <a:rPr lang="en-US" sz="2800" i="1" dirty="0"/>
              <a:t> for training a </a:t>
            </a:r>
            <a:r>
              <a:rPr lang="en-US" sz="2800" i="1" dirty="0">
                <a:hlinkClick r:id="rId6" tooltip="Statistical classification"/>
              </a:rPr>
              <a:t>classifier</a:t>
            </a:r>
            <a:r>
              <a:rPr lang="en-US" sz="2800" i="1" baseline="30000" dirty="0">
                <a:hlinkClick r:id="rId7"/>
              </a:rPr>
              <a:t>[2]</a:t>
            </a:r>
            <a:r>
              <a:rPr lang="en-US" sz="2800" i="1" dirty="0"/>
              <a:t>.”</a:t>
            </a:r>
          </a:p>
          <a:p>
            <a:r>
              <a:rPr lang="en-US" sz="2800" i="1" dirty="0"/>
              <a:t>Sentence examples (</a:t>
            </a:r>
            <a:r>
              <a:rPr lang="en-US" sz="2800" dirty="0"/>
              <a:t>our entire corpus of documents)</a:t>
            </a:r>
            <a:endParaRPr lang="en-US" sz="2800" i="1" dirty="0"/>
          </a:p>
          <a:p>
            <a:pPr lvl="1"/>
            <a:r>
              <a:rPr lang="en-US" sz="2400" i="1" dirty="0"/>
              <a:t>(1) John likes to watch movies. Mary likes movies too.</a:t>
            </a:r>
          </a:p>
          <a:p>
            <a:pPr lvl="1"/>
            <a:r>
              <a:rPr lang="en-US" sz="2400" i="1" dirty="0"/>
              <a:t>(2) John also likes to watch football games.</a:t>
            </a:r>
          </a:p>
          <a:p>
            <a:r>
              <a:rPr lang="en-US" sz="2400" i="1" dirty="0"/>
              <a:t>Show the word and number of occurrence (“</a:t>
            </a:r>
            <a:r>
              <a:rPr lang="en-US" sz="2400" i="1" dirty="0" err="1"/>
              <a:t>word”:n</a:t>
            </a:r>
            <a:r>
              <a:rPr lang="en-US" sz="2400" i="1" dirty="0"/>
              <a:t>)</a:t>
            </a:r>
          </a:p>
          <a:p>
            <a:pPr lvl="1"/>
            <a:r>
              <a:rPr lang="en-US" sz="2000" i="1" dirty="0"/>
              <a:t>BoW1 = {"John":1,"likes":2,"to":1,"watch":1,"movies":2,"Mary":1,"too":1};</a:t>
            </a:r>
          </a:p>
          <a:p>
            <a:pPr lvl="1"/>
            <a:r>
              <a:rPr lang="en-US" sz="2000" i="1" dirty="0"/>
              <a:t>BoW2 = {"John":1,"also":1,"likes":1,"to":1,"watch":1,"football":1,"games":1};</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6</a:t>
            </a:fld>
            <a:endParaRPr lang="en-US"/>
          </a:p>
        </p:txBody>
      </p:sp>
    </p:spTree>
    <p:extLst>
      <p:ext uri="{BB962C8B-B14F-4D97-AF65-F5344CB8AC3E}">
        <p14:creationId xmlns:p14="http://schemas.microsoft.com/office/powerpoint/2010/main" val="11760973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Sequence to sequence basics</a:t>
            </a:r>
            <a:br>
              <a:rPr lang="en-US" dirty="0"/>
            </a:br>
            <a:endParaRPr lang="en-US" dirty="0"/>
          </a:p>
        </p:txBody>
      </p:sp>
      <p:sp>
        <p:nvSpPr>
          <p:cNvPr id="3" name="Content Placeholder 2"/>
          <p:cNvSpPr>
            <a:spLocks noGrp="1"/>
          </p:cNvSpPr>
          <p:nvPr>
            <p:ph idx="1"/>
          </p:nvPr>
        </p:nvSpPr>
        <p:spPr>
          <a:xfrm>
            <a:off x="457200" y="838200"/>
            <a:ext cx="8229600" cy="4525963"/>
          </a:xfrm>
        </p:spPr>
        <p:txBody>
          <a:bodyPr/>
          <a:lstStyle/>
          <a:p>
            <a:r>
              <a:rPr lang="en-US" sz="2800" dirty="0"/>
              <a:t>Used for machine translation</a:t>
            </a:r>
          </a:p>
          <a:p>
            <a:r>
              <a:rPr lang="en-US" sz="2800" dirty="0"/>
              <a:t>E.g. translate sequence A,B,C </a:t>
            </a:r>
            <a:r>
              <a:rPr lang="en-US" sz="2800" dirty="0">
                <a:sym typeface="Wingdings" panose="05000000000000000000" pitchFamily="2" charset="2"/>
              </a:rPr>
              <a:t> W,X,Y,Z</a:t>
            </a:r>
          </a:p>
          <a:p>
            <a:r>
              <a:rPr lang="en-US" sz="2800" dirty="0">
                <a:sym typeface="Wingdings" panose="05000000000000000000" pitchFamily="2" charset="2"/>
              </a:rPr>
              <a:t>E.g. I am fine  </a:t>
            </a:r>
            <a:r>
              <a:rPr lang="ja-JP" altLang="en-US" sz="2800" dirty="0">
                <a:sym typeface="Wingdings" panose="05000000000000000000" pitchFamily="2" charset="2"/>
              </a:rPr>
              <a:t>我很好</a:t>
            </a:r>
            <a:endParaRPr lang="en-US" sz="2800" dirty="0">
              <a:sym typeface="Wingdings" panose="05000000000000000000" pitchFamily="2" charset="2"/>
            </a:endParaRPr>
          </a:p>
          <a:p>
            <a:r>
              <a:rPr lang="en-US" sz="2800" dirty="0">
                <a:sym typeface="Wingdings" panose="05000000000000000000" pitchFamily="2" charset="2"/>
              </a:rPr>
              <a:t>That means, if the input is A,B,C &lt;go&gt;, it will generate the output W,X,Y,Z</a:t>
            </a:r>
            <a:endParaRPr lang="en-US" sz="2800" dirty="0"/>
          </a:p>
          <a:p>
            <a:endParaRPr lang="en-US" dirty="0"/>
          </a:p>
        </p:txBody>
      </p:sp>
      <p:sp>
        <p:nvSpPr>
          <p:cNvPr id="4" name="Footer Placeholder 3"/>
          <p:cNvSpPr>
            <a:spLocks noGrp="1"/>
          </p:cNvSpPr>
          <p:nvPr>
            <p:ph type="ftr" sz="quarter" idx="11"/>
          </p:nvPr>
        </p:nvSpPr>
        <p:spPr>
          <a:xfrm>
            <a:off x="5257800" y="6413559"/>
            <a:ext cx="2895600" cy="365125"/>
          </a:xfrm>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60</a:t>
            </a:fld>
            <a:endParaRPr lang="en-US" dirty="0"/>
          </a:p>
        </p:txBody>
      </p:sp>
      <p:pic>
        <p:nvPicPr>
          <p:cNvPr id="12290" name="Picture 2" descr="https://www.tensorflow.org/images/basic_seq2seq.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971800"/>
            <a:ext cx="7723310" cy="17053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74914" y="4675484"/>
            <a:ext cx="7010400" cy="2031325"/>
          </a:xfrm>
          <a:prstGeom prst="rect">
            <a:avLst/>
          </a:prstGeom>
          <a:noFill/>
        </p:spPr>
        <p:txBody>
          <a:bodyPr wrap="square" rtlCol="0">
            <a:spAutoFit/>
          </a:bodyPr>
          <a:lstStyle/>
          <a:p>
            <a:r>
              <a:rPr lang="en-US" i="1" dirty="0"/>
              <a:t>“Each box in the picture above represents a cell of the RNN, most commonly a GRU cell or an LSTM cell (see the </a:t>
            </a:r>
            <a:r>
              <a:rPr lang="en-US" i="1" dirty="0">
                <a:hlinkClick r:id="rId3"/>
              </a:rPr>
              <a:t>RNN Tutorial</a:t>
            </a:r>
            <a:r>
              <a:rPr lang="en-US" i="1" dirty="0"/>
              <a:t> for an explanation of those). Encoder and decoder can share weights or, as is more common, use a different set of parameters. Multi-layer cells have been successfully used in sequence-to-sequence models too, e.g. for translation </a:t>
            </a:r>
            <a:r>
              <a:rPr lang="en-US" i="1" dirty="0" err="1">
                <a:hlinkClick r:id="rId4"/>
              </a:rPr>
              <a:t>Sutskever</a:t>
            </a:r>
            <a:r>
              <a:rPr lang="en-US" i="1" dirty="0">
                <a:hlinkClick r:id="rId4"/>
              </a:rPr>
              <a:t> et al., 2014</a:t>
            </a:r>
            <a:r>
              <a:rPr lang="en-US" i="1" dirty="0"/>
              <a:t> (</a:t>
            </a:r>
            <a:r>
              <a:rPr lang="en-US" i="1" dirty="0">
                <a:hlinkClick r:id="rId5"/>
              </a:rPr>
              <a:t>pdf</a:t>
            </a:r>
            <a:r>
              <a:rPr lang="en-US" i="1" dirty="0"/>
              <a:t>).” </a:t>
            </a:r>
            <a:r>
              <a:rPr lang="en-US" dirty="0">
                <a:hlinkClick r:id="rId6"/>
              </a:rPr>
              <a:t>https://www.tensorflow.org/tutorials/seq2seq</a:t>
            </a:r>
            <a:endParaRPr lang="en-US" dirty="0"/>
          </a:p>
        </p:txBody>
      </p:sp>
      <p:sp>
        <p:nvSpPr>
          <p:cNvPr id="6" name="TextBox 5"/>
          <p:cNvSpPr txBox="1"/>
          <p:nvPr/>
        </p:nvSpPr>
        <p:spPr>
          <a:xfrm>
            <a:off x="3877393" y="4343766"/>
            <a:ext cx="713657" cy="369332"/>
          </a:xfrm>
          <a:prstGeom prst="rect">
            <a:avLst/>
          </a:prstGeom>
          <a:solidFill>
            <a:schemeClr val="bg1"/>
          </a:solidFill>
        </p:spPr>
        <p:txBody>
          <a:bodyPr wrap="none" rtlCol="0">
            <a:spAutoFit/>
          </a:bodyPr>
          <a:lstStyle/>
          <a:p>
            <a:r>
              <a:rPr lang="en-US" dirty="0"/>
              <a:t>&lt;GO&gt;</a:t>
            </a:r>
          </a:p>
        </p:txBody>
      </p:sp>
    </p:spTree>
    <p:extLst>
      <p:ext uri="{BB962C8B-B14F-4D97-AF65-F5344CB8AC3E}">
        <p14:creationId xmlns:p14="http://schemas.microsoft.com/office/powerpoint/2010/main" val="8813110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Basic model for translating A,B,C to W,X,Y,Z,</a:t>
            </a:r>
          </a:p>
        </p:txBody>
      </p:sp>
      <p:sp>
        <p:nvSpPr>
          <p:cNvPr id="3" name="Content Placeholder 2"/>
          <p:cNvSpPr>
            <a:spLocks noGrp="1"/>
          </p:cNvSpPr>
          <p:nvPr>
            <p:ph idx="1"/>
          </p:nvPr>
        </p:nvSpPr>
        <p:spPr>
          <a:xfrm>
            <a:off x="533400" y="2980561"/>
            <a:ext cx="8229600" cy="3641916"/>
          </a:xfrm>
        </p:spPr>
        <p:txBody>
          <a:bodyPr>
            <a:normAutofit fontScale="70000" lnSpcReduction="20000"/>
          </a:bodyPr>
          <a:lstStyle/>
          <a:p>
            <a:r>
              <a:rPr lang="en-US" sz="2600" dirty="0"/>
              <a:t>Overall is : many to many RNN/LSTM</a:t>
            </a:r>
          </a:p>
          <a:p>
            <a:r>
              <a:rPr lang="en-US" sz="2600" dirty="0"/>
              <a:t>Encoder (input sequence):</a:t>
            </a:r>
          </a:p>
          <a:p>
            <a:pPr lvl="1"/>
            <a:r>
              <a:rPr lang="en-US" sz="2300" dirty="0"/>
              <a:t>Input A, </a:t>
            </a:r>
          </a:p>
          <a:p>
            <a:pPr lvl="1"/>
            <a:r>
              <a:rPr lang="en-US" sz="2300" dirty="0"/>
              <a:t>Input B, ……..</a:t>
            </a:r>
          </a:p>
          <a:p>
            <a:pPr lvl="1"/>
            <a:r>
              <a:rPr lang="en-US" sz="2300" dirty="0"/>
              <a:t>we have a output vector (fixed size </a:t>
            </a:r>
            <a:r>
              <a:rPr lang="en-US" sz="2300" dirty="0" err="1"/>
              <a:t>n</a:t>
            </a:r>
            <a:r>
              <a:rPr lang="en-US" sz="2300" baseline="-25000" dirty="0" err="1"/>
              <a:t>y</a:t>
            </a:r>
            <a:r>
              <a:rPr lang="en-US" sz="2300" dirty="0"/>
              <a:t>) : </a:t>
            </a:r>
            <a:r>
              <a:rPr lang="en-US" sz="2400" dirty="0" err="1">
                <a:solidFill>
                  <a:srgbClr val="FF0000"/>
                </a:solidFill>
              </a:rPr>
              <a:t>O</a:t>
            </a:r>
            <a:r>
              <a:rPr lang="en-US" sz="2400" baseline="-25000" dirty="0" err="1">
                <a:solidFill>
                  <a:srgbClr val="FF0000"/>
                </a:solidFill>
              </a:rPr>
              <a:t>t</a:t>
            </a:r>
            <a:r>
              <a:rPr lang="en-US" sz="2400" baseline="-25000" dirty="0">
                <a:solidFill>
                  <a:srgbClr val="FF0000"/>
                </a:solidFill>
              </a:rPr>
              <a:t> </a:t>
            </a:r>
            <a:r>
              <a:rPr lang="en-US" sz="2400" dirty="0">
                <a:solidFill>
                  <a:srgbClr val="FF0000"/>
                </a:solidFill>
              </a:rPr>
              <a:t>encoder vector (context vector)</a:t>
            </a:r>
          </a:p>
          <a:p>
            <a:pPr lvl="1"/>
            <a:r>
              <a:rPr lang="en-US" sz="2300" dirty="0"/>
              <a:t>which represents the sequence A,B,C</a:t>
            </a:r>
          </a:p>
          <a:p>
            <a:r>
              <a:rPr lang="en-US" sz="2600" dirty="0"/>
              <a:t>Decoder Training:</a:t>
            </a:r>
          </a:p>
          <a:p>
            <a:pPr lvl="1"/>
            <a:r>
              <a:rPr lang="en-US" sz="2300" dirty="0"/>
              <a:t>Input </a:t>
            </a:r>
            <a:r>
              <a:rPr lang="en-US" sz="2300" i="1" dirty="0" err="1"/>
              <a:t>O</a:t>
            </a:r>
            <a:r>
              <a:rPr lang="en-US" sz="2300" i="1" baseline="-25000" dirty="0" err="1"/>
              <a:t>t</a:t>
            </a:r>
            <a:r>
              <a:rPr lang="en-US" sz="2300" dirty="0"/>
              <a:t>, and W (W= start of sentence), target X</a:t>
            </a:r>
          </a:p>
          <a:p>
            <a:pPr lvl="1"/>
            <a:r>
              <a:rPr lang="en-US" sz="2300" dirty="0"/>
              <a:t>Input h</a:t>
            </a:r>
            <a:r>
              <a:rPr lang="en-US" sz="2300" i="1" baseline="-25000" dirty="0"/>
              <a:t>t+1</a:t>
            </a:r>
            <a:r>
              <a:rPr lang="en-US" sz="2300" dirty="0"/>
              <a:t>, and X, target Y</a:t>
            </a:r>
          </a:p>
          <a:p>
            <a:pPr lvl="1"/>
            <a:r>
              <a:rPr lang="en-US" sz="2300" dirty="0"/>
              <a:t>Input h</a:t>
            </a:r>
            <a:r>
              <a:rPr lang="en-US" sz="2300" i="1" baseline="-25000" dirty="0"/>
              <a:t>t+2</a:t>
            </a:r>
            <a:r>
              <a:rPr lang="en-US" sz="2300" dirty="0"/>
              <a:t>, and Y, target Z</a:t>
            </a:r>
          </a:p>
          <a:p>
            <a:pPr lvl="1"/>
            <a:r>
              <a:rPr lang="en-US" sz="2300" dirty="0"/>
              <a:t>Input </a:t>
            </a:r>
            <a:r>
              <a:rPr lang="en-US" sz="2300" i="1" dirty="0"/>
              <a:t>h</a:t>
            </a:r>
            <a:r>
              <a:rPr lang="en-US" sz="2300" i="1" baseline="-25000" dirty="0"/>
              <a:t>t+3</a:t>
            </a:r>
            <a:r>
              <a:rPr lang="en-US" sz="2300" dirty="0"/>
              <a:t>, and Z, target EOS (end of sentence)</a:t>
            </a:r>
          </a:p>
          <a:p>
            <a:r>
              <a:rPr lang="en-US" sz="2600" dirty="0"/>
              <a:t>Zero padding for unequal source target sequence sizes If sentences length are too short or not equal)</a:t>
            </a:r>
          </a:p>
          <a:p>
            <a:pPr lvl="1"/>
            <a:endParaRPr lang="en-US" sz="2000"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61</a:t>
            </a:fld>
            <a:endParaRPr lang="en-US"/>
          </a:p>
        </p:txBody>
      </p:sp>
      <p:pic>
        <p:nvPicPr>
          <p:cNvPr id="7" name="Picture 2" descr="https://www.tensorflow.org/images/basic_seq2seq.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040" y="1417638"/>
            <a:ext cx="6781800" cy="14974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5675" y="2649711"/>
            <a:ext cx="713657" cy="369332"/>
          </a:xfrm>
          <a:prstGeom prst="rect">
            <a:avLst/>
          </a:prstGeom>
          <a:solidFill>
            <a:schemeClr val="bg1"/>
          </a:solidFill>
        </p:spPr>
        <p:txBody>
          <a:bodyPr wrap="none" rtlCol="0">
            <a:spAutoFit/>
          </a:bodyPr>
          <a:lstStyle/>
          <a:p>
            <a:r>
              <a:rPr lang="en-US" dirty="0"/>
              <a:t>&lt;GO&gt;</a:t>
            </a:r>
          </a:p>
        </p:txBody>
      </p:sp>
      <p:sp>
        <p:nvSpPr>
          <p:cNvPr id="6" name="TextBox 5"/>
          <p:cNvSpPr txBox="1"/>
          <p:nvPr/>
        </p:nvSpPr>
        <p:spPr>
          <a:xfrm>
            <a:off x="3649986" y="959836"/>
            <a:ext cx="1315168" cy="830997"/>
          </a:xfrm>
          <a:prstGeom prst="rect">
            <a:avLst/>
          </a:prstGeom>
          <a:noFill/>
        </p:spPr>
        <p:txBody>
          <a:bodyPr wrap="square" rtlCol="0">
            <a:spAutoFit/>
          </a:bodyPr>
          <a:lstStyle/>
          <a:p>
            <a:r>
              <a:rPr lang="en-US" dirty="0" err="1">
                <a:solidFill>
                  <a:srgbClr val="FF0000"/>
                </a:solidFill>
              </a:rPr>
              <a:t>O</a:t>
            </a:r>
            <a:r>
              <a:rPr lang="en-US" baseline="-25000" dirty="0" err="1">
                <a:solidFill>
                  <a:srgbClr val="FF0000"/>
                </a:solidFill>
              </a:rPr>
              <a:t>t</a:t>
            </a:r>
            <a:r>
              <a:rPr lang="en-US" baseline="-25000" dirty="0">
                <a:solidFill>
                  <a:srgbClr val="FF0000"/>
                </a:solidFill>
              </a:rPr>
              <a:t> </a:t>
            </a:r>
            <a:r>
              <a:rPr lang="en-US" dirty="0">
                <a:solidFill>
                  <a:srgbClr val="FF0000"/>
                </a:solidFill>
              </a:rPr>
              <a:t>encoder vector</a:t>
            </a:r>
          </a:p>
          <a:p>
            <a:endParaRPr lang="en-US" baseline="-25000" dirty="0"/>
          </a:p>
        </p:txBody>
      </p:sp>
      <p:sp>
        <p:nvSpPr>
          <p:cNvPr id="9" name="Oval 8"/>
          <p:cNvSpPr/>
          <p:nvPr/>
        </p:nvSpPr>
        <p:spPr>
          <a:xfrm>
            <a:off x="4153259" y="1076514"/>
            <a:ext cx="4076341" cy="1942529"/>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25003" y="2957120"/>
            <a:ext cx="2470420" cy="369332"/>
          </a:xfrm>
          <a:prstGeom prst="rect">
            <a:avLst/>
          </a:prstGeom>
          <a:noFill/>
        </p:spPr>
        <p:txBody>
          <a:bodyPr wrap="none" rtlCol="0">
            <a:spAutoFit/>
          </a:bodyPr>
          <a:lstStyle/>
          <a:p>
            <a:r>
              <a:rPr lang="en-US" dirty="0"/>
              <a:t>One to many RNN/LSTM</a:t>
            </a:r>
          </a:p>
        </p:txBody>
      </p:sp>
      <p:sp>
        <p:nvSpPr>
          <p:cNvPr id="11" name="TextBox 10"/>
          <p:cNvSpPr txBox="1"/>
          <p:nvPr/>
        </p:nvSpPr>
        <p:spPr>
          <a:xfrm>
            <a:off x="367671" y="1333030"/>
            <a:ext cx="2452787" cy="369332"/>
          </a:xfrm>
          <a:prstGeom prst="rect">
            <a:avLst/>
          </a:prstGeom>
          <a:noFill/>
        </p:spPr>
        <p:txBody>
          <a:bodyPr wrap="none" rtlCol="0">
            <a:spAutoFit/>
          </a:bodyPr>
          <a:lstStyle/>
          <a:p>
            <a:r>
              <a:rPr lang="en-US" dirty="0"/>
              <a:t>Many to one RNN/LSTM</a:t>
            </a:r>
          </a:p>
        </p:txBody>
      </p:sp>
      <p:sp>
        <p:nvSpPr>
          <p:cNvPr id="12" name="Oval 11"/>
          <p:cNvSpPr/>
          <p:nvPr/>
        </p:nvSpPr>
        <p:spPr>
          <a:xfrm>
            <a:off x="-74887" y="1094443"/>
            <a:ext cx="4076341" cy="1942529"/>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6AE8510-6544-48F2-BDA7-3D108417046B}"/>
              </a:ext>
            </a:extLst>
          </p:cNvPr>
          <p:cNvSpPr txBox="1"/>
          <p:nvPr/>
        </p:nvSpPr>
        <p:spPr>
          <a:xfrm>
            <a:off x="4876800" y="1702362"/>
            <a:ext cx="513282" cy="369332"/>
          </a:xfrm>
          <a:prstGeom prst="rect">
            <a:avLst/>
          </a:prstGeom>
          <a:noFill/>
        </p:spPr>
        <p:txBody>
          <a:bodyPr wrap="none" rtlCol="0">
            <a:spAutoFit/>
          </a:bodyPr>
          <a:lstStyle/>
          <a:p>
            <a:r>
              <a:rPr lang="en-US" sz="1800" dirty="0"/>
              <a:t>h</a:t>
            </a:r>
            <a:r>
              <a:rPr lang="en-US" sz="1800" i="1" baseline="-25000" dirty="0"/>
              <a:t>t+1</a:t>
            </a:r>
            <a:endParaRPr lang="en-US" dirty="0"/>
          </a:p>
        </p:txBody>
      </p:sp>
      <p:sp>
        <p:nvSpPr>
          <p:cNvPr id="15" name="TextBox 14">
            <a:extLst>
              <a:ext uri="{FF2B5EF4-FFF2-40B4-BE49-F238E27FC236}">
                <a16:creationId xmlns:a16="http://schemas.microsoft.com/office/drawing/2014/main" id="{ED483CB1-798B-4FA1-A9FD-4FC3B17BE4BD}"/>
              </a:ext>
            </a:extLst>
          </p:cNvPr>
          <p:cNvSpPr txBox="1"/>
          <p:nvPr/>
        </p:nvSpPr>
        <p:spPr>
          <a:xfrm>
            <a:off x="5723765" y="1678446"/>
            <a:ext cx="513282" cy="369332"/>
          </a:xfrm>
          <a:prstGeom prst="rect">
            <a:avLst/>
          </a:prstGeom>
          <a:noFill/>
        </p:spPr>
        <p:txBody>
          <a:bodyPr wrap="none" rtlCol="0">
            <a:spAutoFit/>
          </a:bodyPr>
          <a:lstStyle/>
          <a:p>
            <a:r>
              <a:rPr lang="en-US" sz="1800" dirty="0"/>
              <a:t>h</a:t>
            </a:r>
            <a:r>
              <a:rPr lang="en-US" sz="1800" i="1" baseline="-25000" dirty="0"/>
              <a:t>t+2</a:t>
            </a:r>
            <a:endParaRPr lang="en-US" dirty="0"/>
          </a:p>
        </p:txBody>
      </p:sp>
      <p:sp>
        <p:nvSpPr>
          <p:cNvPr id="16" name="TextBox 15">
            <a:extLst>
              <a:ext uri="{FF2B5EF4-FFF2-40B4-BE49-F238E27FC236}">
                <a16:creationId xmlns:a16="http://schemas.microsoft.com/office/drawing/2014/main" id="{A8A08DAC-9C67-4D41-A66B-28AF6BD9CC37}"/>
              </a:ext>
            </a:extLst>
          </p:cNvPr>
          <p:cNvSpPr txBox="1"/>
          <p:nvPr/>
        </p:nvSpPr>
        <p:spPr>
          <a:xfrm>
            <a:off x="6628827" y="1673585"/>
            <a:ext cx="513282" cy="369332"/>
          </a:xfrm>
          <a:prstGeom prst="rect">
            <a:avLst/>
          </a:prstGeom>
          <a:noFill/>
        </p:spPr>
        <p:txBody>
          <a:bodyPr wrap="none" rtlCol="0">
            <a:spAutoFit/>
          </a:bodyPr>
          <a:lstStyle/>
          <a:p>
            <a:r>
              <a:rPr lang="en-US" sz="1800" dirty="0"/>
              <a:t>h</a:t>
            </a:r>
            <a:r>
              <a:rPr lang="en-US" sz="1800" i="1" baseline="-25000" dirty="0"/>
              <a:t>t+3</a:t>
            </a:r>
            <a:endParaRPr lang="en-US" dirty="0"/>
          </a:p>
        </p:txBody>
      </p:sp>
      <p:sp>
        <p:nvSpPr>
          <p:cNvPr id="17" name="TextBox 16">
            <a:extLst>
              <a:ext uri="{FF2B5EF4-FFF2-40B4-BE49-F238E27FC236}">
                <a16:creationId xmlns:a16="http://schemas.microsoft.com/office/drawing/2014/main" id="{816972E5-ECD5-473B-957F-32BB910042CB}"/>
              </a:ext>
            </a:extLst>
          </p:cNvPr>
          <p:cNvSpPr txBox="1"/>
          <p:nvPr/>
        </p:nvSpPr>
        <p:spPr>
          <a:xfrm>
            <a:off x="3848752" y="1556167"/>
            <a:ext cx="357790" cy="369332"/>
          </a:xfrm>
          <a:prstGeom prst="rect">
            <a:avLst/>
          </a:prstGeom>
          <a:noFill/>
        </p:spPr>
        <p:txBody>
          <a:bodyPr wrap="none" rtlCol="0">
            <a:spAutoFit/>
          </a:bodyPr>
          <a:lstStyle/>
          <a:p>
            <a:r>
              <a:rPr lang="en-US" sz="1800" dirty="0" err="1"/>
              <a:t>o</a:t>
            </a:r>
            <a:r>
              <a:rPr lang="en-US" sz="1800" i="1" baseline="-25000" dirty="0" err="1"/>
              <a:t>t</a:t>
            </a:r>
            <a:endParaRPr lang="en-US" dirty="0"/>
          </a:p>
        </p:txBody>
      </p:sp>
      <p:sp>
        <p:nvSpPr>
          <p:cNvPr id="18" name="TextBox 17">
            <a:extLst>
              <a:ext uri="{FF2B5EF4-FFF2-40B4-BE49-F238E27FC236}">
                <a16:creationId xmlns:a16="http://schemas.microsoft.com/office/drawing/2014/main" id="{B7F9BB31-D121-41BB-8FBD-D31ACA95CE5B}"/>
              </a:ext>
            </a:extLst>
          </p:cNvPr>
          <p:cNvSpPr txBox="1"/>
          <p:nvPr/>
        </p:nvSpPr>
        <p:spPr>
          <a:xfrm>
            <a:off x="850040" y="6189613"/>
            <a:ext cx="6897594" cy="369332"/>
          </a:xfrm>
          <a:prstGeom prst="rect">
            <a:avLst/>
          </a:prstGeom>
          <a:noFill/>
        </p:spPr>
        <p:txBody>
          <a:bodyPr wrap="none" rtlCol="0">
            <a:spAutoFit/>
          </a:bodyPr>
          <a:lstStyle/>
          <a:p>
            <a:r>
              <a:rPr lang="en-US" dirty="0"/>
              <a:t>Good animation demo : </a:t>
            </a:r>
            <a:r>
              <a:rPr lang="en-US" dirty="0">
                <a:hlinkClick r:id="rId4"/>
              </a:rPr>
              <a:t>https://zhanghanduo.github.io/post/attention/</a:t>
            </a:r>
            <a:r>
              <a:rPr lang="en-US" dirty="0"/>
              <a:t> </a:t>
            </a:r>
          </a:p>
        </p:txBody>
      </p:sp>
    </p:spTree>
    <p:extLst>
      <p:ext uri="{BB962C8B-B14F-4D97-AF65-F5344CB8AC3E}">
        <p14:creationId xmlns:p14="http://schemas.microsoft.com/office/powerpoint/2010/main" val="706788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Encoder-Decoder model</a:t>
            </a:r>
          </a:p>
        </p:txBody>
      </p:sp>
      <p:sp>
        <p:nvSpPr>
          <p:cNvPr id="3" name="Content Placeholder 2"/>
          <p:cNvSpPr>
            <a:spLocks noGrp="1"/>
          </p:cNvSpPr>
          <p:nvPr>
            <p:ph idx="1"/>
          </p:nvPr>
        </p:nvSpPr>
        <p:spPr>
          <a:xfrm>
            <a:off x="457200" y="1600201"/>
            <a:ext cx="7848600" cy="4191000"/>
          </a:xfrm>
        </p:spPr>
        <p:txBody>
          <a:bodyPr/>
          <a:lstStyle/>
          <a:p>
            <a:r>
              <a:rPr lang="en-US" sz="2800" dirty="0"/>
              <a:t>2 LSTMs, one for Encoder (many to one RNN/LSTM), one for Decoder(one to many RNN/LSTM)</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62</a:t>
            </a:fld>
            <a:endParaRPr lang="en-US"/>
          </a:p>
        </p:txBody>
      </p:sp>
      <p:pic>
        <p:nvPicPr>
          <p:cNvPr id="21506" name="Picture 2" descr="encode_de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63181"/>
            <a:ext cx="7086600" cy="31502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3260" y="6008132"/>
            <a:ext cx="7994496" cy="646331"/>
          </a:xfrm>
          <a:prstGeom prst="rect">
            <a:avLst/>
          </a:prstGeom>
          <a:noFill/>
        </p:spPr>
        <p:txBody>
          <a:bodyPr wrap="none" rtlCol="0">
            <a:spAutoFit/>
          </a:bodyPr>
          <a:lstStyle/>
          <a:p>
            <a:r>
              <a:rPr lang="en-US" dirty="0"/>
              <a:t>From: </a:t>
            </a:r>
            <a:r>
              <a:rPr lang="en-US" dirty="0">
                <a:hlinkClick r:id="rId3"/>
              </a:rPr>
              <a:t>https://chunml.github.io/ChunML.github.io/project/Sequence-To-Sequence/</a:t>
            </a:r>
            <a:endParaRPr lang="en-US" dirty="0"/>
          </a:p>
          <a:p>
            <a:endParaRPr lang="en-US" dirty="0"/>
          </a:p>
        </p:txBody>
      </p:sp>
      <p:sp>
        <p:nvSpPr>
          <p:cNvPr id="7" name="TextBox 6"/>
          <p:cNvSpPr txBox="1"/>
          <p:nvPr/>
        </p:nvSpPr>
        <p:spPr>
          <a:xfrm>
            <a:off x="4446388" y="3452817"/>
            <a:ext cx="500458" cy="523220"/>
          </a:xfrm>
          <a:prstGeom prst="rect">
            <a:avLst/>
          </a:prstGeom>
          <a:noFill/>
        </p:spPr>
        <p:txBody>
          <a:bodyPr wrap="none" rtlCol="0">
            <a:spAutoFit/>
          </a:bodyPr>
          <a:lstStyle/>
          <a:p>
            <a:r>
              <a:rPr lang="en-US" sz="2800" i="1" dirty="0" err="1"/>
              <a:t>O</a:t>
            </a:r>
            <a:r>
              <a:rPr lang="en-US" sz="2800" i="1" baseline="-25000" dirty="0" err="1"/>
              <a:t>t</a:t>
            </a:r>
            <a:endParaRPr lang="en-US" sz="2800" i="1" baseline="-25000" dirty="0"/>
          </a:p>
        </p:txBody>
      </p:sp>
      <p:sp>
        <p:nvSpPr>
          <p:cNvPr id="9" name="TextBox 8"/>
          <p:cNvSpPr txBox="1"/>
          <p:nvPr/>
        </p:nvSpPr>
        <p:spPr>
          <a:xfrm>
            <a:off x="1637414" y="4253648"/>
            <a:ext cx="1219200" cy="369332"/>
          </a:xfrm>
          <a:prstGeom prst="rect">
            <a:avLst/>
          </a:prstGeom>
          <a:noFill/>
        </p:spPr>
        <p:txBody>
          <a:bodyPr wrap="square" rtlCol="0">
            <a:spAutoFit/>
          </a:bodyPr>
          <a:lstStyle/>
          <a:p>
            <a:r>
              <a:rPr lang="en-US" dirty="0"/>
              <a:t>Encode</a:t>
            </a:r>
          </a:p>
        </p:txBody>
      </p:sp>
      <p:sp>
        <p:nvSpPr>
          <p:cNvPr id="8" name="Rectangle 7"/>
          <p:cNvSpPr/>
          <p:nvPr/>
        </p:nvSpPr>
        <p:spPr>
          <a:xfrm>
            <a:off x="3651716" y="3244334"/>
            <a:ext cx="1840568" cy="369332"/>
          </a:xfrm>
          <a:prstGeom prst="rect">
            <a:avLst/>
          </a:prstGeom>
        </p:spPr>
        <p:txBody>
          <a:bodyPr wrap="none">
            <a:spAutoFit/>
          </a:bodyPr>
          <a:lstStyle/>
          <a:p>
            <a:r>
              <a:rPr lang="en-US" dirty="0" err="1">
                <a:solidFill>
                  <a:srgbClr val="FF0000"/>
                </a:solidFill>
              </a:rPr>
              <a:t>O</a:t>
            </a:r>
            <a:r>
              <a:rPr lang="en-US" baseline="-25000" dirty="0" err="1">
                <a:solidFill>
                  <a:srgbClr val="FF0000"/>
                </a:solidFill>
              </a:rPr>
              <a:t>t</a:t>
            </a:r>
            <a:r>
              <a:rPr lang="en-US" baseline="-25000" dirty="0">
                <a:solidFill>
                  <a:srgbClr val="FF0000"/>
                </a:solidFill>
              </a:rPr>
              <a:t> </a:t>
            </a:r>
            <a:r>
              <a:rPr lang="en-US" dirty="0">
                <a:solidFill>
                  <a:srgbClr val="FF0000"/>
                </a:solidFill>
              </a:rPr>
              <a:t>encoder vector</a:t>
            </a:r>
          </a:p>
        </p:txBody>
      </p:sp>
    </p:spTree>
    <p:extLst>
      <p:ext uri="{BB962C8B-B14F-4D97-AF65-F5344CB8AC3E}">
        <p14:creationId xmlns:p14="http://schemas.microsoft.com/office/powerpoint/2010/main" val="38296649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Encoder-Decoder model</a:t>
            </a:r>
            <a:br>
              <a:rPr lang="en-US" dirty="0"/>
            </a:br>
            <a:r>
              <a:rPr lang="en-US" dirty="0"/>
              <a:t>Example: [Guo18]</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63</a:t>
            </a:fld>
            <a:endParaRPr lang="en-US" dirty="0"/>
          </a:p>
        </p:txBody>
      </p:sp>
      <p:pic>
        <p:nvPicPr>
          <p:cNvPr id="22530" name="Picture 2" descr="repeated_v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8" y="1898026"/>
            <a:ext cx="8383773"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4522" y="6573435"/>
            <a:ext cx="8077200" cy="307777"/>
          </a:xfrm>
          <a:prstGeom prst="rect">
            <a:avLst/>
          </a:prstGeom>
          <a:noFill/>
        </p:spPr>
        <p:txBody>
          <a:bodyPr wrap="square" rtlCol="0">
            <a:spAutoFit/>
          </a:bodyPr>
          <a:lstStyle/>
          <a:p>
            <a:r>
              <a:rPr lang="en-US" sz="1400" dirty="0"/>
              <a:t>[Guo18]:</a:t>
            </a:r>
            <a:r>
              <a:rPr lang="en-US" sz="1400" dirty="0" err="1"/>
              <a:t>Guo</a:t>
            </a:r>
            <a:r>
              <a:rPr lang="en-US" sz="1400" dirty="0"/>
              <a:t> </a:t>
            </a:r>
            <a:r>
              <a:rPr lang="en-US" sz="1400" dirty="0" err="1"/>
              <a:t>Changyou</a:t>
            </a:r>
            <a:r>
              <a:rPr lang="en-US" sz="1400" dirty="0"/>
              <a:t>, </a:t>
            </a:r>
            <a:r>
              <a:rPr lang="en-US" sz="1400" i="1" dirty="0"/>
              <a:t>English to Chinese translation model</a:t>
            </a:r>
            <a:r>
              <a:rPr lang="en-US" sz="1400" dirty="0"/>
              <a:t>, CMSC5720 CUHK MSc project report, 4.2018</a:t>
            </a:r>
          </a:p>
        </p:txBody>
      </p:sp>
      <p:sp>
        <p:nvSpPr>
          <p:cNvPr id="7" name="TextBox 6"/>
          <p:cNvSpPr txBox="1"/>
          <p:nvPr/>
        </p:nvSpPr>
        <p:spPr>
          <a:xfrm>
            <a:off x="2409223" y="4441498"/>
            <a:ext cx="1701941" cy="646331"/>
          </a:xfrm>
          <a:prstGeom prst="rect">
            <a:avLst/>
          </a:prstGeom>
          <a:noFill/>
        </p:spPr>
        <p:txBody>
          <a:bodyPr wrap="none" rtlCol="0">
            <a:spAutoFit/>
          </a:bodyPr>
          <a:lstStyle/>
          <a:p>
            <a:r>
              <a:rPr lang="en-US" b="1" i="1" dirty="0" err="1">
                <a:latin typeface="Book Antiqua" pitchFamily="18" charset="0"/>
              </a:rPr>
              <a:t>x</a:t>
            </a:r>
            <a:r>
              <a:rPr lang="en-US" i="1" baseline="-25000" dirty="0" err="1"/>
              <a:t>t</a:t>
            </a:r>
            <a:r>
              <a:rPr lang="en-US" dirty="0"/>
              <a:t>=256 numbers</a:t>
            </a:r>
          </a:p>
          <a:p>
            <a:r>
              <a:rPr lang="en-US" i="1" dirty="0" err="1"/>
              <a:t>n</a:t>
            </a:r>
            <a:r>
              <a:rPr lang="en-US" i="1" baseline="-25000" dirty="0" err="1">
                <a:latin typeface="Book Antiqua" pitchFamily="18" charset="0"/>
              </a:rPr>
              <a:t>x</a:t>
            </a:r>
            <a:r>
              <a:rPr lang="en-US" dirty="0"/>
              <a:t>=15</a:t>
            </a:r>
          </a:p>
        </p:txBody>
      </p:sp>
      <p:sp>
        <p:nvSpPr>
          <p:cNvPr id="9" name="TextBox 8"/>
          <p:cNvSpPr txBox="1"/>
          <p:nvPr/>
        </p:nvSpPr>
        <p:spPr>
          <a:xfrm>
            <a:off x="4267199" y="4227960"/>
            <a:ext cx="729687" cy="369332"/>
          </a:xfrm>
          <a:prstGeom prst="rect">
            <a:avLst/>
          </a:prstGeom>
          <a:noFill/>
        </p:spPr>
        <p:txBody>
          <a:bodyPr wrap="none" rtlCol="0">
            <a:spAutoFit/>
          </a:bodyPr>
          <a:lstStyle/>
          <a:p>
            <a:r>
              <a:rPr lang="en-US" i="1" dirty="0" err="1"/>
              <a:t>n</a:t>
            </a:r>
            <a:r>
              <a:rPr lang="en-US" i="1" baseline="-25000" dirty="0" err="1">
                <a:latin typeface="Book Antiqua" pitchFamily="18" charset="0"/>
              </a:rPr>
              <a:t>y</a:t>
            </a:r>
            <a:r>
              <a:rPr lang="en-US" dirty="0"/>
              <a:t>=15</a:t>
            </a:r>
          </a:p>
        </p:txBody>
      </p:sp>
      <p:sp>
        <p:nvSpPr>
          <p:cNvPr id="11" name="TextBox 10"/>
          <p:cNvSpPr txBox="1"/>
          <p:nvPr/>
        </p:nvSpPr>
        <p:spPr>
          <a:xfrm>
            <a:off x="4187364" y="4685160"/>
            <a:ext cx="4577407" cy="369332"/>
          </a:xfrm>
          <a:prstGeom prst="rect">
            <a:avLst/>
          </a:prstGeom>
          <a:noFill/>
        </p:spPr>
        <p:txBody>
          <a:bodyPr wrap="none" rtlCol="0">
            <a:spAutoFit/>
          </a:bodyPr>
          <a:lstStyle/>
          <a:p>
            <a:r>
              <a:rPr lang="en-US" dirty="0"/>
              <a:t>Pad zeros to make ever sentence the same=15.</a:t>
            </a:r>
          </a:p>
        </p:txBody>
      </p:sp>
      <p:sp>
        <p:nvSpPr>
          <p:cNvPr id="12" name="TextBox 11"/>
          <p:cNvSpPr txBox="1"/>
          <p:nvPr/>
        </p:nvSpPr>
        <p:spPr>
          <a:xfrm>
            <a:off x="5604978" y="1528694"/>
            <a:ext cx="3537250" cy="369332"/>
          </a:xfrm>
          <a:prstGeom prst="rect">
            <a:avLst/>
          </a:prstGeom>
          <a:noFill/>
        </p:spPr>
        <p:txBody>
          <a:bodyPr wrap="none" rtlCol="0">
            <a:spAutoFit/>
          </a:bodyPr>
          <a:lstStyle/>
          <a:p>
            <a:r>
              <a:rPr lang="en-US" dirty="0"/>
              <a:t>English dictionary has 80,000 words</a:t>
            </a:r>
          </a:p>
        </p:txBody>
      </p:sp>
      <p:sp>
        <p:nvSpPr>
          <p:cNvPr id="8" name="TextBox 7"/>
          <p:cNvSpPr txBox="1"/>
          <p:nvPr/>
        </p:nvSpPr>
        <p:spPr>
          <a:xfrm>
            <a:off x="510081" y="2011099"/>
            <a:ext cx="3798284" cy="369332"/>
          </a:xfrm>
          <a:prstGeom prst="rect">
            <a:avLst/>
          </a:prstGeom>
          <a:noFill/>
          <a:ln>
            <a:solidFill>
              <a:schemeClr val="accent1">
                <a:shade val="50000"/>
              </a:schemeClr>
            </a:solidFill>
          </a:ln>
        </p:spPr>
        <p:txBody>
          <a:bodyPr wrap="none" rtlCol="0">
            <a:spAutoFit/>
          </a:bodyPr>
          <a:lstStyle/>
          <a:p>
            <a:r>
              <a:rPr lang="en-US" dirty="0"/>
              <a:t>Each word is represented by word2vec</a:t>
            </a:r>
          </a:p>
        </p:txBody>
      </p:sp>
      <p:sp>
        <p:nvSpPr>
          <p:cNvPr id="10" name="TextBox 9"/>
          <p:cNvSpPr txBox="1"/>
          <p:nvPr/>
        </p:nvSpPr>
        <p:spPr>
          <a:xfrm>
            <a:off x="413234" y="5118522"/>
            <a:ext cx="8536171" cy="1200329"/>
          </a:xfrm>
          <a:prstGeom prst="rect">
            <a:avLst/>
          </a:prstGeom>
          <a:noFill/>
        </p:spPr>
        <p:txBody>
          <a:bodyPr wrap="square" rtlCol="0">
            <a:spAutoFit/>
          </a:bodyPr>
          <a:lstStyle/>
          <a:p>
            <a:r>
              <a:rPr lang="en-US" sz="2400" dirty="0"/>
              <a:t>During training, many pairs of sentences are given, use the unrolled LSTM (RNN) model to train the encoder/encoder by backpropagation as usual.</a:t>
            </a:r>
          </a:p>
        </p:txBody>
      </p:sp>
    </p:spTree>
    <p:extLst>
      <p:ext uri="{BB962C8B-B14F-4D97-AF65-F5344CB8AC3E}">
        <p14:creationId xmlns:p14="http://schemas.microsoft.com/office/powerpoint/2010/main" val="28873486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Advanced idea : The attention idea</a:t>
            </a:r>
            <a:br>
              <a:rPr lang="en-US" sz="2800" dirty="0"/>
            </a:br>
            <a:r>
              <a:rPr lang="en-US" sz="2800" dirty="0"/>
              <a:t>Make relevant words more important than others</a:t>
            </a:r>
          </a:p>
        </p:txBody>
      </p:sp>
      <p:sp>
        <p:nvSpPr>
          <p:cNvPr id="3" name="Content Placeholder 2"/>
          <p:cNvSpPr>
            <a:spLocks noGrp="1"/>
          </p:cNvSpPr>
          <p:nvPr>
            <p:ph idx="1"/>
          </p:nvPr>
        </p:nvSpPr>
        <p:spPr/>
        <p:txBody>
          <a:bodyPr>
            <a:noAutofit/>
          </a:bodyPr>
          <a:lstStyle/>
          <a:p>
            <a:r>
              <a:rPr lang="en-US" sz="1600" dirty="0"/>
              <a:t>In machine translation, without attention, the source language (English here) is translated to an encoder (or context) vector code (</a:t>
            </a:r>
            <a:r>
              <a:rPr lang="en-US" sz="1600" dirty="0" err="1"/>
              <a:t>Ot</a:t>
            </a:r>
            <a:r>
              <a:rPr lang="en-US" sz="1600" dirty="0"/>
              <a:t>) and then generate the destination language (French here ) based on that </a:t>
            </a:r>
            <a:r>
              <a:rPr lang="en-US" sz="1600" dirty="0" err="1"/>
              <a:t>Ot</a:t>
            </a:r>
            <a:r>
              <a:rPr lang="en-US" sz="1600" dirty="0"/>
              <a:t> code. Each step generates h(t), and affect h(t+1) and so on till it reaches the encoder vector code (</a:t>
            </a:r>
            <a:r>
              <a:rPr lang="en-US" sz="1600" dirty="0" err="1"/>
              <a:t>Ot</a:t>
            </a:r>
            <a:r>
              <a:rPr lang="en-US" sz="1600" dirty="0"/>
              <a:t>)</a:t>
            </a:r>
          </a:p>
          <a:p>
            <a:r>
              <a:rPr lang="en-US" sz="1600" dirty="0"/>
              <a:t>With attention, the source codes is translated to encoder vector code (</a:t>
            </a:r>
            <a:r>
              <a:rPr lang="en-US" sz="1600" dirty="0" err="1"/>
              <a:t>Ot</a:t>
            </a:r>
            <a:r>
              <a:rPr lang="en-US" sz="1600" dirty="0"/>
              <a:t>), but </a:t>
            </a:r>
            <a:r>
              <a:rPr lang="en-US" sz="1600" dirty="0" err="1"/>
              <a:t>Ot</a:t>
            </a:r>
            <a:r>
              <a:rPr lang="en-US" sz="1600" dirty="0"/>
              <a:t> is generated from a combination for all time steps output h(t). Each step generates h(t) and the encoder (or context) code (now called  </a:t>
            </a:r>
            <a:r>
              <a:rPr lang="en-US" sz="1600" dirty="0" err="1"/>
              <a:t>y</a:t>
            </a:r>
            <a:r>
              <a:rPr lang="en-US" sz="1600" baseline="-25000" dirty="0" err="1"/>
              <a:t>t</a:t>
            </a:r>
            <a:r>
              <a:rPr lang="en-US" sz="1600" dirty="0"/>
              <a:t>) is a combination of </a:t>
            </a:r>
            <a:r>
              <a:rPr lang="en-US" sz="1600" dirty="0">
                <a:sym typeface="Symbol" panose="05050102010706020507" pitchFamily="18" charset="2"/>
              </a:rPr>
              <a:t></a:t>
            </a:r>
            <a:r>
              <a:rPr lang="en-US" sz="1600" baseline="-25000" dirty="0">
                <a:sym typeface="Symbol" panose="05050102010706020507" pitchFamily="18" charset="2"/>
              </a:rPr>
              <a:t>t</a:t>
            </a:r>
            <a:r>
              <a:rPr lang="en-US" sz="1600" dirty="0">
                <a:sym typeface="Symbol" panose="05050102010706020507" pitchFamily="18" charset="2"/>
              </a:rPr>
              <a:t>*</a:t>
            </a:r>
            <a:r>
              <a:rPr lang="en-US" sz="1600" dirty="0"/>
              <a:t>al h(t) from time=1,2,..,t till it reaches the encoder vector.</a:t>
            </a:r>
            <a:r>
              <a:rPr lang="en-US" sz="1600" dirty="0">
                <a:sym typeface="Symbol" panose="05050102010706020507" pitchFamily="18" charset="2"/>
              </a:rPr>
              <a:t> </a:t>
            </a:r>
            <a:r>
              <a:rPr lang="en-US" sz="1600" baseline="-25000" dirty="0">
                <a:sym typeface="Symbol" panose="05050102010706020507" pitchFamily="18" charset="2"/>
              </a:rPr>
              <a:t>t </a:t>
            </a:r>
            <a:r>
              <a:rPr lang="en-US" sz="1600" dirty="0">
                <a:sym typeface="Symbol" panose="05050102010706020507" pitchFamily="18" charset="2"/>
              </a:rPr>
              <a:t> is the normalization  weight factor.</a:t>
            </a:r>
            <a:endParaRPr lang="en-US" sz="1600" dirty="0"/>
          </a:p>
        </p:txBody>
      </p:sp>
      <p:sp>
        <p:nvSpPr>
          <p:cNvPr id="4" name="Footer Placeholder 3"/>
          <p:cNvSpPr>
            <a:spLocks noGrp="1"/>
          </p:cNvSpPr>
          <p:nvPr>
            <p:ph type="ftr" sz="quarter" idx="11"/>
          </p:nvPr>
        </p:nvSpPr>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64</a:t>
            </a:fld>
            <a:endParaRPr lang="en-US" dirty="0"/>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1" y="3484336"/>
            <a:ext cx="1676400" cy="3078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918719" y="6341946"/>
            <a:ext cx="1875450" cy="369332"/>
          </a:xfrm>
          <a:prstGeom prst="rect">
            <a:avLst/>
          </a:prstGeom>
          <a:noFill/>
        </p:spPr>
        <p:txBody>
          <a:bodyPr wrap="none" rtlCol="0">
            <a:spAutoFit/>
          </a:bodyPr>
          <a:lstStyle/>
          <a:p>
            <a:r>
              <a:rPr lang="en-US" dirty="0"/>
              <a:t>No attention used</a:t>
            </a:r>
          </a:p>
        </p:txBody>
      </p:sp>
      <p:sp>
        <p:nvSpPr>
          <p:cNvPr id="11" name="Rectangle 10"/>
          <p:cNvSpPr/>
          <p:nvPr/>
        </p:nvSpPr>
        <p:spPr>
          <a:xfrm>
            <a:off x="5867401" y="6453026"/>
            <a:ext cx="1551643" cy="369332"/>
          </a:xfrm>
          <a:prstGeom prst="rect">
            <a:avLst/>
          </a:prstGeom>
        </p:spPr>
        <p:txBody>
          <a:bodyPr wrap="none">
            <a:spAutoFit/>
          </a:bodyPr>
          <a:lstStyle/>
          <a:p>
            <a:r>
              <a:rPr lang="en-US" dirty="0"/>
              <a:t>attention used</a:t>
            </a:r>
          </a:p>
        </p:txBody>
      </p:sp>
      <p:pic>
        <p:nvPicPr>
          <p:cNvPr id="13" name="Picture 12"/>
          <p:cNvPicPr>
            <a:picLocks noChangeAspect="1"/>
          </p:cNvPicPr>
          <p:nvPr/>
        </p:nvPicPr>
        <p:blipFill>
          <a:blip r:embed="rId3"/>
          <a:stretch>
            <a:fillRect/>
          </a:stretch>
        </p:blipFill>
        <p:spPr>
          <a:xfrm>
            <a:off x="847898" y="3828219"/>
            <a:ext cx="3348273" cy="2480506"/>
          </a:xfrm>
          <a:prstGeom prst="rect">
            <a:avLst/>
          </a:prstGeom>
        </p:spPr>
      </p:pic>
    </p:spTree>
    <p:extLst>
      <p:ext uri="{BB962C8B-B14F-4D97-AF65-F5344CB8AC3E}">
        <p14:creationId xmlns:p14="http://schemas.microsoft.com/office/powerpoint/2010/main" val="8964195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Attention example</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65</a:t>
            </a:fld>
            <a:endParaRPr lang="en-US"/>
          </a:p>
        </p:txBody>
      </p:sp>
      <p:sp>
        <p:nvSpPr>
          <p:cNvPr id="6" name="TextBox 5"/>
          <p:cNvSpPr txBox="1"/>
          <p:nvPr/>
        </p:nvSpPr>
        <p:spPr>
          <a:xfrm>
            <a:off x="76200" y="6096000"/>
            <a:ext cx="8942641" cy="369332"/>
          </a:xfrm>
          <a:prstGeom prst="rect">
            <a:avLst/>
          </a:prstGeom>
          <a:noFill/>
        </p:spPr>
        <p:txBody>
          <a:bodyPr wrap="none" rtlCol="0">
            <a:spAutoFit/>
          </a:bodyPr>
          <a:lstStyle/>
          <a:p>
            <a:r>
              <a:rPr lang="en-US" dirty="0"/>
              <a:t>https://medium.com/syncedreview/a-brief-overview-of-attention-mechanism-13c578ba9129</a:t>
            </a:r>
          </a:p>
        </p:txBody>
      </p:sp>
      <p:pic>
        <p:nvPicPr>
          <p:cNvPr id="38916" name="Picture 4" descr="https://cdn-images-1.medium.com/max/1600/0*VwQyyHLPDgEWS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75" y="926375"/>
            <a:ext cx="4587296" cy="2121625"/>
          </a:xfrm>
          <a:prstGeom prst="rect">
            <a:avLst/>
          </a:prstGeom>
          <a:noFill/>
          <a:extLst>
            <a:ext uri="{909E8E84-426E-40DD-AFC4-6F175D3DCCD1}">
              <a14:hiddenFill xmlns:a14="http://schemas.microsoft.com/office/drawing/2010/main">
                <a:solidFill>
                  <a:srgbClr val="FFFFFF"/>
                </a:solidFill>
              </a14:hiddenFill>
            </a:ext>
          </a:extLst>
        </p:spPr>
      </p:pic>
      <p:pic>
        <p:nvPicPr>
          <p:cNvPr id="38918" name="Picture 6" descr="https://cdn-images-1.medium.com/max/1000/0*4y96boGNMiNVHNo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42" y="4089928"/>
            <a:ext cx="7956170" cy="1783858"/>
          </a:xfrm>
          <a:prstGeom prst="rect">
            <a:avLst/>
          </a:prstGeom>
          <a:noFill/>
          <a:extLst>
            <a:ext uri="{909E8E84-426E-40DD-AFC4-6F175D3DCCD1}">
              <a14:hiddenFill xmlns:a14="http://schemas.microsoft.com/office/drawing/2010/main">
                <a:solidFill>
                  <a:srgbClr val="FFFFFF"/>
                </a:solidFill>
              </a14:hiddenFill>
            </a:ext>
          </a:extLst>
        </p:spPr>
      </p:pic>
      <p:pic>
        <p:nvPicPr>
          <p:cNvPr id="38914" name="Picture 2" descr="https://cdn-images-1.medium.com/max/1600/0*VrRTrruwf2BtW4t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302" y="926375"/>
            <a:ext cx="4265032" cy="3163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7247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391400" cy="1219200"/>
          </a:xfrm>
        </p:spPr>
        <p:txBody>
          <a:bodyPr>
            <a:noAutofit/>
          </a:bodyPr>
          <a:lstStyle/>
          <a:p>
            <a:r>
              <a:rPr lang="en-US" sz="3200" dirty="0"/>
              <a:t>The attention mechanism a closer look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6070" y="910433"/>
                <a:ext cx="4876800" cy="3535363"/>
              </a:xfrm>
            </p:spPr>
            <p:txBody>
              <a:bodyPr>
                <a:normAutofit/>
              </a:bodyPr>
              <a:lstStyle/>
              <a:p>
                <a:r>
                  <a:rPr lang="en-US" sz="2000" dirty="0"/>
                  <a:t>For the bucket size (T)=number of words in the source sentence </a:t>
                </a:r>
              </a:p>
              <a:p>
                <a:r>
                  <a:rPr lang="en-US" sz="2000" dirty="0"/>
                  <a:t>The output </a:t>
                </a:r>
                <a:r>
                  <a:rPr lang="en-US" sz="2000" i="1" dirty="0"/>
                  <a:t>h</a:t>
                </a:r>
                <a:r>
                  <a:rPr lang="en-US" sz="2000" i="1" baseline="-25000" dirty="0"/>
                  <a:t>1</a:t>
                </a:r>
                <a:r>
                  <a:rPr lang="en-US" sz="2000" dirty="0"/>
                  <a:t>=[</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h</m:t>
                        </m:r>
                        <m:r>
                          <a:rPr lang="en-US" sz="2000" b="0" i="1" baseline="-25000" smtClean="0">
                            <a:latin typeface="Cambria Math" panose="02040503050406030204" pitchFamily="18" charset="0"/>
                          </a:rPr>
                          <m:t>1</m:t>
                        </m:r>
                      </m:e>
                    </m:acc>
                    <m:r>
                      <a:rPr lang="en-US" sz="2000" b="0" i="1" smtClean="0">
                        <a:latin typeface="Cambria Math" panose="02040503050406030204" pitchFamily="18" charset="0"/>
                      </a:rPr>
                      <m:t> ;</m:t>
                    </m:r>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h</m:t>
                        </m:r>
                      </m:e>
                    </m:acc>
                  </m:oMath>
                </a14:m>
                <a:r>
                  <a:rPr lang="en-US" sz="2000" baseline="-25000" dirty="0"/>
                  <a:t>1</a:t>
                </a:r>
                <a:r>
                  <a:rPr lang="en-US" sz="2000" dirty="0"/>
                  <a:t>] (bidirectional)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6070" y="910433"/>
                <a:ext cx="4876800" cy="3535363"/>
              </a:xfrm>
              <a:blipFill>
                <a:blip r:embed="rId2"/>
                <a:stretch>
                  <a:fillRect l="-1125" t="-86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66</a:t>
            </a:fld>
            <a:endParaRPr lang="en-US"/>
          </a:p>
        </p:txBody>
      </p:sp>
      <p:sp>
        <p:nvSpPr>
          <p:cNvPr id="6" name="TextBox 5"/>
          <p:cNvSpPr txBox="1"/>
          <p:nvPr/>
        </p:nvSpPr>
        <p:spPr>
          <a:xfrm>
            <a:off x="76200" y="5791200"/>
            <a:ext cx="5105400" cy="877163"/>
          </a:xfrm>
          <a:prstGeom prst="rect">
            <a:avLst/>
          </a:prstGeom>
          <a:noFill/>
        </p:spPr>
        <p:txBody>
          <a:bodyPr wrap="square" rtlCol="0">
            <a:spAutoFit/>
          </a:bodyPr>
          <a:lstStyle/>
          <a:p>
            <a:r>
              <a:rPr lang="en-US" sz="1100" dirty="0"/>
              <a:t>NEURAL MACHINE TRANSLATION BY JOINTLY LEARNING TO ALIGN AND TRANSLATE by </a:t>
            </a:r>
            <a:r>
              <a:rPr lang="en-US" sz="1100" dirty="0" err="1"/>
              <a:t>Dzmitry</a:t>
            </a:r>
            <a:r>
              <a:rPr lang="en-US" sz="1100" dirty="0"/>
              <a:t> </a:t>
            </a:r>
            <a:r>
              <a:rPr lang="en-US" sz="1100" dirty="0" err="1"/>
              <a:t>Bahdanau</a:t>
            </a:r>
            <a:endParaRPr lang="en-US" sz="1100" dirty="0"/>
          </a:p>
          <a:p>
            <a:r>
              <a:rPr lang="en-US" sz="1100" dirty="0"/>
              <a:t>https://arxiv.org/pdf/1409.0473.pdf</a:t>
            </a:r>
          </a:p>
          <a:p>
            <a:endParaRPr lang="en-US" dirty="0"/>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56" y="3980920"/>
            <a:ext cx="26193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771" y="2679493"/>
            <a:ext cx="17430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544" y="2170062"/>
            <a:ext cx="4953000" cy="436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156" y="3599919"/>
            <a:ext cx="4677839" cy="275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94756" y="4812254"/>
            <a:ext cx="779572" cy="369332"/>
          </a:xfrm>
          <a:prstGeom prst="rect">
            <a:avLst/>
          </a:prstGeom>
          <a:noFill/>
        </p:spPr>
        <p:txBody>
          <a:bodyPr wrap="none" rtlCol="0">
            <a:spAutoFit/>
          </a:bodyPr>
          <a:lstStyle/>
          <a:p>
            <a:r>
              <a:rPr lang="en-US" dirty="0"/>
              <a:t>where</a:t>
            </a:r>
          </a:p>
        </p:txBody>
      </p:sp>
      <p:pic>
        <p:nvPicPr>
          <p:cNvPr id="3892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6681" y="1075644"/>
            <a:ext cx="2992919"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a:extLst>
              <a:ext uri="{FF2B5EF4-FFF2-40B4-BE49-F238E27FC236}">
                <a16:creationId xmlns:a16="http://schemas.microsoft.com/office/drawing/2014/main" id="{A50DFB8C-BEB1-45EA-A3B3-E59716EAA9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209" y="1912286"/>
            <a:ext cx="1373591" cy="773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a:extLst>
              <a:ext uri="{FF2B5EF4-FFF2-40B4-BE49-F238E27FC236}">
                <a16:creationId xmlns:a16="http://schemas.microsoft.com/office/drawing/2014/main" id="{2F85764A-2466-4DE4-8443-0188B067C646}"/>
              </a:ext>
            </a:extLst>
          </p:cNvPr>
          <p:cNvSpPr txBox="1"/>
          <p:nvPr/>
        </p:nvSpPr>
        <p:spPr>
          <a:xfrm>
            <a:off x="5334000" y="2685400"/>
            <a:ext cx="685800" cy="369736"/>
          </a:xfrm>
          <a:prstGeom prst="rect">
            <a:avLst/>
          </a:prstGeom>
          <a:noFill/>
        </p:spPr>
        <p:txBody>
          <a:bodyPr wrap="square">
            <a:spAutoFit/>
          </a:bodyPr>
          <a:lstStyle/>
          <a:p>
            <a:r>
              <a:rPr lang="en-US" sz="1800" i="1" dirty="0"/>
              <a:t>h</a:t>
            </a:r>
            <a:r>
              <a:rPr lang="en-US" sz="1800" i="1" baseline="-25000" dirty="0"/>
              <a:t>1</a:t>
            </a:r>
            <a:endParaRPr lang="en-US" dirty="0"/>
          </a:p>
        </p:txBody>
      </p:sp>
      <p:sp>
        <p:nvSpPr>
          <p:cNvPr id="18" name="TextBox 17">
            <a:extLst>
              <a:ext uri="{FF2B5EF4-FFF2-40B4-BE49-F238E27FC236}">
                <a16:creationId xmlns:a16="http://schemas.microsoft.com/office/drawing/2014/main" id="{9CFA8BF8-09B3-4053-8E06-2734844E654F}"/>
              </a:ext>
            </a:extLst>
          </p:cNvPr>
          <p:cNvSpPr txBox="1"/>
          <p:nvPr/>
        </p:nvSpPr>
        <p:spPr>
          <a:xfrm>
            <a:off x="7505700" y="2685400"/>
            <a:ext cx="685800" cy="369736"/>
          </a:xfrm>
          <a:prstGeom prst="rect">
            <a:avLst/>
          </a:prstGeom>
          <a:noFill/>
        </p:spPr>
        <p:txBody>
          <a:bodyPr wrap="square">
            <a:spAutoFit/>
          </a:bodyPr>
          <a:lstStyle/>
          <a:p>
            <a:r>
              <a:rPr lang="en-US" sz="1800" i="1" dirty="0" err="1"/>
              <a:t>h</a:t>
            </a:r>
            <a:r>
              <a:rPr lang="en-US" sz="1800" i="1" baseline="-25000" dirty="0" err="1"/>
              <a:t>T</a:t>
            </a:r>
            <a:endParaRPr lang="en-US" dirty="0"/>
          </a:p>
        </p:txBody>
      </p:sp>
      <p:sp>
        <p:nvSpPr>
          <p:cNvPr id="7" name="TextBox 6">
            <a:extLst>
              <a:ext uri="{FF2B5EF4-FFF2-40B4-BE49-F238E27FC236}">
                <a16:creationId xmlns:a16="http://schemas.microsoft.com/office/drawing/2014/main" id="{2991DB64-4839-4ED6-9091-1EE5EF4B7B7D}"/>
              </a:ext>
            </a:extLst>
          </p:cNvPr>
          <p:cNvSpPr txBox="1"/>
          <p:nvPr/>
        </p:nvSpPr>
        <p:spPr>
          <a:xfrm>
            <a:off x="6074703" y="706312"/>
            <a:ext cx="956993" cy="369332"/>
          </a:xfrm>
          <a:prstGeom prst="rect">
            <a:avLst/>
          </a:prstGeom>
          <a:noFill/>
        </p:spPr>
        <p:txBody>
          <a:bodyPr wrap="none" rtlCol="0">
            <a:spAutoFit/>
          </a:bodyPr>
          <a:lstStyle/>
          <a:p>
            <a:r>
              <a:rPr lang="en-US" dirty="0"/>
              <a:t>decoder</a:t>
            </a:r>
          </a:p>
        </p:txBody>
      </p:sp>
    </p:spTree>
    <p:extLst>
      <p:ext uri="{BB962C8B-B14F-4D97-AF65-F5344CB8AC3E}">
        <p14:creationId xmlns:p14="http://schemas.microsoft.com/office/powerpoint/2010/main" val="236213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A528-87B0-4E68-BF66-B41AE9E9E03D}"/>
              </a:ext>
            </a:extLst>
          </p:cNvPr>
          <p:cNvSpPr>
            <a:spLocks noGrp="1"/>
          </p:cNvSpPr>
          <p:nvPr>
            <p:ph type="title"/>
          </p:nvPr>
        </p:nvSpPr>
        <p:spPr/>
        <p:txBody>
          <a:bodyPr>
            <a:normAutofit fontScale="90000"/>
          </a:bodyPr>
          <a:lstStyle/>
          <a:p>
            <a:pPr algn="l"/>
            <a:r>
              <a:rPr lang="en-US" dirty="0"/>
              <a:t>The attention </a:t>
            </a:r>
            <a:br>
              <a:rPr lang="en-US" dirty="0"/>
            </a:br>
            <a:r>
              <a:rPr lang="en-US" dirty="0"/>
              <a:t>mechanism </a:t>
            </a:r>
          </a:p>
        </p:txBody>
      </p:sp>
      <p:sp>
        <p:nvSpPr>
          <p:cNvPr id="3" name="Content Placeholder 2">
            <a:extLst>
              <a:ext uri="{FF2B5EF4-FFF2-40B4-BE49-F238E27FC236}">
                <a16:creationId xmlns:a16="http://schemas.microsoft.com/office/drawing/2014/main" id="{D2C4BDE3-4A6E-4649-B9F7-E928293B654F}"/>
              </a:ext>
            </a:extLst>
          </p:cNvPr>
          <p:cNvSpPr>
            <a:spLocks noGrp="1"/>
          </p:cNvSpPr>
          <p:nvPr>
            <p:ph idx="1"/>
          </p:nvPr>
        </p:nvSpPr>
        <p:spPr/>
        <p:txBody>
          <a:bodyPr/>
          <a:lstStyle/>
          <a:p>
            <a:r>
              <a:rPr lang="en-US" dirty="0"/>
              <a:t> </a:t>
            </a:r>
          </a:p>
        </p:txBody>
      </p:sp>
      <p:sp>
        <p:nvSpPr>
          <p:cNvPr id="4" name="Footer Placeholder 3">
            <a:extLst>
              <a:ext uri="{FF2B5EF4-FFF2-40B4-BE49-F238E27FC236}">
                <a16:creationId xmlns:a16="http://schemas.microsoft.com/office/drawing/2014/main" id="{D362B6A2-31D3-423E-A7F6-E06D949CD2E2}"/>
              </a:ext>
            </a:extLst>
          </p:cNvPr>
          <p:cNvSpPr>
            <a:spLocks noGrp="1"/>
          </p:cNvSpPr>
          <p:nvPr>
            <p:ph type="ftr" sz="quarter" idx="11"/>
          </p:nvPr>
        </p:nvSpPr>
        <p:spPr/>
        <p:txBody>
          <a:bodyPr/>
          <a:lstStyle/>
          <a:p>
            <a:r>
              <a:rPr lang="en-US"/>
              <a:t>Ch12. Word  rep. &amp; seq2seq v2.a</a:t>
            </a:r>
          </a:p>
        </p:txBody>
      </p:sp>
      <p:sp>
        <p:nvSpPr>
          <p:cNvPr id="5" name="Slide Number Placeholder 4">
            <a:extLst>
              <a:ext uri="{FF2B5EF4-FFF2-40B4-BE49-F238E27FC236}">
                <a16:creationId xmlns:a16="http://schemas.microsoft.com/office/drawing/2014/main" id="{FB7014DD-8374-4B13-9F4B-E84E80354D8B}"/>
              </a:ext>
            </a:extLst>
          </p:cNvPr>
          <p:cNvSpPr>
            <a:spLocks noGrp="1"/>
          </p:cNvSpPr>
          <p:nvPr>
            <p:ph type="sldNum" sz="quarter" idx="12"/>
          </p:nvPr>
        </p:nvSpPr>
        <p:spPr/>
        <p:txBody>
          <a:bodyPr/>
          <a:lstStyle/>
          <a:p>
            <a:fld id="{7C12A529-2220-4038-9210-A21DB7BAEFCE}" type="slidenum">
              <a:rPr lang="en-US" smtClean="0"/>
              <a:t>67</a:t>
            </a:fld>
            <a:endParaRPr lang="en-US"/>
          </a:p>
        </p:txBody>
      </p:sp>
      <p:sp>
        <p:nvSpPr>
          <p:cNvPr id="6" name="Slide Number Placeholder 4">
            <a:extLst>
              <a:ext uri="{FF2B5EF4-FFF2-40B4-BE49-F238E27FC236}">
                <a16:creationId xmlns:a16="http://schemas.microsoft.com/office/drawing/2014/main" id="{8A5E5967-FDFB-40AC-8DE3-D4AB63554001}"/>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12A529-2220-4038-9210-A21DB7BAEFCE}" type="slidenum">
              <a:rPr lang="en-US" smtClean="0"/>
              <a:pPr/>
              <a:t>67</a:t>
            </a:fld>
            <a:endParaRPr lang="en-US"/>
          </a:p>
        </p:txBody>
      </p:sp>
      <p:pic>
        <p:nvPicPr>
          <p:cNvPr id="7" name="Picture 9">
            <a:extLst>
              <a:ext uri="{FF2B5EF4-FFF2-40B4-BE49-F238E27FC236}">
                <a16:creationId xmlns:a16="http://schemas.microsoft.com/office/drawing/2014/main" id="{9948D51C-410F-4423-886E-1F7D56710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6681" y="1075644"/>
            <a:ext cx="2992919"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a:extLst>
              <a:ext uri="{FF2B5EF4-FFF2-40B4-BE49-F238E27FC236}">
                <a16:creationId xmlns:a16="http://schemas.microsoft.com/office/drawing/2014/main" id="{7AFBE104-6AB9-4CAE-9A2D-4C7CADCB6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364" y="1999704"/>
            <a:ext cx="1373591" cy="773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a:extLst>
              <a:ext uri="{FF2B5EF4-FFF2-40B4-BE49-F238E27FC236}">
                <a16:creationId xmlns:a16="http://schemas.microsoft.com/office/drawing/2014/main" id="{CDADAC0A-FFA4-459C-9BAE-6FE9F54385B9}"/>
              </a:ext>
            </a:extLst>
          </p:cNvPr>
          <p:cNvSpPr txBox="1"/>
          <p:nvPr/>
        </p:nvSpPr>
        <p:spPr>
          <a:xfrm>
            <a:off x="5334000" y="2685400"/>
            <a:ext cx="685800" cy="369736"/>
          </a:xfrm>
          <a:prstGeom prst="rect">
            <a:avLst/>
          </a:prstGeom>
          <a:noFill/>
        </p:spPr>
        <p:txBody>
          <a:bodyPr wrap="square">
            <a:spAutoFit/>
          </a:bodyPr>
          <a:lstStyle/>
          <a:p>
            <a:r>
              <a:rPr lang="en-US" sz="1800" i="1" dirty="0"/>
              <a:t>h</a:t>
            </a:r>
            <a:r>
              <a:rPr lang="en-US" sz="1800" i="1" baseline="-25000" dirty="0"/>
              <a:t>1</a:t>
            </a:r>
            <a:endParaRPr lang="en-US" dirty="0"/>
          </a:p>
        </p:txBody>
      </p:sp>
      <p:sp>
        <p:nvSpPr>
          <p:cNvPr id="10" name="TextBox 9">
            <a:extLst>
              <a:ext uri="{FF2B5EF4-FFF2-40B4-BE49-F238E27FC236}">
                <a16:creationId xmlns:a16="http://schemas.microsoft.com/office/drawing/2014/main" id="{B9B91AA5-E938-4852-9AD4-33C728FC8909}"/>
              </a:ext>
            </a:extLst>
          </p:cNvPr>
          <p:cNvSpPr txBox="1"/>
          <p:nvPr/>
        </p:nvSpPr>
        <p:spPr>
          <a:xfrm>
            <a:off x="7505700" y="2685400"/>
            <a:ext cx="685800" cy="369736"/>
          </a:xfrm>
          <a:prstGeom prst="rect">
            <a:avLst/>
          </a:prstGeom>
          <a:noFill/>
        </p:spPr>
        <p:txBody>
          <a:bodyPr wrap="square">
            <a:spAutoFit/>
          </a:bodyPr>
          <a:lstStyle/>
          <a:p>
            <a:r>
              <a:rPr lang="en-US" sz="1800" i="1" dirty="0" err="1"/>
              <a:t>h</a:t>
            </a:r>
            <a:r>
              <a:rPr lang="en-US" sz="1800" i="1" baseline="-25000" dirty="0" err="1"/>
              <a:t>T</a:t>
            </a:r>
            <a:endParaRPr lang="en-US" dirty="0"/>
          </a:p>
        </p:txBody>
      </p:sp>
      <p:pic>
        <p:nvPicPr>
          <p:cNvPr id="12" name="Picture 3">
            <a:extLst>
              <a:ext uri="{FF2B5EF4-FFF2-40B4-BE49-F238E27FC236}">
                <a16:creationId xmlns:a16="http://schemas.microsoft.com/office/drawing/2014/main" id="{DEB325EF-16AF-4E23-B7EF-B5DC82F71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156" y="3980920"/>
            <a:ext cx="26193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a:extLst>
              <a:ext uri="{FF2B5EF4-FFF2-40B4-BE49-F238E27FC236}">
                <a16:creationId xmlns:a16="http://schemas.microsoft.com/office/drawing/2014/main" id="{2A6FD08F-7BB0-4FE4-923A-53E4DE2C8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771" y="2679493"/>
            <a:ext cx="17430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Arrow Connector 14">
            <a:extLst>
              <a:ext uri="{FF2B5EF4-FFF2-40B4-BE49-F238E27FC236}">
                <a16:creationId xmlns:a16="http://schemas.microsoft.com/office/drawing/2014/main" id="{2E1F166D-DF2A-4E91-8BC9-41A640071C1E}"/>
              </a:ext>
            </a:extLst>
          </p:cNvPr>
          <p:cNvCxnSpPr>
            <a:cxnSpLocks/>
          </p:cNvCxnSpPr>
          <p:nvPr/>
        </p:nvCxnSpPr>
        <p:spPr>
          <a:xfrm flipH="1">
            <a:off x="7239000" y="2280093"/>
            <a:ext cx="401045" cy="39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030ED0F-5CA9-412B-B6C2-D77A74AF870A}"/>
              </a:ext>
            </a:extLst>
          </p:cNvPr>
          <p:cNvSpPr txBox="1"/>
          <p:nvPr/>
        </p:nvSpPr>
        <p:spPr>
          <a:xfrm>
            <a:off x="7918732" y="419304"/>
            <a:ext cx="685800" cy="369736"/>
          </a:xfrm>
          <a:prstGeom prst="rect">
            <a:avLst/>
          </a:prstGeom>
          <a:noFill/>
        </p:spPr>
        <p:txBody>
          <a:bodyPr wrap="square">
            <a:spAutoFit/>
          </a:bodyPr>
          <a:lstStyle/>
          <a:p>
            <a:r>
              <a:rPr lang="en-US" sz="1800" i="1" dirty="0"/>
              <a:t>S</a:t>
            </a:r>
            <a:r>
              <a:rPr lang="en-US" sz="1800" i="1" baseline="-25000" dirty="0"/>
              <a:t>i-1</a:t>
            </a:r>
            <a:endParaRPr lang="en-US" dirty="0"/>
          </a:p>
        </p:txBody>
      </p:sp>
      <p:pic>
        <p:nvPicPr>
          <p:cNvPr id="21" name="Picture 20">
            <a:extLst>
              <a:ext uri="{FF2B5EF4-FFF2-40B4-BE49-F238E27FC236}">
                <a16:creationId xmlns:a16="http://schemas.microsoft.com/office/drawing/2014/main" id="{3E0CDB5A-E423-4136-8813-A9548CA8E6B5}"/>
              </a:ext>
            </a:extLst>
          </p:cNvPr>
          <p:cNvPicPr>
            <a:picLocks noChangeAspect="1"/>
          </p:cNvPicPr>
          <p:nvPr/>
        </p:nvPicPr>
        <p:blipFill>
          <a:blip r:embed="rId5"/>
          <a:stretch>
            <a:fillRect/>
          </a:stretch>
        </p:blipFill>
        <p:spPr>
          <a:xfrm>
            <a:off x="7410450" y="1943179"/>
            <a:ext cx="1276350" cy="466725"/>
          </a:xfrm>
          <a:prstGeom prst="rect">
            <a:avLst/>
          </a:prstGeom>
        </p:spPr>
      </p:pic>
      <p:sp>
        <p:nvSpPr>
          <p:cNvPr id="23" name="TextBox 22">
            <a:extLst>
              <a:ext uri="{FF2B5EF4-FFF2-40B4-BE49-F238E27FC236}">
                <a16:creationId xmlns:a16="http://schemas.microsoft.com/office/drawing/2014/main" id="{700F791C-28B4-425F-8924-17CF4DF58EE2}"/>
              </a:ext>
            </a:extLst>
          </p:cNvPr>
          <p:cNvSpPr txBox="1"/>
          <p:nvPr/>
        </p:nvSpPr>
        <p:spPr>
          <a:xfrm>
            <a:off x="8443201" y="2673886"/>
            <a:ext cx="685800" cy="369736"/>
          </a:xfrm>
          <a:prstGeom prst="rect">
            <a:avLst/>
          </a:prstGeom>
          <a:noFill/>
        </p:spPr>
        <p:txBody>
          <a:bodyPr wrap="square">
            <a:spAutoFit/>
          </a:bodyPr>
          <a:lstStyle/>
          <a:p>
            <a:r>
              <a:rPr lang="en-US" sz="1800" i="1" dirty="0" err="1"/>
              <a:t>h</a:t>
            </a:r>
            <a:r>
              <a:rPr lang="en-US" sz="1800" i="1" baseline="-25000" dirty="0" err="1"/>
              <a:t>j</a:t>
            </a:r>
            <a:endParaRPr lang="en-US" dirty="0"/>
          </a:p>
        </p:txBody>
      </p:sp>
      <p:cxnSp>
        <p:nvCxnSpPr>
          <p:cNvPr id="25" name="Straight Arrow Connector 24">
            <a:extLst>
              <a:ext uri="{FF2B5EF4-FFF2-40B4-BE49-F238E27FC236}">
                <a16:creationId xmlns:a16="http://schemas.microsoft.com/office/drawing/2014/main" id="{8E5862E8-1B35-45F3-ACB3-33D090EA1CF4}"/>
              </a:ext>
            </a:extLst>
          </p:cNvPr>
          <p:cNvCxnSpPr>
            <a:cxnSpLocks/>
          </p:cNvCxnSpPr>
          <p:nvPr/>
        </p:nvCxnSpPr>
        <p:spPr>
          <a:xfrm flipH="1" flipV="1">
            <a:off x="8428202" y="2390611"/>
            <a:ext cx="136195" cy="318453"/>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29106462-7B94-4F08-BAD3-73037EB88ECF}"/>
              </a:ext>
            </a:extLst>
          </p:cNvPr>
          <p:cNvSpPr/>
          <p:nvPr/>
        </p:nvSpPr>
        <p:spPr>
          <a:xfrm>
            <a:off x="6509657" y="736439"/>
            <a:ext cx="1713776" cy="1310075"/>
          </a:xfrm>
          <a:custGeom>
            <a:avLst/>
            <a:gdLst>
              <a:gd name="connsiteX0" fmla="*/ 0 w 1713776"/>
              <a:gd name="connsiteY0" fmla="*/ 918190 h 1310075"/>
              <a:gd name="connsiteX1" fmla="*/ 424543 w 1713776"/>
              <a:gd name="connsiteY1" fmla="*/ 90875 h 1310075"/>
              <a:gd name="connsiteX2" fmla="*/ 1382486 w 1713776"/>
              <a:gd name="connsiteY2" fmla="*/ 79990 h 1310075"/>
              <a:gd name="connsiteX3" fmla="*/ 1709057 w 1713776"/>
              <a:gd name="connsiteY3" fmla="*/ 613390 h 1310075"/>
              <a:gd name="connsiteX4" fmla="*/ 1545772 w 1713776"/>
              <a:gd name="connsiteY4" fmla="*/ 1310075 h 131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776" h="1310075">
                <a:moveTo>
                  <a:pt x="0" y="918190"/>
                </a:moveTo>
                <a:cubicBezTo>
                  <a:pt x="97064" y="574382"/>
                  <a:pt x="194129" y="230575"/>
                  <a:pt x="424543" y="90875"/>
                </a:cubicBezTo>
                <a:cubicBezTo>
                  <a:pt x="654957" y="-48825"/>
                  <a:pt x="1168400" y="-7096"/>
                  <a:pt x="1382486" y="79990"/>
                </a:cubicBezTo>
                <a:cubicBezTo>
                  <a:pt x="1596572" y="167076"/>
                  <a:pt x="1681843" y="408376"/>
                  <a:pt x="1709057" y="613390"/>
                </a:cubicBezTo>
                <a:cubicBezTo>
                  <a:pt x="1736271" y="818404"/>
                  <a:pt x="1641021" y="1064239"/>
                  <a:pt x="1545772" y="1310075"/>
                </a:cubicBezTo>
              </a:path>
            </a:pathLst>
          </a:custGeom>
          <a:noFill/>
          <a:ln>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05DF67B-AAB3-49B1-925E-6B94C6851ABF}"/>
              </a:ext>
            </a:extLst>
          </p:cNvPr>
          <p:cNvSpPr txBox="1"/>
          <p:nvPr/>
        </p:nvSpPr>
        <p:spPr>
          <a:xfrm>
            <a:off x="585841" y="5744631"/>
            <a:ext cx="4208639" cy="646331"/>
          </a:xfrm>
          <a:prstGeom prst="rect">
            <a:avLst/>
          </a:prstGeom>
          <a:noFill/>
        </p:spPr>
        <p:txBody>
          <a:bodyPr wrap="square" rtlCol="0">
            <a:spAutoFit/>
          </a:bodyPr>
          <a:lstStyle/>
          <a:p>
            <a:r>
              <a:rPr lang="en-US" dirty="0"/>
              <a:t>Alignment score function a()=score(), many possible score () choices, see next slide</a:t>
            </a:r>
          </a:p>
        </p:txBody>
      </p:sp>
      <p:cxnSp>
        <p:nvCxnSpPr>
          <p:cNvPr id="16" name="Straight Arrow Connector 15">
            <a:extLst>
              <a:ext uri="{FF2B5EF4-FFF2-40B4-BE49-F238E27FC236}">
                <a16:creationId xmlns:a16="http://schemas.microsoft.com/office/drawing/2014/main" id="{20E21E42-B3AF-417E-A1FF-5B035EAB9792}"/>
              </a:ext>
            </a:extLst>
          </p:cNvPr>
          <p:cNvCxnSpPr/>
          <p:nvPr/>
        </p:nvCxnSpPr>
        <p:spPr>
          <a:xfrm flipH="1" flipV="1">
            <a:off x="1676400" y="5410200"/>
            <a:ext cx="1447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3611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attention mechanisms </a:t>
            </a:r>
          </a:p>
        </p:txBody>
      </p:sp>
      <p:sp>
        <p:nvSpPr>
          <p:cNvPr id="3" name="Content Placeholder 2"/>
          <p:cNvSpPr>
            <a:spLocks noGrp="1"/>
          </p:cNvSpPr>
          <p:nvPr>
            <p:ph idx="1"/>
          </p:nvPr>
        </p:nvSpPr>
        <p:spPr/>
        <p:txBody>
          <a:bodyPr/>
          <a:lstStyle/>
          <a:p>
            <a:r>
              <a:rPr lang="en-US" dirty="0"/>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599"/>
            <a:ext cx="8153400" cy="488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95864" y="6202718"/>
            <a:ext cx="8448136" cy="369332"/>
          </a:xfrm>
          <a:prstGeom prst="rect">
            <a:avLst/>
          </a:prstGeom>
        </p:spPr>
        <p:txBody>
          <a:bodyPr wrap="square">
            <a:spAutoFit/>
          </a:bodyPr>
          <a:lstStyle/>
          <a:p>
            <a:r>
              <a:rPr lang="en-US" dirty="0">
                <a:hlinkClick r:id="rId3"/>
              </a:rPr>
              <a:t>https://lilianweng.github.io/lil-log/2018/06/24/attention-attention.html</a:t>
            </a:r>
            <a:endParaRPr lang="en-US" dirty="0"/>
          </a:p>
        </p:txBody>
      </p:sp>
      <p:sp>
        <p:nvSpPr>
          <p:cNvPr id="5" name="Footer Placeholder 4"/>
          <p:cNvSpPr>
            <a:spLocks noGrp="1"/>
          </p:cNvSpPr>
          <p:nvPr>
            <p:ph type="ftr" sz="quarter" idx="11"/>
          </p:nvPr>
        </p:nvSpPr>
        <p:spPr/>
        <p:txBody>
          <a:bodyPr/>
          <a:lstStyle/>
          <a:p>
            <a:r>
              <a:rPr lang="en-US"/>
              <a:t>Ch12. Word  rep. &amp; seq2seq v2.a</a:t>
            </a:r>
          </a:p>
        </p:txBody>
      </p:sp>
      <p:sp>
        <p:nvSpPr>
          <p:cNvPr id="6" name="Slide Number Placeholder 5"/>
          <p:cNvSpPr>
            <a:spLocks noGrp="1"/>
          </p:cNvSpPr>
          <p:nvPr>
            <p:ph type="sldNum" sz="quarter" idx="12"/>
          </p:nvPr>
        </p:nvSpPr>
        <p:spPr/>
        <p:txBody>
          <a:bodyPr/>
          <a:lstStyle/>
          <a:p>
            <a:fld id="{7C12A529-2220-4038-9210-A21DB7BAEFCE}" type="slidenum">
              <a:rPr lang="en-US" smtClean="0"/>
              <a:t>68</a:t>
            </a:fld>
            <a:endParaRPr lang="en-US"/>
          </a:p>
        </p:txBody>
      </p:sp>
    </p:spTree>
    <p:extLst>
      <p:ext uri="{BB962C8B-B14F-4D97-AF65-F5344CB8AC3E}">
        <p14:creationId xmlns:p14="http://schemas.microsoft.com/office/powerpoint/2010/main" val="18034054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attention vs. global</a:t>
            </a:r>
            <a:br>
              <a:rPr lang="en-US" dirty="0"/>
            </a:br>
            <a:r>
              <a:rPr lang="en-US" dirty="0"/>
              <a:t> attention</a:t>
            </a:r>
          </a:p>
        </p:txBody>
      </p:sp>
      <p:sp>
        <p:nvSpPr>
          <p:cNvPr id="3" name="Content Placeholder 2"/>
          <p:cNvSpPr>
            <a:spLocks noGrp="1"/>
          </p:cNvSpPr>
          <p:nvPr>
            <p:ph idx="1"/>
          </p:nvPr>
        </p:nvSpPr>
        <p:spPr/>
        <p:txBody>
          <a:bodyPr/>
          <a:lstStyle/>
          <a:p>
            <a:r>
              <a:rPr lang="en-US" dirty="0"/>
              <a:t>Local/ global</a:t>
            </a:r>
          </a:p>
          <a:p>
            <a:endParaRPr lang="en-US" dirty="0"/>
          </a:p>
        </p:txBody>
      </p:sp>
      <p:pic>
        <p:nvPicPr>
          <p:cNvPr id="3076" name="Picture 4" descr="global attention vs local attention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27308"/>
            <a:ext cx="7743776" cy="36496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0600" y="6365023"/>
            <a:ext cx="6950814" cy="369332"/>
          </a:xfrm>
          <a:prstGeom prst="rect">
            <a:avLst/>
          </a:prstGeom>
          <a:noFill/>
        </p:spPr>
        <p:txBody>
          <a:bodyPr wrap="none" rtlCol="0">
            <a:spAutoFit/>
          </a:bodyPr>
          <a:lstStyle/>
          <a:p>
            <a:r>
              <a:rPr lang="en-US" dirty="0">
                <a:hlinkClick r:id="rId3"/>
              </a:rPr>
              <a:t>https://lilianweng.github.io/lil-log/2018/06/24/attention-attention.html</a:t>
            </a:r>
            <a:endParaRPr lang="en-US" dirty="0"/>
          </a:p>
        </p:txBody>
      </p:sp>
      <p:sp>
        <p:nvSpPr>
          <p:cNvPr id="5" name="Footer Placeholder 4"/>
          <p:cNvSpPr>
            <a:spLocks noGrp="1"/>
          </p:cNvSpPr>
          <p:nvPr>
            <p:ph type="ftr" sz="quarter" idx="11"/>
          </p:nvPr>
        </p:nvSpPr>
        <p:spPr/>
        <p:txBody>
          <a:bodyPr/>
          <a:lstStyle/>
          <a:p>
            <a:r>
              <a:rPr lang="en-US"/>
              <a:t>Ch12. Word  rep. &amp; seq2seq v2.a</a:t>
            </a:r>
          </a:p>
        </p:txBody>
      </p:sp>
      <p:sp>
        <p:nvSpPr>
          <p:cNvPr id="6" name="Slide Number Placeholder 5"/>
          <p:cNvSpPr>
            <a:spLocks noGrp="1"/>
          </p:cNvSpPr>
          <p:nvPr>
            <p:ph type="sldNum" sz="quarter" idx="12"/>
          </p:nvPr>
        </p:nvSpPr>
        <p:spPr/>
        <p:txBody>
          <a:bodyPr/>
          <a:lstStyle/>
          <a:p>
            <a:fld id="{7C12A529-2220-4038-9210-A21DB7BAEFCE}" type="slidenum">
              <a:rPr lang="en-US" smtClean="0"/>
              <a:t>69</a:t>
            </a:fld>
            <a:endParaRPr lang="en-US"/>
          </a:p>
        </p:txBody>
      </p:sp>
    </p:spTree>
    <p:extLst>
      <p:ext uri="{BB962C8B-B14F-4D97-AF65-F5344CB8AC3E}">
        <p14:creationId xmlns:p14="http://schemas.microsoft.com/office/powerpoint/2010/main" val="247525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0070C0"/>
                </a:solidFill>
              </a:rPr>
              <a:t>CMSC5707, Ch12. Seq2Seq  Exercise 1: </a:t>
            </a:r>
            <a:br>
              <a:rPr lang="en-US" sz="4000" dirty="0"/>
            </a:br>
            <a:r>
              <a:rPr lang="en-US" sz="4000" dirty="0"/>
              <a:t>Bag of words (</a:t>
            </a:r>
            <a:r>
              <a:rPr lang="en-US" sz="4000" dirty="0" err="1"/>
              <a:t>BoW</a:t>
            </a:r>
            <a:r>
              <a:rPr lang="en-US" sz="4000" dirty="0"/>
              <a:t>) </a:t>
            </a:r>
            <a:br>
              <a:rPr lang="en-US" sz="4000" dirty="0"/>
            </a:br>
            <a:r>
              <a:rPr lang="en-US" sz="2000" dirty="0">
                <a:hlinkClick r:id="rId2"/>
              </a:rPr>
              <a:t>https://en.wikipedia.org/wiki/Bag-of-words_model#CBOW</a:t>
            </a:r>
            <a:endParaRPr lang="en-US" sz="2000" dirty="0"/>
          </a:p>
        </p:txBody>
      </p:sp>
      <p:sp>
        <p:nvSpPr>
          <p:cNvPr id="3" name="Content Placeholder 2"/>
          <p:cNvSpPr>
            <a:spLocks noGrp="1"/>
          </p:cNvSpPr>
          <p:nvPr>
            <p:ph idx="1"/>
          </p:nvPr>
        </p:nvSpPr>
        <p:spPr/>
        <p:txBody>
          <a:bodyPr>
            <a:normAutofit lnSpcReduction="10000"/>
          </a:bodyPr>
          <a:lstStyle/>
          <a:p>
            <a:r>
              <a:rPr lang="en-US" i="1" dirty="0"/>
              <a:t>Sentence examples (</a:t>
            </a:r>
            <a:r>
              <a:rPr lang="en-US" dirty="0"/>
              <a:t>corpus of documents</a:t>
            </a:r>
            <a:r>
              <a:rPr lang="en-US" i="1" dirty="0"/>
              <a:t>)</a:t>
            </a:r>
          </a:p>
          <a:p>
            <a:pPr lvl="1"/>
            <a:r>
              <a:rPr lang="en-US" i="1" dirty="0"/>
              <a:t>(3) Tom loves to play video games, Jane hates to play video games.</a:t>
            </a:r>
          </a:p>
          <a:p>
            <a:pPr lvl="1"/>
            <a:r>
              <a:rPr lang="en-US" i="1" dirty="0"/>
              <a:t>(4) Billy also likes to eat pizza, drink coke and eat chips.</a:t>
            </a:r>
          </a:p>
          <a:p>
            <a:r>
              <a:rPr lang="en-US" i="1" dirty="0"/>
              <a:t>Show the word and number of occurrence</a:t>
            </a:r>
          </a:p>
          <a:p>
            <a:r>
              <a:rPr lang="en-US" i="1" dirty="0"/>
              <a:t>Answer:</a:t>
            </a:r>
          </a:p>
          <a:p>
            <a:pPr lvl="1"/>
            <a:r>
              <a:rPr lang="en-US" i="1" dirty="0"/>
              <a:t>BoW3 =</a:t>
            </a:r>
          </a:p>
          <a:p>
            <a:pPr lvl="1"/>
            <a:r>
              <a:rPr lang="en-US" i="1" dirty="0"/>
              <a:t>BoW4 =</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7</a:t>
            </a:fld>
            <a:endParaRPr lang="en-US"/>
          </a:p>
        </p:txBody>
      </p:sp>
    </p:spTree>
    <p:extLst>
      <p:ext uri="{BB962C8B-B14F-4D97-AF65-F5344CB8AC3E}">
        <p14:creationId xmlns:p14="http://schemas.microsoft.com/office/powerpoint/2010/main" val="20709580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 Translation (MT) evaluation BLEU</a:t>
            </a:r>
          </a:p>
        </p:txBody>
      </p:sp>
      <p:sp>
        <p:nvSpPr>
          <p:cNvPr id="3" name="Content Placeholder 2"/>
          <p:cNvSpPr>
            <a:spLocks noGrp="1"/>
          </p:cNvSpPr>
          <p:nvPr>
            <p:ph idx="1"/>
          </p:nvPr>
        </p:nvSpPr>
        <p:spPr/>
        <p:txBody>
          <a:bodyPr>
            <a:normAutofit fontScale="92500" lnSpcReduction="20000"/>
          </a:bodyPr>
          <a:lstStyle/>
          <a:p>
            <a:r>
              <a:rPr lang="en-US" b="1" dirty="0"/>
              <a:t>BLEU</a:t>
            </a:r>
            <a:r>
              <a:rPr lang="en-US" dirty="0"/>
              <a:t> (</a:t>
            </a:r>
            <a:r>
              <a:rPr lang="en-US" b="1" dirty="0"/>
              <a:t>bilingual evaluation understudy</a:t>
            </a:r>
            <a:r>
              <a:rPr lang="en-US" dirty="0"/>
              <a:t>) is an algorithm for evaluating the quality of text which has been </a:t>
            </a:r>
            <a:r>
              <a:rPr lang="en-US" dirty="0">
                <a:hlinkClick r:id="rId2" tooltip="Machine translation"/>
              </a:rPr>
              <a:t>machine-translated</a:t>
            </a:r>
            <a:r>
              <a:rPr lang="en-US" dirty="0"/>
              <a:t> from one </a:t>
            </a:r>
            <a:r>
              <a:rPr lang="en-US" dirty="0">
                <a:hlinkClick r:id="rId3" tooltip="Natural language"/>
              </a:rPr>
              <a:t>natural language</a:t>
            </a:r>
            <a:r>
              <a:rPr lang="en-US" dirty="0"/>
              <a:t> to another.</a:t>
            </a:r>
          </a:p>
          <a:p>
            <a:r>
              <a:rPr lang="en-US" dirty="0"/>
              <a:t>BLEU ranges from 0(lowest) to 1(highest)</a:t>
            </a:r>
          </a:p>
          <a:p>
            <a:r>
              <a:rPr lang="en-US" dirty="0"/>
              <a:t>Some literature use 0-1, or 0-100. (simply scale up). Reference:</a:t>
            </a:r>
          </a:p>
          <a:p>
            <a:pPr lvl="1"/>
            <a:r>
              <a:rPr lang="en-US" dirty="0"/>
              <a:t>Paper :- BLEU: a Method for Automatic Evaluation of Machine Translation by Kishore </a:t>
            </a:r>
            <a:r>
              <a:rPr lang="en-US" dirty="0" err="1"/>
              <a:t>Papineni</a:t>
            </a:r>
            <a:r>
              <a:rPr lang="en-US" dirty="0"/>
              <a:t>, </a:t>
            </a:r>
            <a:r>
              <a:rPr lang="en-US" dirty="0" err="1"/>
              <a:t>etal</a:t>
            </a:r>
            <a:r>
              <a:rPr lang="en-US" dirty="0"/>
              <a:t>. </a:t>
            </a:r>
            <a:r>
              <a:rPr lang="en-US" dirty="0">
                <a:hlinkClick r:id="rId4"/>
              </a:rPr>
              <a:t>https://www.aclweb.org/anthology/P02-1040.pdf</a:t>
            </a:r>
            <a:endParaRPr lang="en-US" dirty="0"/>
          </a:p>
          <a:p>
            <a:pPr lvl="1"/>
            <a:r>
              <a:rPr lang="en-US" dirty="0"/>
              <a:t>Wiki:- </a:t>
            </a:r>
            <a:r>
              <a:rPr lang="en-US" dirty="0">
                <a:hlinkClick r:id="rId5"/>
              </a:rPr>
              <a:t>https://en.wikipedia.org/wiki/BLEU</a:t>
            </a:r>
            <a:endParaRPr lang="en-US" dirty="0"/>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70</a:t>
            </a:fld>
            <a:endParaRPr lang="en-US"/>
          </a:p>
        </p:txBody>
      </p:sp>
    </p:spTree>
    <p:extLst>
      <p:ext uri="{BB962C8B-B14F-4D97-AF65-F5344CB8AC3E}">
        <p14:creationId xmlns:p14="http://schemas.microsoft.com/office/powerpoint/2010/main" val="40220697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BLEU test example </a:t>
            </a:r>
          </a:p>
        </p:txBody>
      </p:sp>
      <p:sp>
        <p:nvSpPr>
          <p:cNvPr id="3" name="Content Placeholder 2"/>
          <p:cNvSpPr>
            <a:spLocks noGrp="1"/>
          </p:cNvSpPr>
          <p:nvPr>
            <p:ph idx="1"/>
          </p:nvPr>
        </p:nvSpPr>
        <p:spPr/>
        <p:txBody>
          <a:bodyPr>
            <a:normAutofit fontScale="92500" lnSpcReduction="10000"/>
          </a:bodyPr>
          <a:lstStyle/>
          <a:p>
            <a:r>
              <a:rPr lang="en-US" dirty="0"/>
              <a:t>On a test corpus of about 500 sentences (40 general news stories), a human translator scored 0.3468 </a:t>
            </a:r>
          </a:p>
          <a:p>
            <a:r>
              <a:rPr lang="en-US" dirty="0"/>
              <a:t>Good machine translator can achieve 0.3 or above.</a:t>
            </a:r>
          </a:p>
          <a:p>
            <a:r>
              <a:rPr lang="en-US" dirty="0"/>
              <a:t>The work “Sequence to Sequence Learning with Neural Networks” by  Ilya </a:t>
            </a:r>
            <a:r>
              <a:rPr lang="en-US" dirty="0" err="1"/>
              <a:t>Sutskever</a:t>
            </a:r>
            <a:r>
              <a:rPr lang="en-US" dirty="0"/>
              <a:t> </a:t>
            </a:r>
            <a:r>
              <a:rPr lang="en-US" dirty="0" err="1"/>
              <a:t>etal</a:t>
            </a:r>
            <a:r>
              <a:rPr lang="en-US" dirty="0"/>
              <a:t>, at Google achieves BLEU=34.8 (meaning 0.348)</a:t>
            </a:r>
          </a:p>
          <a:p>
            <a:r>
              <a:rPr lang="en-US" dirty="0">
                <a:hlinkClick r:id="rId2"/>
              </a:rPr>
              <a:t>https://papers.nips.cc/paper/5346-sequence-to-sequence-learning-with-neural-networks.pdf</a:t>
            </a:r>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71</a:t>
            </a:fld>
            <a:endParaRPr lang="en-US"/>
          </a:p>
        </p:txBody>
      </p:sp>
    </p:spTree>
    <p:extLst>
      <p:ext uri="{BB962C8B-B14F-4D97-AF65-F5344CB8AC3E}">
        <p14:creationId xmlns:p14="http://schemas.microsoft.com/office/powerpoint/2010/main" val="35423545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Studied word representation and word2vec</a:t>
            </a:r>
          </a:p>
          <a:p>
            <a:r>
              <a:rPr lang="en-US" dirty="0"/>
              <a:t>Introduced the basic concepts of RNN for sequence prediction</a:t>
            </a:r>
          </a:p>
          <a:p>
            <a:r>
              <a:rPr lang="en-US" dirty="0"/>
              <a:t>Show how to use RNN (LSTM) for machine translation.</a:t>
            </a:r>
          </a:p>
          <a:p>
            <a:r>
              <a:rPr lang="en-US" dirty="0"/>
              <a:t>Discussed machine translation evaluation index BLEU (bilingual language understudy)</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72</a:t>
            </a:fld>
            <a:endParaRPr lang="en-US"/>
          </a:p>
        </p:txBody>
      </p:sp>
    </p:spTree>
    <p:extLst>
      <p:ext uri="{BB962C8B-B14F-4D97-AF65-F5344CB8AC3E}">
        <p14:creationId xmlns:p14="http://schemas.microsoft.com/office/powerpoint/2010/main" val="22809741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25000" lnSpcReduction="20000"/>
          </a:bodyPr>
          <a:lstStyle/>
          <a:p>
            <a:r>
              <a:rPr lang="en-US" dirty="0"/>
              <a:t>Deep Learning Book.</a:t>
            </a:r>
          </a:p>
          <a:p>
            <a:r>
              <a:rPr lang="en-US" u="sng" dirty="0">
                <a:hlinkClick r:id="rId2"/>
              </a:rPr>
              <a:t>http://www.deeplearningbook.org/</a:t>
            </a:r>
            <a:endParaRPr lang="en-US" dirty="0"/>
          </a:p>
          <a:p>
            <a:br>
              <a:rPr lang="en-US" dirty="0"/>
            </a:br>
            <a:endParaRPr lang="en-US" dirty="0"/>
          </a:p>
          <a:p>
            <a:r>
              <a:rPr lang="en-US" dirty="0"/>
              <a:t>Papers:</a:t>
            </a:r>
          </a:p>
          <a:p>
            <a:r>
              <a:rPr lang="en-US" b="1" u="sng" dirty="0">
                <a:hlinkClick r:id="rId3"/>
              </a:rPr>
              <a:t>Fully convolutional networks </a:t>
            </a:r>
            <a:r>
              <a:rPr lang="en-US" u="sng" dirty="0">
                <a:hlinkClick r:id="rId3"/>
              </a:rPr>
              <a:t>for semantic segmentation</a:t>
            </a:r>
            <a:r>
              <a:rPr lang="en-US" dirty="0"/>
              <a:t> by J Long, </a:t>
            </a:r>
            <a:r>
              <a:rPr lang="en-US" sz="1000" u="sng" dirty="0">
                <a:hlinkClick r:id="rId4"/>
              </a:rPr>
              <a:t>E </a:t>
            </a:r>
            <a:r>
              <a:rPr lang="en-US" sz="1000" u="sng" dirty="0" err="1">
                <a:hlinkClick r:id="rId4"/>
              </a:rPr>
              <a:t>Shelhamer</a:t>
            </a:r>
            <a:r>
              <a:rPr lang="en-US" sz="1000" dirty="0"/>
              <a:t>, </a:t>
            </a:r>
            <a:r>
              <a:rPr lang="en-US" sz="1000" u="sng" dirty="0">
                <a:hlinkClick r:id="rId5"/>
              </a:rPr>
              <a:t>T Darrell</a:t>
            </a:r>
            <a:endParaRPr lang="en-US" dirty="0"/>
          </a:p>
          <a:p>
            <a:r>
              <a:rPr lang="en-US" b="1" u="sng" dirty="0">
                <a:hlinkClick r:id="rId6"/>
              </a:rPr>
              <a:t>Sequence </a:t>
            </a:r>
            <a:r>
              <a:rPr lang="en-US" u="sng" dirty="0">
                <a:hlinkClick r:id="rId6"/>
              </a:rPr>
              <a:t>to </a:t>
            </a:r>
            <a:r>
              <a:rPr lang="en-US" b="1" u="sng" dirty="0">
                <a:hlinkClick r:id="rId6"/>
              </a:rPr>
              <a:t>sequence </a:t>
            </a:r>
            <a:r>
              <a:rPr lang="en-US" u="sng" dirty="0">
                <a:hlinkClick r:id="rId6"/>
              </a:rPr>
              <a:t>learning with </a:t>
            </a:r>
            <a:r>
              <a:rPr lang="en-US" b="1" u="sng" dirty="0">
                <a:hlinkClick r:id="rId6"/>
              </a:rPr>
              <a:t>neural networks</a:t>
            </a:r>
            <a:r>
              <a:rPr lang="en-US" dirty="0"/>
              <a:t> by </a:t>
            </a:r>
            <a:r>
              <a:rPr lang="en-US" sz="1000" u="sng" dirty="0">
                <a:hlinkClick r:id="rId7"/>
              </a:rPr>
              <a:t>I </a:t>
            </a:r>
            <a:r>
              <a:rPr lang="en-US" sz="1000" u="sng" dirty="0" err="1">
                <a:hlinkClick r:id="rId7"/>
              </a:rPr>
              <a:t>Sutskever</a:t>
            </a:r>
            <a:r>
              <a:rPr lang="en-US" sz="1000" dirty="0"/>
              <a:t>, </a:t>
            </a:r>
            <a:r>
              <a:rPr lang="en-US" sz="1000" u="sng" dirty="0">
                <a:hlinkClick r:id="rId8"/>
              </a:rPr>
              <a:t>O </a:t>
            </a:r>
            <a:r>
              <a:rPr lang="en-US" sz="1000" u="sng" dirty="0" err="1">
                <a:hlinkClick r:id="rId8"/>
              </a:rPr>
              <a:t>Vinyals</a:t>
            </a:r>
            <a:r>
              <a:rPr lang="en-US" sz="1000" dirty="0"/>
              <a:t>, </a:t>
            </a:r>
            <a:r>
              <a:rPr lang="en-US" sz="1000" u="sng" dirty="0">
                <a:hlinkClick r:id="rId9"/>
              </a:rPr>
              <a:t>QV Le</a:t>
            </a:r>
            <a:r>
              <a:rPr lang="en-US" sz="1000" dirty="0"/>
              <a:t> - </a:t>
            </a:r>
            <a:endParaRPr lang="en-US" dirty="0"/>
          </a:p>
          <a:p>
            <a:r>
              <a:rPr lang="en-US" dirty="0"/>
              <a:t>tutorials</a:t>
            </a:r>
          </a:p>
          <a:p>
            <a:r>
              <a:rPr lang="en-US" u="sng" dirty="0">
                <a:hlinkClick r:id="rId10"/>
              </a:rPr>
              <a:t>http://colah.github.io/posts/2015-08-Understanding-LSTMs/</a:t>
            </a:r>
            <a:endParaRPr lang="en-US" dirty="0"/>
          </a:p>
          <a:p>
            <a:r>
              <a:rPr lang="en-US" u="sng" dirty="0">
                <a:hlinkClick r:id="rId11"/>
              </a:rPr>
              <a:t>https://github.com/terryum/awesome-deep-learning-papers</a:t>
            </a:r>
            <a:endParaRPr lang="en-US" dirty="0"/>
          </a:p>
          <a:p>
            <a:br>
              <a:rPr lang="en-US" dirty="0"/>
            </a:br>
            <a:endParaRPr lang="en-US" dirty="0"/>
          </a:p>
          <a:p>
            <a:r>
              <a:rPr lang="en-US" dirty="0" err="1"/>
              <a:t>turtorial</a:t>
            </a:r>
            <a:r>
              <a:rPr lang="en-US" dirty="0"/>
              <a:t>:</a:t>
            </a:r>
          </a:p>
          <a:p>
            <a:r>
              <a:rPr lang="en-US" u="sng" dirty="0">
                <a:hlinkClick r:id="rId12"/>
              </a:rPr>
              <a:t>https://theneuralperspective.com/tag/tutorials/</a:t>
            </a:r>
            <a:endParaRPr lang="en-US" dirty="0"/>
          </a:p>
          <a:p>
            <a:br>
              <a:rPr lang="en-US" dirty="0"/>
            </a:br>
            <a:endParaRPr lang="en-US" dirty="0"/>
          </a:p>
          <a:p>
            <a:r>
              <a:rPr lang="en-US" dirty="0"/>
              <a:t>RNN encoder-decoder </a:t>
            </a:r>
          </a:p>
          <a:p>
            <a:r>
              <a:rPr lang="en-US" u="sng" dirty="0">
                <a:hlinkClick r:id="rId13"/>
              </a:rPr>
              <a:t>https://theneuralperspective.com/2016/11/20/recurrent-neural-networks-rnn-part-3-encoder-decoder/</a:t>
            </a:r>
            <a:endParaRPr lang="en-US" sz="8800" dirty="0"/>
          </a:p>
          <a:p>
            <a:r>
              <a:rPr lang="en-US" dirty="0"/>
              <a:t>sequence to sequence model</a:t>
            </a:r>
          </a:p>
          <a:p>
            <a:pPr lvl="1"/>
            <a:r>
              <a:rPr lang="en-US" u="sng" dirty="0">
                <a:hlinkClick r:id="rId14"/>
              </a:rPr>
              <a:t>https://arxiv.org/pdf/1703.01619.pdf</a:t>
            </a:r>
            <a:endParaRPr lang="en-US" dirty="0"/>
          </a:p>
          <a:p>
            <a:pPr lvl="1"/>
            <a:r>
              <a:rPr lang="en-US" u="sng" dirty="0">
                <a:hlinkClick r:id="rId15"/>
              </a:rPr>
              <a:t>https://indico.io/blog/sequence-modeling-neuralnets-part1/</a:t>
            </a:r>
            <a:endParaRPr lang="en-US" dirty="0"/>
          </a:p>
          <a:p>
            <a:pPr lvl="1"/>
            <a:r>
              <a:rPr lang="en-US" u="sng" dirty="0">
                <a:hlinkClick r:id="rId16"/>
              </a:rPr>
              <a:t>https://medium.com/towards-data-science/lstm-by-example-using-tensorflow-feb0c1968537</a:t>
            </a:r>
            <a:endParaRPr lang="en-US" dirty="0"/>
          </a:p>
          <a:p>
            <a:pPr lvl="1"/>
            <a:r>
              <a:rPr lang="en-US" u="sng" dirty="0">
                <a:hlinkClick r:id="rId17"/>
              </a:rPr>
              <a:t>https://google.github.io/seq2seq/nmt/</a:t>
            </a:r>
            <a:endParaRPr lang="en-US" dirty="0"/>
          </a:p>
          <a:p>
            <a:pPr lvl="1"/>
            <a:r>
              <a:rPr lang="en-US" u="sng" dirty="0">
                <a:hlinkClick r:id="rId18"/>
              </a:rPr>
              <a:t>https://chunml.github.io/ChunML.github.io/project/Sequence-To-Sequence/</a:t>
            </a:r>
            <a:endParaRPr lang="en-US" dirty="0"/>
          </a:p>
          <a:p>
            <a:pPr lvl="1"/>
            <a:r>
              <a:rPr lang="en-US" dirty="0"/>
              <a:t>parameters of </a:t>
            </a:r>
            <a:r>
              <a:rPr lang="en-US" dirty="0" err="1"/>
              <a:t>lstm</a:t>
            </a:r>
            <a:endParaRPr lang="en-US" dirty="0"/>
          </a:p>
          <a:p>
            <a:pPr lvl="2"/>
            <a:r>
              <a:rPr lang="en-US" u="sng" dirty="0">
                <a:hlinkClick r:id="rId19"/>
              </a:rPr>
              <a:t>https://stackoverflow.com/questions/38080035/how-to-calculate-the-number-of-parameters-of-an-lstm-network</a:t>
            </a:r>
            <a:endParaRPr lang="en-US" dirty="0"/>
          </a:p>
          <a:p>
            <a:pPr lvl="2"/>
            <a:r>
              <a:rPr lang="en-US" u="sng" dirty="0">
                <a:hlinkClick r:id="rId20"/>
              </a:rPr>
              <a:t>https://datascience.stackexchange.com/questions/10615/number-of-parameters-in-an-lstm-model</a:t>
            </a:r>
            <a:endParaRPr lang="en-US" dirty="0"/>
          </a:p>
          <a:p>
            <a:pPr lvl="2"/>
            <a:r>
              <a:rPr lang="en-US" u="sng" dirty="0">
                <a:hlinkClick r:id="rId19"/>
              </a:rPr>
              <a:t>https://stackoverflow.com/questions/38080035/how-to-calculate-the-number-of-parameters-of-an-lstm-network</a:t>
            </a:r>
            <a:endParaRPr lang="en-US" dirty="0"/>
          </a:p>
          <a:p>
            <a:pPr lvl="2"/>
            <a:r>
              <a:rPr lang="en-US" u="sng" dirty="0">
                <a:hlinkClick r:id="rId21"/>
              </a:rPr>
              <a:t>https://www.quora.com/What-is-the-meaning-of-%E2%80%9CThe-number-of-units-in-the-LSTM-cell</a:t>
            </a:r>
            <a:endParaRPr lang="en-US" dirty="0"/>
          </a:p>
          <a:p>
            <a:pPr lvl="2"/>
            <a:r>
              <a:rPr lang="en-US" u="sng" dirty="0">
                <a:hlinkClick r:id="rId22"/>
              </a:rPr>
              <a:t>https://www.quora.com/In-LSTM-how-do-you-figure-out-what-size-the-weights-are-supposed-to-be</a:t>
            </a:r>
            <a:endParaRPr lang="en-US" dirty="0"/>
          </a:p>
          <a:p>
            <a:pPr lvl="2"/>
            <a:r>
              <a:rPr lang="en-US" u="sng" dirty="0">
                <a:hlinkClick r:id="rId23"/>
              </a:rPr>
              <a:t>http://kbullaughey.github.io/lstm-play/lstm</a:t>
            </a:r>
            <a:r>
              <a:rPr lang="en-US" dirty="0"/>
              <a:t>/ (batch size example)</a:t>
            </a:r>
          </a:p>
          <a:p>
            <a:pPr lvl="2"/>
            <a:br>
              <a:rPr lang="en-US" dirty="0"/>
            </a:br>
            <a:endParaRPr lang="en-US" dirty="0"/>
          </a:p>
          <a:p>
            <a:pPr lvl="1"/>
            <a:r>
              <a:rPr lang="en-US" dirty="0"/>
              <a:t>feedback</a:t>
            </a:r>
          </a:p>
          <a:p>
            <a:pPr lvl="2"/>
            <a:r>
              <a:rPr lang="en-US" u="sng" dirty="0">
                <a:hlinkClick r:id="rId24"/>
              </a:rPr>
              <a:t>https://medium.com/@aidangomez/let-s-do-this-f9b699de31d9</a:t>
            </a:r>
            <a:endParaRPr lang="en-US" dirty="0"/>
          </a:p>
          <a:p>
            <a:pPr lvl="1"/>
            <a:r>
              <a:rPr lang="en-US" dirty="0"/>
              <a:t>Numerical examples</a:t>
            </a:r>
          </a:p>
          <a:p>
            <a:pPr lvl="2"/>
            <a:r>
              <a:rPr lang="en-US" u="sng" dirty="0">
                <a:hlinkClick r:id="rId25"/>
              </a:rPr>
              <a:t>https://blog.aidangomez.ca/2016/04/17/Backpropogating-an-LSTM-A-Numerical-Example/</a:t>
            </a:r>
            <a:endParaRPr lang="en-US" dirty="0"/>
          </a:p>
          <a:p>
            <a:pPr lvl="2"/>
            <a:r>
              <a:rPr lang="en-US" u="sng" dirty="0">
                <a:hlinkClick r:id="rId26"/>
              </a:rPr>
              <a:t>https://karanalytics.wordpress.com/2017/06/06/sequence-modelling-using-deep-learning/</a:t>
            </a:r>
            <a:endParaRPr lang="en-US" dirty="0"/>
          </a:p>
          <a:p>
            <a:pPr lvl="2"/>
            <a:r>
              <a:rPr lang="en-US" u="sng" dirty="0">
                <a:hlinkClick r:id="rId27"/>
              </a:rPr>
              <a:t>http://monik.in/a-noobs-guide-to-implementing-rnn-lstm-using-tensorflow/</a:t>
            </a:r>
            <a:endParaRPr lang="en-US" dirty="0"/>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73</a:t>
            </a:fld>
            <a:endParaRPr lang="en-US"/>
          </a:p>
        </p:txBody>
      </p:sp>
    </p:spTree>
    <p:extLst>
      <p:ext uri="{BB962C8B-B14F-4D97-AF65-F5344CB8AC3E}">
        <p14:creationId xmlns:p14="http://schemas.microsoft.com/office/powerpoint/2010/main" val="2737400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 action="ppaction://noaction"/>
              </a:rPr>
              <a:t>https://github.com/tensorflow/nmt#inference--how-to-generate-translations</a:t>
            </a:r>
          </a:p>
          <a:p>
            <a:r>
              <a:rPr lang="en-US" dirty="0">
                <a:hlinkClick r:id="rId3"/>
              </a:rPr>
              <a:t>https://pytorch.org/tutorials/intermediate/seq2seq_translation_tutorial.html</a:t>
            </a:r>
            <a:endParaRPr lang="en-US" dirty="0"/>
          </a:p>
          <a:p>
            <a:r>
              <a:rPr lang="en-US" dirty="0"/>
              <a:t> </a:t>
            </a:r>
            <a:r>
              <a:rPr lang="en-US" dirty="0">
                <a:hlinkClick r:id="rId4"/>
              </a:rPr>
              <a:t>http://mccormickml.com/2016/04/19/word2vec-tutorial-the-skip-gram-model/</a:t>
            </a:r>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74</a:t>
            </a:fld>
            <a:endParaRPr lang="en-US"/>
          </a:p>
        </p:txBody>
      </p:sp>
    </p:spTree>
    <p:extLst>
      <p:ext uri="{BB962C8B-B14F-4D97-AF65-F5344CB8AC3E}">
        <p14:creationId xmlns:p14="http://schemas.microsoft.com/office/powerpoint/2010/main" val="1262818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Appendix 1 </a:t>
            </a:r>
            <a:br>
              <a:rPr lang="en-US" dirty="0"/>
            </a:br>
            <a:r>
              <a:rPr lang="en-US" dirty="0"/>
              <a:t>Advanced topics on text analysis</a:t>
            </a:r>
          </a:p>
        </p:txBody>
      </p:sp>
      <p:sp>
        <p:nvSpPr>
          <p:cNvPr id="3" name="Content Placeholder 2"/>
          <p:cNvSpPr>
            <a:spLocks noGrp="1"/>
          </p:cNvSpPr>
          <p:nvPr>
            <p:ph idx="1"/>
          </p:nvPr>
        </p:nvSpPr>
        <p:spPr/>
        <p:txBody>
          <a:bodyPr>
            <a:normAutofit fontScale="47500" lnSpcReduction="20000"/>
          </a:bodyPr>
          <a:lstStyle/>
          <a:p>
            <a:pPr marL="514350" indent="-514350">
              <a:buFont typeface="+mj-lt"/>
              <a:buAutoNum type="arabicPeriod"/>
            </a:pPr>
            <a:r>
              <a:rPr lang="en-US" dirty="0"/>
              <a:t>IMDB Review Dataset</a:t>
            </a:r>
            <a:br>
              <a:rPr lang="en-US" dirty="0"/>
            </a:br>
            <a:r>
              <a:rPr lang="en-US" dirty="0"/>
              <a:t>for sentiment classification</a:t>
            </a:r>
          </a:p>
          <a:p>
            <a:pPr marL="514350" indent="-514350">
              <a:buFont typeface="+mj-lt"/>
              <a:buAutoNum type="arabicPeriod"/>
            </a:pPr>
            <a:r>
              <a:rPr lang="en-US" dirty="0"/>
              <a:t>Text generation</a:t>
            </a:r>
          </a:p>
          <a:p>
            <a:pPr marL="514350" indent="-514350">
              <a:buFont typeface="+mj-lt"/>
              <a:buAutoNum type="arabicPeriod"/>
            </a:pPr>
            <a:r>
              <a:rPr lang="en-US" dirty="0"/>
              <a:t>Reuters newswire topic classification task</a:t>
            </a:r>
          </a:p>
          <a:p>
            <a:pPr marL="514350" indent="-514350">
              <a:buFont typeface="+mj-lt"/>
              <a:buAutoNum type="arabicPeriod"/>
            </a:pPr>
            <a:r>
              <a:rPr lang="en-US" dirty="0"/>
              <a:t>Attention</a:t>
            </a:r>
          </a:p>
          <a:p>
            <a:pPr marL="514350" indent="-514350">
              <a:buFont typeface="+mj-lt"/>
              <a:buAutoNum type="arabicPeriod"/>
            </a:pPr>
            <a:r>
              <a:rPr lang="en-US" dirty="0">
                <a:hlinkClick r:id="rId2"/>
              </a:rPr>
              <a:t>https://medium.com/ai-society/jkljlj-7d6e699895c4</a:t>
            </a:r>
            <a:r>
              <a:rPr lang="en-US" dirty="0"/>
              <a:t> </a:t>
            </a:r>
          </a:p>
          <a:p>
            <a:pPr marL="514350" indent="-514350">
              <a:buFont typeface="+mj-lt"/>
              <a:buAutoNum type="arabicPeriod"/>
            </a:pPr>
            <a:r>
              <a:rPr lang="en-US" dirty="0" err="1">
                <a:hlinkClick r:id="rId3"/>
              </a:rPr>
              <a:t>GloVe</a:t>
            </a:r>
            <a:r>
              <a:rPr lang="en-US" dirty="0">
                <a:hlinkClick r:id="rId3"/>
              </a:rPr>
              <a:t>: Global Vectors for Word Representation</a:t>
            </a:r>
            <a:r>
              <a:rPr lang="en-US" dirty="0"/>
              <a:t> by Jeffrey Pennington, </a:t>
            </a:r>
            <a:r>
              <a:rPr lang="en-US" dirty="0" err="1"/>
              <a:t>etal</a:t>
            </a:r>
            <a:r>
              <a:rPr lang="en-US" dirty="0"/>
              <a:t>., </a:t>
            </a:r>
            <a:r>
              <a:rPr lang="en-US" dirty="0">
                <a:hlinkClick r:id="rId4"/>
              </a:rPr>
              <a:t>https://towardsdatascience.com/glove-research-paper-clearly-explained-7d2c3641b8a6</a:t>
            </a:r>
            <a:r>
              <a:rPr lang="en-US" dirty="0"/>
              <a:t> </a:t>
            </a:r>
          </a:p>
          <a:p>
            <a:pPr marL="914400" lvl="1" indent="-514350">
              <a:buFont typeface="+mj-lt"/>
              <a:buAutoNum type="arabicPeriod"/>
            </a:pPr>
            <a:r>
              <a:rPr lang="en-US" dirty="0">
                <a:hlinkClick r:id="rId5"/>
              </a:rPr>
              <a:t>https://nlp.stanford.edu/projects/glove/</a:t>
            </a:r>
            <a:r>
              <a:rPr lang="en-US" dirty="0"/>
              <a:t>  (</a:t>
            </a:r>
            <a:r>
              <a:rPr lang="en-US" b="1" dirty="0"/>
              <a:t>Download pre-trained word vectors, e.g. glove.6B.50d.txt)</a:t>
            </a:r>
            <a:endParaRPr lang="en-US" dirty="0"/>
          </a:p>
          <a:p>
            <a:pPr marL="914400" lvl="1" indent="-514350">
              <a:buFont typeface="+mj-lt"/>
              <a:buAutoNum type="arabicPeriod"/>
            </a:pPr>
            <a:r>
              <a:rPr lang="en-US" dirty="0">
                <a:hlinkClick r:id="rId6"/>
              </a:rPr>
              <a:t>https://towardsdatascience.com/light-on-math-ml-intuitive-guide-to-understanding-glove-embeddings-b13b4f19c010</a:t>
            </a:r>
            <a:endParaRPr lang="en-US" dirty="0"/>
          </a:p>
          <a:p>
            <a:pPr marL="914400" lvl="1" indent="-514350">
              <a:buFont typeface="+mj-lt"/>
              <a:buAutoNum type="arabicPeriod"/>
            </a:pPr>
            <a:r>
              <a:rPr lang="en-US" dirty="0">
                <a:hlinkClick r:id="rId7"/>
              </a:rPr>
              <a:t>https://towardsdatascience.com/understanding-feature-engineering-part-4-deep-learning-methods-for-text-data-96c44370bbfa</a:t>
            </a:r>
            <a:endParaRPr lang="en-US" dirty="0"/>
          </a:p>
          <a:p>
            <a:pPr marL="914400" lvl="1" indent="-514350">
              <a:buFont typeface="+mj-lt"/>
              <a:buAutoNum type="arabicPeriod"/>
            </a:pPr>
            <a:r>
              <a:rPr lang="en-US" dirty="0">
                <a:hlinkClick r:id="rId8"/>
              </a:rPr>
              <a:t>https://medium.com/sciforce/word-vectors-in-natural-language-processing-global-vectors-glove-51339db89639</a:t>
            </a:r>
            <a:endParaRPr lang="en-US" dirty="0"/>
          </a:p>
          <a:p>
            <a:pPr marL="914400" lvl="1" indent="-514350">
              <a:buFont typeface="+mj-lt"/>
              <a:buAutoNum type="arabicPeriod"/>
            </a:pPr>
            <a:r>
              <a:rPr lang="en-US" dirty="0">
                <a:hlinkClick r:id="rId9"/>
              </a:rPr>
              <a:t>http://text2vec.org/glove.html</a:t>
            </a:r>
            <a:endParaRPr lang="en-US" dirty="0"/>
          </a:p>
          <a:p>
            <a:pPr marL="400050" lvl="1" indent="0">
              <a:buNone/>
            </a:pPr>
            <a:br>
              <a:rPr lang="en-US" dirty="0"/>
            </a:br>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75</a:t>
            </a:fld>
            <a:endParaRPr lang="en-US"/>
          </a:p>
        </p:txBody>
      </p:sp>
    </p:spTree>
    <p:extLst>
      <p:ext uri="{BB962C8B-B14F-4D97-AF65-F5344CB8AC3E}">
        <p14:creationId xmlns:p14="http://schemas.microsoft.com/office/powerpoint/2010/main" val="5723645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 2</a:t>
            </a:r>
          </a:p>
        </p:txBody>
      </p:sp>
      <p:sp>
        <p:nvSpPr>
          <p:cNvPr id="3" name="Content Placeholder 2"/>
          <p:cNvSpPr>
            <a:spLocks noGrp="1"/>
          </p:cNvSpPr>
          <p:nvPr>
            <p:ph type="subTitle" idx="1"/>
          </p:nvPr>
        </p:nvSpPr>
        <p:spPr/>
        <p:txBody>
          <a:bodyPr>
            <a:normAutofit fontScale="55000" lnSpcReduction="20000"/>
          </a:bodyPr>
          <a:lstStyle/>
          <a:p>
            <a:r>
              <a:rPr lang="en-US" sz="5100" dirty="0"/>
              <a:t>BLEU (bilingual language understudy)</a:t>
            </a:r>
          </a:p>
          <a:p>
            <a:pPr algn="l"/>
            <a:r>
              <a:rPr lang="en-US" dirty="0"/>
              <a:t>Reference:</a:t>
            </a:r>
          </a:p>
          <a:p>
            <a:pPr lvl="1" algn="l"/>
            <a:r>
              <a:rPr lang="en-US" dirty="0"/>
              <a:t>Paper :- BLEU: a Method for Automatic Evaluation of Machine Translation by Kishore </a:t>
            </a:r>
            <a:r>
              <a:rPr lang="en-US" dirty="0" err="1"/>
              <a:t>Papineni</a:t>
            </a:r>
            <a:r>
              <a:rPr lang="en-US" dirty="0"/>
              <a:t>, </a:t>
            </a:r>
            <a:r>
              <a:rPr lang="en-US" dirty="0" err="1"/>
              <a:t>etal</a:t>
            </a:r>
            <a:r>
              <a:rPr lang="en-US" dirty="0"/>
              <a:t>. </a:t>
            </a:r>
            <a:r>
              <a:rPr lang="en-US" dirty="0">
                <a:hlinkClick r:id="rId2"/>
              </a:rPr>
              <a:t>https://www.aclweb.org/anthology/P02-1040.pdf</a:t>
            </a:r>
            <a:endParaRPr lang="en-US" dirty="0"/>
          </a:p>
          <a:p>
            <a:pPr lvl="1" algn="l"/>
            <a:r>
              <a:rPr lang="en-US" dirty="0"/>
              <a:t>Wiki:- </a:t>
            </a:r>
            <a:r>
              <a:rPr lang="en-US" dirty="0">
                <a:hlinkClick r:id="rId3"/>
              </a:rPr>
              <a:t>https://en.wikipedia.org/wiki/BLEU</a:t>
            </a:r>
            <a:endParaRPr lang="en-US" dirty="0"/>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76</a:t>
            </a:fld>
            <a:endParaRPr lang="en-US"/>
          </a:p>
        </p:txBody>
      </p:sp>
    </p:spTree>
    <p:extLst>
      <p:ext uri="{BB962C8B-B14F-4D97-AF65-F5344CB8AC3E}">
        <p14:creationId xmlns:p14="http://schemas.microsoft.com/office/powerpoint/2010/main" val="20057796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400" dirty="0"/>
              <a:t>BLEU -Background</a:t>
            </a:r>
            <a:br>
              <a:rPr lang="en-US" sz="2400" dirty="0"/>
            </a:br>
            <a:r>
              <a:rPr lang="en-US" sz="2000" dirty="0"/>
              <a:t>Example 1: </a:t>
            </a:r>
            <a:r>
              <a:rPr lang="en-US" sz="2000" b="1" i="1" u="sng" dirty="0"/>
              <a:t>Precision measurement (PM) (standard unigram </a:t>
            </a:r>
            <a:r>
              <a:rPr lang="en-US" sz="2000" b="1" i="1" u="sng" dirty="0" err="1"/>
              <a:t>precsion</a:t>
            </a:r>
            <a:r>
              <a:rPr lang="en-US" sz="2000" b="1" i="1" u="sng" dirty="0"/>
              <a:t>)</a:t>
            </a:r>
            <a:endParaRPr lang="en-US" sz="2000" dirty="0"/>
          </a:p>
        </p:txBody>
      </p:sp>
      <p:sp>
        <p:nvSpPr>
          <p:cNvPr id="3" name="Content Placeholder 2"/>
          <p:cNvSpPr>
            <a:spLocks noGrp="1"/>
          </p:cNvSpPr>
          <p:nvPr>
            <p:ph idx="1"/>
          </p:nvPr>
        </p:nvSpPr>
        <p:spPr>
          <a:xfrm>
            <a:off x="457200" y="960437"/>
            <a:ext cx="8229600" cy="5578475"/>
          </a:xfrm>
        </p:spPr>
        <p:txBody>
          <a:bodyPr>
            <a:normAutofit fontScale="47500" lnSpcReduction="20000"/>
          </a:bodyPr>
          <a:lstStyle/>
          <a:p>
            <a:r>
              <a:rPr lang="en-US" sz="3800" dirty="0"/>
              <a:t>Example 1. The words in candidates not found in references will be underlined</a:t>
            </a:r>
          </a:p>
          <a:p>
            <a:r>
              <a:rPr lang="en-US" sz="3800" dirty="0">
                <a:solidFill>
                  <a:srgbClr val="002060"/>
                </a:solidFill>
              </a:rPr>
              <a:t>References: translated by human for reference</a:t>
            </a:r>
          </a:p>
          <a:p>
            <a:r>
              <a:rPr lang="en-US" sz="3800" dirty="0">
                <a:solidFill>
                  <a:srgbClr val="002060"/>
                </a:solidFill>
              </a:rPr>
              <a:t>Candidate : translated by  human or machine (PM finds out how good they are) </a:t>
            </a:r>
          </a:p>
          <a:p>
            <a:endParaRPr lang="en-US" sz="3800" dirty="0"/>
          </a:p>
          <a:p>
            <a:r>
              <a:rPr lang="en-US" sz="3800" dirty="0">
                <a:solidFill>
                  <a:srgbClr val="0070C0"/>
                </a:solidFill>
              </a:rPr>
              <a:t>Candidate 1: It is a guide to action which ensures that the military always </a:t>
            </a:r>
            <a:r>
              <a:rPr lang="en-US" sz="3800" u="sng" dirty="0">
                <a:solidFill>
                  <a:srgbClr val="0070C0"/>
                </a:solidFill>
              </a:rPr>
              <a:t>obeys</a:t>
            </a:r>
            <a:r>
              <a:rPr lang="en-US" sz="3800" dirty="0">
                <a:solidFill>
                  <a:srgbClr val="0070C0"/>
                </a:solidFill>
              </a:rPr>
              <a:t> the commands of the party. (words found in reference =17, total words in candidate=18)</a:t>
            </a:r>
            <a:r>
              <a:rPr lang="en-US" sz="3800" dirty="0"/>
              <a:t> </a:t>
            </a:r>
            <a:r>
              <a:rPr lang="en-US" sz="4000" b="1" i="1" u="sng" dirty="0"/>
              <a:t>Precision measurement (PM )</a:t>
            </a:r>
            <a:r>
              <a:rPr lang="en-US" sz="3800" dirty="0"/>
              <a:t>for Candidate 1: 17/18</a:t>
            </a:r>
          </a:p>
          <a:p>
            <a:endParaRPr lang="en-US" sz="3800" dirty="0">
              <a:solidFill>
                <a:srgbClr val="0070C0"/>
              </a:solidFill>
            </a:endParaRPr>
          </a:p>
          <a:p>
            <a:r>
              <a:rPr lang="en-US" sz="3800" dirty="0">
                <a:solidFill>
                  <a:srgbClr val="7030A0"/>
                </a:solidFill>
              </a:rPr>
              <a:t>Candidate 2: It is to </a:t>
            </a:r>
            <a:r>
              <a:rPr lang="en-US" sz="3800" u="sng" dirty="0">
                <a:solidFill>
                  <a:srgbClr val="7030A0"/>
                </a:solidFill>
              </a:rPr>
              <a:t>insure</a:t>
            </a:r>
            <a:r>
              <a:rPr lang="en-US" sz="3800" dirty="0">
                <a:solidFill>
                  <a:srgbClr val="7030A0"/>
                </a:solidFill>
              </a:rPr>
              <a:t> the </a:t>
            </a:r>
            <a:r>
              <a:rPr lang="en-US" sz="3800" u="sng" dirty="0">
                <a:solidFill>
                  <a:srgbClr val="7030A0"/>
                </a:solidFill>
              </a:rPr>
              <a:t>troops</a:t>
            </a:r>
            <a:r>
              <a:rPr lang="en-US" sz="3800" dirty="0">
                <a:solidFill>
                  <a:srgbClr val="7030A0"/>
                </a:solidFill>
              </a:rPr>
              <a:t> forever </a:t>
            </a:r>
            <a:r>
              <a:rPr lang="en-US" sz="3800" u="sng" dirty="0">
                <a:solidFill>
                  <a:srgbClr val="7030A0"/>
                </a:solidFill>
              </a:rPr>
              <a:t>hearing</a:t>
            </a:r>
            <a:r>
              <a:rPr lang="en-US" sz="3800" dirty="0">
                <a:solidFill>
                  <a:srgbClr val="7030A0"/>
                </a:solidFill>
              </a:rPr>
              <a:t> the </a:t>
            </a:r>
            <a:r>
              <a:rPr lang="en-US" sz="3800" u="sng" dirty="0">
                <a:solidFill>
                  <a:srgbClr val="7030A0"/>
                </a:solidFill>
              </a:rPr>
              <a:t>activity</a:t>
            </a:r>
            <a:r>
              <a:rPr lang="en-US" sz="3800" dirty="0">
                <a:solidFill>
                  <a:srgbClr val="7030A0"/>
                </a:solidFill>
              </a:rPr>
              <a:t> </a:t>
            </a:r>
            <a:r>
              <a:rPr lang="en-US" sz="3800" u="sng" dirty="0">
                <a:solidFill>
                  <a:srgbClr val="7030A0"/>
                </a:solidFill>
              </a:rPr>
              <a:t>guidebook</a:t>
            </a:r>
            <a:r>
              <a:rPr lang="en-US" sz="3800" dirty="0">
                <a:solidFill>
                  <a:srgbClr val="7030A0"/>
                </a:solidFill>
              </a:rPr>
              <a:t> that party </a:t>
            </a:r>
            <a:r>
              <a:rPr lang="en-US" sz="3800" u="sng" dirty="0">
                <a:solidFill>
                  <a:srgbClr val="7030A0"/>
                </a:solidFill>
              </a:rPr>
              <a:t>direct</a:t>
            </a:r>
            <a:r>
              <a:rPr lang="en-US" sz="3800" dirty="0">
                <a:solidFill>
                  <a:srgbClr val="7030A0"/>
                </a:solidFill>
              </a:rPr>
              <a:t>. (words found in reference =8, total words in candidate=14)</a:t>
            </a:r>
            <a:r>
              <a:rPr lang="en-US" sz="3800" dirty="0"/>
              <a:t> Modified </a:t>
            </a:r>
            <a:r>
              <a:rPr lang="en-US" sz="4000" b="1" i="1" u="sng" dirty="0"/>
              <a:t>Precision measurement (PM) </a:t>
            </a:r>
            <a:r>
              <a:rPr lang="en-US" sz="3800" dirty="0"/>
              <a:t>for Candidate 2:  8/14</a:t>
            </a:r>
          </a:p>
          <a:p>
            <a:endParaRPr lang="en-US" sz="3800" dirty="0">
              <a:solidFill>
                <a:srgbClr val="7030A0"/>
              </a:solidFill>
            </a:endParaRPr>
          </a:p>
          <a:p>
            <a:r>
              <a:rPr lang="en-US" sz="3800" dirty="0"/>
              <a:t>-------------------------------------------------------------------------------------------------------</a:t>
            </a:r>
          </a:p>
          <a:p>
            <a:r>
              <a:rPr lang="en-US" sz="3800" dirty="0"/>
              <a:t>Reference 1: It is a guide to action that ensures that the military will forever heed Party commands.</a:t>
            </a:r>
          </a:p>
          <a:p>
            <a:endParaRPr lang="en-US" sz="3800" dirty="0"/>
          </a:p>
          <a:p>
            <a:r>
              <a:rPr lang="en-US" sz="3800" dirty="0"/>
              <a:t>Reference 2: It is the guiding principle which guarantees the military forces always being under the command of the Party. </a:t>
            </a:r>
          </a:p>
          <a:p>
            <a:endParaRPr lang="en-US" sz="3800" dirty="0"/>
          </a:p>
          <a:p>
            <a:r>
              <a:rPr lang="en-US" sz="3800" dirty="0"/>
              <a:t>Reference 3: It is the practical guide for the army always to heed the directions of the party.</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77</a:t>
            </a:fld>
            <a:endParaRPr lang="en-US"/>
          </a:p>
        </p:txBody>
      </p:sp>
    </p:spTree>
    <p:extLst>
      <p:ext uri="{BB962C8B-B14F-4D97-AF65-F5344CB8AC3E}">
        <p14:creationId xmlns:p14="http://schemas.microsoft.com/office/powerpoint/2010/main" val="6307954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Modified Unigram Precision calculation</a:t>
            </a:r>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r>
              <a:rPr lang="en-US" sz="3600" b="1" i="1" u="sng" dirty="0"/>
              <a:t>Precision measurement (standard unigram precision)</a:t>
            </a:r>
            <a:r>
              <a:rPr lang="en-US" sz="3600" i="1" dirty="0"/>
              <a:t>:  The cornerstone of our metric is the familiar precision measure. To compute precision, one simply counts up the number of candidate translation words (unigrams) which occur in any reference translation and then divides by the total number of words in the candidate translation. </a:t>
            </a:r>
          </a:p>
          <a:p>
            <a:r>
              <a:rPr lang="en-US" sz="3600" u="sng" dirty="0"/>
              <a:t>Test1</a:t>
            </a:r>
            <a:r>
              <a:rPr lang="en-US" sz="3600" dirty="0"/>
              <a:t>: </a:t>
            </a:r>
          </a:p>
          <a:p>
            <a:r>
              <a:rPr lang="en-US" sz="3600" dirty="0">
                <a:solidFill>
                  <a:srgbClr val="FF0000"/>
                </a:solidFill>
              </a:rPr>
              <a:t>Candidate</a:t>
            </a:r>
            <a:r>
              <a:rPr lang="en-US" sz="3600" dirty="0"/>
              <a:t>: the </a:t>
            </a:r>
            <a:r>
              <a:rPr lang="en-US" sz="3600" dirty="0" err="1"/>
              <a:t>the</a:t>
            </a:r>
            <a:r>
              <a:rPr lang="en-US" sz="3600" dirty="0"/>
              <a:t> </a:t>
            </a:r>
            <a:r>
              <a:rPr lang="en-US" sz="3600" dirty="0" err="1"/>
              <a:t>the</a:t>
            </a:r>
            <a:r>
              <a:rPr lang="en-US" sz="3600" dirty="0"/>
              <a:t> </a:t>
            </a:r>
            <a:r>
              <a:rPr lang="en-US" sz="3600" dirty="0" err="1"/>
              <a:t>the</a:t>
            </a:r>
            <a:r>
              <a:rPr lang="en-US" sz="3600" dirty="0"/>
              <a:t> </a:t>
            </a:r>
            <a:r>
              <a:rPr lang="en-US" sz="3600" dirty="0" err="1"/>
              <a:t>the</a:t>
            </a:r>
            <a:r>
              <a:rPr lang="en-US" sz="3600" dirty="0"/>
              <a:t> </a:t>
            </a:r>
            <a:r>
              <a:rPr lang="en-US" sz="3600" dirty="0" err="1"/>
              <a:t>the</a:t>
            </a:r>
            <a:r>
              <a:rPr lang="en-US" sz="3600" dirty="0"/>
              <a:t> </a:t>
            </a:r>
            <a:r>
              <a:rPr lang="en-US" sz="3600" dirty="0" err="1"/>
              <a:t>the</a:t>
            </a:r>
            <a:r>
              <a:rPr lang="en-US" sz="3600" dirty="0"/>
              <a:t>. </a:t>
            </a:r>
          </a:p>
          <a:p>
            <a:r>
              <a:rPr lang="en-US" sz="3600" dirty="0">
                <a:solidFill>
                  <a:srgbClr val="00B050"/>
                </a:solidFill>
              </a:rPr>
              <a:t>Reference 1</a:t>
            </a:r>
            <a:r>
              <a:rPr lang="en-US" sz="3600" dirty="0"/>
              <a:t>: The cat is on the mat. </a:t>
            </a:r>
          </a:p>
          <a:p>
            <a:r>
              <a:rPr lang="en-US" sz="3600" i="1" dirty="0"/>
              <a:t>Score=word </a:t>
            </a:r>
            <a:r>
              <a:rPr lang="en-US" sz="3600" i="1" u="sng" dirty="0"/>
              <a:t>count</a:t>
            </a:r>
            <a:r>
              <a:rPr lang="en-US" sz="3600" i="1" dirty="0"/>
              <a:t>s in candidate appear in reference/total words in candidate=7/7. </a:t>
            </a:r>
            <a:r>
              <a:rPr lang="en-US" sz="3600" i="1" u="sng" dirty="0"/>
              <a:t>Obviously, this precision measurement is not accurate</a:t>
            </a:r>
            <a:r>
              <a:rPr lang="en-US" sz="3600" i="1" dirty="0"/>
              <a:t>.</a:t>
            </a:r>
          </a:p>
          <a:p>
            <a:endParaRPr lang="en-US" sz="3600" i="1" dirty="0"/>
          </a:p>
          <a:p>
            <a:r>
              <a:rPr lang="en-US" sz="3600" b="1" i="1" u="sng" dirty="0"/>
              <a:t>Modified unigram precision</a:t>
            </a:r>
            <a:r>
              <a:rPr lang="en-US" sz="3600" i="1" dirty="0"/>
              <a:t>: To compute this, one first counts the maximum number of times a word occurs in any single </a:t>
            </a:r>
            <a:r>
              <a:rPr lang="en-US" sz="3600" i="1" dirty="0">
                <a:solidFill>
                  <a:srgbClr val="00B050"/>
                </a:solidFill>
              </a:rPr>
              <a:t>reference</a:t>
            </a:r>
            <a:r>
              <a:rPr lang="en-US" sz="3600" i="1" dirty="0"/>
              <a:t> translation. </a:t>
            </a:r>
          </a:p>
          <a:p>
            <a:r>
              <a:rPr lang="en-US" sz="3600" i="1" dirty="0"/>
              <a:t>Next, one clips the total count of each </a:t>
            </a:r>
            <a:r>
              <a:rPr lang="en-US" sz="3600" i="1" dirty="0">
                <a:solidFill>
                  <a:srgbClr val="FF0000"/>
                </a:solidFill>
              </a:rPr>
              <a:t>candidate</a:t>
            </a:r>
            <a:r>
              <a:rPr lang="en-US" sz="3600" i="1" dirty="0"/>
              <a:t> word by its maximum reference count, adds these clipped counts up, and divides by the total (unclipped) number of candidate words. So in </a:t>
            </a:r>
            <a:r>
              <a:rPr lang="en-US" sz="3600" i="1" u="sng" dirty="0"/>
              <a:t>Test1</a:t>
            </a:r>
            <a:r>
              <a:rPr lang="en-US" sz="3600" i="1" dirty="0"/>
              <a:t>: 2/7, because the first ‘the’ is clipped, and also the second the. After that the has no effect. Hence the result is 2/7.</a:t>
            </a:r>
          </a:p>
          <a:p>
            <a:endParaRPr lang="en-US" i="1"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78</a:t>
            </a:fld>
            <a:endParaRPr lang="en-US"/>
          </a:p>
        </p:txBody>
      </p:sp>
      <p:sp>
        <p:nvSpPr>
          <p:cNvPr id="6" name="TextBox 5"/>
          <p:cNvSpPr txBox="1"/>
          <p:nvPr/>
        </p:nvSpPr>
        <p:spPr>
          <a:xfrm>
            <a:off x="2141847" y="1096398"/>
            <a:ext cx="4860305" cy="369332"/>
          </a:xfrm>
          <a:prstGeom prst="rect">
            <a:avLst/>
          </a:prstGeom>
          <a:noFill/>
        </p:spPr>
        <p:txBody>
          <a:bodyPr wrap="none" rtlCol="0">
            <a:spAutoFit/>
          </a:bodyPr>
          <a:lstStyle/>
          <a:p>
            <a:r>
              <a:rPr lang="en-US" dirty="0">
                <a:hlinkClick r:id="rId2"/>
              </a:rPr>
              <a:t>https://www.aclweb.org/anthology/P02-1040.pdf</a:t>
            </a:r>
            <a:endParaRPr lang="en-US" dirty="0"/>
          </a:p>
        </p:txBody>
      </p:sp>
      <p:cxnSp>
        <p:nvCxnSpPr>
          <p:cNvPr id="8" name="Straight Arrow Connector 7"/>
          <p:cNvCxnSpPr>
            <a:stCxn id="9" idx="1"/>
          </p:cNvCxnSpPr>
          <p:nvPr/>
        </p:nvCxnSpPr>
        <p:spPr>
          <a:xfrm flipH="1">
            <a:off x="4648200" y="3142566"/>
            <a:ext cx="1905001" cy="515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201" y="2819400"/>
            <a:ext cx="2590800" cy="646331"/>
          </a:xfrm>
          <a:prstGeom prst="rect">
            <a:avLst/>
          </a:prstGeom>
          <a:noFill/>
        </p:spPr>
        <p:txBody>
          <a:bodyPr wrap="square" rtlCol="0">
            <a:spAutoFit/>
          </a:bodyPr>
          <a:lstStyle/>
          <a:p>
            <a:r>
              <a:rPr lang="en-US" dirty="0"/>
              <a:t>The maximum of “the” occur 2 times</a:t>
            </a:r>
          </a:p>
        </p:txBody>
      </p:sp>
      <p:sp>
        <p:nvSpPr>
          <p:cNvPr id="10" name="Freeform 9"/>
          <p:cNvSpPr/>
          <p:nvPr/>
        </p:nvSpPr>
        <p:spPr>
          <a:xfrm>
            <a:off x="7680960" y="3258589"/>
            <a:ext cx="964993" cy="1629295"/>
          </a:xfrm>
          <a:custGeom>
            <a:avLst/>
            <a:gdLst>
              <a:gd name="connsiteX0" fmla="*/ 0 w 964993"/>
              <a:gd name="connsiteY0" fmla="*/ 1629295 h 1629295"/>
              <a:gd name="connsiteX1" fmla="*/ 897775 w 964993"/>
              <a:gd name="connsiteY1" fmla="*/ 1330036 h 1629295"/>
              <a:gd name="connsiteX2" fmla="*/ 831273 w 964993"/>
              <a:gd name="connsiteY2" fmla="*/ 0 h 1629295"/>
            </a:gdLst>
            <a:ahLst/>
            <a:cxnLst>
              <a:cxn ang="0">
                <a:pos x="connsiteX0" y="connsiteY0"/>
              </a:cxn>
              <a:cxn ang="0">
                <a:pos x="connsiteX1" y="connsiteY1"/>
              </a:cxn>
              <a:cxn ang="0">
                <a:pos x="connsiteX2" y="connsiteY2"/>
              </a:cxn>
            </a:cxnLst>
            <a:rect l="l" t="t" r="r" b="b"/>
            <a:pathLst>
              <a:path w="964993" h="1629295">
                <a:moveTo>
                  <a:pt x="0" y="1629295"/>
                </a:moveTo>
                <a:cubicBezTo>
                  <a:pt x="379615" y="1615440"/>
                  <a:pt x="759230" y="1601585"/>
                  <a:pt x="897775" y="1330036"/>
                </a:cubicBezTo>
                <a:cubicBezTo>
                  <a:pt x="1036321" y="1058487"/>
                  <a:pt x="933797" y="529243"/>
                  <a:pt x="831273"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4648200" y="3048000"/>
            <a:ext cx="4572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90093" y="2863334"/>
            <a:ext cx="1410707" cy="369332"/>
          </a:xfrm>
          <a:prstGeom prst="rect">
            <a:avLst/>
          </a:prstGeom>
          <a:noFill/>
        </p:spPr>
        <p:txBody>
          <a:bodyPr wrap="none" rtlCol="0">
            <a:spAutoFit/>
          </a:bodyPr>
          <a:lstStyle/>
          <a:p>
            <a:r>
              <a:rPr lang="en-US" dirty="0"/>
              <a:t>7 words here</a:t>
            </a:r>
          </a:p>
        </p:txBody>
      </p:sp>
    </p:spTree>
    <p:extLst>
      <p:ext uri="{BB962C8B-B14F-4D97-AF65-F5344CB8AC3E}">
        <p14:creationId xmlns:p14="http://schemas.microsoft.com/office/powerpoint/2010/main" val="31202645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Modified Unigram Precision calculation example 2</a:t>
            </a:r>
          </a:p>
        </p:txBody>
      </p:sp>
      <p:sp>
        <p:nvSpPr>
          <p:cNvPr id="3" name="Content Placeholder 2"/>
          <p:cNvSpPr>
            <a:spLocks noGrp="1"/>
          </p:cNvSpPr>
          <p:nvPr>
            <p:ph idx="1"/>
          </p:nvPr>
        </p:nvSpPr>
        <p:spPr/>
        <p:txBody>
          <a:bodyPr>
            <a:normAutofit fontScale="62500" lnSpcReduction="20000"/>
          </a:bodyPr>
          <a:lstStyle/>
          <a:p>
            <a:r>
              <a:rPr lang="en-US" dirty="0"/>
              <a:t>Example 2:</a:t>
            </a:r>
          </a:p>
          <a:p>
            <a:r>
              <a:rPr lang="en-US" dirty="0"/>
              <a:t>Candidate: </a:t>
            </a:r>
            <a:r>
              <a:rPr lang="en-US" u="sng" dirty="0"/>
              <a:t>the</a:t>
            </a:r>
            <a:r>
              <a:rPr lang="en-US" dirty="0"/>
              <a:t> </a:t>
            </a:r>
            <a:r>
              <a:rPr lang="en-US" u="sng" dirty="0" err="1"/>
              <a:t>the</a:t>
            </a:r>
            <a:r>
              <a:rPr lang="en-US" dirty="0"/>
              <a:t> </a:t>
            </a:r>
            <a:r>
              <a:rPr lang="en-US" dirty="0" err="1"/>
              <a:t>the</a:t>
            </a:r>
            <a:r>
              <a:rPr lang="en-US" dirty="0"/>
              <a:t> </a:t>
            </a:r>
            <a:r>
              <a:rPr lang="en-US" dirty="0" err="1"/>
              <a:t>the</a:t>
            </a:r>
            <a:r>
              <a:rPr lang="en-US" dirty="0"/>
              <a:t> </a:t>
            </a:r>
            <a:r>
              <a:rPr lang="en-US" dirty="0" err="1"/>
              <a:t>the</a:t>
            </a:r>
            <a:r>
              <a:rPr lang="en-US" dirty="0"/>
              <a:t> </a:t>
            </a:r>
            <a:r>
              <a:rPr lang="en-US" dirty="0" err="1"/>
              <a:t>the</a:t>
            </a:r>
            <a:r>
              <a:rPr lang="en-US" dirty="0"/>
              <a:t> </a:t>
            </a:r>
            <a:r>
              <a:rPr lang="en-US" dirty="0" err="1"/>
              <a:t>the</a:t>
            </a:r>
            <a:r>
              <a:rPr lang="en-US" dirty="0"/>
              <a:t>. </a:t>
            </a:r>
          </a:p>
          <a:p>
            <a:r>
              <a:rPr lang="en-US" dirty="0"/>
              <a:t>Reference 1: The cat is on the mat. </a:t>
            </a:r>
          </a:p>
          <a:p>
            <a:r>
              <a:rPr lang="en-US" dirty="0"/>
              <a:t>Reference 2: There is a cat on the mat. </a:t>
            </a:r>
          </a:p>
          <a:p>
            <a:endParaRPr lang="en-US" dirty="0"/>
          </a:p>
          <a:p>
            <a:r>
              <a:rPr lang="en-US" dirty="0"/>
              <a:t>Modified Unigram Precision = 2/7.</a:t>
            </a:r>
          </a:p>
          <a:p>
            <a:r>
              <a:rPr lang="en-US" dirty="0"/>
              <a:t>the modified unigram precision = </a:t>
            </a:r>
            <a:r>
              <a:rPr lang="en-US" b="1" dirty="0" err="1"/>
              <a:t>Countclip</a:t>
            </a:r>
            <a:r>
              <a:rPr lang="en-US" dirty="0"/>
              <a:t>/total word counts in candidate.  In Example, it is 2/7, even though its standard unigram precision is 7/7 (method in previous slide). Note: the first two “the” are clipped away. So count clip is 2, total word counts in candidate is 7 .</a:t>
            </a:r>
          </a:p>
          <a:p>
            <a:r>
              <a:rPr lang="en-US" b="1" dirty="0" err="1"/>
              <a:t>Countclip</a:t>
            </a:r>
            <a:r>
              <a:rPr lang="en-US" dirty="0"/>
              <a:t> = min(</a:t>
            </a:r>
            <a:r>
              <a:rPr lang="en-US" dirty="0" err="1"/>
              <a:t>Count,Max</a:t>
            </a:r>
            <a:r>
              <a:rPr lang="en-US" dirty="0"/>
              <a:t> Ref Count). In other words, one truncates each word’s count, if necessary, to not exceed the largest count observed in any single reference for that word. </a:t>
            </a:r>
          </a:p>
          <a:p>
            <a:r>
              <a:rPr lang="en-US" dirty="0"/>
              <a:t>As a guide to the eye, we have underlined the important words (</a:t>
            </a:r>
            <a:r>
              <a:rPr lang="en-US" u="sng" dirty="0"/>
              <a:t>the</a:t>
            </a:r>
            <a:r>
              <a:rPr lang="en-US" dirty="0"/>
              <a:t> </a:t>
            </a:r>
            <a:r>
              <a:rPr lang="en-US" u="sng" dirty="0" err="1"/>
              <a:t>the</a:t>
            </a:r>
            <a:r>
              <a:rPr lang="en-US" dirty="0"/>
              <a:t>  in the candidate) for computing modified precision.</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79</a:t>
            </a:fld>
            <a:endParaRPr lang="en-US"/>
          </a:p>
        </p:txBody>
      </p:sp>
    </p:spTree>
    <p:extLst>
      <p:ext uri="{BB962C8B-B14F-4D97-AF65-F5344CB8AC3E}">
        <p14:creationId xmlns:p14="http://schemas.microsoft.com/office/powerpoint/2010/main" val="419616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FF0000"/>
                </a:solidFill>
              </a:rPr>
              <a:t>CMSC5707, Ch12. Seq2Seq  Exercise ANS:1</a:t>
            </a:r>
            <a:r>
              <a:rPr lang="en-US" sz="4000" dirty="0">
                <a:solidFill>
                  <a:srgbClr val="0070C0"/>
                </a:solidFill>
              </a:rPr>
              <a:t> </a:t>
            </a:r>
            <a:br>
              <a:rPr lang="en-US" sz="4000" dirty="0"/>
            </a:br>
            <a:r>
              <a:rPr lang="en-US" sz="4000" dirty="0"/>
              <a:t>Bag of words (</a:t>
            </a:r>
            <a:r>
              <a:rPr lang="en-US" sz="4000" dirty="0" err="1"/>
              <a:t>BoW</a:t>
            </a:r>
            <a:r>
              <a:rPr lang="en-US" sz="4000" dirty="0"/>
              <a:t>) </a:t>
            </a:r>
            <a:br>
              <a:rPr lang="en-US" sz="4000" dirty="0"/>
            </a:br>
            <a:r>
              <a:rPr lang="en-US" sz="2000" dirty="0">
                <a:hlinkClick r:id="rId2"/>
              </a:rPr>
              <a:t>https://en.wikipedia.org/wiki/Bag-of-words_model#CBOW</a:t>
            </a:r>
            <a:endParaRPr lang="en-US" sz="2000" dirty="0"/>
          </a:p>
        </p:txBody>
      </p:sp>
      <p:sp>
        <p:nvSpPr>
          <p:cNvPr id="3" name="Content Placeholder 2"/>
          <p:cNvSpPr>
            <a:spLocks noGrp="1"/>
          </p:cNvSpPr>
          <p:nvPr>
            <p:ph idx="1"/>
          </p:nvPr>
        </p:nvSpPr>
        <p:spPr/>
        <p:txBody>
          <a:bodyPr>
            <a:normAutofit fontScale="85000" lnSpcReduction="10000"/>
          </a:bodyPr>
          <a:lstStyle/>
          <a:p>
            <a:r>
              <a:rPr lang="en-US" i="1" dirty="0"/>
              <a:t>Sentence examples (corpus of documents)</a:t>
            </a:r>
          </a:p>
          <a:p>
            <a:pPr lvl="1"/>
            <a:r>
              <a:rPr lang="en-US" i="1" dirty="0"/>
              <a:t>(3) Tom loves to play video games, Jane hates to play video games.</a:t>
            </a:r>
          </a:p>
          <a:p>
            <a:pPr lvl="1"/>
            <a:r>
              <a:rPr lang="en-US" i="1" dirty="0"/>
              <a:t>(4) Billy also likes to eat pizza, drink coke and eat chips.</a:t>
            </a:r>
          </a:p>
          <a:p>
            <a:r>
              <a:rPr lang="en-US" i="1" dirty="0"/>
              <a:t>Show the word and number of occurrence</a:t>
            </a:r>
          </a:p>
          <a:p>
            <a:r>
              <a:rPr lang="en-US" i="1" dirty="0">
                <a:solidFill>
                  <a:srgbClr val="FF0000"/>
                </a:solidFill>
              </a:rPr>
              <a:t>Answer:</a:t>
            </a:r>
          </a:p>
          <a:p>
            <a:pPr lvl="1"/>
            <a:r>
              <a:rPr lang="en-US" i="1" dirty="0">
                <a:solidFill>
                  <a:srgbClr val="FF0000"/>
                </a:solidFill>
              </a:rPr>
              <a:t>BoW3 = {“Tom":1,"loves":1,"to":2,“play":2,“video":2,“games":2,”Jane”:1, “hates":1};</a:t>
            </a:r>
          </a:p>
          <a:p>
            <a:pPr lvl="1"/>
            <a:r>
              <a:rPr lang="en-US" i="1" dirty="0">
                <a:solidFill>
                  <a:srgbClr val="FF0000"/>
                </a:solidFill>
              </a:rPr>
              <a:t>BoW4 = {“Billy":1,"also":1,"likes":1,"to":1, “eat":2, “pizza":1,drink":1,“coke":1, “and":1 ,“chips":1};</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8</a:t>
            </a:fld>
            <a:endParaRPr lang="en-US"/>
          </a:p>
        </p:txBody>
      </p:sp>
    </p:spTree>
    <p:extLst>
      <p:ext uri="{BB962C8B-B14F-4D97-AF65-F5344CB8AC3E}">
        <p14:creationId xmlns:p14="http://schemas.microsoft.com/office/powerpoint/2010/main" val="14922394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dirty="0"/>
              <a:t>Modified n-gram precision on blocks of text</a:t>
            </a:r>
          </a:p>
        </p:txBody>
      </p:sp>
      <p:sp>
        <p:nvSpPr>
          <p:cNvPr id="3" name="Content Placeholder 2"/>
          <p:cNvSpPr>
            <a:spLocks noGrp="1"/>
          </p:cNvSpPr>
          <p:nvPr>
            <p:ph idx="1"/>
          </p:nvPr>
        </p:nvSpPr>
        <p:spPr>
          <a:xfrm>
            <a:off x="457200" y="914400"/>
            <a:ext cx="8229600" cy="4525963"/>
          </a:xfrm>
        </p:spPr>
        <p:txBody>
          <a:bodyPr>
            <a:normAutofit/>
          </a:bodyPr>
          <a:lstStyle/>
          <a:p>
            <a:r>
              <a:rPr lang="en-US" sz="2400" dirty="0"/>
              <a:t>How to compute modified unigram precision:</a:t>
            </a:r>
          </a:p>
          <a:p>
            <a:pPr lvl="1"/>
            <a:r>
              <a:rPr lang="en-US" sz="1800" u="sng" dirty="0"/>
              <a:t>count</a:t>
            </a:r>
            <a:r>
              <a:rPr lang="en-US" sz="1800" dirty="0"/>
              <a:t>s the maximum number of times a word occurs in any single reference translation</a:t>
            </a:r>
          </a:p>
          <a:p>
            <a:pPr lvl="1"/>
            <a:r>
              <a:rPr lang="en-US" sz="1800" dirty="0"/>
              <a:t>one clips the total count of each candidate word by its maximum reference count</a:t>
            </a:r>
          </a:p>
          <a:p>
            <a:pPr lvl="1"/>
            <a:r>
              <a:rPr lang="en-US" sz="1800" dirty="0"/>
              <a:t>adds these </a:t>
            </a:r>
            <a:r>
              <a:rPr lang="en-US" sz="1800" u="sng" dirty="0"/>
              <a:t>clipped counts </a:t>
            </a:r>
            <a:r>
              <a:rPr lang="en-US" sz="1800" dirty="0"/>
              <a:t>(i.e., </a:t>
            </a:r>
            <a:r>
              <a:rPr lang="en-US" sz="1800" dirty="0" err="1"/>
              <a:t>Countclip</a:t>
            </a:r>
            <a:r>
              <a:rPr lang="en-US" sz="1800" dirty="0"/>
              <a:t>) up, and divides by the total (unclipped) number of candidate words. </a:t>
            </a:r>
          </a:p>
          <a:p>
            <a:r>
              <a:rPr lang="en-US" sz="2400" dirty="0"/>
              <a:t>we add the clipped n-gram counts for all the candidate sentences and divide by the number of candidate n-grams in the test corpus to compute a </a:t>
            </a:r>
            <a:r>
              <a:rPr lang="en-US" sz="2400" u="sng" dirty="0"/>
              <a:t>modified precision score</a:t>
            </a:r>
            <a:r>
              <a:rPr lang="en-US" sz="2400" dirty="0"/>
              <a:t>, </a:t>
            </a:r>
            <a:r>
              <a:rPr lang="en-US" sz="2400" i="1" dirty="0" err="1"/>
              <a:t>p</a:t>
            </a:r>
            <a:r>
              <a:rPr lang="en-US" sz="2400" i="1" baseline="-25000" dirty="0" err="1"/>
              <a:t>n</a:t>
            </a:r>
            <a:r>
              <a:rPr lang="en-US" sz="2400" dirty="0"/>
              <a:t>, for the entire test corpus, C can be 1,2,3,4-gram.</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80</a:t>
            </a:fld>
            <a:endParaRPr lang="en-US"/>
          </a:p>
        </p:txBody>
      </p:sp>
      <p:pic>
        <p:nvPicPr>
          <p:cNvPr id="6" name="Picture 5"/>
          <p:cNvPicPr>
            <a:picLocks noChangeAspect="1"/>
          </p:cNvPicPr>
          <p:nvPr/>
        </p:nvPicPr>
        <p:blipFill>
          <a:blip r:embed="rId3"/>
          <a:stretch>
            <a:fillRect/>
          </a:stretch>
        </p:blipFill>
        <p:spPr>
          <a:xfrm>
            <a:off x="1828800" y="4725225"/>
            <a:ext cx="5094078" cy="1887475"/>
          </a:xfrm>
          <a:prstGeom prst="rect">
            <a:avLst/>
          </a:prstGeom>
        </p:spPr>
      </p:pic>
      <p:sp>
        <p:nvSpPr>
          <p:cNvPr id="11" name="TextBox 10"/>
          <p:cNvSpPr txBox="1"/>
          <p:nvPr/>
        </p:nvSpPr>
        <p:spPr>
          <a:xfrm>
            <a:off x="228600" y="6352143"/>
            <a:ext cx="7833235" cy="307777"/>
          </a:xfrm>
          <a:prstGeom prst="rect">
            <a:avLst/>
          </a:prstGeom>
          <a:noFill/>
        </p:spPr>
        <p:txBody>
          <a:bodyPr wrap="none" rtlCol="0">
            <a:spAutoFit/>
          </a:bodyPr>
          <a:lstStyle/>
          <a:p>
            <a:r>
              <a:rPr lang="en-US" sz="1400" dirty="0">
                <a:hlinkClick r:id="rId4"/>
              </a:rPr>
              <a:t>https://zhu45.org/posts/2018/Mar/28/bleu-a-method-for-automatic-evaluation-of-machine-translation/</a:t>
            </a:r>
            <a:endParaRPr lang="en-US" sz="1400" dirty="0"/>
          </a:p>
        </p:txBody>
      </p:sp>
      <p:cxnSp>
        <p:nvCxnSpPr>
          <p:cNvPr id="13" name="Straight Arrow Connector 12"/>
          <p:cNvCxnSpPr/>
          <p:nvPr/>
        </p:nvCxnSpPr>
        <p:spPr>
          <a:xfrm>
            <a:off x="1905000" y="3048000"/>
            <a:ext cx="3124200" cy="281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815623" y="2816115"/>
            <a:ext cx="2667000" cy="25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8817" y="5117495"/>
            <a:ext cx="1237583" cy="646331"/>
          </a:xfrm>
          <a:prstGeom prst="rect">
            <a:avLst/>
          </a:prstGeom>
          <a:noFill/>
        </p:spPr>
        <p:txBody>
          <a:bodyPr wrap="none" rtlCol="0">
            <a:spAutoFit/>
          </a:bodyPr>
          <a:lstStyle/>
          <a:p>
            <a:r>
              <a:rPr lang="en-US" dirty="0"/>
              <a:t>Add all test</a:t>
            </a:r>
          </a:p>
          <a:p>
            <a:r>
              <a:rPr lang="en-US" dirty="0"/>
              <a:t>candidates</a:t>
            </a:r>
          </a:p>
        </p:txBody>
      </p:sp>
      <p:cxnSp>
        <p:nvCxnSpPr>
          <p:cNvPr id="9" name="Straight Arrow Connector 8"/>
          <p:cNvCxnSpPr/>
          <p:nvPr/>
        </p:nvCxnSpPr>
        <p:spPr>
          <a:xfrm>
            <a:off x="1676400" y="5573087"/>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75367" y="5007550"/>
            <a:ext cx="1595373" cy="646331"/>
          </a:xfrm>
          <a:prstGeom prst="rect">
            <a:avLst/>
          </a:prstGeom>
          <a:noFill/>
        </p:spPr>
        <p:txBody>
          <a:bodyPr wrap="none" rtlCol="0">
            <a:spAutoFit/>
          </a:bodyPr>
          <a:lstStyle/>
          <a:p>
            <a:r>
              <a:rPr lang="en-US" dirty="0"/>
              <a:t>Add all </a:t>
            </a:r>
          </a:p>
          <a:p>
            <a:r>
              <a:rPr lang="en-US" dirty="0"/>
              <a:t>n=1,2,3,4 gram</a:t>
            </a:r>
          </a:p>
        </p:txBody>
      </p:sp>
      <p:cxnSp>
        <p:nvCxnSpPr>
          <p:cNvPr id="12" name="Straight Arrow Connector 11"/>
          <p:cNvCxnSpPr>
            <a:stCxn id="15" idx="1"/>
          </p:cNvCxnSpPr>
          <p:nvPr/>
        </p:nvCxnSpPr>
        <p:spPr>
          <a:xfrm flipH="1">
            <a:off x="4876800" y="5330716"/>
            <a:ext cx="2498567" cy="24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86000" y="4191000"/>
            <a:ext cx="2209800" cy="534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9984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Modified n-gram precision of human and machine</a:t>
            </a:r>
          </a:p>
        </p:txBody>
      </p:sp>
      <p:sp>
        <p:nvSpPr>
          <p:cNvPr id="3" name="Content Placeholder 2"/>
          <p:cNvSpPr>
            <a:spLocks noGrp="1"/>
          </p:cNvSpPr>
          <p:nvPr>
            <p:ph idx="1"/>
          </p:nvPr>
        </p:nvSpPr>
        <p:spPr/>
        <p:txBody>
          <a:bodyPr/>
          <a:lstStyle/>
          <a:p>
            <a:r>
              <a:rPr lang="en-US" dirty="0"/>
              <a:t>plot</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81</a:t>
            </a:fld>
            <a:endParaRPr lang="en-US"/>
          </a:p>
        </p:txBody>
      </p:sp>
      <p:pic>
        <p:nvPicPr>
          <p:cNvPr id="6" name="Picture 5"/>
          <p:cNvPicPr>
            <a:picLocks noChangeAspect="1"/>
          </p:cNvPicPr>
          <p:nvPr/>
        </p:nvPicPr>
        <p:blipFill>
          <a:blip r:embed="rId2"/>
          <a:stretch>
            <a:fillRect/>
          </a:stretch>
        </p:blipFill>
        <p:spPr>
          <a:xfrm>
            <a:off x="1676400" y="1766887"/>
            <a:ext cx="5791200" cy="3324225"/>
          </a:xfrm>
          <a:prstGeom prst="rect">
            <a:avLst/>
          </a:prstGeom>
        </p:spPr>
      </p:pic>
      <p:sp>
        <p:nvSpPr>
          <p:cNvPr id="7" name="TextBox 6"/>
          <p:cNvSpPr txBox="1"/>
          <p:nvPr/>
        </p:nvSpPr>
        <p:spPr>
          <a:xfrm>
            <a:off x="2590800" y="5715000"/>
            <a:ext cx="2324675" cy="369332"/>
          </a:xfrm>
          <a:prstGeom prst="rect">
            <a:avLst/>
          </a:prstGeom>
          <a:noFill/>
        </p:spPr>
        <p:txBody>
          <a:bodyPr wrap="none" rtlCol="0">
            <a:spAutoFit/>
          </a:bodyPr>
          <a:lstStyle/>
          <a:p>
            <a:r>
              <a:rPr lang="en-US" dirty="0"/>
              <a:t>Human, machine of </a:t>
            </a:r>
            <a:r>
              <a:rPr lang="en-US" i="1" dirty="0" err="1"/>
              <a:t>p</a:t>
            </a:r>
            <a:r>
              <a:rPr lang="en-US" i="1" baseline="-25000" dirty="0" err="1"/>
              <a:t>n</a:t>
            </a:r>
            <a:endParaRPr lang="en-US" i="1" baseline="-25000" dirty="0"/>
          </a:p>
        </p:txBody>
      </p:sp>
      <p:cxnSp>
        <p:nvCxnSpPr>
          <p:cNvPr id="9" name="Straight Arrow Connector 8"/>
          <p:cNvCxnSpPr/>
          <p:nvPr/>
        </p:nvCxnSpPr>
        <p:spPr>
          <a:xfrm flipH="1" flipV="1">
            <a:off x="3009900" y="4500959"/>
            <a:ext cx="567580" cy="132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781300" y="4534694"/>
            <a:ext cx="2286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587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BLEU calculation</a:t>
            </a:r>
          </a:p>
        </p:txBody>
      </p:sp>
      <p:sp>
        <p:nvSpPr>
          <p:cNvPr id="3" name="Content Placeholder 2"/>
          <p:cNvSpPr>
            <a:spLocks noGrp="1"/>
          </p:cNvSpPr>
          <p:nvPr>
            <p:ph idx="1"/>
          </p:nvPr>
        </p:nvSpPr>
        <p:spPr>
          <a:xfrm>
            <a:off x="152400" y="1417638"/>
            <a:ext cx="3276600" cy="4708526"/>
          </a:xfrm>
        </p:spPr>
        <p:txBody>
          <a:bodyPr>
            <a:normAutofit fontScale="55000" lnSpcReduction="20000"/>
          </a:bodyPr>
          <a:lstStyle/>
          <a:p>
            <a:r>
              <a:rPr lang="en-US" dirty="0"/>
              <a:t>n=1,2,3,4-gram</a:t>
            </a:r>
          </a:p>
          <a:p>
            <a:r>
              <a:rPr lang="en-US" dirty="0">
                <a:solidFill>
                  <a:srgbClr val="FF0000"/>
                </a:solidFill>
              </a:rPr>
              <a:t>r</a:t>
            </a:r>
            <a:r>
              <a:rPr lang="en-US" dirty="0"/>
              <a:t>= corpus’ effective reference length, by summing the best match lengths for each candidate sentence in the corpus.</a:t>
            </a:r>
          </a:p>
          <a:p>
            <a:r>
              <a:rPr lang="en-US" dirty="0"/>
              <a:t>brevity penalty (BP)= exponential in r/c, where </a:t>
            </a:r>
            <a:r>
              <a:rPr lang="en-US" dirty="0">
                <a:solidFill>
                  <a:srgbClr val="FF0000"/>
                </a:solidFill>
              </a:rPr>
              <a:t>c</a:t>
            </a:r>
            <a:r>
              <a:rPr lang="en-US" dirty="0"/>
              <a:t> is the total length of the candidate translation corpus.</a:t>
            </a:r>
          </a:p>
          <a:p>
            <a:r>
              <a:rPr lang="en-US" dirty="0"/>
              <a:t>If candidate sentence length &gt;reference length, then BP=1</a:t>
            </a:r>
          </a:p>
          <a:p>
            <a:r>
              <a:rPr lang="en-US" dirty="0"/>
              <a:t>If  the candidate sentence is shorter than reference:</a:t>
            </a:r>
          </a:p>
          <a:p>
            <a:pPr marL="457200" lvl="1" indent="0">
              <a:buNone/>
            </a:pPr>
            <a:r>
              <a:rPr lang="en-US" dirty="0"/>
              <a:t>c </a:t>
            </a:r>
            <a:r>
              <a:rPr lang="en-US" dirty="0">
                <a:sym typeface="Symbol" panose="05050102010706020507" pitchFamily="18" charset="2"/>
              </a:rPr>
              <a:t> </a:t>
            </a:r>
            <a:r>
              <a:rPr lang="en-US" dirty="0"/>
              <a:t>r, BP &lt; exp(-</a:t>
            </a:r>
            <a:r>
              <a:rPr lang="en-US" dirty="0" err="1"/>
              <a:t>ve</a:t>
            </a:r>
            <a:r>
              <a:rPr lang="en-US" dirty="0"/>
              <a:t>) &lt;1 ( a penalty)</a:t>
            </a:r>
          </a:p>
          <a:p>
            <a:endParaRPr lang="en-US" sz="2600"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82</a:t>
            </a:fld>
            <a:endParaRPr lang="en-US"/>
          </a:p>
        </p:txBody>
      </p:sp>
      <p:pic>
        <p:nvPicPr>
          <p:cNvPr id="7" name="Picture 6"/>
          <p:cNvPicPr>
            <a:picLocks noChangeAspect="1"/>
          </p:cNvPicPr>
          <p:nvPr/>
        </p:nvPicPr>
        <p:blipFill>
          <a:blip r:embed="rId2"/>
          <a:stretch>
            <a:fillRect/>
          </a:stretch>
        </p:blipFill>
        <p:spPr>
          <a:xfrm>
            <a:off x="3581400" y="1433774"/>
            <a:ext cx="5287451" cy="4629944"/>
          </a:xfrm>
          <a:prstGeom prst="rect">
            <a:avLst/>
          </a:prstGeom>
          <a:ln>
            <a:solidFill>
              <a:schemeClr val="accent1">
                <a:shade val="95000"/>
                <a:satMod val="105000"/>
              </a:schemeClr>
            </a:solidFill>
          </a:ln>
        </p:spPr>
      </p:pic>
      <p:sp>
        <p:nvSpPr>
          <p:cNvPr id="10" name="TextBox 9"/>
          <p:cNvSpPr txBox="1"/>
          <p:nvPr/>
        </p:nvSpPr>
        <p:spPr>
          <a:xfrm>
            <a:off x="457200" y="6356350"/>
            <a:ext cx="7833235" cy="307777"/>
          </a:xfrm>
          <a:prstGeom prst="rect">
            <a:avLst/>
          </a:prstGeom>
          <a:noFill/>
        </p:spPr>
        <p:txBody>
          <a:bodyPr wrap="none" rtlCol="0">
            <a:spAutoFit/>
          </a:bodyPr>
          <a:lstStyle/>
          <a:p>
            <a:r>
              <a:rPr lang="en-US" sz="1400" dirty="0">
                <a:hlinkClick r:id="rId3"/>
              </a:rPr>
              <a:t>https://zhu45.org/posts/2018/Mar/28/bleu-a-method-for-automatic-evaluation-of-machine-translation/</a:t>
            </a:r>
            <a:endParaRPr lang="en-US" sz="1400" dirty="0"/>
          </a:p>
        </p:txBody>
      </p:sp>
      <p:sp>
        <p:nvSpPr>
          <p:cNvPr id="6" name="Rectangle 5"/>
          <p:cNvSpPr/>
          <p:nvPr/>
        </p:nvSpPr>
        <p:spPr>
          <a:xfrm>
            <a:off x="6553200" y="661472"/>
            <a:ext cx="2738955" cy="707886"/>
          </a:xfrm>
          <a:prstGeom prst="rect">
            <a:avLst/>
          </a:prstGeom>
        </p:spPr>
        <p:txBody>
          <a:bodyPr wrap="none">
            <a:spAutoFit/>
          </a:bodyPr>
          <a:lstStyle/>
          <a:p>
            <a:r>
              <a:rPr lang="en-US" sz="2000" u="sng" dirty="0"/>
              <a:t>modified precision score</a:t>
            </a:r>
          </a:p>
          <a:p>
            <a:r>
              <a:rPr lang="en-US" sz="2000" i="1" u="sng" dirty="0" err="1"/>
              <a:t>p</a:t>
            </a:r>
            <a:r>
              <a:rPr lang="en-US" sz="2000" i="1" u="sng" baseline="-25000" dirty="0" err="1"/>
              <a:t>n</a:t>
            </a:r>
            <a:endParaRPr lang="en-US" sz="2000" i="1" baseline="-25000" dirty="0"/>
          </a:p>
        </p:txBody>
      </p:sp>
      <p:cxnSp>
        <p:nvCxnSpPr>
          <p:cNvPr id="9" name="Straight Arrow Connector 8"/>
          <p:cNvCxnSpPr/>
          <p:nvPr/>
        </p:nvCxnSpPr>
        <p:spPr>
          <a:xfrm>
            <a:off x="7620000" y="1143000"/>
            <a:ext cx="457200" cy="365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4788131" y="5087389"/>
            <a:ext cx="2963650" cy="813709"/>
          </a:xfrm>
          <a:custGeom>
            <a:avLst/>
            <a:gdLst>
              <a:gd name="connsiteX0" fmla="*/ 0 w 2963650"/>
              <a:gd name="connsiteY0" fmla="*/ 764771 h 813709"/>
              <a:gd name="connsiteX1" fmla="*/ 2660073 w 2963650"/>
              <a:gd name="connsiteY1" fmla="*/ 731520 h 813709"/>
              <a:gd name="connsiteX2" fmla="*/ 2793076 w 2963650"/>
              <a:gd name="connsiteY2" fmla="*/ 0 h 813709"/>
            </a:gdLst>
            <a:ahLst/>
            <a:cxnLst>
              <a:cxn ang="0">
                <a:pos x="connsiteX0" y="connsiteY0"/>
              </a:cxn>
              <a:cxn ang="0">
                <a:pos x="connsiteX1" y="connsiteY1"/>
              </a:cxn>
              <a:cxn ang="0">
                <a:pos x="connsiteX2" y="connsiteY2"/>
              </a:cxn>
            </a:cxnLst>
            <a:rect l="l" t="t" r="r" b="b"/>
            <a:pathLst>
              <a:path w="2963650" h="813709">
                <a:moveTo>
                  <a:pt x="0" y="764771"/>
                </a:moveTo>
                <a:cubicBezTo>
                  <a:pt x="1097280" y="811876"/>
                  <a:pt x="2194560" y="858982"/>
                  <a:pt x="2660073" y="731520"/>
                </a:cubicBezTo>
                <a:cubicBezTo>
                  <a:pt x="3125586" y="604058"/>
                  <a:pt x="2959331" y="302029"/>
                  <a:pt x="2793076"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1793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Appendix 3 </a:t>
            </a:r>
            <a:br>
              <a:rPr lang="en-US" dirty="0"/>
            </a:br>
            <a:r>
              <a:rPr lang="en-US" dirty="0"/>
              <a:t>Glove </a:t>
            </a:r>
          </a:p>
        </p:txBody>
      </p:sp>
      <p:sp>
        <p:nvSpPr>
          <p:cNvPr id="3" name="Content Placeholder 2"/>
          <p:cNvSpPr>
            <a:spLocks noGrp="1"/>
          </p:cNvSpPr>
          <p:nvPr>
            <p:ph idx="1"/>
          </p:nvPr>
        </p:nvSpPr>
        <p:spPr>
          <a:xfrm>
            <a:off x="381000" y="1591739"/>
            <a:ext cx="8229600" cy="4525963"/>
          </a:xfrm>
        </p:spPr>
        <p:txBody>
          <a:bodyPr>
            <a:normAutofit/>
          </a:bodyPr>
          <a:lstStyle/>
          <a:p>
            <a:r>
              <a:rPr lang="en-US" sz="2400" dirty="0" err="1">
                <a:hlinkClick r:id="rId2"/>
              </a:rPr>
              <a:t>GloVe</a:t>
            </a:r>
            <a:r>
              <a:rPr lang="en-US" sz="2400" dirty="0">
                <a:hlinkClick r:id="rId2"/>
              </a:rPr>
              <a:t>: Global Vectors for Word Representation</a:t>
            </a:r>
            <a:r>
              <a:rPr lang="en-US" sz="2400" dirty="0"/>
              <a:t> by Jeffrey Pennington, </a:t>
            </a:r>
            <a:r>
              <a:rPr lang="en-US" sz="2400" dirty="0" err="1"/>
              <a:t>etal</a:t>
            </a:r>
            <a:r>
              <a:rPr lang="en-US" sz="2400" dirty="0"/>
              <a:t>., </a:t>
            </a:r>
            <a:r>
              <a:rPr lang="en-US" sz="2400" dirty="0">
                <a:hlinkClick r:id="rId3"/>
              </a:rPr>
              <a:t>https://towardsdatascience.com/glove-research-paper-clearly-explained-7d2c3641b8a6</a:t>
            </a:r>
            <a:r>
              <a:rPr lang="en-US" sz="2400" dirty="0"/>
              <a:t> </a:t>
            </a:r>
          </a:p>
          <a:p>
            <a:r>
              <a:rPr lang="en-US" sz="2400" dirty="0">
                <a:hlinkClick r:id="rId4"/>
              </a:rPr>
              <a:t>https://towardsdatascience.com/art-of-vector-representation-of-words-5e85c59fee5</a:t>
            </a:r>
            <a:r>
              <a:rPr lang="en-US" sz="2400" dirty="0"/>
              <a:t> </a:t>
            </a:r>
          </a:p>
          <a:p>
            <a:r>
              <a:rPr lang="en-US" sz="2400" dirty="0"/>
              <a:t>From the corpus build the co-occurrence matrix X, then find </a:t>
            </a:r>
            <a:r>
              <a:rPr lang="en-US" sz="2400" dirty="0" err="1"/>
              <a:t>W</a:t>
            </a:r>
            <a:r>
              <a:rPr lang="en-US" sz="2400" baseline="-25000" dirty="0" err="1"/>
              <a:t>word</a:t>
            </a:r>
            <a:r>
              <a:rPr lang="en-US" sz="2400" dirty="0"/>
              <a:t>, see below</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83</a:t>
            </a:fld>
            <a:endParaRPr lang="en-US"/>
          </a:p>
        </p:txBody>
      </p:sp>
      <p:pic>
        <p:nvPicPr>
          <p:cNvPr id="7" name="Picture 6"/>
          <p:cNvPicPr>
            <a:picLocks noChangeAspect="1"/>
          </p:cNvPicPr>
          <p:nvPr/>
        </p:nvPicPr>
        <p:blipFill>
          <a:blip r:embed="rId5"/>
          <a:stretch>
            <a:fillRect/>
          </a:stretch>
        </p:blipFill>
        <p:spPr>
          <a:xfrm>
            <a:off x="1600200" y="4425818"/>
            <a:ext cx="5524500" cy="2066925"/>
          </a:xfrm>
          <a:prstGeom prst="rect">
            <a:avLst/>
          </a:prstGeom>
        </p:spPr>
      </p:pic>
    </p:spTree>
    <p:extLst>
      <p:ext uri="{BB962C8B-B14F-4D97-AF65-F5344CB8AC3E}">
        <p14:creationId xmlns:p14="http://schemas.microsoft.com/office/powerpoint/2010/main" val="15989663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Appendix 4: IMDB Review Dataset</a:t>
            </a:r>
            <a:br>
              <a:rPr lang="en-US" dirty="0"/>
            </a:br>
            <a:r>
              <a:rPr lang="en-US" dirty="0"/>
              <a:t>for sentiment classification</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i="1" dirty="0"/>
              <a:t>We constructed a collection of 50,000 reviews</a:t>
            </a:r>
          </a:p>
          <a:p>
            <a:r>
              <a:rPr lang="en-US" i="1" dirty="0"/>
              <a:t>from IMDB, allowing no more than 30 reviews per</a:t>
            </a:r>
          </a:p>
          <a:p>
            <a:r>
              <a:rPr lang="en-US" i="1" dirty="0"/>
              <a:t>movie. The constructed dataset contains an even</a:t>
            </a:r>
          </a:p>
          <a:p>
            <a:r>
              <a:rPr lang="en-US" i="1" dirty="0"/>
              <a:t>number of positive and negative reviews, so randomly</a:t>
            </a:r>
          </a:p>
          <a:p>
            <a:r>
              <a:rPr lang="en-US" i="1" dirty="0"/>
              <a:t>guessing yields 50% accuracy. Following</a:t>
            </a:r>
          </a:p>
          <a:p>
            <a:r>
              <a:rPr lang="en-US" i="1" dirty="0"/>
              <a:t>previous work on polarity classification, we consider</a:t>
            </a:r>
          </a:p>
          <a:p>
            <a:r>
              <a:rPr lang="en-US" i="1" dirty="0"/>
              <a:t>only highly polarized reviews. A negative review</a:t>
            </a:r>
          </a:p>
          <a:p>
            <a:r>
              <a:rPr lang="en-US" i="1" dirty="0"/>
              <a:t>has a score  4 out of 10, and a positive review has</a:t>
            </a:r>
          </a:p>
          <a:p>
            <a:r>
              <a:rPr lang="en-US" i="1" dirty="0"/>
              <a:t>a score  7 out of 10. Neutral reviews are not included</a:t>
            </a:r>
          </a:p>
          <a:p>
            <a:r>
              <a:rPr lang="en-US" i="1" dirty="0"/>
              <a:t>in the dataset. In the interest of providing a</a:t>
            </a:r>
          </a:p>
          <a:p>
            <a:r>
              <a:rPr lang="en-US" i="1" dirty="0"/>
              <a:t>benchmark for future work in this area, we release</a:t>
            </a:r>
          </a:p>
          <a:p>
            <a:r>
              <a:rPr lang="en-US" i="1" dirty="0"/>
              <a:t>this dataset to the public.2</a:t>
            </a:r>
          </a:p>
          <a:p>
            <a:r>
              <a:rPr lang="en-US" i="1" dirty="0"/>
              <a:t>Ref : </a:t>
            </a:r>
            <a:r>
              <a:rPr lang="en-US" dirty="0"/>
              <a:t>Maas, Andrew, et al. "Learning word vectors for sentiment analysis." </a:t>
            </a:r>
            <a:r>
              <a:rPr lang="en-US" i="1" dirty="0"/>
              <a:t>Proceedings of the 49th annual meeting of the association for computational linguistics: Human language technologies</a:t>
            </a:r>
            <a:r>
              <a:rPr lang="en-US" dirty="0"/>
              <a:t>. 2011. </a:t>
            </a:r>
            <a:endParaRPr lang="en-US" i="1"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84</a:t>
            </a:fld>
            <a:endParaRPr lang="en-US"/>
          </a:p>
        </p:txBody>
      </p:sp>
      <p:sp>
        <p:nvSpPr>
          <p:cNvPr id="6" name="TextBox 5"/>
          <p:cNvSpPr txBox="1"/>
          <p:nvPr/>
        </p:nvSpPr>
        <p:spPr>
          <a:xfrm>
            <a:off x="457200" y="5950489"/>
            <a:ext cx="8395888" cy="923330"/>
          </a:xfrm>
          <a:prstGeom prst="rect">
            <a:avLst/>
          </a:prstGeom>
          <a:noFill/>
        </p:spPr>
        <p:txBody>
          <a:bodyPr wrap="none" rtlCol="0">
            <a:spAutoFit/>
          </a:bodyPr>
          <a:lstStyle/>
          <a:p>
            <a:r>
              <a:rPr lang="en-US" dirty="0">
                <a:hlinkClick r:id="rId3"/>
              </a:rPr>
              <a:t>https://www.aclweb.org/anthology/P11-1015.pdf</a:t>
            </a:r>
            <a:endParaRPr lang="en-US" dirty="0"/>
          </a:p>
          <a:p>
            <a:r>
              <a:rPr lang="en-US" dirty="0">
                <a:hlinkClick r:id="rId4"/>
              </a:rPr>
              <a:t>https://towardsdatascience.com/sentiment-analysis-with-python-part-1-5ce197074184</a:t>
            </a:r>
            <a:endParaRPr lang="en-US" dirty="0"/>
          </a:p>
          <a:p>
            <a:endParaRPr lang="en-US" dirty="0"/>
          </a:p>
        </p:txBody>
      </p:sp>
      <p:sp>
        <p:nvSpPr>
          <p:cNvPr id="7" name="TextBox 6"/>
          <p:cNvSpPr txBox="1"/>
          <p:nvPr/>
        </p:nvSpPr>
        <p:spPr>
          <a:xfrm>
            <a:off x="6553200" y="1402286"/>
            <a:ext cx="2628900"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rtlCol="0">
            <a:spAutoFit/>
          </a:bodyPr>
          <a:lstStyle/>
          <a:p>
            <a:pPr marL="285750" indent="-285750">
              <a:buFont typeface="Arial" panose="020B0604020202020204" pitchFamily="34" charset="0"/>
              <a:buChar char="•"/>
            </a:pPr>
            <a:r>
              <a:rPr lang="en-US" dirty="0"/>
              <a:t>Summary:</a:t>
            </a:r>
          </a:p>
          <a:p>
            <a:pPr marL="285750" indent="-285750">
              <a:buFont typeface="Arial" panose="020B0604020202020204" pitchFamily="34" charset="0"/>
              <a:buChar char="•"/>
            </a:pPr>
            <a:r>
              <a:rPr lang="en-US" dirty="0"/>
              <a:t>50000 reviews (score 0 to 10)</a:t>
            </a:r>
          </a:p>
          <a:p>
            <a:pPr marL="285750" indent="-285750">
              <a:buFont typeface="Arial" panose="020B0604020202020204" pitchFamily="34" charset="0"/>
              <a:buChar char="•"/>
            </a:pPr>
            <a:r>
              <a:rPr lang="en-US" dirty="0"/>
              <a:t>label 0 (bad) :25000 reviews, score 4 or lower</a:t>
            </a:r>
          </a:p>
          <a:p>
            <a:pPr marL="285750" indent="-285750">
              <a:buFont typeface="Arial" panose="020B0604020202020204" pitchFamily="34" charset="0"/>
              <a:buChar char="•"/>
            </a:pPr>
            <a:r>
              <a:rPr lang="en-US" dirty="0"/>
              <a:t>Label1(good): 25000 reviews, score 7 or higher</a:t>
            </a:r>
          </a:p>
          <a:p>
            <a:pPr marL="285750" indent="-285750">
              <a:buFont typeface="Arial" panose="020B0604020202020204" pitchFamily="34" charset="0"/>
              <a:buChar char="•"/>
            </a:pPr>
            <a:r>
              <a:rPr lang="en-US" dirty="0"/>
              <a:t>Middle score ignored</a:t>
            </a:r>
          </a:p>
          <a:p>
            <a:pPr marL="285750" indent="-285750">
              <a:buFont typeface="Arial" panose="020B0604020202020204" pitchFamily="34" charset="0"/>
              <a:buChar char="•"/>
            </a:pPr>
            <a:r>
              <a:rPr lang="en-US" dirty="0"/>
              <a:t>We use this to train a system that is able to tell a new review is good or bad</a:t>
            </a:r>
          </a:p>
        </p:txBody>
      </p:sp>
    </p:spTree>
    <p:extLst>
      <p:ext uri="{BB962C8B-B14F-4D97-AF65-F5344CB8AC3E}">
        <p14:creationId xmlns:p14="http://schemas.microsoft.com/office/powerpoint/2010/main" val="26446256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Read_imdb.py</a:t>
            </a:r>
            <a:br>
              <a:rPr lang="en-US" dirty="0"/>
            </a:br>
            <a:r>
              <a:rPr lang="en-US" dirty="0"/>
              <a:t>Show 100 reviews with label (0, or 1)</a:t>
            </a:r>
          </a:p>
        </p:txBody>
      </p:sp>
      <p:sp>
        <p:nvSpPr>
          <p:cNvPr id="3" name="Content Placeholder 2"/>
          <p:cNvSpPr>
            <a:spLocks noGrp="1"/>
          </p:cNvSpPr>
          <p:nvPr>
            <p:ph idx="1"/>
          </p:nvPr>
        </p:nvSpPr>
        <p:spPr/>
        <p:txBody>
          <a:bodyPr>
            <a:normAutofit fontScale="47500" lnSpcReduction="20000"/>
          </a:bodyPr>
          <a:lstStyle/>
          <a:p>
            <a:r>
              <a:rPr lang="en-US" dirty="0"/>
              <a:t>#import </a:t>
            </a:r>
            <a:r>
              <a:rPr lang="en-US" dirty="0" err="1"/>
              <a:t>keras</a:t>
            </a:r>
            <a:r>
              <a:rPr lang="en-US" dirty="0"/>
              <a:t> </a:t>
            </a:r>
          </a:p>
          <a:p>
            <a:r>
              <a:rPr lang="en-US" dirty="0"/>
              <a:t>from </a:t>
            </a:r>
            <a:r>
              <a:rPr lang="en-US" dirty="0" err="1"/>
              <a:t>tensorflow.python</a:t>
            </a:r>
            <a:r>
              <a:rPr lang="en-US" dirty="0"/>
              <a:t> import </a:t>
            </a:r>
            <a:r>
              <a:rPr lang="en-US" dirty="0" err="1"/>
              <a:t>keras</a:t>
            </a:r>
            <a:endParaRPr lang="en-US" dirty="0"/>
          </a:p>
          <a:p>
            <a:r>
              <a:rPr lang="en-US" dirty="0"/>
              <a:t>#from </a:t>
            </a:r>
            <a:r>
              <a:rPr lang="en-US" dirty="0" err="1"/>
              <a:t>tensorflow.keras</a:t>
            </a:r>
            <a:r>
              <a:rPr lang="en-US" dirty="0"/>
              <a:t> import </a:t>
            </a:r>
            <a:r>
              <a:rPr lang="en-US" dirty="0" err="1"/>
              <a:t>keras</a:t>
            </a:r>
            <a:endParaRPr lang="en-US" dirty="0"/>
          </a:p>
          <a:p>
            <a:r>
              <a:rPr lang="en-US" dirty="0"/>
              <a:t>NUM_WORDS=1000 # only use top 1000 words</a:t>
            </a:r>
          </a:p>
          <a:p>
            <a:r>
              <a:rPr lang="en-US" dirty="0"/>
              <a:t>INDEX_FROM=3   # word index offset</a:t>
            </a:r>
          </a:p>
          <a:p>
            <a:r>
              <a:rPr lang="en-US" dirty="0" err="1"/>
              <a:t>train,test</a:t>
            </a:r>
            <a:r>
              <a:rPr lang="en-US" dirty="0"/>
              <a:t> = </a:t>
            </a:r>
            <a:r>
              <a:rPr lang="en-US" dirty="0" err="1"/>
              <a:t>keras.datasets.imdb.load_data</a:t>
            </a:r>
            <a:r>
              <a:rPr lang="en-US" dirty="0"/>
              <a:t>(</a:t>
            </a:r>
            <a:r>
              <a:rPr lang="en-US" dirty="0" err="1"/>
              <a:t>num_words</a:t>
            </a:r>
            <a:r>
              <a:rPr lang="en-US" dirty="0"/>
              <a:t>=NUM_WORDS, </a:t>
            </a:r>
            <a:r>
              <a:rPr lang="en-US" dirty="0" err="1"/>
              <a:t>index_from</a:t>
            </a:r>
            <a:r>
              <a:rPr lang="en-US" dirty="0"/>
              <a:t>=INDEX_FROM)</a:t>
            </a:r>
          </a:p>
          <a:p>
            <a:r>
              <a:rPr lang="en-US" dirty="0" err="1"/>
              <a:t>train_x,train_y</a:t>
            </a:r>
            <a:r>
              <a:rPr lang="en-US" dirty="0"/>
              <a:t> = train</a:t>
            </a:r>
          </a:p>
          <a:p>
            <a:r>
              <a:rPr lang="en-US" dirty="0" err="1"/>
              <a:t>test_x,test_y</a:t>
            </a:r>
            <a:r>
              <a:rPr lang="en-US" dirty="0"/>
              <a:t> = test</a:t>
            </a:r>
          </a:p>
          <a:p>
            <a:r>
              <a:rPr lang="en-US" dirty="0" err="1"/>
              <a:t>word_to_id</a:t>
            </a:r>
            <a:r>
              <a:rPr lang="en-US" dirty="0"/>
              <a:t> = </a:t>
            </a:r>
            <a:r>
              <a:rPr lang="en-US" dirty="0" err="1"/>
              <a:t>keras.datasets.imdb.get_word_index</a:t>
            </a:r>
            <a:r>
              <a:rPr lang="en-US" dirty="0"/>
              <a:t>()</a:t>
            </a:r>
          </a:p>
          <a:p>
            <a:r>
              <a:rPr lang="en-US" dirty="0" err="1"/>
              <a:t>word_to_id</a:t>
            </a:r>
            <a:r>
              <a:rPr lang="en-US" dirty="0"/>
              <a:t> = {k:(</a:t>
            </a:r>
            <a:r>
              <a:rPr lang="en-US" dirty="0" err="1"/>
              <a:t>v+INDEX_FROM</a:t>
            </a:r>
            <a:r>
              <a:rPr lang="en-US" dirty="0"/>
              <a:t>) for </a:t>
            </a:r>
            <a:r>
              <a:rPr lang="en-US" dirty="0" err="1"/>
              <a:t>k,v</a:t>
            </a:r>
            <a:r>
              <a:rPr lang="en-US" dirty="0"/>
              <a:t> in </a:t>
            </a:r>
            <a:r>
              <a:rPr lang="en-US" dirty="0" err="1"/>
              <a:t>word_to_id.items</a:t>
            </a:r>
            <a:r>
              <a:rPr lang="en-US" dirty="0"/>
              <a:t>()}</a:t>
            </a:r>
          </a:p>
          <a:p>
            <a:r>
              <a:rPr lang="en-US" dirty="0" err="1"/>
              <a:t>word_to_id</a:t>
            </a:r>
            <a:r>
              <a:rPr lang="en-US" dirty="0"/>
              <a:t>["&lt;PAD&gt;"] = 0</a:t>
            </a:r>
          </a:p>
          <a:p>
            <a:r>
              <a:rPr lang="en-US" dirty="0" err="1"/>
              <a:t>word_to_id</a:t>
            </a:r>
            <a:r>
              <a:rPr lang="en-US" dirty="0"/>
              <a:t>["&lt;START&gt;"] = 1</a:t>
            </a:r>
          </a:p>
          <a:p>
            <a:r>
              <a:rPr lang="en-US" dirty="0" err="1"/>
              <a:t>word_to_id</a:t>
            </a:r>
            <a:r>
              <a:rPr lang="en-US" dirty="0"/>
              <a:t>["&lt;UNK&gt;"] = 2</a:t>
            </a:r>
          </a:p>
          <a:p>
            <a:r>
              <a:rPr lang="en-US" dirty="0" err="1"/>
              <a:t>id_to_word</a:t>
            </a:r>
            <a:r>
              <a:rPr lang="en-US" dirty="0"/>
              <a:t> = {</a:t>
            </a:r>
            <a:r>
              <a:rPr lang="en-US" dirty="0" err="1"/>
              <a:t>value:key</a:t>
            </a:r>
            <a:r>
              <a:rPr lang="en-US" dirty="0"/>
              <a:t> for </a:t>
            </a:r>
            <a:r>
              <a:rPr lang="en-US" dirty="0" err="1"/>
              <a:t>key,value</a:t>
            </a:r>
            <a:r>
              <a:rPr lang="en-US" dirty="0"/>
              <a:t> in </a:t>
            </a:r>
            <a:r>
              <a:rPr lang="en-US" dirty="0" err="1"/>
              <a:t>word_to_id.items</a:t>
            </a:r>
            <a:r>
              <a:rPr lang="en-US" dirty="0"/>
              <a:t>()}</a:t>
            </a:r>
          </a:p>
          <a:p>
            <a:r>
              <a:rPr lang="en-US" dirty="0"/>
              <a:t>for </a:t>
            </a:r>
            <a:r>
              <a:rPr lang="en-US" dirty="0" err="1"/>
              <a:t>i</a:t>
            </a:r>
            <a:r>
              <a:rPr lang="en-US" dirty="0"/>
              <a:t> in range(0, 100):</a:t>
            </a:r>
          </a:p>
          <a:p>
            <a:r>
              <a:rPr lang="en-US" dirty="0"/>
              <a:t>    print('</a:t>
            </a:r>
            <a:r>
              <a:rPr lang="en-US" dirty="0" err="1"/>
              <a:t>xxxx</a:t>
            </a:r>
            <a:r>
              <a:rPr lang="en-US" dirty="0"/>
              <a:t> The sentence index&gt;&gt;',</a:t>
            </a:r>
            <a:r>
              <a:rPr lang="en-US" dirty="0" err="1"/>
              <a:t>i</a:t>
            </a:r>
            <a:r>
              <a:rPr lang="en-US" dirty="0"/>
              <a:t>)</a:t>
            </a:r>
          </a:p>
          <a:p>
            <a:r>
              <a:rPr lang="en-US" dirty="0"/>
              <a:t>    print(</a:t>
            </a:r>
            <a:r>
              <a:rPr lang="en-US" dirty="0" err="1"/>
              <a:t>train_y</a:t>
            </a:r>
            <a:r>
              <a:rPr lang="en-US" dirty="0"/>
              <a:t>[</a:t>
            </a:r>
            <a:r>
              <a:rPr lang="en-US" dirty="0" err="1"/>
              <a:t>i</a:t>
            </a:r>
            <a:r>
              <a:rPr lang="en-US" dirty="0"/>
              <a:t>],'</a:t>
            </a:r>
            <a:r>
              <a:rPr lang="en-US" dirty="0" err="1"/>
              <a:t>train_y</a:t>
            </a:r>
            <a:r>
              <a:rPr lang="en-US" dirty="0"/>
              <a:t>[] label')</a:t>
            </a:r>
          </a:p>
          <a:p>
            <a:r>
              <a:rPr lang="en-US" dirty="0"/>
              <a:t>    print(' '.join(</a:t>
            </a:r>
            <a:r>
              <a:rPr lang="en-US" dirty="0" err="1"/>
              <a:t>id_to_word</a:t>
            </a:r>
            <a:r>
              <a:rPr lang="en-US" dirty="0"/>
              <a:t>[id] for id in </a:t>
            </a:r>
            <a:r>
              <a:rPr lang="en-US" dirty="0" err="1"/>
              <a:t>train_x</a:t>
            </a:r>
            <a:r>
              <a:rPr lang="en-US" dirty="0"/>
              <a:t>[</a:t>
            </a:r>
            <a:r>
              <a:rPr lang="en-US" dirty="0" err="1"/>
              <a:t>i</a:t>
            </a:r>
            <a:r>
              <a:rPr lang="en-US" dirty="0"/>
              <a:t>] ))</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85</a:t>
            </a:fld>
            <a:endParaRPr lang="en-US"/>
          </a:p>
        </p:txBody>
      </p:sp>
      <p:sp>
        <p:nvSpPr>
          <p:cNvPr id="6" name="TextBox 5"/>
          <p:cNvSpPr txBox="1"/>
          <p:nvPr/>
        </p:nvSpPr>
        <p:spPr>
          <a:xfrm>
            <a:off x="457200" y="5939393"/>
            <a:ext cx="8468857" cy="369332"/>
          </a:xfrm>
          <a:prstGeom prst="rect">
            <a:avLst/>
          </a:prstGeom>
          <a:noFill/>
        </p:spPr>
        <p:txBody>
          <a:bodyPr wrap="none" rtlCol="0">
            <a:spAutoFit/>
          </a:bodyPr>
          <a:lstStyle/>
          <a:p>
            <a:r>
              <a:rPr lang="en-US" dirty="0">
                <a:hlinkClick r:id="rId2"/>
              </a:rPr>
              <a:t>https://intellipaat.com/community/5718/restore-original-text-from-kerass-imdb-dataset</a:t>
            </a:r>
            <a:endParaRPr lang="en-US" dirty="0"/>
          </a:p>
        </p:txBody>
      </p:sp>
    </p:spTree>
    <p:extLst>
      <p:ext uri="{BB962C8B-B14F-4D97-AF65-F5344CB8AC3E}">
        <p14:creationId xmlns:p14="http://schemas.microsoft.com/office/powerpoint/2010/main" val="31579563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display from Read_imdb.py</a:t>
            </a:r>
          </a:p>
        </p:txBody>
      </p:sp>
      <p:sp>
        <p:nvSpPr>
          <p:cNvPr id="3" name="Content Placeholder 2"/>
          <p:cNvSpPr>
            <a:spLocks noGrp="1"/>
          </p:cNvSpPr>
          <p:nvPr>
            <p:ph idx="1"/>
          </p:nvPr>
        </p:nvSpPr>
        <p:spPr/>
        <p:txBody>
          <a:bodyPr>
            <a:normAutofit fontScale="47500" lnSpcReduction="20000"/>
          </a:bodyPr>
          <a:lstStyle/>
          <a:p>
            <a:endParaRPr lang="en-US" dirty="0"/>
          </a:p>
          <a:p>
            <a:r>
              <a:rPr lang="en-US" dirty="0"/>
              <a:t>…</a:t>
            </a:r>
          </a:p>
          <a:p>
            <a:r>
              <a:rPr lang="en-US" dirty="0" err="1"/>
              <a:t>xxxx</a:t>
            </a:r>
            <a:r>
              <a:rPr lang="en-US" dirty="0"/>
              <a:t> The sentence index&gt;&gt; 98</a:t>
            </a:r>
          </a:p>
          <a:p>
            <a:r>
              <a:rPr lang="en-US" dirty="0"/>
              <a:t>1 </a:t>
            </a:r>
            <a:r>
              <a:rPr lang="en-US" dirty="0" err="1"/>
              <a:t>train_y</a:t>
            </a:r>
            <a:r>
              <a:rPr lang="en-US" dirty="0"/>
              <a:t>[] label</a:t>
            </a:r>
          </a:p>
          <a:p>
            <a:r>
              <a:rPr lang="en-US" dirty="0"/>
              <a:t>&lt;START&gt; this movie is wonderful </a:t>
            </a:r>
            <a:r>
              <a:rPr lang="en-US" dirty="0" err="1"/>
              <a:t>br</a:t>
            </a:r>
            <a:r>
              <a:rPr lang="en-US" dirty="0"/>
              <a:t> </a:t>
            </a:r>
            <a:r>
              <a:rPr lang="en-US" dirty="0" err="1"/>
              <a:t>br</a:t>
            </a:r>
            <a:r>
              <a:rPr lang="en-US" dirty="0"/>
              <a:t> </a:t>
            </a:r>
            <a:r>
              <a:rPr lang="en-US" dirty="0" err="1"/>
              <a:t>i</a:t>
            </a:r>
            <a:r>
              <a:rPr lang="en-US" dirty="0"/>
              <a:t> was &lt;UNK&gt; </a:t>
            </a:r>
            <a:r>
              <a:rPr lang="en-US" dirty="0" err="1"/>
              <a:t>i</a:t>
            </a:r>
            <a:r>
              <a:rPr lang="en-US" dirty="0"/>
              <a:t> should say and surprised because of how &lt;UNK&gt; it was done the cast the &lt;UNK&gt; the effects everything &lt;UNK&gt; </a:t>
            </a:r>
            <a:r>
              <a:rPr lang="en-US" dirty="0" err="1"/>
              <a:t>i</a:t>
            </a:r>
            <a:r>
              <a:rPr lang="en-US" dirty="0"/>
              <a:t> mean it was a love story yes but what made it &lt;UNK&gt; from the rest was that it was told in an entertaining &lt;UNK&gt; &lt;UNK&gt; </a:t>
            </a:r>
            <a:r>
              <a:rPr lang="en-US" dirty="0" err="1"/>
              <a:t>br</a:t>
            </a:r>
            <a:r>
              <a:rPr lang="en-US" dirty="0"/>
              <a:t> </a:t>
            </a:r>
            <a:r>
              <a:rPr lang="en-US" dirty="0" err="1"/>
              <a:t>br</a:t>
            </a:r>
            <a:r>
              <a:rPr lang="en-US" dirty="0"/>
              <a:t> for me it is the &lt;UNK&gt; of modern &lt;UNK&gt; tale it's like the modern peter &lt;UNK&gt; simply amazing </a:t>
            </a:r>
            <a:r>
              <a:rPr lang="en-US" dirty="0" err="1"/>
              <a:t>br</a:t>
            </a:r>
            <a:r>
              <a:rPr lang="en-US" dirty="0"/>
              <a:t> </a:t>
            </a:r>
            <a:r>
              <a:rPr lang="en-US" dirty="0" err="1"/>
              <a:t>br</a:t>
            </a:r>
            <a:r>
              <a:rPr lang="en-US" dirty="0"/>
              <a:t> </a:t>
            </a:r>
            <a:r>
              <a:rPr lang="en-US" dirty="0" err="1"/>
              <a:t>i</a:t>
            </a:r>
            <a:r>
              <a:rPr lang="en-US" dirty="0"/>
              <a:t> &lt;UNK&gt; would buy a &lt;UNK&gt; of this the moment it hit the &lt;UNK&gt; </a:t>
            </a:r>
            <a:r>
              <a:rPr lang="en-US" dirty="0" err="1"/>
              <a:t>br</a:t>
            </a:r>
            <a:r>
              <a:rPr lang="en-US" dirty="0"/>
              <a:t> </a:t>
            </a:r>
            <a:r>
              <a:rPr lang="en-US" dirty="0" err="1"/>
              <a:t>br</a:t>
            </a:r>
            <a:r>
              <a:rPr lang="en-US" dirty="0"/>
              <a:t> this movie is really a &lt;UNK&gt; must see one 10 stars for that</a:t>
            </a:r>
          </a:p>
          <a:p>
            <a:r>
              <a:rPr lang="en-US" dirty="0" err="1"/>
              <a:t>xxxx</a:t>
            </a:r>
            <a:r>
              <a:rPr lang="en-US" dirty="0"/>
              <a:t> The sentence index&gt;&gt; 99</a:t>
            </a:r>
          </a:p>
          <a:p>
            <a:r>
              <a:rPr lang="en-US" dirty="0"/>
              <a:t>0 </a:t>
            </a:r>
            <a:r>
              <a:rPr lang="en-US" dirty="0" err="1"/>
              <a:t>train_y</a:t>
            </a:r>
            <a:r>
              <a:rPr lang="en-US" dirty="0"/>
              <a:t>[] label</a:t>
            </a:r>
          </a:p>
          <a:p>
            <a:r>
              <a:rPr lang="en-US" dirty="0"/>
              <a:t>&lt;START&gt; &lt;UNK&gt; &lt;UNK&gt; cannot make horror movies first of all the casting was very wrong for this movie the only decent part was the hot &lt;UNK&gt; &lt;UNK&gt; girl from &lt;UNK&gt; the &lt;UNK&gt; &lt;UNK&gt; this movies has no gore usually a &lt;UNK&gt; &lt;UNK&gt; to a horror movie no action no acting and no suspense also a &lt;UNK&gt; &lt;UNK&gt; &lt;UNK&gt; &lt;UNK&gt; is a good actor but he is so &lt;UNK&gt; and &lt;UNK&gt; in this that it's sad there were a few parts that were supposed to be funny &lt;UNK&gt; the &lt;UNK&gt; horror comedy movies and no one &lt;UNK&gt; in the audience </a:t>
            </a:r>
            <a:r>
              <a:rPr lang="en-US" dirty="0" err="1"/>
              <a:t>i</a:t>
            </a:r>
            <a:r>
              <a:rPr lang="en-US" dirty="0"/>
              <a:t> thought that this movie was &lt;UNK&gt; &lt;UNK&gt; and </a:t>
            </a:r>
            <a:r>
              <a:rPr lang="en-US" dirty="0" err="1"/>
              <a:t>i</a:t>
            </a:r>
            <a:r>
              <a:rPr lang="en-US" dirty="0"/>
              <a:t> didn't pay attention and &lt;UNK&gt; it had been &lt;UNK&gt; to &lt;UNK&gt; &lt;UNK&gt; anyway see this movie if you liked </a:t>
            </a:r>
            <a:r>
              <a:rPr lang="en-US" dirty="0" err="1"/>
              <a:t>i</a:t>
            </a:r>
            <a:r>
              <a:rPr lang="en-US" dirty="0"/>
              <a:t> still know what you did last &lt;UNK&gt; that's the only type of person who would find this movie even &lt;UNK&gt; scary and seriously this is to you &lt;UNK&gt; &lt;UNK&gt; stop making horror movies this movie makes &lt;UNK&gt; look like &lt;UNK&gt; &lt;UNK&gt; &lt;UNK&gt;</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86</a:t>
            </a:fld>
            <a:endParaRPr lang="en-US"/>
          </a:p>
        </p:txBody>
      </p:sp>
    </p:spTree>
    <p:extLst>
      <p:ext uri="{BB962C8B-B14F-4D97-AF65-F5344CB8AC3E}">
        <p14:creationId xmlns:p14="http://schemas.microsoft.com/office/powerpoint/2010/main" val="2626709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sz="3600" dirty="0" err="1"/>
              <a:t>keras.datasets.imdb.load_data</a:t>
            </a:r>
            <a:r>
              <a:rPr lang="en-US" sz="3600" dirty="0"/>
              <a:t>()</a:t>
            </a:r>
            <a:br>
              <a:rPr lang="en-US" sz="3600" dirty="0"/>
            </a:br>
            <a:r>
              <a:rPr lang="en-US" sz="3600" dirty="0"/>
              <a:t>using a simple representation scheme</a:t>
            </a:r>
            <a:br>
              <a:rPr lang="en-US" sz="3600" dirty="0"/>
            </a:br>
            <a:r>
              <a:rPr lang="en-US" sz="3600" dirty="0"/>
              <a:t>(not using the more advanced word2vec)</a:t>
            </a:r>
          </a:p>
        </p:txBody>
      </p:sp>
      <p:sp>
        <p:nvSpPr>
          <p:cNvPr id="3" name="Content Placeholder 2"/>
          <p:cNvSpPr>
            <a:spLocks noGrp="1"/>
          </p:cNvSpPr>
          <p:nvPr>
            <p:ph idx="1"/>
          </p:nvPr>
        </p:nvSpPr>
        <p:spPr>
          <a:xfrm>
            <a:off x="457200" y="2012949"/>
            <a:ext cx="8229600" cy="4525963"/>
          </a:xfrm>
        </p:spPr>
        <p:txBody>
          <a:bodyPr>
            <a:normAutofit fontScale="77500" lnSpcReduction="20000"/>
          </a:bodyPr>
          <a:lstStyle/>
          <a:p>
            <a:r>
              <a:rPr lang="en-US" i="1" dirty="0"/>
              <a:t>Loads the </a:t>
            </a:r>
            <a:r>
              <a:rPr lang="en-US" i="1" dirty="0">
                <a:hlinkClick r:id="rId2"/>
              </a:rPr>
              <a:t>IMDB dataset</a:t>
            </a:r>
            <a:r>
              <a:rPr lang="en-US" i="1" dirty="0"/>
              <a:t>.</a:t>
            </a:r>
          </a:p>
          <a:p>
            <a:r>
              <a:rPr lang="en-US" i="1" dirty="0"/>
              <a:t>This is a dataset of 25,000 movies reviews from IMDB, labeled by sentiment (positive/negative). Reviews have been preprocessed, and each review is encoded as a list of word indexes (integers). For convenience, </a:t>
            </a:r>
            <a:r>
              <a:rPr lang="en-US" i="1" u="sng" dirty="0">
                <a:solidFill>
                  <a:srgbClr val="FF0000"/>
                </a:solidFill>
              </a:rPr>
              <a:t>words are indexed by overall frequency in the dataset</a:t>
            </a:r>
            <a:r>
              <a:rPr lang="en-US" i="1" dirty="0"/>
              <a:t>,</a:t>
            </a:r>
            <a:r>
              <a:rPr lang="en-US" i="1" dirty="0">
                <a:solidFill>
                  <a:srgbClr val="FFC000"/>
                </a:solidFill>
              </a:rPr>
              <a:t> </a:t>
            </a:r>
            <a:r>
              <a:rPr lang="en-US" i="1" dirty="0">
                <a:solidFill>
                  <a:srgbClr val="00B050"/>
                </a:solidFill>
              </a:rPr>
              <a:t>so that for instance the integer "3" encodes the 3rd most frequent word in the data. </a:t>
            </a:r>
            <a:r>
              <a:rPr lang="en-US" i="1" dirty="0"/>
              <a:t>This allows for quick filtering operations such as: "only consider the top 10,000 most common words, but eliminate the top 20 most common words".</a:t>
            </a:r>
          </a:p>
          <a:p>
            <a:r>
              <a:rPr lang="en-US" i="1" dirty="0"/>
              <a:t>As a convention, "0" does not stand for a specific word, but instead is used to encode any unknown word.</a:t>
            </a:r>
          </a:p>
          <a:p>
            <a:r>
              <a:rPr lang="en-US" dirty="0">
                <a:hlinkClick r:id="rId3"/>
              </a:rPr>
              <a:t>From https://keras.io/api/datasets/imdb/</a:t>
            </a:r>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87</a:t>
            </a:fld>
            <a:endParaRPr lang="en-US"/>
          </a:p>
        </p:txBody>
      </p:sp>
    </p:spTree>
    <p:extLst>
      <p:ext uri="{BB962C8B-B14F-4D97-AF65-F5344CB8AC3E}">
        <p14:creationId xmlns:p14="http://schemas.microsoft.com/office/powerpoint/2010/main" val="32928818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imdb_lstm.py using </a:t>
            </a:r>
            <a:r>
              <a:rPr lang="en-US" sz="4000" dirty="0" err="1"/>
              <a:t>keras</a:t>
            </a:r>
            <a:br>
              <a:rPr lang="en-US" dirty="0"/>
            </a:br>
            <a:r>
              <a:rPr lang="en-US" dirty="0"/>
              <a:t> </a:t>
            </a:r>
            <a:r>
              <a:rPr lang="en-US" sz="1600" dirty="0"/>
              <a:t>(https://github.com/keras-team/keras/tree/master/)</a:t>
            </a:r>
          </a:p>
        </p:txBody>
      </p:sp>
      <p:sp>
        <p:nvSpPr>
          <p:cNvPr id="3" name="Content Placeholder 2"/>
          <p:cNvSpPr>
            <a:spLocks noGrp="1"/>
          </p:cNvSpPr>
          <p:nvPr>
            <p:ph idx="1"/>
          </p:nvPr>
        </p:nvSpPr>
        <p:spPr/>
        <p:txBody>
          <a:bodyPr>
            <a:normAutofit fontScale="25000" lnSpcReduction="20000"/>
          </a:bodyPr>
          <a:lstStyle/>
          <a:p>
            <a:r>
              <a:rPr lang="en" dirty="0"/>
              <a:t>'''</a:t>
            </a:r>
          </a:p>
          <a:p>
            <a:r>
              <a:rPr lang="en-US" dirty="0"/>
              <a:t>#Train a recurrent convolutional network on the IMDB sentiment classification task.</a:t>
            </a:r>
          </a:p>
          <a:p>
            <a:endParaRPr lang="en" dirty="0"/>
          </a:p>
          <a:p>
            <a:r>
              <a:rPr lang="en-US" dirty="0"/>
              <a:t>Gets to 0.8498 test accuracy after 2 epochs. 41 s/epoch on K520 GPU.</a:t>
            </a:r>
          </a:p>
          <a:p>
            <a:r>
              <a:rPr lang="en" dirty="0"/>
              <a:t>'''</a:t>
            </a:r>
          </a:p>
          <a:p>
            <a:r>
              <a:rPr lang="en-US" dirty="0"/>
              <a:t>from __future__ import </a:t>
            </a:r>
            <a:r>
              <a:rPr lang="en-US" dirty="0" err="1"/>
              <a:t>print_function</a:t>
            </a:r>
            <a:endParaRPr lang="en-US" dirty="0"/>
          </a:p>
          <a:p>
            <a:endParaRPr lang="en" dirty="0"/>
          </a:p>
          <a:p>
            <a:r>
              <a:rPr lang="en-US" dirty="0"/>
              <a:t>from </a:t>
            </a:r>
            <a:r>
              <a:rPr lang="en-US" dirty="0" err="1"/>
              <a:t>tensorflow.keras.preprocessing</a:t>
            </a:r>
            <a:r>
              <a:rPr lang="en-US" dirty="0"/>
              <a:t> import sequence</a:t>
            </a:r>
          </a:p>
          <a:p>
            <a:r>
              <a:rPr lang="en-US" dirty="0"/>
              <a:t>from </a:t>
            </a:r>
            <a:r>
              <a:rPr lang="en-US" dirty="0" err="1"/>
              <a:t>tensorflow.keras.models</a:t>
            </a:r>
            <a:r>
              <a:rPr lang="en-US" dirty="0"/>
              <a:t> import Sequential</a:t>
            </a:r>
          </a:p>
          <a:p>
            <a:r>
              <a:rPr lang="en-US" dirty="0"/>
              <a:t>from </a:t>
            </a:r>
            <a:r>
              <a:rPr lang="en-US" dirty="0" err="1"/>
              <a:t>tensorflow.keras.layers</a:t>
            </a:r>
            <a:r>
              <a:rPr lang="en-US" dirty="0"/>
              <a:t> import Dense, Dropout, Activation</a:t>
            </a:r>
          </a:p>
          <a:p>
            <a:r>
              <a:rPr lang="en-US" dirty="0"/>
              <a:t>from </a:t>
            </a:r>
            <a:r>
              <a:rPr lang="en-US" dirty="0" err="1"/>
              <a:t>tensorflow.keras.layers</a:t>
            </a:r>
            <a:r>
              <a:rPr lang="en-US" dirty="0"/>
              <a:t> import Embedding</a:t>
            </a:r>
          </a:p>
          <a:p>
            <a:r>
              <a:rPr lang="en-US" dirty="0"/>
              <a:t>from </a:t>
            </a:r>
            <a:r>
              <a:rPr lang="en-US" dirty="0" err="1"/>
              <a:t>tensorflow.keras.layers</a:t>
            </a:r>
            <a:r>
              <a:rPr lang="en-US" dirty="0"/>
              <a:t> import LSTM</a:t>
            </a:r>
          </a:p>
          <a:p>
            <a:r>
              <a:rPr lang="en-US" dirty="0"/>
              <a:t>from </a:t>
            </a:r>
            <a:r>
              <a:rPr lang="en-US" dirty="0" err="1"/>
              <a:t>tensorflow.keras.layers</a:t>
            </a:r>
            <a:r>
              <a:rPr lang="en-US" dirty="0"/>
              <a:t> import Conv1D, MaxPooling1D</a:t>
            </a:r>
          </a:p>
          <a:p>
            <a:r>
              <a:rPr lang="en-US" dirty="0"/>
              <a:t>from </a:t>
            </a:r>
            <a:r>
              <a:rPr lang="en-US" dirty="0" err="1"/>
              <a:t>tensorflow.keras.datasets</a:t>
            </a:r>
            <a:r>
              <a:rPr lang="en-US" dirty="0"/>
              <a:t> import </a:t>
            </a:r>
            <a:r>
              <a:rPr lang="en-US" dirty="0" err="1"/>
              <a:t>imdb</a:t>
            </a:r>
            <a:endParaRPr lang="en-US" dirty="0"/>
          </a:p>
          <a:p>
            <a:endParaRPr lang="en" dirty="0"/>
          </a:p>
          <a:p>
            <a:r>
              <a:rPr lang="en-US" dirty="0"/>
              <a:t># Embedding</a:t>
            </a:r>
          </a:p>
          <a:p>
            <a:r>
              <a:rPr lang="en-US" dirty="0" err="1"/>
              <a:t>max_features</a:t>
            </a:r>
            <a:r>
              <a:rPr lang="en-US" dirty="0"/>
              <a:t> = 20000</a:t>
            </a:r>
          </a:p>
          <a:p>
            <a:r>
              <a:rPr lang="en-US" dirty="0" err="1"/>
              <a:t>maxlen</a:t>
            </a:r>
            <a:r>
              <a:rPr lang="en-US" dirty="0"/>
              <a:t> = 100</a:t>
            </a:r>
          </a:p>
          <a:p>
            <a:r>
              <a:rPr lang="en-US" dirty="0" err="1"/>
              <a:t>embedding_size</a:t>
            </a:r>
            <a:r>
              <a:rPr lang="en-US" dirty="0"/>
              <a:t> = 128</a:t>
            </a:r>
          </a:p>
          <a:p>
            <a:endParaRPr lang="en" dirty="0"/>
          </a:p>
          <a:p>
            <a:r>
              <a:rPr lang="en-US" dirty="0"/>
              <a:t># Convolution</a:t>
            </a:r>
          </a:p>
          <a:p>
            <a:r>
              <a:rPr lang="en-US" dirty="0" err="1"/>
              <a:t>kernel_size</a:t>
            </a:r>
            <a:r>
              <a:rPr lang="en-US" dirty="0"/>
              <a:t> = 5</a:t>
            </a:r>
          </a:p>
          <a:p>
            <a:r>
              <a:rPr lang="en-US" dirty="0"/>
              <a:t>filters = 64</a:t>
            </a:r>
          </a:p>
          <a:p>
            <a:r>
              <a:rPr lang="en-US" dirty="0" err="1"/>
              <a:t>pool_size</a:t>
            </a:r>
            <a:r>
              <a:rPr lang="en-US" dirty="0"/>
              <a:t> = 4</a:t>
            </a:r>
          </a:p>
          <a:p>
            <a:endParaRPr lang="en" dirty="0"/>
          </a:p>
          <a:p>
            <a:r>
              <a:rPr lang="en-US" dirty="0"/>
              <a:t># LSTM</a:t>
            </a:r>
          </a:p>
          <a:p>
            <a:r>
              <a:rPr lang="en-US" dirty="0" err="1"/>
              <a:t>lstm_output_size</a:t>
            </a:r>
            <a:r>
              <a:rPr lang="en-US" dirty="0"/>
              <a:t> = 70</a:t>
            </a:r>
          </a:p>
          <a:p>
            <a:endParaRPr lang="en" dirty="0"/>
          </a:p>
          <a:p>
            <a:r>
              <a:rPr lang="en-US" dirty="0"/>
              <a:t># Training</a:t>
            </a:r>
          </a:p>
          <a:p>
            <a:r>
              <a:rPr lang="en-US" dirty="0" err="1"/>
              <a:t>batch_size</a:t>
            </a:r>
            <a:r>
              <a:rPr lang="en-US" dirty="0"/>
              <a:t> = 30</a:t>
            </a:r>
          </a:p>
          <a:p>
            <a:r>
              <a:rPr lang="en-US" dirty="0"/>
              <a:t>epochs = 2</a:t>
            </a:r>
          </a:p>
          <a:p>
            <a:endParaRPr lang="en" dirty="0"/>
          </a:p>
          <a:p>
            <a:r>
              <a:rPr lang="en" dirty="0"/>
              <a:t>'''</a:t>
            </a:r>
          </a:p>
          <a:p>
            <a:r>
              <a:rPr lang="en-US" dirty="0"/>
              <a:t>Note:</a:t>
            </a:r>
          </a:p>
          <a:p>
            <a:r>
              <a:rPr lang="en-US" dirty="0" err="1"/>
              <a:t>batch_size</a:t>
            </a:r>
            <a:r>
              <a:rPr lang="en-US" dirty="0"/>
              <a:t> is highly sensitive.</a:t>
            </a:r>
          </a:p>
          <a:p>
            <a:r>
              <a:rPr lang="en-US" dirty="0"/>
              <a:t>Only 2 epochs are needed as the dataset is very small.</a:t>
            </a:r>
          </a:p>
          <a:p>
            <a:r>
              <a:rPr lang="en" dirty="0"/>
              <a:t>'''</a:t>
            </a:r>
          </a:p>
          <a:p>
            <a:endParaRPr lang="en" dirty="0"/>
          </a:p>
          <a:p>
            <a:r>
              <a:rPr lang="en-US" dirty="0"/>
              <a:t>print('Loading data...')</a:t>
            </a:r>
          </a:p>
          <a:p>
            <a:r>
              <a:rPr lang="en-US" dirty="0"/>
              <a:t>(</a:t>
            </a:r>
            <a:r>
              <a:rPr lang="en-US" dirty="0" err="1"/>
              <a:t>x_train</a:t>
            </a:r>
            <a:r>
              <a:rPr lang="en-US" dirty="0"/>
              <a:t>, </a:t>
            </a:r>
            <a:r>
              <a:rPr lang="en-US" dirty="0" err="1"/>
              <a:t>y_train</a:t>
            </a:r>
            <a:r>
              <a:rPr lang="en-US" dirty="0"/>
              <a:t>), (</a:t>
            </a:r>
            <a:r>
              <a:rPr lang="en-US" dirty="0" err="1"/>
              <a:t>x_test</a:t>
            </a:r>
            <a:r>
              <a:rPr lang="en-US" dirty="0"/>
              <a:t>, </a:t>
            </a:r>
            <a:r>
              <a:rPr lang="en-US" dirty="0" err="1"/>
              <a:t>y_test</a:t>
            </a:r>
            <a:r>
              <a:rPr lang="en-US" dirty="0"/>
              <a:t>) = </a:t>
            </a:r>
            <a:r>
              <a:rPr lang="en-US" dirty="0" err="1"/>
              <a:t>imdb.load_data</a:t>
            </a:r>
            <a:r>
              <a:rPr lang="en-US" dirty="0"/>
              <a:t>(</a:t>
            </a:r>
            <a:r>
              <a:rPr lang="en-US" dirty="0" err="1"/>
              <a:t>num_words</a:t>
            </a:r>
            <a:r>
              <a:rPr lang="en-US" dirty="0"/>
              <a:t>=</a:t>
            </a:r>
            <a:r>
              <a:rPr lang="en-US" dirty="0" err="1"/>
              <a:t>max_features</a:t>
            </a:r>
            <a:r>
              <a:rPr lang="en-US" dirty="0"/>
              <a:t>)</a:t>
            </a:r>
          </a:p>
          <a:p>
            <a:r>
              <a:rPr lang="en-US" dirty="0"/>
              <a:t>print(</a:t>
            </a:r>
            <a:r>
              <a:rPr lang="en-US" dirty="0" err="1"/>
              <a:t>len</a:t>
            </a:r>
            <a:r>
              <a:rPr lang="en-US" dirty="0"/>
              <a:t>(</a:t>
            </a:r>
            <a:r>
              <a:rPr lang="en-US" dirty="0" err="1"/>
              <a:t>x_train</a:t>
            </a:r>
            <a:r>
              <a:rPr lang="en-US" dirty="0"/>
              <a:t>), 'train sequences')</a:t>
            </a:r>
          </a:p>
          <a:p>
            <a:r>
              <a:rPr lang="en-US" dirty="0"/>
              <a:t>print(</a:t>
            </a:r>
            <a:r>
              <a:rPr lang="en-US" dirty="0" err="1"/>
              <a:t>len</a:t>
            </a:r>
            <a:r>
              <a:rPr lang="en-US" dirty="0"/>
              <a:t>(</a:t>
            </a:r>
            <a:r>
              <a:rPr lang="en-US" dirty="0" err="1"/>
              <a:t>x_test</a:t>
            </a:r>
            <a:r>
              <a:rPr lang="en-US" dirty="0"/>
              <a:t>), 'test sequences')</a:t>
            </a:r>
          </a:p>
          <a:p>
            <a:endParaRPr lang="en" dirty="0"/>
          </a:p>
          <a:p>
            <a:r>
              <a:rPr lang="en-US" dirty="0"/>
              <a:t>print('Pad sequences (samples x time)')</a:t>
            </a:r>
          </a:p>
          <a:p>
            <a:r>
              <a:rPr lang="en-US" dirty="0" err="1"/>
              <a:t>x_train</a:t>
            </a:r>
            <a:r>
              <a:rPr lang="en-US" dirty="0"/>
              <a:t> = </a:t>
            </a:r>
            <a:r>
              <a:rPr lang="en-US" dirty="0" err="1"/>
              <a:t>sequence.pad_sequences</a:t>
            </a:r>
            <a:r>
              <a:rPr lang="en-US" dirty="0"/>
              <a:t>(</a:t>
            </a:r>
            <a:r>
              <a:rPr lang="en-US" dirty="0" err="1"/>
              <a:t>x_train</a:t>
            </a:r>
            <a:r>
              <a:rPr lang="en-US" dirty="0"/>
              <a:t>, </a:t>
            </a:r>
            <a:r>
              <a:rPr lang="en-US" dirty="0" err="1"/>
              <a:t>maxlen</a:t>
            </a:r>
            <a:r>
              <a:rPr lang="en-US" dirty="0"/>
              <a:t>=</a:t>
            </a:r>
            <a:r>
              <a:rPr lang="en-US" dirty="0" err="1"/>
              <a:t>maxlen</a:t>
            </a:r>
            <a:r>
              <a:rPr lang="en-US" dirty="0"/>
              <a:t>)</a:t>
            </a:r>
          </a:p>
          <a:p>
            <a:r>
              <a:rPr lang="en-US" dirty="0" err="1"/>
              <a:t>x_test</a:t>
            </a:r>
            <a:r>
              <a:rPr lang="en-US" dirty="0"/>
              <a:t> = </a:t>
            </a:r>
            <a:r>
              <a:rPr lang="en-US" dirty="0" err="1"/>
              <a:t>sequence.pad_sequences</a:t>
            </a:r>
            <a:r>
              <a:rPr lang="en-US" dirty="0"/>
              <a:t>(</a:t>
            </a:r>
            <a:r>
              <a:rPr lang="en-US" dirty="0" err="1"/>
              <a:t>x_test</a:t>
            </a:r>
            <a:r>
              <a:rPr lang="en-US" dirty="0"/>
              <a:t>, </a:t>
            </a:r>
            <a:r>
              <a:rPr lang="en-US" dirty="0" err="1"/>
              <a:t>maxlen</a:t>
            </a:r>
            <a:r>
              <a:rPr lang="en-US" dirty="0"/>
              <a:t>=</a:t>
            </a:r>
            <a:r>
              <a:rPr lang="en-US" dirty="0" err="1"/>
              <a:t>maxlen</a:t>
            </a:r>
            <a:r>
              <a:rPr lang="en-US" dirty="0"/>
              <a:t>)</a:t>
            </a:r>
          </a:p>
          <a:p>
            <a:r>
              <a:rPr lang="en-US" dirty="0"/>
              <a:t>print('</a:t>
            </a:r>
            <a:r>
              <a:rPr lang="en-US" dirty="0" err="1"/>
              <a:t>x_train</a:t>
            </a:r>
            <a:r>
              <a:rPr lang="en-US" dirty="0"/>
              <a:t> shape:', </a:t>
            </a:r>
            <a:r>
              <a:rPr lang="en-US" dirty="0" err="1"/>
              <a:t>x_train.shape</a:t>
            </a:r>
            <a:r>
              <a:rPr lang="en-US" dirty="0"/>
              <a:t>)</a:t>
            </a:r>
          </a:p>
          <a:p>
            <a:r>
              <a:rPr lang="en-US" dirty="0"/>
              <a:t>print('</a:t>
            </a:r>
            <a:r>
              <a:rPr lang="en-US" dirty="0" err="1"/>
              <a:t>x_test</a:t>
            </a:r>
            <a:r>
              <a:rPr lang="en-US" dirty="0"/>
              <a:t> shape:', </a:t>
            </a:r>
            <a:r>
              <a:rPr lang="en-US" dirty="0" err="1"/>
              <a:t>x_test.shape</a:t>
            </a:r>
            <a:r>
              <a:rPr lang="en-US" dirty="0"/>
              <a:t>)</a:t>
            </a:r>
          </a:p>
          <a:p>
            <a:endParaRPr lang="en" dirty="0"/>
          </a:p>
          <a:p>
            <a:r>
              <a:rPr lang="en-US" dirty="0"/>
              <a:t>print('Build model...')</a:t>
            </a:r>
          </a:p>
          <a:p>
            <a:endParaRPr lang="en" dirty="0"/>
          </a:p>
          <a:p>
            <a:r>
              <a:rPr lang="en-US" dirty="0"/>
              <a:t>model = Sequential()</a:t>
            </a:r>
          </a:p>
          <a:p>
            <a:r>
              <a:rPr lang="en-US" dirty="0" err="1"/>
              <a:t>model.add</a:t>
            </a:r>
            <a:r>
              <a:rPr lang="en-US" dirty="0"/>
              <a:t>(Embedding(</a:t>
            </a:r>
            <a:r>
              <a:rPr lang="en-US" dirty="0" err="1"/>
              <a:t>max_features</a:t>
            </a:r>
            <a:r>
              <a:rPr lang="en-US" dirty="0"/>
              <a:t>, </a:t>
            </a:r>
            <a:r>
              <a:rPr lang="en-US" dirty="0" err="1"/>
              <a:t>embedding_size</a:t>
            </a:r>
            <a:r>
              <a:rPr lang="en-US" dirty="0"/>
              <a:t>, </a:t>
            </a:r>
            <a:r>
              <a:rPr lang="en-US" dirty="0" err="1"/>
              <a:t>input_length</a:t>
            </a:r>
            <a:r>
              <a:rPr lang="en-US" dirty="0"/>
              <a:t>=</a:t>
            </a:r>
            <a:r>
              <a:rPr lang="en-US" dirty="0" err="1"/>
              <a:t>maxlen</a:t>
            </a:r>
            <a:r>
              <a:rPr lang="en-US" dirty="0"/>
              <a:t>))</a:t>
            </a:r>
          </a:p>
          <a:p>
            <a:r>
              <a:rPr lang="en-US" dirty="0" err="1"/>
              <a:t>model.add</a:t>
            </a:r>
            <a:r>
              <a:rPr lang="en-US" dirty="0"/>
              <a:t>(Dropout(0.25))</a:t>
            </a:r>
          </a:p>
          <a:p>
            <a:r>
              <a:rPr lang="en-US" dirty="0" err="1"/>
              <a:t>model.add</a:t>
            </a:r>
            <a:r>
              <a:rPr lang="en-US" dirty="0"/>
              <a:t>(Conv1D(filters,</a:t>
            </a:r>
          </a:p>
          <a:p>
            <a:r>
              <a:rPr lang="en-US" dirty="0"/>
              <a:t>                 </a:t>
            </a:r>
            <a:r>
              <a:rPr lang="en-US" dirty="0" err="1"/>
              <a:t>kernel_size</a:t>
            </a:r>
            <a:r>
              <a:rPr lang="en-US" dirty="0"/>
              <a:t>,</a:t>
            </a:r>
          </a:p>
          <a:p>
            <a:r>
              <a:rPr lang="en-US" dirty="0"/>
              <a:t>                 padding='valid',</a:t>
            </a:r>
          </a:p>
          <a:p>
            <a:r>
              <a:rPr lang="en-US" dirty="0"/>
              <a:t>                 activation='</a:t>
            </a:r>
            <a:r>
              <a:rPr lang="en-US" dirty="0" err="1"/>
              <a:t>relu</a:t>
            </a:r>
            <a:r>
              <a:rPr lang="en-US" dirty="0"/>
              <a:t>',</a:t>
            </a:r>
          </a:p>
          <a:p>
            <a:r>
              <a:rPr lang="en-US" dirty="0"/>
              <a:t>                 strides=1))</a:t>
            </a:r>
          </a:p>
          <a:p>
            <a:r>
              <a:rPr lang="en-US" dirty="0" err="1"/>
              <a:t>model.add</a:t>
            </a:r>
            <a:r>
              <a:rPr lang="en-US" dirty="0"/>
              <a:t>(MaxPooling1D(</a:t>
            </a:r>
            <a:r>
              <a:rPr lang="en-US" dirty="0" err="1"/>
              <a:t>pool_size</a:t>
            </a:r>
            <a:r>
              <a:rPr lang="en-US" dirty="0"/>
              <a:t>=</a:t>
            </a:r>
            <a:r>
              <a:rPr lang="en-US" dirty="0" err="1"/>
              <a:t>pool_size</a:t>
            </a:r>
            <a:r>
              <a:rPr lang="en-US" dirty="0"/>
              <a:t>))</a:t>
            </a:r>
          </a:p>
          <a:p>
            <a:r>
              <a:rPr lang="en-US" dirty="0" err="1"/>
              <a:t>model.add</a:t>
            </a:r>
            <a:r>
              <a:rPr lang="en-US" dirty="0"/>
              <a:t>(LSTM(</a:t>
            </a:r>
            <a:r>
              <a:rPr lang="en-US" dirty="0" err="1"/>
              <a:t>lstm_output_size</a:t>
            </a:r>
            <a:r>
              <a:rPr lang="en-US" dirty="0"/>
              <a:t>))</a:t>
            </a:r>
          </a:p>
          <a:p>
            <a:r>
              <a:rPr lang="en-US" dirty="0" err="1"/>
              <a:t>model.add</a:t>
            </a:r>
            <a:r>
              <a:rPr lang="en-US" dirty="0"/>
              <a:t>(Dense(1))</a:t>
            </a:r>
          </a:p>
          <a:p>
            <a:r>
              <a:rPr lang="en-US" dirty="0" err="1"/>
              <a:t>model.add</a:t>
            </a:r>
            <a:r>
              <a:rPr lang="en-US" dirty="0"/>
              <a:t>(Activation('sigmoid'))</a:t>
            </a:r>
          </a:p>
          <a:p>
            <a:endParaRPr lang="en" dirty="0"/>
          </a:p>
          <a:p>
            <a:r>
              <a:rPr lang="en-US" dirty="0" err="1"/>
              <a:t>model.compile</a:t>
            </a:r>
            <a:r>
              <a:rPr lang="en-US" dirty="0"/>
              <a:t>(loss='</a:t>
            </a:r>
            <a:r>
              <a:rPr lang="en-US" dirty="0" err="1"/>
              <a:t>binary_crossentropy</a:t>
            </a:r>
            <a:r>
              <a:rPr lang="en-US" dirty="0"/>
              <a:t>',</a:t>
            </a:r>
          </a:p>
          <a:p>
            <a:r>
              <a:rPr lang="en-US" dirty="0"/>
              <a:t>              optimizer='</a:t>
            </a:r>
            <a:r>
              <a:rPr lang="en-US" dirty="0" err="1"/>
              <a:t>adam</a:t>
            </a:r>
            <a:r>
              <a:rPr lang="en-US" dirty="0"/>
              <a:t>',</a:t>
            </a:r>
          </a:p>
          <a:p>
            <a:r>
              <a:rPr lang="en-US" dirty="0"/>
              <a:t>              metrics=['accuracy'])</a:t>
            </a:r>
          </a:p>
          <a:p>
            <a:endParaRPr lang="en" dirty="0"/>
          </a:p>
          <a:p>
            <a:r>
              <a:rPr lang="en-US" dirty="0"/>
              <a:t>print('Train...')</a:t>
            </a:r>
          </a:p>
          <a:p>
            <a:r>
              <a:rPr lang="en-US" dirty="0" err="1"/>
              <a:t>model.fit</a:t>
            </a:r>
            <a:r>
              <a:rPr lang="en-US" dirty="0"/>
              <a:t>(</a:t>
            </a:r>
            <a:r>
              <a:rPr lang="en-US" dirty="0" err="1"/>
              <a:t>x_train</a:t>
            </a:r>
            <a:r>
              <a:rPr lang="en-US" dirty="0"/>
              <a:t>, </a:t>
            </a:r>
            <a:r>
              <a:rPr lang="en-US" dirty="0" err="1"/>
              <a:t>y_train</a:t>
            </a:r>
            <a:r>
              <a:rPr lang="en-US" dirty="0"/>
              <a:t>,</a:t>
            </a:r>
          </a:p>
          <a:p>
            <a:r>
              <a:rPr lang="en-US" dirty="0"/>
              <a:t>          </a:t>
            </a:r>
            <a:r>
              <a:rPr lang="en-US" dirty="0" err="1"/>
              <a:t>batch_size</a:t>
            </a:r>
            <a:r>
              <a:rPr lang="en-US" dirty="0"/>
              <a:t>=</a:t>
            </a:r>
            <a:r>
              <a:rPr lang="en-US" dirty="0" err="1"/>
              <a:t>batch_size</a:t>
            </a:r>
            <a:r>
              <a:rPr lang="en-US" dirty="0"/>
              <a:t>,</a:t>
            </a:r>
          </a:p>
          <a:p>
            <a:r>
              <a:rPr lang="en-US" dirty="0"/>
              <a:t>          epochs=epochs,</a:t>
            </a:r>
          </a:p>
          <a:p>
            <a:r>
              <a:rPr lang="en-US" dirty="0"/>
              <a:t>          </a:t>
            </a:r>
            <a:r>
              <a:rPr lang="en-US" dirty="0" err="1"/>
              <a:t>validation_data</a:t>
            </a:r>
            <a:r>
              <a:rPr lang="en-US" dirty="0"/>
              <a:t>=(</a:t>
            </a:r>
            <a:r>
              <a:rPr lang="en-US" dirty="0" err="1"/>
              <a:t>x_test</a:t>
            </a:r>
            <a:r>
              <a:rPr lang="en-US" dirty="0"/>
              <a:t>, </a:t>
            </a:r>
            <a:r>
              <a:rPr lang="en-US" dirty="0" err="1"/>
              <a:t>y_test</a:t>
            </a:r>
            <a:r>
              <a:rPr lang="en-US" dirty="0"/>
              <a:t>))</a:t>
            </a:r>
          </a:p>
          <a:p>
            <a:r>
              <a:rPr lang="en-US" dirty="0"/>
              <a:t>score, </a:t>
            </a:r>
            <a:r>
              <a:rPr lang="en-US" dirty="0" err="1"/>
              <a:t>acc</a:t>
            </a:r>
            <a:r>
              <a:rPr lang="en-US" dirty="0"/>
              <a:t> = </a:t>
            </a:r>
            <a:r>
              <a:rPr lang="en-US" dirty="0" err="1"/>
              <a:t>model.evaluate</a:t>
            </a:r>
            <a:r>
              <a:rPr lang="en-US" dirty="0"/>
              <a:t>(</a:t>
            </a:r>
            <a:r>
              <a:rPr lang="en-US" dirty="0" err="1"/>
              <a:t>x_test</a:t>
            </a:r>
            <a:r>
              <a:rPr lang="en-US" dirty="0"/>
              <a:t>, </a:t>
            </a:r>
            <a:r>
              <a:rPr lang="en-US" dirty="0" err="1"/>
              <a:t>y_test</a:t>
            </a:r>
            <a:r>
              <a:rPr lang="en-US" dirty="0"/>
              <a:t>, </a:t>
            </a:r>
            <a:r>
              <a:rPr lang="en-US" dirty="0" err="1"/>
              <a:t>batch_size</a:t>
            </a:r>
            <a:r>
              <a:rPr lang="en-US" dirty="0"/>
              <a:t>=</a:t>
            </a:r>
            <a:r>
              <a:rPr lang="en-US" dirty="0" err="1"/>
              <a:t>batch_size</a:t>
            </a:r>
            <a:r>
              <a:rPr lang="en-US" dirty="0"/>
              <a:t>)</a:t>
            </a:r>
          </a:p>
          <a:p>
            <a:r>
              <a:rPr lang="en-US" dirty="0"/>
              <a:t>print('Test score:', score)</a:t>
            </a:r>
          </a:p>
          <a:p>
            <a:r>
              <a:rPr lang="en-US" dirty="0"/>
              <a:t>print('Test accuracy:', </a:t>
            </a:r>
            <a:r>
              <a:rPr lang="en-US" dirty="0" err="1"/>
              <a:t>acc</a:t>
            </a:r>
            <a:r>
              <a:rPr lang="en-US" dirty="0"/>
              <a:t>)</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88</a:t>
            </a:fld>
            <a:endParaRPr lang="en-US"/>
          </a:p>
        </p:txBody>
      </p:sp>
    </p:spTree>
    <p:extLst>
      <p:ext uri="{BB962C8B-B14F-4D97-AF65-F5344CB8AC3E}">
        <p14:creationId xmlns:p14="http://schemas.microsoft.com/office/powerpoint/2010/main" val="3452564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of imdb_lstm.py</a:t>
            </a:r>
          </a:p>
        </p:txBody>
      </p:sp>
      <p:sp>
        <p:nvSpPr>
          <p:cNvPr id="3" name="Content Placeholder 2"/>
          <p:cNvSpPr>
            <a:spLocks noGrp="1"/>
          </p:cNvSpPr>
          <p:nvPr>
            <p:ph idx="1"/>
          </p:nvPr>
        </p:nvSpPr>
        <p:spPr/>
        <p:txBody>
          <a:bodyPr/>
          <a:lstStyle/>
          <a:p>
            <a:r>
              <a:rPr lang="en-US" dirty="0"/>
              <a:t>Train on 25000 samples, validate on 25000 samples</a:t>
            </a:r>
          </a:p>
          <a:p>
            <a:r>
              <a:rPr lang="en-US" dirty="0"/>
              <a:t>E.g.</a:t>
            </a:r>
          </a:p>
          <a:p>
            <a:r>
              <a:rPr lang="en-US" dirty="0"/>
              <a:t>Epoch 7/15</a:t>
            </a:r>
          </a:p>
          <a:p>
            <a:r>
              <a:rPr lang="en-US" dirty="0"/>
              <a:t>25000/25000 [==============================] - 248s 10ms/sample - loss: 0.0596 - accuracy: 0.9800 - </a:t>
            </a:r>
            <a:r>
              <a:rPr lang="en-US" dirty="0" err="1"/>
              <a:t>val_loss</a:t>
            </a:r>
            <a:r>
              <a:rPr lang="en-US" dirty="0"/>
              <a:t>: 0.7332 - </a:t>
            </a:r>
            <a:r>
              <a:rPr lang="en-US" dirty="0" err="1"/>
              <a:t>val_accuracy</a:t>
            </a:r>
            <a:r>
              <a:rPr lang="en-US" dirty="0"/>
              <a:t>: 0.8141</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89</a:t>
            </a:fld>
            <a:endParaRPr lang="en-US"/>
          </a:p>
        </p:txBody>
      </p:sp>
    </p:spTree>
    <p:extLst>
      <p:ext uri="{BB962C8B-B14F-4D97-AF65-F5344CB8AC3E}">
        <p14:creationId xmlns:p14="http://schemas.microsoft.com/office/powerpoint/2010/main" val="152039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BOW explained (</a:t>
            </a:r>
            <a:r>
              <a:rPr lang="en-US" sz="3600" dirty="0">
                <a:solidFill>
                  <a:srgbClr val="FF0000"/>
                </a:solidFill>
              </a:rPr>
              <a:t>word sequence is not used</a:t>
            </a:r>
            <a:r>
              <a:rPr lang="en-US" sz="3600" dirty="0"/>
              <a:t>)</a:t>
            </a:r>
            <a:br>
              <a:rPr lang="en-US" dirty="0"/>
            </a:br>
            <a:r>
              <a:rPr lang="en-US" sz="2000" dirty="0">
                <a:hlinkClick r:id="rId2"/>
              </a:rPr>
              <a:t>https://machinelearningmastery.com/gentle-introduction-bag-words-mo</a:t>
            </a:r>
            <a:br>
              <a:rPr lang="en-US" dirty="0"/>
            </a:br>
            <a:endParaRPr lang="en-US" dirty="0"/>
          </a:p>
        </p:txBody>
      </p:sp>
      <p:sp>
        <p:nvSpPr>
          <p:cNvPr id="3" name="Content Placeholder 2"/>
          <p:cNvSpPr>
            <a:spLocks noGrp="1"/>
          </p:cNvSpPr>
          <p:nvPr>
            <p:ph sz="half" idx="1"/>
          </p:nvPr>
        </p:nvSpPr>
        <p:spPr>
          <a:xfrm>
            <a:off x="228600" y="1008185"/>
            <a:ext cx="4038600" cy="5840860"/>
          </a:xfrm>
        </p:spPr>
        <p:txBody>
          <a:bodyPr>
            <a:normAutofit fontScale="32500" lnSpcReduction="20000"/>
          </a:bodyPr>
          <a:lstStyle/>
          <a:p>
            <a:r>
              <a:rPr lang="en-US" sz="6200" i="1" dirty="0"/>
              <a:t>1. Collect data (by Charles Dickens)</a:t>
            </a:r>
          </a:p>
          <a:p>
            <a:pPr marL="914400" indent="-914400">
              <a:buFont typeface="+mj-lt"/>
              <a:buAutoNum type="alphaLcParenR"/>
            </a:pPr>
            <a:r>
              <a:rPr lang="en-US" sz="6200" i="1" dirty="0"/>
              <a:t>It was the best of times</a:t>
            </a:r>
          </a:p>
          <a:p>
            <a:pPr marL="914400" indent="-914400">
              <a:buFont typeface="+mj-lt"/>
              <a:buAutoNum type="alphaLcParenR"/>
            </a:pPr>
            <a:r>
              <a:rPr lang="en-US" sz="6200" i="1" dirty="0"/>
              <a:t>it was the worst of times,</a:t>
            </a:r>
          </a:p>
          <a:p>
            <a:pPr marL="914400" indent="-914400">
              <a:buFont typeface="+mj-lt"/>
              <a:buAutoNum type="alphaLcParenR"/>
            </a:pPr>
            <a:r>
              <a:rPr lang="en-US" sz="6200" i="1" dirty="0"/>
              <a:t>it was the age of wisdom,</a:t>
            </a:r>
          </a:p>
          <a:p>
            <a:pPr marL="914400" indent="-914400">
              <a:buFont typeface="+mj-lt"/>
              <a:buAutoNum type="alphaLcParenR"/>
            </a:pPr>
            <a:r>
              <a:rPr lang="en-US" sz="6200" i="1" dirty="0"/>
              <a:t>it was the</a:t>
            </a:r>
            <a:r>
              <a:rPr lang="en-US" sz="6200" i="1" dirty="0">
                <a:solidFill>
                  <a:srgbClr val="FF0000"/>
                </a:solidFill>
              </a:rPr>
              <a:t> </a:t>
            </a:r>
            <a:r>
              <a:rPr lang="en-US" sz="6200" i="1" dirty="0"/>
              <a:t>age of</a:t>
            </a:r>
            <a:r>
              <a:rPr lang="en-US" sz="6200" i="1" dirty="0">
                <a:solidFill>
                  <a:srgbClr val="FF0000"/>
                </a:solidFill>
              </a:rPr>
              <a:t> </a:t>
            </a:r>
            <a:r>
              <a:rPr lang="en-US" sz="6200" i="1" dirty="0"/>
              <a:t>foolishness,</a:t>
            </a:r>
          </a:p>
          <a:p>
            <a:r>
              <a:rPr lang="en-US" sz="6200" i="1" dirty="0"/>
              <a:t>2. Design vocabulary</a:t>
            </a:r>
          </a:p>
          <a:p>
            <a:r>
              <a:rPr lang="en-US" sz="6200" dirty="0"/>
              <a:t>“it”</a:t>
            </a:r>
          </a:p>
          <a:p>
            <a:r>
              <a:rPr lang="en-US" sz="6200" dirty="0"/>
              <a:t>“was”</a:t>
            </a:r>
          </a:p>
          <a:p>
            <a:r>
              <a:rPr lang="en-US" sz="6200" dirty="0"/>
              <a:t>“the”</a:t>
            </a:r>
          </a:p>
          <a:p>
            <a:r>
              <a:rPr lang="en-US" sz="6200" dirty="0"/>
              <a:t>“best”</a:t>
            </a:r>
          </a:p>
          <a:p>
            <a:r>
              <a:rPr lang="en-US" sz="6200" dirty="0"/>
              <a:t>“of”</a:t>
            </a:r>
          </a:p>
          <a:p>
            <a:r>
              <a:rPr lang="en-US" sz="6200" dirty="0"/>
              <a:t>“times”</a:t>
            </a:r>
          </a:p>
          <a:p>
            <a:r>
              <a:rPr lang="en-US" sz="6200" dirty="0"/>
              <a:t>“worst”</a:t>
            </a:r>
          </a:p>
          <a:p>
            <a:r>
              <a:rPr lang="en-US" sz="6200" dirty="0"/>
              <a:t>“age”</a:t>
            </a:r>
          </a:p>
          <a:p>
            <a:r>
              <a:rPr lang="en-US" sz="6200" dirty="0"/>
              <a:t>“wisdom”</a:t>
            </a:r>
          </a:p>
          <a:p>
            <a:r>
              <a:rPr lang="en-US" sz="6200" dirty="0"/>
              <a:t>“foolishness”</a:t>
            </a:r>
          </a:p>
          <a:p>
            <a:endParaRPr lang="en-US" dirty="0"/>
          </a:p>
        </p:txBody>
      </p:sp>
      <p:sp>
        <p:nvSpPr>
          <p:cNvPr id="6" name="Content Placeholder 5"/>
          <p:cNvSpPr>
            <a:spLocks noGrp="1"/>
          </p:cNvSpPr>
          <p:nvPr>
            <p:ph sz="half" idx="2"/>
          </p:nvPr>
        </p:nvSpPr>
        <p:spPr>
          <a:xfrm>
            <a:off x="3810000" y="1051271"/>
            <a:ext cx="5257800" cy="5334000"/>
          </a:xfrm>
        </p:spPr>
        <p:txBody>
          <a:bodyPr>
            <a:noAutofit/>
          </a:bodyPr>
          <a:lstStyle/>
          <a:p>
            <a:r>
              <a:rPr lang="en-US" sz="1800" dirty="0"/>
              <a:t>3. Create document vector</a:t>
            </a:r>
          </a:p>
          <a:p>
            <a:r>
              <a:rPr lang="en-US" sz="1800" b="1" dirty="0"/>
              <a:t>Since there are 10 word, </a:t>
            </a:r>
          </a:p>
          <a:p>
            <a:r>
              <a:rPr lang="en-US" sz="1800" b="1" dirty="0"/>
              <a:t>so the representation vector is 10x1</a:t>
            </a:r>
          </a:p>
          <a:p>
            <a:r>
              <a:rPr lang="en-US" sz="1800" dirty="0"/>
              <a:t>E.g. first sentence, sentence (a)</a:t>
            </a:r>
          </a:p>
          <a:p>
            <a:r>
              <a:rPr lang="en-US" sz="1800" dirty="0"/>
              <a:t>“it” = 1</a:t>
            </a:r>
          </a:p>
          <a:p>
            <a:r>
              <a:rPr lang="en-US" sz="1800" dirty="0"/>
              <a:t>“was” = 1</a:t>
            </a:r>
          </a:p>
          <a:p>
            <a:r>
              <a:rPr lang="en-US" sz="1800" dirty="0"/>
              <a:t>“the” = 1</a:t>
            </a:r>
          </a:p>
          <a:p>
            <a:r>
              <a:rPr lang="en-US" sz="1800" dirty="0"/>
              <a:t>“best” = 1</a:t>
            </a:r>
          </a:p>
          <a:p>
            <a:r>
              <a:rPr lang="en-US" sz="1800" dirty="0"/>
              <a:t>“of” = 1</a:t>
            </a:r>
          </a:p>
          <a:p>
            <a:r>
              <a:rPr lang="en-US" sz="1800" dirty="0"/>
              <a:t>“times” = 1</a:t>
            </a:r>
          </a:p>
          <a:p>
            <a:r>
              <a:rPr lang="en-US" sz="1800" dirty="0"/>
              <a:t>“worst” = 0</a:t>
            </a:r>
          </a:p>
          <a:p>
            <a:r>
              <a:rPr lang="en-US" sz="1800" dirty="0"/>
              <a:t>“age” = 0</a:t>
            </a:r>
          </a:p>
          <a:p>
            <a:r>
              <a:rPr lang="en-US" sz="1800" dirty="0"/>
              <a:t>“wisdom” = 0</a:t>
            </a:r>
          </a:p>
          <a:p>
            <a:r>
              <a:rPr lang="en-US" sz="1800" dirty="0"/>
              <a:t>“foolishness” = 0</a:t>
            </a:r>
          </a:p>
          <a:p>
            <a:r>
              <a:rPr lang="en-US" sz="2000" i="1" dirty="0"/>
              <a:t>(a) It was the best of times =&gt;</a:t>
            </a:r>
            <a:endParaRPr lang="en-US" sz="1800" dirty="0"/>
          </a:p>
          <a:p>
            <a:r>
              <a:rPr lang="en-US" sz="1800" dirty="0"/>
              <a:t>So the vector is [1, 1, 1, 1, 1, 1, 0, 0, 0, 0]</a:t>
            </a:r>
          </a:p>
          <a:p>
            <a:endParaRPr lang="en-US" sz="1000" dirty="0"/>
          </a:p>
        </p:txBody>
      </p:sp>
      <p:sp>
        <p:nvSpPr>
          <p:cNvPr id="4" name="Footer Placeholder 3"/>
          <p:cNvSpPr>
            <a:spLocks noGrp="1"/>
          </p:cNvSpPr>
          <p:nvPr>
            <p:ph type="ftr" sz="quarter" idx="11"/>
          </p:nvPr>
        </p:nvSpPr>
        <p:spPr>
          <a:xfrm>
            <a:off x="2362200" y="6366221"/>
            <a:ext cx="2895600" cy="365125"/>
          </a:xfrm>
        </p:spPr>
        <p:txBody>
          <a:bodyPr/>
          <a:lstStyle/>
          <a:p>
            <a:r>
              <a:rPr lang="en-US"/>
              <a:t>Ch12. Word  rep. &amp; seq2seq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9</a:t>
            </a:fld>
            <a:endParaRPr lang="en-US"/>
          </a:p>
        </p:txBody>
      </p:sp>
    </p:spTree>
    <p:extLst>
      <p:ext uri="{BB962C8B-B14F-4D97-AF65-F5344CB8AC3E}">
        <p14:creationId xmlns:p14="http://schemas.microsoft.com/office/powerpoint/2010/main" val="28009091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also use word2vec for </a:t>
            </a:r>
            <a:r>
              <a:rPr lang="en-US" dirty="0" err="1"/>
              <a:t>imdb</a:t>
            </a:r>
            <a:endParaRPr lang="en-US" dirty="0"/>
          </a:p>
        </p:txBody>
      </p:sp>
      <p:sp>
        <p:nvSpPr>
          <p:cNvPr id="3" name="Content Placeholder 2"/>
          <p:cNvSpPr>
            <a:spLocks noGrp="1"/>
          </p:cNvSpPr>
          <p:nvPr>
            <p:ph idx="1"/>
          </p:nvPr>
        </p:nvSpPr>
        <p:spPr/>
        <p:txBody>
          <a:bodyPr/>
          <a:lstStyle/>
          <a:p>
            <a:r>
              <a:rPr lang="en-US" dirty="0">
                <a:hlinkClick r:id="rId2"/>
              </a:rPr>
              <a:t>https://towardsdatascience.com/machine-learning-word-embedding-sentiment-classification-using-keras-b83c28087456</a:t>
            </a:r>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90</a:t>
            </a:fld>
            <a:endParaRPr lang="en-US"/>
          </a:p>
        </p:txBody>
      </p:sp>
    </p:spTree>
    <p:extLst>
      <p:ext uri="{BB962C8B-B14F-4D97-AF65-F5344CB8AC3E}">
        <p14:creationId xmlns:p14="http://schemas.microsoft.com/office/powerpoint/2010/main" val="35989929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5: </a:t>
            </a:r>
            <a:r>
              <a:rPr lang="en-US" dirty="0" err="1"/>
              <a:t>lstm_text_generation</a:t>
            </a:r>
            <a:endParaRPr lang="en-US" dirty="0"/>
          </a:p>
        </p:txBody>
      </p:sp>
      <p:sp>
        <p:nvSpPr>
          <p:cNvPr id="3" name="Content Placeholder 2"/>
          <p:cNvSpPr>
            <a:spLocks noGrp="1"/>
          </p:cNvSpPr>
          <p:nvPr>
            <p:ph idx="1"/>
          </p:nvPr>
        </p:nvSpPr>
        <p:spPr/>
        <p:txBody>
          <a:bodyPr/>
          <a:lstStyle/>
          <a:p>
            <a:r>
              <a:rPr lang="en-US" dirty="0"/>
              <a:t>Learn the neural system from a text database</a:t>
            </a:r>
          </a:p>
          <a:p>
            <a:r>
              <a:rPr lang="en-US" dirty="0"/>
              <a:t>Generate a text story based on a seed </a:t>
            </a:r>
          </a:p>
          <a:p>
            <a:r>
              <a:rPr lang="en-US" dirty="0"/>
              <a:t>Source from </a:t>
            </a:r>
            <a:r>
              <a:rPr lang="en-US" dirty="0">
                <a:hlinkClick r:id="rId3"/>
              </a:rPr>
              <a:t>https://github.com/keras-team/keras/tree/master/</a:t>
            </a:r>
            <a:endParaRPr lang="en-US" dirty="0"/>
          </a:p>
          <a:p>
            <a:pPr lvl="1"/>
            <a:r>
              <a:rPr lang="en-US" dirty="0"/>
              <a:t>lstm_text_generation_tf2_ok.py</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91</a:t>
            </a:fld>
            <a:endParaRPr lang="en-US"/>
          </a:p>
        </p:txBody>
      </p:sp>
    </p:spTree>
    <p:extLst>
      <p:ext uri="{BB962C8B-B14F-4D97-AF65-F5344CB8AC3E}">
        <p14:creationId xmlns:p14="http://schemas.microsoft.com/office/powerpoint/2010/main" val="26565530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Source code: lstm_text_generation.py</a:t>
            </a:r>
            <a:br>
              <a:rPr lang="en-US" dirty="0"/>
            </a:br>
            <a:r>
              <a:rPr lang="en-US" sz="1800" dirty="0">
                <a:hlinkClick r:id="rId2"/>
              </a:rPr>
              <a:t>https://keras.io/examples/generative/lstm_character_level_text_generation/</a:t>
            </a:r>
            <a:br>
              <a:rPr lang="en-US" sz="1800" dirty="0"/>
            </a:br>
            <a:r>
              <a:rPr lang="en-US" sz="1800" dirty="0">
                <a:hlinkClick r:id="rId3"/>
              </a:rPr>
              <a:t>https://machinelearningmastery.com/how-to-develop-a-word-level-neural-language-model-in-keras/</a:t>
            </a:r>
            <a:endParaRPr lang="en-US" sz="2000" dirty="0"/>
          </a:p>
        </p:txBody>
      </p:sp>
      <p:sp>
        <p:nvSpPr>
          <p:cNvPr id="3" name="Content Placeholder 2"/>
          <p:cNvSpPr>
            <a:spLocks noGrp="1"/>
          </p:cNvSpPr>
          <p:nvPr>
            <p:ph idx="1"/>
          </p:nvPr>
        </p:nvSpPr>
        <p:spPr/>
        <p:txBody>
          <a:bodyPr>
            <a:normAutofit fontScale="25000" lnSpcReduction="20000"/>
          </a:bodyPr>
          <a:lstStyle/>
          <a:p>
            <a:r>
              <a:rPr lang="en" dirty="0"/>
              <a:t>'''</a:t>
            </a:r>
          </a:p>
          <a:p>
            <a:r>
              <a:rPr lang="en-US" dirty="0"/>
              <a:t>#Example script to generate text from Nietzsche's writings.</a:t>
            </a:r>
          </a:p>
          <a:p>
            <a:endParaRPr lang="en" dirty="0"/>
          </a:p>
          <a:p>
            <a:r>
              <a:rPr lang="en-US" dirty="0"/>
              <a:t>At least 20 epochs are required before the generated text</a:t>
            </a:r>
          </a:p>
          <a:p>
            <a:r>
              <a:rPr lang="en-US" dirty="0"/>
              <a:t>starts sounding coherent.</a:t>
            </a:r>
          </a:p>
          <a:p>
            <a:endParaRPr lang="en" dirty="0"/>
          </a:p>
          <a:p>
            <a:r>
              <a:rPr lang="en-US" dirty="0"/>
              <a:t>It is recommended to run this script on GPU, as recurrent</a:t>
            </a:r>
          </a:p>
          <a:p>
            <a:r>
              <a:rPr lang="en-US" dirty="0"/>
              <a:t>networks are quite computationally intensive.</a:t>
            </a:r>
          </a:p>
          <a:p>
            <a:endParaRPr lang="en" dirty="0"/>
          </a:p>
          <a:p>
            <a:r>
              <a:rPr lang="en-US" dirty="0"/>
              <a:t>If you try this script on new data, make sure your corpus</a:t>
            </a:r>
          </a:p>
          <a:p>
            <a:r>
              <a:rPr lang="en-US" dirty="0"/>
              <a:t>has at least ~100k characters. ~1M is better.</a:t>
            </a:r>
          </a:p>
          <a:p>
            <a:r>
              <a:rPr lang="en" dirty="0"/>
              <a:t>'''</a:t>
            </a:r>
          </a:p>
          <a:p>
            <a:endParaRPr lang="en" dirty="0"/>
          </a:p>
          <a:p>
            <a:r>
              <a:rPr lang="en-US" dirty="0"/>
              <a:t>from __future__ import </a:t>
            </a:r>
            <a:r>
              <a:rPr lang="en-US" dirty="0" err="1"/>
              <a:t>print_function</a:t>
            </a:r>
            <a:endParaRPr lang="en-US" dirty="0"/>
          </a:p>
          <a:p>
            <a:r>
              <a:rPr lang="en-US" dirty="0"/>
              <a:t>from </a:t>
            </a:r>
            <a:r>
              <a:rPr lang="en-US" dirty="0" err="1"/>
              <a:t>tensorflow.keras.callbacks</a:t>
            </a:r>
            <a:r>
              <a:rPr lang="en-US" dirty="0"/>
              <a:t> import </a:t>
            </a:r>
            <a:r>
              <a:rPr lang="en-US" dirty="0" err="1"/>
              <a:t>LambdaCallback</a:t>
            </a:r>
            <a:endParaRPr lang="en-US" dirty="0"/>
          </a:p>
          <a:p>
            <a:r>
              <a:rPr lang="en-US" dirty="0"/>
              <a:t>from </a:t>
            </a:r>
            <a:r>
              <a:rPr lang="en-US" dirty="0" err="1"/>
              <a:t>tensorflow.keras.models</a:t>
            </a:r>
            <a:r>
              <a:rPr lang="en-US" dirty="0"/>
              <a:t> import Sequential</a:t>
            </a:r>
          </a:p>
          <a:p>
            <a:r>
              <a:rPr lang="en-US" dirty="0"/>
              <a:t>from </a:t>
            </a:r>
            <a:r>
              <a:rPr lang="en-US" dirty="0" err="1"/>
              <a:t>tensorflow.keras.layers</a:t>
            </a:r>
            <a:r>
              <a:rPr lang="en-US" dirty="0"/>
              <a:t> import Dense</a:t>
            </a:r>
          </a:p>
          <a:p>
            <a:r>
              <a:rPr lang="en-US" dirty="0"/>
              <a:t>from </a:t>
            </a:r>
            <a:r>
              <a:rPr lang="en-US" dirty="0" err="1"/>
              <a:t>tensorflow.keras.layers</a:t>
            </a:r>
            <a:r>
              <a:rPr lang="en-US" dirty="0"/>
              <a:t> import LSTM</a:t>
            </a:r>
          </a:p>
          <a:p>
            <a:r>
              <a:rPr lang="en-US" dirty="0"/>
              <a:t>from </a:t>
            </a:r>
            <a:r>
              <a:rPr lang="en-US" dirty="0" err="1"/>
              <a:t>tensorflow.keras.optimizers</a:t>
            </a:r>
            <a:r>
              <a:rPr lang="en-US" dirty="0"/>
              <a:t> import </a:t>
            </a:r>
            <a:r>
              <a:rPr lang="en-US" dirty="0" err="1"/>
              <a:t>RMSprop</a:t>
            </a:r>
            <a:endParaRPr lang="en-US" dirty="0"/>
          </a:p>
          <a:p>
            <a:r>
              <a:rPr lang="en-US" dirty="0"/>
              <a:t>from </a:t>
            </a:r>
            <a:r>
              <a:rPr lang="en-US" dirty="0" err="1"/>
              <a:t>tensorflow.python.keras.utils.data_utils</a:t>
            </a:r>
            <a:r>
              <a:rPr lang="en-US" dirty="0"/>
              <a:t> import </a:t>
            </a:r>
            <a:r>
              <a:rPr lang="en-US" dirty="0" err="1"/>
              <a:t>get_file</a:t>
            </a:r>
            <a:endParaRPr lang="en-US" dirty="0"/>
          </a:p>
          <a:p>
            <a:r>
              <a:rPr lang="en-US" dirty="0"/>
              <a:t>import </a:t>
            </a:r>
            <a:r>
              <a:rPr lang="en-US" dirty="0" err="1"/>
              <a:t>numpy</a:t>
            </a:r>
            <a:r>
              <a:rPr lang="en-US" dirty="0"/>
              <a:t> as np</a:t>
            </a:r>
          </a:p>
          <a:p>
            <a:r>
              <a:rPr lang="en-US" dirty="0"/>
              <a:t>import random</a:t>
            </a:r>
          </a:p>
          <a:p>
            <a:r>
              <a:rPr lang="en-US" dirty="0"/>
              <a:t>import sys</a:t>
            </a:r>
          </a:p>
          <a:p>
            <a:r>
              <a:rPr lang="en-US" dirty="0"/>
              <a:t>import </a:t>
            </a:r>
            <a:r>
              <a:rPr lang="en-US" dirty="0" err="1"/>
              <a:t>io</a:t>
            </a:r>
            <a:endParaRPr lang="en-US" dirty="0"/>
          </a:p>
          <a:p>
            <a:endParaRPr lang="en" dirty="0"/>
          </a:p>
          <a:p>
            <a:r>
              <a:rPr lang="en-US" dirty="0"/>
              <a:t>path = </a:t>
            </a:r>
            <a:r>
              <a:rPr lang="en-US" dirty="0" err="1"/>
              <a:t>get_file</a:t>
            </a:r>
            <a:r>
              <a:rPr lang="en-US" dirty="0"/>
              <a:t>(</a:t>
            </a:r>
          </a:p>
          <a:p>
            <a:r>
              <a:rPr lang="en-US" dirty="0"/>
              <a:t>    'nietzsche.txt',</a:t>
            </a:r>
          </a:p>
          <a:p>
            <a:r>
              <a:rPr lang="en-US" dirty="0"/>
              <a:t>    origin='https://s3.amazonaws.com/text-datasets/nietzsche.txt')</a:t>
            </a:r>
          </a:p>
          <a:p>
            <a:r>
              <a:rPr lang="en-US" dirty="0"/>
              <a:t>with </a:t>
            </a:r>
            <a:r>
              <a:rPr lang="en-US" dirty="0" err="1"/>
              <a:t>io.open</a:t>
            </a:r>
            <a:r>
              <a:rPr lang="en-US" dirty="0"/>
              <a:t>(path, encoding='utf-8') as f:</a:t>
            </a:r>
          </a:p>
          <a:p>
            <a:r>
              <a:rPr lang="en-US" dirty="0"/>
              <a:t>    text = </a:t>
            </a:r>
            <a:r>
              <a:rPr lang="en-US" dirty="0" err="1"/>
              <a:t>f.read</a:t>
            </a:r>
            <a:r>
              <a:rPr lang="en-US" dirty="0"/>
              <a:t>().lower()</a:t>
            </a:r>
          </a:p>
          <a:p>
            <a:r>
              <a:rPr lang="en-US" dirty="0"/>
              <a:t>print('corpus length:', </a:t>
            </a:r>
            <a:r>
              <a:rPr lang="en-US" dirty="0" err="1"/>
              <a:t>len</a:t>
            </a:r>
            <a:r>
              <a:rPr lang="en-US" dirty="0"/>
              <a:t>(text))</a:t>
            </a:r>
          </a:p>
          <a:p>
            <a:endParaRPr lang="en" dirty="0"/>
          </a:p>
          <a:p>
            <a:r>
              <a:rPr lang="en-US" dirty="0"/>
              <a:t>chars = sorted(list(set(text)))</a:t>
            </a:r>
          </a:p>
          <a:p>
            <a:r>
              <a:rPr lang="en-US" dirty="0"/>
              <a:t>print('total chars:', </a:t>
            </a:r>
            <a:r>
              <a:rPr lang="en-US" dirty="0" err="1"/>
              <a:t>len</a:t>
            </a:r>
            <a:r>
              <a:rPr lang="en-US" dirty="0"/>
              <a:t>(chars))</a:t>
            </a:r>
          </a:p>
          <a:p>
            <a:r>
              <a:rPr lang="en-US" dirty="0" err="1"/>
              <a:t>char_indices</a:t>
            </a:r>
            <a:r>
              <a:rPr lang="en-US" dirty="0"/>
              <a:t> = </a:t>
            </a:r>
            <a:r>
              <a:rPr lang="en-US" dirty="0" err="1"/>
              <a:t>dict</a:t>
            </a:r>
            <a:r>
              <a:rPr lang="en-US" dirty="0"/>
              <a:t>((c, </a:t>
            </a:r>
            <a:r>
              <a:rPr lang="en-US" dirty="0" err="1"/>
              <a:t>i</a:t>
            </a:r>
            <a:r>
              <a:rPr lang="en-US" dirty="0"/>
              <a:t>) for </a:t>
            </a:r>
            <a:r>
              <a:rPr lang="en-US" dirty="0" err="1"/>
              <a:t>i</a:t>
            </a:r>
            <a:r>
              <a:rPr lang="en-US" dirty="0"/>
              <a:t>, c in enumerate(chars))</a:t>
            </a:r>
          </a:p>
          <a:p>
            <a:r>
              <a:rPr lang="en-US" dirty="0" err="1"/>
              <a:t>indices_char</a:t>
            </a:r>
            <a:r>
              <a:rPr lang="en-US" dirty="0"/>
              <a:t> = </a:t>
            </a:r>
            <a:r>
              <a:rPr lang="en-US" dirty="0" err="1"/>
              <a:t>dict</a:t>
            </a:r>
            <a:r>
              <a:rPr lang="en-US" dirty="0"/>
              <a:t>((</a:t>
            </a:r>
            <a:r>
              <a:rPr lang="en-US" dirty="0" err="1"/>
              <a:t>i</a:t>
            </a:r>
            <a:r>
              <a:rPr lang="en-US" dirty="0"/>
              <a:t>, c) for </a:t>
            </a:r>
            <a:r>
              <a:rPr lang="en-US" dirty="0" err="1"/>
              <a:t>i</a:t>
            </a:r>
            <a:r>
              <a:rPr lang="en-US" dirty="0"/>
              <a:t>, c in enumerate(chars))</a:t>
            </a:r>
          </a:p>
          <a:p>
            <a:endParaRPr lang="en" dirty="0"/>
          </a:p>
          <a:p>
            <a:r>
              <a:rPr lang="en-US" dirty="0"/>
              <a:t># cut the text in semi-redundant sequences of </a:t>
            </a:r>
            <a:r>
              <a:rPr lang="en-US" dirty="0" err="1"/>
              <a:t>maxlen</a:t>
            </a:r>
            <a:r>
              <a:rPr lang="en-US" dirty="0"/>
              <a:t> characters</a:t>
            </a:r>
          </a:p>
          <a:p>
            <a:r>
              <a:rPr lang="en-US" dirty="0" err="1"/>
              <a:t>maxlen</a:t>
            </a:r>
            <a:r>
              <a:rPr lang="en-US" dirty="0"/>
              <a:t> = 40</a:t>
            </a:r>
          </a:p>
          <a:p>
            <a:r>
              <a:rPr lang="en-US" dirty="0"/>
              <a:t>step = 3</a:t>
            </a:r>
          </a:p>
          <a:p>
            <a:r>
              <a:rPr lang="en-US" dirty="0"/>
              <a:t>sentences = []</a:t>
            </a:r>
          </a:p>
          <a:p>
            <a:r>
              <a:rPr lang="en-US" dirty="0" err="1"/>
              <a:t>next_chars</a:t>
            </a:r>
            <a:r>
              <a:rPr lang="en-US" dirty="0"/>
              <a:t> = []</a:t>
            </a:r>
          </a:p>
          <a:p>
            <a:r>
              <a:rPr lang="en-US" dirty="0"/>
              <a:t>for </a:t>
            </a:r>
            <a:r>
              <a:rPr lang="en-US" dirty="0" err="1"/>
              <a:t>i</a:t>
            </a:r>
            <a:r>
              <a:rPr lang="en-US" dirty="0"/>
              <a:t> in range(0, </a:t>
            </a:r>
            <a:r>
              <a:rPr lang="en-US" dirty="0" err="1"/>
              <a:t>len</a:t>
            </a:r>
            <a:r>
              <a:rPr lang="en-US" dirty="0"/>
              <a:t>(text) - </a:t>
            </a:r>
            <a:r>
              <a:rPr lang="en-US" dirty="0" err="1"/>
              <a:t>maxlen</a:t>
            </a:r>
            <a:r>
              <a:rPr lang="en-US" dirty="0"/>
              <a:t>, step):</a:t>
            </a:r>
          </a:p>
          <a:p>
            <a:r>
              <a:rPr lang="en-US" dirty="0"/>
              <a:t>    </a:t>
            </a:r>
            <a:r>
              <a:rPr lang="en-US" dirty="0" err="1"/>
              <a:t>sentences.append</a:t>
            </a:r>
            <a:r>
              <a:rPr lang="en-US" dirty="0"/>
              <a:t>(text[</a:t>
            </a:r>
            <a:r>
              <a:rPr lang="en-US" dirty="0" err="1"/>
              <a:t>i</a:t>
            </a:r>
            <a:r>
              <a:rPr lang="en-US" dirty="0"/>
              <a:t>: </a:t>
            </a:r>
            <a:r>
              <a:rPr lang="en-US" dirty="0" err="1"/>
              <a:t>i</a:t>
            </a:r>
            <a:r>
              <a:rPr lang="en-US" dirty="0"/>
              <a:t> + </a:t>
            </a:r>
            <a:r>
              <a:rPr lang="en-US" dirty="0" err="1"/>
              <a:t>maxlen</a:t>
            </a:r>
            <a:r>
              <a:rPr lang="en-US" dirty="0"/>
              <a:t>])</a:t>
            </a:r>
          </a:p>
          <a:p>
            <a:r>
              <a:rPr lang="en-US" dirty="0"/>
              <a:t>    </a:t>
            </a:r>
            <a:r>
              <a:rPr lang="en-US" dirty="0" err="1"/>
              <a:t>next_chars.append</a:t>
            </a:r>
            <a:r>
              <a:rPr lang="en-US" dirty="0"/>
              <a:t>(text[</a:t>
            </a:r>
            <a:r>
              <a:rPr lang="en-US" dirty="0" err="1"/>
              <a:t>i</a:t>
            </a:r>
            <a:r>
              <a:rPr lang="en-US" dirty="0"/>
              <a:t> + </a:t>
            </a:r>
            <a:r>
              <a:rPr lang="en-US" dirty="0" err="1"/>
              <a:t>maxlen</a:t>
            </a:r>
            <a:r>
              <a:rPr lang="en-US" dirty="0"/>
              <a:t>])</a:t>
            </a:r>
          </a:p>
          <a:p>
            <a:r>
              <a:rPr lang="en-US" dirty="0"/>
              <a:t>print('</a:t>
            </a:r>
            <a:r>
              <a:rPr lang="en-US" dirty="0" err="1"/>
              <a:t>nb</a:t>
            </a:r>
            <a:r>
              <a:rPr lang="en-US" dirty="0"/>
              <a:t> sequences:', </a:t>
            </a:r>
            <a:r>
              <a:rPr lang="en-US" dirty="0" err="1"/>
              <a:t>len</a:t>
            </a:r>
            <a:r>
              <a:rPr lang="en-US" dirty="0"/>
              <a:t>(sentences))</a:t>
            </a:r>
          </a:p>
          <a:p>
            <a:endParaRPr lang="en" dirty="0"/>
          </a:p>
          <a:p>
            <a:r>
              <a:rPr lang="en-US" dirty="0"/>
              <a:t>print('Vectorization...')</a:t>
            </a:r>
          </a:p>
          <a:p>
            <a:r>
              <a:rPr lang="en-US" dirty="0"/>
              <a:t>x = </a:t>
            </a:r>
            <a:r>
              <a:rPr lang="en-US" dirty="0" err="1"/>
              <a:t>np.zeros</a:t>
            </a:r>
            <a:r>
              <a:rPr lang="en-US" dirty="0"/>
              <a:t>((</a:t>
            </a:r>
            <a:r>
              <a:rPr lang="en-US" dirty="0" err="1"/>
              <a:t>len</a:t>
            </a:r>
            <a:r>
              <a:rPr lang="en-US" dirty="0"/>
              <a:t>(sentences), </a:t>
            </a:r>
            <a:r>
              <a:rPr lang="en-US" dirty="0" err="1"/>
              <a:t>maxlen</a:t>
            </a:r>
            <a:r>
              <a:rPr lang="en-US" dirty="0"/>
              <a:t>, </a:t>
            </a:r>
            <a:r>
              <a:rPr lang="en-US" dirty="0" err="1"/>
              <a:t>len</a:t>
            </a:r>
            <a:r>
              <a:rPr lang="en-US" dirty="0"/>
              <a:t>(chars)), </a:t>
            </a:r>
            <a:r>
              <a:rPr lang="en-US" dirty="0" err="1"/>
              <a:t>dtype</a:t>
            </a:r>
            <a:r>
              <a:rPr lang="en-US" dirty="0"/>
              <a:t>=</a:t>
            </a:r>
            <a:r>
              <a:rPr lang="en-US" dirty="0" err="1"/>
              <a:t>np.bool</a:t>
            </a:r>
            <a:r>
              <a:rPr lang="en-US" dirty="0"/>
              <a:t>)</a:t>
            </a:r>
          </a:p>
          <a:p>
            <a:r>
              <a:rPr lang="en-US" dirty="0"/>
              <a:t>y = </a:t>
            </a:r>
            <a:r>
              <a:rPr lang="en-US" dirty="0" err="1"/>
              <a:t>np.zeros</a:t>
            </a:r>
            <a:r>
              <a:rPr lang="en-US" dirty="0"/>
              <a:t>((</a:t>
            </a:r>
            <a:r>
              <a:rPr lang="en-US" dirty="0" err="1"/>
              <a:t>len</a:t>
            </a:r>
            <a:r>
              <a:rPr lang="en-US" dirty="0"/>
              <a:t>(sentences), </a:t>
            </a:r>
            <a:r>
              <a:rPr lang="en-US" dirty="0" err="1"/>
              <a:t>len</a:t>
            </a:r>
            <a:r>
              <a:rPr lang="en-US" dirty="0"/>
              <a:t>(chars)), </a:t>
            </a:r>
            <a:r>
              <a:rPr lang="en-US" dirty="0" err="1"/>
              <a:t>dtype</a:t>
            </a:r>
            <a:r>
              <a:rPr lang="en-US" dirty="0"/>
              <a:t>=</a:t>
            </a:r>
            <a:r>
              <a:rPr lang="en-US" dirty="0" err="1"/>
              <a:t>np.bool</a:t>
            </a:r>
            <a:r>
              <a:rPr lang="en-US" dirty="0"/>
              <a:t>)</a:t>
            </a:r>
          </a:p>
          <a:p>
            <a:r>
              <a:rPr lang="en-US" dirty="0"/>
              <a:t>for </a:t>
            </a:r>
            <a:r>
              <a:rPr lang="en-US" dirty="0" err="1"/>
              <a:t>i</a:t>
            </a:r>
            <a:r>
              <a:rPr lang="en-US" dirty="0"/>
              <a:t>, sentence in enumerate(sentences):</a:t>
            </a:r>
          </a:p>
          <a:p>
            <a:r>
              <a:rPr lang="en-US" dirty="0"/>
              <a:t>    for t, char in enumerate(sentence):</a:t>
            </a:r>
          </a:p>
          <a:p>
            <a:r>
              <a:rPr lang="en-US" dirty="0"/>
              <a:t>        x[</a:t>
            </a:r>
            <a:r>
              <a:rPr lang="en-US" dirty="0" err="1"/>
              <a:t>i</a:t>
            </a:r>
            <a:r>
              <a:rPr lang="en-US" dirty="0"/>
              <a:t>, t, </a:t>
            </a:r>
            <a:r>
              <a:rPr lang="en-US" dirty="0" err="1"/>
              <a:t>char_indices</a:t>
            </a:r>
            <a:r>
              <a:rPr lang="en-US" dirty="0"/>
              <a:t>[char]] = 1</a:t>
            </a:r>
          </a:p>
          <a:p>
            <a:r>
              <a:rPr lang="en-US" dirty="0"/>
              <a:t>    y[</a:t>
            </a:r>
            <a:r>
              <a:rPr lang="en-US" dirty="0" err="1"/>
              <a:t>i</a:t>
            </a:r>
            <a:r>
              <a:rPr lang="en-US" dirty="0"/>
              <a:t>, </a:t>
            </a:r>
            <a:r>
              <a:rPr lang="en-US" dirty="0" err="1"/>
              <a:t>char_indices</a:t>
            </a:r>
            <a:r>
              <a:rPr lang="en-US" dirty="0"/>
              <a:t>[</a:t>
            </a:r>
            <a:r>
              <a:rPr lang="en-US" dirty="0" err="1"/>
              <a:t>next_chars</a:t>
            </a:r>
            <a:r>
              <a:rPr lang="en-US" dirty="0"/>
              <a:t>[</a:t>
            </a:r>
            <a:r>
              <a:rPr lang="en-US" dirty="0" err="1"/>
              <a:t>i</a:t>
            </a:r>
            <a:r>
              <a:rPr lang="en-US" dirty="0"/>
              <a:t>]]] = 1</a:t>
            </a:r>
          </a:p>
          <a:p>
            <a:endParaRPr lang="en" dirty="0"/>
          </a:p>
          <a:p>
            <a:endParaRPr lang="en" dirty="0"/>
          </a:p>
          <a:p>
            <a:r>
              <a:rPr lang="en-US" dirty="0"/>
              <a:t># build the model: a single LSTM</a:t>
            </a:r>
          </a:p>
          <a:p>
            <a:r>
              <a:rPr lang="en-US" dirty="0"/>
              <a:t>print('Build model...')</a:t>
            </a:r>
          </a:p>
          <a:p>
            <a:r>
              <a:rPr lang="en-US" dirty="0"/>
              <a:t>model = Sequential()</a:t>
            </a:r>
          </a:p>
          <a:p>
            <a:r>
              <a:rPr lang="en-US" dirty="0" err="1"/>
              <a:t>model.add</a:t>
            </a:r>
            <a:r>
              <a:rPr lang="en-US" dirty="0"/>
              <a:t>(LSTM(128, </a:t>
            </a:r>
            <a:r>
              <a:rPr lang="en-US" dirty="0" err="1"/>
              <a:t>input_shape</a:t>
            </a:r>
            <a:r>
              <a:rPr lang="en-US" dirty="0"/>
              <a:t>=(</a:t>
            </a:r>
            <a:r>
              <a:rPr lang="en-US" dirty="0" err="1"/>
              <a:t>maxlen</a:t>
            </a:r>
            <a:r>
              <a:rPr lang="en-US" dirty="0"/>
              <a:t>, </a:t>
            </a:r>
            <a:r>
              <a:rPr lang="en-US" dirty="0" err="1"/>
              <a:t>len</a:t>
            </a:r>
            <a:r>
              <a:rPr lang="en-US" dirty="0"/>
              <a:t>(chars))))</a:t>
            </a:r>
          </a:p>
          <a:p>
            <a:r>
              <a:rPr lang="en-US" dirty="0" err="1"/>
              <a:t>model.add</a:t>
            </a:r>
            <a:r>
              <a:rPr lang="en-US" dirty="0"/>
              <a:t>(Dense(</a:t>
            </a:r>
            <a:r>
              <a:rPr lang="en-US" dirty="0" err="1"/>
              <a:t>len</a:t>
            </a:r>
            <a:r>
              <a:rPr lang="en-US" dirty="0"/>
              <a:t>(chars), activation='</a:t>
            </a:r>
            <a:r>
              <a:rPr lang="en-US" dirty="0" err="1"/>
              <a:t>softmax</a:t>
            </a:r>
            <a:r>
              <a:rPr lang="en-US" dirty="0"/>
              <a:t>'))</a:t>
            </a:r>
          </a:p>
          <a:p>
            <a:endParaRPr lang="en" dirty="0"/>
          </a:p>
          <a:p>
            <a:r>
              <a:rPr lang="en-US" dirty="0"/>
              <a:t>optimizer = </a:t>
            </a:r>
            <a:r>
              <a:rPr lang="en-US" dirty="0" err="1"/>
              <a:t>RMSprop</a:t>
            </a:r>
            <a:r>
              <a:rPr lang="en-US" dirty="0"/>
              <a:t>(</a:t>
            </a:r>
            <a:r>
              <a:rPr lang="en-US" dirty="0" err="1"/>
              <a:t>learning_rate</a:t>
            </a:r>
            <a:r>
              <a:rPr lang="en-US" dirty="0"/>
              <a:t>=0.01)</a:t>
            </a:r>
          </a:p>
          <a:p>
            <a:r>
              <a:rPr lang="en-US" dirty="0" err="1"/>
              <a:t>model.compile</a:t>
            </a:r>
            <a:r>
              <a:rPr lang="en-US" dirty="0"/>
              <a:t>(loss='</a:t>
            </a:r>
            <a:r>
              <a:rPr lang="en-US" dirty="0" err="1"/>
              <a:t>categorical_crossentropy</a:t>
            </a:r>
            <a:r>
              <a:rPr lang="en-US" dirty="0"/>
              <a:t>', optimizer=optimizer)</a:t>
            </a:r>
          </a:p>
          <a:p>
            <a:endParaRPr lang="en" dirty="0"/>
          </a:p>
          <a:p>
            <a:endParaRPr lang="en" dirty="0"/>
          </a:p>
          <a:p>
            <a:r>
              <a:rPr lang="en-US" dirty="0" err="1"/>
              <a:t>def</a:t>
            </a:r>
            <a:r>
              <a:rPr lang="en-US" dirty="0"/>
              <a:t> sample(</a:t>
            </a:r>
            <a:r>
              <a:rPr lang="en-US" dirty="0" err="1"/>
              <a:t>preds</a:t>
            </a:r>
            <a:r>
              <a:rPr lang="en-US" dirty="0"/>
              <a:t>, temperature=1.0):</a:t>
            </a:r>
          </a:p>
          <a:p>
            <a:r>
              <a:rPr lang="en-US" dirty="0"/>
              <a:t>    # helper function to sample an index from a probability array</a:t>
            </a:r>
          </a:p>
          <a:p>
            <a:r>
              <a:rPr lang="en-US" dirty="0"/>
              <a:t>    </a:t>
            </a:r>
            <a:r>
              <a:rPr lang="en-US" dirty="0" err="1"/>
              <a:t>preds</a:t>
            </a:r>
            <a:r>
              <a:rPr lang="en-US" dirty="0"/>
              <a:t> = </a:t>
            </a:r>
            <a:r>
              <a:rPr lang="en-US" dirty="0" err="1"/>
              <a:t>np.asarray</a:t>
            </a:r>
            <a:r>
              <a:rPr lang="en-US" dirty="0"/>
              <a:t>(</a:t>
            </a:r>
            <a:r>
              <a:rPr lang="en-US" dirty="0" err="1"/>
              <a:t>preds</a:t>
            </a:r>
            <a:r>
              <a:rPr lang="en-US" dirty="0"/>
              <a:t>).</a:t>
            </a:r>
            <a:r>
              <a:rPr lang="en-US" dirty="0" err="1"/>
              <a:t>astype</a:t>
            </a:r>
            <a:r>
              <a:rPr lang="en-US" dirty="0"/>
              <a:t>('float64')</a:t>
            </a:r>
          </a:p>
          <a:p>
            <a:r>
              <a:rPr lang="en-US" dirty="0"/>
              <a:t>    </a:t>
            </a:r>
            <a:r>
              <a:rPr lang="en-US" dirty="0" err="1"/>
              <a:t>preds</a:t>
            </a:r>
            <a:r>
              <a:rPr lang="en-US" dirty="0"/>
              <a:t> = np.log(</a:t>
            </a:r>
            <a:r>
              <a:rPr lang="en-US" dirty="0" err="1"/>
              <a:t>preds</a:t>
            </a:r>
            <a:r>
              <a:rPr lang="en-US" dirty="0"/>
              <a:t>) / temperature</a:t>
            </a:r>
          </a:p>
          <a:p>
            <a:r>
              <a:rPr lang="en-US" dirty="0"/>
              <a:t>    </a:t>
            </a:r>
            <a:r>
              <a:rPr lang="en-US" dirty="0" err="1"/>
              <a:t>exp_preds</a:t>
            </a:r>
            <a:r>
              <a:rPr lang="en-US" dirty="0"/>
              <a:t> = </a:t>
            </a:r>
            <a:r>
              <a:rPr lang="en-US" dirty="0" err="1"/>
              <a:t>np.exp</a:t>
            </a:r>
            <a:r>
              <a:rPr lang="en-US" dirty="0"/>
              <a:t>(</a:t>
            </a:r>
            <a:r>
              <a:rPr lang="en-US" dirty="0" err="1"/>
              <a:t>preds</a:t>
            </a:r>
            <a:r>
              <a:rPr lang="en-US" dirty="0"/>
              <a:t>)</a:t>
            </a:r>
          </a:p>
          <a:p>
            <a:r>
              <a:rPr lang="en-US" dirty="0"/>
              <a:t>    </a:t>
            </a:r>
            <a:r>
              <a:rPr lang="en-US" dirty="0" err="1"/>
              <a:t>preds</a:t>
            </a:r>
            <a:r>
              <a:rPr lang="en-US" dirty="0"/>
              <a:t> = </a:t>
            </a:r>
            <a:r>
              <a:rPr lang="en-US" dirty="0" err="1"/>
              <a:t>exp_preds</a:t>
            </a:r>
            <a:r>
              <a:rPr lang="en-US" dirty="0"/>
              <a:t> / </a:t>
            </a:r>
            <a:r>
              <a:rPr lang="en-US" dirty="0" err="1"/>
              <a:t>np.sum</a:t>
            </a:r>
            <a:r>
              <a:rPr lang="en-US" dirty="0"/>
              <a:t>(</a:t>
            </a:r>
            <a:r>
              <a:rPr lang="en-US" dirty="0" err="1"/>
              <a:t>exp_preds</a:t>
            </a:r>
            <a:r>
              <a:rPr lang="en-US" dirty="0"/>
              <a:t>)</a:t>
            </a:r>
          </a:p>
          <a:p>
            <a:r>
              <a:rPr lang="en-US" dirty="0"/>
              <a:t>    </a:t>
            </a:r>
            <a:r>
              <a:rPr lang="en-US" dirty="0" err="1"/>
              <a:t>probas</a:t>
            </a:r>
            <a:r>
              <a:rPr lang="en-US" dirty="0"/>
              <a:t> = </a:t>
            </a:r>
            <a:r>
              <a:rPr lang="en-US" dirty="0" err="1"/>
              <a:t>np.random.multinomial</a:t>
            </a:r>
            <a:r>
              <a:rPr lang="en-US" dirty="0"/>
              <a:t>(1, </a:t>
            </a:r>
            <a:r>
              <a:rPr lang="en-US" dirty="0" err="1"/>
              <a:t>preds</a:t>
            </a:r>
            <a:r>
              <a:rPr lang="en-US" dirty="0"/>
              <a:t>, 1)</a:t>
            </a:r>
          </a:p>
          <a:p>
            <a:r>
              <a:rPr lang="en-US" dirty="0"/>
              <a:t>    return </a:t>
            </a:r>
            <a:r>
              <a:rPr lang="en-US" dirty="0" err="1"/>
              <a:t>np.argmax</a:t>
            </a:r>
            <a:r>
              <a:rPr lang="en-US" dirty="0"/>
              <a:t>(</a:t>
            </a:r>
            <a:r>
              <a:rPr lang="en-US" dirty="0" err="1"/>
              <a:t>probas</a:t>
            </a:r>
            <a:r>
              <a:rPr lang="en-US" dirty="0"/>
              <a:t>)</a:t>
            </a:r>
          </a:p>
          <a:p>
            <a:endParaRPr lang="en" dirty="0"/>
          </a:p>
          <a:p>
            <a:endParaRPr lang="en" dirty="0"/>
          </a:p>
          <a:p>
            <a:r>
              <a:rPr lang="en-US" dirty="0" err="1"/>
              <a:t>def</a:t>
            </a:r>
            <a:r>
              <a:rPr lang="en-US" dirty="0"/>
              <a:t> </a:t>
            </a:r>
            <a:r>
              <a:rPr lang="en-US" dirty="0" err="1"/>
              <a:t>on_epoch_end</a:t>
            </a:r>
            <a:r>
              <a:rPr lang="en-US" dirty="0"/>
              <a:t>(epoch, _):</a:t>
            </a:r>
          </a:p>
          <a:p>
            <a:r>
              <a:rPr lang="en-US" dirty="0"/>
              <a:t>    # Function invoked at end of each epoch. Prints generated text.</a:t>
            </a:r>
          </a:p>
          <a:p>
            <a:r>
              <a:rPr lang="en-US" dirty="0"/>
              <a:t>    print()</a:t>
            </a:r>
          </a:p>
          <a:p>
            <a:r>
              <a:rPr lang="en-US" dirty="0"/>
              <a:t>    print('----- Generating text after Epoch: %d' % epoch)</a:t>
            </a:r>
          </a:p>
          <a:p>
            <a:endParaRPr lang="en" dirty="0"/>
          </a:p>
          <a:p>
            <a:r>
              <a:rPr lang="en-US" dirty="0"/>
              <a:t>    </a:t>
            </a:r>
            <a:r>
              <a:rPr lang="en-US" dirty="0" err="1"/>
              <a:t>start_index</a:t>
            </a:r>
            <a:r>
              <a:rPr lang="en-US" dirty="0"/>
              <a:t> = </a:t>
            </a:r>
            <a:r>
              <a:rPr lang="en-US" dirty="0" err="1"/>
              <a:t>random.randint</a:t>
            </a:r>
            <a:r>
              <a:rPr lang="en-US" dirty="0"/>
              <a:t>(0, </a:t>
            </a:r>
            <a:r>
              <a:rPr lang="en-US" dirty="0" err="1"/>
              <a:t>len</a:t>
            </a:r>
            <a:r>
              <a:rPr lang="en-US" dirty="0"/>
              <a:t>(text) - </a:t>
            </a:r>
            <a:r>
              <a:rPr lang="en-US" dirty="0" err="1"/>
              <a:t>maxlen</a:t>
            </a:r>
            <a:r>
              <a:rPr lang="en-US" dirty="0"/>
              <a:t> - 1)</a:t>
            </a:r>
          </a:p>
          <a:p>
            <a:r>
              <a:rPr lang="en-US" dirty="0"/>
              <a:t>    for diversity in [0.2, 0.5, 1.0, 1.2]:</a:t>
            </a:r>
          </a:p>
          <a:p>
            <a:r>
              <a:rPr lang="en-US" dirty="0"/>
              <a:t>        print('----- diversity:', diversity)</a:t>
            </a:r>
          </a:p>
          <a:p>
            <a:endParaRPr lang="en" dirty="0"/>
          </a:p>
          <a:p>
            <a:r>
              <a:rPr lang="en-US" dirty="0"/>
              <a:t>        generated = ''</a:t>
            </a:r>
          </a:p>
          <a:p>
            <a:r>
              <a:rPr lang="en-US" dirty="0"/>
              <a:t>        sentence = text[</a:t>
            </a:r>
            <a:r>
              <a:rPr lang="en-US" dirty="0" err="1"/>
              <a:t>start_index</a:t>
            </a:r>
            <a:r>
              <a:rPr lang="en-US" dirty="0"/>
              <a:t>: </a:t>
            </a:r>
            <a:r>
              <a:rPr lang="en-US" dirty="0" err="1"/>
              <a:t>start_index</a:t>
            </a:r>
            <a:r>
              <a:rPr lang="en-US" dirty="0"/>
              <a:t> + </a:t>
            </a:r>
            <a:r>
              <a:rPr lang="en-US" dirty="0" err="1"/>
              <a:t>maxlen</a:t>
            </a:r>
            <a:r>
              <a:rPr lang="en-US" dirty="0"/>
              <a:t>]</a:t>
            </a:r>
          </a:p>
          <a:p>
            <a:r>
              <a:rPr lang="en-US" dirty="0"/>
              <a:t>        generated += sentence</a:t>
            </a:r>
          </a:p>
          <a:p>
            <a:r>
              <a:rPr lang="en-US" dirty="0"/>
              <a:t>        print('----- Generating with seed: "' + sentence + '"')</a:t>
            </a:r>
          </a:p>
          <a:p>
            <a:r>
              <a:rPr lang="en-US" dirty="0"/>
              <a:t>        </a:t>
            </a:r>
            <a:r>
              <a:rPr lang="en-US" dirty="0" err="1"/>
              <a:t>sys.stdout.write</a:t>
            </a:r>
            <a:r>
              <a:rPr lang="en-US" dirty="0"/>
              <a:t>(generated)</a:t>
            </a:r>
          </a:p>
          <a:p>
            <a:endParaRPr lang="en" dirty="0"/>
          </a:p>
          <a:p>
            <a:r>
              <a:rPr lang="en-US" dirty="0"/>
              <a:t>        for </a:t>
            </a:r>
            <a:r>
              <a:rPr lang="en-US" dirty="0" err="1"/>
              <a:t>i</a:t>
            </a:r>
            <a:r>
              <a:rPr lang="en-US" dirty="0"/>
              <a:t> in range(400):</a:t>
            </a:r>
          </a:p>
          <a:p>
            <a:r>
              <a:rPr lang="en-US" dirty="0"/>
              <a:t>            </a:t>
            </a:r>
            <a:r>
              <a:rPr lang="en-US" dirty="0" err="1"/>
              <a:t>x_pred</a:t>
            </a:r>
            <a:r>
              <a:rPr lang="en-US" dirty="0"/>
              <a:t> = </a:t>
            </a:r>
            <a:r>
              <a:rPr lang="en-US" dirty="0" err="1"/>
              <a:t>np.zeros</a:t>
            </a:r>
            <a:r>
              <a:rPr lang="en-US" dirty="0"/>
              <a:t>((1, </a:t>
            </a:r>
            <a:r>
              <a:rPr lang="en-US" dirty="0" err="1"/>
              <a:t>maxlen</a:t>
            </a:r>
            <a:r>
              <a:rPr lang="en-US" dirty="0"/>
              <a:t>, </a:t>
            </a:r>
            <a:r>
              <a:rPr lang="en-US" dirty="0" err="1"/>
              <a:t>len</a:t>
            </a:r>
            <a:r>
              <a:rPr lang="en-US" dirty="0"/>
              <a:t>(chars)))</a:t>
            </a:r>
          </a:p>
          <a:p>
            <a:r>
              <a:rPr lang="en-US" dirty="0"/>
              <a:t>            for t, char in enumerate(sentence):</a:t>
            </a:r>
          </a:p>
          <a:p>
            <a:r>
              <a:rPr lang="en-US" dirty="0"/>
              <a:t>                </a:t>
            </a:r>
            <a:r>
              <a:rPr lang="en-US" dirty="0" err="1"/>
              <a:t>x_pred</a:t>
            </a:r>
            <a:r>
              <a:rPr lang="en-US" dirty="0"/>
              <a:t>[0, t, </a:t>
            </a:r>
            <a:r>
              <a:rPr lang="en-US" dirty="0" err="1"/>
              <a:t>char_indices</a:t>
            </a:r>
            <a:r>
              <a:rPr lang="en-US" dirty="0"/>
              <a:t>[char]] = 1.</a:t>
            </a:r>
          </a:p>
          <a:p>
            <a:endParaRPr lang="en" dirty="0"/>
          </a:p>
          <a:p>
            <a:r>
              <a:rPr lang="en-US" dirty="0"/>
              <a:t>            </a:t>
            </a:r>
            <a:r>
              <a:rPr lang="en-US" dirty="0" err="1"/>
              <a:t>preds</a:t>
            </a:r>
            <a:r>
              <a:rPr lang="en-US" dirty="0"/>
              <a:t> = </a:t>
            </a:r>
            <a:r>
              <a:rPr lang="en-US" dirty="0" err="1"/>
              <a:t>model.predict</a:t>
            </a:r>
            <a:r>
              <a:rPr lang="en-US" dirty="0"/>
              <a:t>(</a:t>
            </a:r>
            <a:r>
              <a:rPr lang="en-US" dirty="0" err="1"/>
              <a:t>x_pred</a:t>
            </a:r>
            <a:r>
              <a:rPr lang="en-US" dirty="0"/>
              <a:t>, verbose=0)[0]</a:t>
            </a:r>
          </a:p>
          <a:p>
            <a:r>
              <a:rPr lang="en-US" dirty="0"/>
              <a:t>            </a:t>
            </a:r>
            <a:r>
              <a:rPr lang="en-US" dirty="0" err="1"/>
              <a:t>next_index</a:t>
            </a:r>
            <a:r>
              <a:rPr lang="en-US" dirty="0"/>
              <a:t> = sample(</a:t>
            </a:r>
            <a:r>
              <a:rPr lang="en-US" dirty="0" err="1"/>
              <a:t>preds</a:t>
            </a:r>
            <a:r>
              <a:rPr lang="en-US" dirty="0"/>
              <a:t>, diversity)</a:t>
            </a:r>
          </a:p>
          <a:p>
            <a:r>
              <a:rPr lang="en-US" dirty="0"/>
              <a:t>            </a:t>
            </a:r>
            <a:r>
              <a:rPr lang="en-US" dirty="0" err="1"/>
              <a:t>next_char</a:t>
            </a:r>
            <a:r>
              <a:rPr lang="en-US" dirty="0"/>
              <a:t> = </a:t>
            </a:r>
            <a:r>
              <a:rPr lang="en-US" dirty="0" err="1"/>
              <a:t>indices_char</a:t>
            </a:r>
            <a:r>
              <a:rPr lang="en-US" dirty="0"/>
              <a:t>[</a:t>
            </a:r>
            <a:r>
              <a:rPr lang="en-US" dirty="0" err="1"/>
              <a:t>next_index</a:t>
            </a:r>
            <a:r>
              <a:rPr lang="en-US" dirty="0"/>
              <a:t>]</a:t>
            </a:r>
          </a:p>
          <a:p>
            <a:endParaRPr lang="en" dirty="0"/>
          </a:p>
          <a:p>
            <a:r>
              <a:rPr lang="en-US" dirty="0"/>
              <a:t>            sentence = sentence[1:] + </a:t>
            </a:r>
            <a:r>
              <a:rPr lang="en-US" dirty="0" err="1"/>
              <a:t>next_char</a:t>
            </a:r>
            <a:endParaRPr lang="en-US" dirty="0"/>
          </a:p>
          <a:p>
            <a:endParaRPr lang="en" dirty="0"/>
          </a:p>
          <a:p>
            <a:r>
              <a:rPr lang="en-US" dirty="0"/>
              <a:t>            </a:t>
            </a:r>
            <a:r>
              <a:rPr lang="en-US" dirty="0" err="1"/>
              <a:t>sys.stdout.write</a:t>
            </a:r>
            <a:r>
              <a:rPr lang="en-US" dirty="0"/>
              <a:t>(</a:t>
            </a:r>
            <a:r>
              <a:rPr lang="en-US" dirty="0" err="1"/>
              <a:t>next_char</a:t>
            </a:r>
            <a:r>
              <a:rPr lang="en-US" dirty="0"/>
              <a:t>)</a:t>
            </a:r>
          </a:p>
          <a:p>
            <a:r>
              <a:rPr lang="en-US" dirty="0"/>
              <a:t>            </a:t>
            </a:r>
            <a:r>
              <a:rPr lang="en-US" dirty="0" err="1"/>
              <a:t>sys.stdout.flush</a:t>
            </a:r>
            <a:r>
              <a:rPr lang="en-US" dirty="0"/>
              <a:t>()</a:t>
            </a:r>
          </a:p>
          <a:p>
            <a:r>
              <a:rPr lang="en-US" dirty="0"/>
              <a:t>        print()</a:t>
            </a:r>
          </a:p>
          <a:p>
            <a:endParaRPr lang="en" dirty="0"/>
          </a:p>
          <a:p>
            <a:r>
              <a:rPr lang="en-US" dirty="0" err="1"/>
              <a:t>print_callback</a:t>
            </a:r>
            <a:r>
              <a:rPr lang="en-US" dirty="0"/>
              <a:t> = </a:t>
            </a:r>
            <a:r>
              <a:rPr lang="en-US" dirty="0" err="1"/>
              <a:t>LambdaCallback</a:t>
            </a:r>
            <a:r>
              <a:rPr lang="en-US" dirty="0"/>
              <a:t>(</a:t>
            </a:r>
            <a:r>
              <a:rPr lang="en-US" dirty="0" err="1"/>
              <a:t>on_epoch_end</a:t>
            </a:r>
            <a:r>
              <a:rPr lang="en-US" dirty="0"/>
              <a:t>=</a:t>
            </a:r>
            <a:r>
              <a:rPr lang="en-US" dirty="0" err="1"/>
              <a:t>on_epoch_end</a:t>
            </a:r>
            <a:r>
              <a:rPr lang="en-US" dirty="0"/>
              <a:t>)</a:t>
            </a:r>
          </a:p>
          <a:p>
            <a:endParaRPr lang="en" dirty="0"/>
          </a:p>
          <a:p>
            <a:r>
              <a:rPr lang="en-US" dirty="0" err="1"/>
              <a:t>model.fit</a:t>
            </a:r>
            <a:r>
              <a:rPr lang="en-US" dirty="0"/>
              <a:t>(x, y,</a:t>
            </a:r>
          </a:p>
          <a:p>
            <a:r>
              <a:rPr lang="en-US" dirty="0"/>
              <a:t>          </a:t>
            </a:r>
            <a:r>
              <a:rPr lang="en-US" dirty="0" err="1"/>
              <a:t>batch_size</a:t>
            </a:r>
            <a:r>
              <a:rPr lang="en-US" dirty="0"/>
              <a:t>=128,</a:t>
            </a:r>
          </a:p>
          <a:p>
            <a:r>
              <a:rPr lang="en-US" dirty="0"/>
              <a:t>          epochs=60,</a:t>
            </a:r>
          </a:p>
          <a:p>
            <a:r>
              <a:rPr lang="en-US" dirty="0"/>
              <a:t>          callbacks=[</a:t>
            </a:r>
            <a:r>
              <a:rPr lang="en-US" dirty="0" err="1"/>
              <a:t>print_callback</a:t>
            </a:r>
            <a:r>
              <a:rPr lang="en-US" dirty="0"/>
              <a:t>])</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92</a:t>
            </a:fld>
            <a:endParaRPr lang="en-US"/>
          </a:p>
        </p:txBody>
      </p:sp>
      <p:sp>
        <p:nvSpPr>
          <p:cNvPr id="6" name="TextBox 5"/>
          <p:cNvSpPr txBox="1"/>
          <p:nvPr/>
        </p:nvSpPr>
        <p:spPr>
          <a:xfrm>
            <a:off x="3657600" y="2209800"/>
            <a:ext cx="5410201" cy="3139321"/>
          </a:xfrm>
          <a:prstGeom prst="rect">
            <a:avLst/>
          </a:prstGeom>
          <a:solidFill>
            <a:schemeClr val="bg1"/>
          </a:solidFill>
          <a:ln>
            <a:solidFill>
              <a:schemeClr val="accent1"/>
            </a:solidFill>
          </a:ln>
        </p:spPr>
        <p:txBody>
          <a:bodyPr wrap="square" rtlCol="0">
            <a:spAutoFit/>
          </a:bodyPr>
          <a:lstStyle/>
          <a:p>
            <a:r>
              <a:rPr lang="en-US" dirty="0"/>
              <a:t>----- Example: </a:t>
            </a:r>
          </a:p>
          <a:p>
            <a:r>
              <a:rPr lang="en-US" dirty="0"/>
              <a:t>-----Generating with seed: "hey shine here and</a:t>
            </a:r>
          </a:p>
          <a:p>
            <a:r>
              <a:rPr lang="en-US" dirty="0"/>
              <a:t>there: those moments "</a:t>
            </a:r>
          </a:p>
          <a:p>
            <a:r>
              <a:rPr lang="en-US" dirty="0"/>
              <a:t>hey shine here and</a:t>
            </a:r>
          </a:p>
          <a:p>
            <a:r>
              <a:rPr lang="en-US" dirty="0"/>
              <a:t>there: those moments and closings. more </a:t>
            </a:r>
            <a:r>
              <a:rPr lang="en-US" dirty="0" err="1"/>
              <a:t>motiyy</a:t>
            </a:r>
            <a:r>
              <a:rPr lang="en-US" dirty="0"/>
              <a:t>"--that "</a:t>
            </a:r>
            <a:r>
              <a:rPr lang="en-US" dirty="0" err="1"/>
              <a:t>na</a:t>
            </a:r>
            <a:endParaRPr lang="en-US" dirty="0"/>
          </a:p>
          <a:p>
            <a:r>
              <a:rPr lang="en-US" dirty="0"/>
              <a:t>are </a:t>
            </a:r>
            <a:r>
              <a:rPr lang="en-US" dirty="0" err="1"/>
              <a:t>unwill</a:t>
            </a:r>
            <a:r>
              <a:rPr lang="en-US" dirty="0"/>
              <a:t> </a:t>
            </a:r>
            <a:r>
              <a:rPr lang="en-US" dirty="0" err="1"/>
              <a:t>sunsesses</a:t>
            </a:r>
            <a:r>
              <a:rPr lang="en-US" dirty="0"/>
              <a:t> and relation,--how </a:t>
            </a:r>
            <a:r>
              <a:rPr lang="en-US" dirty="0" err="1"/>
              <a:t>consideral</a:t>
            </a:r>
            <a:r>
              <a:rPr lang="en-US" dirty="0"/>
              <a:t> a </a:t>
            </a:r>
            <a:r>
              <a:rPr lang="en-US" dirty="0" err="1"/>
              <a:t>contemplement</a:t>
            </a:r>
            <a:endParaRPr lang="en-US" dirty="0"/>
          </a:p>
          <a:p>
            <a:r>
              <a:rPr lang="en-US" dirty="0"/>
              <a:t>"</a:t>
            </a:r>
            <a:r>
              <a:rPr lang="en-US" dirty="0" err="1"/>
              <a:t>ndemoral</a:t>
            </a:r>
            <a:r>
              <a:rPr lang="en-US" dirty="0"/>
              <a:t> is </a:t>
            </a:r>
            <a:r>
              <a:rPr lang="en-US" dirty="0" err="1"/>
              <a:t>amperial</a:t>
            </a:r>
            <a:r>
              <a:rPr lang="en-US" dirty="0"/>
              <a:t> upon our </a:t>
            </a:r>
            <a:r>
              <a:rPr lang="en-US" dirty="0" err="1"/>
              <a:t>ilmudingly</a:t>
            </a:r>
            <a:r>
              <a:rPr lang="en-US" dirty="0"/>
              <a:t> ! his </a:t>
            </a:r>
            <a:r>
              <a:rPr lang="en-US" dirty="0" err="1"/>
              <a:t>enfatily</a:t>
            </a:r>
            <a:r>
              <a:rPr lang="en-US" dirty="0"/>
              <a:t> tool? which he</a:t>
            </a:r>
          </a:p>
          <a:p>
            <a:r>
              <a:rPr lang="en-US" dirty="0" err="1"/>
              <a:t>saschs</a:t>
            </a:r>
            <a:r>
              <a:rPr lang="en-US" dirty="0"/>
              <a:t> of the </a:t>
            </a:r>
            <a:r>
              <a:rPr lang="en-US" dirty="0" err="1"/>
              <a:t>merity</a:t>
            </a:r>
            <a:r>
              <a:rPr lang="en-US" dirty="0"/>
              <a:t> </a:t>
            </a:r>
            <a:r>
              <a:rPr lang="en-US" dirty="0" err="1"/>
              <a:t>sacret</a:t>
            </a:r>
            <a:r>
              <a:rPr lang="en-US" dirty="0"/>
              <a:t>"--kin</a:t>
            </a:r>
          </a:p>
        </p:txBody>
      </p:sp>
    </p:spTree>
    <p:extLst>
      <p:ext uri="{BB962C8B-B14F-4D97-AF65-F5344CB8AC3E}">
        <p14:creationId xmlns:p14="http://schemas.microsoft.com/office/powerpoint/2010/main" val="42917776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Appendix 3: Reuters newswire topic classification task.</a:t>
            </a:r>
          </a:p>
        </p:txBody>
      </p:sp>
      <p:sp>
        <p:nvSpPr>
          <p:cNvPr id="3" name="Content Placeholder 2"/>
          <p:cNvSpPr>
            <a:spLocks noGrp="1"/>
          </p:cNvSpPr>
          <p:nvPr>
            <p:ph idx="1"/>
          </p:nvPr>
        </p:nvSpPr>
        <p:spPr/>
        <p:txBody>
          <a:bodyPr>
            <a:normAutofit fontScale="25000" lnSpcReduction="20000"/>
          </a:bodyPr>
          <a:lstStyle/>
          <a:p>
            <a:r>
              <a:rPr lang="en-US" dirty="0"/>
              <a:t>'''Trains and evaluate a simple MLP</a:t>
            </a:r>
          </a:p>
          <a:p>
            <a:r>
              <a:rPr lang="en-US" dirty="0"/>
              <a:t>on the Reuters newswire topic classification task.</a:t>
            </a:r>
          </a:p>
          <a:p>
            <a:r>
              <a:rPr lang="en-US" dirty="0"/>
              <a:t>'''</a:t>
            </a:r>
          </a:p>
          <a:p>
            <a:r>
              <a:rPr lang="en-US" dirty="0"/>
              <a:t>from __future__ import </a:t>
            </a:r>
            <a:r>
              <a:rPr lang="en-US" dirty="0" err="1"/>
              <a:t>print_function</a:t>
            </a:r>
            <a:endParaRPr lang="en-US" dirty="0"/>
          </a:p>
          <a:p>
            <a:r>
              <a:rPr lang="en-US" dirty="0"/>
              <a:t> </a:t>
            </a:r>
          </a:p>
          <a:p>
            <a:r>
              <a:rPr lang="en-US" dirty="0"/>
              <a:t>import </a:t>
            </a:r>
            <a:r>
              <a:rPr lang="en-US" dirty="0" err="1"/>
              <a:t>numpy</a:t>
            </a:r>
            <a:r>
              <a:rPr lang="en-US" dirty="0"/>
              <a:t> as np</a:t>
            </a:r>
          </a:p>
          <a:p>
            <a:r>
              <a:rPr lang="en-US" dirty="0"/>
              <a:t>import </a:t>
            </a:r>
            <a:r>
              <a:rPr lang="en-US" dirty="0" err="1"/>
              <a:t>tensorflow.keras</a:t>
            </a:r>
            <a:endParaRPr lang="en-US" dirty="0"/>
          </a:p>
          <a:p>
            <a:r>
              <a:rPr lang="en-US" dirty="0"/>
              <a:t>from </a:t>
            </a:r>
            <a:r>
              <a:rPr lang="en-US" dirty="0" err="1"/>
              <a:t>tensorflow.keras.datasets</a:t>
            </a:r>
            <a:r>
              <a:rPr lang="en-US" dirty="0"/>
              <a:t> import </a:t>
            </a:r>
            <a:r>
              <a:rPr lang="en-US" dirty="0" err="1"/>
              <a:t>reuters</a:t>
            </a:r>
            <a:endParaRPr lang="en-US" dirty="0"/>
          </a:p>
          <a:p>
            <a:r>
              <a:rPr lang="en-US" dirty="0"/>
              <a:t>from </a:t>
            </a:r>
            <a:r>
              <a:rPr lang="en-US" dirty="0" err="1"/>
              <a:t>tensorflow.keras.models</a:t>
            </a:r>
            <a:r>
              <a:rPr lang="en-US" dirty="0"/>
              <a:t> import Sequential</a:t>
            </a:r>
          </a:p>
          <a:p>
            <a:r>
              <a:rPr lang="en-US" dirty="0"/>
              <a:t>from </a:t>
            </a:r>
            <a:r>
              <a:rPr lang="en-US" dirty="0" err="1"/>
              <a:t>tensorflow.keras.layers</a:t>
            </a:r>
            <a:r>
              <a:rPr lang="en-US" dirty="0"/>
              <a:t> import Dense, Dropout, Activation</a:t>
            </a:r>
          </a:p>
          <a:p>
            <a:r>
              <a:rPr lang="en-US" dirty="0"/>
              <a:t>from </a:t>
            </a:r>
            <a:r>
              <a:rPr lang="en-US" dirty="0" err="1"/>
              <a:t>tensorflow.keras.preprocessing.text</a:t>
            </a:r>
            <a:r>
              <a:rPr lang="en-US" dirty="0"/>
              <a:t> import Tokenizer</a:t>
            </a:r>
          </a:p>
          <a:p>
            <a:r>
              <a:rPr lang="en-US" dirty="0"/>
              <a:t> </a:t>
            </a:r>
          </a:p>
          <a:p>
            <a:r>
              <a:rPr lang="en-US" dirty="0" err="1"/>
              <a:t>max_words</a:t>
            </a:r>
            <a:r>
              <a:rPr lang="en-US" dirty="0"/>
              <a:t> = 1000</a:t>
            </a:r>
          </a:p>
          <a:p>
            <a:r>
              <a:rPr lang="en-US" dirty="0" err="1"/>
              <a:t>batch_size</a:t>
            </a:r>
            <a:r>
              <a:rPr lang="en-US" dirty="0"/>
              <a:t> = 32</a:t>
            </a:r>
          </a:p>
          <a:p>
            <a:r>
              <a:rPr lang="en-US" dirty="0"/>
              <a:t>epochs = 5</a:t>
            </a:r>
          </a:p>
          <a:p>
            <a:r>
              <a:rPr lang="en-US" dirty="0"/>
              <a:t> </a:t>
            </a:r>
          </a:p>
          <a:p>
            <a:r>
              <a:rPr lang="en-US" dirty="0"/>
              <a:t>print('Loading data...')</a:t>
            </a:r>
          </a:p>
          <a:p>
            <a:r>
              <a:rPr lang="en-US" dirty="0"/>
              <a:t>(</a:t>
            </a:r>
            <a:r>
              <a:rPr lang="en-US" dirty="0" err="1"/>
              <a:t>x_train</a:t>
            </a:r>
            <a:r>
              <a:rPr lang="en-US" dirty="0"/>
              <a:t>, </a:t>
            </a:r>
            <a:r>
              <a:rPr lang="en-US" dirty="0" err="1"/>
              <a:t>y_train</a:t>
            </a:r>
            <a:r>
              <a:rPr lang="en-US" dirty="0"/>
              <a:t>), (</a:t>
            </a:r>
            <a:r>
              <a:rPr lang="en-US" dirty="0" err="1"/>
              <a:t>x_test</a:t>
            </a:r>
            <a:r>
              <a:rPr lang="en-US" dirty="0"/>
              <a:t>, </a:t>
            </a:r>
            <a:r>
              <a:rPr lang="en-US" dirty="0" err="1"/>
              <a:t>y_test</a:t>
            </a:r>
            <a:r>
              <a:rPr lang="en-US" dirty="0"/>
              <a:t>) = </a:t>
            </a:r>
            <a:r>
              <a:rPr lang="en-US" dirty="0" err="1"/>
              <a:t>reuters.load_data</a:t>
            </a:r>
            <a:r>
              <a:rPr lang="en-US" dirty="0"/>
              <a:t>(</a:t>
            </a:r>
            <a:r>
              <a:rPr lang="en-US" dirty="0" err="1"/>
              <a:t>num_words</a:t>
            </a:r>
            <a:r>
              <a:rPr lang="en-US" dirty="0"/>
              <a:t>=</a:t>
            </a:r>
            <a:r>
              <a:rPr lang="en-US" dirty="0" err="1"/>
              <a:t>max_words</a:t>
            </a:r>
            <a:r>
              <a:rPr lang="en-US" dirty="0"/>
              <a:t>,</a:t>
            </a:r>
          </a:p>
          <a:p>
            <a:r>
              <a:rPr lang="en-US" dirty="0"/>
              <a:t>                                                         </a:t>
            </a:r>
            <a:r>
              <a:rPr lang="en-US" dirty="0" err="1"/>
              <a:t>test_split</a:t>
            </a:r>
            <a:r>
              <a:rPr lang="en-US" dirty="0"/>
              <a:t>=0.2)</a:t>
            </a:r>
          </a:p>
          <a:p>
            <a:r>
              <a:rPr lang="en-US" dirty="0"/>
              <a:t>print(</a:t>
            </a:r>
            <a:r>
              <a:rPr lang="en-US" dirty="0" err="1"/>
              <a:t>len</a:t>
            </a:r>
            <a:r>
              <a:rPr lang="en-US" dirty="0"/>
              <a:t>(</a:t>
            </a:r>
            <a:r>
              <a:rPr lang="en-US" dirty="0" err="1"/>
              <a:t>x_train</a:t>
            </a:r>
            <a:r>
              <a:rPr lang="en-US" dirty="0"/>
              <a:t>), 'train sequences')</a:t>
            </a:r>
          </a:p>
          <a:p>
            <a:r>
              <a:rPr lang="en-US" dirty="0"/>
              <a:t>print(</a:t>
            </a:r>
            <a:r>
              <a:rPr lang="en-US" dirty="0" err="1"/>
              <a:t>len</a:t>
            </a:r>
            <a:r>
              <a:rPr lang="en-US" dirty="0"/>
              <a:t>(</a:t>
            </a:r>
            <a:r>
              <a:rPr lang="en-US" dirty="0" err="1"/>
              <a:t>x_test</a:t>
            </a:r>
            <a:r>
              <a:rPr lang="en-US" dirty="0"/>
              <a:t>), 'test sequences')</a:t>
            </a:r>
          </a:p>
          <a:p>
            <a:r>
              <a:rPr lang="en-US" dirty="0"/>
              <a:t> </a:t>
            </a:r>
          </a:p>
          <a:p>
            <a:r>
              <a:rPr lang="en-US" dirty="0" err="1"/>
              <a:t>num_classes</a:t>
            </a:r>
            <a:r>
              <a:rPr lang="en-US" dirty="0"/>
              <a:t> = </a:t>
            </a:r>
            <a:r>
              <a:rPr lang="en-US" dirty="0" err="1"/>
              <a:t>np.max</a:t>
            </a:r>
            <a:r>
              <a:rPr lang="en-US" dirty="0"/>
              <a:t>(</a:t>
            </a:r>
            <a:r>
              <a:rPr lang="en-US" dirty="0" err="1"/>
              <a:t>y_train</a:t>
            </a:r>
            <a:r>
              <a:rPr lang="en-US" dirty="0"/>
              <a:t>) + 1</a:t>
            </a:r>
          </a:p>
          <a:p>
            <a:r>
              <a:rPr lang="en-US" dirty="0"/>
              <a:t>print(</a:t>
            </a:r>
            <a:r>
              <a:rPr lang="en-US" dirty="0" err="1"/>
              <a:t>num_classes</a:t>
            </a:r>
            <a:r>
              <a:rPr lang="en-US" dirty="0"/>
              <a:t>, 'classes')</a:t>
            </a:r>
          </a:p>
          <a:p>
            <a:r>
              <a:rPr lang="en-US" dirty="0"/>
              <a:t> </a:t>
            </a:r>
          </a:p>
          <a:p>
            <a:r>
              <a:rPr lang="en-US" dirty="0"/>
              <a:t>print('</a:t>
            </a:r>
            <a:r>
              <a:rPr lang="en-US" dirty="0" err="1"/>
              <a:t>Vectorizing</a:t>
            </a:r>
            <a:r>
              <a:rPr lang="en-US" dirty="0"/>
              <a:t> sequence data...')</a:t>
            </a:r>
          </a:p>
          <a:p>
            <a:r>
              <a:rPr lang="en-US" dirty="0"/>
              <a:t>tokenizer = Tokenizer(</a:t>
            </a:r>
            <a:r>
              <a:rPr lang="en-US" dirty="0" err="1"/>
              <a:t>num_words</a:t>
            </a:r>
            <a:r>
              <a:rPr lang="en-US" dirty="0"/>
              <a:t>=</a:t>
            </a:r>
            <a:r>
              <a:rPr lang="en-US" dirty="0" err="1"/>
              <a:t>max_words</a:t>
            </a:r>
            <a:r>
              <a:rPr lang="en-US" dirty="0"/>
              <a:t>)</a:t>
            </a:r>
          </a:p>
          <a:p>
            <a:r>
              <a:rPr lang="en-US" dirty="0" err="1"/>
              <a:t>x_train</a:t>
            </a:r>
            <a:r>
              <a:rPr lang="en-US" dirty="0"/>
              <a:t> = </a:t>
            </a:r>
            <a:r>
              <a:rPr lang="en-US" dirty="0" err="1"/>
              <a:t>tokenizer.sequences_to_matrix</a:t>
            </a:r>
            <a:r>
              <a:rPr lang="en-US" dirty="0"/>
              <a:t>(</a:t>
            </a:r>
            <a:r>
              <a:rPr lang="en-US" dirty="0" err="1"/>
              <a:t>x_train</a:t>
            </a:r>
            <a:r>
              <a:rPr lang="en-US" dirty="0"/>
              <a:t>, mode='binary')</a:t>
            </a:r>
          </a:p>
          <a:p>
            <a:r>
              <a:rPr lang="en-US" dirty="0" err="1"/>
              <a:t>x_test</a:t>
            </a:r>
            <a:r>
              <a:rPr lang="en-US" dirty="0"/>
              <a:t> = </a:t>
            </a:r>
            <a:r>
              <a:rPr lang="en-US" dirty="0" err="1"/>
              <a:t>tokenizer.sequences_to_matrix</a:t>
            </a:r>
            <a:r>
              <a:rPr lang="en-US" dirty="0"/>
              <a:t>(</a:t>
            </a:r>
            <a:r>
              <a:rPr lang="en-US" dirty="0" err="1"/>
              <a:t>x_test</a:t>
            </a:r>
            <a:r>
              <a:rPr lang="en-US" dirty="0"/>
              <a:t>, mode='binary')</a:t>
            </a:r>
          </a:p>
          <a:p>
            <a:r>
              <a:rPr lang="en-US" dirty="0"/>
              <a:t>print('</a:t>
            </a:r>
            <a:r>
              <a:rPr lang="en-US" dirty="0" err="1"/>
              <a:t>x_train</a:t>
            </a:r>
            <a:r>
              <a:rPr lang="en-US" dirty="0"/>
              <a:t> shape:', </a:t>
            </a:r>
            <a:r>
              <a:rPr lang="en-US" dirty="0" err="1"/>
              <a:t>x_train.shape</a:t>
            </a:r>
            <a:r>
              <a:rPr lang="en-US" dirty="0"/>
              <a:t>)</a:t>
            </a:r>
          </a:p>
          <a:p>
            <a:r>
              <a:rPr lang="en-US" dirty="0"/>
              <a:t>print('</a:t>
            </a:r>
            <a:r>
              <a:rPr lang="en-US" dirty="0" err="1"/>
              <a:t>x_test</a:t>
            </a:r>
            <a:r>
              <a:rPr lang="en-US" dirty="0"/>
              <a:t> shape:', </a:t>
            </a:r>
            <a:r>
              <a:rPr lang="en-US" dirty="0" err="1"/>
              <a:t>x_test.shape</a:t>
            </a:r>
            <a:r>
              <a:rPr lang="en-US" dirty="0"/>
              <a:t>)</a:t>
            </a:r>
          </a:p>
          <a:p>
            <a:r>
              <a:rPr lang="en-US" dirty="0"/>
              <a:t> </a:t>
            </a:r>
          </a:p>
          <a:p>
            <a:r>
              <a:rPr lang="en-US" dirty="0"/>
              <a:t>print('Convert class vector to binary class matrix '</a:t>
            </a:r>
          </a:p>
          <a:p>
            <a:r>
              <a:rPr lang="en-US" dirty="0"/>
              <a:t>      '(for use with </a:t>
            </a:r>
            <a:r>
              <a:rPr lang="en-US" dirty="0" err="1"/>
              <a:t>categorical_crossentropy</a:t>
            </a:r>
            <a:r>
              <a:rPr lang="en-US" dirty="0"/>
              <a:t>)')</a:t>
            </a:r>
          </a:p>
          <a:p>
            <a:r>
              <a:rPr lang="en-US" dirty="0" err="1"/>
              <a:t>y_train</a:t>
            </a:r>
            <a:r>
              <a:rPr lang="en-US" dirty="0"/>
              <a:t> = </a:t>
            </a:r>
            <a:r>
              <a:rPr lang="en-US" dirty="0" err="1"/>
              <a:t>tensorflow.keras.utils.to_categorical</a:t>
            </a:r>
            <a:r>
              <a:rPr lang="en-US" dirty="0"/>
              <a:t>(</a:t>
            </a:r>
            <a:r>
              <a:rPr lang="en-US" dirty="0" err="1"/>
              <a:t>y_train</a:t>
            </a:r>
            <a:r>
              <a:rPr lang="en-US" dirty="0"/>
              <a:t>, </a:t>
            </a:r>
            <a:r>
              <a:rPr lang="en-US" dirty="0" err="1"/>
              <a:t>num_classes</a:t>
            </a:r>
            <a:r>
              <a:rPr lang="en-US" dirty="0"/>
              <a:t>)</a:t>
            </a:r>
          </a:p>
          <a:p>
            <a:r>
              <a:rPr lang="en-US" dirty="0" err="1"/>
              <a:t>y_test</a:t>
            </a:r>
            <a:r>
              <a:rPr lang="en-US" dirty="0"/>
              <a:t> = </a:t>
            </a:r>
            <a:r>
              <a:rPr lang="en-US" dirty="0" err="1"/>
              <a:t>tensorflow.keras.utils.to_categorical</a:t>
            </a:r>
            <a:r>
              <a:rPr lang="en-US" dirty="0"/>
              <a:t>(</a:t>
            </a:r>
            <a:r>
              <a:rPr lang="en-US" dirty="0" err="1"/>
              <a:t>y_test</a:t>
            </a:r>
            <a:r>
              <a:rPr lang="en-US" dirty="0"/>
              <a:t>, </a:t>
            </a:r>
            <a:r>
              <a:rPr lang="en-US" dirty="0" err="1"/>
              <a:t>num_classes</a:t>
            </a:r>
            <a:r>
              <a:rPr lang="en-US" dirty="0"/>
              <a:t>)</a:t>
            </a:r>
          </a:p>
          <a:p>
            <a:r>
              <a:rPr lang="en-US" dirty="0"/>
              <a:t>print('</a:t>
            </a:r>
            <a:r>
              <a:rPr lang="en-US" dirty="0" err="1"/>
              <a:t>y_train</a:t>
            </a:r>
            <a:r>
              <a:rPr lang="en-US" dirty="0"/>
              <a:t> shape:', </a:t>
            </a:r>
            <a:r>
              <a:rPr lang="en-US" dirty="0" err="1"/>
              <a:t>y_train.shape</a:t>
            </a:r>
            <a:r>
              <a:rPr lang="en-US" dirty="0"/>
              <a:t>)</a:t>
            </a:r>
          </a:p>
          <a:p>
            <a:r>
              <a:rPr lang="en-US" dirty="0"/>
              <a:t>print('</a:t>
            </a:r>
            <a:r>
              <a:rPr lang="en-US" dirty="0" err="1"/>
              <a:t>y_test</a:t>
            </a:r>
            <a:r>
              <a:rPr lang="en-US" dirty="0"/>
              <a:t> shape:', </a:t>
            </a:r>
            <a:r>
              <a:rPr lang="en-US" dirty="0" err="1"/>
              <a:t>y_test.shape</a:t>
            </a:r>
            <a:r>
              <a:rPr lang="en-US" dirty="0"/>
              <a:t>)</a:t>
            </a:r>
          </a:p>
          <a:p>
            <a:r>
              <a:rPr lang="en-US" dirty="0"/>
              <a:t> </a:t>
            </a:r>
          </a:p>
          <a:p>
            <a:r>
              <a:rPr lang="en-US" dirty="0"/>
              <a:t>print('Building model...')</a:t>
            </a:r>
          </a:p>
          <a:p>
            <a:r>
              <a:rPr lang="en-US" dirty="0"/>
              <a:t>model = Sequential()</a:t>
            </a:r>
          </a:p>
          <a:p>
            <a:r>
              <a:rPr lang="en-US" dirty="0" err="1"/>
              <a:t>model.add</a:t>
            </a:r>
            <a:r>
              <a:rPr lang="en-US" dirty="0"/>
              <a:t>(Dense(512, </a:t>
            </a:r>
            <a:r>
              <a:rPr lang="en-US" dirty="0" err="1"/>
              <a:t>input_shape</a:t>
            </a:r>
            <a:r>
              <a:rPr lang="en-US" dirty="0"/>
              <a:t>=(</a:t>
            </a:r>
            <a:r>
              <a:rPr lang="en-US" dirty="0" err="1"/>
              <a:t>max_words</a:t>
            </a:r>
            <a:r>
              <a:rPr lang="en-US" dirty="0"/>
              <a:t>,)))</a:t>
            </a:r>
          </a:p>
          <a:p>
            <a:r>
              <a:rPr lang="en-US" dirty="0" err="1"/>
              <a:t>model.add</a:t>
            </a:r>
            <a:r>
              <a:rPr lang="en-US" dirty="0"/>
              <a:t>(Activation('</a:t>
            </a:r>
            <a:r>
              <a:rPr lang="en-US" dirty="0" err="1"/>
              <a:t>relu</a:t>
            </a:r>
            <a:r>
              <a:rPr lang="en-US" dirty="0"/>
              <a:t>'))</a:t>
            </a:r>
          </a:p>
          <a:p>
            <a:r>
              <a:rPr lang="en-US" dirty="0" err="1"/>
              <a:t>model.add</a:t>
            </a:r>
            <a:r>
              <a:rPr lang="en-US" dirty="0"/>
              <a:t>(Dropout(0.5))</a:t>
            </a:r>
          </a:p>
          <a:p>
            <a:r>
              <a:rPr lang="en-US" dirty="0" err="1"/>
              <a:t>model.add</a:t>
            </a:r>
            <a:r>
              <a:rPr lang="en-US" dirty="0"/>
              <a:t>(Dense(</a:t>
            </a:r>
            <a:r>
              <a:rPr lang="en-US" dirty="0" err="1"/>
              <a:t>num_classes</a:t>
            </a:r>
            <a:r>
              <a:rPr lang="en-US" dirty="0"/>
              <a:t>))</a:t>
            </a:r>
          </a:p>
          <a:p>
            <a:r>
              <a:rPr lang="en-US" dirty="0" err="1"/>
              <a:t>model.add</a:t>
            </a:r>
            <a:r>
              <a:rPr lang="en-US" dirty="0"/>
              <a:t>(Activation('</a:t>
            </a:r>
            <a:r>
              <a:rPr lang="en-US" dirty="0" err="1"/>
              <a:t>softmax</a:t>
            </a:r>
            <a:r>
              <a:rPr lang="en-US" dirty="0"/>
              <a:t>'))</a:t>
            </a:r>
          </a:p>
          <a:p>
            <a:r>
              <a:rPr lang="en-US" dirty="0"/>
              <a:t> </a:t>
            </a:r>
          </a:p>
          <a:p>
            <a:r>
              <a:rPr lang="en-US" dirty="0" err="1"/>
              <a:t>model.compile</a:t>
            </a:r>
            <a:r>
              <a:rPr lang="en-US" dirty="0"/>
              <a:t>(loss='</a:t>
            </a:r>
            <a:r>
              <a:rPr lang="en-US" dirty="0" err="1"/>
              <a:t>categorical_crossentropy</a:t>
            </a:r>
            <a:r>
              <a:rPr lang="en-US" dirty="0"/>
              <a:t>',</a:t>
            </a:r>
          </a:p>
          <a:p>
            <a:r>
              <a:rPr lang="en-US" dirty="0"/>
              <a:t>              optimizer='</a:t>
            </a:r>
            <a:r>
              <a:rPr lang="en-US" dirty="0" err="1"/>
              <a:t>adam</a:t>
            </a:r>
            <a:r>
              <a:rPr lang="en-US" dirty="0"/>
              <a:t>',</a:t>
            </a:r>
          </a:p>
          <a:p>
            <a:r>
              <a:rPr lang="en-US" dirty="0"/>
              <a:t>              metrics=['accuracy'])</a:t>
            </a:r>
          </a:p>
          <a:p>
            <a:r>
              <a:rPr lang="en-US" dirty="0"/>
              <a:t> </a:t>
            </a:r>
          </a:p>
          <a:p>
            <a:r>
              <a:rPr lang="en-US" dirty="0"/>
              <a:t>history = </a:t>
            </a:r>
            <a:r>
              <a:rPr lang="en-US" dirty="0" err="1"/>
              <a:t>model.fit</a:t>
            </a:r>
            <a:r>
              <a:rPr lang="en-US" dirty="0"/>
              <a:t>(</a:t>
            </a:r>
            <a:r>
              <a:rPr lang="en-US" dirty="0" err="1"/>
              <a:t>x_train</a:t>
            </a:r>
            <a:r>
              <a:rPr lang="en-US" dirty="0"/>
              <a:t>, </a:t>
            </a:r>
            <a:r>
              <a:rPr lang="en-US" dirty="0" err="1"/>
              <a:t>y_train</a:t>
            </a:r>
            <a:r>
              <a:rPr lang="en-US" dirty="0"/>
              <a:t>,</a:t>
            </a:r>
          </a:p>
          <a:p>
            <a:r>
              <a:rPr lang="en-US" dirty="0"/>
              <a:t>                    </a:t>
            </a:r>
            <a:r>
              <a:rPr lang="en-US" dirty="0" err="1"/>
              <a:t>batch_size</a:t>
            </a:r>
            <a:r>
              <a:rPr lang="en-US" dirty="0"/>
              <a:t>=</a:t>
            </a:r>
            <a:r>
              <a:rPr lang="en-US" dirty="0" err="1"/>
              <a:t>batch_size</a:t>
            </a:r>
            <a:r>
              <a:rPr lang="en-US" dirty="0"/>
              <a:t>,</a:t>
            </a:r>
          </a:p>
          <a:p>
            <a:r>
              <a:rPr lang="en-US" dirty="0"/>
              <a:t>                    epochs=epochs,</a:t>
            </a:r>
          </a:p>
          <a:p>
            <a:r>
              <a:rPr lang="en-US" dirty="0"/>
              <a:t>                    verbose=1,</a:t>
            </a:r>
          </a:p>
          <a:p>
            <a:r>
              <a:rPr lang="en-US" dirty="0"/>
              <a:t>                    </a:t>
            </a:r>
            <a:r>
              <a:rPr lang="en-US" dirty="0" err="1"/>
              <a:t>validation_split</a:t>
            </a:r>
            <a:r>
              <a:rPr lang="en-US" dirty="0"/>
              <a:t>=0.1)</a:t>
            </a:r>
          </a:p>
          <a:p>
            <a:r>
              <a:rPr lang="en-US" dirty="0"/>
              <a:t>score = </a:t>
            </a:r>
            <a:r>
              <a:rPr lang="en-US" dirty="0" err="1"/>
              <a:t>model.evaluate</a:t>
            </a:r>
            <a:r>
              <a:rPr lang="en-US" dirty="0"/>
              <a:t>(</a:t>
            </a:r>
            <a:r>
              <a:rPr lang="en-US" dirty="0" err="1"/>
              <a:t>x_test</a:t>
            </a:r>
            <a:r>
              <a:rPr lang="en-US" dirty="0"/>
              <a:t>, </a:t>
            </a:r>
            <a:r>
              <a:rPr lang="en-US" dirty="0" err="1"/>
              <a:t>y_test</a:t>
            </a:r>
            <a:r>
              <a:rPr lang="en-US" dirty="0"/>
              <a:t>,</a:t>
            </a:r>
          </a:p>
          <a:p>
            <a:r>
              <a:rPr lang="en-US" dirty="0"/>
              <a:t>                       </a:t>
            </a:r>
            <a:r>
              <a:rPr lang="en-US" dirty="0" err="1"/>
              <a:t>batch_size</a:t>
            </a:r>
            <a:r>
              <a:rPr lang="en-US" dirty="0"/>
              <a:t>=</a:t>
            </a:r>
            <a:r>
              <a:rPr lang="en-US" dirty="0" err="1"/>
              <a:t>batch_size</a:t>
            </a:r>
            <a:r>
              <a:rPr lang="en-US" dirty="0"/>
              <a:t>, verbose=1)</a:t>
            </a:r>
          </a:p>
          <a:p>
            <a:r>
              <a:rPr lang="en-US" dirty="0"/>
              <a:t>print('Test score:', score[0])</a:t>
            </a:r>
          </a:p>
          <a:p>
            <a:r>
              <a:rPr lang="en-US" dirty="0"/>
              <a:t>print('Test accuracy:', score[1])</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93</a:t>
            </a:fld>
            <a:endParaRPr lang="en-US"/>
          </a:p>
        </p:txBody>
      </p:sp>
    </p:spTree>
    <p:extLst>
      <p:ext uri="{BB962C8B-B14F-4D97-AF65-F5344CB8AC3E}">
        <p14:creationId xmlns:p14="http://schemas.microsoft.com/office/powerpoint/2010/main" val="22596648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Appendix 3: Reuters newswire topic classification task.</a:t>
            </a:r>
          </a:p>
        </p:txBody>
      </p:sp>
      <p:sp>
        <p:nvSpPr>
          <p:cNvPr id="3" name="Content Placeholder 2"/>
          <p:cNvSpPr>
            <a:spLocks noGrp="1"/>
          </p:cNvSpPr>
          <p:nvPr>
            <p:ph idx="1"/>
          </p:nvPr>
        </p:nvSpPr>
        <p:spPr/>
        <p:txBody>
          <a:bodyPr/>
          <a:lstStyle/>
          <a:p>
            <a:r>
              <a:rPr lang="en-US" dirty="0"/>
              <a:t>Learn a neural net from the Reuters newswire dataset</a:t>
            </a:r>
          </a:p>
          <a:p>
            <a:r>
              <a:rPr lang="en-US" dirty="0"/>
              <a:t>Then can classify the topic for a new unknown newswire</a:t>
            </a:r>
          </a:p>
          <a:p>
            <a:r>
              <a:rPr lang="en-US" dirty="0"/>
              <a:t>Source from </a:t>
            </a:r>
            <a:r>
              <a:rPr lang="en-US" dirty="0">
                <a:hlinkClick r:id="rId2"/>
              </a:rPr>
              <a:t>https://github.com/keras-team/keras/tree/master/</a:t>
            </a:r>
            <a:endParaRPr lang="en-US" dirty="0"/>
          </a:p>
          <a:p>
            <a:pPr lvl="1"/>
            <a:r>
              <a:rPr lang="en-US" dirty="0"/>
              <a:t> </a:t>
            </a:r>
            <a:r>
              <a:rPr lang="en-US" dirty="0" err="1"/>
              <a:t>keras</a:t>
            </a:r>
            <a:r>
              <a:rPr lang="en-US" dirty="0"/>
              <a:t> reuters_mlp_tf2_ok.py</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94</a:t>
            </a:fld>
            <a:endParaRPr lang="en-US"/>
          </a:p>
        </p:txBody>
      </p:sp>
    </p:spTree>
    <p:extLst>
      <p:ext uri="{BB962C8B-B14F-4D97-AF65-F5344CB8AC3E}">
        <p14:creationId xmlns:p14="http://schemas.microsoft.com/office/powerpoint/2010/main" val="21771734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Source code:  reuters_mlp.py</a:t>
            </a:r>
            <a:br>
              <a:rPr lang="en-US" dirty="0"/>
            </a:br>
            <a:endParaRPr lang="en-US" dirty="0"/>
          </a:p>
        </p:txBody>
      </p:sp>
      <p:sp>
        <p:nvSpPr>
          <p:cNvPr id="3" name="Content Placeholder 2"/>
          <p:cNvSpPr>
            <a:spLocks noGrp="1"/>
          </p:cNvSpPr>
          <p:nvPr>
            <p:ph idx="1"/>
          </p:nvPr>
        </p:nvSpPr>
        <p:spPr>
          <a:ln>
            <a:noFill/>
          </a:ln>
        </p:spPr>
        <p:txBody>
          <a:bodyPr>
            <a:normAutofit fontScale="25000" lnSpcReduction="20000"/>
          </a:bodyPr>
          <a:lstStyle/>
          <a:p>
            <a:r>
              <a:rPr lang="en-US" dirty="0"/>
              <a:t>'''Trains and evaluate a simple MLP</a:t>
            </a:r>
          </a:p>
          <a:p>
            <a:r>
              <a:rPr lang="en-US" dirty="0"/>
              <a:t>on the Reuters newswire topic classification task.</a:t>
            </a:r>
          </a:p>
          <a:p>
            <a:r>
              <a:rPr lang="en-US" dirty="0"/>
              <a:t>'''</a:t>
            </a:r>
          </a:p>
          <a:p>
            <a:r>
              <a:rPr lang="en-US" dirty="0"/>
              <a:t>from __future__ import </a:t>
            </a:r>
            <a:r>
              <a:rPr lang="en-US" dirty="0" err="1"/>
              <a:t>print_function</a:t>
            </a:r>
            <a:endParaRPr lang="en-US" dirty="0"/>
          </a:p>
          <a:p>
            <a:r>
              <a:rPr lang="en-US" dirty="0"/>
              <a:t> </a:t>
            </a:r>
          </a:p>
          <a:p>
            <a:r>
              <a:rPr lang="en-US" dirty="0"/>
              <a:t>import </a:t>
            </a:r>
            <a:r>
              <a:rPr lang="en-US" dirty="0" err="1"/>
              <a:t>numpy</a:t>
            </a:r>
            <a:r>
              <a:rPr lang="en-US" dirty="0"/>
              <a:t> as np</a:t>
            </a:r>
          </a:p>
          <a:p>
            <a:r>
              <a:rPr lang="en-US" dirty="0"/>
              <a:t>import </a:t>
            </a:r>
            <a:r>
              <a:rPr lang="en-US" dirty="0" err="1"/>
              <a:t>tensorflow.keras</a:t>
            </a:r>
            <a:endParaRPr lang="en-US" dirty="0"/>
          </a:p>
          <a:p>
            <a:r>
              <a:rPr lang="en-US" dirty="0"/>
              <a:t>from </a:t>
            </a:r>
            <a:r>
              <a:rPr lang="en-US" dirty="0" err="1"/>
              <a:t>tensorflow.keras.datasets</a:t>
            </a:r>
            <a:r>
              <a:rPr lang="en-US" dirty="0"/>
              <a:t> import </a:t>
            </a:r>
            <a:r>
              <a:rPr lang="en-US" dirty="0" err="1"/>
              <a:t>reuters</a:t>
            </a:r>
            <a:endParaRPr lang="en-US" dirty="0"/>
          </a:p>
          <a:p>
            <a:r>
              <a:rPr lang="en-US" dirty="0"/>
              <a:t>from </a:t>
            </a:r>
            <a:r>
              <a:rPr lang="en-US" dirty="0" err="1"/>
              <a:t>tensorflow.keras.models</a:t>
            </a:r>
            <a:r>
              <a:rPr lang="en-US" dirty="0"/>
              <a:t> import Sequential</a:t>
            </a:r>
          </a:p>
          <a:p>
            <a:r>
              <a:rPr lang="en-US" dirty="0"/>
              <a:t>from </a:t>
            </a:r>
            <a:r>
              <a:rPr lang="en-US" dirty="0" err="1"/>
              <a:t>tensorflow.keras.layers</a:t>
            </a:r>
            <a:r>
              <a:rPr lang="en-US" dirty="0"/>
              <a:t> import Dense, Dropout, Activation</a:t>
            </a:r>
          </a:p>
          <a:p>
            <a:r>
              <a:rPr lang="en-US" dirty="0"/>
              <a:t>from </a:t>
            </a:r>
            <a:r>
              <a:rPr lang="en-US" dirty="0" err="1"/>
              <a:t>tensorflow.keras.preprocessing.text</a:t>
            </a:r>
            <a:r>
              <a:rPr lang="en-US" dirty="0"/>
              <a:t> import Tokenizer</a:t>
            </a:r>
          </a:p>
          <a:p>
            <a:r>
              <a:rPr lang="en-US" dirty="0"/>
              <a:t> </a:t>
            </a:r>
          </a:p>
          <a:p>
            <a:r>
              <a:rPr lang="en-US" dirty="0" err="1"/>
              <a:t>max_words</a:t>
            </a:r>
            <a:r>
              <a:rPr lang="en-US" dirty="0"/>
              <a:t> = 1000</a:t>
            </a:r>
          </a:p>
          <a:p>
            <a:r>
              <a:rPr lang="en-US" dirty="0" err="1"/>
              <a:t>batch_size</a:t>
            </a:r>
            <a:r>
              <a:rPr lang="en-US" dirty="0"/>
              <a:t> = 32</a:t>
            </a:r>
          </a:p>
          <a:p>
            <a:r>
              <a:rPr lang="en-US" dirty="0"/>
              <a:t>epochs = 5</a:t>
            </a:r>
          </a:p>
          <a:p>
            <a:r>
              <a:rPr lang="en-US" dirty="0"/>
              <a:t> </a:t>
            </a:r>
          </a:p>
          <a:p>
            <a:r>
              <a:rPr lang="en-US" dirty="0"/>
              <a:t>print('Loading data...')</a:t>
            </a:r>
          </a:p>
          <a:p>
            <a:r>
              <a:rPr lang="en-US" dirty="0"/>
              <a:t>(</a:t>
            </a:r>
            <a:r>
              <a:rPr lang="en-US" dirty="0" err="1"/>
              <a:t>x_train</a:t>
            </a:r>
            <a:r>
              <a:rPr lang="en-US" dirty="0"/>
              <a:t>, </a:t>
            </a:r>
            <a:r>
              <a:rPr lang="en-US" dirty="0" err="1"/>
              <a:t>y_train</a:t>
            </a:r>
            <a:r>
              <a:rPr lang="en-US" dirty="0"/>
              <a:t>), (</a:t>
            </a:r>
            <a:r>
              <a:rPr lang="en-US" dirty="0" err="1"/>
              <a:t>x_test</a:t>
            </a:r>
            <a:r>
              <a:rPr lang="en-US" dirty="0"/>
              <a:t>, </a:t>
            </a:r>
            <a:r>
              <a:rPr lang="en-US" dirty="0" err="1"/>
              <a:t>y_test</a:t>
            </a:r>
            <a:r>
              <a:rPr lang="en-US" dirty="0"/>
              <a:t>) = </a:t>
            </a:r>
            <a:r>
              <a:rPr lang="en-US" dirty="0" err="1"/>
              <a:t>reuters.load_data</a:t>
            </a:r>
            <a:r>
              <a:rPr lang="en-US" dirty="0"/>
              <a:t>(</a:t>
            </a:r>
            <a:r>
              <a:rPr lang="en-US" dirty="0" err="1"/>
              <a:t>num_words</a:t>
            </a:r>
            <a:r>
              <a:rPr lang="en-US" dirty="0"/>
              <a:t>=</a:t>
            </a:r>
            <a:r>
              <a:rPr lang="en-US" dirty="0" err="1"/>
              <a:t>max_words</a:t>
            </a:r>
            <a:r>
              <a:rPr lang="en-US" dirty="0"/>
              <a:t>,</a:t>
            </a:r>
          </a:p>
          <a:p>
            <a:r>
              <a:rPr lang="en-US" dirty="0"/>
              <a:t>                                                         </a:t>
            </a:r>
            <a:r>
              <a:rPr lang="en-US" dirty="0" err="1"/>
              <a:t>test_split</a:t>
            </a:r>
            <a:r>
              <a:rPr lang="en-US" dirty="0"/>
              <a:t>=0.2)</a:t>
            </a:r>
          </a:p>
          <a:p>
            <a:r>
              <a:rPr lang="en-US" dirty="0"/>
              <a:t>print(</a:t>
            </a:r>
            <a:r>
              <a:rPr lang="en-US" dirty="0" err="1"/>
              <a:t>len</a:t>
            </a:r>
            <a:r>
              <a:rPr lang="en-US" dirty="0"/>
              <a:t>(</a:t>
            </a:r>
            <a:r>
              <a:rPr lang="en-US" dirty="0" err="1"/>
              <a:t>x_train</a:t>
            </a:r>
            <a:r>
              <a:rPr lang="en-US" dirty="0"/>
              <a:t>), 'train sequences')</a:t>
            </a:r>
          </a:p>
          <a:p>
            <a:r>
              <a:rPr lang="en-US" dirty="0"/>
              <a:t>print(</a:t>
            </a:r>
            <a:r>
              <a:rPr lang="en-US" dirty="0" err="1"/>
              <a:t>len</a:t>
            </a:r>
            <a:r>
              <a:rPr lang="en-US" dirty="0"/>
              <a:t>(</a:t>
            </a:r>
            <a:r>
              <a:rPr lang="en-US" dirty="0" err="1"/>
              <a:t>x_test</a:t>
            </a:r>
            <a:r>
              <a:rPr lang="en-US" dirty="0"/>
              <a:t>), 'test sequences')</a:t>
            </a:r>
          </a:p>
          <a:p>
            <a:r>
              <a:rPr lang="en-US" dirty="0"/>
              <a:t> </a:t>
            </a:r>
          </a:p>
          <a:p>
            <a:r>
              <a:rPr lang="en-US" dirty="0" err="1"/>
              <a:t>num_classes</a:t>
            </a:r>
            <a:r>
              <a:rPr lang="en-US" dirty="0"/>
              <a:t> = </a:t>
            </a:r>
            <a:r>
              <a:rPr lang="en-US" dirty="0" err="1"/>
              <a:t>np.max</a:t>
            </a:r>
            <a:r>
              <a:rPr lang="en-US" dirty="0"/>
              <a:t>(</a:t>
            </a:r>
            <a:r>
              <a:rPr lang="en-US" dirty="0" err="1"/>
              <a:t>y_train</a:t>
            </a:r>
            <a:r>
              <a:rPr lang="en-US" dirty="0"/>
              <a:t>) + 1</a:t>
            </a:r>
          </a:p>
          <a:p>
            <a:r>
              <a:rPr lang="en-US" dirty="0"/>
              <a:t>print(</a:t>
            </a:r>
            <a:r>
              <a:rPr lang="en-US" dirty="0" err="1"/>
              <a:t>num_classes</a:t>
            </a:r>
            <a:r>
              <a:rPr lang="en-US" dirty="0"/>
              <a:t>, 'classes')</a:t>
            </a:r>
          </a:p>
          <a:p>
            <a:r>
              <a:rPr lang="en-US" dirty="0"/>
              <a:t> </a:t>
            </a:r>
          </a:p>
          <a:p>
            <a:r>
              <a:rPr lang="en-US" dirty="0"/>
              <a:t>print('</a:t>
            </a:r>
            <a:r>
              <a:rPr lang="en-US" dirty="0" err="1"/>
              <a:t>Vectorizing</a:t>
            </a:r>
            <a:r>
              <a:rPr lang="en-US" dirty="0"/>
              <a:t> sequence data...')</a:t>
            </a:r>
          </a:p>
          <a:p>
            <a:r>
              <a:rPr lang="en-US" dirty="0"/>
              <a:t>tokenizer = Tokenizer(</a:t>
            </a:r>
            <a:r>
              <a:rPr lang="en-US" dirty="0" err="1"/>
              <a:t>num_words</a:t>
            </a:r>
            <a:r>
              <a:rPr lang="en-US" dirty="0"/>
              <a:t>=</a:t>
            </a:r>
            <a:r>
              <a:rPr lang="en-US" dirty="0" err="1"/>
              <a:t>max_words</a:t>
            </a:r>
            <a:r>
              <a:rPr lang="en-US" dirty="0"/>
              <a:t>)</a:t>
            </a:r>
          </a:p>
          <a:p>
            <a:r>
              <a:rPr lang="en-US" dirty="0" err="1"/>
              <a:t>x_train</a:t>
            </a:r>
            <a:r>
              <a:rPr lang="en-US" dirty="0"/>
              <a:t> = </a:t>
            </a:r>
            <a:r>
              <a:rPr lang="en-US" dirty="0" err="1"/>
              <a:t>tokenizer.sequences_to_matrix</a:t>
            </a:r>
            <a:r>
              <a:rPr lang="en-US" dirty="0"/>
              <a:t>(</a:t>
            </a:r>
            <a:r>
              <a:rPr lang="en-US" dirty="0" err="1"/>
              <a:t>x_train</a:t>
            </a:r>
            <a:r>
              <a:rPr lang="en-US" dirty="0"/>
              <a:t>, mode='binary')</a:t>
            </a:r>
          </a:p>
          <a:p>
            <a:r>
              <a:rPr lang="en-US" dirty="0" err="1"/>
              <a:t>x_test</a:t>
            </a:r>
            <a:r>
              <a:rPr lang="en-US" dirty="0"/>
              <a:t> = </a:t>
            </a:r>
            <a:r>
              <a:rPr lang="en-US" dirty="0" err="1"/>
              <a:t>tokenizer.sequences_to_matrix</a:t>
            </a:r>
            <a:r>
              <a:rPr lang="en-US" dirty="0"/>
              <a:t>(</a:t>
            </a:r>
            <a:r>
              <a:rPr lang="en-US" dirty="0" err="1"/>
              <a:t>x_test</a:t>
            </a:r>
            <a:r>
              <a:rPr lang="en-US" dirty="0"/>
              <a:t>, mode='binary')</a:t>
            </a:r>
          </a:p>
          <a:p>
            <a:r>
              <a:rPr lang="en-US" dirty="0"/>
              <a:t>print('</a:t>
            </a:r>
            <a:r>
              <a:rPr lang="en-US" dirty="0" err="1"/>
              <a:t>x_train</a:t>
            </a:r>
            <a:r>
              <a:rPr lang="en-US" dirty="0"/>
              <a:t> shape:', </a:t>
            </a:r>
            <a:r>
              <a:rPr lang="en-US" dirty="0" err="1"/>
              <a:t>x_train.shape</a:t>
            </a:r>
            <a:r>
              <a:rPr lang="en-US" dirty="0"/>
              <a:t>)</a:t>
            </a:r>
          </a:p>
          <a:p>
            <a:r>
              <a:rPr lang="en-US" dirty="0"/>
              <a:t>print('</a:t>
            </a:r>
            <a:r>
              <a:rPr lang="en-US" dirty="0" err="1"/>
              <a:t>x_test</a:t>
            </a:r>
            <a:r>
              <a:rPr lang="en-US" dirty="0"/>
              <a:t> shape:', </a:t>
            </a:r>
            <a:r>
              <a:rPr lang="en-US" dirty="0" err="1"/>
              <a:t>x_test.shape</a:t>
            </a:r>
            <a:r>
              <a:rPr lang="en-US" dirty="0"/>
              <a:t>)</a:t>
            </a:r>
          </a:p>
          <a:p>
            <a:r>
              <a:rPr lang="en-US" dirty="0"/>
              <a:t> </a:t>
            </a:r>
          </a:p>
          <a:p>
            <a:r>
              <a:rPr lang="en-US" dirty="0"/>
              <a:t>print('Convert class vector to binary class matrix '</a:t>
            </a:r>
          </a:p>
          <a:p>
            <a:r>
              <a:rPr lang="en-US" dirty="0"/>
              <a:t>      '(for use with </a:t>
            </a:r>
            <a:r>
              <a:rPr lang="en-US" dirty="0" err="1"/>
              <a:t>categorical_crossentropy</a:t>
            </a:r>
            <a:r>
              <a:rPr lang="en-US" dirty="0"/>
              <a:t>)')</a:t>
            </a:r>
          </a:p>
          <a:p>
            <a:r>
              <a:rPr lang="en-US" dirty="0" err="1"/>
              <a:t>y_train</a:t>
            </a:r>
            <a:r>
              <a:rPr lang="en-US" dirty="0"/>
              <a:t> = </a:t>
            </a:r>
            <a:r>
              <a:rPr lang="en-US" dirty="0" err="1"/>
              <a:t>tensorflow.keras.utils.to_categorical</a:t>
            </a:r>
            <a:r>
              <a:rPr lang="en-US" dirty="0"/>
              <a:t>(</a:t>
            </a:r>
            <a:r>
              <a:rPr lang="en-US" dirty="0" err="1"/>
              <a:t>y_train</a:t>
            </a:r>
            <a:r>
              <a:rPr lang="en-US" dirty="0"/>
              <a:t>, </a:t>
            </a:r>
            <a:r>
              <a:rPr lang="en-US" dirty="0" err="1"/>
              <a:t>num_classes</a:t>
            </a:r>
            <a:r>
              <a:rPr lang="en-US" dirty="0"/>
              <a:t>)</a:t>
            </a:r>
          </a:p>
          <a:p>
            <a:r>
              <a:rPr lang="en-US" dirty="0" err="1"/>
              <a:t>y_test</a:t>
            </a:r>
            <a:r>
              <a:rPr lang="en-US" dirty="0"/>
              <a:t> = </a:t>
            </a:r>
            <a:r>
              <a:rPr lang="en-US" dirty="0" err="1"/>
              <a:t>tensorflow.keras.utils.to_categorical</a:t>
            </a:r>
            <a:r>
              <a:rPr lang="en-US" dirty="0"/>
              <a:t>(</a:t>
            </a:r>
            <a:r>
              <a:rPr lang="en-US" dirty="0" err="1"/>
              <a:t>y_test</a:t>
            </a:r>
            <a:r>
              <a:rPr lang="en-US" dirty="0"/>
              <a:t>, </a:t>
            </a:r>
            <a:r>
              <a:rPr lang="en-US" dirty="0" err="1"/>
              <a:t>num_classes</a:t>
            </a:r>
            <a:r>
              <a:rPr lang="en-US" dirty="0"/>
              <a:t>)</a:t>
            </a:r>
          </a:p>
          <a:p>
            <a:r>
              <a:rPr lang="en-US" dirty="0"/>
              <a:t>print('</a:t>
            </a:r>
            <a:r>
              <a:rPr lang="en-US" dirty="0" err="1"/>
              <a:t>y_train</a:t>
            </a:r>
            <a:r>
              <a:rPr lang="en-US" dirty="0"/>
              <a:t> shape:', </a:t>
            </a:r>
            <a:r>
              <a:rPr lang="en-US" dirty="0" err="1"/>
              <a:t>y_train.shape</a:t>
            </a:r>
            <a:r>
              <a:rPr lang="en-US" dirty="0"/>
              <a:t>)</a:t>
            </a:r>
          </a:p>
          <a:p>
            <a:r>
              <a:rPr lang="en-US" dirty="0"/>
              <a:t>print('</a:t>
            </a:r>
            <a:r>
              <a:rPr lang="en-US" dirty="0" err="1"/>
              <a:t>y_test</a:t>
            </a:r>
            <a:r>
              <a:rPr lang="en-US" dirty="0"/>
              <a:t> shape:', </a:t>
            </a:r>
            <a:r>
              <a:rPr lang="en-US" dirty="0" err="1"/>
              <a:t>y_test.shape</a:t>
            </a:r>
            <a:r>
              <a:rPr lang="en-US" dirty="0"/>
              <a:t>)</a:t>
            </a:r>
          </a:p>
          <a:p>
            <a:r>
              <a:rPr lang="en-US" dirty="0"/>
              <a:t> </a:t>
            </a:r>
          </a:p>
          <a:p>
            <a:r>
              <a:rPr lang="en-US" dirty="0"/>
              <a:t>print('Building model...')</a:t>
            </a:r>
          </a:p>
          <a:p>
            <a:r>
              <a:rPr lang="en-US" dirty="0"/>
              <a:t>model = Sequential()</a:t>
            </a:r>
          </a:p>
          <a:p>
            <a:r>
              <a:rPr lang="en-US" dirty="0" err="1"/>
              <a:t>model.add</a:t>
            </a:r>
            <a:r>
              <a:rPr lang="en-US" dirty="0"/>
              <a:t>(Dense(512, </a:t>
            </a:r>
            <a:r>
              <a:rPr lang="en-US" dirty="0" err="1"/>
              <a:t>input_shape</a:t>
            </a:r>
            <a:r>
              <a:rPr lang="en-US" dirty="0"/>
              <a:t>=(</a:t>
            </a:r>
            <a:r>
              <a:rPr lang="en-US" dirty="0" err="1"/>
              <a:t>max_words</a:t>
            </a:r>
            <a:r>
              <a:rPr lang="en-US" dirty="0"/>
              <a:t>,)))</a:t>
            </a:r>
          </a:p>
          <a:p>
            <a:r>
              <a:rPr lang="en-US" dirty="0" err="1"/>
              <a:t>model.add</a:t>
            </a:r>
            <a:r>
              <a:rPr lang="en-US" dirty="0"/>
              <a:t>(Activation('</a:t>
            </a:r>
            <a:r>
              <a:rPr lang="en-US" dirty="0" err="1"/>
              <a:t>relu</a:t>
            </a:r>
            <a:r>
              <a:rPr lang="en-US" dirty="0"/>
              <a:t>'))</a:t>
            </a:r>
          </a:p>
          <a:p>
            <a:r>
              <a:rPr lang="en-US" dirty="0" err="1"/>
              <a:t>model.add</a:t>
            </a:r>
            <a:r>
              <a:rPr lang="en-US" dirty="0"/>
              <a:t>(Dropout(0.5))</a:t>
            </a:r>
          </a:p>
          <a:p>
            <a:r>
              <a:rPr lang="en-US" dirty="0" err="1"/>
              <a:t>model.add</a:t>
            </a:r>
            <a:r>
              <a:rPr lang="en-US" dirty="0"/>
              <a:t>(Dense(</a:t>
            </a:r>
            <a:r>
              <a:rPr lang="en-US" dirty="0" err="1"/>
              <a:t>num_classes</a:t>
            </a:r>
            <a:r>
              <a:rPr lang="en-US" dirty="0"/>
              <a:t>))</a:t>
            </a:r>
          </a:p>
          <a:p>
            <a:r>
              <a:rPr lang="en-US" dirty="0" err="1"/>
              <a:t>model.add</a:t>
            </a:r>
            <a:r>
              <a:rPr lang="en-US" dirty="0"/>
              <a:t>(Activation('</a:t>
            </a:r>
            <a:r>
              <a:rPr lang="en-US" dirty="0" err="1"/>
              <a:t>softmax</a:t>
            </a:r>
            <a:r>
              <a:rPr lang="en-US" dirty="0"/>
              <a:t>'))</a:t>
            </a:r>
          </a:p>
          <a:p>
            <a:r>
              <a:rPr lang="en-US" dirty="0"/>
              <a:t> </a:t>
            </a:r>
          </a:p>
          <a:p>
            <a:r>
              <a:rPr lang="en-US" dirty="0" err="1"/>
              <a:t>model.compile</a:t>
            </a:r>
            <a:r>
              <a:rPr lang="en-US" dirty="0"/>
              <a:t>(loss='</a:t>
            </a:r>
            <a:r>
              <a:rPr lang="en-US" dirty="0" err="1"/>
              <a:t>categorical_crossentropy</a:t>
            </a:r>
            <a:r>
              <a:rPr lang="en-US" dirty="0"/>
              <a:t>',</a:t>
            </a:r>
          </a:p>
          <a:p>
            <a:r>
              <a:rPr lang="en-US" dirty="0"/>
              <a:t>              optimizer='</a:t>
            </a:r>
            <a:r>
              <a:rPr lang="en-US" dirty="0" err="1"/>
              <a:t>adam</a:t>
            </a:r>
            <a:r>
              <a:rPr lang="en-US" dirty="0"/>
              <a:t>',</a:t>
            </a:r>
          </a:p>
          <a:p>
            <a:r>
              <a:rPr lang="en-US" dirty="0"/>
              <a:t>              metrics=['accuracy'])</a:t>
            </a:r>
          </a:p>
          <a:p>
            <a:r>
              <a:rPr lang="en-US" dirty="0"/>
              <a:t> </a:t>
            </a:r>
          </a:p>
          <a:p>
            <a:r>
              <a:rPr lang="en-US" dirty="0"/>
              <a:t>history = </a:t>
            </a:r>
            <a:r>
              <a:rPr lang="en-US" dirty="0" err="1"/>
              <a:t>model.fit</a:t>
            </a:r>
            <a:r>
              <a:rPr lang="en-US" dirty="0"/>
              <a:t>(</a:t>
            </a:r>
            <a:r>
              <a:rPr lang="en-US" dirty="0" err="1"/>
              <a:t>x_train</a:t>
            </a:r>
            <a:r>
              <a:rPr lang="en-US" dirty="0"/>
              <a:t>, </a:t>
            </a:r>
            <a:r>
              <a:rPr lang="en-US" dirty="0" err="1"/>
              <a:t>y_train</a:t>
            </a:r>
            <a:r>
              <a:rPr lang="en-US" dirty="0"/>
              <a:t>,</a:t>
            </a:r>
          </a:p>
          <a:p>
            <a:r>
              <a:rPr lang="en-US" dirty="0"/>
              <a:t>                    </a:t>
            </a:r>
            <a:r>
              <a:rPr lang="en-US" dirty="0" err="1"/>
              <a:t>batch_size</a:t>
            </a:r>
            <a:r>
              <a:rPr lang="en-US" dirty="0"/>
              <a:t>=</a:t>
            </a:r>
            <a:r>
              <a:rPr lang="en-US" dirty="0" err="1"/>
              <a:t>batch_size</a:t>
            </a:r>
            <a:r>
              <a:rPr lang="en-US" dirty="0"/>
              <a:t>,</a:t>
            </a:r>
          </a:p>
          <a:p>
            <a:r>
              <a:rPr lang="en-US" dirty="0"/>
              <a:t>                    epochs=epochs,</a:t>
            </a:r>
          </a:p>
          <a:p>
            <a:r>
              <a:rPr lang="en-US" dirty="0"/>
              <a:t>                    verbose=1,</a:t>
            </a:r>
          </a:p>
          <a:p>
            <a:r>
              <a:rPr lang="en-US" dirty="0"/>
              <a:t>                    </a:t>
            </a:r>
            <a:r>
              <a:rPr lang="en-US" dirty="0" err="1"/>
              <a:t>validation_split</a:t>
            </a:r>
            <a:r>
              <a:rPr lang="en-US" dirty="0"/>
              <a:t>=0.1)</a:t>
            </a:r>
          </a:p>
          <a:p>
            <a:r>
              <a:rPr lang="en-US" dirty="0"/>
              <a:t>score = </a:t>
            </a:r>
            <a:r>
              <a:rPr lang="en-US" dirty="0" err="1"/>
              <a:t>model.evaluate</a:t>
            </a:r>
            <a:r>
              <a:rPr lang="en-US" dirty="0"/>
              <a:t>(</a:t>
            </a:r>
            <a:r>
              <a:rPr lang="en-US" dirty="0" err="1"/>
              <a:t>x_test</a:t>
            </a:r>
            <a:r>
              <a:rPr lang="en-US" dirty="0"/>
              <a:t>, </a:t>
            </a:r>
            <a:r>
              <a:rPr lang="en-US" dirty="0" err="1"/>
              <a:t>y_test</a:t>
            </a:r>
            <a:r>
              <a:rPr lang="en-US" dirty="0"/>
              <a:t>,</a:t>
            </a:r>
          </a:p>
          <a:p>
            <a:r>
              <a:rPr lang="en-US" dirty="0"/>
              <a:t>                       </a:t>
            </a:r>
            <a:r>
              <a:rPr lang="en-US" dirty="0" err="1"/>
              <a:t>batch_size</a:t>
            </a:r>
            <a:r>
              <a:rPr lang="en-US" dirty="0"/>
              <a:t>=</a:t>
            </a:r>
            <a:r>
              <a:rPr lang="en-US" dirty="0" err="1"/>
              <a:t>batch_size</a:t>
            </a:r>
            <a:r>
              <a:rPr lang="en-US" dirty="0"/>
              <a:t>, verbose=1)</a:t>
            </a:r>
          </a:p>
          <a:p>
            <a:r>
              <a:rPr lang="en-US" dirty="0"/>
              <a:t>print('Test score:', score[0])</a:t>
            </a:r>
          </a:p>
          <a:p>
            <a:r>
              <a:rPr lang="en-US" dirty="0"/>
              <a:t>print('Test accuracy:', score[1])</a:t>
            </a:r>
          </a:p>
          <a:p>
            <a:endParaRPr lang="en-US" dirty="0"/>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95</a:t>
            </a:fld>
            <a:endParaRPr lang="en-US"/>
          </a:p>
        </p:txBody>
      </p:sp>
      <p:sp>
        <p:nvSpPr>
          <p:cNvPr id="6" name="TextBox 5"/>
          <p:cNvSpPr txBox="1"/>
          <p:nvPr/>
        </p:nvSpPr>
        <p:spPr>
          <a:xfrm>
            <a:off x="5171381" y="1209565"/>
            <a:ext cx="3392339" cy="1200329"/>
          </a:xfrm>
          <a:prstGeom prst="rect">
            <a:avLst/>
          </a:prstGeom>
          <a:noFill/>
          <a:ln>
            <a:solidFill>
              <a:schemeClr val="accent1"/>
            </a:solidFill>
          </a:ln>
        </p:spPr>
        <p:txBody>
          <a:bodyPr wrap="none" rtlCol="0">
            <a:spAutoFit/>
          </a:bodyPr>
          <a:lstStyle/>
          <a:p>
            <a:r>
              <a:rPr lang="en-US" dirty="0"/>
              <a:t>Result after 5 epochs:</a:t>
            </a:r>
          </a:p>
          <a:p>
            <a:r>
              <a:rPr lang="en-US" dirty="0"/>
              <a:t>le - loss: 1.8346 - accuracy: 0.7925</a:t>
            </a:r>
          </a:p>
          <a:p>
            <a:r>
              <a:rPr lang="en-US" dirty="0"/>
              <a:t>Test score: 0.8894582841402701</a:t>
            </a:r>
          </a:p>
          <a:p>
            <a:r>
              <a:rPr lang="en-US" dirty="0"/>
              <a:t>Test accuracy: 0.79252005</a:t>
            </a:r>
          </a:p>
        </p:txBody>
      </p:sp>
      <p:sp>
        <p:nvSpPr>
          <p:cNvPr id="7" name="TextBox 6"/>
          <p:cNvSpPr txBox="1"/>
          <p:nvPr/>
        </p:nvSpPr>
        <p:spPr>
          <a:xfrm>
            <a:off x="703360" y="886400"/>
            <a:ext cx="7737280" cy="923330"/>
          </a:xfrm>
          <a:prstGeom prst="rect">
            <a:avLst/>
          </a:prstGeom>
          <a:noFill/>
        </p:spPr>
        <p:txBody>
          <a:bodyPr wrap="square" rtlCol="0">
            <a:spAutoFit/>
          </a:bodyPr>
          <a:lstStyle/>
          <a:p>
            <a:r>
              <a:rPr lang="en-US" dirty="0">
                <a:hlinkClick r:id="rId3"/>
              </a:rPr>
              <a:t>https://towardsdatascience.com/text-classification-in-keras-part-1-a-simple-reuters-news-classifier-9558d34d01d3</a:t>
            </a:r>
            <a:endParaRPr lang="en-US" dirty="0"/>
          </a:p>
          <a:p>
            <a:endParaRPr lang="en-US" dirty="0"/>
          </a:p>
        </p:txBody>
      </p:sp>
    </p:spTree>
    <p:extLst>
      <p:ext uri="{BB962C8B-B14F-4D97-AF65-F5344CB8AC3E}">
        <p14:creationId xmlns:p14="http://schemas.microsoft.com/office/powerpoint/2010/main" val="35492080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 running: python tokenizer_api_test.py</a:t>
            </a:r>
            <a:br>
              <a:rPr lang="en-US" dirty="0"/>
            </a:br>
            <a:endParaRPr lang="en-US" dirty="0"/>
          </a:p>
        </p:txBody>
      </p:sp>
      <p:sp>
        <p:nvSpPr>
          <p:cNvPr id="3" name="Content Placeholder 2"/>
          <p:cNvSpPr>
            <a:spLocks noGrp="1"/>
          </p:cNvSpPr>
          <p:nvPr>
            <p:ph idx="1"/>
          </p:nvPr>
        </p:nvSpPr>
        <p:spPr>
          <a:xfrm>
            <a:off x="4876800" y="1442062"/>
            <a:ext cx="4267200" cy="4602163"/>
          </a:xfrm>
        </p:spPr>
        <p:txBody>
          <a:bodyPr>
            <a:normAutofit fontScale="47500" lnSpcReduction="20000"/>
          </a:bodyPr>
          <a:lstStyle/>
          <a:p>
            <a:r>
              <a:rPr lang="en-US" dirty="0"/>
              <a:t>(</a:t>
            </a:r>
            <a:r>
              <a:rPr lang="en-US" dirty="0" err="1"/>
              <a:t>tf-gpu</a:t>
            </a:r>
            <a:r>
              <a:rPr lang="en-US" dirty="0"/>
              <a:t>) C:\Users\khwong\projects\2020_tensorflow\tested_ok_200804b\keras_examples_ok&gt;python tokenized_api_test.py</a:t>
            </a:r>
          </a:p>
          <a:p>
            <a:r>
              <a:rPr lang="en-US" dirty="0" err="1"/>
              <a:t>OrderedDict</a:t>
            </a:r>
            <a:r>
              <a:rPr lang="en-US" dirty="0"/>
              <a:t>([('well', 1), ('done', 1), ('good', 1), ('work', 2), ('great', 1), ('effort', 1), ('nice', 1), ('excellent', 1)])</a:t>
            </a:r>
          </a:p>
          <a:p>
            <a:r>
              <a:rPr lang="en-US" dirty="0"/>
              <a:t>5</a:t>
            </a:r>
          </a:p>
          <a:p>
            <a:r>
              <a:rPr lang="en-US" dirty="0"/>
              <a:t>{'work': 1, 'well': 2, 'done': 3, 'good': 4, 'great': 5, 'effort': 6, 'nice': 7, 'excellent': 8}</a:t>
            </a:r>
          </a:p>
          <a:p>
            <a:r>
              <a:rPr lang="en-US" dirty="0" err="1"/>
              <a:t>defaultdict</a:t>
            </a:r>
            <a:r>
              <a:rPr lang="en-US" dirty="0"/>
              <a:t>(&lt;class '</a:t>
            </a:r>
            <a:r>
              <a:rPr lang="en-US" dirty="0" err="1"/>
              <a:t>int</a:t>
            </a:r>
            <a:r>
              <a:rPr lang="en-US" dirty="0"/>
              <a:t>'&gt;, {'done': 1, 'well': 1, 'good': 1, 'work': 2, 'effort': 1, 'great': 1, 'nice': 1, 'excellent': 1})</a:t>
            </a:r>
          </a:p>
          <a:p>
            <a:r>
              <a:rPr lang="en-US" dirty="0"/>
              <a:t>[[0. 0. 1. 1. 0. 0. 0. 0. 0.]</a:t>
            </a:r>
          </a:p>
          <a:p>
            <a:r>
              <a:rPr lang="en-US" dirty="0"/>
              <a:t> [0. 1. 0. 0. 1. 0. 0. 0. 0.]</a:t>
            </a:r>
          </a:p>
          <a:p>
            <a:r>
              <a:rPr lang="en-US" dirty="0"/>
              <a:t> [0. 0. 0. 0. 0. 1. 1. 0. 0.]</a:t>
            </a:r>
          </a:p>
          <a:p>
            <a:r>
              <a:rPr lang="en-US" dirty="0"/>
              <a:t> [0. 1. 0. 0. 0. 0. 0. 1. 0.]</a:t>
            </a:r>
          </a:p>
          <a:p>
            <a:r>
              <a:rPr lang="en-US" dirty="0"/>
              <a:t> [0. 0. 0. 0. 0. 0. 0. 0. 1.]]</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96</a:t>
            </a:fld>
            <a:endParaRPr lang="en-US"/>
          </a:p>
        </p:txBody>
      </p:sp>
      <p:sp>
        <p:nvSpPr>
          <p:cNvPr id="6" name="TextBox 5"/>
          <p:cNvSpPr txBox="1"/>
          <p:nvPr/>
        </p:nvSpPr>
        <p:spPr>
          <a:xfrm>
            <a:off x="342900" y="1417638"/>
            <a:ext cx="4229100" cy="5424562"/>
          </a:xfrm>
          <a:prstGeom prst="rect">
            <a:avLst/>
          </a:prstGeom>
          <a:noFill/>
          <a:ln>
            <a:solidFill>
              <a:schemeClr val="accent1"/>
            </a:solidFill>
          </a:ln>
        </p:spPr>
        <p:txBody>
          <a:bodyPr wrap="square" rtlCol="0">
            <a:spAutoFit/>
          </a:bodyPr>
          <a:lstStyle/>
          <a:p>
            <a:r>
              <a:rPr lang="en-US" sz="1400" dirty="0"/>
              <a:t>#Tokenizer </a:t>
            </a:r>
            <a:r>
              <a:rPr lang="en-US" sz="1400" dirty="0" err="1"/>
              <a:t>API</a:t>
            </a:r>
            <a:r>
              <a:rPr lang="en-US" sz="1400" dirty="0" err="1">
                <a:hlinkClick r:id="rId2"/>
              </a:rPr>
              <a:t>#https</a:t>
            </a:r>
            <a:r>
              <a:rPr lang="en-US" sz="1400" dirty="0">
                <a:hlinkClick r:id="rId2"/>
              </a:rPr>
              <a:t>://machinelearningmastery.com/prepare-text-data-deep-learning-keras/</a:t>
            </a:r>
            <a:endParaRPr lang="en-US" sz="1400" dirty="0"/>
          </a:p>
          <a:p>
            <a:r>
              <a:rPr lang="en-US" sz="1400" dirty="0"/>
              <a:t>&gt;python tokenizer_api_test.py</a:t>
            </a:r>
          </a:p>
          <a:p>
            <a:r>
              <a:rPr lang="en-US" sz="1400" dirty="0"/>
              <a:t>#Example:, source code</a:t>
            </a:r>
          </a:p>
          <a:p>
            <a:r>
              <a:rPr lang="en-US" sz="1400" dirty="0"/>
              <a:t>from </a:t>
            </a:r>
            <a:r>
              <a:rPr lang="en-US" sz="1400" dirty="0" err="1"/>
              <a:t>keras.preprocessing.text</a:t>
            </a:r>
            <a:r>
              <a:rPr lang="en-US" sz="1400" dirty="0"/>
              <a:t> import Tokenizer</a:t>
            </a:r>
          </a:p>
          <a:p>
            <a:r>
              <a:rPr lang="en-US" sz="1400" dirty="0"/>
              <a:t># define 5 documents</a:t>
            </a:r>
          </a:p>
          <a:p>
            <a:r>
              <a:rPr lang="en-US" sz="1400" dirty="0"/>
              <a:t>docs = ['Well done!',</a:t>
            </a:r>
          </a:p>
          <a:p>
            <a:r>
              <a:rPr lang="en-US" sz="1400" dirty="0"/>
              <a:t>		'Good work',</a:t>
            </a:r>
          </a:p>
          <a:p>
            <a:r>
              <a:rPr lang="en-US" sz="1400" dirty="0"/>
              <a:t>		'Great effort',</a:t>
            </a:r>
          </a:p>
          <a:p>
            <a:r>
              <a:rPr lang="en-US" sz="1400" dirty="0"/>
              <a:t>		'nice work',</a:t>
            </a:r>
          </a:p>
          <a:p>
            <a:r>
              <a:rPr lang="en-US" sz="1400" dirty="0"/>
              <a:t>		'Excellent!']</a:t>
            </a:r>
          </a:p>
          <a:p>
            <a:r>
              <a:rPr lang="en-US" sz="1400" dirty="0"/>
              <a:t># create the tokenizer</a:t>
            </a:r>
          </a:p>
          <a:p>
            <a:r>
              <a:rPr lang="en-US" sz="1400" dirty="0"/>
              <a:t>t = Tokenizer()</a:t>
            </a:r>
          </a:p>
          <a:p>
            <a:r>
              <a:rPr lang="en-US" sz="1400" dirty="0"/>
              <a:t># fit the tokenizer on the documents</a:t>
            </a:r>
          </a:p>
          <a:p>
            <a:r>
              <a:rPr lang="en-US" sz="1400" dirty="0" err="1"/>
              <a:t>t.fit_on_texts</a:t>
            </a:r>
            <a:r>
              <a:rPr lang="en-US" sz="1400" dirty="0"/>
              <a:t>(docs)</a:t>
            </a:r>
          </a:p>
          <a:p>
            <a:r>
              <a:rPr lang="en-US" sz="1400" dirty="0"/>
              <a:t># summarize what was learned</a:t>
            </a:r>
          </a:p>
          <a:p>
            <a:r>
              <a:rPr lang="en-US" sz="1400" dirty="0"/>
              <a:t>print(</a:t>
            </a:r>
            <a:r>
              <a:rPr lang="en-US" sz="1400" dirty="0" err="1"/>
              <a:t>t.word_counts</a:t>
            </a:r>
            <a:r>
              <a:rPr lang="en-US" sz="1400" dirty="0"/>
              <a:t>)</a:t>
            </a:r>
          </a:p>
          <a:p>
            <a:r>
              <a:rPr lang="en-US" sz="1400" dirty="0"/>
              <a:t>print(</a:t>
            </a:r>
            <a:r>
              <a:rPr lang="en-US" sz="1400" dirty="0" err="1"/>
              <a:t>t.document_count</a:t>
            </a:r>
            <a:r>
              <a:rPr lang="en-US" sz="1400" dirty="0"/>
              <a:t>)</a:t>
            </a:r>
          </a:p>
          <a:p>
            <a:r>
              <a:rPr lang="en-US" sz="1400" dirty="0"/>
              <a:t>print(</a:t>
            </a:r>
            <a:r>
              <a:rPr lang="en-US" sz="1400" dirty="0" err="1"/>
              <a:t>t.word_index</a:t>
            </a:r>
            <a:r>
              <a:rPr lang="en-US" sz="1400" dirty="0"/>
              <a:t>)</a:t>
            </a:r>
          </a:p>
          <a:p>
            <a:r>
              <a:rPr lang="en-US" sz="1400" dirty="0"/>
              <a:t>print(</a:t>
            </a:r>
            <a:r>
              <a:rPr lang="en-US" sz="1400" dirty="0" err="1"/>
              <a:t>t.word_docs</a:t>
            </a:r>
            <a:r>
              <a:rPr lang="en-US" sz="1400" dirty="0"/>
              <a:t>)</a:t>
            </a:r>
          </a:p>
          <a:p>
            <a:r>
              <a:rPr lang="en-US" sz="1400" dirty="0"/>
              <a:t># integer encode documents</a:t>
            </a:r>
          </a:p>
          <a:p>
            <a:r>
              <a:rPr lang="en-US" sz="1400" dirty="0" err="1"/>
              <a:t>encoded_docs</a:t>
            </a:r>
            <a:r>
              <a:rPr lang="en-US" sz="1400" dirty="0"/>
              <a:t> = </a:t>
            </a:r>
            <a:r>
              <a:rPr lang="en-US" sz="1400" dirty="0" err="1"/>
              <a:t>t.texts_to_matrix</a:t>
            </a:r>
            <a:r>
              <a:rPr lang="en-US" sz="1400" dirty="0"/>
              <a:t>(docs, mode='count')</a:t>
            </a:r>
          </a:p>
          <a:p>
            <a:r>
              <a:rPr lang="en-US" sz="1400" dirty="0"/>
              <a:t>print(</a:t>
            </a:r>
            <a:r>
              <a:rPr lang="en-US" sz="1400" dirty="0" err="1"/>
              <a:t>encoded_docs</a:t>
            </a:r>
            <a:r>
              <a:rPr lang="en-US" sz="1400" dirty="0"/>
              <a:t>)</a:t>
            </a:r>
          </a:p>
          <a:p>
            <a:endParaRPr lang="en-US" sz="1050" dirty="0"/>
          </a:p>
        </p:txBody>
      </p:sp>
    </p:spTree>
    <p:extLst>
      <p:ext uri="{BB962C8B-B14F-4D97-AF65-F5344CB8AC3E}">
        <p14:creationId xmlns:p14="http://schemas.microsoft.com/office/powerpoint/2010/main" val="5880897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 6: Advanced topic: Attention mechanism</a:t>
            </a:r>
          </a:p>
        </p:txBody>
      </p:sp>
      <p:sp>
        <p:nvSpPr>
          <p:cNvPr id="6" name="Subtitle 5"/>
          <p:cNvSpPr>
            <a:spLocks noGrp="1"/>
          </p:cNvSpPr>
          <p:nvPr>
            <p:ph type="subTitle" idx="1"/>
          </p:nvPr>
        </p:nvSpPr>
        <p:spPr/>
        <p:txBody>
          <a:bodyPr/>
          <a:lstStyle/>
          <a:p>
            <a:r>
              <a:rPr lang="en-US" dirty="0"/>
              <a:t>To improve performance for long sequences</a:t>
            </a:r>
          </a:p>
        </p:txBody>
      </p:sp>
      <p:sp>
        <p:nvSpPr>
          <p:cNvPr id="4" name="Footer Placeholder 3"/>
          <p:cNvSpPr>
            <a:spLocks noGrp="1"/>
          </p:cNvSpPr>
          <p:nvPr>
            <p:ph type="ftr" sz="quarter" idx="11"/>
          </p:nvPr>
        </p:nvSpPr>
        <p:spPr/>
        <p:txBody>
          <a:bodyPr/>
          <a:lstStyle/>
          <a:p>
            <a:r>
              <a:rPr lang="en-US"/>
              <a:t>Ch12. Word  rep. &amp; seq2seq v2.a</a:t>
            </a:r>
          </a:p>
        </p:txBody>
      </p:sp>
      <p:sp>
        <p:nvSpPr>
          <p:cNvPr id="5" name="Slide Number Placeholder 4"/>
          <p:cNvSpPr>
            <a:spLocks noGrp="1"/>
          </p:cNvSpPr>
          <p:nvPr>
            <p:ph type="sldNum" sz="quarter" idx="12"/>
          </p:nvPr>
        </p:nvSpPr>
        <p:spPr/>
        <p:txBody>
          <a:bodyPr/>
          <a:lstStyle/>
          <a:p>
            <a:fld id="{7C12A529-2220-4038-9210-A21DB7BAEFCE}" type="slidenum">
              <a:rPr lang="en-US" smtClean="0"/>
              <a:t>97</a:t>
            </a:fld>
            <a:endParaRPr lang="en-US"/>
          </a:p>
        </p:txBody>
      </p:sp>
    </p:spTree>
    <p:extLst>
      <p:ext uri="{BB962C8B-B14F-4D97-AF65-F5344CB8AC3E}">
        <p14:creationId xmlns:p14="http://schemas.microsoft.com/office/powerpoint/2010/main" val="20014717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attention vs with attention </a:t>
            </a:r>
          </a:p>
        </p:txBody>
      </p:sp>
      <p:sp>
        <p:nvSpPr>
          <p:cNvPr id="3" name="Content Placeholder 2"/>
          <p:cNvSpPr>
            <a:spLocks noGrp="1"/>
          </p:cNvSpPr>
          <p:nvPr>
            <p:ph idx="1"/>
          </p:nvPr>
        </p:nvSpPr>
        <p:spPr/>
        <p:txBody>
          <a:bodyPr/>
          <a:lstStyle/>
          <a:p>
            <a:r>
              <a:rPr lang="en-US" dirty="0"/>
              <a:t>No attention</a:t>
            </a:r>
          </a:p>
          <a:p>
            <a:endParaRPr lang="en-US" dirty="0"/>
          </a:p>
          <a:p>
            <a:endParaRPr lang="en-US" dirty="0"/>
          </a:p>
          <a:p>
            <a:endParaRPr lang="en-US" dirty="0"/>
          </a:p>
          <a:p>
            <a:r>
              <a:rPr lang="en-US" dirty="0"/>
              <a:t>With attention </a:t>
            </a:r>
          </a:p>
        </p:txBody>
      </p:sp>
      <p:pic>
        <p:nvPicPr>
          <p:cNvPr id="5124" name="Picture 4" descr="encoder-decoder model with additive attention lay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9380" y="3581400"/>
            <a:ext cx="4562109" cy="2367731"/>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1295400"/>
            <a:ext cx="2522841" cy="215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1" y="5949131"/>
            <a:ext cx="8839200" cy="1200329"/>
          </a:xfrm>
          <a:prstGeom prst="rect">
            <a:avLst/>
          </a:prstGeom>
          <a:noFill/>
        </p:spPr>
        <p:txBody>
          <a:bodyPr wrap="square" rtlCol="0">
            <a:spAutoFit/>
          </a:bodyPr>
          <a:lstStyle/>
          <a:p>
            <a:r>
              <a:rPr lang="en-US" dirty="0"/>
              <a:t>Luong, Minh-Thang, </a:t>
            </a:r>
            <a:r>
              <a:rPr lang="en-US" dirty="0" err="1"/>
              <a:t>Hieu</a:t>
            </a:r>
            <a:r>
              <a:rPr lang="en-US" dirty="0"/>
              <a:t> Pham, and Christopher D. Manning. "Effective approaches to attention-based neural machine translation." </a:t>
            </a:r>
            <a:r>
              <a:rPr lang="en-US" i="1" dirty="0" err="1"/>
              <a:t>arXiv</a:t>
            </a:r>
            <a:r>
              <a:rPr lang="en-US" i="1" dirty="0"/>
              <a:t> preprint arXiv:1508.04025</a:t>
            </a:r>
            <a:r>
              <a:rPr lang="en-US" dirty="0"/>
              <a:t> (2015). </a:t>
            </a:r>
            <a:r>
              <a:rPr lang="en-US" dirty="0">
                <a:hlinkClick r:id="rId4"/>
              </a:rPr>
              <a:t>https://arxiv.org/pdf/1508.04025.pdf</a:t>
            </a:r>
            <a:endParaRPr lang="en-US" dirty="0"/>
          </a:p>
          <a:p>
            <a:endParaRPr lang="en-US" dirty="0"/>
          </a:p>
        </p:txBody>
      </p:sp>
      <p:sp>
        <p:nvSpPr>
          <p:cNvPr id="5" name="Footer Placeholder 4"/>
          <p:cNvSpPr>
            <a:spLocks noGrp="1"/>
          </p:cNvSpPr>
          <p:nvPr>
            <p:ph type="ftr" sz="quarter" idx="11"/>
          </p:nvPr>
        </p:nvSpPr>
        <p:spPr/>
        <p:txBody>
          <a:bodyPr/>
          <a:lstStyle/>
          <a:p>
            <a:r>
              <a:rPr lang="en-US"/>
              <a:t>Ch12. Word  rep. &amp; seq2seq v2.a</a:t>
            </a:r>
          </a:p>
        </p:txBody>
      </p:sp>
      <p:sp>
        <p:nvSpPr>
          <p:cNvPr id="6" name="Slide Number Placeholder 5"/>
          <p:cNvSpPr>
            <a:spLocks noGrp="1"/>
          </p:cNvSpPr>
          <p:nvPr>
            <p:ph type="sldNum" sz="quarter" idx="12"/>
          </p:nvPr>
        </p:nvSpPr>
        <p:spPr/>
        <p:txBody>
          <a:bodyPr/>
          <a:lstStyle/>
          <a:p>
            <a:fld id="{7C12A529-2220-4038-9210-A21DB7BAEFCE}" type="slidenum">
              <a:rPr lang="en-US" smtClean="0"/>
              <a:t>98</a:t>
            </a:fld>
            <a:endParaRPr lang="en-US"/>
          </a:p>
        </p:txBody>
      </p:sp>
    </p:spTree>
    <p:extLst>
      <p:ext uri="{BB962C8B-B14F-4D97-AF65-F5344CB8AC3E}">
        <p14:creationId xmlns:p14="http://schemas.microsoft.com/office/powerpoint/2010/main" val="10788803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Seq2seq2 encoder/decoder</a:t>
            </a:r>
            <a:br>
              <a:rPr lang="en-US" dirty="0"/>
            </a:br>
            <a:r>
              <a:rPr lang="en-US" dirty="0"/>
              <a:t>for input (length=4), output(length=3)</a:t>
            </a:r>
          </a:p>
        </p:txBody>
      </p:sp>
      <p:sp>
        <p:nvSpPr>
          <p:cNvPr id="3" name="Content Placeholder 2"/>
          <p:cNvSpPr>
            <a:spLocks noGrp="1"/>
          </p:cNvSpPr>
          <p:nvPr>
            <p:ph idx="1"/>
          </p:nvPr>
        </p:nvSpPr>
        <p:spPr/>
        <p:txBody>
          <a:bodyPr>
            <a:normAutofit/>
          </a:bodyPr>
          <a:lstStyle/>
          <a:p>
            <a:r>
              <a:rPr lang="en-US" sz="2800" dirty="0"/>
              <a:t>Encoder (LSTM) </a:t>
            </a:r>
            <a:r>
              <a:rPr lang="en-US" sz="2800" dirty="0">
                <a:sym typeface="Wingdings" panose="05000000000000000000" pitchFamily="2" charset="2"/>
              </a:rPr>
              <a:t> Hidden vector  (decoder(LSTM) </a:t>
            </a:r>
            <a:r>
              <a:rPr lang="en-US" sz="2800" dirty="0"/>
              <a:t> </a:t>
            </a:r>
          </a:p>
          <a:p>
            <a:r>
              <a:rPr lang="en-US" sz="2800" dirty="0"/>
              <a:t>Encoder (LSTM): totally N=4 states (input length=4)</a:t>
            </a:r>
          </a:p>
          <a:p>
            <a:r>
              <a:rPr lang="en-US" sz="2800" dirty="0"/>
              <a:t>Decoder (LSTM): totally N=3 states (input length=3) Hidden vector: C= last encoding state </a:t>
            </a:r>
          </a:p>
          <a:p>
            <a:endParaRPr lang="en-US" sz="2800" dirty="0"/>
          </a:p>
        </p:txBody>
      </p:sp>
      <p:pic>
        <p:nvPicPr>
          <p:cNvPr id="1026" name="Picture 2" descr="https://cdn-images-1.medium.com/max/1200/1*hG-VIciA7fmGYcSKD9YhZ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733800"/>
            <a:ext cx="7402284"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173322"/>
            <a:ext cx="4572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6248400"/>
            <a:ext cx="7092776" cy="646331"/>
          </a:xfrm>
          <a:prstGeom prst="rect">
            <a:avLst/>
          </a:prstGeom>
          <a:noFill/>
        </p:spPr>
        <p:txBody>
          <a:bodyPr wrap="none" rtlCol="0">
            <a:spAutoFit/>
          </a:bodyPr>
          <a:lstStyle/>
          <a:p>
            <a:r>
              <a:rPr lang="en-US" dirty="0">
                <a:hlinkClick r:id="rId4"/>
              </a:rPr>
              <a:t>https://towardsdatascience.com/attn-illustrated-attention-5ec4ad276ee3</a:t>
            </a:r>
            <a:endParaRPr lang="en-US" dirty="0"/>
          </a:p>
          <a:p>
            <a:endParaRPr lang="en-US" dirty="0"/>
          </a:p>
        </p:txBody>
      </p:sp>
      <p:sp>
        <p:nvSpPr>
          <p:cNvPr id="5" name="Footer Placeholder 4"/>
          <p:cNvSpPr>
            <a:spLocks noGrp="1"/>
          </p:cNvSpPr>
          <p:nvPr>
            <p:ph type="ftr" sz="quarter" idx="11"/>
          </p:nvPr>
        </p:nvSpPr>
        <p:spPr/>
        <p:txBody>
          <a:bodyPr/>
          <a:lstStyle/>
          <a:p>
            <a:r>
              <a:rPr lang="en-US"/>
              <a:t>Ch12. Word  rep. &amp; seq2seq v2.a</a:t>
            </a:r>
          </a:p>
        </p:txBody>
      </p:sp>
      <p:sp>
        <p:nvSpPr>
          <p:cNvPr id="6" name="Slide Number Placeholder 5"/>
          <p:cNvSpPr>
            <a:spLocks noGrp="1"/>
          </p:cNvSpPr>
          <p:nvPr>
            <p:ph type="sldNum" sz="quarter" idx="12"/>
          </p:nvPr>
        </p:nvSpPr>
        <p:spPr/>
        <p:txBody>
          <a:bodyPr/>
          <a:lstStyle/>
          <a:p>
            <a:fld id="{7C12A529-2220-4038-9210-A21DB7BAEFCE}" type="slidenum">
              <a:rPr lang="en-US" smtClean="0"/>
              <a:t>99</a:t>
            </a:fld>
            <a:endParaRPr lang="en-US"/>
          </a:p>
        </p:txBody>
      </p:sp>
    </p:spTree>
    <p:extLst>
      <p:ext uri="{BB962C8B-B14F-4D97-AF65-F5344CB8AC3E}">
        <p14:creationId xmlns:p14="http://schemas.microsoft.com/office/powerpoint/2010/main" val="2934815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36358</TotalTime>
  <Words>15285</Words>
  <Application>Microsoft Office PowerPoint</Application>
  <PresentationFormat>On-screen Show (4:3)</PresentationFormat>
  <Paragraphs>1878</Paragraphs>
  <Slides>114</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2" baseType="lpstr">
      <vt:lpstr>Arial</vt:lpstr>
      <vt:lpstr>Book Antiqua</vt:lpstr>
      <vt:lpstr>Calibri</vt:lpstr>
      <vt:lpstr>Cambria Math</vt:lpstr>
      <vt:lpstr>Source Sans Pro</vt:lpstr>
      <vt:lpstr>Wingdings</vt:lpstr>
      <vt:lpstr>Office Theme</vt:lpstr>
      <vt:lpstr>Equation</vt:lpstr>
      <vt:lpstr>Ch12. Word representation and sequence to sequence processing  </vt:lpstr>
      <vt:lpstr>Overview</vt:lpstr>
      <vt:lpstr>Part1: Word representation  (Word embedding)</vt:lpstr>
      <vt:lpstr>Word embedding (representation)</vt:lpstr>
      <vt:lpstr>1. Integer mapping example</vt:lpstr>
      <vt:lpstr>2. Bag of words (BoW)  https://en.wikipedia.org/wiki/Bag-of-words_model#CBOW</vt:lpstr>
      <vt:lpstr>CMSC5707, Ch12. Seq2Seq  Exercise 1:  Bag of words (BoW)  https://en.wikipedia.org/wiki/Bag-of-words_model#CBOW</vt:lpstr>
      <vt:lpstr>CMSC5707, Ch12. Seq2Seq  Exercise ANS:1  Bag of words (BoW)  https://en.wikipedia.org/wiki/Bag-of-words_model#CBOW</vt:lpstr>
      <vt:lpstr>BOW explained (word sequence is not used) https://machinelearningmastery.com/gentle-introduction-bag-words-mo </vt:lpstr>
      <vt:lpstr>Exercise  2: BOW explained (word sequence is not used) https://machinelearningmastery.com/gentle-introduction-bag-words-mo </vt:lpstr>
      <vt:lpstr>Answer  2: BOW explained (word sequence is not used) https://machinelearningmastery.com/gentle-introduction-bag-words-mo </vt:lpstr>
      <vt:lpstr>BOW: cleaning</vt:lpstr>
      <vt:lpstr>2. TF-IDF (term frequency-inverse document frequency)</vt:lpstr>
      <vt:lpstr>TF-IDF : Formulation https://ishwortimilsina.com/calculate-tf-idf-vectors/ https://zh.wikipedia.org/wiki/Tf-idf</vt:lpstr>
      <vt:lpstr>TF-IDF Example</vt:lpstr>
      <vt:lpstr>Similarity between two documents</vt:lpstr>
      <vt:lpstr>Example1 : Similarity using BOW</vt:lpstr>
      <vt:lpstr>Example : Cosine similarity between normalized BOW of sentence d1 and d4</vt:lpstr>
      <vt:lpstr>Matlab</vt:lpstr>
      <vt:lpstr>Similarity between two documents</vt:lpstr>
      <vt:lpstr>Similarity between sentences  using TF-IDF  TF(t) = (Num. of times term t appears in a doc.) /(Total num. of terms in the doc.) IDF=Log10(total no. of documents/no. of document with this term) </vt:lpstr>
      <vt:lpstr>Exercise 3: TF-IDF cosine similarity of d1,d2,d3,d4 with d4 Can be used to build a document search engine. Find in a sentence in a corpus (document set) that is similar to you input question.</vt:lpstr>
      <vt:lpstr>Answer3 : TF-IDF cosine similarity of d1,d2,d3,d4 with d4</vt:lpstr>
      <vt:lpstr>Word2vec</vt:lpstr>
      <vt:lpstr>First, we have to understand  N-gram, Skip-gram</vt:lpstr>
      <vt:lpstr>N-gram, Skip-gram (sequence used) https://en.wikipedia.org/wiki/N-gram#Skip-gram</vt:lpstr>
      <vt:lpstr>Skip-gram examples</vt:lpstr>
      <vt:lpstr>Exercise 4 N-gram, Skip-gram (sequence used) https://en.wikipedia.org/wiki/N-gram#Skip-gram</vt:lpstr>
      <vt:lpstr>ANSWER 4: N-gram, Skip-gram (sequence used) https://en.wikipedia.org/wiki/N-gram#Skip-gram</vt:lpstr>
      <vt:lpstr>Exercise 5: word2vec for word embedding (Similar meaning words have similar code)  </vt:lpstr>
      <vt:lpstr>ANSWER: Exercise 5 word2vec for word embedding  </vt:lpstr>
      <vt:lpstr>How to get Word2vec ?: First task is represent the words: Word Embedding </vt:lpstr>
      <vt:lpstr>Use of word2vec http://mccormickml.com/2016/04/19/word2vec-tutorial-the-skip-gram-model/</vt:lpstr>
      <vt:lpstr>Graphic view</vt:lpstr>
      <vt:lpstr>Why word embedding? It allows words with similar meaning to have similar codes, it is useful in machine learning algorithms. </vt:lpstr>
      <vt:lpstr>How to choose input/output during word2vec  training</vt:lpstr>
      <vt:lpstr>Exercise 6 :Sketch the diagram if there are 1000 words, 160 hidden neurons. Show Input/output/hidden layers.</vt:lpstr>
      <vt:lpstr>ANSWER 6: Sketch the diagram if there are 1000 words, 160 hidden neurons. Show Input/output/hidden layers..</vt:lpstr>
      <vt:lpstr>There are two possible schemes to select words for training : CBOW (Continuous Bag of words) or Skip-gram</vt:lpstr>
      <vt:lpstr>How to choose words to be placed at input and output during training: CBOW (continuous Bag of words), or Skip-gram model</vt:lpstr>
      <vt:lpstr>How to choose words to be placed at input and output during training: use  Skip-gram model</vt:lpstr>
      <vt:lpstr>Skip-gram (window size=2) example:  The quick brown fox jumps over the lazy dog.  </vt:lpstr>
      <vt:lpstr>Exercise 7: (Skip gram) 2 possible architectural choices for word2vec : CBOW (Continuous Bag of Word) vs Skip gram to be used in training by backpropagation  https://www.guru99.com/word-embedding-word2vec.html </vt:lpstr>
      <vt:lpstr>Answer 7: (Skip gram) 2 possible architectural choices for word2vec : CBOW (Continuous Bag of Word) vs Skip gram to be used in training by backpropagation  https://www.guru99.com/word-embedding-word2vec.html </vt:lpstr>
      <vt:lpstr>Training of word2vec by backpropagation  https://towardsdatascience.com/word2vec-made-easy-139a31a4b8ae https://nearist.ai/word2vec-tutorial%E2%80%8A-%E2%80%8Athe-skip-gram-model Mikolov, Tomas, et al. "Distributed representations of words and phrases and their compositionality." Advances in neural information processing systems. 2013.</vt:lpstr>
      <vt:lpstr>Training word2vec steps using skip-gram https://towardsdatascience.com/an-implementation-guide-to-word2vec-using-numpy-and-google-sheets-13445eebd281</vt:lpstr>
      <vt:lpstr>1) Data Preparation — Define corpus, clean, normalize and tokenize words </vt:lpstr>
      <vt:lpstr>2) Hyper-parameters </vt:lpstr>
      <vt:lpstr>Example of window size =2 of a sentence https://towardsdatascience.com/an-implementation-guide-to-word2vec-using-numpy-and-google-sheets-13445eebd281</vt:lpstr>
      <vt:lpstr>Another view : One-hot encoding for each target word and its context words</vt:lpstr>
      <vt:lpstr>3) Generate Training Data</vt:lpstr>
      <vt:lpstr>4) Model Training</vt:lpstr>
      <vt:lpstr>Exercise 8 (10,000 words, 300 floating point output, redraw the diagram, describe training procedure and what is the final outputs 4) Model Training</vt:lpstr>
      <vt:lpstr>5) Inference</vt:lpstr>
      <vt:lpstr>Summary</vt:lpstr>
      <vt:lpstr>Part 2: Sequence to sequence processing and machine translation </vt:lpstr>
      <vt:lpstr>Introduction to seq2seq</vt:lpstr>
      <vt:lpstr>Application of Seq2seq https://towardsdatascience.com/attn-illustrated-attention-5ec4ad276ee3</vt:lpstr>
      <vt:lpstr>Basic idea of seq2seq approach (English to French example)</vt:lpstr>
      <vt:lpstr>Sequence to sequence basics </vt:lpstr>
      <vt:lpstr>Basic model for translating A,B,C to W,X,Y,Z,</vt:lpstr>
      <vt:lpstr>General Encoder-Decoder model</vt:lpstr>
      <vt:lpstr>Encoder-Decoder model Example: [Guo18]</vt:lpstr>
      <vt:lpstr>Advanced idea : The attention idea Make relevant words more important than others</vt:lpstr>
      <vt:lpstr>Attention example</vt:lpstr>
      <vt:lpstr>The attention mechanism a closer look </vt:lpstr>
      <vt:lpstr>The attention  mechanism </vt:lpstr>
      <vt:lpstr>Various attention mechanisms </vt:lpstr>
      <vt:lpstr>Local attention vs. global  attention</vt:lpstr>
      <vt:lpstr>Machine Translation (MT) evaluation BLEU</vt:lpstr>
      <vt:lpstr>BLEU test example </vt:lpstr>
      <vt:lpstr>Summary</vt:lpstr>
      <vt:lpstr>References</vt:lpstr>
      <vt:lpstr>References</vt:lpstr>
      <vt:lpstr>Appendix 1  Advanced topics on text analysis</vt:lpstr>
      <vt:lpstr>Appendix 2</vt:lpstr>
      <vt:lpstr>BLEU -Background Example 1: Precision measurement (PM) (standard unigram precsion)</vt:lpstr>
      <vt:lpstr>Modified Unigram Precision calculation</vt:lpstr>
      <vt:lpstr>Modified Unigram Precision calculation example 2</vt:lpstr>
      <vt:lpstr>Modified n-gram precision on blocks of text</vt:lpstr>
      <vt:lpstr>Modified n-gram precision of human and machine</vt:lpstr>
      <vt:lpstr>BLEU calculation</vt:lpstr>
      <vt:lpstr>Appendix 3  Glove </vt:lpstr>
      <vt:lpstr>Appendix 4: IMDB Review Dataset for sentiment classification </vt:lpstr>
      <vt:lpstr>Read_imdb.py Show 100 reviews with label (0, or 1)</vt:lpstr>
      <vt:lpstr>Example: display from Read_imdb.py</vt:lpstr>
      <vt:lpstr> keras.datasets.imdb.load_data() using a simple representation scheme (not using the more advanced word2vec)</vt:lpstr>
      <vt:lpstr>imdb_lstm.py using keras  (https://github.com/keras-team/keras/tree/master/)</vt:lpstr>
      <vt:lpstr>Results of imdb_lstm.py</vt:lpstr>
      <vt:lpstr>Can also use word2vec for imdb</vt:lpstr>
      <vt:lpstr>Appendix 5: lstm_text_generation</vt:lpstr>
      <vt:lpstr>Source code: lstm_text_generation.py https://keras.io/examples/generative/lstm_character_level_text_generation/ https://machinelearningmastery.com/how-to-develop-a-word-level-neural-language-model-in-keras/</vt:lpstr>
      <vt:lpstr>Appendix 3: Reuters newswire topic classification task.</vt:lpstr>
      <vt:lpstr>Appendix 3: Reuters newswire topic classification task.</vt:lpstr>
      <vt:lpstr>Source code:  reuters_mlp.py </vt:lpstr>
      <vt:lpstr>Result running: python tokenizer_api_test.py </vt:lpstr>
      <vt:lpstr>Appendix 6: Advanced topic: Attention mechanism</vt:lpstr>
      <vt:lpstr>No attention vs with attention </vt:lpstr>
      <vt:lpstr>Seq2seq2 encoder/decoder for input (length=4), output(length=3)</vt:lpstr>
      <vt:lpstr>The attention idea</vt:lpstr>
      <vt:lpstr>Attention details </vt:lpstr>
      <vt:lpstr>Example1: Bahdanau et. al (2015) [1] Intuition: seq2seq with bi-directional encoder + attention</vt:lpstr>
      <vt:lpstr>Example 2: Luong et. al (2015) [2] Intuition: seq2seq with 2-layer stacked encoder + attention </vt:lpstr>
      <vt:lpstr>. Example 3: Google’s Neural Machine Translation (GNMT) [9] Intuition: GNMT — seq2seq with 8-stacked encoder (+bidirection+residual connections) + attention </vt:lpstr>
      <vt:lpstr>Attention details Bahdanau et. al (2015) </vt:lpstr>
      <vt:lpstr> </vt:lpstr>
      <vt:lpstr>Summary of seq2seq and attention </vt:lpstr>
      <vt:lpstr>Appendix 7: Math function used: Softmax function</vt:lpstr>
      <vt:lpstr>Math function used: Softmax Activation Function</vt:lpstr>
      <vt:lpstr>Math function used: Negative Log-Likelihood (NLL)</vt:lpstr>
      <vt:lpstr> Continue</vt:lpstr>
      <vt:lpstr>References</vt:lpstr>
      <vt:lpstr>Example</vt:lpstr>
      <vt:lpstr>A global view of the bidirectional  Seq-to-seq algorithm with attention</vt:lpstr>
    </vt:vector>
  </TitlesOfParts>
  <Company>CUHK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RNN and LSTM (draft)</dc:title>
  <dc:creator>khwong</dc:creator>
  <cp:lastModifiedBy>kh</cp:lastModifiedBy>
  <cp:revision>1029</cp:revision>
  <cp:lastPrinted>2017-09-14T02:52:08Z</cp:lastPrinted>
  <dcterms:created xsi:type="dcterms:W3CDTF">2017-08-01T01:50:30Z</dcterms:created>
  <dcterms:modified xsi:type="dcterms:W3CDTF">2022-05-31T03:39:53Z</dcterms:modified>
</cp:coreProperties>
</file>