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sldIdLst>
    <p:sldId id="256" r:id="rId2"/>
    <p:sldId id="257" r:id="rId3"/>
    <p:sldId id="278" r:id="rId4"/>
    <p:sldId id="281" r:id="rId5"/>
    <p:sldId id="435" r:id="rId6"/>
    <p:sldId id="436" r:id="rId7"/>
    <p:sldId id="282" r:id="rId8"/>
    <p:sldId id="457" r:id="rId9"/>
    <p:sldId id="329" r:id="rId10"/>
    <p:sldId id="269" r:id="rId11"/>
    <p:sldId id="258" r:id="rId12"/>
    <p:sldId id="286" r:id="rId13"/>
    <p:sldId id="287" r:id="rId14"/>
    <p:sldId id="285" r:id="rId15"/>
    <p:sldId id="262" r:id="rId16"/>
    <p:sldId id="263" r:id="rId17"/>
    <p:sldId id="264" r:id="rId18"/>
    <p:sldId id="266" r:id="rId19"/>
    <p:sldId id="313" r:id="rId20"/>
    <p:sldId id="288" r:id="rId21"/>
    <p:sldId id="289" r:id="rId22"/>
    <p:sldId id="270" r:id="rId23"/>
    <p:sldId id="268" r:id="rId24"/>
    <p:sldId id="363" r:id="rId25"/>
    <p:sldId id="354" r:id="rId26"/>
    <p:sldId id="364" r:id="rId27"/>
    <p:sldId id="432" r:id="rId28"/>
    <p:sldId id="433" r:id="rId29"/>
    <p:sldId id="366" r:id="rId30"/>
    <p:sldId id="424" r:id="rId31"/>
    <p:sldId id="367" r:id="rId32"/>
    <p:sldId id="425" r:id="rId33"/>
    <p:sldId id="393" r:id="rId34"/>
    <p:sldId id="368" r:id="rId35"/>
    <p:sldId id="338" r:id="rId36"/>
    <p:sldId id="369" r:id="rId37"/>
    <p:sldId id="370" r:id="rId38"/>
    <p:sldId id="394" r:id="rId39"/>
    <p:sldId id="371" r:id="rId40"/>
    <p:sldId id="372" r:id="rId41"/>
    <p:sldId id="344" r:id="rId42"/>
    <p:sldId id="345" r:id="rId43"/>
    <p:sldId id="415" r:id="rId44"/>
    <p:sldId id="374" r:id="rId45"/>
    <p:sldId id="375" r:id="rId46"/>
    <p:sldId id="416" r:id="rId47"/>
    <p:sldId id="376" r:id="rId48"/>
    <p:sldId id="377" r:id="rId49"/>
    <p:sldId id="378" r:id="rId50"/>
    <p:sldId id="409" r:id="rId51"/>
    <p:sldId id="396" r:id="rId52"/>
    <p:sldId id="397" r:id="rId53"/>
    <p:sldId id="398" r:id="rId54"/>
    <p:sldId id="399" r:id="rId55"/>
    <p:sldId id="400" r:id="rId56"/>
    <p:sldId id="401" r:id="rId57"/>
    <p:sldId id="402" r:id="rId58"/>
    <p:sldId id="403" r:id="rId59"/>
    <p:sldId id="456" r:id="rId60"/>
    <p:sldId id="404" r:id="rId61"/>
    <p:sldId id="405" r:id="rId62"/>
    <p:sldId id="406" r:id="rId63"/>
    <p:sldId id="408" r:id="rId64"/>
    <p:sldId id="417" r:id="rId65"/>
    <p:sldId id="418" r:id="rId66"/>
    <p:sldId id="419" r:id="rId67"/>
    <p:sldId id="420" r:id="rId68"/>
    <p:sldId id="421" r:id="rId69"/>
    <p:sldId id="422" r:id="rId70"/>
    <p:sldId id="295" r:id="rId71"/>
    <p:sldId id="273" r:id="rId72"/>
    <p:sldId id="428" r:id="rId73"/>
    <p:sldId id="455" r:id="rId74"/>
    <p:sldId id="429" r:id="rId75"/>
    <p:sldId id="430" r:id="rId76"/>
    <p:sldId id="431" r:id="rId77"/>
    <p:sldId id="427" r:id="rId78"/>
    <p:sldId id="453" r:id="rId79"/>
    <p:sldId id="434" r:id="rId80"/>
    <p:sldId id="437" r:id="rId81"/>
    <p:sldId id="439" r:id="rId82"/>
    <p:sldId id="459" r:id="rId83"/>
    <p:sldId id="458" r:id="rId84"/>
    <p:sldId id="462" r:id="rId85"/>
    <p:sldId id="460" r:id="rId86"/>
    <p:sldId id="461" r:id="rId87"/>
    <p:sldId id="463" r:id="rId88"/>
    <p:sldId id="452" r:id="rId89"/>
    <p:sldId id="441" r:id="rId90"/>
    <p:sldId id="442" r:id="rId91"/>
    <p:sldId id="443" r:id="rId92"/>
    <p:sldId id="444" r:id="rId93"/>
    <p:sldId id="445" r:id="rId94"/>
    <p:sldId id="447" r:id="rId95"/>
    <p:sldId id="448" r:id="rId96"/>
    <p:sldId id="449" r:id="rId97"/>
    <p:sldId id="267" r:id="rId98"/>
    <p:sldId id="290" r:id="rId99"/>
    <p:sldId id="292" r:id="rId100"/>
    <p:sldId id="293" r:id="rId101"/>
    <p:sldId id="294" r:id="rId102"/>
    <p:sldId id="298" r:id="rId103"/>
    <p:sldId id="311" r:id="rId104"/>
    <p:sldId id="328" r:id="rId105"/>
    <p:sldId id="426" r:id="rId106"/>
    <p:sldId id="438"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85" autoAdjust="0"/>
    <p:restoredTop sz="94747" autoAdjust="0"/>
  </p:normalViewPr>
  <p:slideViewPr>
    <p:cSldViewPr>
      <p:cViewPr varScale="1">
        <p:scale>
          <a:sx n="62" d="100"/>
          <a:sy n="62" d="100"/>
        </p:scale>
        <p:origin x="1688" y="56"/>
      </p:cViewPr>
      <p:guideLst>
        <p:guide orient="horz" pos="2160"/>
        <p:guide pos="2880"/>
      </p:guideLst>
    </p:cSldViewPr>
  </p:slideViewPr>
  <p:notesTextViewPr>
    <p:cViewPr>
      <p:scale>
        <a:sx n="1" d="1"/>
        <a:sy n="1" d="1"/>
      </p:scale>
      <p:origin x="0" y="0"/>
    </p:cViewPr>
  </p:notesTextViewPr>
  <p:sorterViewPr>
    <p:cViewPr>
      <p:scale>
        <a:sx n="100" d="100"/>
        <a:sy n="100" d="100"/>
      </p:scale>
      <p:origin x="0" y="-2727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95AA09-D1F4-4AAD-9FC3-26BC3735C834}" type="datetimeFigureOut">
              <a:rPr lang="en-US" smtClean="0"/>
              <a:t>4/5/2022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B1AD5-94C2-4477-B37B-1C705D15A577}" type="slidenum">
              <a:rPr lang="en-US" smtClean="0"/>
              <a:t>‹#›</a:t>
            </a:fld>
            <a:endParaRPr lang="en-US"/>
          </a:p>
        </p:txBody>
      </p:sp>
    </p:spTree>
    <p:extLst>
      <p:ext uri="{BB962C8B-B14F-4D97-AF65-F5344CB8AC3E}">
        <p14:creationId xmlns:p14="http://schemas.microsoft.com/office/powerpoint/2010/main" val="149673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2B1AD5-94C2-4477-B37B-1C705D15A577}" type="slidenum">
              <a:rPr lang="en-US" smtClean="0"/>
              <a:t>1</a:t>
            </a:fld>
            <a:endParaRPr lang="en-US"/>
          </a:p>
        </p:txBody>
      </p:sp>
    </p:spTree>
    <p:extLst>
      <p:ext uri="{BB962C8B-B14F-4D97-AF65-F5344CB8AC3E}">
        <p14:creationId xmlns:p14="http://schemas.microsoft.com/office/powerpoint/2010/main" val="2506389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2B1AD5-94C2-4477-B37B-1C705D15A577}" type="slidenum">
              <a:rPr lang="en-US" smtClean="0"/>
              <a:t>49</a:t>
            </a:fld>
            <a:endParaRPr lang="en-US"/>
          </a:p>
        </p:txBody>
      </p:sp>
    </p:spTree>
    <p:extLst>
      <p:ext uri="{BB962C8B-B14F-4D97-AF65-F5344CB8AC3E}">
        <p14:creationId xmlns:p14="http://schemas.microsoft.com/office/powerpoint/2010/main" val="2874996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2B1AD5-94C2-4477-B37B-1C705D15A577}" type="slidenum">
              <a:rPr lang="en-US" smtClean="0"/>
              <a:t>53</a:t>
            </a:fld>
            <a:endParaRPr lang="en-US"/>
          </a:p>
        </p:txBody>
      </p:sp>
    </p:spTree>
    <p:extLst>
      <p:ext uri="{BB962C8B-B14F-4D97-AF65-F5344CB8AC3E}">
        <p14:creationId xmlns:p14="http://schemas.microsoft.com/office/powerpoint/2010/main" val="1943733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2B1AD5-94C2-4477-B37B-1C705D15A577}" type="slidenum">
              <a:rPr lang="en-US" smtClean="0"/>
              <a:t>75</a:t>
            </a:fld>
            <a:endParaRPr lang="en-US"/>
          </a:p>
        </p:txBody>
      </p:sp>
    </p:spTree>
    <p:extLst>
      <p:ext uri="{BB962C8B-B14F-4D97-AF65-F5344CB8AC3E}">
        <p14:creationId xmlns:p14="http://schemas.microsoft.com/office/powerpoint/2010/main" val="3494335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2B1AD5-94C2-4477-B37B-1C705D15A577}" type="slidenum">
              <a:rPr lang="en-US" smtClean="0"/>
              <a:t>76</a:t>
            </a:fld>
            <a:endParaRPr lang="en-US"/>
          </a:p>
        </p:txBody>
      </p:sp>
    </p:spTree>
    <p:extLst>
      <p:ext uri="{BB962C8B-B14F-4D97-AF65-F5344CB8AC3E}">
        <p14:creationId xmlns:p14="http://schemas.microsoft.com/office/powerpoint/2010/main" val="602689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2B1AD5-94C2-4477-B37B-1C705D15A577}" type="slidenum">
              <a:rPr lang="en-US" smtClean="0"/>
              <a:t>4</a:t>
            </a:fld>
            <a:endParaRPr lang="en-US"/>
          </a:p>
        </p:txBody>
      </p:sp>
    </p:spTree>
    <p:extLst>
      <p:ext uri="{BB962C8B-B14F-4D97-AF65-F5344CB8AC3E}">
        <p14:creationId xmlns:p14="http://schemas.microsoft.com/office/powerpoint/2010/main" val="2749918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2B1AD5-94C2-4477-B37B-1C705D15A577}" type="slidenum">
              <a:rPr lang="en-US" smtClean="0"/>
              <a:t>11</a:t>
            </a:fld>
            <a:endParaRPr lang="en-US"/>
          </a:p>
        </p:txBody>
      </p:sp>
    </p:spTree>
    <p:extLst>
      <p:ext uri="{BB962C8B-B14F-4D97-AF65-F5344CB8AC3E}">
        <p14:creationId xmlns:p14="http://schemas.microsoft.com/office/powerpoint/2010/main" val="536948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2B1AD5-94C2-4477-B37B-1C705D15A577}" type="slidenum">
              <a:rPr lang="en-US" smtClean="0"/>
              <a:t>12</a:t>
            </a:fld>
            <a:endParaRPr lang="en-US"/>
          </a:p>
        </p:txBody>
      </p:sp>
    </p:spTree>
    <p:extLst>
      <p:ext uri="{BB962C8B-B14F-4D97-AF65-F5344CB8AC3E}">
        <p14:creationId xmlns:p14="http://schemas.microsoft.com/office/powerpoint/2010/main" val="3153613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2B1AD5-94C2-4477-B37B-1C705D15A577}" type="slidenum">
              <a:rPr lang="en-US" smtClean="0"/>
              <a:t>13</a:t>
            </a:fld>
            <a:endParaRPr lang="en-US"/>
          </a:p>
        </p:txBody>
      </p:sp>
    </p:spTree>
    <p:extLst>
      <p:ext uri="{BB962C8B-B14F-4D97-AF65-F5344CB8AC3E}">
        <p14:creationId xmlns:p14="http://schemas.microsoft.com/office/powerpoint/2010/main" val="1405266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2B1AD5-94C2-4477-B37B-1C705D15A577}" type="slidenum">
              <a:rPr lang="en-US" smtClean="0"/>
              <a:t>15</a:t>
            </a:fld>
            <a:endParaRPr lang="en-US"/>
          </a:p>
        </p:txBody>
      </p:sp>
    </p:spTree>
    <p:extLst>
      <p:ext uri="{BB962C8B-B14F-4D97-AF65-F5344CB8AC3E}">
        <p14:creationId xmlns:p14="http://schemas.microsoft.com/office/powerpoint/2010/main" val="3520350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2B1AD5-94C2-4477-B37B-1C705D15A577}" type="slidenum">
              <a:rPr lang="en-US" smtClean="0"/>
              <a:t>18</a:t>
            </a:fld>
            <a:endParaRPr lang="en-US"/>
          </a:p>
        </p:txBody>
      </p:sp>
    </p:spTree>
    <p:extLst>
      <p:ext uri="{BB962C8B-B14F-4D97-AF65-F5344CB8AC3E}">
        <p14:creationId xmlns:p14="http://schemas.microsoft.com/office/powerpoint/2010/main" val="939391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2B1AD5-94C2-4477-B37B-1C705D15A577}" type="slidenum">
              <a:rPr lang="en-US" smtClean="0"/>
              <a:t>21</a:t>
            </a:fld>
            <a:endParaRPr lang="en-US"/>
          </a:p>
        </p:txBody>
      </p:sp>
    </p:spTree>
    <p:extLst>
      <p:ext uri="{BB962C8B-B14F-4D97-AF65-F5344CB8AC3E}">
        <p14:creationId xmlns:p14="http://schemas.microsoft.com/office/powerpoint/2010/main" val="3742263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2B1AD5-94C2-4477-B37B-1C705D15A577}" type="slidenum">
              <a:rPr lang="en-US" smtClean="0"/>
              <a:t>28</a:t>
            </a:fld>
            <a:endParaRPr lang="en-US"/>
          </a:p>
        </p:txBody>
      </p:sp>
    </p:spTree>
    <p:extLst>
      <p:ext uri="{BB962C8B-B14F-4D97-AF65-F5344CB8AC3E}">
        <p14:creationId xmlns:p14="http://schemas.microsoft.com/office/powerpoint/2010/main" val="251896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1B30A9A-75A6-4601-9114-BFCB9C16C91F}" type="datetime1">
              <a:rPr lang="en-US" smtClean="0"/>
              <a:t>4/5/2022</a:t>
            </a:fld>
            <a:endParaRPr lang="en-US"/>
          </a:p>
        </p:txBody>
      </p:sp>
      <p:sp>
        <p:nvSpPr>
          <p:cNvPr id="5" name="Footer Placeholder 4"/>
          <p:cNvSpPr>
            <a:spLocks noGrp="1"/>
          </p:cNvSpPr>
          <p:nvPr>
            <p:ph type="ftr" sz="quarter" idx="11"/>
          </p:nvPr>
        </p:nvSpPr>
        <p:spPr/>
        <p:txBody>
          <a:bodyPr/>
          <a:lstStyle/>
          <a:p>
            <a:r>
              <a:rPr lang="en-US"/>
              <a:t>Decision tree g.2.d</a:t>
            </a:r>
          </a:p>
        </p:txBody>
      </p:sp>
      <p:sp>
        <p:nvSpPr>
          <p:cNvPr id="6" name="Slide Number Placeholder 5"/>
          <p:cNvSpPr>
            <a:spLocks noGrp="1"/>
          </p:cNvSpPr>
          <p:nvPr>
            <p:ph type="sldNum" sz="quarter" idx="12"/>
          </p:nvPr>
        </p:nvSpPr>
        <p:spPr/>
        <p:txBody>
          <a:bodyPr/>
          <a:lstStyle/>
          <a:p>
            <a:fld id="{2610D6A1-B8B6-49E2-8B25-8AE906FA9AFD}" type="slidenum">
              <a:rPr lang="en-US" smtClean="0"/>
              <a:t>‹#›</a:t>
            </a:fld>
            <a:endParaRPr lang="en-US"/>
          </a:p>
        </p:txBody>
      </p:sp>
    </p:spTree>
    <p:extLst>
      <p:ext uri="{BB962C8B-B14F-4D97-AF65-F5344CB8AC3E}">
        <p14:creationId xmlns:p14="http://schemas.microsoft.com/office/powerpoint/2010/main" val="386116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071BCE-6B32-4719-9E4F-63A3688144C6}" type="datetime1">
              <a:rPr lang="en-US" smtClean="0"/>
              <a:t>4/5/2022</a:t>
            </a:fld>
            <a:endParaRPr lang="en-US"/>
          </a:p>
        </p:txBody>
      </p:sp>
      <p:sp>
        <p:nvSpPr>
          <p:cNvPr id="5" name="Footer Placeholder 4"/>
          <p:cNvSpPr>
            <a:spLocks noGrp="1"/>
          </p:cNvSpPr>
          <p:nvPr>
            <p:ph type="ftr" sz="quarter" idx="11"/>
          </p:nvPr>
        </p:nvSpPr>
        <p:spPr/>
        <p:txBody>
          <a:bodyPr/>
          <a:lstStyle/>
          <a:p>
            <a:r>
              <a:rPr lang="en-US"/>
              <a:t>Decision tree g.2.d</a:t>
            </a:r>
          </a:p>
        </p:txBody>
      </p:sp>
      <p:sp>
        <p:nvSpPr>
          <p:cNvPr id="6" name="Slide Number Placeholder 5"/>
          <p:cNvSpPr>
            <a:spLocks noGrp="1"/>
          </p:cNvSpPr>
          <p:nvPr>
            <p:ph type="sldNum" sz="quarter" idx="12"/>
          </p:nvPr>
        </p:nvSpPr>
        <p:spPr/>
        <p:txBody>
          <a:bodyPr/>
          <a:lstStyle/>
          <a:p>
            <a:fld id="{2610D6A1-B8B6-49E2-8B25-8AE906FA9AFD}" type="slidenum">
              <a:rPr lang="en-US" smtClean="0"/>
              <a:t>‹#›</a:t>
            </a:fld>
            <a:endParaRPr lang="en-US"/>
          </a:p>
        </p:txBody>
      </p:sp>
    </p:spTree>
    <p:extLst>
      <p:ext uri="{BB962C8B-B14F-4D97-AF65-F5344CB8AC3E}">
        <p14:creationId xmlns:p14="http://schemas.microsoft.com/office/powerpoint/2010/main" val="596538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4C81A9-BC93-4715-A50F-908B5F89354F}" type="datetime1">
              <a:rPr lang="en-US" smtClean="0"/>
              <a:t>4/5/2022</a:t>
            </a:fld>
            <a:endParaRPr lang="en-US"/>
          </a:p>
        </p:txBody>
      </p:sp>
      <p:sp>
        <p:nvSpPr>
          <p:cNvPr id="5" name="Footer Placeholder 4"/>
          <p:cNvSpPr>
            <a:spLocks noGrp="1"/>
          </p:cNvSpPr>
          <p:nvPr>
            <p:ph type="ftr" sz="quarter" idx="11"/>
          </p:nvPr>
        </p:nvSpPr>
        <p:spPr/>
        <p:txBody>
          <a:bodyPr/>
          <a:lstStyle/>
          <a:p>
            <a:r>
              <a:rPr lang="en-US"/>
              <a:t>Decision tree g.2.d</a:t>
            </a:r>
          </a:p>
        </p:txBody>
      </p:sp>
      <p:sp>
        <p:nvSpPr>
          <p:cNvPr id="6" name="Slide Number Placeholder 5"/>
          <p:cNvSpPr>
            <a:spLocks noGrp="1"/>
          </p:cNvSpPr>
          <p:nvPr>
            <p:ph type="sldNum" sz="quarter" idx="12"/>
          </p:nvPr>
        </p:nvSpPr>
        <p:spPr/>
        <p:txBody>
          <a:bodyPr/>
          <a:lstStyle/>
          <a:p>
            <a:fld id="{2610D6A1-B8B6-49E2-8B25-8AE906FA9AFD}" type="slidenum">
              <a:rPr lang="en-US" smtClean="0"/>
              <a:t>‹#›</a:t>
            </a:fld>
            <a:endParaRPr lang="en-US"/>
          </a:p>
        </p:txBody>
      </p:sp>
    </p:spTree>
    <p:extLst>
      <p:ext uri="{BB962C8B-B14F-4D97-AF65-F5344CB8AC3E}">
        <p14:creationId xmlns:p14="http://schemas.microsoft.com/office/powerpoint/2010/main" val="222489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0D9B59-2886-4504-AEA8-B09B0BECAF4C}" type="datetime1">
              <a:rPr lang="en-US" smtClean="0"/>
              <a:t>4/5/2022</a:t>
            </a:fld>
            <a:endParaRPr lang="en-US"/>
          </a:p>
        </p:txBody>
      </p:sp>
      <p:sp>
        <p:nvSpPr>
          <p:cNvPr id="5" name="Footer Placeholder 4"/>
          <p:cNvSpPr>
            <a:spLocks noGrp="1"/>
          </p:cNvSpPr>
          <p:nvPr>
            <p:ph type="ftr" sz="quarter" idx="11"/>
          </p:nvPr>
        </p:nvSpPr>
        <p:spPr/>
        <p:txBody>
          <a:bodyPr/>
          <a:lstStyle/>
          <a:p>
            <a:r>
              <a:rPr lang="en-US"/>
              <a:t>Decision tree g.2.d</a:t>
            </a:r>
          </a:p>
        </p:txBody>
      </p:sp>
      <p:sp>
        <p:nvSpPr>
          <p:cNvPr id="6" name="Slide Number Placeholder 5"/>
          <p:cNvSpPr>
            <a:spLocks noGrp="1"/>
          </p:cNvSpPr>
          <p:nvPr>
            <p:ph type="sldNum" sz="quarter" idx="12"/>
          </p:nvPr>
        </p:nvSpPr>
        <p:spPr/>
        <p:txBody>
          <a:bodyPr/>
          <a:lstStyle/>
          <a:p>
            <a:fld id="{2610D6A1-B8B6-49E2-8B25-8AE906FA9AFD}" type="slidenum">
              <a:rPr lang="en-US" smtClean="0"/>
              <a:t>‹#›</a:t>
            </a:fld>
            <a:endParaRPr lang="en-US"/>
          </a:p>
        </p:txBody>
      </p:sp>
    </p:spTree>
    <p:extLst>
      <p:ext uri="{BB962C8B-B14F-4D97-AF65-F5344CB8AC3E}">
        <p14:creationId xmlns:p14="http://schemas.microsoft.com/office/powerpoint/2010/main" val="119491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EA42A-D389-4B81-BB7D-FB26449422B3}" type="datetime1">
              <a:rPr lang="en-US" smtClean="0"/>
              <a:t>4/5/2022</a:t>
            </a:fld>
            <a:endParaRPr lang="en-US"/>
          </a:p>
        </p:txBody>
      </p:sp>
      <p:sp>
        <p:nvSpPr>
          <p:cNvPr id="5" name="Footer Placeholder 4"/>
          <p:cNvSpPr>
            <a:spLocks noGrp="1"/>
          </p:cNvSpPr>
          <p:nvPr>
            <p:ph type="ftr" sz="quarter" idx="11"/>
          </p:nvPr>
        </p:nvSpPr>
        <p:spPr/>
        <p:txBody>
          <a:bodyPr/>
          <a:lstStyle/>
          <a:p>
            <a:r>
              <a:rPr lang="en-US"/>
              <a:t>Decision tree g.2.d</a:t>
            </a:r>
          </a:p>
        </p:txBody>
      </p:sp>
      <p:sp>
        <p:nvSpPr>
          <p:cNvPr id="6" name="Slide Number Placeholder 5"/>
          <p:cNvSpPr>
            <a:spLocks noGrp="1"/>
          </p:cNvSpPr>
          <p:nvPr>
            <p:ph type="sldNum" sz="quarter" idx="12"/>
          </p:nvPr>
        </p:nvSpPr>
        <p:spPr/>
        <p:txBody>
          <a:bodyPr/>
          <a:lstStyle/>
          <a:p>
            <a:fld id="{2610D6A1-B8B6-49E2-8B25-8AE906FA9AFD}" type="slidenum">
              <a:rPr lang="en-US" smtClean="0"/>
              <a:t>‹#›</a:t>
            </a:fld>
            <a:endParaRPr lang="en-US"/>
          </a:p>
        </p:txBody>
      </p:sp>
    </p:spTree>
    <p:extLst>
      <p:ext uri="{BB962C8B-B14F-4D97-AF65-F5344CB8AC3E}">
        <p14:creationId xmlns:p14="http://schemas.microsoft.com/office/powerpoint/2010/main" val="155456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35E6B-169B-4E64-8DA2-40BAD0DB51C3}" type="datetime1">
              <a:rPr lang="en-US" smtClean="0"/>
              <a:t>4/5/2022</a:t>
            </a:fld>
            <a:endParaRPr lang="en-US"/>
          </a:p>
        </p:txBody>
      </p:sp>
      <p:sp>
        <p:nvSpPr>
          <p:cNvPr id="6" name="Footer Placeholder 5"/>
          <p:cNvSpPr>
            <a:spLocks noGrp="1"/>
          </p:cNvSpPr>
          <p:nvPr>
            <p:ph type="ftr" sz="quarter" idx="11"/>
          </p:nvPr>
        </p:nvSpPr>
        <p:spPr/>
        <p:txBody>
          <a:bodyPr/>
          <a:lstStyle/>
          <a:p>
            <a:r>
              <a:rPr lang="en-US"/>
              <a:t>Decision tree g.2.d</a:t>
            </a:r>
          </a:p>
        </p:txBody>
      </p:sp>
      <p:sp>
        <p:nvSpPr>
          <p:cNvPr id="7" name="Slide Number Placeholder 6"/>
          <p:cNvSpPr>
            <a:spLocks noGrp="1"/>
          </p:cNvSpPr>
          <p:nvPr>
            <p:ph type="sldNum" sz="quarter" idx="12"/>
          </p:nvPr>
        </p:nvSpPr>
        <p:spPr/>
        <p:txBody>
          <a:bodyPr/>
          <a:lstStyle/>
          <a:p>
            <a:fld id="{2610D6A1-B8B6-49E2-8B25-8AE906FA9AFD}" type="slidenum">
              <a:rPr lang="en-US" smtClean="0"/>
              <a:t>‹#›</a:t>
            </a:fld>
            <a:endParaRPr lang="en-US"/>
          </a:p>
        </p:txBody>
      </p:sp>
    </p:spTree>
    <p:extLst>
      <p:ext uri="{BB962C8B-B14F-4D97-AF65-F5344CB8AC3E}">
        <p14:creationId xmlns:p14="http://schemas.microsoft.com/office/powerpoint/2010/main" val="53952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CD4A7C-A05F-4ADD-82A8-E24C6EAEF462}" type="datetime1">
              <a:rPr lang="en-US" smtClean="0"/>
              <a:t>4/5/2022</a:t>
            </a:fld>
            <a:endParaRPr lang="en-US"/>
          </a:p>
        </p:txBody>
      </p:sp>
      <p:sp>
        <p:nvSpPr>
          <p:cNvPr id="8" name="Footer Placeholder 7"/>
          <p:cNvSpPr>
            <a:spLocks noGrp="1"/>
          </p:cNvSpPr>
          <p:nvPr>
            <p:ph type="ftr" sz="quarter" idx="11"/>
          </p:nvPr>
        </p:nvSpPr>
        <p:spPr/>
        <p:txBody>
          <a:bodyPr/>
          <a:lstStyle/>
          <a:p>
            <a:r>
              <a:rPr lang="en-US"/>
              <a:t>Decision tree g.2.d</a:t>
            </a:r>
          </a:p>
        </p:txBody>
      </p:sp>
      <p:sp>
        <p:nvSpPr>
          <p:cNvPr id="9" name="Slide Number Placeholder 8"/>
          <p:cNvSpPr>
            <a:spLocks noGrp="1"/>
          </p:cNvSpPr>
          <p:nvPr>
            <p:ph type="sldNum" sz="quarter" idx="12"/>
          </p:nvPr>
        </p:nvSpPr>
        <p:spPr/>
        <p:txBody>
          <a:bodyPr/>
          <a:lstStyle/>
          <a:p>
            <a:fld id="{2610D6A1-B8B6-49E2-8B25-8AE906FA9AFD}" type="slidenum">
              <a:rPr lang="en-US" smtClean="0"/>
              <a:t>‹#›</a:t>
            </a:fld>
            <a:endParaRPr lang="en-US"/>
          </a:p>
        </p:txBody>
      </p:sp>
    </p:spTree>
    <p:extLst>
      <p:ext uri="{BB962C8B-B14F-4D97-AF65-F5344CB8AC3E}">
        <p14:creationId xmlns:p14="http://schemas.microsoft.com/office/powerpoint/2010/main" val="123499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C56606-C709-4B19-861C-3247A02434FD}" type="datetime1">
              <a:rPr lang="en-US" smtClean="0"/>
              <a:t>4/5/2022</a:t>
            </a:fld>
            <a:endParaRPr lang="en-US"/>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a:t>
            </a:fld>
            <a:endParaRPr lang="en-US"/>
          </a:p>
        </p:txBody>
      </p:sp>
    </p:spTree>
    <p:extLst>
      <p:ext uri="{BB962C8B-B14F-4D97-AF65-F5344CB8AC3E}">
        <p14:creationId xmlns:p14="http://schemas.microsoft.com/office/powerpoint/2010/main" val="175603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84E60-001A-461E-92F1-CDA0ABDF6B9B}" type="datetime1">
              <a:rPr lang="en-US" smtClean="0"/>
              <a:t>4/5/2022</a:t>
            </a:fld>
            <a:endParaRPr lang="en-US"/>
          </a:p>
        </p:txBody>
      </p:sp>
      <p:sp>
        <p:nvSpPr>
          <p:cNvPr id="3" name="Footer Placeholder 2"/>
          <p:cNvSpPr>
            <a:spLocks noGrp="1"/>
          </p:cNvSpPr>
          <p:nvPr>
            <p:ph type="ftr" sz="quarter" idx="11"/>
          </p:nvPr>
        </p:nvSpPr>
        <p:spPr/>
        <p:txBody>
          <a:bodyPr/>
          <a:lstStyle/>
          <a:p>
            <a:r>
              <a:rPr lang="en-US"/>
              <a:t>Decision tree g.2.d</a:t>
            </a:r>
          </a:p>
        </p:txBody>
      </p:sp>
      <p:sp>
        <p:nvSpPr>
          <p:cNvPr id="4" name="Slide Number Placeholder 3"/>
          <p:cNvSpPr>
            <a:spLocks noGrp="1"/>
          </p:cNvSpPr>
          <p:nvPr>
            <p:ph type="sldNum" sz="quarter" idx="12"/>
          </p:nvPr>
        </p:nvSpPr>
        <p:spPr/>
        <p:txBody>
          <a:bodyPr/>
          <a:lstStyle/>
          <a:p>
            <a:fld id="{2610D6A1-B8B6-49E2-8B25-8AE906FA9AFD}" type="slidenum">
              <a:rPr lang="en-US" smtClean="0"/>
              <a:t>‹#›</a:t>
            </a:fld>
            <a:endParaRPr lang="en-US"/>
          </a:p>
        </p:txBody>
      </p:sp>
    </p:spTree>
    <p:extLst>
      <p:ext uri="{BB962C8B-B14F-4D97-AF65-F5344CB8AC3E}">
        <p14:creationId xmlns:p14="http://schemas.microsoft.com/office/powerpoint/2010/main" val="4099902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A3EBFD-F07C-4B7C-9F38-D677B8F95BC3}" type="datetime1">
              <a:rPr lang="en-US" smtClean="0"/>
              <a:t>4/5/2022</a:t>
            </a:fld>
            <a:endParaRPr lang="en-US"/>
          </a:p>
        </p:txBody>
      </p:sp>
      <p:sp>
        <p:nvSpPr>
          <p:cNvPr id="6" name="Footer Placeholder 5"/>
          <p:cNvSpPr>
            <a:spLocks noGrp="1"/>
          </p:cNvSpPr>
          <p:nvPr>
            <p:ph type="ftr" sz="quarter" idx="11"/>
          </p:nvPr>
        </p:nvSpPr>
        <p:spPr/>
        <p:txBody>
          <a:bodyPr/>
          <a:lstStyle/>
          <a:p>
            <a:r>
              <a:rPr lang="en-US"/>
              <a:t>Decision tree g.2.d</a:t>
            </a:r>
          </a:p>
        </p:txBody>
      </p:sp>
      <p:sp>
        <p:nvSpPr>
          <p:cNvPr id="7" name="Slide Number Placeholder 6"/>
          <p:cNvSpPr>
            <a:spLocks noGrp="1"/>
          </p:cNvSpPr>
          <p:nvPr>
            <p:ph type="sldNum" sz="quarter" idx="12"/>
          </p:nvPr>
        </p:nvSpPr>
        <p:spPr/>
        <p:txBody>
          <a:bodyPr/>
          <a:lstStyle/>
          <a:p>
            <a:fld id="{2610D6A1-B8B6-49E2-8B25-8AE906FA9AFD}" type="slidenum">
              <a:rPr lang="en-US" smtClean="0"/>
              <a:t>‹#›</a:t>
            </a:fld>
            <a:endParaRPr lang="en-US"/>
          </a:p>
        </p:txBody>
      </p:sp>
    </p:spTree>
    <p:extLst>
      <p:ext uri="{BB962C8B-B14F-4D97-AF65-F5344CB8AC3E}">
        <p14:creationId xmlns:p14="http://schemas.microsoft.com/office/powerpoint/2010/main" val="384741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DFC2A5-DDAA-41E6-9193-331CCD6F2485}" type="datetime1">
              <a:rPr lang="en-US" smtClean="0"/>
              <a:t>4/5/2022</a:t>
            </a:fld>
            <a:endParaRPr lang="en-US"/>
          </a:p>
        </p:txBody>
      </p:sp>
      <p:sp>
        <p:nvSpPr>
          <p:cNvPr id="6" name="Footer Placeholder 5"/>
          <p:cNvSpPr>
            <a:spLocks noGrp="1"/>
          </p:cNvSpPr>
          <p:nvPr>
            <p:ph type="ftr" sz="quarter" idx="11"/>
          </p:nvPr>
        </p:nvSpPr>
        <p:spPr/>
        <p:txBody>
          <a:bodyPr/>
          <a:lstStyle/>
          <a:p>
            <a:r>
              <a:rPr lang="en-US"/>
              <a:t>Decision tree g.2.d</a:t>
            </a:r>
          </a:p>
        </p:txBody>
      </p:sp>
      <p:sp>
        <p:nvSpPr>
          <p:cNvPr id="7" name="Slide Number Placeholder 6"/>
          <p:cNvSpPr>
            <a:spLocks noGrp="1"/>
          </p:cNvSpPr>
          <p:nvPr>
            <p:ph type="sldNum" sz="quarter" idx="12"/>
          </p:nvPr>
        </p:nvSpPr>
        <p:spPr/>
        <p:txBody>
          <a:bodyPr/>
          <a:lstStyle/>
          <a:p>
            <a:fld id="{2610D6A1-B8B6-49E2-8B25-8AE906FA9AFD}" type="slidenum">
              <a:rPr lang="en-US" smtClean="0"/>
              <a:t>‹#›</a:t>
            </a:fld>
            <a:endParaRPr lang="en-US"/>
          </a:p>
        </p:txBody>
      </p:sp>
    </p:spTree>
    <p:extLst>
      <p:ext uri="{BB962C8B-B14F-4D97-AF65-F5344CB8AC3E}">
        <p14:creationId xmlns:p14="http://schemas.microsoft.com/office/powerpoint/2010/main" val="114090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DEC2B-904C-424F-B7FD-7FAC5692A9B9}" type="datetime1">
              <a:rPr lang="en-US" smtClean="0"/>
              <a:t>4/5/2022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Decision tree g.2.d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0D6A1-B8B6-49E2-8B25-8AE906FA9AFD}" type="slidenum">
              <a:rPr lang="en-US" smtClean="0"/>
              <a:t>‹#›</a:t>
            </a:fld>
            <a:endParaRPr lang="en-US"/>
          </a:p>
        </p:txBody>
      </p:sp>
    </p:spTree>
    <p:extLst>
      <p:ext uri="{BB962C8B-B14F-4D97-AF65-F5344CB8AC3E}">
        <p14:creationId xmlns:p14="http://schemas.microsoft.com/office/powerpoint/2010/main" val="2665662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s://machinelearningmastery.com/implement-decision-tree-algorithm-scratch-python/"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image" Target="../media/image44.gif"/><Relationship Id="rId1"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47.png"/><Relationship Id="rId4" Type="http://schemas.openxmlformats.org/officeDocument/2006/relationships/image" Target="../media/image46.jpe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s://datascience.stackexchange.com/questions/42957/whats-the-difference-between-the-terms-predictor-and-featu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aedsayad.com/decision_tree.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4.5_algorithm" TargetMode="External"/><Relationship Id="rId2" Type="http://schemas.openxmlformats.org/officeDocument/2006/relationships/hyperlink" Target="https://en.wikipedia.org/wiki/Decision_tree_learning" TargetMode="External"/><Relationship Id="rId1" Type="http://schemas.openxmlformats.org/officeDocument/2006/relationships/slideLayout" Target="../slideLayouts/slideLayout2.xml"/><Relationship Id="rId6" Type="http://schemas.openxmlformats.org/officeDocument/2006/relationships/hyperlink" Target="https://machinelearningmastery.com/classification-and-regression-trees-for-machine-learning/" TargetMode="External"/><Relationship Id="rId5" Type="http://schemas.openxmlformats.org/officeDocument/2006/relationships/hyperlink" Target="https://medium.com/deep-math-machine-learning-ai/chapter-4-decision-trees-algorithms-b93975f7a1f1" TargetMode="External"/><Relationship Id="rId4" Type="http://schemas.openxmlformats.org/officeDocument/2006/relationships/hyperlink" Target="https://en.wikipedia.org/wiki/Information_gain_in_decision_tree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Decision_tree_learning#cite_note-bfos-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sact.org/education/specsem/f2005/handouts/cart.pp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efiks.com/2018/08/27/a-step-by-step-cart-decision-tree-exampl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efiks.com/2018/08/28/a-step-by-step-regression-decision-tree-examp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i2.wp.com/sefiks.com/wp-content/uploads/2018/08/cart-step-5.png?ssl=1"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9.wmf"/><Relationship Id="rId4" Type="http://schemas.openxmlformats.org/officeDocument/2006/relationships/oleObject" Target="../embeddings/oleObject3.bin"/></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wmf"/><Relationship Id="rId4" Type="http://schemas.openxmlformats.org/officeDocument/2006/relationships/oleObject" Target="../embeddings/oleObject4.bin"/></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1.wmf"/><Relationship Id="rId4" Type="http://schemas.openxmlformats.org/officeDocument/2006/relationships/oleObject" Target="../embeddings/oleObject5.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wmf"/><Relationship Id="rId4" Type="http://schemas.openxmlformats.org/officeDocument/2006/relationships/oleObject" Target="../embeddings/oleObject6.bin"/></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1.w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sefiks.com/2018/08/27/a-step-by-step-cart-decision-tree-example/"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stackoverflow.com/questions/19993139/can-splitting-attribute-appear-many-times-in-decision-tree"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towardsdatascience.com/entropy-how-decision-trees-make-decisions-2946b9c18c8"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towardsdatascience.com/entropy-how-decision-trees-make-decisions-2946b9c18c8"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people.revoledu.com/kardi/tutorial/DecisionTree/how-decision-tree-algorithm-work.htm" TargetMode="External"/><Relationship Id="rId2" Type="http://schemas.openxmlformats.org/officeDocument/2006/relationships/hyperlink" Target="http://dni-institute.in/blogs/cart-algorithm-for-decision-tre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ID3_algorithm" TargetMode="External"/><Relationship Id="rId2" Type="http://schemas.openxmlformats.org/officeDocument/2006/relationships/hyperlink" Target="https://en.wikipedia.org/wiki/Decision_tree_learning"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hyperlink" Target="https://www.investopedia.com/terms/o/overfitting.asp#ixzz5OJ5hm9Hb" TargetMode="External"/><Relationship Id="rId2" Type="http://schemas.openxmlformats.org/officeDocument/2006/relationships/hyperlink" Target="https://www.investopedia.com/terms/o/overfitting.asp"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en.wikipedia.org/wiki/Pruning_(decision_trees)"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mlwiki.org/index.php/Cost-Complexity_Pruning"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hyperlink" Target="https://www.statisticshowto.com/what-is-a-population/" TargetMode="External"/><Relationship Id="rId3" Type="http://schemas.openxmlformats.org/officeDocument/2006/relationships/hyperlink" Target="https://en.wikipedia.org/wiki/Standard_normal_table" TargetMode="External"/><Relationship Id="rId7" Type="http://schemas.openxmlformats.org/officeDocument/2006/relationships/hyperlink" Target="https://www.statisticshowto.com/sample/" TargetMode="External"/><Relationship Id="rId2" Type="http://schemas.openxmlformats.org/officeDocument/2006/relationships/hyperlink" Target="https://www.omnicalculator.com/statistics/confidence-interval" TargetMode="External"/><Relationship Id="rId1" Type="http://schemas.openxmlformats.org/officeDocument/2006/relationships/slideLayout" Target="../slideLayouts/slideLayout2.xml"/><Relationship Id="rId6" Type="http://schemas.openxmlformats.org/officeDocument/2006/relationships/hyperlink" Target="http://alex.smola.org/teaching/cmu2013-10-701/slides/23_Trees.pdf" TargetMode="External"/><Relationship Id="rId5" Type="http://schemas.openxmlformats.org/officeDocument/2006/relationships/hyperlink" Target="https://media.neliti.com/media/publications/239412-study-of-pruning-techniques-to-predict-e-17830149.pdf" TargetMode="External"/><Relationship Id="rId10" Type="http://schemas.openxmlformats.org/officeDocument/2006/relationships/hyperlink" Target="https://www.statisticshowto.com/probability-and-statistics/chi-square/#chisquareqtest" TargetMode="External"/><Relationship Id="rId4" Type="http://schemas.openxmlformats.org/officeDocument/2006/relationships/hyperlink" Target="http://www.saedsayad.com/decision_tree_overfitting.htm" TargetMode="External"/><Relationship Id="rId9" Type="http://schemas.openxmlformats.org/officeDocument/2006/relationships/hyperlink" Target="https://www.statisticshowto.com/goodness-of-fit-test/" TargetMode="External"/></Relationships>
</file>

<file path=ppt/slides/_rels/slide7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hyperlink" Target="https://media.neliti.com/media/publications/239412-study-of-pruning-techniques-to-predict-e-17830149.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rapidtables.com/math/probability/normal_distribution.html" TargetMode="External"/><Relationship Id="rId5" Type="http://schemas.openxmlformats.org/officeDocument/2006/relationships/hyperlink" Target="http://www.saedsayad.com/decision_tree_overfitting.htm" TargetMode="External"/><Relationship Id="rId4" Type="http://schemas.openxmlformats.org/officeDocument/2006/relationships/hyperlink" Target="https://www.omnicalculator.com/statistics/confidence-interval" TargetMode="External"/></Relationships>
</file>

<file path=ppt/slides/_rels/slide7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analyticsvidhya.com/blog/2020/05/decision-tree-vs-random-forest-algorithm/"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hyperlink" Target="https://sefiks.com/2018/08/28/a-step-by-step-regression-decision-tree-example/" TargetMode="External"/><Relationship Id="rId2" Type="http://schemas.openxmlformats.org/officeDocument/2006/relationships/hyperlink" Target="https://www.saedsayad.com/decision_tree_reg.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edium.com/greyatom/decision-trees-a-simple-way-to-visualize-a-decision-dc506a403aeb"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onlinecourses.science.psu.edu/stat857/node/60/" TargetMode="External"/><Relationship Id="rId2" Type="http://schemas.openxmlformats.org/officeDocument/2006/relationships/hyperlink" Target="http://people.revoledu.com/kardi/tutorial/DecisionTree/how-decision-tree-algorithm-work.htm" TargetMode="External"/><Relationship Id="rId1" Type="http://schemas.openxmlformats.org/officeDocument/2006/relationships/slideLayout" Target="../slideLayouts/slideLayout2.xml"/><Relationship Id="rId4" Type="http://schemas.openxmlformats.org/officeDocument/2006/relationships/hyperlink" Target="https://sefiks.com/2018/08/27/a-step-by-step-cart-decision-tree-exampl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hyperlink" Target="https://github.com/alameenkhader/spam_classifi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normAutofit/>
          </a:bodyPr>
          <a:lstStyle/>
          <a:p>
            <a:r>
              <a:rPr lang="en-US" dirty="0"/>
              <a:t>Classification Decision Tree </a:t>
            </a:r>
            <a:br>
              <a:rPr lang="en-US" dirty="0"/>
            </a:br>
            <a:r>
              <a:rPr lang="en-US" dirty="0"/>
              <a:t>and Regress Decision Tree</a:t>
            </a:r>
          </a:p>
        </p:txBody>
      </p:sp>
      <p:sp>
        <p:nvSpPr>
          <p:cNvPr id="3" name="Subtitle 2"/>
          <p:cNvSpPr>
            <a:spLocks noGrp="1"/>
          </p:cNvSpPr>
          <p:nvPr>
            <p:ph type="subTitle" idx="1"/>
          </p:nvPr>
        </p:nvSpPr>
        <p:spPr/>
        <p:txBody>
          <a:bodyPr/>
          <a:lstStyle/>
          <a:p>
            <a:endParaRPr lang="en-US" dirty="0"/>
          </a:p>
          <a:p>
            <a:r>
              <a:rPr lang="en-US" dirty="0"/>
              <a:t>KH Wong</a:t>
            </a:r>
          </a:p>
        </p:txBody>
      </p:sp>
      <p:sp>
        <p:nvSpPr>
          <p:cNvPr id="4" name="Footer Placeholder 3"/>
          <p:cNvSpPr>
            <a:spLocks noGrp="1"/>
          </p:cNvSpPr>
          <p:nvPr>
            <p:ph type="ftr" sz="quarter" idx="11"/>
          </p:nvPr>
        </p:nvSpPr>
        <p:spPr/>
        <p:txBody>
          <a:bodyPr/>
          <a:lstStyle/>
          <a:p>
            <a:r>
              <a:rPr lang="en-US"/>
              <a:t>Decision tree g.2.d</a:t>
            </a:r>
            <a:endParaRPr lang="en-US" dirty="0"/>
          </a:p>
        </p:txBody>
      </p:sp>
      <p:sp>
        <p:nvSpPr>
          <p:cNvPr id="5" name="Slide Number Placeholder 4"/>
          <p:cNvSpPr>
            <a:spLocks noGrp="1"/>
          </p:cNvSpPr>
          <p:nvPr>
            <p:ph type="sldNum" sz="quarter" idx="12"/>
          </p:nvPr>
        </p:nvSpPr>
        <p:spPr/>
        <p:txBody>
          <a:bodyPr/>
          <a:lstStyle/>
          <a:p>
            <a:fld id="{2610D6A1-B8B6-49E2-8B25-8AE906FA9AFD}" type="slidenum">
              <a:rPr lang="en-US" smtClean="0"/>
              <a:t>1</a:t>
            </a:fld>
            <a:endParaRPr lang="en-US" dirty="0"/>
          </a:p>
        </p:txBody>
      </p:sp>
    </p:spTree>
    <p:extLst>
      <p:ext uri="{BB962C8B-B14F-4D97-AF65-F5344CB8AC3E}">
        <p14:creationId xmlns:p14="http://schemas.microsoft.com/office/powerpoint/2010/main" val="205404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268"/>
            <a:ext cx="8229600" cy="1143000"/>
          </a:xfrm>
        </p:spPr>
        <p:txBody>
          <a:bodyPr/>
          <a:lstStyle/>
          <a:p>
            <a:r>
              <a:rPr lang="en-US" b="1" i="1" dirty="0"/>
              <a:t>CART Model Representation</a:t>
            </a:r>
            <a:endParaRPr lang="en-US" dirty="0"/>
          </a:p>
        </p:txBody>
      </p:sp>
      <p:sp>
        <p:nvSpPr>
          <p:cNvPr id="3" name="Content Placeholder 2"/>
          <p:cNvSpPr>
            <a:spLocks noGrp="1"/>
          </p:cNvSpPr>
          <p:nvPr>
            <p:ph idx="1"/>
          </p:nvPr>
        </p:nvSpPr>
        <p:spPr>
          <a:xfrm>
            <a:off x="457200" y="1600200"/>
            <a:ext cx="4419600" cy="4525963"/>
          </a:xfrm>
        </p:spPr>
        <p:txBody>
          <a:bodyPr>
            <a:normAutofit fontScale="55000" lnSpcReduction="20000"/>
          </a:bodyPr>
          <a:lstStyle/>
          <a:p>
            <a:pPr fontAlgn="base"/>
            <a:r>
              <a:rPr lang="en-US" i="1" dirty="0"/>
              <a:t>CART can be a binary tree.</a:t>
            </a:r>
          </a:p>
          <a:p>
            <a:pPr fontAlgn="base"/>
            <a:r>
              <a:rPr lang="en-US" i="1" dirty="0"/>
              <a:t>Each root node represents a single input variable (x) and a split point on that variable (assuming the variable is numeric).</a:t>
            </a:r>
          </a:p>
          <a:p>
            <a:pPr fontAlgn="base"/>
            <a:r>
              <a:rPr lang="en-US" i="1" dirty="0"/>
              <a:t>The leaf of the tree contains an output variable (y) which is used to make a prediction.</a:t>
            </a:r>
          </a:p>
          <a:p>
            <a:pPr fontAlgn="base"/>
            <a:r>
              <a:rPr lang="en-US" i="1" dirty="0"/>
              <a:t>Given a dataset with two inputs (x) of height in centimeters and weight in kilograms the output of sex as male or female, here is an example of a binary decision tree (completely fictitious for demonstration purposes only).</a:t>
            </a:r>
          </a:p>
          <a:p>
            <a:pPr fontAlgn="base"/>
            <a:r>
              <a:rPr lang="en-US" i="1" dirty="0">
                <a:solidFill>
                  <a:srgbClr val="FF0000"/>
                </a:solidFill>
              </a:rPr>
              <a:t>In our naming system , we do not call a leaf  a leaf-node or terminal-node (which are used in other literature) to avoid confusion.</a:t>
            </a:r>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10</a:t>
            </a:fld>
            <a:endParaRPr lang="en-US"/>
          </a:p>
        </p:txBody>
      </p:sp>
      <p:pic>
        <p:nvPicPr>
          <p:cNvPr id="6" name="Picture 2" descr="Example Decision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828800"/>
            <a:ext cx="4269963" cy="3200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7209" y="6137735"/>
            <a:ext cx="9116791" cy="369332"/>
          </a:xfrm>
          <a:prstGeom prst="rect">
            <a:avLst/>
          </a:prstGeom>
          <a:noFill/>
        </p:spPr>
        <p:txBody>
          <a:bodyPr wrap="none" rtlCol="0">
            <a:spAutoFit/>
          </a:bodyPr>
          <a:lstStyle/>
          <a:p>
            <a:r>
              <a:rPr lang="en-US" dirty="0"/>
              <a:t>https://machinelearningmastery.com/classification-and-regression-trees-for-machine-learning/</a:t>
            </a:r>
          </a:p>
        </p:txBody>
      </p:sp>
      <p:sp>
        <p:nvSpPr>
          <p:cNvPr id="8" name="TextBox 7"/>
          <p:cNvSpPr txBox="1"/>
          <p:nvPr/>
        </p:nvSpPr>
        <p:spPr>
          <a:xfrm>
            <a:off x="6126804" y="1362670"/>
            <a:ext cx="1213602" cy="646331"/>
          </a:xfrm>
          <a:prstGeom prst="rect">
            <a:avLst/>
          </a:prstGeom>
          <a:noFill/>
          <a:ln>
            <a:solidFill>
              <a:schemeClr val="accent1"/>
            </a:solidFill>
          </a:ln>
        </p:spPr>
        <p:txBody>
          <a:bodyPr wrap="none" rtlCol="0">
            <a:spAutoFit/>
          </a:bodyPr>
          <a:lstStyle/>
          <a:p>
            <a:r>
              <a:rPr lang="en-US" dirty="0">
                <a:solidFill>
                  <a:srgbClr val="FF0000"/>
                </a:solidFill>
              </a:rPr>
              <a:t>Attribute</a:t>
            </a:r>
          </a:p>
          <a:p>
            <a:r>
              <a:rPr lang="en-US" dirty="0">
                <a:solidFill>
                  <a:srgbClr val="FF0000"/>
                </a:solidFill>
              </a:rPr>
              <a:t> (variables)</a:t>
            </a:r>
          </a:p>
        </p:txBody>
      </p:sp>
      <p:sp>
        <p:nvSpPr>
          <p:cNvPr id="15" name="TextBox 14"/>
          <p:cNvSpPr txBox="1"/>
          <p:nvPr/>
        </p:nvSpPr>
        <p:spPr>
          <a:xfrm>
            <a:off x="5277031" y="1224170"/>
            <a:ext cx="665567" cy="646331"/>
          </a:xfrm>
          <a:prstGeom prst="rect">
            <a:avLst/>
          </a:prstGeom>
          <a:noFill/>
          <a:ln>
            <a:solidFill>
              <a:srgbClr val="0070C0"/>
            </a:solidFill>
          </a:ln>
        </p:spPr>
        <p:txBody>
          <a:bodyPr wrap="none" rtlCol="0">
            <a:spAutoFit/>
          </a:bodyPr>
          <a:lstStyle/>
          <a:p>
            <a:r>
              <a:rPr lang="en-US" dirty="0">
                <a:solidFill>
                  <a:srgbClr val="0070C0"/>
                </a:solidFill>
              </a:rPr>
              <a:t>Root</a:t>
            </a:r>
          </a:p>
          <a:p>
            <a:r>
              <a:rPr lang="en-US" dirty="0">
                <a:solidFill>
                  <a:srgbClr val="0070C0"/>
                </a:solidFill>
              </a:rPr>
              <a:t>node</a:t>
            </a:r>
          </a:p>
        </p:txBody>
      </p:sp>
      <p:sp>
        <p:nvSpPr>
          <p:cNvPr id="16" name="TextBox 15"/>
          <p:cNvSpPr txBox="1"/>
          <p:nvPr/>
        </p:nvSpPr>
        <p:spPr>
          <a:xfrm>
            <a:off x="4905556" y="3505200"/>
            <a:ext cx="1221248" cy="923330"/>
          </a:xfrm>
          <a:prstGeom prst="rect">
            <a:avLst/>
          </a:prstGeom>
          <a:noFill/>
          <a:ln>
            <a:solidFill>
              <a:srgbClr val="0070C0"/>
            </a:solidFill>
          </a:ln>
        </p:spPr>
        <p:txBody>
          <a:bodyPr wrap="square" rtlCol="0">
            <a:spAutoFit/>
          </a:bodyPr>
          <a:lstStyle/>
          <a:p>
            <a:r>
              <a:rPr lang="en-US" dirty="0">
                <a:solidFill>
                  <a:srgbClr val="0070C0"/>
                </a:solidFill>
              </a:rPr>
              <a:t>Leaf </a:t>
            </a:r>
            <a:r>
              <a:rPr lang="en-US" dirty="0">
                <a:solidFill>
                  <a:srgbClr val="FF0000"/>
                </a:solidFill>
              </a:rPr>
              <a:t>(class variable prediction)</a:t>
            </a:r>
          </a:p>
        </p:txBody>
      </p:sp>
    </p:spTree>
    <p:extLst>
      <p:ext uri="{BB962C8B-B14F-4D97-AF65-F5344CB8AC3E}">
        <p14:creationId xmlns:p14="http://schemas.microsoft.com/office/powerpoint/2010/main" val="19306619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Iris test using </a:t>
            </a:r>
            <a:r>
              <a:rPr lang="en-US" dirty="0" err="1"/>
              <a:t>sklearn</a:t>
            </a:r>
            <a:r>
              <a:rPr lang="en-US" dirty="0"/>
              <a:t>, this will generate (decision tree) dt.dot file</a:t>
            </a:r>
          </a:p>
        </p:txBody>
      </p:sp>
      <p:sp>
        <p:nvSpPr>
          <p:cNvPr id="3" name="Content Placeholder 2"/>
          <p:cNvSpPr>
            <a:spLocks noGrp="1"/>
          </p:cNvSpPr>
          <p:nvPr>
            <p:ph idx="1"/>
          </p:nvPr>
        </p:nvSpPr>
        <p:spPr/>
        <p:txBody>
          <a:bodyPr>
            <a:normAutofit fontScale="55000" lnSpcReduction="20000"/>
          </a:bodyPr>
          <a:lstStyle/>
          <a:p>
            <a:r>
              <a:rPr lang="en-US" dirty="0"/>
              <a:t>import </a:t>
            </a:r>
            <a:r>
              <a:rPr lang="en-US" dirty="0" err="1"/>
              <a:t>numpy</a:t>
            </a:r>
            <a:r>
              <a:rPr lang="en-US" dirty="0"/>
              <a:t> as np</a:t>
            </a:r>
          </a:p>
          <a:p>
            <a:r>
              <a:rPr lang="en-US" dirty="0"/>
              <a:t>from </a:t>
            </a:r>
            <a:r>
              <a:rPr lang="en-US" dirty="0" err="1"/>
              <a:t>sklearn</a:t>
            </a:r>
            <a:r>
              <a:rPr lang="en-US" dirty="0"/>
              <a:t> import datasets</a:t>
            </a:r>
          </a:p>
          <a:p>
            <a:r>
              <a:rPr lang="en-US" dirty="0"/>
              <a:t>from </a:t>
            </a:r>
            <a:r>
              <a:rPr lang="en-US" dirty="0" err="1"/>
              <a:t>sklearn</a:t>
            </a:r>
            <a:r>
              <a:rPr lang="en-US" dirty="0"/>
              <a:t> import tree</a:t>
            </a:r>
          </a:p>
          <a:p>
            <a:endParaRPr lang="en-US" dirty="0"/>
          </a:p>
          <a:p>
            <a:r>
              <a:rPr lang="en-US" dirty="0"/>
              <a:t># Load iris</a:t>
            </a:r>
          </a:p>
          <a:p>
            <a:r>
              <a:rPr lang="en-US" dirty="0"/>
              <a:t>iris = </a:t>
            </a:r>
            <a:r>
              <a:rPr lang="en-US" dirty="0" err="1"/>
              <a:t>datasets.load_iris</a:t>
            </a:r>
            <a:r>
              <a:rPr lang="en-US" dirty="0"/>
              <a:t>()</a:t>
            </a:r>
          </a:p>
          <a:p>
            <a:r>
              <a:rPr lang="en-US" dirty="0"/>
              <a:t>X = </a:t>
            </a:r>
            <a:r>
              <a:rPr lang="en-US" dirty="0" err="1"/>
              <a:t>iris.data</a:t>
            </a:r>
            <a:endParaRPr lang="en-US" dirty="0"/>
          </a:p>
          <a:p>
            <a:r>
              <a:rPr lang="en-US" dirty="0"/>
              <a:t>y = </a:t>
            </a:r>
            <a:r>
              <a:rPr lang="en-US" dirty="0" err="1"/>
              <a:t>iris.target</a:t>
            </a:r>
            <a:endParaRPr lang="en-US" dirty="0"/>
          </a:p>
          <a:p>
            <a:endParaRPr lang="en-US" dirty="0"/>
          </a:p>
          <a:p>
            <a:r>
              <a:rPr lang="en-US" dirty="0"/>
              <a:t># Build decision tree classifier</a:t>
            </a:r>
          </a:p>
          <a:p>
            <a:r>
              <a:rPr lang="en-US" dirty="0" err="1"/>
              <a:t>dt</a:t>
            </a:r>
            <a:r>
              <a:rPr lang="en-US" dirty="0"/>
              <a:t> = </a:t>
            </a:r>
            <a:r>
              <a:rPr lang="en-US" dirty="0" err="1"/>
              <a:t>tree.DecisionTreeClassifier</a:t>
            </a:r>
            <a:r>
              <a:rPr lang="en-US" dirty="0"/>
              <a:t>(criterion='entropy')</a:t>
            </a:r>
          </a:p>
          <a:p>
            <a:r>
              <a:rPr lang="en-US" dirty="0" err="1"/>
              <a:t>dt.fit</a:t>
            </a:r>
            <a:r>
              <a:rPr lang="en-US" dirty="0"/>
              <a:t>(X, y)</a:t>
            </a:r>
          </a:p>
          <a:p>
            <a:r>
              <a:rPr lang="en-US" dirty="0" err="1"/>
              <a:t>dotfile</a:t>
            </a:r>
            <a:r>
              <a:rPr lang="en-US" dirty="0"/>
              <a:t> = open("dt.dot", 'w')</a:t>
            </a:r>
          </a:p>
          <a:p>
            <a:r>
              <a:rPr lang="en-US" dirty="0" err="1"/>
              <a:t>tree.export_graphviz</a:t>
            </a:r>
            <a:r>
              <a:rPr lang="en-US" dirty="0"/>
              <a:t>(</a:t>
            </a:r>
            <a:r>
              <a:rPr lang="en-US" dirty="0" err="1"/>
              <a:t>dt</a:t>
            </a:r>
            <a:r>
              <a:rPr lang="en-US" dirty="0"/>
              <a:t>, </a:t>
            </a:r>
            <a:r>
              <a:rPr lang="en-US" dirty="0" err="1"/>
              <a:t>out_file</a:t>
            </a:r>
            <a:r>
              <a:rPr lang="en-US" dirty="0"/>
              <a:t>=</a:t>
            </a:r>
            <a:r>
              <a:rPr lang="en-US" dirty="0" err="1"/>
              <a:t>dotfile</a:t>
            </a:r>
            <a:r>
              <a:rPr lang="en-US" dirty="0"/>
              <a:t>, </a:t>
            </a:r>
            <a:r>
              <a:rPr lang="en-US" dirty="0" err="1"/>
              <a:t>feature_names</a:t>
            </a:r>
            <a:r>
              <a:rPr lang="en-US" dirty="0"/>
              <a:t>=</a:t>
            </a:r>
            <a:r>
              <a:rPr lang="en-US" dirty="0" err="1"/>
              <a:t>iris.feature_names</a:t>
            </a:r>
            <a:r>
              <a:rPr lang="en-US" dirty="0"/>
              <a:t>)</a:t>
            </a:r>
          </a:p>
          <a:p>
            <a:r>
              <a:rPr lang="en-US" dirty="0" err="1"/>
              <a:t>dotfile.close</a:t>
            </a:r>
            <a:r>
              <a:rPr lang="en-US" dirty="0"/>
              <a:t>()</a:t>
            </a:r>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100</a:t>
            </a:fld>
            <a:endParaRPr lang="en-US"/>
          </a:p>
        </p:txBody>
      </p:sp>
    </p:spTree>
    <p:extLst>
      <p:ext uri="{BB962C8B-B14F-4D97-AF65-F5344CB8AC3E}">
        <p14:creationId xmlns:p14="http://schemas.microsoft.com/office/powerpoint/2010/main" val="32332968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Iris dataset</a:t>
            </a:r>
          </a:p>
        </p:txBody>
      </p:sp>
      <p:sp>
        <p:nvSpPr>
          <p:cNvPr id="3" name="Content Placeholder 2"/>
          <p:cNvSpPr>
            <a:spLocks noGrp="1"/>
          </p:cNvSpPr>
          <p:nvPr>
            <p:ph idx="1"/>
          </p:nvPr>
        </p:nvSpPr>
        <p:spPr>
          <a:xfrm>
            <a:off x="457200" y="37381"/>
            <a:ext cx="8229600" cy="4525963"/>
          </a:xfrm>
        </p:spPr>
        <p:txBody>
          <a:bodyPr>
            <a:normAutofit fontScale="25000" lnSpcReduction="20000"/>
          </a:bodyPr>
          <a:lstStyle/>
          <a:p>
            <a:r>
              <a:rPr lang="en-US" dirty="0"/>
              <a:t>print(__doc__)</a:t>
            </a:r>
          </a:p>
          <a:p>
            <a:endParaRPr lang="en-US" dirty="0"/>
          </a:p>
          <a:p>
            <a:r>
              <a:rPr lang="en-US" dirty="0"/>
              <a:t>import </a:t>
            </a:r>
            <a:r>
              <a:rPr lang="en-US" dirty="0" err="1"/>
              <a:t>numpy</a:t>
            </a:r>
            <a:r>
              <a:rPr lang="en-US" dirty="0"/>
              <a:t> as np</a:t>
            </a:r>
          </a:p>
          <a:p>
            <a:r>
              <a:rPr lang="en-US" dirty="0"/>
              <a:t>import </a:t>
            </a:r>
            <a:r>
              <a:rPr lang="en-US" dirty="0" err="1"/>
              <a:t>matplotlib.pyplot</a:t>
            </a:r>
            <a:r>
              <a:rPr lang="en-US" dirty="0"/>
              <a:t> as </a:t>
            </a:r>
            <a:r>
              <a:rPr lang="en-US" dirty="0" err="1"/>
              <a:t>plt</a:t>
            </a:r>
            <a:endParaRPr lang="en-US" dirty="0"/>
          </a:p>
          <a:p>
            <a:endParaRPr lang="en-US" dirty="0"/>
          </a:p>
          <a:p>
            <a:r>
              <a:rPr lang="en-US" dirty="0"/>
              <a:t>from </a:t>
            </a:r>
            <a:r>
              <a:rPr lang="en-US" dirty="0" err="1"/>
              <a:t>sklearn.datasets</a:t>
            </a:r>
            <a:r>
              <a:rPr lang="en-US" dirty="0"/>
              <a:t> import </a:t>
            </a:r>
            <a:r>
              <a:rPr lang="en-US" dirty="0" err="1"/>
              <a:t>load_iris</a:t>
            </a:r>
            <a:endParaRPr lang="en-US" dirty="0"/>
          </a:p>
          <a:p>
            <a:r>
              <a:rPr lang="en-US" dirty="0"/>
              <a:t>from </a:t>
            </a:r>
            <a:r>
              <a:rPr lang="en-US" dirty="0" err="1"/>
              <a:t>sklearn.tree</a:t>
            </a:r>
            <a:r>
              <a:rPr lang="en-US" dirty="0"/>
              <a:t> import </a:t>
            </a:r>
            <a:r>
              <a:rPr lang="en-US" dirty="0" err="1"/>
              <a:t>DecisionTreeClassifier</a:t>
            </a:r>
            <a:endParaRPr lang="en-US" dirty="0"/>
          </a:p>
          <a:p>
            <a:endParaRPr lang="en-US" dirty="0"/>
          </a:p>
          <a:p>
            <a:r>
              <a:rPr lang="en-US" dirty="0"/>
              <a:t># Parameters</a:t>
            </a:r>
          </a:p>
          <a:p>
            <a:r>
              <a:rPr lang="en-US" dirty="0" err="1"/>
              <a:t>n_classes</a:t>
            </a:r>
            <a:r>
              <a:rPr lang="en-US" dirty="0"/>
              <a:t> = 3</a:t>
            </a:r>
          </a:p>
          <a:p>
            <a:r>
              <a:rPr lang="en-US" dirty="0" err="1"/>
              <a:t>plot_colors</a:t>
            </a:r>
            <a:r>
              <a:rPr lang="en-US" dirty="0"/>
              <a:t> = "</a:t>
            </a:r>
            <a:r>
              <a:rPr lang="en-US" dirty="0" err="1"/>
              <a:t>ryb</a:t>
            </a:r>
            <a:r>
              <a:rPr lang="en-US" dirty="0"/>
              <a:t>"</a:t>
            </a:r>
          </a:p>
          <a:p>
            <a:r>
              <a:rPr lang="en-US" dirty="0" err="1"/>
              <a:t>plot_step</a:t>
            </a:r>
            <a:r>
              <a:rPr lang="en-US" dirty="0"/>
              <a:t> = 0.02</a:t>
            </a:r>
          </a:p>
          <a:p>
            <a:endParaRPr lang="en-US" dirty="0"/>
          </a:p>
          <a:p>
            <a:r>
              <a:rPr lang="en-US" dirty="0"/>
              <a:t># Load data</a:t>
            </a:r>
          </a:p>
          <a:p>
            <a:r>
              <a:rPr lang="en-US" dirty="0"/>
              <a:t>iris = </a:t>
            </a:r>
            <a:r>
              <a:rPr lang="en-US" dirty="0" err="1"/>
              <a:t>load_iris</a:t>
            </a:r>
            <a:r>
              <a:rPr lang="en-US" dirty="0"/>
              <a:t>()</a:t>
            </a:r>
          </a:p>
          <a:p>
            <a:endParaRPr lang="en-US" dirty="0"/>
          </a:p>
          <a:p>
            <a:r>
              <a:rPr lang="en-US" dirty="0"/>
              <a:t>for </a:t>
            </a:r>
            <a:r>
              <a:rPr lang="en-US" dirty="0" err="1"/>
              <a:t>pairidx</a:t>
            </a:r>
            <a:r>
              <a:rPr lang="en-US" dirty="0"/>
              <a:t>, pair in enumerate([[0, 1], [0, 2], [0, 3],</a:t>
            </a:r>
          </a:p>
          <a:p>
            <a:r>
              <a:rPr lang="en-US" dirty="0"/>
              <a:t>                                [1, 2], [1, 3], [2, 3]]):</a:t>
            </a:r>
          </a:p>
          <a:p>
            <a:r>
              <a:rPr lang="en-US" dirty="0"/>
              <a:t>    # We only take the two corresponding features</a:t>
            </a:r>
          </a:p>
          <a:p>
            <a:r>
              <a:rPr lang="en-US" dirty="0"/>
              <a:t>    X = </a:t>
            </a:r>
            <a:r>
              <a:rPr lang="en-US" dirty="0" err="1"/>
              <a:t>iris.data</a:t>
            </a:r>
            <a:r>
              <a:rPr lang="en-US" dirty="0"/>
              <a:t>[:, pair]</a:t>
            </a:r>
          </a:p>
          <a:p>
            <a:r>
              <a:rPr lang="en-US" dirty="0"/>
              <a:t>    y = </a:t>
            </a:r>
            <a:r>
              <a:rPr lang="en-US" dirty="0" err="1"/>
              <a:t>iris.target</a:t>
            </a:r>
            <a:endParaRPr lang="en-US" dirty="0"/>
          </a:p>
          <a:p>
            <a:endParaRPr lang="en-US" dirty="0"/>
          </a:p>
          <a:p>
            <a:r>
              <a:rPr lang="en-US" dirty="0"/>
              <a:t>    # Train</a:t>
            </a:r>
          </a:p>
          <a:p>
            <a:r>
              <a:rPr lang="en-US" dirty="0"/>
              <a:t>    </a:t>
            </a:r>
            <a:r>
              <a:rPr lang="en-US" dirty="0" err="1"/>
              <a:t>clf</a:t>
            </a:r>
            <a:r>
              <a:rPr lang="en-US" dirty="0"/>
              <a:t> = </a:t>
            </a:r>
            <a:r>
              <a:rPr lang="en-US" dirty="0" err="1"/>
              <a:t>DecisionTreeClassifier</a:t>
            </a:r>
            <a:r>
              <a:rPr lang="en-US" dirty="0"/>
              <a:t>().fit(X, y)</a:t>
            </a:r>
          </a:p>
          <a:p>
            <a:endParaRPr lang="en-US" dirty="0"/>
          </a:p>
          <a:p>
            <a:r>
              <a:rPr lang="en-US" dirty="0"/>
              <a:t>    # Plot the decision boundary</a:t>
            </a:r>
          </a:p>
          <a:p>
            <a:r>
              <a:rPr lang="en-US" dirty="0"/>
              <a:t>    </a:t>
            </a:r>
            <a:r>
              <a:rPr lang="en-US" dirty="0" err="1"/>
              <a:t>plt.subplot</a:t>
            </a:r>
            <a:r>
              <a:rPr lang="en-US" dirty="0"/>
              <a:t>(2, 3, </a:t>
            </a:r>
            <a:r>
              <a:rPr lang="en-US" dirty="0" err="1"/>
              <a:t>pairidx</a:t>
            </a:r>
            <a:r>
              <a:rPr lang="en-US" dirty="0"/>
              <a:t> + 1)</a:t>
            </a:r>
          </a:p>
          <a:p>
            <a:endParaRPr lang="en-US" dirty="0"/>
          </a:p>
          <a:p>
            <a:r>
              <a:rPr lang="en-US" dirty="0"/>
              <a:t>    </a:t>
            </a:r>
            <a:r>
              <a:rPr lang="en-US" dirty="0" err="1"/>
              <a:t>x_min</a:t>
            </a:r>
            <a:r>
              <a:rPr lang="en-US" dirty="0"/>
              <a:t>, </a:t>
            </a:r>
            <a:r>
              <a:rPr lang="en-US" dirty="0" err="1"/>
              <a:t>x_max</a:t>
            </a:r>
            <a:r>
              <a:rPr lang="en-US" dirty="0"/>
              <a:t> = X[:, 0].min() - 1, X[:, 0].max() + 1</a:t>
            </a:r>
          </a:p>
          <a:p>
            <a:r>
              <a:rPr lang="en-US" dirty="0"/>
              <a:t>    </a:t>
            </a:r>
            <a:r>
              <a:rPr lang="en-US" dirty="0" err="1"/>
              <a:t>y_min</a:t>
            </a:r>
            <a:r>
              <a:rPr lang="en-US" dirty="0"/>
              <a:t>, </a:t>
            </a:r>
            <a:r>
              <a:rPr lang="en-US" dirty="0" err="1"/>
              <a:t>y_max</a:t>
            </a:r>
            <a:r>
              <a:rPr lang="en-US" dirty="0"/>
              <a:t> = X[:, 1].min() - 1, X[:, 1].max() + 1</a:t>
            </a:r>
          </a:p>
          <a:p>
            <a:r>
              <a:rPr lang="en-US" dirty="0"/>
              <a:t>    xx, </a:t>
            </a:r>
            <a:r>
              <a:rPr lang="en-US" dirty="0" err="1"/>
              <a:t>yy</a:t>
            </a:r>
            <a:r>
              <a:rPr lang="en-US" dirty="0"/>
              <a:t> = </a:t>
            </a:r>
            <a:r>
              <a:rPr lang="en-US" dirty="0" err="1"/>
              <a:t>np.meshgrid</a:t>
            </a:r>
            <a:r>
              <a:rPr lang="en-US" dirty="0"/>
              <a:t>(</a:t>
            </a:r>
            <a:r>
              <a:rPr lang="en-US" dirty="0" err="1"/>
              <a:t>np.arange</a:t>
            </a:r>
            <a:r>
              <a:rPr lang="en-US" dirty="0"/>
              <a:t>(</a:t>
            </a:r>
            <a:r>
              <a:rPr lang="en-US" dirty="0" err="1"/>
              <a:t>x_min</a:t>
            </a:r>
            <a:r>
              <a:rPr lang="en-US" dirty="0"/>
              <a:t>, </a:t>
            </a:r>
            <a:r>
              <a:rPr lang="en-US" dirty="0" err="1"/>
              <a:t>x_max</a:t>
            </a:r>
            <a:r>
              <a:rPr lang="en-US" dirty="0"/>
              <a:t>, </a:t>
            </a:r>
            <a:r>
              <a:rPr lang="en-US" dirty="0" err="1"/>
              <a:t>plot_step</a:t>
            </a:r>
            <a:r>
              <a:rPr lang="en-US" dirty="0"/>
              <a:t>),</a:t>
            </a:r>
          </a:p>
          <a:p>
            <a:r>
              <a:rPr lang="en-US" dirty="0"/>
              <a:t>                         </a:t>
            </a:r>
            <a:r>
              <a:rPr lang="en-US" dirty="0" err="1"/>
              <a:t>np.arange</a:t>
            </a:r>
            <a:r>
              <a:rPr lang="en-US" dirty="0"/>
              <a:t>(</a:t>
            </a:r>
            <a:r>
              <a:rPr lang="en-US" dirty="0" err="1"/>
              <a:t>y_min</a:t>
            </a:r>
            <a:r>
              <a:rPr lang="en-US" dirty="0"/>
              <a:t>, </a:t>
            </a:r>
            <a:r>
              <a:rPr lang="en-US" dirty="0" err="1"/>
              <a:t>y_max</a:t>
            </a:r>
            <a:r>
              <a:rPr lang="en-US" dirty="0"/>
              <a:t>, </a:t>
            </a:r>
            <a:r>
              <a:rPr lang="en-US" dirty="0" err="1"/>
              <a:t>plot_step</a:t>
            </a:r>
            <a:r>
              <a:rPr lang="en-US" dirty="0"/>
              <a:t>))</a:t>
            </a:r>
          </a:p>
          <a:p>
            <a:r>
              <a:rPr lang="en-US" dirty="0"/>
              <a:t>    </a:t>
            </a:r>
            <a:r>
              <a:rPr lang="en-US" dirty="0" err="1"/>
              <a:t>plt.tight_layout</a:t>
            </a:r>
            <a:r>
              <a:rPr lang="en-US" dirty="0"/>
              <a:t>(</a:t>
            </a:r>
            <a:r>
              <a:rPr lang="en-US" dirty="0" err="1"/>
              <a:t>h_pad</a:t>
            </a:r>
            <a:r>
              <a:rPr lang="en-US" dirty="0"/>
              <a:t>=0.5, </a:t>
            </a:r>
            <a:r>
              <a:rPr lang="en-US" dirty="0" err="1"/>
              <a:t>w_pad</a:t>
            </a:r>
            <a:r>
              <a:rPr lang="en-US" dirty="0"/>
              <a:t>=0.5, pad=2.5)</a:t>
            </a:r>
          </a:p>
          <a:p>
            <a:endParaRPr lang="en-US" dirty="0"/>
          </a:p>
          <a:p>
            <a:r>
              <a:rPr lang="en-US" dirty="0"/>
              <a:t>    Z = </a:t>
            </a:r>
            <a:r>
              <a:rPr lang="en-US" dirty="0" err="1"/>
              <a:t>clf.predict</a:t>
            </a:r>
            <a:r>
              <a:rPr lang="en-US" dirty="0"/>
              <a:t>(</a:t>
            </a:r>
            <a:r>
              <a:rPr lang="en-US" dirty="0" err="1"/>
              <a:t>np.c</a:t>
            </a:r>
            <a:r>
              <a:rPr lang="en-US" dirty="0"/>
              <a:t>_[</a:t>
            </a:r>
            <a:r>
              <a:rPr lang="en-US" dirty="0" err="1"/>
              <a:t>xx.ravel</a:t>
            </a:r>
            <a:r>
              <a:rPr lang="en-US" dirty="0"/>
              <a:t>(), </a:t>
            </a:r>
            <a:r>
              <a:rPr lang="en-US" dirty="0" err="1"/>
              <a:t>yy.ravel</a:t>
            </a:r>
            <a:r>
              <a:rPr lang="en-US" dirty="0"/>
              <a:t>()])</a:t>
            </a:r>
          </a:p>
          <a:p>
            <a:r>
              <a:rPr lang="en-US" dirty="0"/>
              <a:t>    Z = </a:t>
            </a:r>
            <a:r>
              <a:rPr lang="en-US" dirty="0" err="1"/>
              <a:t>Z.reshape</a:t>
            </a:r>
            <a:r>
              <a:rPr lang="en-US" dirty="0"/>
              <a:t>(</a:t>
            </a:r>
            <a:r>
              <a:rPr lang="en-US" dirty="0" err="1"/>
              <a:t>xx.shape</a:t>
            </a:r>
            <a:r>
              <a:rPr lang="en-US" dirty="0"/>
              <a:t>)</a:t>
            </a:r>
          </a:p>
          <a:p>
            <a:r>
              <a:rPr lang="en-US" dirty="0"/>
              <a:t>    </a:t>
            </a:r>
            <a:r>
              <a:rPr lang="en-US" dirty="0" err="1"/>
              <a:t>cs</a:t>
            </a:r>
            <a:r>
              <a:rPr lang="en-US" dirty="0"/>
              <a:t> = </a:t>
            </a:r>
            <a:r>
              <a:rPr lang="en-US" dirty="0" err="1"/>
              <a:t>plt.contourf</a:t>
            </a:r>
            <a:r>
              <a:rPr lang="en-US" dirty="0"/>
              <a:t>(xx, </a:t>
            </a:r>
            <a:r>
              <a:rPr lang="en-US" dirty="0" err="1"/>
              <a:t>yy</a:t>
            </a:r>
            <a:r>
              <a:rPr lang="en-US" dirty="0"/>
              <a:t>, Z, </a:t>
            </a:r>
            <a:r>
              <a:rPr lang="en-US" dirty="0" err="1"/>
              <a:t>cmap</a:t>
            </a:r>
            <a:r>
              <a:rPr lang="en-US" dirty="0"/>
              <a:t>=</a:t>
            </a:r>
            <a:r>
              <a:rPr lang="en-US" dirty="0" err="1"/>
              <a:t>plt.cm.RdYlBu</a:t>
            </a:r>
            <a:r>
              <a:rPr lang="en-US" dirty="0"/>
              <a:t>)</a:t>
            </a:r>
          </a:p>
          <a:p>
            <a:endParaRPr lang="en-US" dirty="0"/>
          </a:p>
          <a:p>
            <a:r>
              <a:rPr lang="en-US" dirty="0"/>
              <a:t>    </a:t>
            </a:r>
            <a:r>
              <a:rPr lang="en-US" dirty="0" err="1"/>
              <a:t>plt.xlabel</a:t>
            </a:r>
            <a:r>
              <a:rPr lang="en-US" dirty="0"/>
              <a:t>(</a:t>
            </a:r>
            <a:r>
              <a:rPr lang="en-US" dirty="0" err="1"/>
              <a:t>iris.feature_names</a:t>
            </a:r>
            <a:r>
              <a:rPr lang="en-US" dirty="0"/>
              <a:t>[pair[0]])</a:t>
            </a:r>
          </a:p>
          <a:p>
            <a:r>
              <a:rPr lang="en-US" dirty="0"/>
              <a:t>    </a:t>
            </a:r>
            <a:r>
              <a:rPr lang="en-US" dirty="0" err="1"/>
              <a:t>plt.ylabel</a:t>
            </a:r>
            <a:r>
              <a:rPr lang="en-US" dirty="0"/>
              <a:t>(</a:t>
            </a:r>
            <a:r>
              <a:rPr lang="en-US" dirty="0" err="1"/>
              <a:t>iris.feature_names</a:t>
            </a:r>
            <a:r>
              <a:rPr lang="en-US" dirty="0"/>
              <a:t>[pair[1]])</a:t>
            </a:r>
          </a:p>
          <a:p>
            <a:endParaRPr lang="en-US" dirty="0"/>
          </a:p>
          <a:p>
            <a:r>
              <a:rPr lang="en-US" dirty="0"/>
              <a:t>    # Plot the training points</a:t>
            </a:r>
          </a:p>
          <a:p>
            <a:r>
              <a:rPr lang="en-US" dirty="0"/>
              <a:t>    for </a:t>
            </a:r>
            <a:r>
              <a:rPr lang="en-US" dirty="0" err="1"/>
              <a:t>i</a:t>
            </a:r>
            <a:r>
              <a:rPr lang="en-US" dirty="0"/>
              <a:t>, color in zip(range(</a:t>
            </a:r>
            <a:r>
              <a:rPr lang="en-US" dirty="0" err="1"/>
              <a:t>n_classes</a:t>
            </a:r>
            <a:r>
              <a:rPr lang="en-US" dirty="0"/>
              <a:t>), </a:t>
            </a:r>
            <a:r>
              <a:rPr lang="en-US" dirty="0" err="1"/>
              <a:t>plot_colors</a:t>
            </a:r>
            <a:r>
              <a:rPr lang="en-US" dirty="0"/>
              <a:t>):</a:t>
            </a:r>
          </a:p>
          <a:p>
            <a:r>
              <a:rPr lang="en-US" dirty="0"/>
              <a:t>        </a:t>
            </a:r>
            <a:r>
              <a:rPr lang="en-US" dirty="0" err="1"/>
              <a:t>idx</a:t>
            </a:r>
            <a:r>
              <a:rPr lang="en-US" dirty="0"/>
              <a:t> = </a:t>
            </a:r>
            <a:r>
              <a:rPr lang="en-US" dirty="0" err="1"/>
              <a:t>np.where</a:t>
            </a:r>
            <a:r>
              <a:rPr lang="en-US" dirty="0"/>
              <a:t>(y == </a:t>
            </a:r>
            <a:r>
              <a:rPr lang="en-US" dirty="0" err="1"/>
              <a:t>i</a:t>
            </a:r>
            <a:r>
              <a:rPr lang="en-US" dirty="0"/>
              <a:t>)</a:t>
            </a:r>
          </a:p>
          <a:p>
            <a:r>
              <a:rPr lang="en-US" dirty="0"/>
              <a:t>        </a:t>
            </a:r>
            <a:r>
              <a:rPr lang="en-US" dirty="0" err="1"/>
              <a:t>plt.scatter</a:t>
            </a:r>
            <a:r>
              <a:rPr lang="en-US" dirty="0"/>
              <a:t>(X[</a:t>
            </a:r>
            <a:r>
              <a:rPr lang="en-US" dirty="0" err="1"/>
              <a:t>idx</a:t>
            </a:r>
            <a:r>
              <a:rPr lang="en-US" dirty="0"/>
              <a:t>, 0], X[</a:t>
            </a:r>
            <a:r>
              <a:rPr lang="en-US" dirty="0" err="1"/>
              <a:t>idx</a:t>
            </a:r>
            <a:r>
              <a:rPr lang="en-US" dirty="0"/>
              <a:t>, 1], c=color, label=</a:t>
            </a:r>
            <a:r>
              <a:rPr lang="en-US" dirty="0" err="1"/>
              <a:t>iris.target_names</a:t>
            </a:r>
            <a:r>
              <a:rPr lang="en-US" dirty="0"/>
              <a:t>[</a:t>
            </a:r>
            <a:r>
              <a:rPr lang="en-US" dirty="0" err="1"/>
              <a:t>i</a:t>
            </a:r>
            <a:r>
              <a:rPr lang="en-US" dirty="0"/>
              <a:t>],</a:t>
            </a:r>
          </a:p>
          <a:p>
            <a:r>
              <a:rPr lang="en-US" dirty="0"/>
              <a:t>                    </a:t>
            </a:r>
            <a:r>
              <a:rPr lang="en-US" dirty="0" err="1"/>
              <a:t>cmap</a:t>
            </a:r>
            <a:r>
              <a:rPr lang="en-US" dirty="0"/>
              <a:t>=</a:t>
            </a:r>
            <a:r>
              <a:rPr lang="en-US" dirty="0" err="1"/>
              <a:t>plt.cm.RdYlBu</a:t>
            </a:r>
            <a:r>
              <a:rPr lang="en-US" dirty="0"/>
              <a:t>, </a:t>
            </a:r>
            <a:r>
              <a:rPr lang="en-US" dirty="0" err="1"/>
              <a:t>edgecolor</a:t>
            </a:r>
            <a:r>
              <a:rPr lang="en-US" dirty="0"/>
              <a:t>='black', s=15)</a:t>
            </a:r>
          </a:p>
          <a:p>
            <a:endParaRPr lang="en-US" dirty="0"/>
          </a:p>
          <a:p>
            <a:r>
              <a:rPr lang="en-US" dirty="0" err="1"/>
              <a:t>plt.suptitle</a:t>
            </a:r>
            <a:r>
              <a:rPr lang="en-US" dirty="0"/>
              <a:t>("Decision surface of a decision tree using paired features")</a:t>
            </a:r>
          </a:p>
          <a:p>
            <a:r>
              <a:rPr lang="en-US" dirty="0" err="1"/>
              <a:t>plt.legend</a:t>
            </a:r>
            <a:r>
              <a:rPr lang="en-US" dirty="0"/>
              <a:t>(</a:t>
            </a:r>
            <a:r>
              <a:rPr lang="en-US" dirty="0" err="1"/>
              <a:t>loc</a:t>
            </a:r>
            <a:r>
              <a:rPr lang="en-US" dirty="0"/>
              <a:t>='lower right', </a:t>
            </a:r>
            <a:r>
              <a:rPr lang="en-US" dirty="0" err="1"/>
              <a:t>borderpad</a:t>
            </a:r>
            <a:r>
              <a:rPr lang="en-US" dirty="0"/>
              <a:t>=0, </a:t>
            </a:r>
            <a:r>
              <a:rPr lang="en-US" dirty="0" err="1"/>
              <a:t>handletextpad</a:t>
            </a:r>
            <a:r>
              <a:rPr lang="en-US" dirty="0"/>
              <a:t>=0)</a:t>
            </a:r>
          </a:p>
          <a:p>
            <a:r>
              <a:rPr lang="en-US" dirty="0" err="1"/>
              <a:t>plt.axis</a:t>
            </a:r>
            <a:r>
              <a:rPr lang="en-US" dirty="0"/>
              <a:t>("tight")</a:t>
            </a:r>
          </a:p>
          <a:p>
            <a:r>
              <a:rPr lang="en-US" dirty="0" err="1"/>
              <a:t>plt.show</a:t>
            </a:r>
            <a:r>
              <a:rPr lang="en-US" dirty="0"/>
              <a:t>()</a:t>
            </a:r>
          </a:p>
          <a:p>
            <a:endParaRPr lang="en-US" dirty="0"/>
          </a:p>
        </p:txBody>
      </p:sp>
      <p:sp>
        <p:nvSpPr>
          <p:cNvPr id="4" name="Footer Placeholder 3"/>
          <p:cNvSpPr>
            <a:spLocks noGrp="1"/>
          </p:cNvSpPr>
          <p:nvPr>
            <p:ph type="ftr" sz="quarter" idx="11"/>
          </p:nvPr>
        </p:nvSpPr>
        <p:spPr/>
        <p:txBody>
          <a:bodyPr/>
          <a:lstStyle/>
          <a:p>
            <a:r>
              <a:rPr lang="en-US"/>
              <a:t>Decision tree g.2.d</a:t>
            </a:r>
            <a:endParaRPr lang="en-US" dirty="0"/>
          </a:p>
        </p:txBody>
      </p:sp>
      <p:sp>
        <p:nvSpPr>
          <p:cNvPr id="5" name="Slide Number Placeholder 4"/>
          <p:cNvSpPr>
            <a:spLocks noGrp="1"/>
          </p:cNvSpPr>
          <p:nvPr>
            <p:ph type="sldNum" sz="quarter" idx="12"/>
          </p:nvPr>
        </p:nvSpPr>
        <p:spPr/>
        <p:txBody>
          <a:bodyPr/>
          <a:lstStyle/>
          <a:p>
            <a:fld id="{2610D6A1-B8B6-49E2-8B25-8AE906FA9AFD}" type="slidenum">
              <a:rPr lang="en-US" smtClean="0"/>
              <a:t>101</a:t>
            </a:fld>
            <a:endParaRPr lang="en-US"/>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2514600"/>
            <a:ext cx="3352800" cy="2854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229100" y="1295400"/>
            <a:ext cx="4495800" cy="923330"/>
          </a:xfrm>
          <a:prstGeom prst="rect">
            <a:avLst/>
          </a:prstGeom>
          <a:noFill/>
        </p:spPr>
        <p:txBody>
          <a:bodyPr wrap="square" rtlCol="0">
            <a:spAutoFit/>
          </a:bodyPr>
          <a:lstStyle/>
          <a:p>
            <a:r>
              <a:rPr lang="en-US" dirty="0"/>
              <a:t>http://scikit-learn.org/stable/auto_examples/tree/plot_iris.html#sphx-glr-auto-examples-tree-plot-iris-py</a:t>
            </a:r>
          </a:p>
        </p:txBody>
      </p:sp>
    </p:spTree>
    <p:extLst>
      <p:ext uri="{BB962C8B-B14F-4D97-AF65-F5344CB8AC3E}">
        <p14:creationId xmlns:p14="http://schemas.microsoft.com/office/powerpoint/2010/main" val="35047495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working implementation in pure python</a:t>
            </a:r>
          </a:p>
        </p:txBody>
      </p:sp>
      <p:sp>
        <p:nvSpPr>
          <p:cNvPr id="3" name="Content Placeholder 2"/>
          <p:cNvSpPr>
            <a:spLocks noGrp="1"/>
          </p:cNvSpPr>
          <p:nvPr>
            <p:ph idx="1"/>
          </p:nvPr>
        </p:nvSpPr>
        <p:spPr/>
        <p:txBody>
          <a:bodyPr/>
          <a:lstStyle/>
          <a:p>
            <a:r>
              <a:rPr lang="en-US" dirty="0">
                <a:hlinkClick r:id="rId2"/>
              </a:rPr>
              <a:t>https://machinelearningmastery.com/implement-decision-tree-algorithm-scratch-python/</a:t>
            </a:r>
            <a:endParaRPr lang="en-US" dirty="0"/>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102</a:t>
            </a:fld>
            <a:endParaRPr lang="en-US"/>
          </a:p>
        </p:txBody>
      </p:sp>
    </p:spTree>
    <p:extLst>
      <p:ext uri="{BB962C8B-B14F-4D97-AF65-F5344CB8AC3E}">
        <p14:creationId xmlns:p14="http://schemas.microsoft.com/office/powerpoint/2010/main" val="12879746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sp>
        <p:nvSpPr>
          <p:cNvPr id="3" name="Content Placeholder 2"/>
          <p:cNvSpPr>
            <a:spLocks noGrp="1"/>
          </p:cNvSpPr>
          <p:nvPr>
            <p:ph idx="1"/>
          </p:nvPr>
        </p:nvSpPr>
        <p:spPr>
          <a:xfrm>
            <a:off x="457200" y="228600"/>
            <a:ext cx="8229600" cy="5897563"/>
          </a:xfrm>
        </p:spPr>
        <p:txBody>
          <a:bodyPr>
            <a:normAutofit fontScale="25000" lnSpcReduction="20000"/>
          </a:bodyPr>
          <a:lstStyle/>
          <a:p>
            <a:r>
              <a:rPr lang="en-US" dirty="0"/>
              <a:t>function tt4</a:t>
            </a:r>
          </a:p>
          <a:p>
            <a:r>
              <a:rPr lang="en-US" dirty="0"/>
              <a:t>clear</a:t>
            </a:r>
          </a:p>
          <a:p>
            <a:r>
              <a:rPr lang="en-US" dirty="0" err="1"/>
              <a:t>parent_en</a:t>
            </a:r>
            <a:r>
              <a:rPr lang="en-US" dirty="0"/>
              <a:t>=</a:t>
            </a:r>
            <a:r>
              <a:rPr lang="en-US" dirty="0" err="1"/>
              <a:t>entropy_cal</a:t>
            </a:r>
            <a:r>
              <a:rPr lang="en-US" dirty="0"/>
              <a:t>([9,5])</a:t>
            </a:r>
          </a:p>
          <a:p>
            <a:r>
              <a:rPr lang="en-US" dirty="0"/>
              <a:t>%</a:t>
            </a:r>
            <a:r>
              <a:rPr lang="en-US" dirty="0" err="1"/>
              <a:t>humidy</a:t>
            </a:r>
            <a:r>
              <a:rPr lang="en-US" dirty="0"/>
              <a:t>-------------------</a:t>
            </a:r>
          </a:p>
          <a:p>
            <a:r>
              <a:rPr lang="en-US" dirty="0"/>
              <a:t>en1=</a:t>
            </a:r>
            <a:r>
              <a:rPr lang="en-US" dirty="0" err="1"/>
              <a:t>entropy_cal</a:t>
            </a:r>
            <a:r>
              <a:rPr lang="en-US" dirty="0"/>
              <a:t>([3,4])</a:t>
            </a:r>
          </a:p>
          <a:p>
            <a:r>
              <a:rPr lang="en-US" dirty="0"/>
              <a:t>en2=</a:t>
            </a:r>
            <a:r>
              <a:rPr lang="en-US" dirty="0" err="1"/>
              <a:t>entropy_cal</a:t>
            </a:r>
            <a:r>
              <a:rPr lang="en-US" dirty="0"/>
              <a:t>([6,1])</a:t>
            </a:r>
          </a:p>
          <a:p>
            <a:r>
              <a:rPr lang="en-US" dirty="0" err="1"/>
              <a:t>Information_gain</a:t>
            </a:r>
            <a:r>
              <a:rPr lang="en-US" dirty="0"/>
              <a:t>(1)=</a:t>
            </a:r>
            <a:r>
              <a:rPr lang="en-US" dirty="0" err="1"/>
              <a:t>parent_en</a:t>
            </a:r>
            <a:r>
              <a:rPr lang="en-US" dirty="0"/>
              <a:t>-(7/14)*en1-(7/14)*en2</a:t>
            </a:r>
          </a:p>
          <a:p>
            <a:r>
              <a:rPr lang="en-US" dirty="0"/>
              <a:t>clear en1 en2</a:t>
            </a:r>
          </a:p>
          <a:p>
            <a:r>
              <a:rPr lang="en-US" dirty="0"/>
              <a:t> </a:t>
            </a:r>
          </a:p>
          <a:p>
            <a:r>
              <a:rPr lang="en-US" dirty="0"/>
              <a:t>%outlook------------------</a:t>
            </a:r>
          </a:p>
          <a:p>
            <a:r>
              <a:rPr lang="en-US" dirty="0"/>
              <a:t>en1=</a:t>
            </a:r>
            <a:r>
              <a:rPr lang="en-US" dirty="0" err="1"/>
              <a:t>entropy_cal</a:t>
            </a:r>
            <a:r>
              <a:rPr lang="en-US" dirty="0"/>
              <a:t>([3,2])</a:t>
            </a:r>
          </a:p>
          <a:p>
            <a:r>
              <a:rPr lang="en-US" dirty="0"/>
              <a:t>en2=</a:t>
            </a:r>
            <a:r>
              <a:rPr lang="en-US" dirty="0" err="1"/>
              <a:t>entropy_cal</a:t>
            </a:r>
            <a:r>
              <a:rPr lang="en-US" dirty="0"/>
              <a:t>([4,0])</a:t>
            </a:r>
          </a:p>
          <a:p>
            <a:r>
              <a:rPr lang="en-US" dirty="0"/>
              <a:t>en3=</a:t>
            </a:r>
            <a:r>
              <a:rPr lang="en-US" dirty="0" err="1"/>
              <a:t>entropy_cal</a:t>
            </a:r>
            <a:r>
              <a:rPr lang="en-US" dirty="0"/>
              <a:t>([2,3])</a:t>
            </a:r>
          </a:p>
          <a:p>
            <a:r>
              <a:rPr lang="en-US" dirty="0" err="1"/>
              <a:t>Information_gain</a:t>
            </a:r>
            <a:r>
              <a:rPr lang="en-US" dirty="0"/>
              <a:t>(2)=</a:t>
            </a:r>
            <a:r>
              <a:rPr lang="en-US" dirty="0" err="1"/>
              <a:t>parent_en</a:t>
            </a:r>
            <a:r>
              <a:rPr lang="en-US" dirty="0"/>
              <a:t>-(5/14)*en1-(4/14)*en2-(5/14)*en3</a:t>
            </a:r>
          </a:p>
          <a:p>
            <a:r>
              <a:rPr lang="en-US" dirty="0"/>
              <a:t>clear en1 en2 en3</a:t>
            </a:r>
          </a:p>
          <a:p>
            <a:r>
              <a:rPr lang="en-US" dirty="0"/>
              <a:t> </a:t>
            </a:r>
          </a:p>
          <a:p>
            <a:r>
              <a:rPr lang="en-US" dirty="0"/>
              <a:t>%wind -------------------------</a:t>
            </a:r>
          </a:p>
          <a:p>
            <a:r>
              <a:rPr lang="en-US" dirty="0"/>
              <a:t>en1=</a:t>
            </a:r>
            <a:r>
              <a:rPr lang="en-US" dirty="0" err="1"/>
              <a:t>entropy_cal</a:t>
            </a:r>
            <a:r>
              <a:rPr lang="en-US" dirty="0"/>
              <a:t>([6,2])</a:t>
            </a:r>
          </a:p>
          <a:p>
            <a:r>
              <a:rPr lang="en-US" dirty="0"/>
              <a:t>en2=</a:t>
            </a:r>
            <a:r>
              <a:rPr lang="en-US" dirty="0" err="1"/>
              <a:t>entropy_cal</a:t>
            </a:r>
            <a:r>
              <a:rPr lang="en-US" dirty="0"/>
              <a:t>([3,3])</a:t>
            </a:r>
          </a:p>
          <a:p>
            <a:r>
              <a:rPr lang="en-US" dirty="0" err="1"/>
              <a:t>Information_gain</a:t>
            </a:r>
            <a:r>
              <a:rPr lang="en-US" dirty="0"/>
              <a:t>(3)=</a:t>
            </a:r>
            <a:r>
              <a:rPr lang="en-US" dirty="0" err="1"/>
              <a:t>parent_en</a:t>
            </a:r>
            <a:r>
              <a:rPr lang="en-US" dirty="0"/>
              <a:t>-(8/14)*en1-(6/14)*en2</a:t>
            </a:r>
          </a:p>
          <a:p>
            <a:r>
              <a:rPr lang="en-US" dirty="0"/>
              <a:t>clear en1 en2</a:t>
            </a:r>
          </a:p>
          <a:p>
            <a:r>
              <a:rPr lang="en-US" dirty="0"/>
              <a:t>%temperature -------------------------</a:t>
            </a:r>
          </a:p>
          <a:p>
            <a:r>
              <a:rPr lang="es-ES" dirty="0"/>
              <a:t>en1=</a:t>
            </a:r>
            <a:r>
              <a:rPr lang="es-ES" dirty="0" err="1"/>
              <a:t>entropy_cal</a:t>
            </a:r>
            <a:r>
              <a:rPr lang="es-ES" dirty="0"/>
              <a:t>([2,2]) %</a:t>
            </a:r>
            <a:r>
              <a:rPr lang="es-ES" dirty="0" err="1"/>
              <a:t>hot</a:t>
            </a:r>
            <a:r>
              <a:rPr lang="es-ES" dirty="0"/>
              <a:t> 2 yes , 2 no </a:t>
            </a:r>
          </a:p>
          <a:p>
            <a:r>
              <a:rPr lang="es-ES" dirty="0"/>
              <a:t>en2=</a:t>
            </a:r>
            <a:r>
              <a:rPr lang="es-ES" dirty="0" err="1"/>
              <a:t>entropy_cal</a:t>
            </a:r>
            <a:r>
              <a:rPr lang="es-ES" dirty="0"/>
              <a:t>([3,1]) %</a:t>
            </a:r>
            <a:r>
              <a:rPr lang="es-ES" dirty="0" err="1"/>
              <a:t>mild</a:t>
            </a:r>
            <a:r>
              <a:rPr lang="es-ES" dirty="0"/>
              <a:t> 3 yes, 1 no</a:t>
            </a:r>
          </a:p>
          <a:p>
            <a:r>
              <a:rPr lang="es-ES" dirty="0"/>
              <a:t>en3=</a:t>
            </a:r>
            <a:r>
              <a:rPr lang="es-ES" dirty="0" err="1"/>
              <a:t>entropy_cal</a:t>
            </a:r>
            <a:r>
              <a:rPr lang="es-ES" dirty="0"/>
              <a:t>([4,2]) %</a:t>
            </a:r>
            <a:r>
              <a:rPr lang="es-ES" dirty="0" err="1"/>
              <a:t>cool</a:t>
            </a:r>
            <a:r>
              <a:rPr lang="es-ES" dirty="0"/>
              <a:t> 4 yes, 2 no</a:t>
            </a:r>
          </a:p>
          <a:p>
            <a:r>
              <a:rPr lang="en-US" dirty="0"/>
              <a:t>clear en1 en2 en3</a:t>
            </a:r>
          </a:p>
          <a:p>
            <a:r>
              <a:rPr lang="en-US" dirty="0" err="1"/>
              <a:t>Information_gain</a:t>
            </a:r>
            <a:r>
              <a:rPr lang="en-US" dirty="0"/>
              <a:t>(4)=</a:t>
            </a:r>
            <a:r>
              <a:rPr lang="en-US" dirty="0" err="1"/>
              <a:t>parent_en</a:t>
            </a:r>
            <a:r>
              <a:rPr lang="en-US" dirty="0"/>
              <a:t>-(4/14)*en1-(4/14)*en2-(6/14)*en3</a:t>
            </a:r>
          </a:p>
          <a:p>
            <a:r>
              <a:rPr lang="en-US" dirty="0" err="1"/>
              <a:t>Information_gain</a:t>
            </a:r>
            <a:endParaRPr lang="en-US" dirty="0"/>
          </a:p>
          <a:p>
            <a:r>
              <a:rPr lang="en-US" dirty="0"/>
              <a:t>%%%%%%%%%%%%%%%%%%%%%%%%%%%%%%%%%%%%%%%%%%%%%</a:t>
            </a:r>
          </a:p>
          <a:p>
            <a:r>
              <a:rPr lang="en-US" dirty="0"/>
              <a:t>function [en]=</a:t>
            </a:r>
            <a:r>
              <a:rPr lang="en-US" dirty="0" err="1"/>
              <a:t>entropy_cal</a:t>
            </a:r>
            <a:r>
              <a:rPr lang="en-US" dirty="0"/>
              <a:t>(e)</a:t>
            </a:r>
          </a:p>
          <a:p>
            <a:r>
              <a:rPr lang="en-US" dirty="0"/>
              <a:t>n=length(e);</a:t>
            </a:r>
          </a:p>
          <a:p>
            <a:r>
              <a:rPr lang="en-US" dirty="0"/>
              <a:t>base=sum(e);</a:t>
            </a:r>
          </a:p>
          <a:p>
            <a:r>
              <a:rPr lang="en-US" dirty="0"/>
              <a:t> </a:t>
            </a:r>
          </a:p>
          <a:p>
            <a:r>
              <a:rPr lang="en-US" dirty="0"/>
              <a:t>%% </a:t>
            </a:r>
            <a:r>
              <a:rPr lang="en-US" dirty="0" err="1"/>
              <a:t>probabilty</a:t>
            </a:r>
            <a:r>
              <a:rPr lang="en-US" dirty="0"/>
              <a:t> of the elements in the input</a:t>
            </a:r>
          </a:p>
          <a:p>
            <a:r>
              <a:rPr lang="en-US" dirty="0"/>
              <a:t>for i=1:n</a:t>
            </a:r>
          </a:p>
          <a:p>
            <a:r>
              <a:rPr lang="en-US" dirty="0"/>
              <a:t>    p(i)=e(i)/base;</a:t>
            </a:r>
          </a:p>
          <a:p>
            <a:r>
              <a:rPr lang="en-US" dirty="0"/>
              <a:t>end</a:t>
            </a:r>
          </a:p>
          <a:p>
            <a:r>
              <a:rPr lang="en-US" dirty="0"/>
              <a:t>%%%%%%%%%%%%%%%%%%%%%%%%%%%%%%%%%%%%%%%%%%%</a:t>
            </a:r>
          </a:p>
          <a:p>
            <a:r>
              <a:rPr lang="en-US" dirty="0"/>
              <a:t>temp=0;</a:t>
            </a:r>
          </a:p>
          <a:p>
            <a:r>
              <a:rPr lang="en-US" dirty="0"/>
              <a:t>for i=1:n</a:t>
            </a:r>
          </a:p>
          <a:p>
            <a:r>
              <a:rPr lang="en-US" dirty="0"/>
              <a:t>    if p(i)==0 %to avoid the problem of -</a:t>
            </a:r>
            <a:r>
              <a:rPr lang="en-US" dirty="0" err="1"/>
              <a:t>inf</a:t>
            </a:r>
            <a:endParaRPr lang="en-US" dirty="0"/>
          </a:p>
          <a:p>
            <a:r>
              <a:rPr lang="en-US" dirty="0"/>
              <a:t>        temp=0;</a:t>
            </a:r>
          </a:p>
          <a:p>
            <a:r>
              <a:rPr lang="en-US" dirty="0"/>
              <a:t>    else</a:t>
            </a:r>
          </a:p>
          <a:p>
            <a:r>
              <a:rPr lang="en-US" dirty="0"/>
              <a:t>        temp= p(i)*log2(p(i))+temp;</a:t>
            </a:r>
          </a:p>
          <a:p>
            <a:r>
              <a:rPr lang="en-US" dirty="0"/>
              <a:t>    end</a:t>
            </a:r>
          </a:p>
          <a:p>
            <a:r>
              <a:rPr lang="en-US" dirty="0"/>
              <a:t>end</a:t>
            </a:r>
          </a:p>
          <a:p>
            <a:r>
              <a:rPr lang="en-US" dirty="0"/>
              <a:t>en=-temp;</a:t>
            </a:r>
          </a:p>
          <a:p>
            <a:r>
              <a:rPr lang="en-US" dirty="0"/>
              <a:t> </a:t>
            </a:r>
          </a:p>
          <a:p>
            <a:endParaRPr lang="en-US" dirty="0"/>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103</a:t>
            </a:fld>
            <a:endParaRPr lang="en-US"/>
          </a:p>
        </p:txBody>
      </p:sp>
    </p:spTree>
    <p:extLst>
      <p:ext uri="{BB962C8B-B14F-4D97-AF65-F5344CB8AC3E}">
        <p14:creationId xmlns:p14="http://schemas.microsoft.com/office/powerpoint/2010/main" val="190600938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A tree</a:t>
            </a:r>
            <a:br>
              <a:rPr lang="en-US" sz="2400" dirty="0"/>
            </a:br>
            <a:r>
              <a:rPr lang="en-US" sz="2400" dirty="0"/>
              <a:t>showing nodes, branches, leaves , attributes and target classes</a:t>
            </a:r>
          </a:p>
        </p:txBody>
      </p:sp>
      <p:sp>
        <p:nvSpPr>
          <p:cNvPr id="3" name="Content Placeholder 2"/>
          <p:cNvSpPr>
            <a:spLocks noGrp="1"/>
          </p:cNvSpPr>
          <p:nvPr>
            <p:ph idx="1"/>
          </p:nvPr>
        </p:nvSpPr>
        <p:spPr>
          <a:xfrm>
            <a:off x="309814" y="1447571"/>
            <a:ext cx="8229600" cy="4525963"/>
          </a:xfrm>
        </p:spPr>
        <p:txBody>
          <a:bodyPr/>
          <a:lstStyle/>
          <a:p>
            <a:r>
              <a:rPr lang="en-US" dirty="0"/>
              <a:t> </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104</a:t>
            </a:fld>
            <a:endParaRPr lang="en-US"/>
          </a:p>
        </p:txBody>
      </p:sp>
      <p:sp>
        <p:nvSpPr>
          <p:cNvPr id="8" name="TextBox 7"/>
          <p:cNvSpPr txBox="1"/>
          <p:nvPr/>
        </p:nvSpPr>
        <p:spPr>
          <a:xfrm>
            <a:off x="2005648" y="2826187"/>
            <a:ext cx="2088072" cy="646331"/>
          </a:xfrm>
          <a:prstGeom prst="rect">
            <a:avLst/>
          </a:prstGeom>
          <a:noFill/>
          <a:ln>
            <a:solidFill>
              <a:schemeClr val="accent1"/>
            </a:solidFill>
          </a:ln>
        </p:spPr>
        <p:txBody>
          <a:bodyPr wrap="none" rtlCol="0">
            <a:spAutoFit/>
          </a:bodyPr>
          <a:lstStyle/>
          <a:p>
            <a:r>
              <a:rPr lang="en-US" dirty="0"/>
              <a:t>Leaf node1</a:t>
            </a:r>
          </a:p>
          <a:p>
            <a:r>
              <a:rPr lang="en-US" dirty="0"/>
              <a:t>If  </a:t>
            </a:r>
            <a:r>
              <a:rPr lang="en-US" dirty="0">
                <a:solidFill>
                  <a:srgbClr val="FF0000"/>
                </a:solidFill>
              </a:rPr>
              <a:t>attribute</a:t>
            </a:r>
            <a:r>
              <a:rPr lang="en-US" dirty="0"/>
              <a:t> X=sunny</a:t>
            </a:r>
          </a:p>
        </p:txBody>
      </p:sp>
      <p:sp>
        <p:nvSpPr>
          <p:cNvPr id="9" name="TextBox 8"/>
          <p:cNvSpPr txBox="1"/>
          <p:nvPr/>
        </p:nvSpPr>
        <p:spPr>
          <a:xfrm>
            <a:off x="3430493" y="1544419"/>
            <a:ext cx="2174121" cy="646331"/>
          </a:xfrm>
          <a:prstGeom prst="rect">
            <a:avLst/>
          </a:prstGeom>
          <a:noFill/>
          <a:ln>
            <a:solidFill>
              <a:schemeClr val="accent1"/>
            </a:solidFill>
          </a:ln>
        </p:spPr>
        <p:txBody>
          <a:bodyPr wrap="none" rtlCol="0">
            <a:spAutoFit/>
          </a:bodyPr>
          <a:lstStyle/>
          <a:p>
            <a:r>
              <a:rPr lang="en-US" dirty="0"/>
              <a:t>Root node</a:t>
            </a:r>
          </a:p>
          <a:p>
            <a:r>
              <a:rPr lang="en-US" dirty="0"/>
              <a:t>If </a:t>
            </a:r>
            <a:r>
              <a:rPr lang="en-US" dirty="0">
                <a:solidFill>
                  <a:srgbClr val="FF0000"/>
                </a:solidFill>
              </a:rPr>
              <a:t>attribute</a:t>
            </a:r>
            <a:r>
              <a:rPr lang="en-US" dirty="0"/>
              <a:t> X=Raining</a:t>
            </a:r>
          </a:p>
        </p:txBody>
      </p:sp>
      <p:sp>
        <p:nvSpPr>
          <p:cNvPr id="10" name="TextBox 9"/>
          <p:cNvSpPr txBox="1"/>
          <p:nvPr/>
        </p:nvSpPr>
        <p:spPr>
          <a:xfrm>
            <a:off x="5751623" y="2948463"/>
            <a:ext cx="2215799" cy="923330"/>
          </a:xfrm>
          <a:prstGeom prst="rect">
            <a:avLst/>
          </a:prstGeom>
          <a:noFill/>
          <a:ln>
            <a:solidFill>
              <a:schemeClr val="accent1"/>
            </a:solidFill>
          </a:ln>
        </p:spPr>
        <p:txBody>
          <a:bodyPr wrap="none" rtlCol="0">
            <a:spAutoFit/>
          </a:bodyPr>
          <a:lstStyle/>
          <a:p>
            <a:r>
              <a:rPr lang="en-US" dirty="0"/>
              <a:t>Leaf node3</a:t>
            </a:r>
          </a:p>
          <a:p>
            <a:r>
              <a:rPr lang="en-US" dirty="0"/>
              <a:t>If  </a:t>
            </a:r>
            <a:r>
              <a:rPr lang="en-US" dirty="0">
                <a:solidFill>
                  <a:srgbClr val="FF0000"/>
                </a:solidFill>
              </a:rPr>
              <a:t>attribute</a:t>
            </a:r>
            <a:r>
              <a:rPr lang="en-US" dirty="0"/>
              <a:t> Z=driving </a:t>
            </a:r>
          </a:p>
          <a:p>
            <a:r>
              <a:rPr lang="en-US" dirty="0"/>
              <a:t> </a:t>
            </a:r>
          </a:p>
        </p:txBody>
      </p:sp>
      <p:sp>
        <p:nvSpPr>
          <p:cNvPr id="11" name="TextBox 10"/>
          <p:cNvSpPr txBox="1"/>
          <p:nvPr/>
        </p:nvSpPr>
        <p:spPr>
          <a:xfrm>
            <a:off x="1053047" y="3973963"/>
            <a:ext cx="1834733" cy="646331"/>
          </a:xfrm>
          <a:prstGeom prst="rect">
            <a:avLst/>
          </a:prstGeom>
          <a:noFill/>
          <a:ln>
            <a:solidFill>
              <a:schemeClr val="accent1"/>
            </a:solidFill>
          </a:ln>
        </p:spPr>
        <p:txBody>
          <a:bodyPr wrap="none" rtlCol="0">
            <a:spAutoFit/>
          </a:bodyPr>
          <a:lstStyle/>
          <a:p>
            <a:r>
              <a:rPr lang="en-US" dirty="0"/>
              <a:t>Leaf node2</a:t>
            </a:r>
          </a:p>
          <a:p>
            <a:r>
              <a:rPr lang="en-US" dirty="0"/>
              <a:t>If  Y=stay outdoor</a:t>
            </a:r>
          </a:p>
        </p:txBody>
      </p:sp>
      <p:cxnSp>
        <p:nvCxnSpPr>
          <p:cNvPr id="16" name="Straight Arrow Connector 15"/>
          <p:cNvCxnSpPr>
            <a:stCxn id="9" idx="2"/>
          </p:cNvCxnSpPr>
          <p:nvPr/>
        </p:nvCxnSpPr>
        <p:spPr>
          <a:xfrm flipH="1">
            <a:off x="2920169" y="2190750"/>
            <a:ext cx="1597385" cy="6354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a:endCxn id="10" idx="0"/>
          </p:cNvCxnSpPr>
          <p:nvPr/>
        </p:nvCxnSpPr>
        <p:spPr>
          <a:xfrm>
            <a:off x="4517554" y="2190750"/>
            <a:ext cx="2341969" cy="757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595439" y="2357392"/>
            <a:ext cx="1223476" cy="369332"/>
          </a:xfrm>
          <a:prstGeom prst="rect">
            <a:avLst/>
          </a:prstGeom>
          <a:noFill/>
        </p:spPr>
        <p:txBody>
          <a:bodyPr wrap="none" rtlCol="0">
            <a:spAutoFit/>
          </a:bodyPr>
          <a:lstStyle/>
          <a:p>
            <a:r>
              <a:rPr lang="en-US" dirty="0"/>
              <a:t>Branch: No</a:t>
            </a:r>
          </a:p>
        </p:txBody>
      </p:sp>
      <p:sp>
        <p:nvSpPr>
          <p:cNvPr id="21" name="TextBox 20"/>
          <p:cNvSpPr txBox="1"/>
          <p:nvPr/>
        </p:nvSpPr>
        <p:spPr>
          <a:xfrm>
            <a:off x="5545399" y="2357392"/>
            <a:ext cx="1259127" cy="369332"/>
          </a:xfrm>
          <a:prstGeom prst="rect">
            <a:avLst/>
          </a:prstGeom>
          <a:noFill/>
        </p:spPr>
        <p:txBody>
          <a:bodyPr wrap="none" rtlCol="0">
            <a:spAutoFit/>
          </a:bodyPr>
          <a:lstStyle/>
          <a:p>
            <a:r>
              <a:rPr lang="en-US" dirty="0"/>
              <a:t>Branch: yes</a:t>
            </a:r>
          </a:p>
        </p:txBody>
      </p:sp>
      <p:sp>
        <p:nvSpPr>
          <p:cNvPr id="24" name="TextBox 23"/>
          <p:cNvSpPr txBox="1"/>
          <p:nvPr/>
        </p:nvSpPr>
        <p:spPr>
          <a:xfrm>
            <a:off x="936748" y="6455330"/>
            <a:ext cx="5930021" cy="369332"/>
          </a:xfrm>
          <a:prstGeom prst="rect">
            <a:avLst/>
          </a:prstGeom>
          <a:noFill/>
        </p:spPr>
        <p:txBody>
          <a:bodyPr wrap="none" rtlCol="0">
            <a:spAutoFit/>
          </a:bodyPr>
          <a:lstStyle/>
          <a:p>
            <a:r>
              <a:rPr lang="en-US" dirty="0"/>
              <a:t>https://www-users.cs.umn.edu/~kumar001/dmbook/ch4.pdf</a:t>
            </a:r>
          </a:p>
        </p:txBody>
      </p:sp>
      <p:cxnSp>
        <p:nvCxnSpPr>
          <p:cNvPr id="30" name="Straight Arrow Connector 29"/>
          <p:cNvCxnSpPr>
            <a:stCxn id="8" idx="2"/>
          </p:cNvCxnSpPr>
          <p:nvPr/>
        </p:nvCxnSpPr>
        <p:spPr>
          <a:xfrm flipH="1">
            <a:off x="2005667" y="3472518"/>
            <a:ext cx="1044017" cy="501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51805" y="3604631"/>
            <a:ext cx="1276375" cy="369332"/>
          </a:xfrm>
          <a:prstGeom prst="rect">
            <a:avLst/>
          </a:prstGeom>
          <a:noFill/>
        </p:spPr>
        <p:txBody>
          <a:bodyPr wrap="none" rtlCol="0">
            <a:spAutoFit/>
          </a:bodyPr>
          <a:lstStyle/>
          <a:p>
            <a:r>
              <a:rPr lang="en-US" dirty="0"/>
              <a:t>Branch: No </a:t>
            </a:r>
          </a:p>
        </p:txBody>
      </p:sp>
      <p:sp>
        <p:nvSpPr>
          <p:cNvPr id="34" name="TextBox 33"/>
          <p:cNvSpPr txBox="1"/>
          <p:nvPr/>
        </p:nvSpPr>
        <p:spPr>
          <a:xfrm>
            <a:off x="3648181" y="3710553"/>
            <a:ext cx="1306320" cy="369332"/>
          </a:xfrm>
          <a:prstGeom prst="rect">
            <a:avLst/>
          </a:prstGeom>
          <a:noFill/>
        </p:spPr>
        <p:txBody>
          <a:bodyPr wrap="none" rtlCol="0">
            <a:spAutoFit/>
          </a:bodyPr>
          <a:lstStyle/>
          <a:p>
            <a:r>
              <a:rPr lang="en-US" dirty="0"/>
              <a:t>Branch: Yes </a:t>
            </a:r>
          </a:p>
        </p:txBody>
      </p:sp>
      <p:cxnSp>
        <p:nvCxnSpPr>
          <p:cNvPr id="35" name="Straight Arrow Connector 34"/>
          <p:cNvCxnSpPr>
            <a:stCxn id="8" idx="2"/>
          </p:cNvCxnSpPr>
          <p:nvPr/>
        </p:nvCxnSpPr>
        <p:spPr>
          <a:xfrm>
            <a:off x="3049684" y="3472518"/>
            <a:ext cx="784932" cy="8454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0" idx="2"/>
            <a:endCxn id="46" idx="0"/>
          </p:cNvCxnSpPr>
          <p:nvPr/>
        </p:nvCxnSpPr>
        <p:spPr>
          <a:xfrm flipH="1">
            <a:off x="5952278" y="3871793"/>
            <a:ext cx="907245" cy="444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p:cNvCxnSpPr>
          <p:nvPr/>
        </p:nvCxnSpPr>
        <p:spPr>
          <a:xfrm>
            <a:off x="6859523" y="3871793"/>
            <a:ext cx="989077" cy="334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7349089" y="4205955"/>
            <a:ext cx="1384013" cy="12250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303250" y="4315896"/>
            <a:ext cx="1298055" cy="12467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5436971" y="4495307"/>
            <a:ext cx="1367555" cy="923330"/>
          </a:xfrm>
          <a:prstGeom prst="rect">
            <a:avLst/>
          </a:prstGeom>
          <a:noFill/>
        </p:spPr>
        <p:txBody>
          <a:bodyPr wrap="square" rtlCol="0">
            <a:spAutoFit/>
          </a:bodyPr>
          <a:lstStyle/>
          <a:p>
            <a:r>
              <a:rPr lang="en-US" dirty="0">
                <a:solidFill>
                  <a:srgbClr val="0070C0"/>
                </a:solidFill>
              </a:rPr>
              <a:t>Target</a:t>
            </a:r>
          </a:p>
          <a:p>
            <a:r>
              <a:rPr lang="en-US" dirty="0">
                <a:solidFill>
                  <a:srgbClr val="0070C0"/>
                </a:solidFill>
              </a:rPr>
              <a:t>Class</a:t>
            </a:r>
            <a:r>
              <a:rPr lang="en-US" dirty="0"/>
              <a:t>= No umbrella</a:t>
            </a:r>
          </a:p>
        </p:txBody>
      </p:sp>
      <p:sp>
        <p:nvSpPr>
          <p:cNvPr id="49" name="Oval 48"/>
          <p:cNvSpPr/>
          <p:nvPr/>
        </p:nvSpPr>
        <p:spPr>
          <a:xfrm>
            <a:off x="3454305" y="4317920"/>
            <a:ext cx="1470251" cy="12446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11" idx="2"/>
          </p:cNvCxnSpPr>
          <p:nvPr/>
        </p:nvCxnSpPr>
        <p:spPr>
          <a:xfrm flipH="1">
            <a:off x="1219222" y="4620294"/>
            <a:ext cx="751192" cy="4978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1" idx="2"/>
          </p:cNvCxnSpPr>
          <p:nvPr/>
        </p:nvCxnSpPr>
        <p:spPr>
          <a:xfrm>
            <a:off x="1970414" y="4620294"/>
            <a:ext cx="485840" cy="4978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46558" y="5092659"/>
            <a:ext cx="1470251" cy="12446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860313" y="5141638"/>
            <a:ext cx="1470251" cy="12446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74440" y="4633806"/>
            <a:ext cx="1306320" cy="369332"/>
          </a:xfrm>
          <a:prstGeom prst="rect">
            <a:avLst/>
          </a:prstGeom>
          <a:noFill/>
        </p:spPr>
        <p:txBody>
          <a:bodyPr wrap="none" rtlCol="0">
            <a:spAutoFit/>
          </a:bodyPr>
          <a:lstStyle/>
          <a:p>
            <a:r>
              <a:rPr lang="en-US" dirty="0"/>
              <a:t>Branch: Yes </a:t>
            </a:r>
          </a:p>
        </p:txBody>
      </p:sp>
      <p:sp>
        <p:nvSpPr>
          <p:cNvPr id="60" name="TextBox 59"/>
          <p:cNvSpPr txBox="1"/>
          <p:nvPr/>
        </p:nvSpPr>
        <p:spPr>
          <a:xfrm>
            <a:off x="2054189" y="4655309"/>
            <a:ext cx="1276375" cy="369332"/>
          </a:xfrm>
          <a:prstGeom prst="rect">
            <a:avLst/>
          </a:prstGeom>
          <a:noFill/>
        </p:spPr>
        <p:txBody>
          <a:bodyPr wrap="none" rtlCol="0">
            <a:spAutoFit/>
          </a:bodyPr>
          <a:lstStyle/>
          <a:p>
            <a:r>
              <a:rPr lang="en-US" dirty="0"/>
              <a:t>Branch: No </a:t>
            </a:r>
          </a:p>
        </p:txBody>
      </p:sp>
      <p:sp>
        <p:nvSpPr>
          <p:cNvPr id="65" name="TextBox 64"/>
          <p:cNvSpPr txBox="1"/>
          <p:nvPr/>
        </p:nvSpPr>
        <p:spPr>
          <a:xfrm>
            <a:off x="379849" y="5253333"/>
            <a:ext cx="1480464" cy="923330"/>
          </a:xfrm>
          <a:prstGeom prst="rect">
            <a:avLst/>
          </a:prstGeom>
          <a:noFill/>
        </p:spPr>
        <p:txBody>
          <a:bodyPr wrap="square" rtlCol="0">
            <a:spAutoFit/>
          </a:bodyPr>
          <a:lstStyle/>
          <a:p>
            <a:r>
              <a:rPr lang="en-US" dirty="0">
                <a:solidFill>
                  <a:srgbClr val="0070C0"/>
                </a:solidFill>
              </a:rPr>
              <a:t>Target</a:t>
            </a:r>
          </a:p>
          <a:p>
            <a:r>
              <a:rPr lang="en-US" dirty="0">
                <a:solidFill>
                  <a:srgbClr val="0070C0"/>
                </a:solidFill>
              </a:rPr>
              <a:t>Class</a:t>
            </a:r>
            <a:r>
              <a:rPr lang="en-US" dirty="0"/>
              <a:t>=  umbrella</a:t>
            </a:r>
          </a:p>
        </p:txBody>
      </p:sp>
      <p:sp>
        <p:nvSpPr>
          <p:cNvPr id="69" name="TextBox 68"/>
          <p:cNvSpPr txBox="1"/>
          <p:nvPr/>
        </p:nvSpPr>
        <p:spPr>
          <a:xfrm>
            <a:off x="7349089" y="3836623"/>
            <a:ext cx="508473" cy="369332"/>
          </a:xfrm>
          <a:prstGeom prst="rect">
            <a:avLst/>
          </a:prstGeom>
          <a:noFill/>
        </p:spPr>
        <p:txBody>
          <a:bodyPr wrap="none" rtlCol="0">
            <a:spAutoFit/>
          </a:bodyPr>
          <a:lstStyle/>
          <a:p>
            <a:r>
              <a:rPr lang="en-US" dirty="0"/>
              <a:t>No </a:t>
            </a:r>
          </a:p>
        </p:txBody>
      </p:sp>
      <p:sp>
        <p:nvSpPr>
          <p:cNvPr id="71" name="TextBox 70"/>
          <p:cNvSpPr txBox="1"/>
          <p:nvPr/>
        </p:nvSpPr>
        <p:spPr>
          <a:xfrm>
            <a:off x="6092832" y="3909178"/>
            <a:ext cx="538417" cy="369332"/>
          </a:xfrm>
          <a:prstGeom prst="rect">
            <a:avLst/>
          </a:prstGeom>
          <a:noFill/>
        </p:spPr>
        <p:txBody>
          <a:bodyPr wrap="none" rtlCol="0">
            <a:spAutoFit/>
          </a:bodyPr>
          <a:lstStyle/>
          <a:p>
            <a:r>
              <a:rPr lang="en-US" dirty="0"/>
              <a:t>Yes </a:t>
            </a:r>
          </a:p>
        </p:txBody>
      </p:sp>
      <p:sp>
        <p:nvSpPr>
          <p:cNvPr id="72" name="TextBox 71"/>
          <p:cNvSpPr txBox="1"/>
          <p:nvPr/>
        </p:nvSpPr>
        <p:spPr>
          <a:xfrm>
            <a:off x="7586250" y="4405297"/>
            <a:ext cx="1030611" cy="923330"/>
          </a:xfrm>
          <a:prstGeom prst="rect">
            <a:avLst/>
          </a:prstGeom>
          <a:noFill/>
        </p:spPr>
        <p:txBody>
          <a:bodyPr wrap="square" rtlCol="0">
            <a:spAutoFit/>
          </a:bodyPr>
          <a:lstStyle/>
          <a:p>
            <a:r>
              <a:rPr lang="en-US" dirty="0">
                <a:solidFill>
                  <a:srgbClr val="0070C0"/>
                </a:solidFill>
              </a:rPr>
              <a:t>Target</a:t>
            </a:r>
          </a:p>
          <a:p>
            <a:r>
              <a:rPr lang="en-US" dirty="0">
                <a:solidFill>
                  <a:srgbClr val="0070C0"/>
                </a:solidFill>
              </a:rPr>
              <a:t>Class</a:t>
            </a:r>
            <a:r>
              <a:rPr lang="en-US" dirty="0"/>
              <a:t>= umbrella</a:t>
            </a:r>
          </a:p>
        </p:txBody>
      </p:sp>
      <p:sp>
        <p:nvSpPr>
          <p:cNvPr id="74" name="TextBox 73"/>
          <p:cNvSpPr txBox="1"/>
          <p:nvPr/>
        </p:nvSpPr>
        <p:spPr>
          <a:xfrm>
            <a:off x="3586946" y="4495307"/>
            <a:ext cx="1367555" cy="923330"/>
          </a:xfrm>
          <a:prstGeom prst="rect">
            <a:avLst/>
          </a:prstGeom>
          <a:noFill/>
        </p:spPr>
        <p:txBody>
          <a:bodyPr wrap="square" rtlCol="0">
            <a:spAutoFit/>
          </a:bodyPr>
          <a:lstStyle/>
          <a:p>
            <a:r>
              <a:rPr lang="en-US" dirty="0">
                <a:solidFill>
                  <a:srgbClr val="0070C0"/>
                </a:solidFill>
              </a:rPr>
              <a:t>Target</a:t>
            </a:r>
          </a:p>
          <a:p>
            <a:r>
              <a:rPr lang="en-US" dirty="0">
                <a:solidFill>
                  <a:srgbClr val="0070C0"/>
                </a:solidFill>
              </a:rPr>
              <a:t>Class</a:t>
            </a:r>
            <a:r>
              <a:rPr lang="en-US" dirty="0"/>
              <a:t>= No umbrella</a:t>
            </a:r>
          </a:p>
        </p:txBody>
      </p:sp>
      <p:sp>
        <p:nvSpPr>
          <p:cNvPr id="76" name="TextBox 75"/>
          <p:cNvSpPr txBox="1"/>
          <p:nvPr/>
        </p:nvSpPr>
        <p:spPr>
          <a:xfrm>
            <a:off x="1961686" y="5253333"/>
            <a:ext cx="1480464" cy="923330"/>
          </a:xfrm>
          <a:prstGeom prst="rect">
            <a:avLst/>
          </a:prstGeom>
          <a:noFill/>
        </p:spPr>
        <p:txBody>
          <a:bodyPr wrap="square" rtlCol="0">
            <a:spAutoFit/>
          </a:bodyPr>
          <a:lstStyle/>
          <a:p>
            <a:r>
              <a:rPr lang="en-US" dirty="0">
                <a:solidFill>
                  <a:srgbClr val="0070C0"/>
                </a:solidFill>
              </a:rPr>
              <a:t>Target</a:t>
            </a:r>
          </a:p>
          <a:p>
            <a:r>
              <a:rPr lang="en-US" dirty="0">
                <a:solidFill>
                  <a:srgbClr val="0070C0"/>
                </a:solidFill>
              </a:rPr>
              <a:t>Class</a:t>
            </a:r>
            <a:r>
              <a:rPr lang="en-US" dirty="0"/>
              <a:t>= No umbrella</a:t>
            </a:r>
          </a:p>
        </p:txBody>
      </p:sp>
      <p:pic>
        <p:nvPicPr>
          <p:cNvPr id="77" name="Picture 76" descr="C:\Users\khwon\AppData\Local\Microsoft\Windows\INetCache\IE\ENQBQ3W1\U[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5322" y="5562600"/>
            <a:ext cx="752466" cy="670514"/>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77" descr="C:\Users\khwon\AppData\Local\Microsoft\Windows\INetCache\IE\ENQBQ3W1\U[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056901"/>
            <a:ext cx="752466" cy="67051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78" descr="C:\Users\khwon\AppData\Local\Microsoft\Windows\INetCache\IE\WWV3STP0\hiking-clipart-185x300[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935" y="3661930"/>
            <a:ext cx="590991" cy="95836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C:\Users\khwon\AppData\Local\Microsoft\Windows\INetCache\IE\C0GNT4PV\SunCartoon[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4536" y="2569606"/>
            <a:ext cx="658368" cy="58826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1" descr="C:\Users\khwon\AppData\Local\Microsoft\Windows\INetCache\IE\7ZIX1CQO\nicubunu_Weather_Symbols_Rain[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6723" y="1371600"/>
            <a:ext cx="735507" cy="699651"/>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2" descr="C:\Users\khwon\AppData\Local\Microsoft\Windows\INetCache\IE\ENQBQ3W1\black-vintage-car-clipart[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48600" y="2508468"/>
            <a:ext cx="1099486" cy="1099486"/>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descr="C:\Users\khwon\AppData\Local\Microsoft\Windows\INetCache\IE\ENQBQ3W1\U[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2278" y="5562600"/>
            <a:ext cx="752466" cy="670514"/>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5" descr="C:\Users\khwon\AppData\Local\Microsoft\Windows\INetCache\IE\ENQBQ3W1\U[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54331" y="5770091"/>
            <a:ext cx="752466" cy="670514"/>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Straight Connector 87"/>
          <p:cNvCxnSpPr/>
          <p:nvPr/>
        </p:nvCxnSpPr>
        <p:spPr>
          <a:xfrm flipH="1">
            <a:off x="6092832" y="5562599"/>
            <a:ext cx="508474" cy="614064"/>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153755" y="5601220"/>
            <a:ext cx="529782" cy="593274"/>
          </a:xfrm>
          <a:prstGeom prst="line">
            <a:avLst/>
          </a:prstGeom>
          <a:ln w="44450"/>
        </p:spPr>
        <p:style>
          <a:lnRef idx="1">
            <a:schemeClr val="accent1"/>
          </a:lnRef>
          <a:fillRef idx="0">
            <a:schemeClr val="accent1"/>
          </a:fillRef>
          <a:effectRef idx="0">
            <a:schemeClr val="accent1"/>
          </a:effectRef>
          <a:fontRef idx="minor">
            <a:schemeClr val="tx1"/>
          </a:fontRef>
        </p:style>
      </p:cxnSp>
      <p:pic>
        <p:nvPicPr>
          <p:cNvPr id="94" name="Picture 93" descr="C:\Users\khwon\AppData\Local\Microsoft\Windows\INetCache\IE\ENQBQ3W1\U[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2985" y="5605683"/>
            <a:ext cx="752466" cy="670514"/>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Straight Connector 94"/>
          <p:cNvCxnSpPr/>
          <p:nvPr/>
        </p:nvCxnSpPr>
        <p:spPr>
          <a:xfrm flipH="1">
            <a:off x="4301341" y="5659252"/>
            <a:ext cx="508474" cy="614064"/>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26568" y="5624556"/>
            <a:ext cx="529782" cy="593274"/>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3106059" y="5863740"/>
            <a:ext cx="508474" cy="614064"/>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148836" y="5847331"/>
            <a:ext cx="529782" cy="593274"/>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117527" y="1424920"/>
            <a:ext cx="435137" cy="646331"/>
          </a:xfrm>
          <a:prstGeom prst="rect">
            <a:avLst/>
          </a:prstGeom>
          <a:noFill/>
        </p:spPr>
        <p:txBody>
          <a:bodyPr wrap="square" rtlCol="0">
            <a:spAutoFit/>
          </a:bodyPr>
          <a:lstStyle/>
          <a:p>
            <a:r>
              <a:rPr lang="en-US" sz="3600" dirty="0">
                <a:solidFill>
                  <a:srgbClr val="FF0000"/>
                </a:solidFill>
              </a:rPr>
              <a:t>?</a:t>
            </a:r>
          </a:p>
        </p:txBody>
      </p:sp>
      <p:sp>
        <p:nvSpPr>
          <p:cNvPr id="54" name="TextBox 53"/>
          <p:cNvSpPr txBox="1"/>
          <p:nvPr/>
        </p:nvSpPr>
        <p:spPr>
          <a:xfrm>
            <a:off x="4338709" y="2601723"/>
            <a:ext cx="435137" cy="646331"/>
          </a:xfrm>
          <a:prstGeom prst="rect">
            <a:avLst/>
          </a:prstGeom>
          <a:noFill/>
        </p:spPr>
        <p:txBody>
          <a:bodyPr wrap="square" rtlCol="0">
            <a:spAutoFit/>
          </a:bodyPr>
          <a:lstStyle/>
          <a:p>
            <a:r>
              <a:rPr lang="en-US" sz="3600" dirty="0">
                <a:solidFill>
                  <a:srgbClr val="FF0000"/>
                </a:solidFill>
              </a:rPr>
              <a:t>?</a:t>
            </a:r>
          </a:p>
        </p:txBody>
      </p:sp>
      <p:sp>
        <p:nvSpPr>
          <p:cNvPr id="55" name="TextBox 54"/>
          <p:cNvSpPr txBox="1"/>
          <p:nvPr/>
        </p:nvSpPr>
        <p:spPr>
          <a:xfrm>
            <a:off x="8663327" y="2529624"/>
            <a:ext cx="435137" cy="646331"/>
          </a:xfrm>
          <a:prstGeom prst="rect">
            <a:avLst/>
          </a:prstGeom>
          <a:noFill/>
        </p:spPr>
        <p:txBody>
          <a:bodyPr wrap="square" rtlCol="0">
            <a:spAutoFit/>
          </a:bodyPr>
          <a:lstStyle/>
          <a:p>
            <a:r>
              <a:rPr lang="en-US" sz="3600" dirty="0">
                <a:solidFill>
                  <a:srgbClr val="FF0000"/>
                </a:solidFill>
              </a:rPr>
              <a:t>?</a:t>
            </a:r>
          </a:p>
        </p:txBody>
      </p:sp>
      <p:sp>
        <p:nvSpPr>
          <p:cNvPr id="56" name="TextBox 55"/>
          <p:cNvSpPr txBox="1"/>
          <p:nvPr/>
        </p:nvSpPr>
        <p:spPr>
          <a:xfrm>
            <a:off x="874109" y="3476521"/>
            <a:ext cx="435137" cy="646331"/>
          </a:xfrm>
          <a:prstGeom prst="rect">
            <a:avLst/>
          </a:prstGeom>
          <a:noFill/>
        </p:spPr>
        <p:txBody>
          <a:bodyPr wrap="square" rtlCol="0">
            <a:spAutoFit/>
          </a:bodyPr>
          <a:lstStyle/>
          <a:p>
            <a:r>
              <a:rPr lang="en-US" sz="3600" dirty="0">
                <a:solidFill>
                  <a:srgbClr val="FF0000"/>
                </a:solidFill>
              </a:rPr>
              <a:t>?</a:t>
            </a:r>
          </a:p>
        </p:txBody>
      </p:sp>
    </p:spTree>
    <p:extLst>
      <p:ext uri="{BB962C8B-B14F-4D97-AF65-F5344CB8AC3E}">
        <p14:creationId xmlns:p14="http://schemas.microsoft.com/office/powerpoint/2010/main" val="15430625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MATLAB DEMO</a:t>
            </a:r>
          </a:p>
        </p:txBody>
      </p:sp>
      <p:sp>
        <p:nvSpPr>
          <p:cNvPr id="3" name="Content Placeholder 2"/>
          <p:cNvSpPr>
            <a:spLocks noGrp="1"/>
          </p:cNvSpPr>
          <p:nvPr>
            <p:ph idx="1"/>
          </p:nvPr>
        </p:nvSpPr>
        <p:spPr/>
        <p:txBody>
          <a:bodyPr/>
          <a:lstStyle/>
          <a:p>
            <a:r>
              <a:rPr lang="en-US" dirty="0"/>
              <a:t>https://www.mathworks.com/help/stats/examples/classification.html</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105</a:t>
            </a:fld>
            <a:endParaRPr lang="en-US"/>
          </a:p>
        </p:txBody>
      </p:sp>
    </p:spTree>
    <p:extLst>
      <p:ext uri="{BB962C8B-B14F-4D97-AF65-F5344CB8AC3E}">
        <p14:creationId xmlns:p14="http://schemas.microsoft.com/office/powerpoint/2010/main" val="30297967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85A8-6F8A-4371-863B-D5C3C5A96DE1}"/>
              </a:ext>
            </a:extLst>
          </p:cNvPr>
          <p:cNvSpPr>
            <a:spLocks noGrp="1"/>
          </p:cNvSpPr>
          <p:nvPr>
            <p:ph type="title"/>
          </p:nvPr>
        </p:nvSpPr>
        <p:spPr/>
        <p:txBody>
          <a:bodyPr/>
          <a:lstStyle/>
          <a:p>
            <a:r>
              <a:rPr lang="en-US" dirty="0"/>
              <a:t>Terms used</a:t>
            </a:r>
          </a:p>
        </p:txBody>
      </p:sp>
      <p:sp>
        <p:nvSpPr>
          <p:cNvPr id="3" name="Content Placeholder 2">
            <a:extLst>
              <a:ext uri="{FF2B5EF4-FFF2-40B4-BE49-F238E27FC236}">
                <a16:creationId xmlns:a16="http://schemas.microsoft.com/office/drawing/2014/main" id="{4BBD5382-3DEC-4210-9B8B-8DBF1C14443F}"/>
              </a:ext>
            </a:extLst>
          </p:cNvPr>
          <p:cNvSpPr>
            <a:spLocks noGrp="1"/>
          </p:cNvSpPr>
          <p:nvPr>
            <p:ph idx="1"/>
          </p:nvPr>
        </p:nvSpPr>
        <p:spPr/>
        <p:txBody>
          <a:bodyPr>
            <a:normAutofit lnSpcReduction="10000"/>
          </a:bodyPr>
          <a:lstStyle/>
          <a:p>
            <a:r>
              <a:rPr lang="en-US" b="0" i="0" dirty="0">
                <a:solidFill>
                  <a:srgbClr val="242729"/>
                </a:solidFill>
                <a:effectLst/>
                <a:latin typeface="Arial" panose="020B0604020202020204" pitchFamily="34" charset="0"/>
              </a:rPr>
              <a:t>From </a:t>
            </a:r>
          </a:p>
          <a:p>
            <a:r>
              <a:rPr lang="en-US" b="0" i="0" dirty="0">
                <a:solidFill>
                  <a:srgbClr val="242729"/>
                </a:solidFill>
                <a:effectLst/>
                <a:latin typeface="Arial" panose="020B0604020202020204" pitchFamily="34" charset="0"/>
                <a:hlinkClick r:id="rId2"/>
              </a:rPr>
              <a:t>https://datascience.stackexchange.com/questions/42957/whats-the-difference-between-the-terms-predictor-and-feature</a:t>
            </a:r>
            <a:endParaRPr lang="en-US" b="0" i="0" dirty="0">
              <a:solidFill>
                <a:srgbClr val="242729"/>
              </a:solidFill>
              <a:effectLst/>
              <a:latin typeface="Arial" panose="020B0604020202020204" pitchFamily="34" charset="0"/>
            </a:endParaRPr>
          </a:p>
          <a:p>
            <a:r>
              <a:rPr lang="en-US" b="0" i="0" dirty="0">
                <a:solidFill>
                  <a:srgbClr val="242729"/>
                </a:solidFill>
                <a:effectLst/>
                <a:latin typeface="Arial" panose="020B0604020202020204" pitchFamily="34" charset="0"/>
              </a:rPr>
              <a:t>In a nutshell: X columns: features, predictors, independent variables, experimental variables. </a:t>
            </a:r>
          </a:p>
          <a:p>
            <a:r>
              <a:rPr lang="en-US" b="0" i="0" dirty="0">
                <a:solidFill>
                  <a:srgbClr val="242729"/>
                </a:solidFill>
                <a:effectLst/>
                <a:latin typeface="Arial" panose="020B0604020202020204" pitchFamily="34" charset="0"/>
              </a:rPr>
              <a:t>y column(s): target, dependent variable, outcome, outcome variable.</a:t>
            </a:r>
            <a:endParaRPr lang="en-US" dirty="0"/>
          </a:p>
        </p:txBody>
      </p:sp>
      <p:sp>
        <p:nvSpPr>
          <p:cNvPr id="4" name="Footer Placeholder 3">
            <a:extLst>
              <a:ext uri="{FF2B5EF4-FFF2-40B4-BE49-F238E27FC236}">
                <a16:creationId xmlns:a16="http://schemas.microsoft.com/office/drawing/2014/main" id="{97C66579-D646-4B7A-B068-189F04746AD0}"/>
              </a:ext>
            </a:extLst>
          </p:cNvPr>
          <p:cNvSpPr>
            <a:spLocks noGrp="1"/>
          </p:cNvSpPr>
          <p:nvPr>
            <p:ph type="ftr" sz="quarter" idx="11"/>
          </p:nvPr>
        </p:nvSpPr>
        <p:spPr/>
        <p:txBody>
          <a:bodyPr/>
          <a:lstStyle/>
          <a:p>
            <a:r>
              <a:rPr lang="en-US"/>
              <a:t>Decision tree g.2.d</a:t>
            </a:r>
          </a:p>
        </p:txBody>
      </p:sp>
      <p:sp>
        <p:nvSpPr>
          <p:cNvPr id="5" name="Slide Number Placeholder 4">
            <a:extLst>
              <a:ext uri="{FF2B5EF4-FFF2-40B4-BE49-F238E27FC236}">
                <a16:creationId xmlns:a16="http://schemas.microsoft.com/office/drawing/2014/main" id="{8820B6B9-0D1C-4864-B33A-AE8E6ABFD8ED}"/>
              </a:ext>
            </a:extLst>
          </p:cNvPr>
          <p:cNvSpPr>
            <a:spLocks noGrp="1"/>
          </p:cNvSpPr>
          <p:nvPr>
            <p:ph type="sldNum" sz="quarter" idx="12"/>
          </p:nvPr>
        </p:nvSpPr>
        <p:spPr/>
        <p:txBody>
          <a:bodyPr/>
          <a:lstStyle/>
          <a:p>
            <a:fld id="{2610D6A1-B8B6-49E2-8B25-8AE906FA9AFD}" type="slidenum">
              <a:rPr lang="en-US" smtClean="0"/>
              <a:t>106</a:t>
            </a:fld>
            <a:endParaRPr lang="en-US"/>
          </a:p>
        </p:txBody>
      </p:sp>
    </p:spTree>
    <p:extLst>
      <p:ext uri="{BB962C8B-B14F-4D97-AF65-F5344CB8AC3E}">
        <p14:creationId xmlns:p14="http://schemas.microsoft.com/office/powerpoint/2010/main" val="2703821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simple example of a classification decision tree</a:t>
            </a:r>
          </a:p>
        </p:txBody>
      </p:sp>
      <p:sp>
        <p:nvSpPr>
          <p:cNvPr id="3" name="Content Placeholder 2"/>
          <p:cNvSpPr>
            <a:spLocks noGrp="1"/>
          </p:cNvSpPr>
          <p:nvPr>
            <p:ph idx="1"/>
          </p:nvPr>
        </p:nvSpPr>
        <p:spPr/>
        <p:txBody>
          <a:bodyPr/>
          <a:lstStyle/>
          <a:p>
            <a:r>
              <a:rPr lang="en-US" dirty="0"/>
              <a:t>Use height and weight to guess the sex of a person. </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11</a:t>
            </a:fld>
            <a:endParaRPr lang="en-US"/>
          </a:p>
        </p:txBody>
      </p:sp>
      <p:pic>
        <p:nvPicPr>
          <p:cNvPr id="1026" name="Picture 2" descr="Example Decision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6253" y="2228689"/>
            <a:ext cx="3939764" cy="29529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1714261703"/>
              </p:ext>
            </p:extLst>
          </p:nvPr>
        </p:nvGraphicFramePr>
        <p:xfrm>
          <a:off x="658999" y="3091689"/>
          <a:ext cx="4255496" cy="1737360"/>
        </p:xfrm>
        <a:graphic>
          <a:graphicData uri="http://schemas.openxmlformats.org/drawingml/2006/table">
            <a:tbl>
              <a:tblPr/>
              <a:tblGrid>
                <a:gridCol w="424331">
                  <a:extLst>
                    <a:ext uri="{9D8B030D-6E8A-4147-A177-3AD203B41FA5}">
                      <a16:colId xmlns:a16="http://schemas.microsoft.com/office/drawing/2014/main" val="20000"/>
                    </a:ext>
                  </a:extLst>
                </a:gridCol>
                <a:gridCol w="3831165">
                  <a:extLst>
                    <a:ext uri="{9D8B030D-6E8A-4147-A177-3AD203B41FA5}">
                      <a16:colId xmlns:a16="http://schemas.microsoft.com/office/drawing/2014/main" val="20001"/>
                    </a:ext>
                  </a:extLst>
                </a:gridCol>
              </a:tblGrid>
              <a:tr h="0">
                <a:tc>
                  <a:txBody>
                    <a:bodyPr/>
                    <a:lstStyle/>
                    <a:p>
                      <a:pPr algn="ctr" fontAlgn="base"/>
                      <a:r>
                        <a:rPr lang="en-US" dirty="0">
                          <a:solidFill>
                            <a:srgbClr val="5499DE"/>
                          </a:solidFill>
                          <a:effectLst/>
                          <a:latin typeface="inherit"/>
                        </a:rPr>
                        <a:t>1</a:t>
                      </a:r>
                    </a:p>
                    <a:p>
                      <a:pPr algn="ctr" fontAlgn="base"/>
                      <a:r>
                        <a:rPr lang="en-US" dirty="0">
                          <a:solidFill>
                            <a:srgbClr val="317CC5"/>
                          </a:solidFill>
                          <a:effectLst/>
                          <a:latin typeface="inherit"/>
                        </a:rPr>
                        <a:t>2</a:t>
                      </a:r>
                    </a:p>
                    <a:p>
                      <a:pPr algn="ctr" fontAlgn="base"/>
                      <a:r>
                        <a:rPr lang="en-US" dirty="0">
                          <a:solidFill>
                            <a:srgbClr val="5499DE"/>
                          </a:solidFill>
                          <a:effectLst/>
                          <a:latin typeface="inherit"/>
                        </a:rPr>
                        <a:t>3</a:t>
                      </a:r>
                    </a:p>
                    <a:p>
                      <a:pPr algn="ctr" fontAlgn="base"/>
                      <a:r>
                        <a:rPr lang="en-US" dirty="0">
                          <a:solidFill>
                            <a:srgbClr val="317CC5"/>
                          </a:solidFill>
                          <a:effectLst/>
                          <a:latin typeface="inherit"/>
                        </a:rPr>
                        <a:t>4</a:t>
                      </a:r>
                    </a:p>
                  </a:txBody>
                  <a:tcPr>
                    <a:lnL>
                      <a:noFill/>
                    </a:lnL>
                    <a:lnR>
                      <a:noFill/>
                    </a:lnR>
                    <a:lnT>
                      <a:noFill/>
                    </a:lnT>
                    <a:lnB>
                      <a:noFill/>
                    </a:lnB>
                    <a:solidFill>
                      <a:srgbClr val="DFEFFF"/>
                    </a:solidFill>
                  </a:tcPr>
                </a:tc>
                <a:tc>
                  <a:txBody>
                    <a:bodyPr/>
                    <a:lstStyle/>
                    <a:p>
                      <a:pPr algn="l" fontAlgn="base"/>
                      <a:r>
                        <a:rPr lang="en-US" dirty="0">
                          <a:solidFill>
                            <a:srgbClr val="000000"/>
                          </a:solidFill>
                          <a:effectLst/>
                          <a:latin typeface="inherit"/>
                        </a:rPr>
                        <a:t>If Height &gt; 180 cm Then Male</a:t>
                      </a:r>
                    </a:p>
                    <a:p>
                      <a:pPr algn="l" fontAlgn="base"/>
                      <a:r>
                        <a:rPr lang="en-US" dirty="0">
                          <a:solidFill>
                            <a:srgbClr val="000000"/>
                          </a:solidFill>
                          <a:effectLst/>
                          <a:latin typeface="inherit"/>
                        </a:rPr>
                        <a:t>If Height &lt;= 180 cm AND Weight &gt; 80 kg Then Male</a:t>
                      </a:r>
                    </a:p>
                    <a:p>
                      <a:pPr algn="l" fontAlgn="base"/>
                      <a:r>
                        <a:rPr lang="en-US" dirty="0">
                          <a:solidFill>
                            <a:srgbClr val="000000"/>
                          </a:solidFill>
                          <a:effectLst/>
                          <a:latin typeface="inherit"/>
                        </a:rPr>
                        <a:t>If Height &lt;= 180 cm AND Weight &lt;= 80 kg Then Female</a:t>
                      </a:r>
                    </a:p>
                    <a:p>
                      <a:pPr algn="l" fontAlgn="base"/>
                      <a:r>
                        <a:rPr lang="en-US" dirty="0">
                          <a:solidFill>
                            <a:srgbClr val="000000"/>
                          </a:solidFill>
                          <a:effectLst/>
                          <a:latin typeface="inherit"/>
                        </a:rPr>
                        <a:t>Make Predictions With CART Models</a:t>
                      </a:r>
                    </a:p>
                  </a:txBody>
                  <a:tcPr>
                    <a:lnL>
                      <a:noFill/>
                    </a:lnL>
                    <a:lnR>
                      <a:noFill/>
                    </a:lnR>
                    <a:lnT>
                      <a:noFill/>
                    </a:lnT>
                    <a:lnB>
                      <a:noFill/>
                    </a:lnB>
                    <a:noFill/>
                  </a:tcPr>
                </a:tc>
                <a:extLst>
                  <a:ext uri="{0D108BD9-81ED-4DB2-BD59-A6C34878D82A}">
                    <a16:rowId xmlns:a16="http://schemas.microsoft.com/office/drawing/2014/main" val="10000"/>
                  </a:ext>
                </a:extLst>
              </a:tr>
            </a:tbl>
          </a:graphicData>
        </a:graphic>
      </p:graphicFrame>
      <p:sp>
        <p:nvSpPr>
          <p:cNvPr id="8" name="Rectangle 3"/>
          <p:cNvSpPr>
            <a:spLocks noChangeArrowheads="1"/>
          </p:cNvSpPr>
          <p:nvPr/>
        </p:nvSpPr>
        <p:spPr bwMode="auto">
          <a:xfrm>
            <a:off x="3027549" y="2830704"/>
            <a:ext cx="114300" cy="0"/>
          </a:xfrm>
          <a:prstGeom prst="rect">
            <a:avLst/>
          </a:prstGeom>
          <a:solidFill>
            <a:srgbClr val="BCBC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FFFFFF"/>
                </a:solidFill>
                <a:effectLst/>
                <a:latin typeface="Arial" pitchFamily="34" charset="0"/>
                <a:ea typeface="inherit"/>
                <a:cs typeface="Arial" pitchFamily="34" charset="0"/>
              </a:rPr>
            </a:br>
            <a:endParaRPr kumimoji="0" lang="en-US" altLang="en-US" sz="900" b="0" i="0" u="none" strike="noStrike" cap="none" normalizeH="0" baseline="0">
              <a:ln>
                <a:noFill/>
              </a:ln>
              <a:solidFill>
                <a:srgbClr val="FFFFFF"/>
              </a:solidFill>
              <a:effectLst/>
              <a:latin typeface="Arial" pitchFamily="34" charset="0"/>
              <a:ea typeface="inheri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TextBox 8"/>
          <p:cNvSpPr txBox="1"/>
          <p:nvPr/>
        </p:nvSpPr>
        <p:spPr>
          <a:xfrm>
            <a:off x="745289" y="2745238"/>
            <a:ext cx="689099" cy="400110"/>
          </a:xfrm>
          <a:prstGeom prst="rect">
            <a:avLst/>
          </a:prstGeom>
          <a:noFill/>
        </p:spPr>
        <p:txBody>
          <a:bodyPr wrap="none" rtlCol="0">
            <a:spAutoFit/>
          </a:bodyPr>
          <a:lstStyle/>
          <a:p>
            <a:r>
              <a:rPr lang="en-HK" sz="2000" dirty="0"/>
              <a:t>code</a:t>
            </a:r>
            <a:endParaRPr lang="en-US" sz="2000" dirty="0"/>
          </a:p>
        </p:txBody>
      </p:sp>
      <p:sp>
        <p:nvSpPr>
          <p:cNvPr id="10" name="Rounded Rectangle 9"/>
          <p:cNvSpPr/>
          <p:nvPr/>
        </p:nvSpPr>
        <p:spPr>
          <a:xfrm>
            <a:off x="582799" y="3097404"/>
            <a:ext cx="4272672" cy="2057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38800" y="5105400"/>
            <a:ext cx="2948354" cy="1477328"/>
          </a:xfrm>
          <a:prstGeom prst="rect">
            <a:avLst/>
          </a:prstGeom>
          <a:noFill/>
        </p:spPr>
        <p:txBody>
          <a:bodyPr wrap="square" rtlCol="0">
            <a:spAutoFit/>
          </a:bodyPr>
          <a:lstStyle/>
          <a:p>
            <a:r>
              <a:rPr lang="en-US" i="1" dirty="0"/>
              <a:t>The decision tree split this up into rectangles (when p=2 input variables) or some kind of hyper-rectangles with more inputs.</a:t>
            </a:r>
          </a:p>
        </p:txBody>
      </p:sp>
      <p:sp>
        <p:nvSpPr>
          <p:cNvPr id="12" name="TextBox 11"/>
          <p:cNvSpPr txBox="1"/>
          <p:nvPr/>
        </p:nvSpPr>
        <p:spPr>
          <a:xfrm>
            <a:off x="527650" y="5574433"/>
            <a:ext cx="2096536" cy="1200329"/>
          </a:xfrm>
          <a:prstGeom prst="rect">
            <a:avLst/>
          </a:prstGeom>
          <a:noFill/>
        </p:spPr>
        <p:txBody>
          <a:bodyPr wrap="none" rtlCol="0">
            <a:spAutoFit/>
          </a:bodyPr>
          <a:lstStyle/>
          <a:p>
            <a:pPr fontAlgn="base"/>
            <a:r>
              <a:rPr lang="en-US" dirty="0"/>
              <a:t>Height &gt; 180 cm: No</a:t>
            </a:r>
          </a:p>
          <a:p>
            <a:pPr fontAlgn="base"/>
            <a:r>
              <a:rPr lang="en-US" dirty="0"/>
              <a:t>Weight &gt; 80 kg: No</a:t>
            </a:r>
          </a:p>
          <a:p>
            <a:pPr fontAlgn="base"/>
            <a:r>
              <a:rPr lang="en-US" dirty="0"/>
              <a:t>Therefore: Female</a:t>
            </a:r>
          </a:p>
          <a:p>
            <a:endParaRPr lang="en-US" dirty="0"/>
          </a:p>
        </p:txBody>
      </p:sp>
      <p:sp>
        <p:nvSpPr>
          <p:cNvPr id="13" name="TextBox 12"/>
          <p:cNvSpPr txBox="1"/>
          <p:nvPr/>
        </p:nvSpPr>
        <p:spPr>
          <a:xfrm>
            <a:off x="527650" y="5245296"/>
            <a:ext cx="3810210" cy="646331"/>
          </a:xfrm>
          <a:prstGeom prst="rect">
            <a:avLst/>
          </a:prstGeom>
          <a:noFill/>
        </p:spPr>
        <p:txBody>
          <a:bodyPr wrap="none" rtlCol="0">
            <a:spAutoFit/>
          </a:bodyPr>
          <a:lstStyle/>
          <a:p>
            <a:r>
              <a:rPr lang="en-HK" dirty="0"/>
              <a:t>Testing to see if a person a male or not</a:t>
            </a:r>
          </a:p>
          <a:p>
            <a:endParaRPr lang="en-US" dirty="0"/>
          </a:p>
        </p:txBody>
      </p:sp>
      <p:sp>
        <p:nvSpPr>
          <p:cNvPr id="15" name="Rounded Rectangle 14"/>
          <p:cNvSpPr/>
          <p:nvPr/>
        </p:nvSpPr>
        <p:spPr>
          <a:xfrm>
            <a:off x="472199" y="5568461"/>
            <a:ext cx="2151987" cy="11945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983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70C0"/>
                </a:solidFill>
              </a:rPr>
              <a:t>CMSC5707, Ch13. Exercise 1 </a:t>
            </a:r>
            <a:br>
              <a:rPr lang="en-US" dirty="0">
                <a:solidFill>
                  <a:srgbClr val="0070C0"/>
                </a:solidFill>
              </a:rPr>
            </a:br>
            <a:r>
              <a:rPr lang="en-US" dirty="0">
                <a:solidFill>
                  <a:srgbClr val="0070C0"/>
                </a:solidFill>
              </a:rPr>
              <a:t>classification Decision Tree</a:t>
            </a:r>
          </a:p>
        </p:txBody>
      </p:sp>
      <p:sp>
        <p:nvSpPr>
          <p:cNvPr id="3" name="Content Placeholder 2"/>
          <p:cNvSpPr>
            <a:spLocks noGrp="1"/>
          </p:cNvSpPr>
          <p:nvPr>
            <p:ph idx="1"/>
          </p:nvPr>
        </p:nvSpPr>
        <p:spPr>
          <a:xfrm>
            <a:off x="0" y="1600200"/>
            <a:ext cx="8229600" cy="4525963"/>
          </a:xfrm>
        </p:spPr>
        <p:txBody>
          <a:bodyPr/>
          <a:lstStyle/>
          <a:p>
            <a:r>
              <a:rPr lang="en-US" dirty="0"/>
              <a:t>Why it is a binary tree?</a:t>
            </a:r>
          </a:p>
          <a:p>
            <a:pPr lvl="1"/>
            <a:r>
              <a:rPr lang="en-US" dirty="0"/>
              <a:t>Answer: ____________________</a:t>
            </a:r>
          </a:p>
          <a:p>
            <a:r>
              <a:rPr lang="en-US" dirty="0"/>
              <a:t>How many nodes and leaves?</a:t>
            </a:r>
          </a:p>
          <a:p>
            <a:pPr lvl="1"/>
            <a:r>
              <a:rPr lang="en-US" dirty="0"/>
              <a:t>Answer: ________________</a:t>
            </a:r>
          </a:p>
          <a:p>
            <a:r>
              <a:rPr lang="en-US" dirty="0"/>
              <a:t>Male or Female if</a:t>
            </a:r>
          </a:p>
          <a:p>
            <a:pPr lvl="1"/>
            <a:r>
              <a:rPr lang="en-US" dirty="0"/>
              <a:t>183cm , 77 Kg? ANS:______</a:t>
            </a:r>
          </a:p>
          <a:p>
            <a:pPr lvl="1"/>
            <a:r>
              <a:rPr lang="en-US" dirty="0"/>
              <a:t>173 cm , 79 Kg? ANS: _____</a:t>
            </a:r>
          </a:p>
          <a:p>
            <a:pPr lvl="1"/>
            <a:r>
              <a:rPr lang="en-US" dirty="0"/>
              <a:t>177 cm , 85 Kg? ANS: ______</a:t>
            </a:r>
          </a:p>
          <a:p>
            <a:pPr lvl="1"/>
            <a:endParaRPr lang="en-US" dirty="0"/>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12</a:t>
            </a:fld>
            <a:endParaRPr lang="en-US"/>
          </a:p>
        </p:txBody>
      </p:sp>
      <p:pic>
        <p:nvPicPr>
          <p:cNvPr id="6" name="Picture 2" descr="Example Decision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4037" y="3276600"/>
            <a:ext cx="4269963"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610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CMSC5707, Ch13. Answer 1 </a:t>
            </a:r>
            <a:br>
              <a:rPr lang="en-US" dirty="0">
                <a:solidFill>
                  <a:srgbClr val="FF0000"/>
                </a:solidFill>
              </a:rPr>
            </a:br>
            <a:r>
              <a:rPr lang="en-US" dirty="0">
                <a:solidFill>
                  <a:srgbClr val="FF0000"/>
                </a:solidFill>
              </a:rPr>
              <a:t>Classification Decision Tree</a:t>
            </a:r>
          </a:p>
        </p:txBody>
      </p:sp>
      <p:sp>
        <p:nvSpPr>
          <p:cNvPr id="3" name="Content Placeholder 2"/>
          <p:cNvSpPr>
            <a:spLocks noGrp="1"/>
          </p:cNvSpPr>
          <p:nvPr>
            <p:ph idx="1"/>
          </p:nvPr>
        </p:nvSpPr>
        <p:spPr>
          <a:xfrm>
            <a:off x="0" y="1600200"/>
            <a:ext cx="8229600" cy="4525963"/>
          </a:xfrm>
        </p:spPr>
        <p:txBody>
          <a:bodyPr/>
          <a:lstStyle/>
          <a:p>
            <a:r>
              <a:rPr lang="en-US" dirty="0"/>
              <a:t>Why it is a binary tree?</a:t>
            </a:r>
          </a:p>
          <a:p>
            <a:pPr lvl="1"/>
            <a:r>
              <a:rPr lang="en-US" dirty="0">
                <a:solidFill>
                  <a:srgbClr val="FF0000"/>
                </a:solidFill>
              </a:rPr>
              <a:t>Answer: at each node it has 2 leaves</a:t>
            </a:r>
          </a:p>
          <a:p>
            <a:r>
              <a:rPr lang="en-US" dirty="0"/>
              <a:t>How many nodes and leaves?</a:t>
            </a:r>
          </a:p>
          <a:p>
            <a:pPr lvl="1"/>
            <a:r>
              <a:rPr lang="en-US" dirty="0">
                <a:solidFill>
                  <a:srgbClr val="FF0000"/>
                </a:solidFill>
              </a:rPr>
              <a:t>Answer: Nodes:2, leaves 3.</a:t>
            </a:r>
          </a:p>
          <a:p>
            <a:r>
              <a:rPr lang="en-US" dirty="0"/>
              <a:t>Male or Female if</a:t>
            </a:r>
          </a:p>
          <a:p>
            <a:pPr lvl="1"/>
            <a:r>
              <a:rPr lang="en-US" dirty="0"/>
              <a:t>183 cm , 77 Kg? </a:t>
            </a:r>
            <a:r>
              <a:rPr lang="en-US" dirty="0">
                <a:solidFill>
                  <a:srgbClr val="FF0000"/>
                </a:solidFill>
              </a:rPr>
              <a:t>ANS: Male</a:t>
            </a:r>
          </a:p>
          <a:p>
            <a:pPr lvl="1"/>
            <a:r>
              <a:rPr lang="en-US" dirty="0"/>
              <a:t>173 cm , 79 Kg? </a:t>
            </a:r>
            <a:r>
              <a:rPr lang="en-US" dirty="0">
                <a:solidFill>
                  <a:srgbClr val="FF0000"/>
                </a:solidFill>
              </a:rPr>
              <a:t>ANS: Female</a:t>
            </a:r>
          </a:p>
          <a:p>
            <a:pPr lvl="1"/>
            <a:r>
              <a:rPr lang="en-US" dirty="0"/>
              <a:t>177 cm , 85 Kg? </a:t>
            </a:r>
            <a:r>
              <a:rPr lang="en-US" dirty="0">
                <a:solidFill>
                  <a:srgbClr val="FF0000"/>
                </a:solidFill>
              </a:rPr>
              <a:t>ANS: Male</a:t>
            </a:r>
          </a:p>
          <a:p>
            <a:pPr lvl="1"/>
            <a:endParaRPr lang="en-US" dirty="0"/>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13</a:t>
            </a:fld>
            <a:endParaRPr lang="en-US"/>
          </a:p>
        </p:txBody>
      </p:sp>
      <p:pic>
        <p:nvPicPr>
          <p:cNvPr id="6" name="Picture 2" descr="Example Decision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946" y="3276600"/>
            <a:ext cx="4269963" cy="32004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4874037" y="5715000"/>
            <a:ext cx="1298163"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05400" y="5180274"/>
            <a:ext cx="3124200" cy="740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724400" y="4592236"/>
            <a:ext cx="304800" cy="284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C10052E-152E-409C-BB4D-C675C9792BF5}"/>
              </a:ext>
            </a:extLst>
          </p:cNvPr>
          <p:cNvSpPr/>
          <p:nvPr/>
        </p:nvSpPr>
        <p:spPr>
          <a:xfrm>
            <a:off x="5486400" y="3276600"/>
            <a:ext cx="1676400" cy="91440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509DC66-A62D-411D-B065-BD01789571A3}"/>
              </a:ext>
            </a:extLst>
          </p:cNvPr>
          <p:cNvSpPr/>
          <p:nvPr/>
        </p:nvSpPr>
        <p:spPr>
          <a:xfrm>
            <a:off x="6784563" y="4373562"/>
            <a:ext cx="1676400" cy="1212058"/>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91315E5-D6C5-4F8B-AD6C-0EA4978ECA3D}"/>
              </a:ext>
            </a:extLst>
          </p:cNvPr>
          <p:cNvSpPr txBox="1"/>
          <p:nvPr/>
        </p:nvSpPr>
        <p:spPr>
          <a:xfrm>
            <a:off x="7133262" y="1918772"/>
            <a:ext cx="1327701" cy="369332"/>
          </a:xfrm>
          <a:prstGeom prst="rect">
            <a:avLst/>
          </a:prstGeom>
          <a:noFill/>
        </p:spPr>
        <p:txBody>
          <a:bodyPr wrap="square">
            <a:spAutoFit/>
          </a:bodyPr>
          <a:lstStyle/>
          <a:p>
            <a:r>
              <a:rPr lang="en-US" dirty="0">
                <a:solidFill>
                  <a:srgbClr val="FF0000"/>
                </a:solidFill>
              </a:rPr>
              <a:t>Nodes</a:t>
            </a:r>
            <a:endParaRPr lang="en-US" dirty="0"/>
          </a:p>
        </p:txBody>
      </p:sp>
      <p:cxnSp>
        <p:nvCxnSpPr>
          <p:cNvPr id="15" name="Straight Arrow Connector 14">
            <a:extLst>
              <a:ext uri="{FF2B5EF4-FFF2-40B4-BE49-F238E27FC236}">
                <a16:creationId xmlns:a16="http://schemas.microsoft.com/office/drawing/2014/main" id="{D9240602-42B7-4D5C-8F56-08DD9D815626}"/>
              </a:ext>
            </a:extLst>
          </p:cNvPr>
          <p:cNvCxnSpPr/>
          <p:nvPr/>
        </p:nvCxnSpPr>
        <p:spPr>
          <a:xfrm flipH="1">
            <a:off x="6784563" y="2253734"/>
            <a:ext cx="606837" cy="983325"/>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5AF4B90-D82A-4B14-B511-E169B20BCB62}"/>
              </a:ext>
            </a:extLst>
          </p:cNvPr>
          <p:cNvCxnSpPr>
            <a:cxnSpLocks/>
          </p:cNvCxnSpPr>
          <p:nvPr/>
        </p:nvCxnSpPr>
        <p:spPr>
          <a:xfrm>
            <a:off x="7429500" y="2253734"/>
            <a:ext cx="495300" cy="2216994"/>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27CD57D-C49D-4400-8349-A6EDFE200DAC}"/>
              </a:ext>
            </a:extLst>
          </p:cNvPr>
          <p:cNvSpPr/>
          <p:nvPr/>
        </p:nvSpPr>
        <p:spPr>
          <a:xfrm>
            <a:off x="6206681" y="5585620"/>
            <a:ext cx="762000" cy="70954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AECB2BF-43FD-4C41-9F94-87A1A3CBD84C}"/>
              </a:ext>
            </a:extLst>
          </p:cNvPr>
          <p:cNvSpPr/>
          <p:nvPr/>
        </p:nvSpPr>
        <p:spPr>
          <a:xfrm>
            <a:off x="8305800" y="5666615"/>
            <a:ext cx="762000" cy="70954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16BE440-46A3-4F91-9003-E806F802D8BF}"/>
              </a:ext>
            </a:extLst>
          </p:cNvPr>
          <p:cNvSpPr/>
          <p:nvPr/>
        </p:nvSpPr>
        <p:spPr>
          <a:xfrm>
            <a:off x="4894546" y="4397643"/>
            <a:ext cx="762000" cy="70954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7914212-B1DC-4A51-B76D-9D9F383B7499}"/>
              </a:ext>
            </a:extLst>
          </p:cNvPr>
          <p:cNvSpPr txBox="1"/>
          <p:nvPr/>
        </p:nvSpPr>
        <p:spPr>
          <a:xfrm>
            <a:off x="6745081" y="6331875"/>
            <a:ext cx="835437" cy="369332"/>
          </a:xfrm>
          <a:prstGeom prst="rect">
            <a:avLst/>
          </a:prstGeom>
          <a:noFill/>
        </p:spPr>
        <p:txBody>
          <a:bodyPr wrap="square">
            <a:spAutoFit/>
          </a:bodyPr>
          <a:lstStyle/>
          <a:p>
            <a:r>
              <a:rPr lang="en-US" dirty="0">
                <a:solidFill>
                  <a:srgbClr val="00B0F0"/>
                </a:solidFill>
              </a:rPr>
              <a:t>leaves</a:t>
            </a:r>
          </a:p>
        </p:txBody>
      </p:sp>
    </p:spTree>
    <p:extLst>
      <p:ext uri="{BB962C8B-B14F-4D97-AF65-F5344CB8AC3E}">
        <p14:creationId xmlns:p14="http://schemas.microsoft.com/office/powerpoint/2010/main" val="2169364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create a classification decision tree</a:t>
            </a:r>
          </a:p>
        </p:txBody>
      </p:sp>
      <p:sp>
        <p:nvSpPr>
          <p:cNvPr id="3" name="Content Placeholder 2"/>
          <p:cNvSpPr>
            <a:spLocks noGrp="1"/>
          </p:cNvSpPr>
          <p:nvPr>
            <p:ph idx="1"/>
          </p:nvPr>
        </p:nvSpPr>
        <p:spPr/>
        <p:txBody>
          <a:bodyPr/>
          <a:lstStyle/>
          <a:p>
            <a:r>
              <a:rPr lang="en-US" dirty="0"/>
              <a:t>Greedy Splitting : Grow the tree</a:t>
            </a:r>
          </a:p>
          <a:p>
            <a:r>
              <a:rPr lang="en-US" dirty="0"/>
              <a:t>Stopping Criterion: when the number of samples in a leaf is small enough.</a:t>
            </a:r>
          </a:p>
          <a:p>
            <a:r>
              <a:rPr lang="en-US" dirty="0"/>
              <a:t>Pruning The Tree: remove unnecessary leaves to </a:t>
            </a:r>
          </a:p>
          <a:p>
            <a:pPr lvl="1"/>
            <a:r>
              <a:rPr lang="en-US" dirty="0"/>
              <a:t>make it more efficient and</a:t>
            </a:r>
          </a:p>
          <a:p>
            <a:pPr lvl="1"/>
            <a:r>
              <a:rPr lang="en-US" dirty="0"/>
              <a:t>solve overfitting problems.</a:t>
            </a:r>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14</a:t>
            </a:fld>
            <a:endParaRPr lang="en-US"/>
          </a:p>
        </p:txBody>
      </p:sp>
    </p:spTree>
    <p:extLst>
      <p:ext uri="{BB962C8B-B14F-4D97-AF65-F5344CB8AC3E}">
        <p14:creationId xmlns:p14="http://schemas.microsoft.com/office/powerpoint/2010/main" val="58190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Greedy Splitting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524001"/>
                <a:ext cx="4343400" cy="4602162"/>
              </a:xfrm>
            </p:spPr>
            <p:txBody>
              <a:bodyPr>
                <a:normAutofit fontScale="77500" lnSpcReduction="20000"/>
              </a:bodyPr>
              <a:lstStyle/>
              <a:p>
                <a:r>
                  <a:rPr lang="en-HK" dirty="0"/>
                  <a:t>During the process of growing the tree, you need to grow the leaves from a node by splitting.  </a:t>
                </a:r>
              </a:p>
              <a:p>
                <a:r>
                  <a:rPr lang="en-HK" dirty="0"/>
                  <a:t>You need a metric to evaluate your split is good or not, e.g. can use either one of the following splitting methods:</a:t>
                </a:r>
              </a:p>
              <a:p>
                <a:r>
                  <a:rPr lang="en-US" sz="2800" b="1" dirty="0">
                    <a:solidFill>
                      <a:srgbClr val="FF0000"/>
                    </a:solidFill>
                  </a:rPr>
                  <a:t>Method 1: </a:t>
                </a:r>
                <a:r>
                  <a:rPr lang="en-US" sz="2800" b="1" dirty="0" err="1">
                    <a:solidFill>
                      <a:srgbClr val="FF0000"/>
                    </a:solidFill>
                  </a:rPr>
                  <a:t>Gini_index</a:t>
                </a:r>
                <a:r>
                  <a:rPr lang="en-US" sz="2800" b="1" dirty="0">
                    <a:solidFill>
                      <a:srgbClr val="FF0000"/>
                    </a:solidFill>
                  </a:rPr>
                  <a:t>_(pick lowest)</a:t>
                </a:r>
              </a:p>
              <a:p>
                <a:r>
                  <a:rPr lang="en-HK" sz="2800" b="1" dirty="0">
                    <a:solidFill>
                      <a:srgbClr val="FF0000"/>
                    </a:solidFill>
                  </a:rPr>
                  <a:t>Or </a:t>
                </a:r>
              </a:p>
              <a:p>
                <a:r>
                  <a:rPr lang="en-HK" sz="2800" b="1" dirty="0">
                    <a:solidFill>
                      <a:srgbClr val="0070C0"/>
                    </a:solidFill>
                  </a:rPr>
                  <a:t>Method 2: Information gain by</a:t>
                </a:r>
                <a14:m>
                  <m:oMath xmlns:m="http://schemas.openxmlformats.org/officeDocument/2006/math">
                    <m:r>
                      <a:rPr lang="en-US" sz="2800" b="1">
                        <a:solidFill>
                          <a:srgbClr val="0070C0"/>
                        </a:solidFill>
                        <a:latin typeface="Cambria Math" panose="02040503050406030204" pitchFamily="18" charset="0"/>
                      </a:rPr>
                      <m:t> </m:t>
                    </m:r>
                    <m:r>
                      <a:rPr lang="en-US" sz="2800" b="1" i="0">
                        <a:solidFill>
                          <a:srgbClr val="0070C0"/>
                        </a:solidFill>
                        <a:latin typeface="Cambria Math" panose="02040503050406030204" pitchFamily="18" charset="0"/>
                      </a:rPr>
                      <m:t>𝐄𝐧𝐭𝐫𝐨𝐩𝐲</m:t>
                    </m:r>
                    <m:r>
                      <a:rPr lang="en-US" sz="2800" b="1" i="0">
                        <a:solidFill>
                          <a:srgbClr val="0070C0"/>
                        </a:solidFill>
                        <a:latin typeface="Cambria Math" panose="02040503050406030204" pitchFamily="18" charset="0"/>
                      </a:rPr>
                      <m:t> (</m:t>
                    </m:r>
                    <m:r>
                      <a:rPr lang="en-US" sz="2800" b="1" i="0">
                        <a:solidFill>
                          <a:srgbClr val="0070C0"/>
                        </a:solidFill>
                        <a:latin typeface="Cambria Math" panose="02040503050406030204" pitchFamily="18" charset="0"/>
                      </a:rPr>
                      <m:t>𝐩𝐢𝐜𝐤</m:t>
                    </m:r>
                    <m:r>
                      <a:rPr lang="en-US" sz="2800" b="1" i="0">
                        <a:solidFill>
                          <a:srgbClr val="0070C0"/>
                        </a:solidFill>
                        <a:latin typeface="Cambria Math" panose="02040503050406030204" pitchFamily="18" charset="0"/>
                      </a:rPr>
                      <m:t> </m:t>
                    </m:r>
                    <m:r>
                      <a:rPr lang="en-US" sz="2800" b="1" i="0">
                        <a:solidFill>
                          <a:srgbClr val="0070C0"/>
                        </a:solidFill>
                        <a:latin typeface="Cambria Math" panose="02040503050406030204" pitchFamily="18" charset="0"/>
                      </a:rPr>
                      <m:t>𝐡𝐢𝐠𝐡𝐞𝐬𝐭</m:t>
                    </m:r>
                    <m:r>
                      <a:rPr lang="en-US" sz="2800" b="1" i="0">
                        <a:solidFill>
                          <a:srgbClr val="0070C0"/>
                        </a:solidFill>
                        <a:latin typeface="Cambria Math" panose="02040503050406030204" pitchFamily="18" charset="0"/>
                      </a:rPr>
                      <m:t>)</m:t>
                    </m:r>
                  </m:oMath>
                </a14:m>
                <a:endParaRPr lang="en-US" sz="2800" b="1" dirty="0">
                  <a:solidFill>
                    <a:srgbClr val="0070C0"/>
                  </a:solidFill>
                </a:endParaRPr>
              </a:p>
              <a:p>
                <a:pPr lvl="1"/>
                <a:endParaRPr lang="en-US" b="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524001"/>
                <a:ext cx="4343400" cy="4602162"/>
              </a:xfrm>
              <a:blipFill>
                <a:blip r:embed="rId3"/>
                <a:stretch>
                  <a:fillRect l="-2107" t="-2384" r="-140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15</a:t>
            </a:fld>
            <a:endParaRPr lang="en-US"/>
          </a:p>
        </p:txBody>
      </p:sp>
      <p:sp>
        <p:nvSpPr>
          <p:cNvPr id="6" name="TextBox 5">
            <a:extLst>
              <a:ext uri="{FF2B5EF4-FFF2-40B4-BE49-F238E27FC236}">
                <a16:creationId xmlns:a16="http://schemas.microsoft.com/office/drawing/2014/main" id="{9F8C8EF3-9549-4C1B-B823-3E5FD5FA6B50}"/>
              </a:ext>
            </a:extLst>
          </p:cNvPr>
          <p:cNvSpPr txBox="1"/>
          <p:nvPr/>
        </p:nvSpPr>
        <p:spPr>
          <a:xfrm>
            <a:off x="4572000" y="1524000"/>
            <a:ext cx="4572000" cy="5539978"/>
          </a:xfrm>
          <a:prstGeom prst="rect">
            <a:avLst/>
          </a:prstGeom>
          <a:noFill/>
          <a:ln>
            <a:solidFill>
              <a:schemeClr val="accent1"/>
            </a:solidFill>
          </a:ln>
        </p:spPr>
        <p:txBody>
          <a:bodyPr wrap="square" rtlCol="0">
            <a:spAutoFit/>
          </a:bodyPr>
          <a:lstStyle/>
          <a:p>
            <a:pPr marR="0" algn="l" rtl="0"/>
            <a:r>
              <a:rPr lang="en-US" altLang="zh-TW" sz="2000" b="0" i="0" u="none" strike="noStrike" baseline="0" dirty="0">
                <a:latin typeface="Calibri" panose="020F0502020204030204" pitchFamily="34" charset="0"/>
              </a:rPr>
              <a:t>Some math  tools you may  need:</a:t>
            </a:r>
          </a:p>
          <a:p>
            <a:pPr marR="0" algn="l" rtl="0"/>
            <a:r>
              <a:rPr lang="en-US" altLang="zh-TW" sz="2000" b="0" i="0" u="none" strike="noStrike" baseline="0" dirty="0">
                <a:latin typeface="Calibri" panose="020F0502020204030204" pitchFamily="34" charset="0"/>
              </a:rPr>
              <a:t>By definition </a:t>
            </a:r>
          </a:p>
          <a:p>
            <a:pPr marR="0" algn="l" rtl="0"/>
            <a:r>
              <a:rPr lang="en-US" altLang="zh-TW" sz="2000" b="0" i="0" u="none" strike="noStrike" baseline="0" dirty="0">
                <a:latin typeface="Calibri" panose="020F0502020204030204" pitchFamily="34" charset="0"/>
              </a:rPr>
              <a:t>If </a:t>
            </a:r>
            <a:r>
              <a:rPr lang="en-US" altLang="zh-TW" sz="2000" b="0" i="0" u="none" strike="noStrike" baseline="0" dirty="0" err="1">
                <a:latin typeface="Calibri" panose="020F0502020204030204" pitchFamily="34" charset="0"/>
              </a:rPr>
              <a:t>log_y</a:t>
            </a:r>
            <a:r>
              <a:rPr lang="en-US" altLang="zh-TW" sz="2000" b="0" i="0" u="none" strike="noStrike" baseline="0" dirty="0">
                <a:latin typeface="Calibri" panose="020F0502020204030204" pitchFamily="34" charset="0"/>
              </a:rPr>
              <a:t>(x) is </a:t>
            </a:r>
            <a:r>
              <a:rPr lang="en-US" altLang="zh-TW" sz="2000" b="0" i="0" u="none" strike="noStrike" baseline="0" dirty="0" err="1">
                <a:latin typeface="Calibri" panose="020F0502020204030204" pitchFamily="34" charset="0"/>
              </a:rPr>
              <a:t>logorithm</a:t>
            </a:r>
            <a:r>
              <a:rPr lang="en-US" altLang="zh-TW" sz="2000" b="0" i="0" u="none" strike="noStrike" baseline="0" dirty="0">
                <a:latin typeface="Calibri" panose="020F0502020204030204" pitchFamily="34" charset="0"/>
              </a:rPr>
              <a:t>(x) with base y, then </a:t>
            </a:r>
          </a:p>
          <a:p>
            <a:pPr marR="0" algn="l" rtl="0"/>
            <a:r>
              <a:rPr lang="en-US" altLang="zh-TW" sz="2000" b="0" i="0" u="none" strike="noStrike" baseline="0" dirty="0" err="1">
                <a:latin typeface="Calibri" panose="020F0502020204030204" pitchFamily="34" charset="0"/>
              </a:rPr>
              <a:t>log_b</a:t>
            </a:r>
            <a:r>
              <a:rPr lang="en-US" altLang="zh-TW" sz="2000" b="0" i="0" u="none" strike="noStrike" baseline="0" dirty="0">
                <a:latin typeface="Calibri" panose="020F0502020204030204" pitchFamily="34" charset="0"/>
              </a:rPr>
              <a:t> (x)= </a:t>
            </a:r>
            <a:r>
              <a:rPr lang="en-US" altLang="zh-TW" sz="2000" b="0" i="0" u="none" strike="noStrike" baseline="0" dirty="0" err="1">
                <a:latin typeface="Calibri" panose="020F0502020204030204" pitchFamily="34" charset="0"/>
              </a:rPr>
              <a:t>log_a</a:t>
            </a:r>
            <a:r>
              <a:rPr lang="en-US" altLang="zh-TW" sz="2000" b="0" i="0" u="none" strike="noStrike" baseline="0" dirty="0">
                <a:latin typeface="Calibri" panose="020F0502020204030204" pitchFamily="34" charset="0"/>
              </a:rPr>
              <a:t>(x)/</a:t>
            </a:r>
            <a:r>
              <a:rPr lang="en-US" altLang="zh-TW" sz="2000" b="0" i="0" u="none" strike="noStrike" baseline="0" dirty="0" err="1">
                <a:latin typeface="Calibri" panose="020F0502020204030204" pitchFamily="34" charset="0"/>
              </a:rPr>
              <a:t>log_a</a:t>
            </a:r>
            <a:r>
              <a:rPr lang="en-US" altLang="zh-TW" sz="2000" b="0" i="0" u="none" strike="noStrike" baseline="0" dirty="0">
                <a:latin typeface="Calibri" panose="020F0502020204030204" pitchFamily="34" charset="0"/>
              </a:rPr>
              <a:t> (b)</a:t>
            </a:r>
          </a:p>
          <a:p>
            <a:pPr marR="0" algn="l" rtl="0"/>
            <a:r>
              <a:rPr lang="en-US" altLang="zh-TW" sz="2000" b="0" i="0" u="none" strike="noStrike" baseline="0" dirty="0">
                <a:latin typeface="Calibri" panose="020F0502020204030204" pitchFamily="34" charset="0"/>
              </a:rPr>
              <a:t>E.g. log_2(1.8)=0.84799690655, or </a:t>
            </a:r>
          </a:p>
          <a:p>
            <a:pPr marR="0" algn="l" rtl="0"/>
            <a:r>
              <a:rPr lang="en-US" altLang="zh-TW" sz="2000" b="0" i="0" u="none" strike="noStrike" baseline="0" dirty="0">
                <a:latin typeface="Calibri" panose="020F0502020204030204" pitchFamily="34" charset="0"/>
              </a:rPr>
              <a:t>=log_10(1.8)/log_10(2)= 0.84799690655</a:t>
            </a:r>
            <a:endParaRPr lang="en-US" altLang="zh-TW" sz="2000" b="0" i="0" u="none" strike="noStrike" baseline="0" dirty="0">
              <a:latin typeface="Times New Roman" panose="02020603050405020304" pitchFamily="18" charset="0"/>
            </a:endParaRPr>
          </a:p>
          <a:p>
            <a:pPr marR="0" algn="l" rtl="0"/>
            <a:r>
              <a:rPr lang="en-US" altLang="zh-TW" sz="2000" b="0" i="0" u="none" strike="noStrike" baseline="0" dirty="0">
                <a:latin typeface="Calibri" panose="020F0502020204030204" pitchFamily="34" charset="0"/>
              </a:rPr>
              <a:t>or</a:t>
            </a:r>
          </a:p>
          <a:p>
            <a:pPr marR="0" algn="l" rtl="0"/>
            <a:r>
              <a:rPr lang="en-US" altLang="zh-TW" sz="2000" b="0" i="0" u="none" strike="noStrike" baseline="0" dirty="0">
                <a:latin typeface="Calibri" panose="020F0502020204030204" pitchFamily="34" charset="0"/>
              </a:rPr>
              <a:t>=ln(1.8)/ln(2)=0.84799690655, where ln() is “natural log” or log with base =</a:t>
            </a:r>
            <a:r>
              <a:rPr lang="en-US" altLang="zh-TW" sz="2000" b="0" i="0" u="none" strike="noStrike" baseline="0" dirty="0">
                <a:solidFill>
                  <a:srgbClr val="202124"/>
                </a:solidFill>
                <a:latin typeface="Arial" panose="020B0604020202020204" pitchFamily="34" charset="0"/>
              </a:rPr>
              <a:t>2.718281828459.</a:t>
            </a:r>
          </a:p>
          <a:p>
            <a:pPr marR="0" algn="l" rtl="0"/>
            <a:r>
              <a:rPr lang="en-US" altLang="zh-TW" sz="2000" dirty="0">
                <a:solidFill>
                  <a:srgbClr val="202124"/>
                </a:solidFill>
                <a:latin typeface="Arial" panose="020B0604020202020204" pitchFamily="34" charset="0"/>
              </a:rPr>
              <a:t>Also</a:t>
            </a:r>
            <a:endParaRPr lang="en-US" altLang="zh-TW" sz="2000" b="0" i="0" u="none" strike="noStrike" baseline="0" dirty="0">
              <a:solidFill>
                <a:srgbClr val="202124"/>
              </a:solidFill>
              <a:latin typeface="Arial" panose="020B0604020202020204" pitchFamily="34" charset="0"/>
            </a:endParaRPr>
          </a:p>
          <a:p>
            <a:r>
              <a:rPr lang="en-AU" sz="2000" dirty="0">
                <a:solidFill>
                  <a:srgbClr val="0070C0"/>
                </a:solidFill>
                <a:effectLst/>
                <a:latin typeface="Times New Roman" panose="02020603050405020304" pitchFamily="18" charset="0"/>
                <a:ea typeface="PMingLiU" panose="02020500000000000000" pitchFamily="18" charset="-120"/>
              </a:rPr>
              <a:t>Note log(0) will give -</a:t>
            </a:r>
            <a:r>
              <a:rPr lang="en-AU" sz="2000" dirty="0" err="1">
                <a:solidFill>
                  <a:srgbClr val="0070C0"/>
                </a:solidFill>
                <a:effectLst/>
                <a:latin typeface="Times New Roman" panose="02020603050405020304" pitchFamily="18" charset="0"/>
                <a:ea typeface="PMingLiU" panose="02020500000000000000" pitchFamily="18" charset="-120"/>
              </a:rPr>
              <a:t>ve</a:t>
            </a:r>
            <a:r>
              <a:rPr lang="en-AU" sz="2000" dirty="0">
                <a:solidFill>
                  <a:srgbClr val="0070C0"/>
                </a:solidFill>
                <a:effectLst/>
                <a:latin typeface="Times New Roman" panose="02020603050405020304" pitchFamily="18" charset="0"/>
                <a:ea typeface="PMingLiU" panose="02020500000000000000" pitchFamily="18" charset="-120"/>
              </a:rPr>
              <a:t> infinity or  </a:t>
            </a:r>
            <a:r>
              <a:rPr lang="en-AU" sz="2000" dirty="0" err="1">
                <a:solidFill>
                  <a:srgbClr val="0070C0"/>
                </a:solidFill>
                <a:effectLst/>
                <a:latin typeface="Times New Roman" panose="02020603050405020304" pitchFamily="18" charset="0"/>
                <a:ea typeface="PMingLiU" panose="02020500000000000000" pitchFamily="18" charset="-120"/>
              </a:rPr>
              <a:t>NaN</a:t>
            </a:r>
            <a:r>
              <a:rPr lang="en-AU" sz="2000" dirty="0">
                <a:solidFill>
                  <a:srgbClr val="0070C0"/>
                </a:solidFill>
                <a:effectLst/>
                <a:latin typeface="Times New Roman" panose="02020603050405020304" pitchFamily="18" charset="0"/>
                <a:ea typeface="PMingLiU" panose="02020500000000000000" pitchFamily="18" charset="-120"/>
              </a:rPr>
              <a:t>( Not a number) message, use log_2(0)</a:t>
            </a:r>
            <a:r>
              <a:rPr lang="en-AU" sz="2000" dirty="0">
                <a:solidFill>
                  <a:srgbClr val="0070C0"/>
                </a:solidFill>
                <a:effectLst/>
                <a:latin typeface="Times New Roman" panose="02020603050405020304" pitchFamily="18" charset="0"/>
                <a:ea typeface="PMingLiU" panose="02020500000000000000" pitchFamily="18" charset="-120"/>
                <a:sym typeface="Symbol" panose="05050102010706020507" pitchFamily="18" charset="2"/>
              </a:rPr>
              <a:t></a:t>
            </a:r>
            <a:r>
              <a:rPr lang="en-AU" sz="2000" dirty="0">
                <a:solidFill>
                  <a:srgbClr val="0070C0"/>
                </a:solidFill>
                <a:effectLst/>
                <a:latin typeface="Times New Roman" panose="02020603050405020304" pitchFamily="18" charset="0"/>
                <a:ea typeface="PMingLiU" panose="02020500000000000000" pitchFamily="18" charset="-120"/>
              </a:rPr>
              <a:t>log_2(0.00000001) = -26.5</a:t>
            </a:r>
          </a:p>
          <a:p>
            <a:r>
              <a:rPr lang="en-AU" sz="2000" dirty="0">
                <a:solidFill>
                  <a:srgbClr val="0070C0"/>
                </a:solidFill>
                <a:latin typeface="Times New Roman" panose="02020603050405020304" pitchFamily="18" charset="0"/>
                <a:ea typeface="PMingLiU" panose="02020500000000000000" pitchFamily="18" charset="-120"/>
              </a:rPr>
              <a:t>in writing software code</a:t>
            </a:r>
            <a:endParaRPr lang="en-US" sz="3200" dirty="0"/>
          </a:p>
          <a:p>
            <a:pPr marR="0" algn="l" rtl="0"/>
            <a:endParaRPr lang="en-US" altLang="zh-TW" sz="2400" b="0" i="0" u="none" strike="noStrike" baseline="0" dirty="0">
              <a:solidFill>
                <a:srgbClr val="202124"/>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140708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66" y="468903"/>
            <a:ext cx="7794086" cy="588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07385"/>
            <a:ext cx="8229600" cy="261518"/>
          </a:xfrm>
        </p:spPr>
        <p:txBody>
          <a:bodyPr>
            <a:normAutofit fontScale="90000"/>
          </a:bodyPr>
          <a:lstStyle/>
          <a:p>
            <a:r>
              <a:rPr lang="en-US" dirty="0"/>
              <a:t>Example: data input</a:t>
            </a:r>
          </a:p>
        </p:txBody>
      </p:sp>
      <p:sp>
        <p:nvSpPr>
          <p:cNvPr id="3" name="Content Placeholder 2"/>
          <p:cNvSpPr>
            <a:spLocks noGrp="1"/>
          </p:cNvSpPr>
          <p:nvPr>
            <p:ph idx="1"/>
          </p:nvPr>
        </p:nvSpPr>
        <p:spPr>
          <a:xfrm>
            <a:off x="243800" y="1251021"/>
            <a:ext cx="8229600" cy="4525963"/>
          </a:xfrm>
        </p:spPr>
        <p:txBody>
          <a:bodyPr/>
          <a:lstStyle/>
          <a:p>
            <a:r>
              <a:rPr lang="en-US" dirty="0"/>
              <a:t> </a:t>
            </a:r>
          </a:p>
        </p:txBody>
      </p:sp>
      <p:sp>
        <p:nvSpPr>
          <p:cNvPr id="4" name="TextBox 3"/>
          <p:cNvSpPr txBox="1"/>
          <p:nvPr/>
        </p:nvSpPr>
        <p:spPr>
          <a:xfrm>
            <a:off x="2514600" y="6486815"/>
            <a:ext cx="4677242" cy="369332"/>
          </a:xfrm>
          <a:prstGeom prst="rect">
            <a:avLst/>
          </a:prstGeom>
          <a:noFill/>
        </p:spPr>
        <p:txBody>
          <a:bodyPr wrap="none" rtlCol="0">
            <a:spAutoFit/>
          </a:bodyPr>
          <a:lstStyle/>
          <a:p>
            <a:r>
              <a:rPr lang="en-US" dirty="0">
                <a:hlinkClick r:id="rId3"/>
              </a:rPr>
              <a:t>https://www.saedsayad.com/decision_tree.htm</a:t>
            </a:r>
            <a:endParaRPr lang="en-US" dirty="0"/>
          </a:p>
        </p:txBody>
      </p:sp>
      <p:sp>
        <p:nvSpPr>
          <p:cNvPr id="5" name="Footer Placeholder 4"/>
          <p:cNvSpPr>
            <a:spLocks noGrp="1"/>
          </p:cNvSpPr>
          <p:nvPr>
            <p:ph type="ftr" sz="quarter" idx="11"/>
          </p:nvPr>
        </p:nvSpPr>
        <p:spPr/>
        <p:txBody>
          <a:bodyPr/>
          <a:lstStyle/>
          <a:p>
            <a:r>
              <a:rPr lang="en-US"/>
              <a:t>Decision tree g.2.d</a:t>
            </a:r>
          </a:p>
        </p:txBody>
      </p:sp>
      <p:sp>
        <p:nvSpPr>
          <p:cNvPr id="6" name="Slide Number Placeholder 5"/>
          <p:cNvSpPr>
            <a:spLocks noGrp="1"/>
          </p:cNvSpPr>
          <p:nvPr>
            <p:ph type="sldNum" sz="quarter" idx="12"/>
          </p:nvPr>
        </p:nvSpPr>
        <p:spPr/>
        <p:txBody>
          <a:bodyPr/>
          <a:lstStyle/>
          <a:p>
            <a:fld id="{2610D6A1-B8B6-49E2-8B25-8AE906FA9AFD}" type="slidenum">
              <a:rPr lang="en-US" smtClean="0"/>
              <a:t>16</a:t>
            </a:fld>
            <a:endParaRPr lang="en-US" dirty="0"/>
          </a:p>
        </p:txBody>
      </p:sp>
      <p:sp>
        <p:nvSpPr>
          <p:cNvPr id="7" name="Right Brace 6"/>
          <p:cNvSpPr/>
          <p:nvPr/>
        </p:nvSpPr>
        <p:spPr>
          <a:xfrm>
            <a:off x="7949252" y="3170890"/>
            <a:ext cx="405180" cy="10440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8135800" y="4227444"/>
            <a:ext cx="145650" cy="7249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8018491" y="4966695"/>
            <a:ext cx="132797" cy="8102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8250807" y="3491171"/>
            <a:ext cx="893193" cy="369332"/>
          </a:xfrm>
          <a:prstGeom prst="rect">
            <a:avLst/>
          </a:prstGeom>
          <a:noFill/>
        </p:spPr>
        <p:txBody>
          <a:bodyPr wrap="none" rtlCol="0">
            <a:spAutoFit/>
          </a:bodyPr>
          <a:lstStyle/>
          <a:p>
            <a:r>
              <a:rPr lang="en-US" dirty="0"/>
              <a:t>4 buses</a:t>
            </a:r>
          </a:p>
        </p:txBody>
      </p:sp>
      <p:sp>
        <p:nvSpPr>
          <p:cNvPr id="12" name="TextBox 11"/>
          <p:cNvSpPr txBox="1"/>
          <p:nvPr/>
        </p:nvSpPr>
        <p:spPr>
          <a:xfrm>
            <a:off x="8281450" y="4358410"/>
            <a:ext cx="726994" cy="369332"/>
          </a:xfrm>
          <a:prstGeom prst="rect">
            <a:avLst/>
          </a:prstGeom>
          <a:noFill/>
        </p:spPr>
        <p:txBody>
          <a:bodyPr wrap="none" rtlCol="0">
            <a:spAutoFit/>
          </a:bodyPr>
          <a:lstStyle/>
          <a:p>
            <a:r>
              <a:rPr lang="en-US" dirty="0"/>
              <a:t>3 cars</a:t>
            </a:r>
          </a:p>
        </p:txBody>
      </p:sp>
      <p:sp>
        <p:nvSpPr>
          <p:cNvPr id="13" name="TextBox 12"/>
          <p:cNvSpPr txBox="1"/>
          <p:nvPr/>
        </p:nvSpPr>
        <p:spPr>
          <a:xfrm>
            <a:off x="8135800" y="5209924"/>
            <a:ext cx="882036" cy="369332"/>
          </a:xfrm>
          <a:prstGeom prst="rect">
            <a:avLst/>
          </a:prstGeom>
          <a:noFill/>
        </p:spPr>
        <p:txBody>
          <a:bodyPr wrap="none" rtlCol="0">
            <a:spAutoFit/>
          </a:bodyPr>
          <a:lstStyle/>
          <a:p>
            <a:r>
              <a:rPr lang="en-US" dirty="0"/>
              <a:t>3 trains</a:t>
            </a:r>
          </a:p>
        </p:txBody>
      </p:sp>
      <p:sp>
        <p:nvSpPr>
          <p:cNvPr id="11" name="TextBox 10"/>
          <p:cNvSpPr txBox="1"/>
          <p:nvPr/>
        </p:nvSpPr>
        <p:spPr>
          <a:xfrm>
            <a:off x="7328950" y="6036069"/>
            <a:ext cx="1905000" cy="369332"/>
          </a:xfrm>
          <a:prstGeom prst="rect">
            <a:avLst/>
          </a:prstGeom>
          <a:noFill/>
        </p:spPr>
        <p:txBody>
          <a:bodyPr wrap="square" rtlCol="0">
            <a:spAutoFit/>
          </a:bodyPr>
          <a:lstStyle/>
          <a:p>
            <a:r>
              <a:rPr lang="en-US" dirty="0"/>
              <a:t>Total 10 samples</a:t>
            </a:r>
          </a:p>
        </p:txBody>
      </p:sp>
      <p:sp>
        <p:nvSpPr>
          <p:cNvPr id="15" name="Right Brace 14"/>
          <p:cNvSpPr/>
          <p:nvPr/>
        </p:nvSpPr>
        <p:spPr>
          <a:xfrm rot="5400000">
            <a:off x="8310497" y="5507360"/>
            <a:ext cx="26541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3674911" y="2667000"/>
            <a:ext cx="1350370" cy="369332"/>
          </a:xfrm>
          <a:prstGeom prst="rect">
            <a:avLst/>
          </a:prstGeom>
          <a:noFill/>
        </p:spPr>
        <p:txBody>
          <a:bodyPr wrap="none" rtlCol="0">
            <a:spAutoFit/>
          </a:bodyPr>
          <a:lstStyle/>
          <a:p>
            <a:r>
              <a:rPr lang="en-US" dirty="0"/>
              <a:t>(or features)</a:t>
            </a:r>
          </a:p>
        </p:txBody>
      </p:sp>
      <p:sp>
        <p:nvSpPr>
          <p:cNvPr id="17" name="TextBox 16"/>
          <p:cNvSpPr txBox="1"/>
          <p:nvPr/>
        </p:nvSpPr>
        <p:spPr>
          <a:xfrm>
            <a:off x="6621031" y="2667000"/>
            <a:ext cx="1415837" cy="369332"/>
          </a:xfrm>
          <a:prstGeom prst="rect">
            <a:avLst/>
          </a:prstGeom>
          <a:noFill/>
        </p:spPr>
        <p:txBody>
          <a:bodyPr wrap="none" rtlCol="0">
            <a:spAutoFit/>
          </a:bodyPr>
          <a:lstStyle/>
          <a:p>
            <a:r>
              <a:rPr lang="en-US" dirty="0"/>
              <a:t>(or outcome)</a:t>
            </a:r>
          </a:p>
        </p:txBody>
      </p:sp>
      <p:sp>
        <p:nvSpPr>
          <p:cNvPr id="16" name="TextBox 15"/>
          <p:cNvSpPr txBox="1"/>
          <p:nvPr/>
        </p:nvSpPr>
        <p:spPr>
          <a:xfrm>
            <a:off x="457200" y="2308911"/>
            <a:ext cx="4209486" cy="369332"/>
          </a:xfrm>
          <a:prstGeom prst="rect">
            <a:avLst/>
          </a:prstGeom>
          <a:noFill/>
        </p:spPr>
        <p:txBody>
          <a:bodyPr wrap="none" rtlCol="0">
            <a:spAutoFit/>
          </a:bodyPr>
          <a:lstStyle/>
          <a:p>
            <a:r>
              <a:rPr lang="en-US" dirty="0"/>
              <a:t>Male, female, etc. are Categorical variables</a:t>
            </a:r>
          </a:p>
        </p:txBody>
      </p:sp>
    </p:spTree>
    <p:extLst>
      <p:ext uri="{BB962C8B-B14F-4D97-AF65-F5344CB8AC3E}">
        <p14:creationId xmlns:p14="http://schemas.microsoft.com/office/powerpoint/2010/main" val="1838395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Method 1) Split metric : Entropy</a:t>
            </a:r>
            <a:r>
              <a:rPr lang="en-US" sz="2800" baseline="-25000" dirty="0"/>
              <a:t>(Parent)</a:t>
            </a:r>
            <a:r>
              <a:rPr lang="en-US" sz="2800" dirty="0"/>
              <a:t> =Entropy at the </a:t>
            </a:r>
            <a:r>
              <a:rPr lang="en-US" sz="2800" dirty="0">
                <a:solidFill>
                  <a:srgbClr val="FF0000"/>
                </a:solidFill>
              </a:rPr>
              <a:t>top level</a:t>
            </a:r>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endParaRPr lang="en-US" dirty="0"/>
          </a:p>
          <a:p>
            <a:endParaRPr lang="en-US" dirty="0"/>
          </a:p>
          <a:p>
            <a:r>
              <a:rPr lang="en-US" dirty="0"/>
              <a:t>Prob(bus) =4/10=0.4</a:t>
            </a:r>
          </a:p>
          <a:p>
            <a:r>
              <a:rPr lang="en-US" dirty="0" err="1"/>
              <a:t>Prob</a:t>
            </a:r>
            <a:r>
              <a:rPr lang="en-US" dirty="0"/>
              <a:t>(car) =3/10=0.3</a:t>
            </a:r>
          </a:p>
          <a:p>
            <a:r>
              <a:rPr lang="en-US" dirty="0" err="1"/>
              <a:t>Prob</a:t>
            </a:r>
            <a:r>
              <a:rPr lang="en-US" dirty="0"/>
              <a:t>(train)=3/10=0.3</a:t>
            </a:r>
          </a:p>
          <a:p>
            <a:pPr lvl="1"/>
            <a:r>
              <a:rPr lang="en-US" dirty="0"/>
              <a:t>Entropy</a:t>
            </a:r>
            <a:r>
              <a:rPr lang="en-US" baseline="-25000" dirty="0"/>
              <a:t>(parent)</a:t>
            </a:r>
            <a:r>
              <a:rPr lang="en-US" dirty="0"/>
              <a:t>= -0.4*log_2(0.4)- 0.3*log_2(0.3)-0.3*log_2(0.3)</a:t>
            </a:r>
          </a:p>
          <a:p>
            <a:pPr marL="457200" lvl="1" indent="0">
              <a:buNone/>
            </a:pPr>
            <a:r>
              <a:rPr lang="en-US" dirty="0"/>
              <a:t>                                =</a:t>
            </a:r>
            <a:r>
              <a:rPr lang="en-US" dirty="0">
                <a:solidFill>
                  <a:srgbClr val="FF0000"/>
                </a:solidFill>
              </a:rPr>
              <a:t>1.571</a:t>
            </a:r>
            <a:r>
              <a:rPr lang="en-US" dirty="0"/>
              <a:t> (measure how complex it is!)</a:t>
            </a:r>
          </a:p>
          <a:p>
            <a:pPr lvl="1"/>
            <a:r>
              <a:rPr lang="en-US" dirty="0"/>
              <a:t>note:log_2 is log base 2. and </a:t>
            </a:r>
            <a:r>
              <a:rPr lang="en-US" altLang="zh-TW" sz="2800" b="0" i="0" u="none" strike="noStrike" baseline="0" dirty="0" err="1">
                <a:latin typeface="Calibri" panose="020F0502020204030204" pitchFamily="34" charset="0"/>
              </a:rPr>
              <a:t>log_b</a:t>
            </a:r>
            <a:r>
              <a:rPr lang="en-US" altLang="zh-TW" sz="2800" b="0" i="0" u="none" strike="noStrike" baseline="0" dirty="0">
                <a:latin typeface="Calibri" panose="020F0502020204030204" pitchFamily="34" charset="0"/>
              </a:rPr>
              <a:t> (x)= </a:t>
            </a:r>
            <a:r>
              <a:rPr lang="en-US" altLang="zh-TW" sz="2800" b="0" i="0" u="none" strike="noStrike" baseline="0" dirty="0" err="1">
                <a:latin typeface="Calibri" panose="020F0502020204030204" pitchFamily="34" charset="0"/>
              </a:rPr>
              <a:t>log_a</a:t>
            </a:r>
            <a:r>
              <a:rPr lang="en-US" altLang="zh-TW" sz="2800" b="0" i="0" u="none" strike="noStrike" baseline="0" dirty="0">
                <a:latin typeface="Calibri" panose="020F0502020204030204" pitchFamily="34" charset="0"/>
              </a:rPr>
              <a:t>(x)/</a:t>
            </a:r>
            <a:r>
              <a:rPr lang="en-US" altLang="zh-TW" sz="2800" b="0" i="0" u="none" strike="noStrike" baseline="0" dirty="0" err="1">
                <a:latin typeface="Calibri" panose="020F0502020204030204" pitchFamily="34" charset="0"/>
              </a:rPr>
              <a:t>log_a</a:t>
            </a:r>
            <a:r>
              <a:rPr lang="en-US" altLang="zh-TW" sz="2800" b="0" i="0" u="none" strike="noStrike" baseline="0" dirty="0">
                <a:latin typeface="Calibri" panose="020F0502020204030204" pitchFamily="34" charset="0"/>
              </a:rPr>
              <a:t> (b)</a:t>
            </a:r>
          </a:p>
          <a:p>
            <a:pPr lvl="1"/>
            <a:r>
              <a:rPr lang="en-AU" sz="3200" dirty="0">
                <a:solidFill>
                  <a:srgbClr val="0070C0"/>
                </a:solidFill>
                <a:effectLst/>
                <a:latin typeface="Times New Roman" panose="02020603050405020304" pitchFamily="18" charset="0"/>
                <a:ea typeface="PMingLiU" panose="02020500000000000000" pitchFamily="18" charset="-120"/>
              </a:rPr>
              <a:t>Note log(0) will give -</a:t>
            </a:r>
            <a:r>
              <a:rPr lang="en-AU" sz="3200" dirty="0" err="1">
                <a:solidFill>
                  <a:srgbClr val="0070C0"/>
                </a:solidFill>
                <a:effectLst/>
                <a:latin typeface="Times New Roman" panose="02020603050405020304" pitchFamily="18" charset="0"/>
                <a:ea typeface="PMingLiU" panose="02020500000000000000" pitchFamily="18" charset="-120"/>
              </a:rPr>
              <a:t>ve</a:t>
            </a:r>
            <a:r>
              <a:rPr lang="en-AU" sz="3200" dirty="0">
                <a:solidFill>
                  <a:srgbClr val="0070C0"/>
                </a:solidFill>
                <a:effectLst/>
                <a:latin typeface="Times New Roman" panose="02020603050405020304" pitchFamily="18" charset="0"/>
                <a:ea typeface="PMingLiU" panose="02020500000000000000" pitchFamily="18" charset="-120"/>
              </a:rPr>
              <a:t> infinity or  </a:t>
            </a:r>
            <a:r>
              <a:rPr lang="en-AU" sz="3200" dirty="0" err="1">
                <a:solidFill>
                  <a:srgbClr val="0070C0"/>
                </a:solidFill>
                <a:effectLst/>
                <a:latin typeface="Times New Roman" panose="02020603050405020304" pitchFamily="18" charset="0"/>
                <a:ea typeface="PMingLiU" panose="02020500000000000000" pitchFamily="18" charset="-120"/>
              </a:rPr>
              <a:t>NaN</a:t>
            </a:r>
            <a:r>
              <a:rPr lang="en-AU" sz="3200" dirty="0">
                <a:solidFill>
                  <a:srgbClr val="0070C0"/>
                </a:solidFill>
                <a:effectLst/>
                <a:latin typeface="Times New Roman" panose="02020603050405020304" pitchFamily="18" charset="0"/>
                <a:ea typeface="PMingLiU" panose="02020500000000000000" pitchFamily="18" charset="-120"/>
              </a:rPr>
              <a:t>( Not a number) message, use log_2(0)</a:t>
            </a:r>
            <a:r>
              <a:rPr lang="en-AU" sz="3200" dirty="0">
                <a:solidFill>
                  <a:srgbClr val="0070C0"/>
                </a:solidFill>
                <a:effectLst/>
                <a:latin typeface="Times New Roman" panose="02020603050405020304" pitchFamily="18" charset="0"/>
                <a:ea typeface="PMingLiU" panose="02020500000000000000" pitchFamily="18" charset="-120"/>
                <a:sym typeface="Symbol" panose="05050102010706020507" pitchFamily="18" charset="2"/>
              </a:rPr>
              <a:t></a:t>
            </a:r>
            <a:r>
              <a:rPr lang="en-AU" sz="3200" dirty="0">
                <a:solidFill>
                  <a:srgbClr val="0070C0"/>
                </a:solidFill>
                <a:effectLst/>
                <a:latin typeface="Times New Roman" panose="02020603050405020304" pitchFamily="18" charset="0"/>
                <a:ea typeface="PMingLiU" panose="02020500000000000000" pitchFamily="18" charset="-120"/>
              </a:rPr>
              <a:t>log_2(0.00000001) = -26.5 in writing code</a:t>
            </a:r>
            <a:endParaRPr lang="en-US" dirty="0"/>
          </a:p>
          <a:p>
            <a:r>
              <a:rPr lang="en-US" dirty="0">
                <a:solidFill>
                  <a:srgbClr val="0070C0"/>
                </a:solidFill>
              </a:rPr>
              <a:t>Another example: if P(bus)=1, P(car)=0, P(train)=0</a:t>
            </a:r>
          </a:p>
          <a:p>
            <a:pPr lvl="1"/>
            <a:r>
              <a:rPr lang="en-US" dirty="0">
                <a:solidFill>
                  <a:srgbClr val="0070C0"/>
                </a:solidFill>
              </a:rPr>
              <a:t>Entropy  = 1*log_2(1)-0*log_2(0.00001)- 0*log_2(0.000001)=0</a:t>
            </a:r>
          </a:p>
          <a:p>
            <a:pPr lvl="1"/>
            <a:r>
              <a:rPr lang="en-US" dirty="0">
                <a:solidFill>
                  <a:srgbClr val="0070C0"/>
                </a:solidFill>
              </a:rPr>
              <a:t>Entropy  = 0, it is very pure, Impurity is 0</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17</a:t>
            </a:fld>
            <a:endParaRPr lang="en-US"/>
          </a:p>
        </p:txBody>
      </p:sp>
      <mc:AlternateContent xmlns:mc="http://schemas.openxmlformats.org/markup-compatibility/2006" xmlns:a14="http://schemas.microsoft.com/office/drawing/2010/main">
        <mc:Choice Requires="a14">
          <p:sp>
            <p:nvSpPr>
              <p:cNvPr id="6" name="Object 5"/>
              <p:cNvSpPr txBox="1"/>
              <p:nvPr/>
            </p:nvSpPr>
            <p:spPr bwMode="auto">
              <a:xfrm>
                <a:off x="965200" y="1417638"/>
                <a:ext cx="4886325" cy="83978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𝐸𝑛𝑡𝑟𝑜𝑝</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𝑝𝑎𝑟𝑒𝑛𝑡</m:t>
                          </m:r>
                          <m:r>
                            <a:rPr lang="en-US" i="1">
                              <a:solidFill>
                                <a:srgbClr val="000000"/>
                              </a:solidFill>
                              <a:latin typeface="Cambria Math" panose="02040503050406030204" pitchFamily="18" charset="0"/>
                            </a:rPr>
                            <m:t>)</m:t>
                          </m:r>
                        </m:sub>
                      </m:sSub>
                      <m:r>
                        <a:rPr lang="en-US" i="1">
                          <a:solidFill>
                            <a:srgbClr val="000000"/>
                          </a:solidFill>
                          <a:latin typeface="Cambria Math" panose="02040503050406030204" pitchFamily="18" charset="0"/>
                        </a:rPr>
                        <m:t>=</m:t>
                      </m:r>
                      <m:nary>
                        <m:naryPr>
                          <m:chr m:val="∑"/>
                          <m:supHide m:val="on"/>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𝑖</m:t>
                          </m:r>
                        </m:sub>
                        <m:sup/>
                        <m:e>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𝑝</m:t>
                              </m:r>
                            </m:e>
                            <m:sub>
                              <m:r>
                                <a:rPr lang="en-US" i="1">
                                  <a:solidFill>
                                    <a:srgbClr val="000000"/>
                                  </a:solidFill>
                                  <a:latin typeface="Cambria Math" panose="02040503050406030204" pitchFamily="18" charset="0"/>
                                </a:rPr>
                                <m:t>𝑖</m:t>
                              </m:r>
                            </m:sub>
                          </m:sSub>
                          <m:func>
                            <m:funcPr>
                              <m:ctrlPr>
                                <a:rPr lang="en-US" i="1">
                                  <a:solidFill>
                                    <a:srgbClr val="000000"/>
                                  </a:solidFill>
                                  <a:latin typeface="Cambria Math" panose="02040503050406030204" pitchFamily="18" charset="0"/>
                                </a:rPr>
                              </m:ctrlPr>
                            </m:funcPr>
                            <m:fName>
                              <m:sSub>
                                <m:sSubPr>
                                  <m:ctrlPr>
                                    <a:rPr lang="en-US" i="1">
                                      <a:solidFill>
                                        <a:srgbClr val="000000"/>
                                      </a:solidFill>
                                      <a:latin typeface="Cambria Math" panose="02040503050406030204" pitchFamily="18" charset="0"/>
                                    </a:rPr>
                                  </m:ctrlPr>
                                </m:sSubPr>
                                <m:e>
                                  <m:r>
                                    <m:rPr>
                                      <m:sty m:val="p"/>
                                    </m:rPr>
                                    <a:rPr lang="en-US" i="0">
                                      <a:solidFill>
                                        <a:srgbClr val="000000"/>
                                      </a:solidFill>
                                      <a:latin typeface="Cambria Math" panose="02040503050406030204" pitchFamily="18" charset="0"/>
                                    </a:rPr>
                                    <m:t>log</m:t>
                                  </m:r>
                                </m:e>
                                <m:sub>
                                  <m:r>
                                    <a:rPr lang="en-US" i="1">
                                      <a:solidFill>
                                        <a:srgbClr val="000000"/>
                                      </a:solidFill>
                                      <a:latin typeface="Cambria Math" panose="02040503050406030204" pitchFamily="18" charset="0"/>
                                    </a:rPr>
                                    <m:t>2</m:t>
                                  </m:r>
                                </m:sub>
                              </m:sSub>
                            </m:fName>
                            <m:e>
                              <m:r>
                                <a:rPr lang="en-US" i="1">
                                  <a:solidFill>
                                    <a:srgbClr val="000000"/>
                                  </a:solidFill>
                                  <a:latin typeface="Cambria Math" panose="02040503050406030204" pitchFamily="18" charset="0"/>
                                </a:rPr>
                                <m:t>(</m:t>
                              </m:r>
                            </m:e>
                          </m:func>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𝑝</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e>
                      </m:nary>
                    </m:oMath>
                  </m:oMathPara>
                </a14:m>
                <a:endParaRPr lang="en-US" dirty="0"/>
              </a:p>
            </p:txBody>
          </p:sp>
        </mc:Choice>
        <mc:Fallback xmlns="">
          <p:sp>
            <p:nvSpPr>
              <p:cNvPr id="6" name="Object 5"/>
              <p:cNvSpPr txBox="1">
                <a:spLocks noRot="1" noChangeAspect="1" noMove="1" noResize="1" noEditPoints="1" noAdjustHandles="1" noChangeArrowheads="1" noChangeShapeType="1" noTextEdit="1"/>
              </p:cNvSpPr>
              <p:nvPr/>
            </p:nvSpPr>
            <p:spPr bwMode="auto">
              <a:xfrm>
                <a:off x="965200" y="1417638"/>
                <a:ext cx="4886325" cy="839787"/>
              </a:xfrm>
              <a:prstGeom prst="rect">
                <a:avLst/>
              </a:prstGeom>
              <a:blipFill>
                <a:blip r:embed="rId2"/>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738786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Autofit/>
          </a:bodyPr>
          <a:lstStyle/>
          <a:p>
            <a:r>
              <a:rPr lang="en-US" sz="4000" dirty="0">
                <a:solidFill>
                  <a:srgbClr val="0070C0"/>
                </a:solidFill>
              </a:rPr>
              <a:t>Exercise 2</a:t>
            </a:r>
            <a:br>
              <a:rPr lang="en-US" sz="3600" dirty="0"/>
            </a:br>
            <a:r>
              <a:rPr lang="en-US" sz="3600" dirty="0"/>
              <a:t>Method 2) Split metric: Gini (impurity) index</a:t>
            </a:r>
          </a:p>
        </p:txBody>
      </p:sp>
      <p:sp>
        <p:nvSpPr>
          <p:cNvPr id="3" name="Content Placeholder 2"/>
          <p:cNvSpPr>
            <a:spLocks noGrp="1"/>
          </p:cNvSpPr>
          <p:nvPr>
            <p:ph idx="1"/>
          </p:nvPr>
        </p:nvSpPr>
        <p:spPr/>
        <p:txBody>
          <a:bodyPr>
            <a:normAutofit fontScale="92500" lnSpcReduction="20000"/>
          </a:bodyPr>
          <a:lstStyle/>
          <a:p>
            <a:endParaRPr lang="en-US" dirty="0"/>
          </a:p>
          <a:p>
            <a:endParaRPr lang="en-US" dirty="0"/>
          </a:p>
          <a:p>
            <a:r>
              <a:rPr lang="en-US" dirty="0" err="1"/>
              <a:t>Prob</a:t>
            </a:r>
            <a:r>
              <a:rPr lang="en-US" dirty="0"/>
              <a:t>(bus) =4/10=0.4</a:t>
            </a:r>
          </a:p>
          <a:p>
            <a:r>
              <a:rPr lang="en-US" dirty="0" err="1"/>
              <a:t>Prob</a:t>
            </a:r>
            <a:r>
              <a:rPr lang="en-US" dirty="0"/>
              <a:t>(car) =3/10=0.3</a:t>
            </a:r>
          </a:p>
          <a:p>
            <a:r>
              <a:rPr lang="en-US" dirty="0" err="1"/>
              <a:t>Prob</a:t>
            </a:r>
            <a:r>
              <a:rPr lang="en-US" dirty="0"/>
              <a:t>(train)=3/10=0.3</a:t>
            </a:r>
          </a:p>
          <a:p>
            <a:pPr lvl="1"/>
            <a:r>
              <a:rPr lang="en-US" dirty="0"/>
              <a:t>Gini index =1-(0.4*0.4+0.3*0.3+0.3*0.3)=____ ?</a:t>
            </a:r>
            <a:endParaRPr lang="en-US" dirty="0">
              <a:solidFill>
                <a:srgbClr val="FF0000"/>
              </a:solidFill>
            </a:endParaRPr>
          </a:p>
          <a:p>
            <a:r>
              <a:rPr lang="en-US" dirty="0"/>
              <a:t>Another example if the class has only bus: if P(bus)=1, P(car)=0, P(train)=0</a:t>
            </a:r>
          </a:p>
          <a:p>
            <a:pPr lvl="1"/>
            <a:r>
              <a:rPr lang="en-US" dirty="0"/>
              <a:t>Gini Impurity index= ____?</a:t>
            </a:r>
          </a:p>
          <a:p>
            <a:pPr lvl="1"/>
            <a:r>
              <a:rPr lang="en-US" dirty="0"/>
              <a:t>Impurity is____ ?</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18</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199854114"/>
              </p:ext>
            </p:extLst>
          </p:nvPr>
        </p:nvGraphicFramePr>
        <p:xfrm>
          <a:off x="762000" y="1600200"/>
          <a:ext cx="3571081" cy="838200"/>
        </p:xfrm>
        <a:graphic>
          <a:graphicData uri="http://schemas.openxmlformats.org/presentationml/2006/ole">
            <mc:AlternateContent xmlns:mc="http://schemas.openxmlformats.org/markup-compatibility/2006">
              <mc:Choice xmlns:v="urn:schemas-microsoft-com:vml" Requires="v">
                <p:oleObj spid="_x0000_s2130" name="Equation" r:id="rId4" imgW="1460160" imgH="342720" progId="Equation.3">
                  <p:embed/>
                </p:oleObj>
              </mc:Choice>
              <mc:Fallback>
                <p:oleObj name="Equation" r:id="rId4" imgW="1460160" imgH="342720" progId="Equation.3">
                  <p:embed/>
                  <p:pic>
                    <p:nvPicPr>
                      <p:cNvPr id="0" name="Object 5"/>
                      <p:cNvPicPr>
                        <a:picLocks noChangeAspect="1" noChangeArrowheads="1"/>
                      </p:cNvPicPr>
                      <p:nvPr/>
                    </p:nvPicPr>
                    <p:blipFill>
                      <a:blip r:embed="rId5"/>
                      <a:srcRect/>
                      <a:stretch>
                        <a:fillRect/>
                      </a:stretch>
                    </p:blipFill>
                    <p:spPr bwMode="auto">
                      <a:xfrm>
                        <a:off x="762000" y="1600200"/>
                        <a:ext cx="3571081" cy="838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36602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Autofit/>
          </a:bodyPr>
          <a:lstStyle/>
          <a:p>
            <a:r>
              <a:rPr lang="en-US" sz="4000" dirty="0">
                <a:solidFill>
                  <a:srgbClr val="FF0000"/>
                </a:solidFill>
              </a:rPr>
              <a:t>Answer2</a:t>
            </a:r>
            <a:br>
              <a:rPr lang="en-US" sz="3600" dirty="0"/>
            </a:br>
            <a:r>
              <a:rPr lang="en-US" sz="3600" dirty="0"/>
              <a:t>2) Split metric: Gini (impurity) index</a:t>
            </a:r>
          </a:p>
        </p:txBody>
      </p:sp>
      <p:sp>
        <p:nvSpPr>
          <p:cNvPr id="3" name="Content Placeholder 2"/>
          <p:cNvSpPr>
            <a:spLocks noGrp="1"/>
          </p:cNvSpPr>
          <p:nvPr>
            <p:ph idx="1"/>
          </p:nvPr>
        </p:nvSpPr>
        <p:spPr/>
        <p:txBody>
          <a:bodyPr>
            <a:normAutofit fontScale="92500" lnSpcReduction="20000"/>
          </a:bodyPr>
          <a:lstStyle/>
          <a:p>
            <a:endParaRPr lang="en-US" dirty="0"/>
          </a:p>
          <a:p>
            <a:endParaRPr lang="en-US" dirty="0"/>
          </a:p>
          <a:p>
            <a:r>
              <a:rPr lang="en-US" dirty="0" err="1"/>
              <a:t>Prob</a:t>
            </a:r>
            <a:r>
              <a:rPr lang="en-US" dirty="0"/>
              <a:t>(bus) =4/10=0.4</a:t>
            </a:r>
          </a:p>
          <a:p>
            <a:r>
              <a:rPr lang="en-US" dirty="0" err="1"/>
              <a:t>Prob</a:t>
            </a:r>
            <a:r>
              <a:rPr lang="en-US" dirty="0"/>
              <a:t>(car)=3/10=0.3</a:t>
            </a:r>
          </a:p>
          <a:p>
            <a:r>
              <a:rPr lang="en-US" dirty="0" err="1"/>
              <a:t>Prob</a:t>
            </a:r>
            <a:r>
              <a:rPr lang="en-US" dirty="0"/>
              <a:t>(train)=3/10=0.3</a:t>
            </a:r>
          </a:p>
          <a:p>
            <a:r>
              <a:rPr lang="en-US" dirty="0"/>
              <a:t>Gini index =1-(0.4*0.4+0.3*0.3+0.3*0.3)= </a:t>
            </a:r>
            <a:r>
              <a:rPr lang="en-US" dirty="0">
                <a:solidFill>
                  <a:srgbClr val="FF0000"/>
                </a:solidFill>
              </a:rPr>
              <a:t>0.66</a:t>
            </a:r>
          </a:p>
          <a:p>
            <a:r>
              <a:rPr lang="en-US" dirty="0">
                <a:solidFill>
                  <a:srgbClr val="0070C0"/>
                </a:solidFill>
              </a:rPr>
              <a:t>Another example if the class has only bus: if P(bus)=1, P(car)=0, P(train)=0</a:t>
            </a:r>
          </a:p>
          <a:p>
            <a:pPr lvl="1"/>
            <a:r>
              <a:rPr lang="en-US" dirty="0">
                <a:solidFill>
                  <a:srgbClr val="0070C0"/>
                </a:solidFill>
              </a:rPr>
              <a:t>Gini Impurity index= 1-1*1-0*0-0*0=0</a:t>
            </a:r>
          </a:p>
          <a:p>
            <a:pPr lvl="1"/>
            <a:r>
              <a:rPr lang="en-US" dirty="0">
                <a:solidFill>
                  <a:srgbClr val="0070C0"/>
                </a:solidFill>
              </a:rPr>
              <a:t>Impurity is 0</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19</a:t>
            </a:fld>
            <a:endParaRPr lang="en-US"/>
          </a:p>
        </p:txBody>
      </p:sp>
      <p:graphicFrame>
        <p:nvGraphicFramePr>
          <p:cNvPr id="7" name="Object 6"/>
          <p:cNvGraphicFramePr>
            <a:graphicFrameLocks noChangeAspect="1"/>
          </p:cNvGraphicFramePr>
          <p:nvPr/>
        </p:nvGraphicFramePr>
        <p:xfrm>
          <a:off x="762000" y="1600200"/>
          <a:ext cx="3571081" cy="838200"/>
        </p:xfrm>
        <a:graphic>
          <a:graphicData uri="http://schemas.openxmlformats.org/presentationml/2006/ole">
            <mc:AlternateContent xmlns:mc="http://schemas.openxmlformats.org/markup-compatibility/2006">
              <mc:Choice xmlns:v="urn:schemas-microsoft-com:vml" Requires="v">
                <p:oleObj spid="_x0000_s3154" name="Equation" r:id="rId3" imgW="1460160" imgH="342720" progId="Equation.3">
                  <p:embed/>
                </p:oleObj>
              </mc:Choice>
              <mc:Fallback>
                <p:oleObj name="Equation" r:id="rId3" imgW="1460160" imgH="342720" progId="Equation.3">
                  <p:embed/>
                  <p:pic>
                    <p:nvPicPr>
                      <p:cNvPr id="0" name=""/>
                      <p:cNvPicPr>
                        <a:picLocks noChangeAspect="1" noChangeArrowheads="1"/>
                      </p:cNvPicPr>
                      <p:nvPr/>
                    </p:nvPicPr>
                    <p:blipFill>
                      <a:blip r:embed="rId4"/>
                      <a:srcRect/>
                      <a:stretch>
                        <a:fillRect/>
                      </a:stretch>
                    </p:blipFill>
                    <p:spPr bwMode="auto">
                      <a:xfrm>
                        <a:off x="762000" y="1600200"/>
                        <a:ext cx="3571081" cy="838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1686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a:t>We will learn : the Classification and Regression decision Tree ( CART) ( or </a:t>
            </a:r>
            <a:r>
              <a:rPr lang="en-US" sz="3100" dirty="0">
                <a:hlinkClick r:id="rId2"/>
              </a:rPr>
              <a:t>Decision Tree</a:t>
            </a:r>
            <a:r>
              <a:rPr lang="en-US" sz="3100" dirty="0"/>
              <a:t>)</a:t>
            </a:r>
            <a:endParaRPr lang="en-US" sz="3600" dirty="0"/>
          </a:p>
        </p:txBody>
      </p:sp>
      <p:sp>
        <p:nvSpPr>
          <p:cNvPr id="3" name="Content Placeholder 2"/>
          <p:cNvSpPr>
            <a:spLocks noGrp="1"/>
          </p:cNvSpPr>
          <p:nvPr>
            <p:ph idx="1"/>
          </p:nvPr>
        </p:nvSpPr>
        <p:spPr/>
        <p:txBody>
          <a:bodyPr>
            <a:normAutofit/>
          </a:bodyPr>
          <a:lstStyle/>
          <a:p>
            <a:r>
              <a:rPr lang="en-US" sz="3200" dirty="0"/>
              <a:t>Classification decision tree</a:t>
            </a:r>
            <a:endParaRPr lang="en-US" dirty="0"/>
          </a:p>
          <a:p>
            <a:pPr lvl="1"/>
            <a:r>
              <a:rPr lang="en-US" dirty="0"/>
              <a:t>uses</a:t>
            </a:r>
            <a:r>
              <a:rPr lang="en-US" dirty="0">
                <a:solidFill>
                  <a:srgbClr val="0070C0"/>
                </a:solidFill>
              </a:rPr>
              <a:t> </a:t>
            </a:r>
            <a:r>
              <a:rPr lang="en-US" b="1" i="1" dirty="0">
                <a:solidFill>
                  <a:srgbClr val="0070C0"/>
                </a:solidFill>
              </a:rPr>
              <a:t>Gini Index</a:t>
            </a:r>
            <a:r>
              <a:rPr lang="en-US" dirty="0"/>
              <a:t> as metric.</a:t>
            </a:r>
          </a:p>
          <a:p>
            <a:pPr lvl="1"/>
            <a:r>
              <a:rPr lang="en-US" dirty="0"/>
              <a:t>ID3 (Iterative </a:t>
            </a:r>
            <a:r>
              <a:rPr lang="en-US" dirty="0" err="1"/>
              <a:t>Dichotomiser</a:t>
            </a:r>
            <a:r>
              <a:rPr lang="en-US" dirty="0"/>
              <a:t> 3) or</a:t>
            </a:r>
            <a:r>
              <a:rPr lang="en-US" b="0" i="0" dirty="0">
                <a:solidFill>
                  <a:srgbClr val="2021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3" tooltip="C4.5 algorithm"/>
              </a:rPr>
              <a:t>C4.5</a:t>
            </a:r>
            <a:r>
              <a:rPr lang="en-US" b="0" i="0" dirty="0">
                <a:solidFill>
                  <a:srgbClr val="202122"/>
                </a:solidFill>
                <a:effectLst/>
                <a:latin typeface="Arial" panose="020B0604020202020204" pitchFamily="34" charset="0"/>
              </a:rPr>
              <a:t> and C5.0</a:t>
            </a:r>
            <a:r>
              <a:rPr lang="en-US" dirty="0"/>
              <a:t> : uses </a:t>
            </a:r>
            <a:r>
              <a:rPr lang="en-US" b="1" i="1" dirty="0">
                <a:hlinkClick r:id="rId4"/>
              </a:rPr>
              <a:t>Information gain</a:t>
            </a:r>
            <a:r>
              <a:rPr lang="en-US" b="1" i="1" dirty="0"/>
              <a:t> (based on Entropy function </a:t>
            </a:r>
            <a:r>
              <a:rPr lang="en-US" dirty="0"/>
              <a:t>) as metrics.</a:t>
            </a:r>
          </a:p>
          <a:p>
            <a:r>
              <a:rPr lang="en-US" dirty="0"/>
              <a:t>Regression decisions tree</a:t>
            </a:r>
          </a:p>
          <a:p>
            <a:pPr lvl="1"/>
            <a:r>
              <a:rPr lang="en-US" dirty="0"/>
              <a:t>Using Variance</a:t>
            </a:r>
          </a:p>
          <a:p>
            <a:r>
              <a:rPr lang="en-US" sz="2400" dirty="0"/>
              <a:t>References:</a:t>
            </a:r>
            <a:endParaRPr lang="en-US" sz="2400" dirty="0">
              <a:hlinkClick r:id="rId5"/>
            </a:endParaRPr>
          </a:p>
          <a:p>
            <a:r>
              <a:rPr lang="en-US" sz="1400" dirty="0">
                <a:hlinkClick r:id="rId5"/>
              </a:rPr>
              <a:t>https://medium.com/deep-math-machine-learning-ai/chapter-4-decision-trees-algorithms-b93975f7a1f1</a:t>
            </a:r>
            <a:endParaRPr lang="en-US" sz="1400" dirty="0"/>
          </a:p>
          <a:p>
            <a:r>
              <a:rPr lang="en-US" sz="1400" dirty="0">
                <a:hlinkClick r:id="rId6"/>
              </a:rPr>
              <a:t>https://machinelearningmastery.com/classification-and-regression-trees-for-machine-learning/</a:t>
            </a:r>
            <a:endParaRPr lang="en-US" sz="1400" dirty="0"/>
          </a:p>
          <a:p>
            <a:endParaRPr lang="en-US" sz="1400" dirty="0"/>
          </a:p>
        </p:txBody>
      </p:sp>
      <p:sp>
        <p:nvSpPr>
          <p:cNvPr id="4" name="Footer Placeholder 3"/>
          <p:cNvSpPr>
            <a:spLocks noGrp="1"/>
          </p:cNvSpPr>
          <p:nvPr>
            <p:ph type="ftr" sz="quarter" idx="11"/>
          </p:nvPr>
        </p:nvSpPr>
        <p:spPr/>
        <p:txBody>
          <a:bodyPr/>
          <a:lstStyle/>
          <a:p>
            <a:r>
              <a:rPr lang="en-US"/>
              <a:t>Decision tree g.2.d</a:t>
            </a:r>
            <a:endParaRPr lang="en-US" dirty="0"/>
          </a:p>
        </p:txBody>
      </p:sp>
      <p:sp>
        <p:nvSpPr>
          <p:cNvPr id="5" name="Slide Number Placeholder 4"/>
          <p:cNvSpPr>
            <a:spLocks noGrp="1"/>
          </p:cNvSpPr>
          <p:nvPr>
            <p:ph type="sldNum" sz="quarter" idx="12"/>
          </p:nvPr>
        </p:nvSpPr>
        <p:spPr/>
        <p:txBody>
          <a:bodyPr/>
          <a:lstStyle/>
          <a:p>
            <a:fld id="{2610D6A1-B8B6-49E2-8B25-8AE906FA9AFD}" type="slidenum">
              <a:rPr lang="en-US" smtClean="0"/>
              <a:t>2</a:t>
            </a:fld>
            <a:endParaRPr lang="en-US" dirty="0"/>
          </a:p>
        </p:txBody>
      </p:sp>
    </p:spTree>
    <p:extLst>
      <p:ext uri="{BB962C8B-B14F-4D97-AF65-F5344CB8AC3E}">
        <p14:creationId xmlns:p14="http://schemas.microsoft.com/office/powerpoint/2010/main" val="3840855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15240"/>
            <a:ext cx="8229600" cy="670560"/>
          </a:xfrm>
        </p:spPr>
        <p:txBody>
          <a:bodyPr>
            <a:normAutofit/>
          </a:bodyPr>
          <a:lstStyle/>
          <a:p>
            <a:pPr algn="l"/>
            <a:r>
              <a:rPr lang="en-US" sz="3600" dirty="0">
                <a:solidFill>
                  <a:srgbClr val="0070C0"/>
                </a:solidFill>
              </a:rPr>
              <a:t>Exercise 3.</a:t>
            </a:r>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If the first 2 rows are not bus but train, find entropy and </a:t>
            </a:r>
            <a:r>
              <a:rPr lang="en-US" dirty="0" err="1"/>
              <a:t>Gini</a:t>
            </a:r>
            <a:r>
              <a:rPr lang="en-US" dirty="0"/>
              <a:t> index </a:t>
            </a:r>
          </a:p>
          <a:p>
            <a:r>
              <a:rPr lang="en-US" dirty="0" err="1"/>
              <a:t>Prob</a:t>
            </a:r>
            <a:r>
              <a:rPr lang="en-US" dirty="0"/>
              <a:t>(bus) =2/10=0.2</a:t>
            </a:r>
          </a:p>
          <a:p>
            <a:r>
              <a:rPr lang="en-US" dirty="0" err="1"/>
              <a:t>Prob</a:t>
            </a:r>
            <a:r>
              <a:rPr lang="en-US" dirty="0"/>
              <a:t>(car)=3/10=0.3</a:t>
            </a:r>
          </a:p>
          <a:p>
            <a:r>
              <a:rPr lang="en-US" dirty="0" err="1"/>
              <a:t>Prob</a:t>
            </a:r>
            <a:r>
              <a:rPr lang="en-US" dirty="0"/>
              <a:t>(train)=5/10=0.5</a:t>
            </a:r>
          </a:p>
          <a:p>
            <a:r>
              <a:rPr lang="en-US" dirty="0"/>
              <a:t>Entropy =_______________________________?</a:t>
            </a:r>
          </a:p>
          <a:p>
            <a:r>
              <a:rPr lang="en-US" dirty="0"/>
              <a:t>Gini index =_____________________________?</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20</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 y="685800"/>
            <a:ext cx="810049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789259" y="1491734"/>
            <a:ext cx="643318" cy="369332"/>
          </a:xfrm>
          <a:prstGeom prst="rect">
            <a:avLst/>
          </a:prstGeom>
          <a:noFill/>
        </p:spPr>
        <p:txBody>
          <a:bodyPr wrap="none" rtlCol="0">
            <a:spAutoFit/>
          </a:bodyPr>
          <a:lstStyle/>
          <a:p>
            <a:r>
              <a:rPr lang="en-US" dirty="0">
                <a:solidFill>
                  <a:srgbClr val="FF0000"/>
                </a:solidFill>
              </a:rPr>
              <a:t>Train</a:t>
            </a:r>
          </a:p>
        </p:txBody>
      </p:sp>
      <p:cxnSp>
        <p:nvCxnSpPr>
          <p:cNvPr id="9" name="Straight Connector 8"/>
          <p:cNvCxnSpPr/>
          <p:nvPr/>
        </p:nvCxnSpPr>
        <p:spPr>
          <a:xfrm>
            <a:off x="7391400" y="1676400"/>
            <a:ext cx="39785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941659" y="1723906"/>
            <a:ext cx="643318" cy="369332"/>
          </a:xfrm>
          <a:prstGeom prst="rect">
            <a:avLst/>
          </a:prstGeom>
          <a:noFill/>
        </p:spPr>
        <p:txBody>
          <a:bodyPr wrap="none" rtlCol="0">
            <a:spAutoFit/>
          </a:bodyPr>
          <a:lstStyle/>
          <a:p>
            <a:r>
              <a:rPr lang="en-US" dirty="0">
                <a:solidFill>
                  <a:srgbClr val="FF0000"/>
                </a:solidFill>
              </a:rPr>
              <a:t>Train</a:t>
            </a:r>
          </a:p>
        </p:txBody>
      </p:sp>
      <mc:AlternateContent xmlns:mc="http://schemas.openxmlformats.org/markup-compatibility/2006" xmlns:a14="http://schemas.microsoft.com/office/drawing/2010/main">
        <mc:Choice Requires="a14">
          <p:sp>
            <p:nvSpPr>
              <p:cNvPr id="15" name="Object 14"/>
              <p:cNvSpPr txBox="1"/>
              <p:nvPr/>
            </p:nvSpPr>
            <p:spPr>
              <a:xfrm>
                <a:off x="2587625" y="22225"/>
                <a:ext cx="6248400" cy="685800"/>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𝐸𝑛𝑡𝑟𝑜𝑝𝑦</m:t>
                      </m:r>
                      <m:r>
                        <a:rPr lang="en-US" i="1">
                          <a:solidFill>
                            <a:srgbClr val="000000"/>
                          </a:solidFill>
                          <a:latin typeface="Cambria Math" panose="02040503050406030204" pitchFamily="18" charset="0"/>
                        </a:rPr>
                        <m:t>=</m:t>
                      </m:r>
                      <m:nary>
                        <m:naryPr>
                          <m:chr m:val="∑"/>
                          <m:supHide m:val="on"/>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𝑖</m:t>
                          </m:r>
                        </m:sub>
                        <m:sup/>
                        <m:e>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𝑝</m:t>
                              </m:r>
                            </m:e>
                            <m:sub>
                              <m:r>
                                <a:rPr lang="en-US" i="1">
                                  <a:solidFill>
                                    <a:srgbClr val="000000"/>
                                  </a:solidFill>
                                  <a:latin typeface="Cambria Math" panose="02040503050406030204" pitchFamily="18" charset="0"/>
                                </a:rPr>
                                <m:t>𝑖</m:t>
                              </m:r>
                            </m:sub>
                          </m:sSub>
                          <m:func>
                            <m:funcPr>
                              <m:ctrlPr>
                                <a:rPr lang="en-US" i="1">
                                  <a:solidFill>
                                    <a:srgbClr val="000000"/>
                                  </a:solidFill>
                                  <a:latin typeface="Cambria Math" panose="02040503050406030204" pitchFamily="18" charset="0"/>
                                </a:rPr>
                              </m:ctrlPr>
                            </m:funcPr>
                            <m:fName>
                              <m:sSub>
                                <m:sSubPr>
                                  <m:ctrlPr>
                                    <a:rPr lang="en-US" i="1">
                                      <a:solidFill>
                                        <a:srgbClr val="000000"/>
                                      </a:solidFill>
                                      <a:latin typeface="Cambria Math" panose="02040503050406030204" pitchFamily="18" charset="0"/>
                                    </a:rPr>
                                  </m:ctrlPr>
                                </m:sSubPr>
                                <m:e>
                                  <m:r>
                                    <m:rPr>
                                      <m:sty m:val="p"/>
                                    </m:rPr>
                                    <a:rPr lang="en-US" i="0">
                                      <a:solidFill>
                                        <a:srgbClr val="000000"/>
                                      </a:solidFill>
                                      <a:latin typeface="Cambria Math" panose="02040503050406030204" pitchFamily="18" charset="0"/>
                                    </a:rPr>
                                    <m:t>log</m:t>
                                  </m:r>
                                </m:e>
                                <m:sub>
                                  <m:r>
                                    <a:rPr lang="en-US" i="1">
                                      <a:solidFill>
                                        <a:srgbClr val="000000"/>
                                      </a:solidFill>
                                      <a:latin typeface="Cambria Math" panose="02040503050406030204" pitchFamily="18" charset="0"/>
                                    </a:rPr>
                                    <m:t>2</m:t>
                                  </m:r>
                                </m:sub>
                              </m:sSub>
                            </m:fName>
                            <m:e>
                              <m:r>
                                <a:rPr lang="en-US" i="1">
                                  <a:solidFill>
                                    <a:srgbClr val="000000"/>
                                  </a:solidFill>
                                  <a:latin typeface="Cambria Math" panose="02040503050406030204" pitchFamily="18" charset="0"/>
                                </a:rPr>
                                <m:t>(</m:t>
                              </m:r>
                            </m:e>
                          </m:func>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𝑝</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e>
                      </m:nary>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𝐺𝑖𝑛𝑖</m:t>
                      </m:r>
                      <m:r>
                        <a:rPr lang="en-US" i="1">
                          <a:solidFill>
                            <a:srgbClr val="000000"/>
                          </a:solidFill>
                          <a:latin typeface="Cambria Math" panose="02040503050406030204" pitchFamily="18" charset="0"/>
                        </a:rPr>
                        <m:t>_</m:t>
                      </m:r>
                      <m:r>
                        <a:rPr lang="en-US" i="1">
                          <a:solidFill>
                            <a:srgbClr val="000000"/>
                          </a:solidFill>
                          <a:latin typeface="Cambria Math" panose="02040503050406030204" pitchFamily="18" charset="0"/>
                        </a:rPr>
                        <m:t>𝑖𝑛𝑑𝑒𝑥</m:t>
                      </m:r>
                      <m:r>
                        <a:rPr lang="en-US" i="1">
                          <a:solidFill>
                            <a:srgbClr val="000000"/>
                          </a:solidFill>
                          <a:latin typeface="Cambria Math" panose="02040503050406030204" pitchFamily="18" charset="0"/>
                        </a:rPr>
                        <m:t>=1−</m:t>
                      </m:r>
                      <m:nary>
                        <m:naryPr>
                          <m:chr m:val="∑"/>
                          <m:supHide m:val="on"/>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𝑖</m:t>
                          </m:r>
                        </m:sub>
                        <m:sup/>
                        <m:e>
                          <m:sSubSup>
                            <m:sSubSupPr>
                              <m:ctrlPr>
                                <a:rPr lang="en-US" i="1">
                                  <a:solidFill>
                                    <a:srgbClr val="000000"/>
                                  </a:solidFill>
                                  <a:latin typeface="Cambria Math" panose="02040503050406030204" pitchFamily="18" charset="0"/>
                                </a:rPr>
                              </m:ctrlPr>
                            </m:sSubSupPr>
                            <m:e>
                              <m:r>
                                <a:rPr lang="en-US" i="1">
                                  <a:solidFill>
                                    <a:srgbClr val="000000"/>
                                  </a:solidFill>
                                  <a:latin typeface="Cambria Math" panose="02040503050406030204" pitchFamily="18" charset="0"/>
                                </a:rPr>
                                <m:t>𝑝</m:t>
                              </m:r>
                            </m:e>
                            <m:sub>
                              <m:r>
                                <a:rPr lang="en-US" i="1">
                                  <a:solidFill>
                                    <a:srgbClr val="000000"/>
                                  </a:solidFill>
                                  <a:latin typeface="Cambria Math" panose="02040503050406030204" pitchFamily="18" charset="0"/>
                                </a:rPr>
                                <m:t>𝑖</m:t>
                              </m:r>
                            </m:sub>
                            <m:sup>
                              <m:r>
                                <a:rPr lang="en-US" i="1">
                                  <a:solidFill>
                                    <a:srgbClr val="000000"/>
                                  </a:solidFill>
                                  <a:latin typeface="Cambria Math" panose="02040503050406030204" pitchFamily="18" charset="0"/>
                                </a:rPr>
                                <m:t>2</m:t>
                              </m:r>
                            </m:sup>
                          </m:sSubSup>
                        </m:e>
                      </m:nary>
                    </m:oMath>
                  </m:oMathPara>
                </a14:m>
                <a:endParaRPr lang="en-US" dirty="0"/>
              </a:p>
            </p:txBody>
          </p:sp>
        </mc:Choice>
        <mc:Fallback xmlns="">
          <p:sp>
            <p:nvSpPr>
              <p:cNvPr id="15" name="Object 14"/>
              <p:cNvSpPr txBox="1">
                <a:spLocks noRot="1" noChangeAspect="1" noMove="1" noResize="1" noEditPoints="1" noAdjustHandles="1" noChangeArrowheads="1" noChangeShapeType="1" noTextEdit="1"/>
              </p:cNvSpPr>
              <p:nvPr/>
            </p:nvSpPr>
            <p:spPr>
              <a:xfrm>
                <a:off x="2587625" y="22225"/>
                <a:ext cx="6248400" cy="685800"/>
              </a:xfrm>
              <a:prstGeom prst="rect">
                <a:avLst/>
              </a:prstGeom>
              <a:blipFill>
                <a:blip r:embed="rId3"/>
                <a:stretch>
                  <a:fillRect/>
                </a:stretch>
              </a:blipFill>
            </p:spPr>
            <p:txBody>
              <a:bodyPr/>
              <a:lstStyle/>
              <a:p>
                <a:r>
                  <a:rPr lang="en-US">
                    <a:noFill/>
                  </a:rPr>
                  <a:t> </a:t>
                </a:r>
              </a:p>
            </p:txBody>
          </p:sp>
        </mc:Fallback>
      </mc:AlternateContent>
      <p:cxnSp>
        <p:nvCxnSpPr>
          <p:cNvPr id="17" name="Straight Connector 16"/>
          <p:cNvCxnSpPr/>
          <p:nvPr/>
        </p:nvCxnSpPr>
        <p:spPr>
          <a:xfrm>
            <a:off x="7379396" y="1934528"/>
            <a:ext cx="39785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62000" y="512247"/>
            <a:ext cx="4209486" cy="369332"/>
          </a:xfrm>
          <a:prstGeom prst="rect">
            <a:avLst/>
          </a:prstGeom>
        </p:spPr>
        <p:txBody>
          <a:bodyPr wrap="none">
            <a:spAutoFit/>
          </a:bodyPr>
          <a:lstStyle/>
          <a:p>
            <a:r>
              <a:rPr lang="en-US" dirty="0"/>
              <a:t>Male, female, etc. are Categorical variables</a:t>
            </a:r>
          </a:p>
        </p:txBody>
      </p:sp>
      <p:sp>
        <p:nvSpPr>
          <p:cNvPr id="13" name="TextBox 12"/>
          <p:cNvSpPr txBox="1"/>
          <p:nvPr/>
        </p:nvSpPr>
        <p:spPr>
          <a:xfrm>
            <a:off x="4296301" y="715010"/>
            <a:ext cx="1350370" cy="369332"/>
          </a:xfrm>
          <a:prstGeom prst="rect">
            <a:avLst/>
          </a:prstGeom>
          <a:noFill/>
        </p:spPr>
        <p:txBody>
          <a:bodyPr wrap="none" rtlCol="0">
            <a:spAutoFit/>
          </a:bodyPr>
          <a:lstStyle/>
          <a:p>
            <a:r>
              <a:rPr lang="en-US" dirty="0"/>
              <a:t>(or features)</a:t>
            </a:r>
          </a:p>
        </p:txBody>
      </p:sp>
      <p:sp>
        <p:nvSpPr>
          <p:cNvPr id="14" name="TextBox 13"/>
          <p:cNvSpPr txBox="1"/>
          <p:nvPr/>
        </p:nvSpPr>
        <p:spPr>
          <a:xfrm>
            <a:off x="7233301" y="730547"/>
            <a:ext cx="1415837" cy="369332"/>
          </a:xfrm>
          <a:prstGeom prst="rect">
            <a:avLst/>
          </a:prstGeom>
          <a:noFill/>
        </p:spPr>
        <p:txBody>
          <a:bodyPr wrap="none" rtlCol="0">
            <a:spAutoFit/>
          </a:bodyPr>
          <a:lstStyle/>
          <a:p>
            <a:r>
              <a:rPr lang="en-US" dirty="0"/>
              <a:t>(or outcome)</a:t>
            </a:r>
          </a:p>
        </p:txBody>
      </p:sp>
    </p:spTree>
    <p:extLst>
      <p:ext uri="{BB962C8B-B14F-4D97-AF65-F5344CB8AC3E}">
        <p14:creationId xmlns:p14="http://schemas.microsoft.com/office/powerpoint/2010/main" val="4249195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15240"/>
            <a:ext cx="8229600" cy="670560"/>
          </a:xfrm>
        </p:spPr>
        <p:txBody>
          <a:bodyPr>
            <a:normAutofit/>
          </a:bodyPr>
          <a:lstStyle/>
          <a:p>
            <a:pPr algn="l"/>
            <a:r>
              <a:rPr lang="en-US" sz="3600" dirty="0">
                <a:solidFill>
                  <a:srgbClr val="FF0000"/>
                </a:solidFill>
              </a:rPr>
              <a:t>ANSWER 3</a:t>
            </a:r>
            <a:r>
              <a:rPr lang="en-US" sz="3200" dirty="0"/>
              <a:t>.</a:t>
            </a:r>
          </a:p>
        </p:txBody>
      </p:sp>
      <p:sp>
        <p:nvSpPr>
          <p:cNvPr id="3" name="Content Placeholder 2"/>
          <p:cNvSpPr>
            <a:spLocks noGrp="1"/>
          </p:cNvSpPr>
          <p:nvPr>
            <p:ph idx="1"/>
          </p:nvPr>
        </p:nvSpPr>
        <p:spPr>
          <a:xfrm>
            <a:off x="494862" y="1600200"/>
            <a:ext cx="8229600" cy="5257800"/>
          </a:xfrm>
        </p:spPr>
        <p:txBody>
          <a:bodyPr>
            <a:normAutofit fontScale="70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If the first 2 rows are not bus but train, find entropy and </a:t>
            </a:r>
            <a:r>
              <a:rPr lang="en-US" dirty="0" err="1"/>
              <a:t>Gini</a:t>
            </a:r>
            <a:r>
              <a:rPr lang="en-US" dirty="0"/>
              <a:t> index </a:t>
            </a:r>
          </a:p>
          <a:p>
            <a:r>
              <a:rPr lang="en-US" dirty="0" err="1"/>
              <a:t>Prob</a:t>
            </a:r>
            <a:r>
              <a:rPr lang="en-US" dirty="0"/>
              <a:t>(bus) =2/10=0.2</a:t>
            </a:r>
          </a:p>
          <a:p>
            <a:r>
              <a:rPr lang="en-US" dirty="0" err="1"/>
              <a:t>Prob</a:t>
            </a:r>
            <a:r>
              <a:rPr lang="en-US" dirty="0"/>
              <a:t>(car)=3/10=0.3</a:t>
            </a:r>
          </a:p>
          <a:p>
            <a:r>
              <a:rPr lang="en-US" dirty="0" err="1"/>
              <a:t>Prob</a:t>
            </a:r>
            <a:r>
              <a:rPr lang="en-US" dirty="0"/>
              <a:t>(train)=5/10=0.5</a:t>
            </a:r>
          </a:p>
          <a:p>
            <a:r>
              <a:rPr lang="en-US" dirty="0">
                <a:solidFill>
                  <a:srgbClr val="FF0000"/>
                </a:solidFill>
              </a:rPr>
              <a:t>Entropy =-0.2*log_2(0.2)- 0.3*log_2(0.3)- 0.5*log_2(0.5)= 1.485</a:t>
            </a:r>
          </a:p>
          <a:p>
            <a:r>
              <a:rPr lang="en-US" dirty="0" err="1">
                <a:solidFill>
                  <a:srgbClr val="FF0000"/>
                </a:solidFill>
              </a:rPr>
              <a:t>Gini</a:t>
            </a:r>
            <a:r>
              <a:rPr lang="en-US" dirty="0">
                <a:solidFill>
                  <a:srgbClr val="FF0000"/>
                </a:solidFill>
              </a:rPr>
              <a:t> index =1-(0.2*0.2+0.3*0.3+0.5*0.5)= 0.62</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21</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 y="685800"/>
            <a:ext cx="810049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789259" y="1491734"/>
            <a:ext cx="643318" cy="369332"/>
          </a:xfrm>
          <a:prstGeom prst="rect">
            <a:avLst/>
          </a:prstGeom>
          <a:noFill/>
        </p:spPr>
        <p:txBody>
          <a:bodyPr wrap="none" rtlCol="0">
            <a:spAutoFit/>
          </a:bodyPr>
          <a:lstStyle/>
          <a:p>
            <a:r>
              <a:rPr lang="en-US" dirty="0">
                <a:solidFill>
                  <a:srgbClr val="FF0000"/>
                </a:solidFill>
              </a:rPr>
              <a:t>Train</a:t>
            </a:r>
          </a:p>
        </p:txBody>
      </p:sp>
      <p:sp>
        <p:nvSpPr>
          <p:cNvPr id="11" name="TextBox 10"/>
          <p:cNvSpPr txBox="1"/>
          <p:nvPr/>
        </p:nvSpPr>
        <p:spPr>
          <a:xfrm>
            <a:off x="7941659" y="1723906"/>
            <a:ext cx="643318" cy="369332"/>
          </a:xfrm>
          <a:prstGeom prst="rect">
            <a:avLst/>
          </a:prstGeom>
          <a:noFill/>
        </p:spPr>
        <p:txBody>
          <a:bodyPr wrap="none" rtlCol="0">
            <a:spAutoFit/>
          </a:bodyPr>
          <a:lstStyle/>
          <a:p>
            <a:r>
              <a:rPr lang="en-US" dirty="0">
                <a:solidFill>
                  <a:srgbClr val="FF0000"/>
                </a:solidFill>
              </a:rPr>
              <a:t>Train</a:t>
            </a:r>
          </a:p>
        </p:txBody>
      </p:sp>
      <mc:AlternateContent xmlns:mc="http://schemas.openxmlformats.org/markup-compatibility/2006" xmlns:a14="http://schemas.microsoft.com/office/drawing/2010/main">
        <mc:Choice Requires="a14">
          <p:sp>
            <p:nvSpPr>
              <p:cNvPr id="15" name="Object 14"/>
              <p:cNvSpPr txBox="1"/>
              <p:nvPr/>
            </p:nvSpPr>
            <p:spPr>
              <a:xfrm>
                <a:off x="2590800" y="50800"/>
                <a:ext cx="6248400" cy="685800"/>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𝐸𝑛𝑡𝑟𝑜𝑝𝑦</m:t>
                      </m:r>
                      <m:r>
                        <a:rPr lang="en-US" i="1">
                          <a:solidFill>
                            <a:srgbClr val="000000"/>
                          </a:solidFill>
                          <a:latin typeface="Cambria Math" panose="02040503050406030204" pitchFamily="18" charset="0"/>
                        </a:rPr>
                        <m:t>=</m:t>
                      </m:r>
                      <m:nary>
                        <m:naryPr>
                          <m:chr m:val="∑"/>
                          <m:supHide m:val="on"/>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𝑖</m:t>
                          </m:r>
                        </m:sub>
                        <m:sup/>
                        <m:e>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𝑝</m:t>
                              </m:r>
                            </m:e>
                            <m:sub>
                              <m:r>
                                <a:rPr lang="en-US" i="1">
                                  <a:solidFill>
                                    <a:srgbClr val="000000"/>
                                  </a:solidFill>
                                  <a:latin typeface="Cambria Math" panose="02040503050406030204" pitchFamily="18" charset="0"/>
                                </a:rPr>
                                <m:t>𝑖</m:t>
                              </m:r>
                            </m:sub>
                          </m:sSub>
                          <m:func>
                            <m:funcPr>
                              <m:ctrlPr>
                                <a:rPr lang="en-US" i="1">
                                  <a:solidFill>
                                    <a:srgbClr val="000000"/>
                                  </a:solidFill>
                                  <a:latin typeface="Cambria Math" panose="02040503050406030204" pitchFamily="18" charset="0"/>
                                </a:rPr>
                              </m:ctrlPr>
                            </m:funcPr>
                            <m:fName>
                              <m:sSub>
                                <m:sSubPr>
                                  <m:ctrlPr>
                                    <a:rPr lang="en-US" i="1">
                                      <a:solidFill>
                                        <a:srgbClr val="000000"/>
                                      </a:solidFill>
                                      <a:latin typeface="Cambria Math" panose="02040503050406030204" pitchFamily="18" charset="0"/>
                                    </a:rPr>
                                  </m:ctrlPr>
                                </m:sSubPr>
                                <m:e>
                                  <m:r>
                                    <m:rPr>
                                      <m:sty m:val="p"/>
                                    </m:rPr>
                                    <a:rPr lang="en-US" i="0">
                                      <a:solidFill>
                                        <a:srgbClr val="000000"/>
                                      </a:solidFill>
                                      <a:latin typeface="Cambria Math" panose="02040503050406030204" pitchFamily="18" charset="0"/>
                                    </a:rPr>
                                    <m:t>log</m:t>
                                  </m:r>
                                </m:e>
                                <m:sub>
                                  <m:r>
                                    <a:rPr lang="en-US" i="1">
                                      <a:solidFill>
                                        <a:srgbClr val="000000"/>
                                      </a:solidFill>
                                      <a:latin typeface="Cambria Math" panose="02040503050406030204" pitchFamily="18" charset="0"/>
                                    </a:rPr>
                                    <m:t>2</m:t>
                                  </m:r>
                                </m:sub>
                              </m:sSub>
                            </m:fName>
                            <m:e>
                              <m:r>
                                <a:rPr lang="en-US" i="1">
                                  <a:solidFill>
                                    <a:srgbClr val="000000"/>
                                  </a:solidFill>
                                  <a:latin typeface="Cambria Math" panose="02040503050406030204" pitchFamily="18" charset="0"/>
                                </a:rPr>
                                <m:t>(</m:t>
                              </m:r>
                            </m:e>
                          </m:func>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𝑝</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e>
                      </m:nary>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𝐺𝑖𝑛𝑖</m:t>
                      </m:r>
                      <m:r>
                        <a:rPr lang="en-US" i="1">
                          <a:solidFill>
                            <a:srgbClr val="000000"/>
                          </a:solidFill>
                          <a:latin typeface="Cambria Math" panose="02040503050406030204" pitchFamily="18" charset="0"/>
                        </a:rPr>
                        <m:t>_</m:t>
                      </m:r>
                      <m:r>
                        <a:rPr lang="en-US" i="1">
                          <a:solidFill>
                            <a:srgbClr val="000000"/>
                          </a:solidFill>
                          <a:latin typeface="Cambria Math" panose="02040503050406030204" pitchFamily="18" charset="0"/>
                        </a:rPr>
                        <m:t>𝑖𝑛𝑑𝑒𝑥</m:t>
                      </m:r>
                      <m:r>
                        <a:rPr lang="en-US" i="1">
                          <a:solidFill>
                            <a:srgbClr val="000000"/>
                          </a:solidFill>
                          <a:latin typeface="Cambria Math" panose="02040503050406030204" pitchFamily="18" charset="0"/>
                        </a:rPr>
                        <m:t>=1−</m:t>
                      </m:r>
                      <m:nary>
                        <m:naryPr>
                          <m:chr m:val="∑"/>
                          <m:supHide m:val="on"/>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𝑖</m:t>
                          </m:r>
                        </m:sub>
                        <m:sup/>
                        <m:e>
                          <m:sSubSup>
                            <m:sSubSupPr>
                              <m:ctrlPr>
                                <a:rPr lang="en-US" i="1">
                                  <a:solidFill>
                                    <a:srgbClr val="000000"/>
                                  </a:solidFill>
                                  <a:latin typeface="Cambria Math" panose="02040503050406030204" pitchFamily="18" charset="0"/>
                                </a:rPr>
                              </m:ctrlPr>
                            </m:sSubSupPr>
                            <m:e>
                              <m:r>
                                <a:rPr lang="en-US" i="1">
                                  <a:solidFill>
                                    <a:srgbClr val="000000"/>
                                  </a:solidFill>
                                  <a:latin typeface="Cambria Math" panose="02040503050406030204" pitchFamily="18" charset="0"/>
                                </a:rPr>
                                <m:t>𝑝</m:t>
                              </m:r>
                            </m:e>
                            <m:sub>
                              <m:r>
                                <a:rPr lang="en-US" i="1">
                                  <a:solidFill>
                                    <a:srgbClr val="000000"/>
                                  </a:solidFill>
                                  <a:latin typeface="Cambria Math" panose="02040503050406030204" pitchFamily="18" charset="0"/>
                                </a:rPr>
                                <m:t>𝑖</m:t>
                              </m:r>
                            </m:sub>
                            <m:sup>
                              <m:r>
                                <a:rPr lang="en-US" i="1">
                                  <a:solidFill>
                                    <a:srgbClr val="000000"/>
                                  </a:solidFill>
                                  <a:latin typeface="Cambria Math" panose="02040503050406030204" pitchFamily="18" charset="0"/>
                                </a:rPr>
                                <m:t>2</m:t>
                              </m:r>
                            </m:sup>
                          </m:sSubSup>
                        </m:e>
                      </m:nary>
                    </m:oMath>
                  </m:oMathPara>
                </a14:m>
                <a:endParaRPr lang="en-US" dirty="0"/>
              </a:p>
            </p:txBody>
          </p:sp>
        </mc:Choice>
        <mc:Fallback xmlns="">
          <p:sp>
            <p:nvSpPr>
              <p:cNvPr id="15" name="Object 14"/>
              <p:cNvSpPr txBox="1">
                <a:spLocks noRot="1" noChangeAspect="1" noMove="1" noResize="1" noEditPoints="1" noAdjustHandles="1" noChangeArrowheads="1" noChangeShapeType="1" noTextEdit="1"/>
              </p:cNvSpPr>
              <p:nvPr/>
            </p:nvSpPr>
            <p:spPr>
              <a:xfrm>
                <a:off x="2590800" y="50800"/>
                <a:ext cx="6248400" cy="685800"/>
              </a:xfrm>
              <a:prstGeom prst="rect">
                <a:avLst/>
              </a:prstGeom>
              <a:blipFill>
                <a:blip r:embed="rId4"/>
                <a:stretch>
                  <a:fillRect/>
                </a:stretch>
              </a:blipFill>
            </p:spPr>
            <p:txBody>
              <a:bodyPr/>
              <a:lstStyle/>
              <a:p>
                <a:r>
                  <a:rPr lang="en-US">
                    <a:noFill/>
                  </a:rPr>
                  <a:t> </a:t>
                </a:r>
              </a:p>
            </p:txBody>
          </p:sp>
        </mc:Fallback>
      </mc:AlternateContent>
      <p:cxnSp>
        <p:nvCxnSpPr>
          <p:cNvPr id="13" name="Straight Connector 12"/>
          <p:cNvCxnSpPr/>
          <p:nvPr/>
        </p:nvCxnSpPr>
        <p:spPr>
          <a:xfrm>
            <a:off x="7192470" y="1714262"/>
            <a:ext cx="749189" cy="964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192470" y="1912144"/>
            <a:ext cx="749189" cy="964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62000" y="512247"/>
            <a:ext cx="4209486" cy="369332"/>
          </a:xfrm>
          <a:prstGeom prst="rect">
            <a:avLst/>
          </a:prstGeom>
        </p:spPr>
        <p:txBody>
          <a:bodyPr wrap="none">
            <a:spAutoFit/>
          </a:bodyPr>
          <a:lstStyle/>
          <a:p>
            <a:r>
              <a:rPr lang="en-US" dirty="0"/>
              <a:t>Male, female, etc. are Categorical variables</a:t>
            </a:r>
          </a:p>
        </p:txBody>
      </p:sp>
      <p:sp>
        <p:nvSpPr>
          <p:cNvPr id="14" name="TextBox 13"/>
          <p:cNvSpPr txBox="1"/>
          <p:nvPr/>
        </p:nvSpPr>
        <p:spPr>
          <a:xfrm>
            <a:off x="4296301" y="715010"/>
            <a:ext cx="1350370" cy="369332"/>
          </a:xfrm>
          <a:prstGeom prst="rect">
            <a:avLst/>
          </a:prstGeom>
          <a:noFill/>
        </p:spPr>
        <p:txBody>
          <a:bodyPr wrap="none" rtlCol="0">
            <a:spAutoFit/>
          </a:bodyPr>
          <a:lstStyle/>
          <a:p>
            <a:r>
              <a:rPr lang="en-US" dirty="0"/>
              <a:t>(or features)</a:t>
            </a:r>
          </a:p>
        </p:txBody>
      </p:sp>
      <p:sp>
        <p:nvSpPr>
          <p:cNvPr id="16" name="TextBox 15"/>
          <p:cNvSpPr txBox="1"/>
          <p:nvPr/>
        </p:nvSpPr>
        <p:spPr>
          <a:xfrm>
            <a:off x="7233301" y="730547"/>
            <a:ext cx="1415837" cy="369332"/>
          </a:xfrm>
          <a:prstGeom prst="rect">
            <a:avLst/>
          </a:prstGeom>
          <a:noFill/>
        </p:spPr>
        <p:txBody>
          <a:bodyPr wrap="none" rtlCol="0">
            <a:spAutoFit/>
          </a:bodyPr>
          <a:lstStyle/>
          <a:p>
            <a:r>
              <a:rPr lang="en-US" dirty="0"/>
              <a:t>(or outcome)</a:t>
            </a:r>
          </a:p>
        </p:txBody>
      </p:sp>
    </p:spTree>
    <p:extLst>
      <p:ext uri="{BB962C8B-B14F-4D97-AF65-F5344CB8AC3E}">
        <p14:creationId xmlns:p14="http://schemas.microsoft.com/office/powerpoint/2010/main" val="1321695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 3) Split metrics : Variance reduction</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Introduced in CART (</a:t>
            </a:r>
            <a:r>
              <a:rPr lang="en-US" b="1" dirty="0">
                <a:solidFill>
                  <a:srgbClr val="222222"/>
                </a:solidFill>
                <a:effectLst/>
                <a:latin typeface="Helvetica Neue"/>
              </a:rPr>
              <a:t>Classification And Regression Trees is  a general name)</a:t>
            </a:r>
            <a:r>
              <a:rPr lang="en-US" dirty="0"/>
              <a:t>,</a:t>
            </a:r>
            <a:r>
              <a:rPr lang="en-US" baseline="30000" dirty="0">
                <a:hlinkClick r:id="rId2"/>
              </a:rPr>
              <a:t>[3]</a:t>
            </a:r>
            <a:r>
              <a:rPr lang="en-US" dirty="0"/>
              <a:t> variance reduction is often employed in cases where the target variable is continuous (</a:t>
            </a:r>
            <a:r>
              <a:rPr lang="en-US" u="sng" dirty="0"/>
              <a:t>regression tree</a:t>
            </a:r>
            <a:r>
              <a:rPr lang="en-US" dirty="0"/>
              <a:t>), meaning that use of many other metrics would first require discretization before being applied. The variance reduction of a node </a:t>
            </a:r>
            <a:r>
              <a:rPr lang="en-US" i="1" dirty="0"/>
              <a:t>N</a:t>
            </a:r>
            <a:r>
              <a:rPr lang="en-US" dirty="0"/>
              <a:t> is defined as the total reduction of the variance of the target variable </a:t>
            </a:r>
            <a:r>
              <a:rPr lang="en-US" i="1" dirty="0"/>
              <a:t>x</a:t>
            </a:r>
            <a:r>
              <a:rPr lang="en-US" dirty="0"/>
              <a:t> due to the split at this node:</a:t>
            </a:r>
          </a:p>
          <a:p>
            <a:r>
              <a:rPr lang="en-US" dirty="0">
                <a:solidFill>
                  <a:srgbClr val="0070C0"/>
                </a:solidFill>
              </a:rPr>
              <a:t>Details will be discussed in regression tree.</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22</a:t>
            </a:fld>
            <a:endParaRPr lang="en-US" dirty="0"/>
          </a:p>
        </p:txBody>
      </p:sp>
      <p:sp>
        <p:nvSpPr>
          <p:cNvPr id="6" name="AutoShape 2" descr="I_{V}(N)={\frac {1}{|S|^{2}}}\sum _{i\in S}\sum _{j\in S}{\frac {1}{2}}(x_{i}-x_{j})^{2}-\left({\frac {1}{|S_{t}|^{2}}}\sum _{i\in S_{t}}\sum _{j\in S_{t}}{\frac {1}{2}}(x_{i}-x_{j})^{2}+{\frac {1}{|S_{f}|^{2}}}\sum _{i\in S_{f}}\sum _{j\in S_{f}}{\frac {1}{2}}(x_{i}-x_{j})^{2}\righ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_{V}(N)={\frac {1}{|S|^{2}}}\sum _{i\in S}\sum _{j\in S}{\frac {1}{2}}(x_{i}-x_{j})^{2}-\left({\frac {1}{|S_{t}|^{2}}}\sum _{i\in S_{t}}\sum _{j\in S_{t}}{\frac {1}{2}}(x_{i}-x_{j})^{2}+{\frac {1}{|S_{f}|^{2}}}\sum _{i\in S_{f}}\sum _{j\in S_{f}}{\frac {1}{2}}(x_{i}-x_{j})^{2}\righ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I_{V}(N)={\frac {1}{|S|^{2}}}\sum _{i\in S}\sum _{j\in S}{\frac {1}{2}}(x_{i}-x_{j})^{2}-\left({\frac {1}{|S_{t}|^{2}}}\sum _{i\in S_{t}}\sum _{j\in S_{t}}{\frac {1}{2}}(x_{i}-x_{j})^{2}+{\frac {1}{|S_{f}|^{2}}}\sum _{i\in S_{f}}\sum _{j\in S_{f}}{\frac {1}{2}}(x_{i}-x_{j})^{2}\righ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0" descr="I_{V}(N)={\frac {1}{|S|^{2}}}\sum _{i\in S}\sum _{j\in S}{\frac {1}{2}}(x_{i}-x_{j})^{2}-\left({\frac {1}{|S_{t}|^{2}}}\sum _{i\in S_{t}}\sum _{j\in S_{t}}{\frac {1}{2}}(x_{i}-x_{j})^{2}+{\frac {1}{|S_{f}|^{2}}}\sum _{i\in S_{f}}\sum _{j\in S_{f}}{\frac {1}{2}}(x_{i}-x_{j})^{2}\righ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65175" y="6400800"/>
            <a:ext cx="5192127" cy="369332"/>
          </a:xfrm>
          <a:prstGeom prst="rect">
            <a:avLst/>
          </a:prstGeom>
          <a:noFill/>
        </p:spPr>
        <p:txBody>
          <a:bodyPr wrap="none" rtlCol="0">
            <a:spAutoFit/>
          </a:bodyPr>
          <a:lstStyle/>
          <a:p>
            <a:r>
              <a:rPr lang="en-US" dirty="0"/>
              <a:t>https://en.wikipedia.org/wiki/Decision_tree_learning</a:t>
            </a:r>
          </a:p>
        </p:txBody>
      </p:sp>
    </p:spTree>
    <p:extLst>
      <p:ext uri="{BB962C8B-B14F-4D97-AF65-F5344CB8AC3E}">
        <p14:creationId xmlns:p14="http://schemas.microsoft.com/office/powerpoint/2010/main" val="2854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i="1" u="sng" dirty="0">
                <a:solidFill>
                  <a:schemeClr val="tx2"/>
                </a:solidFill>
              </a:rPr>
              <a:t>Splitting procedure: Recursive Partitioning Algorithm for CART</a:t>
            </a:r>
            <a:endParaRPr lang="en-US" dirty="0"/>
          </a:p>
        </p:txBody>
      </p:sp>
      <p:sp>
        <p:nvSpPr>
          <p:cNvPr id="3" name="Content Placeholder 2"/>
          <p:cNvSpPr>
            <a:spLocks noGrp="1"/>
          </p:cNvSpPr>
          <p:nvPr>
            <p:ph idx="1"/>
          </p:nvPr>
        </p:nvSpPr>
        <p:spPr>
          <a:xfrm>
            <a:off x="457200" y="1600200"/>
            <a:ext cx="4800600" cy="4525963"/>
          </a:xfrm>
        </p:spPr>
        <p:txBody>
          <a:bodyPr>
            <a:normAutofit fontScale="85000" lnSpcReduction="20000"/>
          </a:bodyPr>
          <a:lstStyle/>
          <a:p>
            <a:pPr>
              <a:lnSpc>
                <a:spcPct val="90000"/>
              </a:lnSpc>
            </a:pPr>
            <a:r>
              <a:rPr lang="en-US" altLang="en-US" sz="2400" dirty="0"/>
              <a:t>Take all of your training data.</a:t>
            </a:r>
          </a:p>
          <a:p>
            <a:pPr>
              <a:lnSpc>
                <a:spcPct val="90000"/>
              </a:lnSpc>
            </a:pPr>
            <a:r>
              <a:rPr lang="en-US" altLang="en-US" sz="2400" dirty="0"/>
              <a:t>Consider </a:t>
            </a:r>
            <a:r>
              <a:rPr lang="en-US" altLang="en-US" sz="2400" i="1" dirty="0"/>
              <a:t>all</a:t>
            </a:r>
            <a:r>
              <a:rPr lang="en-US" altLang="en-US" sz="2400" dirty="0"/>
              <a:t> possible </a:t>
            </a:r>
            <a:r>
              <a:rPr lang="en-US" altLang="en-US" sz="2400" dirty="0">
                <a:solidFill>
                  <a:srgbClr val="3333CC"/>
                </a:solidFill>
              </a:rPr>
              <a:t>values</a:t>
            </a:r>
            <a:r>
              <a:rPr lang="en-US" altLang="en-US" sz="2400" dirty="0"/>
              <a:t> of </a:t>
            </a:r>
            <a:r>
              <a:rPr lang="en-US" altLang="en-US" sz="2400" i="1" dirty="0"/>
              <a:t>all</a:t>
            </a:r>
            <a:r>
              <a:rPr lang="en-US" altLang="en-US" sz="2400" dirty="0"/>
              <a:t> </a:t>
            </a:r>
            <a:r>
              <a:rPr lang="en-US" altLang="en-US" sz="2400" dirty="0">
                <a:solidFill>
                  <a:srgbClr val="993366"/>
                </a:solidFill>
              </a:rPr>
              <a:t>variables</a:t>
            </a:r>
            <a:r>
              <a:rPr lang="en-US" altLang="en-US" sz="2400" dirty="0"/>
              <a:t>.</a:t>
            </a:r>
          </a:p>
          <a:p>
            <a:pPr>
              <a:lnSpc>
                <a:spcPct val="90000"/>
              </a:lnSpc>
            </a:pPr>
            <a:r>
              <a:rPr lang="en-US" altLang="en-US" sz="2400" dirty="0"/>
              <a:t>Select the variable/value </a:t>
            </a:r>
            <a:r>
              <a:rPr lang="en-US" altLang="en-US" sz="2400" b="1" dirty="0">
                <a:solidFill>
                  <a:schemeClr val="tx2"/>
                </a:solidFill>
              </a:rPr>
              <a:t>(</a:t>
            </a:r>
            <a:r>
              <a:rPr lang="en-US" altLang="en-US" sz="2400" b="1" i="1" dirty="0">
                <a:solidFill>
                  <a:schemeClr val="tx2"/>
                </a:solidFill>
              </a:rPr>
              <a:t>X</a:t>
            </a:r>
            <a:r>
              <a:rPr lang="en-US" altLang="en-US" sz="2400" b="1" dirty="0">
                <a:solidFill>
                  <a:schemeClr val="tx2"/>
                </a:solidFill>
              </a:rPr>
              <a:t>=</a:t>
            </a:r>
            <a:r>
              <a:rPr lang="en-US" altLang="en-US" sz="2400" b="1" i="1" dirty="0">
                <a:solidFill>
                  <a:schemeClr val="tx2"/>
                </a:solidFill>
              </a:rPr>
              <a:t>t</a:t>
            </a:r>
            <a:r>
              <a:rPr lang="en-US" altLang="en-US" sz="2400" b="1" i="1" baseline="-25000" dirty="0">
                <a:solidFill>
                  <a:schemeClr val="tx2"/>
                </a:solidFill>
              </a:rPr>
              <a:t>1</a:t>
            </a:r>
            <a:r>
              <a:rPr lang="en-US" altLang="en-US" sz="2400" b="1" dirty="0">
                <a:solidFill>
                  <a:schemeClr val="tx2"/>
                </a:solidFill>
              </a:rPr>
              <a:t>) </a:t>
            </a:r>
            <a:r>
              <a:rPr lang="en-US" altLang="en-US" sz="2400" b="1" dirty="0">
                <a:solidFill>
                  <a:srgbClr val="00B0F0"/>
                </a:solidFill>
              </a:rPr>
              <a:t>(e.g. X1=Height)</a:t>
            </a:r>
            <a:r>
              <a:rPr lang="en-US" altLang="en-US" sz="2400" dirty="0"/>
              <a:t> that produces the greatest “separation” </a:t>
            </a:r>
            <a:r>
              <a:rPr lang="en-US" altLang="en-US" sz="2400" dirty="0">
                <a:solidFill>
                  <a:srgbClr val="FF0000"/>
                </a:solidFill>
              </a:rPr>
              <a:t>(or maximum homogeneity - - less impurity within each of the new part, meaning lowest Gini index)</a:t>
            </a:r>
            <a:r>
              <a:rPr lang="en-US" altLang="en-US" sz="2400" dirty="0"/>
              <a:t> in the target.</a:t>
            </a:r>
          </a:p>
          <a:p>
            <a:pPr>
              <a:lnSpc>
                <a:spcPct val="90000"/>
              </a:lnSpc>
            </a:pPr>
            <a:r>
              <a:rPr lang="en-US" altLang="en-US" sz="2400" i="1" dirty="0"/>
              <a:t>(X=t</a:t>
            </a:r>
            <a:r>
              <a:rPr lang="en-US" altLang="en-US" sz="2400" i="1" baseline="-25000" dirty="0"/>
              <a:t>1</a:t>
            </a:r>
            <a:r>
              <a:rPr lang="en-US" altLang="en-US" sz="2400" dirty="0"/>
              <a:t>) is called a “split”.</a:t>
            </a:r>
          </a:p>
          <a:p>
            <a:pPr>
              <a:lnSpc>
                <a:spcPct val="90000"/>
              </a:lnSpc>
            </a:pPr>
            <a:r>
              <a:rPr lang="en-US" altLang="en-US" sz="2400" dirty="0"/>
              <a:t>If </a:t>
            </a:r>
            <a:r>
              <a:rPr lang="en-US" altLang="en-US" sz="2400" i="1" dirty="0"/>
              <a:t>X</a:t>
            </a:r>
            <a:r>
              <a:rPr lang="en-US" altLang="en-US" sz="2400" dirty="0"/>
              <a:t>&lt; </a:t>
            </a:r>
            <a:r>
              <a:rPr lang="en-US" altLang="en-US" sz="2400" i="1" dirty="0"/>
              <a:t>t</a:t>
            </a:r>
            <a:r>
              <a:rPr lang="en-US" altLang="en-US" sz="2400" i="1" baseline="-25000" dirty="0"/>
              <a:t>1 </a:t>
            </a:r>
            <a:r>
              <a:rPr lang="en-US" altLang="en-US" sz="2400" dirty="0">
                <a:solidFill>
                  <a:srgbClr val="0070C0"/>
                </a:solidFill>
              </a:rPr>
              <a:t>(e.g. Height &lt;180cm)  </a:t>
            </a:r>
            <a:r>
              <a:rPr lang="en-US" altLang="en-US" sz="2400" dirty="0"/>
              <a:t>then send the data to the “left”; otherwise, send data point to the “right”.</a:t>
            </a:r>
          </a:p>
          <a:p>
            <a:pPr>
              <a:lnSpc>
                <a:spcPct val="90000"/>
              </a:lnSpc>
            </a:pPr>
            <a:r>
              <a:rPr lang="en-US" altLang="en-US" sz="2400" dirty="0"/>
              <a:t>Now repeat same process on these two “nodes”</a:t>
            </a:r>
          </a:p>
          <a:p>
            <a:pPr lvl="2">
              <a:lnSpc>
                <a:spcPct val="90000"/>
              </a:lnSpc>
            </a:pPr>
            <a:r>
              <a:rPr lang="en-US" altLang="en-US" sz="2000" dirty="0"/>
              <a:t>You get a “tree”</a:t>
            </a:r>
          </a:p>
          <a:p>
            <a:pPr lvl="2">
              <a:lnSpc>
                <a:spcPct val="90000"/>
              </a:lnSpc>
            </a:pPr>
            <a:r>
              <a:rPr lang="en-US" altLang="en-US" sz="2000" dirty="0">
                <a:solidFill>
                  <a:srgbClr val="FF0000"/>
                </a:solidFill>
              </a:rPr>
              <a:t>.</a:t>
            </a:r>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23</a:t>
            </a:fld>
            <a:endParaRPr lang="en-US"/>
          </a:p>
        </p:txBody>
      </p:sp>
      <p:sp>
        <p:nvSpPr>
          <p:cNvPr id="6" name="TextBox 5"/>
          <p:cNvSpPr txBox="1"/>
          <p:nvPr/>
        </p:nvSpPr>
        <p:spPr>
          <a:xfrm>
            <a:off x="762000" y="6019800"/>
            <a:ext cx="6756145" cy="646331"/>
          </a:xfrm>
          <a:prstGeom prst="rect">
            <a:avLst/>
          </a:prstGeom>
          <a:noFill/>
        </p:spPr>
        <p:txBody>
          <a:bodyPr wrap="none" rtlCol="0">
            <a:spAutoFit/>
          </a:bodyPr>
          <a:lstStyle/>
          <a:p>
            <a:r>
              <a:rPr lang="en-US" dirty="0">
                <a:hlinkClick r:id="rId2"/>
              </a:rPr>
              <a:t>https://www.casact.org/education/specsem/f2005/handouts/cart.ppt</a:t>
            </a:r>
            <a:endParaRPr lang="en-US" dirty="0"/>
          </a:p>
          <a:p>
            <a:endParaRPr lang="en-US" dirty="0"/>
          </a:p>
        </p:txBody>
      </p:sp>
      <p:pic>
        <p:nvPicPr>
          <p:cNvPr id="7" name="Picture 2" descr="Example Decision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083" y="2057400"/>
            <a:ext cx="3939764" cy="2952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732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166" y="15766"/>
            <a:ext cx="7147034" cy="670034"/>
          </a:xfrm>
        </p:spPr>
        <p:txBody>
          <a:bodyPr>
            <a:normAutofit fontScale="90000"/>
          </a:bodyPr>
          <a:lstStyle/>
          <a:p>
            <a:r>
              <a:rPr lang="en-US" sz="3200" dirty="0"/>
              <a:t>Example1: </a:t>
            </a:r>
            <a:r>
              <a:rPr lang="en-US" sz="2800" dirty="0"/>
              <a:t>Design a decision tree (table1)</a:t>
            </a:r>
            <a:br>
              <a:rPr lang="en-US" sz="2800" dirty="0"/>
            </a:br>
            <a:endParaRPr lang="en-US" sz="3200" dirty="0"/>
          </a:p>
        </p:txBody>
      </p:sp>
      <p:sp>
        <p:nvSpPr>
          <p:cNvPr id="3" name="Content Placeholder 2"/>
          <p:cNvSpPr>
            <a:spLocks noGrp="1"/>
          </p:cNvSpPr>
          <p:nvPr>
            <p:ph idx="1"/>
          </p:nvPr>
        </p:nvSpPr>
        <p:spPr>
          <a:xfrm>
            <a:off x="8382000" y="5867400"/>
            <a:ext cx="381000" cy="366385"/>
          </a:xfrm>
        </p:spPr>
        <p:txBody>
          <a:bodyPr>
            <a:normAutofit fontScale="62500" lnSpcReduction="20000"/>
          </a:bodyPr>
          <a:lstStyle/>
          <a:p>
            <a:r>
              <a:rPr lang="en-US" dirty="0"/>
              <a:t> </a:t>
            </a:r>
          </a:p>
        </p:txBody>
      </p:sp>
      <p:sp>
        <p:nvSpPr>
          <p:cNvPr id="4" name="Footer Placeholder 3"/>
          <p:cNvSpPr>
            <a:spLocks noGrp="1"/>
          </p:cNvSpPr>
          <p:nvPr>
            <p:ph type="ftr" sz="quarter" idx="11"/>
          </p:nvPr>
        </p:nvSpPr>
        <p:spPr>
          <a:xfrm>
            <a:off x="3200400" y="6463972"/>
            <a:ext cx="2895600" cy="365125"/>
          </a:xfrm>
        </p:spPr>
        <p:txBody>
          <a:bodyPr/>
          <a:lstStyle/>
          <a:p>
            <a:r>
              <a:rPr lang="en-US"/>
              <a:t>Decision tree g.2.d</a:t>
            </a:r>
          </a:p>
        </p:txBody>
      </p:sp>
      <p:sp>
        <p:nvSpPr>
          <p:cNvPr id="5" name="Slide Number Placeholder 4"/>
          <p:cNvSpPr>
            <a:spLocks noGrp="1"/>
          </p:cNvSpPr>
          <p:nvPr>
            <p:ph type="sldNum" sz="quarter" idx="12"/>
          </p:nvPr>
        </p:nvSpPr>
        <p:spPr>
          <a:xfrm>
            <a:off x="6629400" y="6463972"/>
            <a:ext cx="2133600" cy="365125"/>
          </a:xfrm>
        </p:spPr>
        <p:txBody>
          <a:bodyPr/>
          <a:lstStyle/>
          <a:p>
            <a:fld id="{2610D6A1-B8B6-49E2-8B25-8AE906FA9AFD}" type="slidenum">
              <a:rPr lang="en-US" smtClean="0"/>
              <a:t>24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74958247"/>
              </p:ext>
            </p:extLst>
          </p:nvPr>
        </p:nvGraphicFramePr>
        <p:xfrm>
          <a:off x="449316" y="381008"/>
          <a:ext cx="7643651" cy="6325628"/>
        </p:xfrm>
        <a:graphic>
          <a:graphicData uri="http://schemas.openxmlformats.org/drawingml/2006/table">
            <a:tbl>
              <a:tblPr>
                <a:tableStyleId>{5C22544A-7EE6-4342-B048-85BDC9FD1C3A}</a:tableStyleId>
              </a:tblPr>
              <a:tblGrid>
                <a:gridCol w="485501">
                  <a:extLst>
                    <a:ext uri="{9D8B030D-6E8A-4147-A177-3AD203B41FA5}">
                      <a16:colId xmlns:a16="http://schemas.microsoft.com/office/drawing/2014/main" val="20000"/>
                    </a:ext>
                  </a:extLst>
                </a:gridCol>
                <a:gridCol w="1248431">
                  <a:extLst>
                    <a:ext uri="{9D8B030D-6E8A-4147-A177-3AD203B41FA5}">
                      <a16:colId xmlns:a16="http://schemas.microsoft.com/office/drawing/2014/main" val="20001"/>
                    </a:ext>
                  </a:extLst>
                </a:gridCol>
                <a:gridCol w="1779152">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1082567">
                  <a:extLst>
                    <a:ext uri="{9D8B030D-6E8A-4147-A177-3AD203B41FA5}">
                      <a16:colId xmlns:a16="http://schemas.microsoft.com/office/drawing/2014/main" val="20005"/>
                    </a:ext>
                  </a:extLst>
                </a:gridCol>
              </a:tblGrid>
              <a:tr h="422012">
                <a:tc>
                  <a:txBody>
                    <a:bodyPr/>
                    <a:lstStyle/>
                    <a:p>
                      <a:pPr algn="l" fontAlgn="ctr"/>
                      <a:r>
                        <a:rPr lang="en-US" sz="1800" u="none" strike="noStrike" dirty="0">
                          <a:effectLst/>
                        </a:rPr>
                        <a:t>Day</a:t>
                      </a:r>
                      <a:endParaRPr lang="en-US" sz="1800" b="1" i="0" u="none" strike="noStrike" dirty="0">
                        <a:solidFill>
                          <a:srgbClr val="555555"/>
                        </a:solidFill>
                        <a:effectLst/>
                        <a:latin typeface="Arial" panose="020B0604020202020204" pitchFamily="34" charset="0"/>
                      </a:endParaRPr>
                    </a:p>
                  </a:txBody>
                  <a:tcPr marL="62379" marR="6931" marT="6931" marB="0" anchor="ctr"/>
                </a:tc>
                <a:tc>
                  <a:txBody>
                    <a:bodyPr/>
                    <a:lstStyle/>
                    <a:p>
                      <a:pPr algn="l" fontAlgn="ctr"/>
                      <a:r>
                        <a:rPr lang="en-US" sz="1800" u="none" strike="noStrike" dirty="0">
                          <a:effectLst/>
                        </a:rPr>
                        <a:t>Outlook (feature)</a:t>
                      </a:r>
                      <a:endParaRPr lang="en-US" sz="1800" b="1" i="0" u="none" strike="noStrike" dirty="0">
                        <a:solidFill>
                          <a:srgbClr val="555555"/>
                        </a:solidFill>
                        <a:effectLst/>
                        <a:latin typeface="Arial" panose="020B0604020202020204" pitchFamily="34" charset="0"/>
                      </a:endParaRPr>
                    </a:p>
                  </a:txBody>
                  <a:tcPr marL="62379" marR="6931" marT="6931" marB="0" anchor="ctr"/>
                </a:tc>
                <a:tc>
                  <a:txBody>
                    <a:bodyPr/>
                    <a:lstStyle/>
                    <a:p>
                      <a:pPr algn="l" fontAlgn="ctr"/>
                      <a:r>
                        <a:rPr lang="en-US" sz="1800" u="none" strike="noStrike" dirty="0">
                          <a:effectLst/>
                        </a:rPr>
                        <a:t>Temp. </a:t>
                      </a:r>
                    </a:p>
                    <a:p>
                      <a:pPr algn="l" fontAlgn="ctr"/>
                      <a:r>
                        <a:rPr lang="en-US" sz="1800" u="none" strike="noStrike" dirty="0">
                          <a:effectLst/>
                        </a:rPr>
                        <a:t>(feature)</a:t>
                      </a:r>
                      <a:endParaRPr lang="en-US" sz="1800" b="1"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l" fontAlgn="ctr"/>
                      <a:r>
                        <a:rPr lang="en-US" sz="1800" u="none" strike="noStrike" dirty="0">
                          <a:effectLst/>
                        </a:rPr>
                        <a:t>Humidity</a:t>
                      </a:r>
                    </a:p>
                    <a:p>
                      <a:pPr algn="l" fontAlgn="ctr"/>
                      <a:r>
                        <a:rPr lang="en-US" sz="1800" u="none" strike="noStrike" dirty="0">
                          <a:effectLst/>
                        </a:rPr>
                        <a:t> (feature)</a:t>
                      </a:r>
                      <a:endParaRPr lang="en-US" sz="1800" b="1" i="0" u="none" strike="noStrike" dirty="0">
                        <a:solidFill>
                          <a:srgbClr val="555555"/>
                        </a:solidFill>
                        <a:effectLst/>
                        <a:latin typeface="Arial" panose="020B0604020202020204" pitchFamily="34" charset="0"/>
                      </a:endParaRPr>
                    </a:p>
                  </a:txBody>
                  <a:tcPr marL="62379" marR="6931" marT="6931" marB="0" anchor="ctr"/>
                </a:tc>
                <a:tc>
                  <a:txBody>
                    <a:bodyPr/>
                    <a:lstStyle/>
                    <a:p>
                      <a:pPr algn="l" fontAlgn="ctr"/>
                      <a:r>
                        <a:rPr lang="en-US" sz="1800" u="none" strike="noStrike" dirty="0">
                          <a:effectLst/>
                        </a:rPr>
                        <a:t>Wind</a:t>
                      </a:r>
                    </a:p>
                    <a:p>
                      <a:pPr algn="l" fontAlgn="ctr"/>
                      <a:r>
                        <a:rPr lang="en-US" sz="1800" u="none" strike="noStrike" dirty="0">
                          <a:effectLst/>
                        </a:rPr>
                        <a:t> (feature)</a:t>
                      </a:r>
                      <a:endParaRPr lang="en-US" sz="1800" b="1"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l" fontAlgn="ctr"/>
                      <a:r>
                        <a:rPr lang="en-US" sz="1800" u="none" strike="noStrike" dirty="0">
                          <a:effectLst/>
                        </a:rPr>
                        <a:t>Decision</a:t>
                      </a:r>
                    </a:p>
                    <a:p>
                      <a:pPr algn="l" fontAlgn="ctr"/>
                      <a:r>
                        <a:rPr lang="en-US" sz="1800" u="none" strike="noStrike" dirty="0">
                          <a:effectLst/>
                        </a:rPr>
                        <a:t>(outcome)</a:t>
                      </a:r>
                      <a:endParaRPr lang="en-US" sz="1800" b="1" i="0" u="none" strike="noStrike" dirty="0">
                        <a:solidFill>
                          <a:srgbClr val="555555"/>
                        </a:solidFill>
                        <a:effectLst/>
                        <a:latin typeface="Arial" panose="020B0604020202020204" pitchFamily="34" charset="0"/>
                      </a:endParaRPr>
                    </a:p>
                  </a:txBody>
                  <a:tcPr marL="62379" marR="6931" marT="6931" marB="0" anchor="ctr"/>
                </a:tc>
                <a:extLst>
                  <a:ext uri="{0D108BD9-81ED-4DB2-BD59-A6C34878D82A}">
                    <a16:rowId xmlns:a16="http://schemas.microsoft.com/office/drawing/2014/main" val="10000"/>
                  </a:ext>
                </a:extLst>
              </a:tr>
              <a:tr h="422012">
                <a:tc>
                  <a:txBody>
                    <a:bodyPr/>
                    <a:lstStyle/>
                    <a:p>
                      <a:pPr algn="l" fontAlgn="ctr"/>
                      <a:r>
                        <a:rPr lang="en-US" sz="1800" u="none" strike="noStrike" dirty="0">
                          <a:effectLst/>
                        </a:rPr>
                        <a:t>1</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l" fontAlgn="ctr"/>
                      <a:r>
                        <a:rPr lang="en-US" sz="1800" u="none" strike="noStrike">
                          <a:effectLst/>
                        </a:rPr>
                        <a:t>Sunny</a:t>
                      </a:r>
                      <a:endParaRPr lang="en-US" sz="1800" b="0" i="0" u="none" strike="noStrike">
                        <a:solidFill>
                          <a:srgbClr val="555555"/>
                        </a:solidFill>
                        <a:effectLst/>
                        <a:latin typeface="Arial" panose="020B0604020202020204" pitchFamily="34" charset="0"/>
                      </a:endParaRPr>
                    </a:p>
                  </a:txBody>
                  <a:tcPr marL="62379" marR="6931" marT="6931" marB="0" anchor="ctr"/>
                </a:tc>
                <a:tc>
                  <a:txBody>
                    <a:bodyPr/>
                    <a:lstStyle/>
                    <a:p>
                      <a:pPr algn="l" fontAlgn="ctr"/>
                      <a:r>
                        <a:rPr lang="en-US" sz="1800" u="none" strike="noStrike" dirty="0">
                          <a:effectLst/>
                        </a:rPr>
                        <a:t>Hot</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l" fontAlgn="ctr"/>
                      <a:r>
                        <a:rPr lang="en-US" sz="1800" u="none" strike="noStrike" dirty="0">
                          <a:effectLst/>
                        </a:rPr>
                        <a:t>High</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r" fontAlgn="ctr"/>
                      <a:r>
                        <a:rPr lang="en-US" sz="1800" u="none" strike="noStrike" dirty="0">
                          <a:effectLst/>
                        </a:rPr>
                        <a:t>Weak</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r" fontAlgn="ctr"/>
                      <a:r>
                        <a:rPr lang="en-US" sz="1800" u="none" strike="noStrike" dirty="0">
                          <a:effectLst/>
                        </a:rPr>
                        <a:t>No</a:t>
                      </a:r>
                      <a:endParaRPr lang="en-US" sz="1800" b="0" i="0" u="none" strike="noStrike" dirty="0">
                        <a:solidFill>
                          <a:srgbClr val="555555"/>
                        </a:solidFill>
                        <a:effectLst/>
                        <a:latin typeface="Arial" panose="020B0604020202020204" pitchFamily="34" charset="0"/>
                      </a:endParaRPr>
                    </a:p>
                  </a:txBody>
                  <a:tcPr marL="62379" marR="6931" marT="6931" marB="0" anchor="ctr"/>
                </a:tc>
                <a:extLst>
                  <a:ext uri="{0D108BD9-81ED-4DB2-BD59-A6C34878D82A}">
                    <a16:rowId xmlns:a16="http://schemas.microsoft.com/office/drawing/2014/main" val="10001"/>
                  </a:ext>
                </a:extLst>
              </a:tr>
              <a:tr h="422012">
                <a:tc>
                  <a:txBody>
                    <a:bodyPr/>
                    <a:lstStyle/>
                    <a:p>
                      <a:pPr algn="l" fontAlgn="ctr"/>
                      <a:r>
                        <a:rPr lang="en-US" sz="1800" u="none" strike="noStrike">
                          <a:effectLst/>
                        </a:rPr>
                        <a:t>2</a:t>
                      </a:r>
                      <a:endParaRPr lang="en-US" sz="1800" b="0" i="0" u="none" strike="noStrike">
                        <a:solidFill>
                          <a:srgbClr val="555555"/>
                        </a:solidFill>
                        <a:effectLst/>
                        <a:latin typeface="Arial" panose="020B0604020202020204" pitchFamily="34" charset="0"/>
                      </a:endParaRPr>
                    </a:p>
                  </a:txBody>
                  <a:tcPr marL="62379" marR="6931" marT="6931" marB="0" anchor="ctr"/>
                </a:tc>
                <a:tc>
                  <a:txBody>
                    <a:bodyPr/>
                    <a:lstStyle/>
                    <a:p>
                      <a:pPr algn="l" fontAlgn="ctr"/>
                      <a:r>
                        <a:rPr lang="en-US" sz="1800" u="none" strike="noStrike" dirty="0">
                          <a:effectLst/>
                        </a:rPr>
                        <a:t>Sunny</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l" fontAlgn="ctr"/>
                      <a:r>
                        <a:rPr lang="en-US" sz="1800" u="none" strike="noStrike">
                          <a:effectLst/>
                        </a:rPr>
                        <a:t>Hot</a:t>
                      </a:r>
                      <a:endParaRPr lang="en-US" sz="1800" b="0" i="0" u="none" strike="noStrike">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l" fontAlgn="ctr"/>
                      <a:r>
                        <a:rPr lang="en-US" sz="1800" u="none" strike="noStrike" dirty="0">
                          <a:effectLst/>
                        </a:rPr>
                        <a:t>High</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l" fontAlgn="ctr"/>
                      <a:r>
                        <a:rPr lang="en-US" sz="1800" u="none" strike="noStrike">
                          <a:effectLst/>
                        </a:rPr>
                        <a:t>Strong</a:t>
                      </a:r>
                      <a:endParaRPr lang="en-US" sz="1800" b="0" i="0" u="none" strike="noStrike">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r" fontAlgn="ctr"/>
                      <a:r>
                        <a:rPr lang="en-US" sz="1800" u="none" strike="noStrike" dirty="0">
                          <a:effectLst/>
                        </a:rPr>
                        <a:t>No</a:t>
                      </a:r>
                      <a:endParaRPr lang="en-US" sz="1800" b="0" i="0" u="none" strike="noStrike" dirty="0">
                        <a:solidFill>
                          <a:srgbClr val="555555"/>
                        </a:solidFill>
                        <a:effectLst/>
                        <a:latin typeface="Arial" panose="020B0604020202020204" pitchFamily="34" charset="0"/>
                      </a:endParaRPr>
                    </a:p>
                  </a:txBody>
                  <a:tcPr marL="62379" marR="6931" marT="6931" marB="0" anchor="ctr"/>
                </a:tc>
                <a:extLst>
                  <a:ext uri="{0D108BD9-81ED-4DB2-BD59-A6C34878D82A}">
                    <a16:rowId xmlns:a16="http://schemas.microsoft.com/office/drawing/2014/main" val="10002"/>
                  </a:ext>
                </a:extLst>
              </a:tr>
              <a:tr h="422012">
                <a:tc>
                  <a:txBody>
                    <a:bodyPr/>
                    <a:lstStyle/>
                    <a:p>
                      <a:pPr algn="l" fontAlgn="ctr"/>
                      <a:r>
                        <a:rPr lang="en-US" sz="1800" u="none" strike="noStrike">
                          <a:effectLst/>
                        </a:rPr>
                        <a:t>3</a:t>
                      </a:r>
                      <a:endParaRPr lang="en-US" sz="1800" b="0" i="0" u="none" strike="noStrike">
                        <a:solidFill>
                          <a:srgbClr val="555555"/>
                        </a:solidFill>
                        <a:effectLst/>
                        <a:latin typeface="Arial" panose="020B0604020202020204" pitchFamily="34" charset="0"/>
                      </a:endParaRPr>
                    </a:p>
                  </a:txBody>
                  <a:tcPr marL="62379" marR="6931" marT="6931" marB="0" anchor="ctr"/>
                </a:tc>
                <a:tc>
                  <a:txBody>
                    <a:bodyPr/>
                    <a:lstStyle/>
                    <a:p>
                      <a:pPr algn="ctr" fontAlgn="ctr"/>
                      <a:r>
                        <a:rPr lang="en-US" sz="1800" u="none" strike="noStrike" dirty="0">
                          <a:effectLst/>
                        </a:rPr>
                        <a:t>Overcast</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l" fontAlgn="ctr"/>
                      <a:r>
                        <a:rPr lang="en-US" sz="1800" u="none" strike="noStrike" dirty="0">
                          <a:effectLst/>
                        </a:rPr>
                        <a:t>Hot</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l" fontAlgn="ctr"/>
                      <a:r>
                        <a:rPr lang="en-US" sz="1800" u="none" strike="noStrike" dirty="0">
                          <a:effectLst/>
                        </a:rPr>
                        <a:t>High</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r" fontAlgn="ctr"/>
                      <a:r>
                        <a:rPr lang="en-US" sz="1800" u="none" strike="noStrike" dirty="0">
                          <a:effectLst/>
                        </a:rPr>
                        <a:t>Weak</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l" fontAlgn="ctr"/>
                      <a:r>
                        <a:rPr lang="en-US" sz="1800" u="none" strike="noStrike">
                          <a:effectLst/>
                        </a:rPr>
                        <a:t>Yes</a:t>
                      </a:r>
                      <a:endParaRPr lang="en-US" sz="1800" b="0" i="0" u="none" strike="noStrike">
                        <a:solidFill>
                          <a:srgbClr val="555555"/>
                        </a:solidFill>
                        <a:effectLst/>
                        <a:latin typeface="Arial" panose="020B0604020202020204" pitchFamily="34" charset="0"/>
                      </a:endParaRPr>
                    </a:p>
                  </a:txBody>
                  <a:tcPr marL="62379" marR="6931" marT="6931" marB="0" anchor="ctr"/>
                </a:tc>
                <a:extLst>
                  <a:ext uri="{0D108BD9-81ED-4DB2-BD59-A6C34878D82A}">
                    <a16:rowId xmlns:a16="http://schemas.microsoft.com/office/drawing/2014/main" val="10003"/>
                  </a:ext>
                </a:extLst>
              </a:tr>
              <a:tr h="283901">
                <a:tc>
                  <a:txBody>
                    <a:bodyPr/>
                    <a:lstStyle/>
                    <a:p>
                      <a:pPr algn="l" fontAlgn="ctr"/>
                      <a:r>
                        <a:rPr lang="en-US" sz="1800" u="none" strike="noStrike">
                          <a:effectLst/>
                        </a:rPr>
                        <a:t>4</a:t>
                      </a:r>
                      <a:endParaRPr lang="en-US" sz="1800" b="0" i="0" u="none" strike="noStrike">
                        <a:solidFill>
                          <a:srgbClr val="555555"/>
                        </a:solidFill>
                        <a:effectLst/>
                        <a:latin typeface="Arial" panose="020B0604020202020204" pitchFamily="34" charset="0"/>
                      </a:endParaRPr>
                    </a:p>
                  </a:txBody>
                  <a:tcPr marL="62379" marR="6931" marT="6931" marB="0" anchor="ctr"/>
                </a:tc>
                <a:tc>
                  <a:txBody>
                    <a:bodyPr/>
                    <a:lstStyle/>
                    <a:p>
                      <a:pPr algn="r" fontAlgn="ctr"/>
                      <a:r>
                        <a:rPr lang="en-US" sz="1800" u="none" strike="noStrike" dirty="0">
                          <a:effectLst/>
                        </a:rPr>
                        <a:t>Rain</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ctr" fontAlgn="ctr"/>
                      <a:r>
                        <a:rPr lang="en-US" sz="1800" u="none" strike="noStrike" dirty="0">
                          <a:effectLst/>
                        </a:rPr>
                        <a:t>Mild</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l" fontAlgn="ctr"/>
                      <a:r>
                        <a:rPr lang="en-US" sz="1800" u="none" strike="noStrike" dirty="0">
                          <a:effectLst/>
                        </a:rPr>
                        <a:t>High</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r" fontAlgn="ctr"/>
                      <a:r>
                        <a:rPr lang="en-US" sz="1800" u="none" strike="noStrike" dirty="0">
                          <a:effectLst/>
                        </a:rPr>
                        <a:t>Weak</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l" fontAlgn="ctr"/>
                      <a:r>
                        <a:rPr lang="en-US" sz="1800" u="none" strike="noStrike">
                          <a:effectLst/>
                        </a:rPr>
                        <a:t>Yes</a:t>
                      </a:r>
                      <a:endParaRPr lang="en-US" sz="1800" b="0" i="0" u="none" strike="noStrike">
                        <a:solidFill>
                          <a:srgbClr val="555555"/>
                        </a:solidFill>
                        <a:effectLst/>
                        <a:latin typeface="Arial" panose="020B0604020202020204" pitchFamily="34" charset="0"/>
                      </a:endParaRPr>
                    </a:p>
                  </a:txBody>
                  <a:tcPr marL="62379" marR="6931" marT="6931" marB="0" anchor="ctr"/>
                </a:tc>
                <a:extLst>
                  <a:ext uri="{0D108BD9-81ED-4DB2-BD59-A6C34878D82A}">
                    <a16:rowId xmlns:a16="http://schemas.microsoft.com/office/drawing/2014/main" val="10004"/>
                  </a:ext>
                </a:extLst>
              </a:tr>
              <a:tr h="422012">
                <a:tc>
                  <a:txBody>
                    <a:bodyPr/>
                    <a:lstStyle/>
                    <a:p>
                      <a:pPr algn="l" fontAlgn="ctr"/>
                      <a:r>
                        <a:rPr lang="en-US" sz="1800" u="none" strike="noStrike">
                          <a:effectLst/>
                        </a:rPr>
                        <a:t>5</a:t>
                      </a:r>
                      <a:endParaRPr lang="en-US" sz="1800" b="0" i="0" u="none" strike="noStrike">
                        <a:solidFill>
                          <a:srgbClr val="555555"/>
                        </a:solidFill>
                        <a:effectLst/>
                        <a:latin typeface="Arial" panose="020B0604020202020204" pitchFamily="34" charset="0"/>
                      </a:endParaRPr>
                    </a:p>
                  </a:txBody>
                  <a:tcPr marL="62379" marR="6931" marT="6931" marB="0" anchor="ctr"/>
                </a:tc>
                <a:tc>
                  <a:txBody>
                    <a:bodyPr/>
                    <a:lstStyle/>
                    <a:p>
                      <a:pPr algn="r" fontAlgn="ctr"/>
                      <a:r>
                        <a:rPr lang="en-US" sz="1800" u="none" strike="noStrike" dirty="0">
                          <a:effectLst/>
                        </a:rPr>
                        <a:t>Rain</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r" fontAlgn="ctr"/>
                      <a:r>
                        <a:rPr lang="en-US" sz="1800" u="none" strike="noStrike" dirty="0">
                          <a:effectLst/>
                        </a:rPr>
                        <a:t>Cool</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r" fontAlgn="ctr"/>
                      <a:r>
                        <a:rPr lang="en-US" sz="1800" u="none" strike="noStrike" dirty="0">
                          <a:effectLst/>
                        </a:rPr>
                        <a:t>Normal</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r" fontAlgn="ctr"/>
                      <a:r>
                        <a:rPr lang="en-US" sz="1800" u="none" strike="noStrike" dirty="0">
                          <a:effectLst/>
                        </a:rPr>
                        <a:t>Weak</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l" fontAlgn="ctr"/>
                      <a:r>
                        <a:rPr lang="en-US" sz="1800" u="none" strike="noStrike">
                          <a:effectLst/>
                        </a:rPr>
                        <a:t>Yes</a:t>
                      </a:r>
                      <a:endParaRPr lang="en-US" sz="1800" b="0" i="0" u="none" strike="noStrike">
                        <a:solidFill>
                          <a:srgbClr val="555555"/>
                        </a:solidFill>
                        <a:effectLst/>
                        <a:latin typeface="Arial" panose="020B0604020202020204" pitchFamily="34" charset="0"/>
                      </a:endParaRPr>
                    </a:p>
                  </a:txBody>
                  <a:tcPr marL="62379" marR="6931" marT="6931" marB="0" anchor="ctr"/>
                </a:tc>
                <a:extLst>
                  <a:ext uri="{0D108BD9-81ED-4DB2-BD59-A6C34878D82A}">
                    <a16:rowId xmlns:a16="http://schemas.microsoft.com/office/drawing/2014/main" val="10005"/>
                  </a:ext>
                </a:extLst>
              </a:tr>
              <a:tr h="422012">
                <a:tc>
                  <a:txBody>
                    <a:bodyPr/>
                    <a:lstStyle/>
                    <a:p>
                      <a:pPr algn="l" fontAlgn="ctr"/>
                      <a:r>
                        <a:rPr lang="en-US" sz="1800" u="none" strike="noStrike">
                          <a:effectLst/>
                        </a:rPr>
                        <a:t>6</a:t>
                      </a:r>
                      <a:endParaRPr lang="en-US" sz="1800" b="0" i="0" u="none" strike="noStrike">
                        <a:solidFill>
                          <a:srgbClr val="555555"/>
                        </a:solidFill>
                        <a:effectLst/>
                        <a:latin typeface="Arial" panose="020B0604020202020204" pitchFamily="34" charset="0"/>
                      </a:endParaRPr>
                    </a:p>
                  </a:txBody>
                  <a:tcPr marL="62379" marR="6931" marT="6931" marB="0" anchor="ctr"/>
                </a:tc>
                <a:tc>
                  <a:txBody>
                    <a:bodyPr/>
                    <a:lstStyle/>
                    <a:p>
                      <a:pPr algn="r" fontAlgn="ctr"/>
                      <a:r>
                        <a:rPr lang="en-US" sz="1800" u="none" strike="noStrike" dirty="0">
                          <a:effectLst/>
                        </a:rPr>
                        <a:t>Rain</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r" fontAlgn="ctr"/>
                      <a:r>
                        <a:rPr lang="en-US" sz="1800" u="none" strike="noStrike" dirty="0">
                          <a:effectLst/>
                        </a:rPr>
                        <a:t>Cool</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r" fontAlgn="ctr"/>
                      <a:r>
                        <a:rPr lang="en-US" sz="1800" u="none" strike="noStrike" dirty="0">
                          <a:effectLst/>
                        </a:rPr>
                        <a:t>Normal</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l" fontAlgn="ctr"/>
                      <a:r>
                        <a:rPr lang="en-US" sz="1800" u="none" strike="noStrike" dirty="0">
                          <a:effectLst/>
                        </a:rPr>
                        <a:t>Strong</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r" fontAlgn="ctr"/>
                      <a:r>
                        <a:rPr lang="en-US" sz="1800" u="none" strike="noStrike" dirty="0">
                          <a:effectLst/>
                        </a:rPr>
                        <a:t>No</a:t>
                      </a:r>
                      <a:endParaRPr lang="en-US" sz="1800" b="0" i="0" u="none" strike="noStrike" dirty="0">
                        <a:solidFill>
                          <a:srgbClr val="555555"/>
                        </a:solidFill>
                        <a:effectLst/>
                        <a:latin typeface="Arial" panose="020B0604020202020204" pitchFamily="34" charset="0"/>
                      </a:endParaRPr>
                    </a:p>
                  </a:txBody>
                  <a:tcPr marL="62379" marR="6931" marT="6931" marB="0" anchor="ctr"/>
                </a:tc>
                <a:extLst>
                  <a:ext uri="{0D108BD9-81ED-4DB2-BD59-A6C34878D82A}">
                    <a16:rowId xmlns:a16="http://schemas.microsoft.com/office/drawing/2014/main" val="10006"/>
                  </a:ext>
                </a:extLst>
              </a:tr>
              <a:tr h="422012">
                <a:tc>
                  <a:txBody>
                    <a:bodyPr/>
                    <a:lstStyle/>
                    <a:p>
                      <a:pPr algn="l" fontAlgn="ctr"/>
                      <a:r>
                        <a:rPr lang="en-US" sz="1800" u="none" strike="noStrike">
                          <a:effectLst/>
                        </a:rPr>
                        <a:t>7</a:t>
                      </a:r>
                      <a:endParaRPr lang="en-US" sz="1800" b="0" i="0" u="none" strike="noStrike">
                        <a:solidFill>
                          <a:srgbClr val="555555"/>
                        </a:solidFill>
                        <a:effectLst/>
                        <a:latin typeface="Arial" panose="020B0604020202020204" pitchFamily="34" charset="0"/>
                      </a:endParaRPr>
                    </a:p>
                  </a:txBody>
                  <a:tcPr marL="62379" marR="6931" marT="6931" marB="0" anchor="ctr"/>
                </a:tc>
                <a:tc>
                  <a:txBody>
                    <a:bodyPr/>
                    <a:lstStyle/>
                    <a:p>
                      <a:pPr algn="ctr" fontAlgn="ctr"/>
                      <a:r>
                        <a:rPr lang="en-US" sz="1800" u="none" strike="noStrike" dirty="0">
                          <a:effectLst/>
                        </a:rPr>
                        <a:t>Overcast</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r" fontAlgn="ctr"/>
                      <a:r>
                        <a:rPr lang="en-US" sz="1800" u="none" strike="noStrike" dirty="0">
                          <a:effectLst/>
                        </a:rPr>
                        <a:t>Cool</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r" fontAlgn="ctr"/>
                      <a:r>
                        <a:rPr lang="en-US" sz="1800" u="none" strike="noStrike" dirty="0">
                          <a:effectLst/>
                        </a:rPr>
                        <a:t>Normal</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l" fontAlgn="ctr"/>
                      <a:r>
                        <a:rPr lang="en-US" sz="1800" u="none" strike="noStrike" dirty="0">
                          <a:effectLst/>
                        </a:rPr>
                        <a:t>Strong</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l" fontAlgn="ctr"/>
                      <a:r>
                        <a:rPr lang="en-US" sz="1800" u="none" strike="noStrike">
                          <a:effectLst/>
                        </a:rPr>
                        <a:t>Yes</a:t>
                      </a:r>
                      <a:endParaRPr lang="en-US" sz="1800" b="0" i="0" u="none" strike="noStrike">
                        <a:solidFill>
                          <a:srgbClr val="555555"/>
                        </a:solidFill>
                        <a:effectLst/>
                        <a:latin typeface="Arial" panose="020B0604020202020204" pitchFamily="34" charset="0"/>
                      </a:endParaRPr>
                    </a:p>
                  </a:txBody>
                  <a:tcPr marL="62379" marR="6931" marT="6931" marB="0" anchor="ctr"/>
                </a:tc>
                <a:extLst>
                  <a:ext uri="{0D108BD9-81ED-4DB2-BD59-A6C34878D82A}">
                    <a16:rowId xmlns:a16="http://schemas.microsoft.com/office/drawing/2014/main" val="10007"/>
                  </a:ext>
                </a:extLst>
              </a:tr>
              <a:tr h="422012">
                <a:tc>
                  <a:txBody>
                    <a:bodyPr/>
                    <a:lstStyle/>
                    <a:p>
                      <a:pPr algn="l" fontAlgn="ctr"/>
                      <a:r>
                        <a:rPr lang="en-US" sz="1800" u="none" strike="noStrike">
                          <a:effectLst/>
                        </a:rPr>
                        <a:t>8</a:t>
                      </a:r>
                      <a:endParaRPr lang="en-US" sz="1800" b="0" i="0" u="none" strike="noStrike">
                        <a:solidFill>
                          <a:srgbClr val="555555"/>
                        </a:solidFill>
                        <a:effectLst/>
                        <a:latin typeface="Arial" panose="020B0604020202020204" pitchFamily="34" charset="0"/>
                      </a:endParaRPr>
                    </a:p>
                  </a:txBody>
                  <a:tcPr marL="62379" marR="6931" marT="6931" marB="0" anchor="ctr"/>
                </a:tc>
                <a:tc>
                  <a:txBody>
                    <a:bodyPr/>
                    <a:lstStyle/>
                    <a:p>
                      <a:pPr algn="l" fontAlgn="ctr"/>
                      <a:r>
                        <a:rPr lang="en-US" sz="1800" u="none" strike="noStrike">
                          <a:effectLst/>
                        </a:rPr>
                        <a:t>Sunny</a:t>
                      </a:r>
                      <a:endParaRPr lang="en-US" sz="1800" b="0" i="0" u="none" strike="noStrike">
                        <a:solidFill>
                          <a:srgbClr val="555555"/>
                        </a:solidFill>
                        <a:effectLst/>
                        <a:latin typeface="Arial" panose="020B0604020202020204" pitchFamily="34" charset="0"/>
                      </a:endParaRPr>
                    </a:p>
                  </a:txBody>
                  <a:tcPr marL="62379" marR="6931" marT="6931" marB="0" anchor="ctr"/>
                </a:tc>
                <a:tc>
                  <a:txBody>
                    <a:bodyPr/>
                    <a:lstStyle/>
                    <a:p>
                      <a:pPr algn="ctr" fontAlgn="ctr"/>
                      <a:r>
                        <a:rPr lang="en-US" sz="1800" u="none" strike="noStrike" dirty="0">
                          <a:effectLst/>
                        </a:rPr>
                        <a:t>Mild</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l" fontAlgn="ctr"/>
                      <a:r>
                        <a:rPr lang="en-US" sz="1800" u="none" strike="noStrike" dirty="0">
                          <a:effectLst/>
                        </a:rPr>
                        <a:t>High</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r" fontAlgn="ctr"/>
                      <a:r>
                        <a:rPr lang="en-US" sz="1800" u="none" strike="noStrike" dirty="0">
                          <a:effectLst/>
                        </a:rPr>
                        <a:t>Weak</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r" fontAlgn="ctr"/>
                      <a:r>
                        <a:rPr lang="en-US" sz="1800" u="none" strike="noStrike" dirty="0">
                          <a:effectLst/>
                        </a:rPr>
                        <a:t>No</a:t>
                      </a:r>
                      <a:endParaRPr lang="en-US" sz="1800" b="0" i="0" u="none" strike="noStrike" dirty="0">
                        <a:solidFill>
                          <a:srgbClr val="555555"/>
                        </a:solidFill>
                        <a:effectLst/>
                        <a:latin typeface="Arial" panose="020B0604020202020204" pitchFamily="34" charset="0"/>
                      </a:endParaRPr>
                    </a:p>
                  </a:txBody>
                  <a:tcPr marL="62379" marR="6931" marT="6931" marB="0" anchor="ctr"/>
                </a:tc>
                <a:extLst>
                  <a:ext uri="{0D108BD9-81ED-4DB2-BD59-A6C34878D82A}">
                    <a16:rowId xmlns:a16="http://schemas.microsoft.com/office/drawing/2014/main" val="10008"/>
                  </a:ext>
                </a:extLst>
              </a:tr>
              <a:tr h="422012">
                <a:tc>
                  <a:txBody>
                    <a:bodyPr/>
                    <a:lstStyle/>
                    <a:p>
                      <a:pPr algn="l" fontAlgn="ctr"/>
                      <a:r>
                        <a:rPr lang="en-US" sz="1800" u="none" strike="noStrike">
                          <a:effectLst/>
                        </a:rPr>
                        <a:t>9</a:t>
                      </a:r>
                      <a:endParaRPr lang="en-US" sz="1800" b="0" i="0" u="none" strike="noStrike">
                        <a:solidFill>
                          <a:srgbClr val="555555"/>
                        </a:solidFill>
                        <a:effectLst/>
                        <a:latin typeface="Arial" panose="020B0604020202020204" pitchFamily="34" charset="0"/>
                      </a:endParaRPr>
                    </a:p>
                  </a:txBody>
                  <a:tcPr marL="62379" marR="6931" marT="6931" marB="0" anchor="ctr"/>
                </a:tc>
                <a:tc>
                  <a:txBody>
                    <a:bodyPr/>
                    <a:lstStyle/>
                    <a:p>
                      <a:pPr algn="l" fontAlgn="ctr"/>
                      <a:r>
                        <a:rPr lang="en-US" sz="1800" u="none" strike="noStrike">
                          <a:effectLst/>
                        </a:rPr>
                        <a:t>Sunny</a:t>
                      </a:r>
                      <a:endParaRPr lang="en-US" sz="1800" b="0" i="0" u="none" strike="noStrike">
                        <a:solidFill>
                          <a:srgbClr val="555555"/>
                        </a:solidFill>
                        <a:effectLst/>
                        <a:latin typeface="Arial" panose="020B0604020202020204" pitchFamily="34" charset="0"/>
                      </a:endParaRPr>
                    </a:p>
                  </a:txBody>
                  <a:tcPr marL="62379" marR="6931" marT="6931" marB="0" anchor="ctr"/>
                </a:tc>
                <a:tc>
                  <a:txBody>
                    <a:bodyPr/>
                    <a:lstStyle/>
                    <a:p>
                      <a:pPr algn="r" fontAlgn="ctr"/>
                      <a:r>
                        <a:rPr lang="en-US" sz="1800" u="none" strike="noStrike" dirty="0">
                          <a:effectLst/>
                        </a:rPr>
                        <a:t>Cool</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r" fontAlgn="ctr"/>
                      <a:r>
                        <a:rPr lang="en-US" sz="1800" u="none" strike="noStrike" dirty="0">
                          <a:effectLst/>
                        </a:rPr>
                        <a:t>Normal</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r" fontAlgn="ctr"/>
                      <a:r>
                        <a:rPr lang="en-US" sz="1800" u="none" strike="noStrike" dirty="0">
                          <a:effectLst/>
                        </a:rPr>
                        <a:t>Weak</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l" fontAlgn="ctr"/>
                      <a:r>
                        <a:rPr lang="en-US" sz="1800" u="none" strike="noStrike" dirty="0">
                          <a:effectLst/>
                        </a:rPr>
                        <a:t>Yes</a:t>
                      </a:r>
                      <a:endParaRPr lang="en-US" sz="1800" b="0" i="0" u="none" strike="noStrike" dirty="0">
                        <a:solidFill>
                          <a:srgbClr val="555555"/>
                        </a:solidFill>
                        <a:effectLst/>
                        <a:latin typeface="Arial" panose="020B0604020202020204" pitchFamily="34" charset="0"/>
                      </a:endParaRPr>
                    </a:p>
                  </a:txBody>
                  <a:tcPr marL="62379" marR="6931" marT="6931" marB="0" anchor="ctr"/>
                </a:tc>
                <a:extLst>
                  <a:ext uri="{0D108BD9-81ED-4DB2-BD59-A6C34878D82A}">
                    <a16:rowId xmlns:a16="http://schemas.microsoft.com/office/drawing/2014/main" val="10009"/>
                  </a:ext>
                </a:extLst>
              </a:tr>
              <a:tr h="422012">
                <a:tc>
                  <a:txBody>
                    <a:bodyPr/>
                    <a:lstStyle/>
                    <a:p>
                      <a:pPr algn="l" fontAlgn="ctr"/>
                      <a:r>
                        <a:rPr lang="en-US" sz="1800" u="none" strike="noStrike">
                          <a:effectLst/>
                        </a:rPr>
                        <a:t>10</a:t>
                      </a:r>
                      <a:endParaRPr lang="en-US" sz="1800" b="0" i="0" u="none" strike="noStrike">
                        <a:solidFill>
                          <a:srgbClr val="555555"/>
                        </a:solidFill>
                        <a:effectLst/>
                        <a:latin typeface="Arial" panose="020B0604020202020204" pitchFamily="34" charset="0"/>
                      </a:endParaRPr>
                    </a:p>
                  </a:txBody>
                  <a:tcPr marL="62379" marR="6931" marT="6931" marB="0" anchor="ctr"/>
                </a:tc>
                <a:tc>
                  <a:txBody>
                    <a:bodyPr/>
                    <a:lstStyle/>
                    <a:p>
                      <a:pPr algn="r" fontAlgn="ctr"/>
                      <a:r>
                        <a:rPr lang="en-US" sz="1800" u="none" strike="noStrike" dirty="0">
                          <a:effectLst/>
                        </a:rPr>
                        <a:t>Rain</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ctr" fontAlgn="ctr"/>
                      <a:r>
                        <a:rPr lang="en-US" sz="1800" u="none" strike="noStrike" dirty="0">
                          <a:effectLst/>
                        </a:rPr>
                        <a:t>Mild</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r" fontAlgn="ctr"/>
                      <a:r>
                        <a:rPr lang="en-US" sz="1800" u="none" strike="noStrike">
                          <a:effectLst/>
                        </a:rPr>
                        <a:t>Normal</a:t>
                      </a:r>
                      <a:endParaRPr lang="en-US" sz="1800" b="0" i="0" u="none" strike="noStrike">
                        <a:solidFill>
                          <a:srgbClr val="555555"/>
                        </a:solidFill>
                        <a:effectLst/>
                        <a:latin typeface="Arial" panose="020B0604020202020204" pitchFamily="34" charset="0"/>
                      </a:endParaRPr>
                    </a:p>
                  </a:txBody>
                  <a:tcPr marL="62379" marR="6931" marT="6931" marB="0" anchor="ctr"/>
                </a:tc>
                <a:tc>
                  <a:txBody>
                    <a:bodyPr/>
                    <a:lstStyle/>
                    <a:p>
                      <a:pPr algn="r" fontAlgn="ctr"/>
                      <a:r>
                        <a:rPr lang="en-US" sz="1800" u="none" strike="noStrike" dirty="0">
                          <a:effectLst/>
                        </a:rPr>
                        <a:t>Weak</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l" fontAlgn="ctr"/>
                      <a:r>
                        <a:rPr lang="en-US" sz="1800" u="none" strike="noStrike" dirty="0">
                          <a:effectLst/>
                        </a:rPr>
                        <a:t>Yes</a:t>
                      </a:r>
                      <a:endParaRPr lang="en-US" sz="1800" b="0" i="0" u="none" strike="noStrike" dirty="0">
                        <a:solidFill>
                          <a:srgbClr val="555555"/>
                        </a:solidFill>
                        <a:effectLst/>
                        <a:latin typeface="Arial" panose="020B0604020202020204" pitchFamily="34" charset="0"/>
                      </a:endParaRPr>
                    </a:p>
                  </a:txBody>
                  <a:tcPr marL="62379" marR="6931" marT="6931" marB="0" anchor="ctr"/>
                </a:tc>
                <a:extLst>
                  <a:ext uri="{0D108BD9-81ED-4DB2-BD59-A6C34878D82A}">
                    <a16:rowId xmlns:a16="http://schemas.microsoft.com/office/drawing/2014/main" val="10010"/>
                  </a:ext>
                </a:extLst>
              </a:tr>
              <a:tr h="422012">
                <a:tc>
                  <a:txBody>
                    <a:bodyPr/>
                    <a:lstStyle/>
                    <a:p>
                      <a:pPr algn="l" fontAlgn="ctr"/>
                      <a:r>
                        <a:rPr lang="en-US" sz="1800" u="none" strike="noStrike">
                          <a:effectLst/>
                        </a:rPr>
                        <a:t>11</a:t>
                      </a:r>
                      <a:endParaRPr lang="en-US" sz="1800" b="0" i="0" u="none" strike="noStrike">
                        <a:solidFill>
                          <a:srgbClr val="555555"/>
                        </a:solidFill>
                        <a:effectLst/>
                        <a:latin typeface="Arial" panose="020B0604020202020204" pitchFamily="34" charset="0"/>
                      </a:endParaRPr>
                    </a:p>
                  </a:txBody>
                  <a:tcPr marL="62379" marR="6931" marT="6931" marB="0" anchor="ctr"/>
                </a:tc>
                <a:tc>
                  <a:txBody>
                    <a:bodyPr/>
                    <a:lstStyle/>
                    <a:p>
                      <a:pPr algn="l" fontAlgn="ctr"/>
                      <a:r>
                        <a:rPr lang="en-US" sz="1800" u="none" strike="noStrike">
                          <a:effectLst/>
                        </a:rPr>
                        <a:t>Sunny</a:t>
                      </a:r>
                      <a:endParaRPr lang="en-US" sz="1800" b="0" i="0" u="none" strike="noStrike">
                        <a:solidFill>
                          <a:srgbClr val="555555"/>
                        </a:solidFill>
                        <a:effectLst/>
                        <a:latin typeface="Arial" panose="020B0604020202020204" pitchFamily="34" charset="0"/>
                      </a:endParaRPr>
                    </a:p>
                  </a:txBody>
                  <a:tcPr marL="62379" marR="6931" marT="6931" marB="0" anchor="ctr"/>
                </a:tc>
                <a:tc>
                  <a:txBody>
                    <a:bodyPr/>
                    <a:lstStyle/>
                    <a:p>
                      <a:pPr algn="ctr" fontAlgn="ctr"/>
                      <a:r>
                        <a:rPr lang="en-US" sz="1800" u="none" strike="noStrike" dirty="0">
                          <a:effectLst/>
                        </a:rPr>
                        <a:t>Mild</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r" fontAlgn="ctr"/>
                      <a:r>
                        <a:rPr lang="en-US" sz="1800" u="none" strike="noStrike" dirty="0">
                          <a:effectLst/>
                        </a:rPr>
                        <a:t>Normal</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l" fontAlgn="ctr"/>
                      <a:r>
                        <a:rPr lang="en-US" sz="1800" u="none" strike="noStrike">
                          <a:effectLst/>
                        </a:rPr>
                        <a:t>Strong</a:t>
                      </a:r>
                      <a:endParaRPr lang="en-US" sz="1800" b="0" i="0" u="none" strike="noStrike">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l" fontAlgn="ctr"/>
                      <a:r>
                        <a:rPr lang="en-US" sz="1800" u="none" strike="noStrike" dirty="0">
                          <a:effectLst/>
                        </a:rPr>
                        <a:t>Yes</a:t>
                      </a:r>
                      <a:endParaRPr lang="en-US" sz="1800" b="0" i="0" u="none" strike="noStrike" dirty="0">
                        <a:solidFill>
                          <a:srgbClr val="555555"/>
                        </a:solidFill>
                        <a:effectLst/>
                        <a:latin typeface="Arial" panose="020B0604020202020204" pitchFamily="34" charset="0"/>
                      </a:endParaRPr>
                    </a:p>
                  </a:txBody>
                  <a:tcPr marL="62379" marR="6931" marT="6931" marB="0" anchor="ctr"/>
                </a:tc>
                <a:extLst>
                  <a:ext uri="{0D108BD9-81ED-4DB2-BD59-A6C34878D82A}">
                    <a16:rowId xmlns:a16="http://schemas.microsoft.com/office/drawing/2014/main" val="10011"/>
                  </a:ext>
                </a:extLst>
              </a:tr>
              <a:tr h="422012">
                <a:tc>
                  <a:txBody>
                    <a:bodyPr/>
                    <a:lstStyle/>
                    <a:p>
                      <a:pPr algn="l" fontAlgn="ctr"/>
                      <a:r>
                        <a:rPr lang="en-US" sz="1800" u="none" strike="noStrike">
                          <a:effectLst/>
                        </a:rPr>
                        <a:t>12</a:t>
                      </a:r>
                      <a:endParaRPr lang="en-US" sz="1800" b="0" i="0" u="none" strike="noStrike">
                        <a:solidFill>
                          <a:srgbClr val="555555"/>
                        </a:solidFill>
                        <a:effectLst/>
                        <a:latin typeface="Arial" panose="020B0604020202020204" pitchFamily="34" charset="0"/>
                      </a:endParaRPr>
                    </a:p>
                  </a:txBody>
                  <a:tcPr marL="62379" marR="6931" marT="6931" marB="0" anchor="ctr"/>
                </a:tc>
                <a:tc>
                  <a:txBody>
                    <a:bodyPr/>
                    <a:lstStyle/>
                    <a:p>
                      <a:pPr algn="ctr" fontAlgn="ctr"/>
                      <a:r>
                        <a:rPr lang="en-US" sz="1800" u="none" strike="noStrike" dirty="0">
                          <a:effectLst/>
                        </a:rPr>
                        <a:t>Overcast</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ctr" fontAlgn="ctr"/>
                      <a:r>
                        <a:rPr lang="en-US" sz="1800" u="none" strike="noStrike" dirty="0">
                          <a:effectLst/>
                        </a:rPr>
                        <a:t>Mild</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l" fontAlgn="ctr"/>
                      <a:r>
                        <a:rPr lang="en-US" sz="1800" u="none" strike="noStrike" dirty="0">
                          <a:effectLst/>
                        </a:rPr>
                        <a:t>High</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l" fontAlgn="ctr"/>
                      <a:r>
                        <a:rPr lang="en-US" sz="1800" u="none" strike="noStrike">
                          <a:effectLst/>
                        </a:rPr>
                        <a:t>Strong</a:t>
                      </a:r>
                      <a:endParaRPr lang="en-US" sz="1800" b="0" i="0" u="none" strike="noStrike">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l" fontAlgn="ctr"/>
                      <a:r>
                        <a:rPr lang="en-US" sz="1800" u="none" strike="noStrike" dirty="0">
                          <a:effectLst/>
                        </a:rPr>
                        <a:t>Yes</a:t>
                      </a:r>
                      <a:endParaRPr lang="en-US" sz="1800" b="0" i="0" u="none" strike="noStrike" dirty="0">
                        <a:solidFill>
                          <a:srgbClr val="555555"/>
                        </a:solidFill>
                        <a:effectLst/>
                        <a:latin typeface="Arial" panose="020B0604020202020204" pitchFamily="34" charset="0"/>
                      </a:endParaRPr>
                    </a:p>
                  </a:txBody>
                  <a:tcPr marL="62379" marR="6931" marT="6931" marB="0" anchor="ctr"/>
                </a:tc>
                <a:extLst>
                  <a:ext uri="{0D108BD9-81ED-4DB2-BD59-A6C34878D82A}">
                    <a16:rowId xmlns:a16="http://schemas.microsoft.com/office/drawing/2014/main" val="10012"/>
                  </a:ext>
                </a:extLst>
              </a:tr>
              <a:tr h="422012">
                <a:tc>
                  <a:txBody>
                    <a:bodyPr/>
                    <a:lstStyle/>
                    <a:p>
                      <a:pPr algn="l" fontAlgn="ctr"/>
                      <a:r>
                        <a:rPr lang="en-US" sz="1800" u="none" strike="noStrike">
                          <a:effectLst/>
                        </a:rPr>
                        <a:t>13</a:t>
                      </a:r>
                      <a:endParaRPr lang="en-US" sz="1800" b="0" i="0" u="none" strike="noStrike">
                        <a:solidFill>
                          <a:srgbClr val="555555"/>
                        </a:solidFill>
                        <a:effectLst/>
                        <a:latin typeface="Arial" panose="020B0604020202020204" pitchFamily="34" charset="0"/>
                      </a:endParaRPr>
                    </a:p>
                  </a:txBody>
                  <a:tcPr marL="62379" marR="6931" marT="6931" marB="0" anchor="ctr"/>
                </a:tc>
                <a:tc>
                  <a:txBody>
                    <a:bodyPr/>
                    <a:lstStyle/>
                    <a:p>
                      <a:pPr algn="ctr" fontAlgn="ctr"/>
                      <a:r>
                        <a:rPr lang="en-US" sz="1800" u="none" strike="noStrike" dirty="0">
                          <a:effectLst/>
                        </a:rPr>
                        <a:t>Overcast</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l" fontAlgn="ctr"/>
                      <a:r>
                        <a:rPr lang="en-US" sz="1800" u="none" strike="noStrike" dirty="0">
                          <a:effectLst/>
                        </a:rPr>
                        <a:t>Hot</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r" fontAlgn="ctr"/>
                      <a:r>
                        <a:rPr lang="en-US" sz="1800" u="none" strike="noStrike" dirty="0">
                          <a:effectLst/>
                        </a:rPr>
                        <a:t>Normal</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r" fontAlgn="ctr"/>
                      <a:r>
                        <a:rPr lang="en-US" sz="1800" u="none" strike="noStrike" dirty="0">
                          <a:effectLst/>
                        </a:rPr>
                        <a:t>Weak</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l" fontAlgn="ctr"/>
                      <a:r>
                        <a:rPr lang="en-US" sz="1800" u="none" strike="noStrike" dirty="0">
                          <a:effectLst/>
                        </a:rPr>
                        <a:t>Yes</a:t>
                      </a:r>
                      <a:endParaRPr lang="en-US" sz="1800" b="0" i="0" u="none" strike="noStrike" dirty="0">
                        <a:solidFill>
                          <a:srgbClr val="555555"/>
                        </a:solidFill>
                        <a:effectLst/>
                        <a:latin typeface="Arial" panose="020B0604020202020204" pitchFamily="34" charset="0"/>
                      </a:endParaRPr>
                    </a:p>
                  </a:txBody>
                  <a:tcPr marL="62379" marR="6931" marT="6931" marB="0" anchor="ctr"/>
                </a:tc>
                <a:extLst>
                  <a:ext uri="{0D108BD9-81ED-4DB2-BD59-A6C34878D82A}">
                    <a16:rowId xmlns:a16="http://schemas.microsoft.com/office/drawing/2014/main" val="10013"/>
                  </a:ext>
                </a:extLst>
              </a:tr>
              <a:tr h="422012">
                <a:tc>
                  <a:txBody>
                    <a:bodyPr/>
                    <a:lstStyle/>
                    <a:p>
                      <a:pPr algn="l" fontAlgn="ctr"/>
                      <a:r>
                        <a:rPr lang="en-US" sz="1800" u="none" strike="noStrike">
                          <a:effectLst/>
                        </a:rPr>
                        <a:t>14</a:t>
                      </a:r>
                      <a:endParaRPr lang="en-US" sz="1800" b="0" i="0" u="none" strike="noStrike">
                        <a:solidFill>
                          <a:srgbClr val="555555"/>
                        </a:solidFill>
                        <a:effectLst/>
                        <a:latin typeface="Arial" panose="020B0604020202020204" pitchFamily="34" charset="0"/>
                      </a:endParaRPr>
                    </a:p>
                  </a:txBody>
                  <a:tcPr marL="62379" marR="6931" marT="6931" marB="0" anchor="ctr"/>
                </a:tc>
                <a:tc>
                  <a:txBody>
                    <a:bodyPr/>
                    <a:lstStyle/>
                    <a:p>
                      <a:pPr algn="r" fontAlgn="ctr"/>
                      <a:r>
                        <a:rPr lang="en-US" sz="1800" u="none" strike="noStrike" dirty="0">
                          <a:effectLst/>
                        </a:rPr>
                        <a:t>Rain</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ctr" fontAlgn="ctr"/>
                      <a:r>
                        <a:rPr lang="en-US" sz="1800" u="none" strike="noStrike" dirty="0">
                          <a:effectLst/>
                        </a:rPr>
                        <a:t>Mild</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l" fontAlgn="ctr"/>
                      <a:r>
                        <a:rPr lang="en-US" sz="1800" u="none" strike="noStrike" dirty="0">
                          <a:effectLst/>
                        </a:rPr>
                        <a:t>High</a:t>
                      </a:r>
                      <a:endParaRPr lang="en-US" sz="1800" b="0" i="0" u="none" strike="noStrike" dirty="0">
                        <a:solidFill>
                          <a:srgbClr val="555555"/>
                        </a:solidFill>
                        <a:effectLst/>
                        <a:latin typeface="Arial" panose="020B0604020202020204" pitchFamily="34" charset="0"/>
                      </a:endParaRPr>
                    </a:p>
                  </a:txBody>
                  <a:tcPr marL="62379" marR="6931" marT="6931" marB="0" anchor="ctr"/>
                </a:tc>
                <a:tc>
                  <a:txBody>
                    <a:bodyPr/>
                    <a:lstStyle/>
                    <a:p>
                      <a:pPr algn="l" fontAlgn="ctr"/>
                      <a:r>
                        <a:rPr lang="en-US" sz="1800" u="none" strike="noStrike" dirty="0">
                          <a:effectLst/>
                        </a:rPr>
                        <a:t>Strong</a:t>
                      </a:r>
                      <a:endParaRPr lang="en-US" sz="1800" b="0" i="0" u="none" strike="noStrike" dirty="0">
                        <a:solidFill>
                          <a:srgbClr val="555555"/>
                        </a:solidFill>
                        <a:effectLst/>
                        <a:latin typeface="Arial" panose="020B0604020202020204" pitchFamily="34" charset="0"/>
                      </a:endParaRPr>
                    </a:p>
                  </a:txBody>
                  <a:tcPr marL="62379" marR="6931" marT="6931" marB="0" anchor="ctr">
                    <a:solidFill>
                      <a:schemeClr val="accent6">
                        <a:lumMod val="20000"/>
                        <a:lumOff val="80000"/>
                      </a:schemeClr>
                    </a:solidFill>
                  </a:tcPr>
                </a:tc>
                <a:tc>
                  <a:txBody>
                    <a:bodyPr/>
                    <a:lstStyle/>
                    <a:p>
                      <a:pPr algn="r" fontAlgn="ctr"/>
                      <a:r>
                        <a:rPr lang="en-US" sz="1800" u="none" strike="noStrike" dirty="0">
                          <a:effectLst/>
                        </a:rPr>
                        <a:t>No</a:t>
                      </a:r>
                      <a:endParaRPr lang="en-US" sz="1800" b="0" i="0" u="none" strike="noStrike" dirty="0">
                        <a:solidFill>
                          <a:srgbClr val="555555"/>
                        </a:solidFill>
                        <a:effectLst/>
                        <a:latin typeface="Arial" panose="020B0604020202020204" pitchFamily="34" charset="0"/>
                      </a:endParaRPr>
                    </a:p>
                  </a:txBody>
                  <a:tcPr marL="62379" marR="6931" marT="6931" marB="0" anchor="ctr"/>
                </a:tc>
                <a:extLst>
                  <a:ext uri="{0D108BD9-81ED-4DB2-BD59-A6C34878D82A}">
                    <a16:rowId xmlns:a16="http://schemas.microsoft.com/office/drawing/2014/main" val="10014"/>
                  </a:ext>
                </a:extLst>
              </a:tr>
            </a:tbl>
          </a:graphicData>
        </a:graphic>
      </p:graphicFrame>
      <p:sp>
        <p:nvSpPr>
          <p:cNvPr id="7" name="Rectangle 6"/>
          <p:cNvSpPr/>
          <p:nvPr/>
        </p:nvSpPr>
        <p:spPr>
          <a:xfrm>
            <a:off x="2286000" y="6596390"/>
            <a:ext cx="4572000" cy="261610"/>
          </a:xfrm>
          <a:prstGeom prst="rect">
            <a:avLst/>
          </a:prstGeom>
        </p:spPr>
        <p:txBody>
          <a:bodyPr>
            <a:spAutoFit/>
          </a:bodyPr>
          <a:lstStyle/>
          <a:p>
            <a:r>
              <a:rPr lang="en-US" sz="1100" dirty="0">
                <a:hlinkClick r:id="rId2"/>
              </a:rPr>
              <a:t>https://sefiks.com/2018/08/27/a-step-by-step-cart-decision-tree-example/</a:t>
            </a:r>
            <a:endParaRPr lang="en-US" sz="1100" dirty="0"/>
          </a:p>
        </p:txBody>
      </p:sp>
    </p:spTree>
    <p:extLst>
      <p:ext uri="{BB962C8B-B14F-4D97-AF65-F5344CB8AC3E}">
        <p14:creationId xmlns:p14="http://schemas.microsoft.com/office/powerpoint/2010/main" val="2629718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(1)Gini index or (2)Information gain approach</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2385" y="1120175"/>
                <a:ext cx="8229600" cy="3658198"/>
              </a:xfrm>
            </p:spPr>
            <p:txBody>
              <a:bodyPr>
                <a:normAutofit fontScale="85000" lnSpcReduction="20000"/>
              </a:bodyPr>
              <a:lstStyle/>
              <a:p>
                <a:r>
                  <a:rPr lang="en-US" sz="2300" b="1" dirty="0">
                    <a:solidFill>
                      <a:srgbClr val="FF0000"/>
                    </a:solidFill>
                  </a:rPr>
                  <a:t>Method 1:</a:t>
                </a:r>
                <a14:m>
                  <m:oMath xmlns:m="http://schemas.openxmlformats.org/officeDocument/2006/math">
                    <m:r>
                      <a:rPr lang="en-US" sz="2300" b="1" i="0" smtClean="0">
                        <a:solidFill>
                          <a:srgbClr val="FF0000"/>
                        </a:solidFill>
                        <a:latin typeface="Cambria Math" panose="02040503050406030204" pitchFamily="18" charset="0"/>
                      </a:rPr>
                      <m:t> </m:t>
                    </m:r>
                    <m:r>
                      <a:rPr lang="en-US" sz="2300" i="1" smtClean="0">
                        <a:solidFill>
                          <a:srgbClr val="FF0000"/>
                        </a:solidFill>
                        <a:latin typeface="Cambria Math" panose="02040503050406030204" pitchFamily="18" charset="0"/>
                      </a:rPr>
                      <m:t>𝐺𝑖𝑛𝑖</m:t>
                    </m:r>
                    <m:r>
                      <a:rPr lang="en-US" sz="2300" i="1" smtClean="0">
                        <a:solidFill>
                          <a:srgbClr val="FF0000"/>
                        </a:solidFill>
                        <a:latin typeface="Cambria Math" panose="02040503050406030204" pitchFamily="18" charset="0"/>
                      </a:rPr>
                      <m:t>_</m:t>
                    </m:r>
                    <m:r>
                      <a:rPr lang="en-US" sz="2300" i="1" smtClean="0">
                        <a:solidFill>
                          <a:srgbClr val="FF0000"/>
                        </a:solidFill>
                        <a:latin typeface="Cambria Math" panose="02040503050406030204" pitchFamily="18" charset="0"/>
                      </a:rPr>
                      <m:t>𝑖𝑛𝑑𝑒𝑥</m:t>
                    </m:r>
                    <m:r>
                      <a:rPr lang="en-US" sz="2300" i="1" smtClean="0">
                        <a:solidFill>
                          <a:srgbClr val="FF0000"/>
                        </a:solidFill>
                        <a:latin typeface="Cambria Math" panose="02040503050406030204" pitchFamily="18" charset="0"/>
                      </a:rPr>
                      <m:t>=1−</m:t>
                    </m:r>
                    <m:nary>
                      <m:naryPr>
                        <m:chr m:val="∑"/>
                        <m:supHide m:val="on"/>
                        <m:ctrlPr>
                          <a:rPr lang="en-US" sz="2300" i="1">
                            <a:solidFill>
                              <a:srgbClr val="FF0000"/>
                            </a:solidFill>
                            <a:latin typeface="Cambria Math" panose="02040503050406030204" pitchFamily="18" charset="0"/>
                          </a:rPr>
                        </m:ctrlPr>
                      </m:naryPr>
                      <m:sub>
                        <m:r>
                          <a:rPr lang="en-US" sz="2300" i="1">
                            <a:solidFill>
                              <a:srgbClr val="FF0000"/>
                            </a:solidFill>
                            <a:latin typeface="Cambria Math" panose="02040503050406030204" pitchFamily="18" charset="0"/>
                          </a:rPr>
                          <m:t>𝑖</m:t>
                        </m:r>
                      </m:sub>
                      <m:sup/>
                      <m:e>
                        <m:sSubSup>
                          <m:sSubSupPr>
                            <m:ctrlPr>
                              <a:rPr lang="en-US" sz="2300" i="1">
                                <a:solidFill>
                                  <a:srgbClr val="FF0000"/>
                                </a:solidFill>
                                <a:latin typeface="Cambria Math" panose="02040503050406030204" pitchFamily="18" charset="0"/>
                              </a:rPr>
                            </m:ctrlPr>
                          </m:sSubSupPr>
                          <m:e>
                            <m:r>
                              <a:rPr lang="en-US" sz="2300" i="1">
                                <a:solidFill>
                                  <a:srgbClr val="FF0000"/>
                                </a:solidFill>
                                <a:latin typeface="Cambria Math" panose="02040503050406030204" pitchFamily="18" charset="0"/>
                              </a:rPr>
                              <m:t>𝑝</m:t>
                            </m:r>
                          </m:e>
                          <m:sub>
                            <m:r>
                              <a:rPr lang="en-US" sz="2300" i="1">
                                <a:solidFill>
                                  <a:srgbClr val="FF0000"/>
                                </a:solidFill>
                                <a:latin typeface="Cambria Math" panose="02040503050406030204" pitchFamily="18" charset="0"/>
                              </a:rPr>
                              <m:t>𝑖</m:t>
                            </m:r>
                          </m:sub>
                          <m:sup>
                            <m:r>
                              <a:rPr lang="en-US" sz="2300" i="1">
                                <a:solidFill>
                                  <a:srgbClr val="FF0000"/>
                                </a:solidFill>
                                <a:latin typeface="Cambria Math" panose="02040503050406030204" pitchFamily="18" charset="0"/>
                              </a:rPr>
                              <m:t>2</m:t>
                            </m:r>
                          </m:sup>
                        </m:sSubSup>
                      </m:e>
                    </m:nary>
                  </m:oMath>
                </a14:m>
                <a:endParaRPr lang="en-US" sz="2300" b="1" dirty="0">
                  <a:solidFill>
                    <a:srgbClr val="FF0000"/>
                  </a:solidFill>
                </a:endParaRPr>
              </a:p>
              <a:p>
                <a:r>
                  <a:rPr lang="en-US" sz="2300" dirty="0" err="1">
                    <a:solidFill>
                      <a:srgbClr val="FF0000"/>
                    </a:solidFill>
                  </a:rPr>
                  <a:t>Gini_index_for_a_categorical_variable</a:t>
                </a:r>
                <a:r>
                  <a:rPr lang="en-US" sz="2300" dirty="0"/>
                  <a:t> </a:t>
                </a:r>
                <a:r>
                  <a:rPr lang="en-US" sz="2300" b="1" dirty="0">
                    <a:solidFill>
                      <a:srgbClr val="FF0000"/>
                    </a:solidFill>
                  </a:rPr>
                  <a:t>=</a:t>
                </a:r>
              </a:p>
              <a:p>
                <a:r>
                  <a:rPr lang="en-US" sz="2300" b="1" dirty="0">
                    <a:solidFill>
                      <a:srgbClr val="FF0000"/>
                    </a:solidFill>
                  </a:rPr>
                  <a:t>                                                     1-</a:t>
                </a:r>
                <a:r>
                  <a:rPr lang="en-US" sz="2300" b="1" dirty="0">
                    <a:solidFill>
                      <a:srgbClr val="FF0000"/>
                    </a:solidFill>
                    <a:sym typeface="Symbol" panose="05050102010706020507" pitchFamily="18" charset="2"/>
                  </a:rPr>
                  <a:t></a:t>
                </a:r>
                <a:r>
                  <a:rPr lang="en-US" sz="2300" b="1" baseline="-25000" dirty="0" err="1">
                    <a:solidFill>
                      <a:srgbClr val="FF0000"/>
                    </a:solidFill>
                    <a:sym typeface="Symbol" panose="05050102010706020507" pitchFamily="18" charset="2"/>
                  </a:rPr>
                  <a:t>all_i_outcome_classes_for_that_variable</a:t>
                </a:r>
                <a:r>
                  <a:rPr lang="en-US" sz="2300" b="1" dirty="0">
                    <a:solidFill>
                      <a:srgbClr val="FF0000"/>
                    </a:solidFill>
                    <a:sym typeface="Symbol" panose="05050102010706020507" pitchFamily="18" charset="2"/>
                  </a:rPr>
                  <a:t>(p</a:t>
                </a:r>
                <a:r>
                  <a:rPr lang="en-US" sz="2300" b="1" baseline="-25000" dirty="0">
                    <a:solidFill>
                      <a:srgbClr val="FF0000"/>
                    </a:solidFill>
                    <a:sym typeface="Symbol" panose="05050102010706020507" pitchFamily="18" charset="2"/>
                  </a:rPr>
                  <a:t>i</a:t>
                </a:r>
                <a:r>
                  <a:rPr lang="en-US" sz="2300" b="1" baseline="30000" dirty="0">
                    <a:solidFill>
                      <a:srgbClr val="FF0000"/>
                    </a:solidFill>
                    <a:sym typeface="Symbol" panose="05050102010706020507" pitchFamily="18" charset="2"/>
                  </a:rPr>
                  <a:t>2</a:t>
                </a:r>
                <a:r>
                  <a:rPr lang="en-US" sz="2300" b="1" dirty="0">
                    <a:solidFill>
                      <a:srgbClr val="FF0000"/>
                    </a:solidFill>
                    <a:sym typeface="Symbol" panose="05050102010706020507" pitchFamily="18" charset="2"/>
                  </a:rPr>
                  <a:t>)</a:t>
                </a:r>
                <a:endParaRPr lang="en-US" sz="2300" dirty="0"/>
              </a:p>
              <a:p>
                <a:pPr lvl="1"/>
                <a:r>
                  <a:rPr lang="en-US" sz="2300" b="1" u="sng" dirty="0">
                    <a:solidFill>
                      <a:srgbClr val="FF0000"/>
                    </a:solidFill>
                  </a:rPr>
                  <a:t>Gini Index</a:t>
                </a:r>
                <a:r>
                  <a:rPr lang="en-US" sz="2300" b="1" dirty="0">
                    <a:solidFill>
                      <a:srgbClr val="FF0000"/>
                    </a:solidFill>
                  </a:rPr>
                  <a:t>: Split using the feature that</a:t>
                </a:r>
              </a:p>
              <a:p>
                <a:pPr lvl="1"/>
                <a:r>
                  <a:rPr lang="en-US" sz="2300" dirty="0" err="1">
                    <a:solidFill>
                      <a:srgbClr val="FF0000"/>
                    </a:solidFill>
                  </a:rPr>
                  <a:t>Gini_index_of_a_feature</a:t>
                </a:r>
                <a:r>
                  <a:rPr lang="en-US" sz="2300" dirty="0">
                    <a:solidFill>
                      <a:srgbClr val="FF0000"/>
                    </a:solidFill>
                  </a:rPr>
                  <a:t> = </a:t>
                </a:r>
                <a:r>
                  <a:rPr lang="en-US" sz="2300" dirty="0">
                    <a:solidFill>
                      <a:srgbClr val="FF0000"/>
                    </a:solidFill>
                    <a:sym typeface="Symbol" panose="05050102010706020507" pitchFamily="18" charset="2"/>
                  </a:rPr>
                  <a:t></a:t>
                </a:r>
                <a:r>
                  <a:rPr lang="en-US" sz="2300" baseline="-25000" dirty="0">
                    <a:solidFill>
                      <a:srgbClr val="FF0000"/>
                    </a:solidFill>
                    <a:sym typeface="Symbol" panose="05050102010706020507" pitchFamily="18" charset="2"/>
                  </a:rPr>
                  <a:t>_</a:t>
                </a:r>
                <a:r>
                  <a:rPr lang="en-US" sz="2300" baseline="-25000" dirty="0" err="1">
                    <a:solidFill>
                      <a:srgbClr val="FF0000"/>
                    </a:solidFill>
                    <a:sym typeface="Symbol" panose="05050102010706020507" pitchFamily="18" charset="2"/>
                  </a:rPr>
                  <a:t>all_catagorial_variables</a:t>
                </a:r>
                <a:r>
                  <a:rPr lang="en-US" sz="2300" dirty="0">
                    <a:solidFill>
                      <a:srgbClr val="FF0000"/>
                    </a:solidFill>
                  </a:rPr>
                  <a:t>(weight*</a:t>
                </a:r>
                <a:r>
                  <a:rPr lang="en-US" sz="2300" dirty="0" err="1">
                    <a:solidFill>
                      <a:srgbClr val="FF0000"/>
                    </a:solidFill>
                  </a:rPr>
                  <a:t>Gini_index_for_a_catagorical_variable</a:t>
                </a:r>
                <a:r>
                  <a:rPr lang="en-US" sz="2300" dirty="0">
                    <a:solidFill>
                      <a:srgbClr val="FF0000"/>
                    </a:solidFill>
                  </a:rPr>
                  <a:t>)</a:t>
                </a:r>
              </a:p>
              <a:p>
                <a:pPr lvl="1"/>
                <a:r>
                  <a:rPr lang="en-US" sz="2300" b="1" dirty="0">
                    <a:solidFill>
                      <a:srgbClr val="FF0000"/>
                    </a:solidFill>
                  </a:rPr>
                  <a:t>Is the lowest</a:t>
                </a:r>
              </a:p>
              <a:p>
                <a:r>
                  <a:rPr lang="en-HK" sz="2300" b="1" i="1" dirty="0">
                    <a:solidFill>
                      <a:srgbClr val="0070C0"/>
                    </a:solidFill>
                  </a:rPr>
                  <a:t>Or </a:t>
                </a:r>
              </a:p>
              <a:p>
                <a:r>
                  <a:rPr lang="en-HK" sz="2300" b="1" i="1" dirty="0">
                    <a:solidFill>
                      <a:srgbClr val="0070C0"/>
                    </a:solidFill>
                  </a:rPr>
                  <a:t>Method 2:</a:t>
                </a:r>
                <a14:m>
                  <m:oMath xmlns:m="http://schemas.openxmlformats.org/officeDocument/2006/math">
                    <m:r>
                      <a:rPr lang="en-US" sz="2300" b="1" i="1" smtClean="0">
                        <a:solidFill>
                          <a:srgbClr val="0070C0"/>
                        </a:solidFill>
                        <a:latin typeface="Cambria Math" panose="02040503050406030204" pitchFamily="18" charset="0"/>
                      </a:rPr>
                      <m:t> </m:t>
                    </m:r>
                    <m:r>
                      <a:rPr lang="en-US" sz="2300" i="1">
                        <a:solidFill>
                          <a:srgbClr val="0070C0"/>
                        </a:solidFill>
                        <a:latin typeface="Cambria Math" panose="02040503050406030204" pitchFamily="18" charset="0"/>
                      </a:rPr>
                      <m:t>𝐸𝑛𝑡𝑟𝑜𝑝𝑦</m:t>
                    </m:r>
                    <m:r>
                      <a:rPr lang="en-US" sz="2300" i="1">
                        <a:solidFill>
                          <a:srgbClr val="0070C0"/>
                        </a:solidFill>
                        <a:latin typeface="Cambria Math" panose="02040503050406030204" pitchFamily="18" charset="0"/>
                      </a:rPr>
                      <m:t>=</m:t>
                    </m:r>
                    <m:nary>
                      <m:naryPr>
                        <m:chr m:val="∑"/>
                        <m:supHide m:val="on"/>
                        <m:ctrlPr>
                          <a:rPr lang="en-US" sz="2300" i="1">
                            <a:solidFill>
                              <a:srgbClr val="0070C0"/>
                            </a:solidFill>
                            <a:latin typeface="Cambria Math" panose="02040503050406030204" pitchFamily="18" charset="0"/>
                          </a:rPr>
                        </m:ctrlPr>
                      </m:naryPr>
                      <m:sub>
                        <m:r>
                          <a:rPr lang="en-US" sz="2300" i="1">
                            <a:solidFill>
                              <a:srgbClr val="0070C0"/>
                            </a:solidFill>
                            <a:latin typeface="Cambria Math" panose="02040503050406030204" pitchFamily="18" charset="0"/>
                          </a:rPr>
                          <m:t>𝑖</m:t>
                        </m:r>
                      </m:sub>
                      <m:sup/>
                      <m:e>
                        <m:r>
                          <a:rPr lang="en-US" sz="2300" i="1">
                            <a:solidFill>
                              <a:srgbClr val="0070C0"/>
                            </a:solidFill>
                            <a:latin typeface="Cambria Math" panose="02040503050406030204" pitchFamily="18" charset="0"/>
                          </a:rPr>
                          <m:t>−</m:t>
                        </m:r>
                        <m:sSub>
                          <m:sSubPr>
                            <m:ctrlPr>
                              <a:rPr lang="en-US" sz="2300" i="1">
                                <a:solidFill>
                                  <a:srgbClr val="0070C0"/>
                                </a:solidFill>
                                <a:latin typeface="Cambria Math" panose="02040503050406030204" pitchFamily="18" charset="0"/>
                              </a:rPr>
                            </m:ctrlPr>
                          </m:sSubPr>
                          <m:e>
                            <m:r>
                              <a:rPr lang="en-US" sz="2300" i="1">
                                <a:solidFill>
                                  <a:srgbClr val="0070C0"/>
                                </a:solidFill>
                                <a:latin typeface="Cambria Math" panose="02040503050406030204" pitchFamily="18" charset="0"/>
                              </a:rPr>
                              <m:t>𝑝</m:t>
                            </m:r>
                          </m:e>
                          <m:sub>
                            <m:r>
                              <a:rPr lang="en-US" sz="2300" i="1">
                                <a:solidFill>
                                  <a:srgbClr val="0070C0"/>
                                </a:solidFill>
                                <a:latin typeface="Cambria Math" panose="02040503050406030204" pitchFamily="18" charset="0"/>
                              </a:rPr>
                              <m:t>𝑖</m:t>
                            </m:r>
                          </m:sub>
                        </m:sSub>
                        <m:func>
                          <m:funcPr>
                            <m:ctrlPr>
                              <a:rPr lang="en-US" sz="2300" i="1">
                                <a:solidFill>
                                  <a:srgbClr val="0070C0"/>
                                </a:solidFill>
                                <a:latin typeface="Cambria Math" panose="02040503050406030204" pitchFamily="18" charset="0"/>
                              </a:rPr>
                            </m:ctrlPr>
                          </m:funcPr>
                          <m:fName>
                            <m:sSub>
                              <m:sSubPr>
                                <m:ctrlPr>
                                  <a:rPr lang="en-US" sz="2300" i="1">
                                    <a:solidFill>
                                      <a:srgbClr val="0070C0"/>
                                    </a:solidFill>
                                    <a:latin typeface="Cambria Math" panose="02040503050406030204" pitchFamily="18" charset="0"/>
                                  </a:rPr>
                                </m:ctrlPr>
                              </m:sSubPr>
                              <m:e>
                                <m:r>
                                  <m:rPr>
                                    <m:sty m:val="p"/>
                                  </m:rPr>
                                  <a:rPr lang="en-US" sz="2300" i="1">
                                    <a:solidFill>
                                      <a:srgbClr val="0070C0"/>
                                    </a:solidFill>
                                    <a:latin typeface="Cambria Math" panose="02040503050406030204" pitchFamily="18" charset="0"/>
                                  </a:rPr>
                                  <m:t>log</m:t>
                                </m:r>
                              </m:e>
                              <m:sub>
                                <m:r>
                                  <a:rPr lang="en-US" sz="2300" i="1">
                                    <a:solidFill>
                                      <a:srgbClr val="0070C0"/>
                                    </a:solidFill>
                                    <a:latin typeface="Cambria Math" panose="02040503050406030204" pitchFamily="18" charset="0"/>
                                  </a:rPr>
                                  <m:t>2</m:t>
                                </m:r>
                              </m:sub>
                            </m:sSub>
                          </m:fName>
                          <m:e>
                            <m:r>
                              <a:rPr lang="en-US" sz="2300" i="1">
                                <a:solidFill>
                                  <a:srgbClr val="0070C0"/>
                                </a:solidFill>
                                <a:latin typeface="Cambria Math" panose="02040503050406030204" pitchFamily="18" charset="0"/>
                              </a:rPr>
                              <m:t>(</m:t>
                            </m:r>
                          </m:e>
                        </m:func>
                        <m:sSub>
                          <m:sSubPr>
                            <m:ctrlPr>
                              <a:rPr lang="en-US" sz="2300" i="1">
                                <a:solidFill>
                                  <a:srgbClr val="0070C0"/>
                                </a:solidFill>
                                <a:latin typeface="Cambria Math" panose="02040503050406030204" pitchFamily="18" charset="0"/>
                              </a:rPr>
                            </m:ctrlPr>
                          </m:sSubPr>
                          <m:e>
                            <m:r>
                              <a:rPr lang="en-US" sz="2300" i="1">
                                <a:solidFill>
                                  <a:srgbClr val="0070C0"/>
                                </a:solidFill>
                                <a:latin typeface="Cambria Math" panose="02040503050406030204" pitchFamily="18" charset="0"/>
                              </a:rPr>
                              <m:t>𝑝</m:t>
                            </m:r>
                          </m:e>
                          <m:sub>
                            <m:r>
                              <a:rPr lang="en-US" sz="2300" i="1">
                                <a:solidFill>
                                  <a:srgbClr val="0070C0"/>
                                </a:solidFill>
                                <a:latin typeface="Cambria Math" panose="02040503050406030204" pitchFamily="18" charset="0"/>
                              </a:rPr>
                              <m:t>𝑖</m:t>
                            </m:r>
                          </m:sub>
                        </m:sSub>
                        <m:r>
                          <a:rPr lang="en-US" sz="2300" i="1">
                            <a:solidFill>
                              <a:srgbClr val="0070C0"/>
                            </a:solidFill>
                            <a:latin typeface="Cambria Math" panose="02040503050406030204" pitchFamily="18" charset="0"/>
                          </a:rPr>
                          <m:t>)</m:t>
                        </m:r>
                      </m:e>
                    </m:nary>
                    <m:r>
                      <a:rPr lang="en-US" sz="2300" i="1">
                        <a:solidFill>
                          <a:srgbClr val="0070C0"/>
                        </a:solidFill>
                        <a:latin typeface="Cambria Math" panose="02040503050406030204" pitchFamily="18" charset="0"/>
                      </a:rPr>
                      <m:t>,</m:t>
                    </m:r>
                  </m:oMath>
                </a14:m>
                <a:r>
                  <a:rPr lang="en-HK" sz="2300" i="1" dirty="0">
                    <a:solidFill>
                      <a:srgbClr val="0070C0"/>
                    </a:solidFill>
                    <a:latin typeface="Cambria Math" panose="02040503050406030204" pitchFamily="18" charset="0"/>
                  </a:rPr>
                  <a:t> </a:t>
                </a:r>
              </a:p>
              <a:p>
                <a:r>
                  <a:rPr lang="en-HK" sz="2300" i="1" dirty="0">
                    <a:solidFill>
                      <a:srgbClr val="0070C0"/>
                    </a:solidFill>
                    <a:latin typeface="Cambria Math" panose="02040503050406030204" pitchFamily="18" charset="0"/>
                  </a:rPr>
                  <a:t>Information gain (IG)=Entropy(parent)-weight*entropy(child)</a:t>
                </a:r>
              </a:p>
              <a:p>
                <a:r>
                  <a:rPr lang="en-HK" sz="2300" b="1" i="1" u="sng" dirty="0">
                    <a:solidFill>
                      <a:srgbClr val="0070C0"/>
                    </a:solidFill>
                  </a:rPr>
                  <a:t>Select Information gain</a:t>
                </a:r>
                <a:r>
                  <a:rPr lang="en-HK" sz="2300" b="1" i="1" dirty="0">
                    <a:solidFill>
                      <a:srgbClr val="0070C0"/>
                    </a:solidFill>
                  </a:rPr>
                  <a:t> (based on Entropy) is </a:t>
                </a:r>
                <a:r>
                  <a:rPr lang="en-HK" sz="2300" b="1" i="1" u="sng" dirty="0">
                    <a:solidFill>
                      <a:srgbClr val="0070C0"/>
                    </a:solidFill>
                  </a:rPr>
                  <a:t>the highest</a:t>
                </a:r>
                <a:r>
                  <a:rPr lang="en-HK" sz="2300" b="1" i="1" dirty="0">
                    <a:solidFill>
                      <a:srgbClr val="0070C0"/>
                    </a:solidFill>
                  </a:rPr>
                  <a:t>: </a:t>
                </a:r>
              </a:p>
              <a:p>
                <a:endParaRPr lang="en-HK" b="1" i="1" dirty="0">
                  <a:solidFill>
                    <a:srgbClr val="0070C0"/>
                  </a:solidFill>
                </a:endParaRPr>
              </a:p>
              <a:p>
                <a:endParaRPr lang="en-HK" b="1" i="1" dirty="0">
                  <a:solidFill>
                    <a:srgbClr val="0070C0"/>
                  </a:solidFill>
                </a:endParaRPr>
              </a:p>
              <a:p>
                <a:endParaRPr lang="en-US" b="1" baseline="30000" dirty="0">
                  <a:solidFill>
                    <a:srgbClr val="FF0000"/>
                  </a:solidFill>
                </a:endParaRP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2385" y="1120175"/>
                <a:ext cx="8229600" cy="3658198"/>
              </a:xfrm>
              <a:blipFill>
                <a:blip r:embed="rId2"/>
                <a:stretch>
                  <a:fillRect l="-667" t="-1466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25</a:t>
            </a:fld>
            <a:endParaRPr lang="en-US"/>
          </a:p>
        </p:txBody>
      </p:sp>
      <mc:AlternateContent xmlns:mc="http://schemas.openxmlformats.org/markup-compatibility/2006" xmlns:a14="http://schemas.microsoft.com/office/drawing/2010/main">
        <mc:Choice Requires="a14">
          <p:sp>
            <p:nvSpPr>
              <p:cNvPr id="6" name="Object 14">
                <a:extLst>
                  <a:ext uri="{FF2B5EF4-FFF2-40B4-BE49-F238E27FC236}">
                    <a16:creationId xmlns:a16="http://schemas.microsoft.com/office/drawing/2014/main" id="{0DC88B57-785C-4CAB-858E-C44558AB0D47}"/>
                  </a:ext>
                </a:extLst>
              </p:cNvPr>
              <p:cNvSpPr txBox="1"/>
              <p:nvPr/>
            </p:nvSpPr>
            <p:spPr>
              <a:xfrm>
                <a:off x="762000" y="4778374"/>
                <a:ext cx="7543800" cy="1577975"/>
              </a:xfrm>
              <a:prstGeom prst="rect">
                <a:avLst/>
              </a:prstGeom>
              <a:ln>
                <a:solidFill>
                  <a:schemeClr val="accent1"/>
                </a:solidFill>
              </a:ln>
            </p:spPr>
            <p:txBody>
              <a:bodyPr>
                <a:normAutofit fontScale="92500" lnSpcReduction="20000"/>
              </a:bodyPr>
              <a:lstStyle/>
              <a:p>
                <a:r>
                  <a:rPr lang="en-AU" dirty="0"/>
                  <a:t>Remember:</a:t>
                </a:r>
              </a:p>
              <a:p>
                <a:pPr/>
                <a14:m>
                  <m:oMathPara xmlns:m="http://schemas.openxmlformats.org/officeDocument/2006/math">
                    <m:oMathParaPr>
                      <m:jc m:val="left"/>
                    </m:oMathParaPr>
                    <m:oMath xmlns:m="http://schemas.openxmlformats.org/officeDocument/2006/math">
                      <m:r>
                        <a:rPr lang="en-AU" i="1">
                          <a:latin typeface="Cambria Math" panose="02040503050406030204" pitchFamily="18" charset="0"/>
                        </a:rPr>
                        <m:t>𝐺𝑖𝑛𝑖</m:t>
                      </m:r>
                      <m:r>
                        <a:rPr lang="en-AU" i="1">
                          <a:latin typeface="Cambria Math" panose="02040503050406030204" pitchFamily="18" charset="0"/>
                        </a:rPr>
                        <m:t>_</m:t>
                      </m:r>
                      <m:r>
                        <a:rPr lang="en-AU" i="1">
                          <a:latin typeface="Cambria Math" panose="02040503050406030204" pitchFamily="18" charset="0"/>
                        </a:rPr>
                        <m:t>𝑖𝑛𝑑𝑒𝑥</m:t>
                      </m:r>
                      <m:r>
                        <a:rPr lang="en-AU" i="1">
                          <a:latin typeface="Cambria Math" panose="02040503050406030204" pitchFamily="18" charset="0"/>
                        </a:rPr>
                        <m:t>=1−</m:t>
                      </m:r>
                      <m:nary>
                        <m:naryPr>
                          <m:chr m:val="∑"/>
                          <m:supHide m:val="on"/>
                          <m:ctrlPr>
                            <a:rPr lang="en-US" i="1">
                              <a:latin typeface="Cambria Math" panose="02040503050406030204" pitchFamily="18" charset="0"/>
                            </a:rPr>
                          </m:ctrlPr>
                        </m:naryPr>
                        <m:sub>
                          <m:r>
                            <a:rPr lang="en-AU" i="1">
                              <a:latin typeface="Cambria Math" panose="02040503050406030204" pitchFamily="18" charset="0"/>
                            </a:rPr>
                            <m:t>𝑖</m:t>
                          </m:r>
                        </m:sub>
                        <m:sup/>
                        <m:e>
                          <m:sSubSup>
                            <m:sSubSupPr>
                              <m:ctrlPr>
                                <a:rPr lang="en-US" i="1">
                                  <a:latin typeface="Cambria Math" panose="02040503050406030204" pitchFamily="18" charset="0"/>
                                </a:rPr>
                              </m:ctrlPr>
                            </m:sSubSupPr>
                            <m:e>
                              <m:r>
                                <a:rPr lang="en-AU" i="1">
                                  <a:latin typeface="Cambria Math" panose="02040503050406030204" pitchFamily="18" charset="0"/>
                                </a:rPr>
                                <m:t>𝑝</m:t>
                              </m:r>
                            </m:e>
                            <m:sub>
                              <m:r>
                                <a:rPr lang="en-AU" i="1">
                                  <a:latin typeface="Cambria Math" panose="02040503050406030204" pitchFamily="18" charset="0"/>
                                </a:rPr>
                                <m:t>𝑖</m:t>
                              </m:r>
                            </m:sub>
                            <m:sup>
                              <m:r>
                                <a:rPr lang="en-AU" i="1">
                                  <a:latin typeface="Cambria Math" panose="02040503050406030204" pitchFamily="18" charset="0"/>
                                </a:rPr>
                                <m:t>2</m:t>
                              </m:r>
                            </m:sup>
                          </m:sSubSup>
                        </m:e>
                      </m:nary>
                    </m:oMath>
                  </m:oMathPara>
                </a14:m>
                <a:endParaRPr lang="en-US" dirty="0"/>
              </a:p>
              <a:p>
                <a:pPr lvl="0"/>
                <a14:m>
                  <m:oMath xmlns:m="http://schemas.openxmlformats.org/officeDocument/2006/math">
                    <m:r>
                      <a:rPr lang="en-AU" i="1">
                        <a:latin typeface="Cambria Math" panose="02040503050406030204" pitchFamily="18" charset="0"/>
                      </a:rPr>
                      <m:t>𝐸𝑛𝑡𝑟𝑜𝑝𝑦</m:t>
                    </m:r>
                    <m:r>
                      <a:rPr lang="en-AU" i="1">
                        <a:latin typeface="Cambria Math" panose="02040503050406030204" pitchFamily="18" charset="0"/>
                      </a:rPr>
                      <m:t>=</m:t>
                    </m:r>
                    <m:nary>
                      <m:naryPr>
                        <m:chr m:val="∑"/>
                        <m:supHide m:val="on"/>
                        <m:ctrlPr>
                          <a:rPr lang="en-US" i="1">
                            <a:latin typeface="Cambria Math" panose="02040503050406030204" pitchFamily="18" charset="0"/>
                          </a:rPr>
                        </m:ctrlPr>
                      </m:naryPr>
                      <m:sub>
                        <m:r>
                          <a:rPr lang="en-AU" i="1">
                            <a:latin typeface="Cambria Math" panose="02040503050406030204" pitchFamily="18" charset="0"/>
                          </a:rPr>
                          <m:t>𝑖</m:t>
                        </m:r>
                      </m:sub>
                      <m:sup/>
                      <m:e>
                        <m:r>
                          <a:rPr lang="en-AU" i="1">
                            <a:latin typeface="Cambria Math" panose="02040503050406030204" pitchFamily="18" charset="0"/>
                          </a:rPr>
                          <m:t>−</m:t>
                        </m:r>
                        <m:sSub>
                          <m:sSubPr>
                            <m:ctrlPr>
                              <a:rPr lang="en-US" i="1">
                                <a:latin typeface="Cambria Math" panose="02040503050406030204" pitchFamily="18" charset="0"/>
                              </a:rPr>
                            </m:ctrlPr>
                          </m:sSubPr>
                          <m:e>
                            <m:r>
                              <a:rPr lang="en-AU" i="1">
                                <a:latin typeface="Cambria Math" panose="02040503050406030204" pitchFamily="18" charset="0"/>
                              </a:rPr>
                              <m:t>𝑝</m:t>
                            </m:r>
                          </m:e>
                          <m:sub>
                            <m:r>
                              <a:rPr lang="en-AU" i="1">
                                <a:latin typeface="Cambria Math" panose="02040503050406030204" pitchFamily="18" charset="0"/>
                              </a:rPr>
                              <m:t>𝑖</m:t>
                            </m:r>
                          </m:sub>
                        </m:sSub>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AU">
                                    <a:latin typeface="Cambria Math" panose="02040503050406030204" pitchFamily="18" charset="0"/>
                                  </a:rPr>
                                  <m:t>log</m:t>
                                </m:r>
                              </m:e>
                              <m:sub>
                                <m:r>
                                  <a:rPr lang="en-AU" i="1">
                                    <a:latin typeface="Cambria Math" panose="02040503050406030204" pitchFamily="18" charset="0"/>
                                  </a:rPr>
                                  <m:t>2</m:t>
                                </m:r>
                              </m:sub>
                            </m:sSub>
                          </m:fName>
                          <m:e>
                            <m:r>
                              <a:rPr lang="en-AU" i="1">
                                <a:latin typeface="Cambria Math" panose="02040503050406030204" pitchFamily="18" charset="0"/>
                              </a:rPr>
                              <m:t>(</m:t>
                            </m:r>
                          </m:e>
                        </m:func>
                        <m:sSub>
                          <m:sSubPr>
                            <m:ctrlPr>
                              <a:rPr lang="en-US" i="1">
                                <a:latin typeface="Cambria Math" panose="02040503050406030204" pitchFamily="18" charset="0"/>
                              </a:rPr>
                            </m:ctrlPr>
                          </m:sSubPr>
                          <m:e>
                            <m:r>
                              <a:rPr lang="en-AU" i="1">
                                <a:latin typeface="Cambria Math" panose="02040503050406030204" pitchFamily="18" charset="0"/>
                              </a:rPr>
                              <m:t>𝑝</m:t>
                            </m:r>
                          </m:e>
                          <m:sub>
                            <m:r>
                              <a:rPr lang="en-AU" i="1">
                                <a:latin typeface="Cambria Math" panose="02040503050406030204" pitchFamily="18" charset="0"/>
                              </a:rPr>
                              <m:t>𝑖</m:t>
                            </m:r>
                          </m:sub>
                        </m:sSub>
                        <m:r>
                          <a:rPr lang="en-AU" i="1">
                            <a:latin typeface="Cambria Math" panose="02040503050406030204" pitchFamily="18" charset="0"/>
                          </a:rPr>
                          <m:t>)</m:t>
                        </m:r>
                      </m:e>
                    </m:nary>
                    <m:r>
                      <a:rPr lang="en-AU" i="1">
                        <a:latin typeface="Cambria Math" panose="02040503050406030204" pitchFamily="18" charset="0"/>
                      </a:rPr>
                      <m:t>,</m:t>
                    </m:r>
                  </m:oMath>
                </a14:m>
                <a:r>
                  <a:rPr lang="en-AU" i="1" dirty="0"/>
                  <a:t> </a:t>
                </a:r>
                <a:endParaRPr lang="en-US" dirty="0"/>
              </a:p>
              <a:p>
                <a:pPr lvl="0"/>
                <a:r>
                  <a:rPr lang="en-HK" i="1" dirty="0"/>
                  <a:t>Information gain (IG)=Entropy(parent)-weight*entropy(child), </a:t>
                </a:r>
                <a14:m>
                  <m:oMath xmlns:m="http://schemas.openxmlformats.org/officeDocument/2006/math">
                    <m:sSub>
                      <m:sSubPr>
                        <m:ctrlPr>
                          <a:rPr lang="en-US" i="1" smtClean="0">
                            <a:latin typeface="Cambria Math" panose="02040503050406030204" pitchFamily="18" charset="0"/>
                          </a:rPr>
                        </m:ctrlPr>
                      </m:sSubPr>
                      <m:e>
                        <m:r>
                          <a:rPr lang="en-AU" i="1">
                            <a:latin typeface="Cambria Math" panose="02040503050406030204" pitchFamily="18" charset="0"/>
                          </a:rPr>
                          <m:t>𝑝</m:t>
                        </m:r>
                      </m:e>
                      <m:sub>
                        <m:r>
                          <a:rPr lang="en-AU" i="1">
                            <a:latin typeface="Cambria Math" panose="02040503050406030204" pitchFamily="18" charset="0"/>
                          </a:rPr>
                          <m:t>𝑖</m:t>
                        </m:r>
                      </m:sub>
                    </m:sSub>
                  </m:oMath>
                </a14:m>
                <a:r>
                  <a:rPr lang="en-HK" i="1" dirty="0"/>
                  <a:t> is the probability of occurrence of that feature.</a:t>
                </a:r>
                <a:endParaRPr lang="en-US" dirty="0"/>
              </a:p>
            </p:txBody>
          </p:sp>
        </mc:Choice>
        <mc:Fallback xmlns="">
          <p:sp>
            <p:nvSpPr>
              <p:cNvPr id="6" name="Object 14">
                <a:extLst>
                  <a:ext uri="{FF2B5EF4-FFF2-40B4-BE49-F238E27FC236}">
                    <a16:creationId xmlns:a16="http://schemas.microsoft.com/office/drawing/2014/main" id="{0DC88B57-785C-4CAB-858E-C44558AB0D47}"/>
                  </a:ext>
                </a:extLst>
              </p:cNvPr>
              <p:cNvSpPr txBox="1">
                <a:spLocks noRot="1" noChangeAspect="1" noMove="1" noResize="1" noEditPoints="1" noAdjustHandles="1" noChangeArrowheads="1" noChangeShapeType="1" noTextEdit="1"/>
              </p:cNvSpPr>
              <p:nvPr/>
            </p:nvSpPr>
            <p:spPr>
              <a:xfrm>
                <a:off x="762000" y="4778374"/>
                <a:ext cx="7543800" cy="1577975"/>
              </a:xfrm>
              <a:prstGeom prst="rect">
                <a:avLst/>
              </a:prstGeom>
              <a:blipFill>
                <a:blip r:embed="rId3"/>
                <a:stretch>
                  <a:fillRect l="-403" t="-3831" b="-11111"/>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2258686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144"/>
            <a:ext cx="8229600" cy="182562"/>
          </a:xfrm>
        </p:spPr>
        <p:txBody>
          <a:bodyPr>
            <a:noAutofit/>
          </a:bodyPr>
          <a:lstStyle/>
          <a:p>
            <a:pPr algn="r"/>
            <a:r>
              <a:rPr lang="en-US" sz="2400" b="1" dirty="0">
                <a:solidFill>
                  <a:srgbClr val="555555"/>
                </a:solidFill>
                <a:latin typeface="Libre Baskerville"/>
              </a:rPr>
              <a:t>Outlook( should it be at the top of the tree?)</a:t>
            </a:r>
            <a:endParaRPr lang="en-US" sz="2400" dirty="0"/>
          </a:p>
        </p:txBody>
      </p:sp>
      <p:sp>
        <p:nvSpPr>
          <p:cNvPr id="3" name="Content Placeholder 2"/>
          <p:cNvSpPr>
            <a:spLocks noGrp="1"/>
          </p:cNvSpPr>
          <p:nvPr>
            <p:ph idx="1"/>
          </p:nvPr>
        </p:nvSpPr>
        <p:spPr>
          <a:xfrm>
            <a:off x="279816" y="319891"/>
            <a:ext cx="8832501" cy="2362199"/>
          </a:xfrm>
          <a:ln>
            <a:solidFill>
              <a:schemeClr val="accent1">
                <a:shade val="95000"/>
                <a:satMod val="105000"/>
              </a:schemeClr>
            </a:solidFill>
          </a:ln>
        </p:spPr>
        <p:txBody>
          <a:bodyPr>
            <a:normAutofit/>
          </a:bodyPr>
          <a:lstStyle/>
          <a:p>
            <a:pPr marL="0" lvl="0" indent="0" eaLnBrk="0" fontAlgn="base" hangingPunct="0">
              <a:spcBef>
                <a:spcPct val="0"/>
              </a:spcBef>
              <a:spcAft>
                <a:spcPct val="0"/>
              </a:spcAft>
              <a:buNone/>
            </a:pPr>
            <a:r>
              <a:rPr lang="en-US" sz="1800" u="sng" dirty="0">
                <a:solidFill>
                  <a:srgbClr val="555555"/>
                </a:solidFill>
                <a:latin typeface="Rubik"/>
              </a:rPr>
              <a:t>GINI index approach</a:t>
            </a:r>
          </a:p>
          <a:p>
            <a:pPr marL="0" lvl="0" indent="0" eaLnBrk="0" fontAlgn="base" hangingPunct="0">
              <a:spcBef>
                <a:spcPct val="0"/>
              </a:spcBef>
              <a:spcAft>
                <a:spcPct val="0"/>
              </a:spcAft>
              <a:buNone/>
            </a:pPr>
            <a:r>
              <a:rPr lang="en-US" sz="1800" dirty="0">
                <a:solidFill>
                  <a:srgbClr val="555555"/>
                </a:solidFill>
                <a:latin typeface="Rubik"/>
              </a:rPr>
              <a:t>Outlook is a nominal feature. It can be sunny, overcast or rain </a:t>
            </a:r>
            <a:r>
              <a:rPr lang="en-US" sz="1800" dirty="0">
                <a:solidFill>
                  <a:srgbClr val="FF0000"/>
                </a:solidFill>
                <a:latin typeface="Rubik"/>
              </a:rPr>
              <a:t>(categorical variables)</a:t>
            </a:r>
            <a:r>
              <a:rPr lang="en-US" sz="1800" dirty="0">
                <a:solidFill>
                  <a:srgbClr val="555555"/>
                </a:solidFill>
                <a:latin typeface="Rubik"/>
              </a:rPr>
              <a:t>. I will summarize the final decisions for outlook feature.</a:t>
            </a:r>
          </a:p>
          <a:p>
            <a:pPr marL="0" lvl="0" indent="0" eaLnBrk="0" fontAlgn="base" hangingPunct="0">
              <a:spcBef>
                <a:spcPct val="0"/>
              </a:spcBef>
              <a:spcAft>
                <a:spcPct val="0"/>
              </a:spcAft>
              <a:buNone/>
            </a:pPr>
            <a:r>
              <a:rPr lang="en-US" sz="1800" dirty="0">
                <a:solidFill>
                  <a:srgbClr val="555555"/>
                </a:solidFill>
                <a:latin typeface="Rubik"/>
              </a:rPr>
              <a:t>Gini(Outlook=Sunny) = 1 – (2/5)^2– (3/5)^2 = 0.48</a:t>
            </a:r>
          </a:p>
          <a:p>
            <a:pPr marL="0" lvl="0" indent="0" eaLnBrk="0" fontAlgn="base" hangingPunct="0">
              <a:spcBef>
                <a:spcPct val="0"/>
              </a:spcBef>
              <a:spcAft>
                <a:spcPct val="0"/>
              </a:spcAft>
              <a:buNone/>
            </a:pPr>
            <a:r>
              <a:rPr lang="en-US" sz="1800" dirty="0">
                <a:solidFill>
                  <a:srgbClr val="555555"/>
                </a:solidFill>
                <a:latin typeface="Rubik"/>
              </a:rPr>
              <a:t>Gini(Outlook=Overcast) = 1 – (4/4)^2– (0/4)^2 = 0</a:t>
            </a:r>
          </a:p>
          <a:p>
            <a:pPr marL="0" lvl="0" indent="0" eaLnBrk="0" fontAlgn="base" hangingPunct="0">
              <a:spcBef>
                <a:spcPct val="0"/>
              </a:spcBef>
              <a:spcAft>
                <a:spcPct val="0"/>
              </a:spcAft>
              <a:buNone/>
            </a:pPr>
            <a:r>
              <a:rPr lang="en-US" sz="1800" dirty="0">
                <a:solidFill>
                  <a:srgbClr val="555555"/>
                </a:solidFill>
                <a:latin typeface="Rubik"/>
              </a:rPr>
              <a:t>Gini(Outlook=Rain) = 1 – (3/5)^2 – (2/5)^2 = 0.48</a:t>
            </a:r>
          </a:p>
          <a:p>
            <a:pPr marL="0" lvl="0" indent="0" eaLnBrk="0" fontAlgn="base" hangingPunct="0">
              <a:spcBef>
                <a:spcPct val="0"/>
              </a:spcBef>
              <a:spcAft>
                <a:spcPct val="0"/>
              </a:spcAft>
              <a:buNone/>
            </a:pPr>
            <a:r>
              <a:rPr lang="en-US" sz="1800" dirty="0">
                <a:solidFill>
                  <a:srgbClr val="555555"/>
                </a:solidFill>
                <a:latin typeface="Rubik"/>
              </a:rPr>
              <a:t>Then, we will calculate weighted sum of </a:t>
            </a:r>
            <a:r>
              <a:rPr lang="en-US" sz="1800" dirty="0" err="1">
                <a:solidFill>
                  <a:srgbClr val="555555"/>
                </a:solidFill>
                <a:latin typeface="Rubik"/>
              </a:rPr>
              <a:t>gini</a:t>
            </a:r>
            <a:r>
              <a:rPr lang="en-US" sz="1800" dirty="0">
                <a:solidFill>
                  <a:srgbClr val="555555"/>
                </a:solidFill>
                <a:latin typeface="Rubik"/>
              </a:rPr>
              <a:t> indexes for outlook feature.</a:t>
            </a:r>
          </a:p>
          <a:p>
            <a:pPr marL="0" lvl="0" indent="0" eaLnBrk="0" fontAlgn="base" hangingPunct="0">
              <a:spcBef>
                <a:spcPct val="0"/>
              </a:spcBef>
              <a:spcAft>
                <a:spcPct val="0"/>
              </a:spcAft>
              <a:buNone/>
            </a:pPr>
            <a:r>
              <a:rPr lang="en-US" sz="1800" dirty="0">
                <a:solidFill>
                  <a:srgbClr val="555555"/>
                </a:solidFill>
                <a:latin typeface="Rubik"/>
              </a:rPr>
              <a:t>Gini(Outlook) = (5/14) * 0.48 + (4/14) * 0 + (5/14) * 0.48 = 0.343</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26</a:t>
            </a:fld>
            <a:endParaRPr lang="en-US"/>
          </a:p>
        </p:txBody>
      </p:sp>
      <p:graphicFrame>
        <p:nvGraphicFramePr>
          <p:cNvPr id="6" name="Content Placeholder 5"/>
          <p:cNvGraphicFramePr>
            <a:graphicFrameLocks/>
          </p:cNvGraphicFramePr>
          <p:nvPr>
            <p:extLst>
              <p:ext uri="{D42A27DB-BD31-4B8C-83A1-F6EECF244321}">
                <p14:modId xmlns:p14="http://schemas.microsoft.com/office/powerpoint/2010/main" val="1029568416"/>
              </p:ext>
            </p:extLst>
          </p:nvPr>
        </p:nvGraphicFramePr>
        <p:xfrm>
          <a:off x="1219199" y="4877268"/>
          <a:ext cx="6705600" cy="1859280"/>
        </p:xfrm>
        <a:graphic>
          <a:graphicData uri="http://schemas.openxmlformats.org/drawingml/2006/table">
            <a:tbl>
              <a:tblPr/>
              <a:tblGrid>
                <a:gridCol w="1332790">
                  <a:extLst>
                    <a:ext uri="{9D8B030D-6E8A-4147-A177-3AD203B41FA5}">
                      <a16:colId xmlns:a16="http://schemas.microsoft.com/office/drawing/2014/main" val="20000"/>
                    </a:ext>
                  </a:extLst>
                </a:gridCol>
                <a:gridCol w="1332790">
                  <a:extLst>
                    <a:ext uri="{9D8B030D-6E8A-4147-A177-3AD203B41FA5}">
                      <a16:colId xmlns:a16="http://schemas.microsoft.com/office/drawing/2014/main" val="20001"/>
                    </a:ext>
                  </a:extLst>
                </a:gridCol>
                <a:gridCol w="1332790">
                  <a:extLst>
                    <a:ext uri="{9D8B030D-6E8A-4147-A177-3AD203B41FA5}">
                      <a16:colId xmlns:a16="http://schemas.microsoft.com/office/drawing/2014/main" val="20002"/>
                    </a:ext>
                  </a:extLst>
                </a:gridCol>
                <a:gridCol w="2707230">
                  <a:extLst>
                    <a:ext uri="{9D8B030D-6E8A-4147-A177-3AD203B41FA5}">
                      <a16:colId xmlns:a16="http://schemas.microsoft.com/office/drawing/2014/main" val="20003"/>
                    </a:ext>
                  </a:extLst>
                </a:gridCol>
              </a:tblGrid>
              <a:tr h="388737">
                <a:tc>
                  <a:txBody>
                    <a:bodyPr/>
                    <a:lstStyle/>
                    <a:p>
                      <a:pPr algn="l"/>
                      <a:r>
                        <a:rPr lang="en-US" sz="1800" kern="1200" dirty="0">
                          <a:solidFill>
                            <a:srgbClr val="555555"/>
                          </a:solidFill>
                          <a:latin typeface="Rubik"/>
                          <a:ea typeface="+mn-ea"/>
                          <a:cs typeface="+mn-cs"/>
                        </a:rPr>
                        <a:t>Outlook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bg2">
                        <a:lumMod val="90000"/>
                      </a:schemeClr>
                    </a:solidFill>
                  </a:tcPr>
                </a:tc>
                <a:tc>
                  <a:txBody>
                    <a:bodyPr/>
                    <a:lstStyle/>
                    <a:p>
                      <a:pPr algn="l"/>
                      <a:r>
                        <a:rPr lang="en-US" sz="1800" kern="1200" dirty="0">
                          <a:solidFill>
                            <a:srgbClr val="555555"/>
                          </a:solidFill>
                          <a:latin typeface="Rubik"/>
                          <a:ea typeface="+mn-ea"/>
                          <a:cs typeface="+mn-cs"/>
                        </a:rPr>
                        <a:t>Yes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bg2">
                        <a:lumMod val="90000"/>
                      </a:schemeClr>
                    </a:solidFill>
                  </a:tcPr>
                </a:tc>
                <a:tc>
                  <a:txBody>
                    <a:bodyPr/>
                    <a:lstStyle/>
                    <a:p>
                      <a:pPr algn="l"/>
                      <a:r>
                        <a:rPr lang="en-US" sz="1800" kern="1200" dirty="0">
                          <a:solidFill>
                            <a:srgbClr val="555555"/>
                          </a:solidFill>
                          <a:latin typeface="Rubik"/>
                          <a:ea typeface="+mn-ea"/>
                          <a:cs typeface="+mn-cs"/>
                        </a:rPr>
                        <a:t>No</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bg2">
                        <a:lumMod val="90000"/>
                      </a:schemeClr>
                    </a:solidFill>
                  </a:tcPr>
                </a:tc>
                <a:tc>
                  <a:txBody>
                    <a:bodyPr/>
                    <a:lstStyle/>
                    <a:p>
                      <a:pPr algn="l"/>
                      <a:r>
                        <a:rPr lang="en-US" sz="1800" dirty="0">
                          <a:effectLst/>
                        </a:rPr>
                        <a:t>Number of instances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388737">
                <a:tc>
                  <a:txBody>
                    <a:bodyPr/>
                    <a:lstStyle/>
                    <a:p>
                      <a:pPr algn="l"/>
                      <a:r>
                        <a:rPr lang="en-US" sz="1800" kern="1200" dirty="0">
                          <a:solidFill>
                            <a:srgbClr val="555555"/>
                          </a:solidFill>
                          <a:latin typeface="Rubik"/>
                          <a:ea typeface="+mn-ea"/>
                          <a:cs typeface="+mn-cs"/>
                        </a:rPr>
                        <a:t>Sunny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kern="1200">
                          <a:solidFill>
                            <a:srgbClr val="555555"/>
                          </a:solidFill>
                          <a:latin typeface="Rubik"/>
                          <a:ea typeface="+mn-ea"/>
                          <a:cs typeface="+mn-cs"/>
                        </a:rPr>
                        <a:t>2</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kern="1200" dirty="0">
                          <a:solidFill>
                            <a:srgbClr val="555555"/>
                          </a:solidFill>
                          <a:latin typeface="Rubik"/>
                          <a:ea typeface="+mn-ea"/>
                          <a:cs typeface="+mn-cs"/>
                        </a:rPr>
                        <a:t>3</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effectLst/>
                        </a:rPr>
                        <a:t>5</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88737">
                <a:tc>
                  <a:txBody>
                    <a:bodyPr/>
                    <a:lstStyle/>
                    <a:p>
                      <a:pPr algn="l"/>
                      <a:r>
                        <a:rPr lang="en-US" sz="1800" kern="1200">
                          <a:solidFill>
                            <a:srgbClr val="555555"/>
                          </a:solidFill>
                          <a:latin typeface="Rubik"/>
                          <a:ea typeface="+mn-ea"/>
                          <a:cs typeface="+mn-cs"/>
                        </a:rPr>
                        <a:t>Overcast</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kern="1200" dirty="0">
                          <a:solidFill>
                            <a:srgbClr val="555555"/>
                          </a:solidFill>
                          <a:latin typeface="Rubik"/>
                          <a:ea typeface="+mn-ea"/>
                          <a:cs typeface="+mn-cs"/>
                        </a:rPr>
                        <a:t>4</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kern="1200">
                          <a:solidFill>
                            <a:srgbClr val="555555"/>
                          </a:solidFill>
                          <a:latin typeface="Rubik"/>
                          <a:ea typeface="+mn-ea"/>
                          <a:cs typeface="+mn-cs"/>
                        </a:rPr>
                        <a:t>0</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effectLst/>
                        </a:rPr>
                        <a:t>4</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88737">
                <a:tc>
                  <a:txBody>
                    <a:bodyPr/>
                    <a:lstStyle/>
                    <a:p>
                      <a:pPr algn="l"/>
                      <a:r>
                        <a:rPr lang="en-US" sz="1800" kern="1200">
                          <a:solidFill>
                            <a:srgbClr val="555555"/>
                          </a:solidFill>
                          <a:latin typeface="Rubik"/>
                          <a:ea typeface="+mn-ea"/>
                          <a:cs typeface="+mn-cs"/>
                        </a:rPr>
                        <a:t>Rain</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kern="1200" dirty="0">
                          <a:solidFill>
                            <a:srgbClr val="555555"/>
                          </a:solidFill>
                          <a:latin typeface="Rubik"/>
                          <a:ea typeface="+mn-ea"/>
                          <a:cs typeface="+mn-cs"/>
                        </a:rPr>
                        <a:t>3</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kern="1200" dirty="0">
                          <a:solidFill>
                            <a:srgbClr val="555555"/>
                          </a:solidFill>
                          <a:latin typeface="Rubik"/>
                          <a:ea typeface="+mn-ea"/>
                          <a:cs typeface="+mn-cs"/>
                        </a:rPr>
                        <a:t>2</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effectLst/>
                        </a:rPr>
                        <a:t>5</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7" name="Content Placeholder 2"/>
          <p:cNvSpPr txBox="1">
            <a:spLocks/>
          </p:cNvSpPr>
          <p:nvPr/>
        </p:nvSpPr>
        <p:spPr>
          <a:xfrm>
            <a:off x="279816" y="2697163"/>
            <a:ext cx="8839200" cy="2362199"/>
          </a:xfrm>
          <a:prstGeom prst="rect">
            <a:avLst/>
          </a:prstGeom>
          <a:ln>
            <a:solidFill>
              <a:schemeClr val="accent1">
                <a:shade val="95000"/>
                <a:satMod val="105000"/>
              </a:schemeClr>
            </a:solidFill>
          </a:ln>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0" fontAlgn="base" hangingPunct="0">
              <a:spcBef>
                <a:spcPct val="0"/>
              </a:spcBef>
              <a:spcAft>
                <a:spcPct val="0"/>
              </a:spcAft>
              <a:buFont typeface="Arial" panose="020B0604020202020204" pitchFamily="34" charset="0"/>
              <a:buNone/>
            </a:pPr>
            <a:r>
              <a:rPr lang="en-US" sz="1800" u="sng" dirty="0">
                <a:solidFill>
                  <a:srgbClr val="0070C0"/>
                </a:solidFill>
                <a:latin typeface="Rubik"/>
              </a:rPr>
              <a:t>Information  gain by entropy approach</a:t>
            </a:r>
            <a:r>
              <a:rPr lang="en-US" sz="1800" dirty="0">
                <a:solidFill>
                  <a:srgbClr val="0070C0"/>
                </a:solidFill>
                <a:latin typeface="Rubik"/>
              </a:rPr>
              <a:t>: Overall decision: yes=9, no=5</a:t>
            </a:r>
          </a:p>
          <a:p>
            <a:pPr marL="0" indent="0" eaLnBrk="0" fontAlgn="base" hangingPunct="0">
              <a:spcBef>
                <a:spcPct val="0"/>
              </a:spcBef>
              <a:spcAft>
                <a:spcPct val="0"/>
              </a:spcAft>
              <a:buNone/>
            </a:pPr>
            <a:r>
              <a:rPr lang="en-US" sz="1800" dirty="0">
                <a:solidFill>
                  <a:srgbClr val="0070C0"/>
                </a:solidFill>
                <a:latin typeface="Rubik"/>
              </a:rPr>
              <a:t>Parent entropy= -(9/14)*log_2(9/14)-(5/14)*log_2(5/14)=0.94</a:t>
            </a:r>
          </a:p>
          <a:p>
            <a:pPr marL="0" indent="0" eaLnBrk="0" fontAlgn="base" hangingPunct="0">
              <a:spcBef>
                <a:spcPct val="0"/>
              </a:spcBef>
              <a:spcAft>
                <a:spcPct val="0"/>
              </a:spcAft>
              <a:buFont typeface="Arial" panose="020B0604020202020204" pitchFamily="34" charset="0"/>
              <a:buNone/>
            </a:pPr>
            <a:r>
              <a:rPr lang="en-US" sz="1800" dirty="0">
                <a:solidFill>
                  <a:srgbClr val="0070C0"/>
                </a:solidFill>
                <a:latin typeface="Rubik"/>
              </a:rPr>
              <a:t>Outlook is a nominal feature. It can be sunny, overcast or rain. I will summarize the final decisions for outlook feature.</a:t>
            </a:r>
          </a:p>
          <a:p>
            <a:pPr marL="0" indent="0" eaLnBrk="0" fontAlgn="base" hangingPunct="0">
              <a:spcBef>
                <a:spcPct val="0"/>
              </a:spcBef>
              <a:spcAft>
                <a:spcPct val="0"/>
              </a:spcAft>
              <a:buNone/>
            </a:pPr>
            <a:r>
              <a:rPr lang="en-US" sz="1800" dirty="0" err="1">
                <a:solidFill>
                  <a:srgbClr val="0070C0"/>
                </a:solidFill>
                <a:latin typeface="Rubik"/>
              </a:rPr>
              <a:t>Weighted_entropy</a:t>
            </a:r>
            <a:r>
              <a:rPr lang="en-US" sz="1800" dirty="0">
                <a:solidFill>
                  <a:srgbClr val="0070C0"/>
                </a:solidFill>
                <a:latin typeface="Rubik"/>
              </a:rPr>
              <a:t>(Outlook=Sunny) =(5/14)*( -(2/5)*log_2(2/5)-(3/5)*log_2(3/5))=</a:t>
            </a:r>
            <a:r>
              <a:rPr lang="en-US" sz="1800" dirty="0">
                <a:solidFill>
                  <a:srgbClr val="0070C0"/>
                </a:solidFill>
              </a:rPr>
              <a:t>0.347</a:t>
            </a:r>
            <a:endParaRPr lang="en-US" sz="1800" dirty="0">
              <a:solidFill>
                <a:srgbClr val="0070C0"/>
              </a:solidFill>
              <a:latin typeface="Rubik"/>
            </a:endParaRPr>
          </a:p>
          <a:p>
            <a:pPr marL="0" indent="0" eaLnBrk="0" fontAlgn="base" hangingPunct="0">
              <a:spcBef>
                <a:spcPct val="0"/>
              </a:spcBef>
              <a:spcAft>
                <a:spcPct val="0"/>
              </a:spcAft>
              <a:buNone/>
            </a:pPr>
            <a:r>
              <a:rPr lang="en-US" sz="1800" dirty="0" err="1">
                <a:solidFill>
                  <a:srgbClr val="0070C0"/>
                </a:solidFill>
                <a:latin typeface="Rubik"/>
              </a:rPr>
              <a:t>Weighted_entropy</a:t>
            </a:r>
            <a:r>
              <a:rPr lang="en-US" sz="1800" dirty="0">
                <a:solidFill>
                  <a:srgbClr val="0070C0"/>
                </a:solidFill>
                <a:latin typeface="Rubik"/>
              </a:rPr>
              <a:t>(Outlook=Overcast) = (4/14)*( -(4/4)*log_2(4/4)-(0/4)*log_2(0.000001/4))=0</a:t>
            </a:r>
          </a:p>
          <a:p>
            <a:pPr marL="0" indent="0" eaLnBrk="0" fontAlgn="base" hangingPunct="0">
              <a:spcBef>
                <a:spcPct val="0"/>
              </a:spcBef>
              <a:spcAft>
                <a:spcPct val="0"/>
              </a:spcAft>
              <a:buNone/>
            </a:pPr>
            <a:r>
              <a:rPr lang="en-US" sz="1800" dirty="0" err="1">
                <a:solidFill>
                  <a:srgbClr val="0070C0"/>
                </a:solidFill>
                <a:latin typeface="Rubik"/>
              </a:rPr>
              <a:t>Weighted_entropy</a:t>
            </a:r>
            <a:r>
              <a:rPr lang="en-US" sz="1800" dirty="0">
                <a:solidFill>
                  <a:srgbClr val="0070C0"/>
                </a:solidFill>
                <a:latin typeface="Rubik"/>
              </a:rPr>
              <a:t>(Outlook=Rain) = (5/14)*( -(3/5)*log_2(3/5)-(2/5)*log_2(2/5))=</a:t>
            </a:r>
            <a:r>
              <a:rPr lang="en-US" sz="1800" dirty="0">
                <a:solidFill>
                  <a:srgbClr val="0070C0"/>
                </a:solidFill>
              </a:rPr>
              <a:t>0.347</a:t>
            </a:r>
            <a:endParaRPr lang="en-US" sz="1800" dirty="0">
              <a:solidFill>
                <a:srgbClr val="0070C0"/>
              </a:solidFill>
              <a:latin typeface="Rubik"/>
            </a:endParaRPr>
          </a:p>
          <a:p>
            <a:pPr marL="0" indent="0" eaLnBrk="0" fontAlgn="base" hangingPunct="0">
              <a:spcBef>
                <a:spcPct val="0"/>
              </a:spcBef>
              <a:spcAft>
                <a:spcPct val="0"/>
              </a:spcAft>
              <a:buNone/>
            </a:pPr>
            <a:r>
              <a:rPr lang="en-US" sz="1800" dirty="0" err="1">
                <a:solidFill>
                  <a:srgbClr val="0070C0"/>
                </a:solidFill>
                <a:latin typeface="Rubik"/>
              </a:rPr>
              <a:t>Information_gain_for_outlook</a:t>
            </a:r>
            <a:r>
              <a:rPr lang="en-US" sz="1800" dirty="0">
                <a:solidFill>
                  <a:srgbClr val="0070C0"/>
                </a:solidFill>
                <a:latin typeface="Rubik"/>
              </a:rPr>
              <a:t>= Parent entropy- </a:t>
            </a:r>
            <a:r>
              <a:rPr lang="en-US" sz="1800" dirty="0" err="1">
                <a:solidFill>
                  <a:srgbClr val="0070C0"/>
                </a:solidFill>
                <a:latin typeface="Rubik"/>
              </a:rPr>
              <a:t>Weighted_entropy</a:t>
            </a:r>
            <a:r>
              <a:rPr lang="en-US" sz="1800" dirty="0">
                <a:solidFill>
                  <a:srgbClr val="0070C0"/>
                </a:solidFill>
                <a:latin typeface="Rubik"/>
              </a:rPr>
              <a:t>(Outlook=Sunny)- </a:t>
            </a:r>
            <a:r>
              <a:rPr lang="en-US" sz="1800" dirty="0" err="1">
                <a:solidFill>
                  <a:srgbClr val="0070C0"/>
                </a:solidFill>
                <a:latin typeface="Rubik"/>
              </a:rPr>
              <a:t>Weighted_entropy</a:t>
            </a:r>
            <a:r>
              <a:rPr lang="en-US" sz="1800" dirty="0">
                <a:solidFill>
                  <a:srgbClr val="0070C0"/>
                </a:solidFill>
                <a:latin typeface="Rubik"/>
              </a:rPr>
              <a:t>(Outlook=Overcast) - </a:t>
            </a:r>
            <a:r>
              <a:rPr lang="en-US" sz="1800" dirty="0" err="1">
                <a:solidFill>
                  <a:srgbClr val="0070C0"/>
                </a:solidFill>
                <a:latin typeface="Rubik"/>
              </a:rPr>
              <a:t>Weighted_entropy</a:t>
            </a:r>
            <a:r>
              <a:rPr lang="en-US" sz="1800" dirty="0">
                <a:solidFill>
                  <a:srgbClr val="0070C0"/>
                </a:solidFill>
                <a:latin typeface="Rubik"/>
              </a:rPr>
              <a:t>(Outlook=Rain)=0.94</a:t>
            </a:r>
          </a:p>
          <a:p>
            <a:pPr marL="0" indent="0" eaLnBrk="0" fontAlgn="base" hangingPunct="0">
              <a:spcBef>
                <a:spcPct val="0"/>
              </a:spcBef>
              <a:spcAft>
                <a:spcPct val="0"/>
              </a:spcAft>
              <a:buNone/>
            </a:pPr>
            <a:r>
              <a:rPr lang="en-US" sz="1800" dirty="0">
                <a:solidFill>
                  <a:srgbClr val="0070C0"/>
                </a:solidFill>
                <a:latin typeface="Rubik"/>
              </a:rPr>
              <a:t>-0.347-0-0.347=</a:t>
            </a:r>
            <a:r>
              <a:rPr lang="en-US" sz="1800" dirty="0">
                <a:solidFill>
                  <a:srgbClr val="0070C0"/>
                </a:solidFill>
              </a:rPr>
              <a:t> 0.246</a:t>
            </a:r>
            <a:endParaRPr lang="en-US" sz="1800" dirty="0">
              <a:solidFill>
                <a:srgbClr val="0070C0"/>
              </a:solidFill>
              <a:latin typeface="Rubik"/>
            </a:endParaRPr>
          </a:p>
        </p:txBody>
      </p:sp>
      <p:sp>
        <p:nvSpPr>
          <p:cNvPr id="8" name="TextBox 7">
            <a:extLst>
              <a:ext uri="{FF2B5EF4-FFF2-40B4-BE49-F238E27FC236}">
                <a16:creationId xmlns:a16="http://schemas.microsoft.com/office/drawing/2014/main" id="{ACF8D17F-43FB-4E62-A2AC-9010A9716103}"/>
              </a:ext>
            </a:extLst>
          </p:cNvPr>
          <p:cNvSpPr txBox="1"/>
          <p:nvPr/>
        </p:nvSpPr>
        <p:spPr>
          <a:xfrm>
            <a:off x="3505200" y="3233218"/>
            <a:ext cx="3596690" cy="369332"/>
          </a:xfrm>
          <a:prstGeom prst="rect">
            <a:avLst/>
          </a:prstGeom>
          <a:noFill/>
        </p:spPr>
        <p:txBody>
          <a:bodyPr wrap="none" rtlCol="0">
            <a:spAutoFit/>
          </a:bodyPr>
          <a:lstStyle/>
          <a:p>
            <a:r>
              <a:rPr lang="en-US" sz="1800" dirty="0" err="1">
                <a:solidFill>
                  <a:srgbClr val="FF0000"/>
                </a:solidFill>
                <a:latin typeface="Rubik"/>
              </a:rPr>
              <a:t>Weighted_entropy</a:t>
            </a:r>
            <a:r>
              <a:rPr lang="en-US" sz="1800" dirty="0">
                <a:solidFill>
                  <a:srgbClr val="FF0000"/>
                </a:solidFill>
                <a:latin typeface="Rubik"/>
              </a:rPr>
              <a:t> =</a:t>
            </a:r>
            <a:r>
              <a:rPr lang="en-US" dirty="0">
                <a:solidFill>
                  <a:srgbClr val="FF0000"/>
                </a:solidFill>
              </a:rPr>
              <a:t>weight*entropy</a:t>
            </a:r>
          </a:p>
        </p:txBody>
      </p:sp>
      <p:sp>
        <p:nvSpPr>
          <p:cNvPr id="9" name="TextBox 8">
            <a:extLst>
              <a:ext uri="{FF2B5EF4-FFF2-40B4-BE49-F238E27FC236}">
                <a16:creationId xmlns:a16="http://schemas.microsoft.com/office/drawing/2014/main" id="{25D397B5-EBFC-45ED-86C1-475443149098}"/>
              </a:ext>
            </a:extLst>
          </p:cNvPr>
          <p:cNvSpPr txBox="1"/>
          <p:nvPr/>
        </p:nvSpPr>
        <p:spPr>
          <a:xfrm>
            <a:off x="0" y="5436290"/>
            <a:ext cx="1219199" cy="923330"/>
          </a:xfrm>
          <a:prstGeom prst="rect">
            <a:avLst/>
          </a:prstGeom>
          <a:noFill/>
        </p:spPr>
        <p:txBody>
          <a:bodyPr wrap="square" rtlCol="0">
            <a:spAutoFit/>
          </a:bodyPr>
          <a:lstStyle/>
          <a:p>
            <a:r>
              <a:rPr lang="en-US" dirty="0"/>
              <a:t>From table1 of  example1</a:t>
            </a:r>
          </a:p>
        </p:txBody>
      </p:sp>
    </p:spTree>
    <p:extLst>
      <p:ext uri="{BB962C8B-B14F-4D97-AF65-F5344CB8AC3E}">
        <p14:creationId xmlns:p14="http://schemas.microsoft.com/office/powerpoint/2010/main" val="3843407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Autofit/>
          </a:bodyPr>
          <a:lstStyle/>
          <a:p>
            <a:r>
              <a:rPr lang="en-US" sz="3600" b="1" dirty="0">
                <a:solidFill>
                  <a:srgbClr val="555555"/>
                </a:solidFill>
                <a:latin typeface="Libre Baskerville"/>
              </a:rPr>
              <a:t>Exercise 4:Temperature</a:t>
            </a:r>
            <a:endParaRPr lang="en-US" sz="3600" dirty="0"/>
          </a:p>
        </p:txBody>
      </p:sp>
      <p:sp>
        <p:nvSpPr>
          <p:cNvPr id="3" name="Content Placeholder 2"/>
          <p:cNvSpPr>
            <a:spLocks noGrp="1"/>
          </p:cNvSpPr>
          <p:nvPr>
            <p:ph idx="1"/>
          </p:nvPr>
        </p:nvSpPr>
        <p:spPr>
          <a:xfrm>
            <a:off x="40193" y="634443"/>
            <a:ext cx="8856785" cy="2279014"/>
          </a:xfrm>
          <a:ln>
            <a:solidFill>
              <a:schemeClr val="accent1">
                <a:shade val="95000"/>
                <a:satMod val="105000"/>
              </a:schemeClr>
            </a:solidFill>
          </a:ln>
        </p:spPr>
        <p:txBody>
          <a:bodyPr>
            <a:normAutofit lnSpcReduction="10000"/>
          </a:bodyPr>
          <a:lstStyle/>
          <a:p>
            <a:pPr marL="0" lvl="0" indent="0" eaLnBrk="0" fontAlgn="base" hangingPunct="0">
              <a:spcBef>
                <a:spcPct val="0"/>
              </a:spcBef>
              <a:spcAft>
                <a:spcPct val="0"/>
              </a:spcAft>
              <a:buNone/>
            </a:pPr>
            <a:r>
              <a:rPr lang="en-US" sz="1800" dirty="0">
                <a:solidFill>
                  <a:srgbClr val="555555"/>
                </a:solidFill>
                <a:latin typeface="Rubik"/>
              </a:rPr>
              <a:t>GINI index approach</a:t>
            </a:r>
          </a:p>
          <a:p>
            <a:pPr marL="0" lvl="0" indent="0" eaLnBrk="0" fontAlgn="base" hangingPunct="0">
              <a:spcBef>
                <a:spcPct val="0"/>
              </a:spcBef>
              <a:spcAft>
                <a:spcPct val="0"/>
              </a:spcAft>
              <a:buNone/>
            </a:pPr>
            <a:r>
              <a:rPr lang="en-US" sz="1800" dirty="0">
                <a:solidFill>
                  <a:srgbClr val="555555"/>
                </a:solidFill>
                <a:latin typeface="Rubik"/>
              </a:rPr>
              <a:t>Similarly, temperature is a nominal feature and it could have 3 different values: Cool, Hot and Mild. Let’s summarize decisions for temperature feature.</a:t>
            </a:r>
            <a:endParaRPr lang="en-US" sz="1800" dirty="0"/>
          </a:p>
          <a:p>
            <a:pPr marL="0" lvl="0" indent="0" eaLnBrk="0" fontAlgn="base" hangingPunct="0">
              <a:spcBef>
                <a:spcPct val="0"/>
              </a:spcBef>
              <a:spcAft>
                <a:spcPct val="0"/>
              </a:spcAft>
              <a:buNone/>
            </a:pPr>
            <a:r>
              <a:rPr lang="en-US" sz="1800" dirty="0">
                <a:solidFill>
                  <a:srgbClr val="555555"/>
                </a:solidFill>
                <a:latin typeface="Rubik"/>
              </a:rPr>
              <a:t>Gini(Temp=Hot) = __________________________________?</a:t>
            </a:r>
          </a:p>
          <a:p>
            <a:pPr marL="0" indent="0" eaLnBrk="0" fontAlgn="base" hangingPunct="0">
              <a:spcBef>
                <a:spcPct val="0"/>
              </a:spcBef>
              <a:spcAft>
                <a:spcPct val="0"/>
              </a:spcAft>
              <a:buNone/>
            </a:pPr>
            <a:r>
              <a:rPr lang="en-US" sz="1800" dirty="0">
                <a:solidFill>
                  <a:srgbClr val="555555"/>
                </a:solidFill>
                <a:latin typeface="Rubik"/>
              </a:rPr>
              <a:t>Gini(Temp=Mild) __________________________________?</a:t>
            </a:r>
            <a:endParaRPr lang="en-US" sz="1800" dirty="0"/>
          </a:p>
          <a:p>
            <a:pPr marL="0" indent="0" eaLnBrk="0" fontAlgn="base" hangingPunct="0">
              <a:spcBef>
                <a:spcPct val="0"/>
              </a:spcBef>
              <a:spcAft>
                <a:spcPct val="0"/>
              </a:spcAft>
              <a:buNone/>
            </a:pPr>
            <a:r>
              <a:rPr lang="en-US" sz="1800" dirty="0">
                <a:solidFill>
                  <a:srgbClr val="555555"/>
                </a:solidFill>
                <a:latin typeface="Rubik"/>
              </a:rPr>
              <a:t>Gini(Temp=Cool) __________________________________?</a:t>
            </a:r>
          </a:p>
          <a:p>
            <a:pPr marL="0" lvl="0" indent="0" eaLnBrk="0" fontAlgn="base" hangingPunct="0">
              <a:spcBef>
                <a:spcPct val="0"/>
              </a:spcBef>
              <a:spcAft>
                <a:spcPct val="0"/>
              </a:spcAft>
              <a:buNone/>
            </a:pPr>
            <a:r>
              <a:rPr lang="en-US" sz="1800" dirty="0">
                <a:solidFill>
                  <a:srgbClr val="555555"/>
                </a:solidFill>
                <a:latin typeface="Rubik"/>
              </a:rPr>
              <a:t>We’ll calculate weighted sum of Gini index for temperature feature</a:t>
            </a:r>
            <a:endParaRPr lang="en-US" sz="1800" dirty="0"/>
          </a:p>
          <a:p>
            <a:pPr marL="0" indent="0" eaLnBrk="0" fontAlgn="base" hangingPunct="0">
              <a:spcBef>
                <a:spcPct val="0"/>
              </a:spcBef>
              <a:spcAft>
                <a:spcPct val="0"/>
              </a:spcAft>
              <a:buNone/>
            </a:pPr>
            <a:r>
              <a:rPr lang="en-US" sz="1800" dirty="0">
                <a:solidFill>
                  <a:srgbClr val="555555"/>
                </a:solidFill>
                <a:latin typeface="Rubik"/>
              </a:rPr>
              <a:t>Gini(Temp) =____________________________________________?</a:t>
            </a:r>
            <a:endParaRPr lang="en-US" sz="1800" dirty="0"/>
          </a:p>
          <a:p>
            <a:pPr marL="0" lvl="0" indent="0" eaLnBrk="0" fontAlgn="base" hangingPunct="0">
              <a:spcBef>
                <a:spcPct val="0"/>
              </a:spcBef>
              <a:spcAft>
                <a:spcPct val="0"/>
              </a:spcAft>
              <a:buNone/>
            </a:pPr>
            <a:endParaRPr lang="en-US" sz="1800" dirty="0">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27</a:t>
            </a:fld>
            <a:endParaRPr lang="en-US"/>
          </a:p>
        </p:txBody>
      </p:sp>
      <p:sp>
        <p:nvSpPr>
          <p:cNvPr id="7" name="Content Placeholder 2"/>
          <p:cNvSpPr txBox="1">
            <a:spLocks/>
          </p:cNvSpPr>
          <p:nvPr/>
        </p:nvSpPr>
        <p:spPr>
          <a:xfrm>
            <a:off x="30982" y="2913457"/>
            <a:ext cx="8865996" cy="2438400"/>
          </a:xfrm>
          <a:prstGeom prst="rect">
            <a:avLst/>
          </a:prstGeom>
          <a:ln>
            <a:solidFill>
              <a:schemeClr val="accent1">
                <a:shade val="95000"/>
                <a:satMod val="105000"/>
              </a:schemeClr>
            </a:solidFill>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0" fontAlgn="base" hangingPunct="0">
              <a:spcBef>
                <a:spcPct val="0"/>
              </a:spcBef>
              <a:spcAft>
                <a:spcPct val="0"/>
              </a:spcAft>
              <a:buNone/>
            </a:pPr>
            <a:r>
              <a:rPr lang="en-US" sz="1800" dirty="0">
                <a:solidFill>
                  <a:srgbClr val="FF0000"/>
                </a:solidFill>
                <a:latin typeface="Rubik"/>
              </a:rPr>
              <a:t>Information  gain by entropy approach: Overall decision: yes=9, no=5</a:t>
            </a:r>
          </a:p>
          <a:p>
            <a:pPr marL="0" indent="0" eaLnBrk="0" fontAlgn="base" hangingPunct="0">
              <a:spcBef>
                <a:spcPct val="0"/>
              </a:spcBef>
              <a:spcAft>
                <a:spcPct val="0"/>
              </a:spcAft>
              <a:buNone/>
            </a:pPr>
            <a:r>
              <a:rPr lang="en-US" sz="1800" dirty="0">
                <a:solidFill>
                  <a:srgbClr val="FF0000"/>
                </a:solidFill>
                <a:latin typeface="Rubik"/>
              </a:rPr>
              <a:t>Parent entropy= -(9/14)*log_2(9/14)-(5/14)*log_2(5/14)=0.94 (same as last page)</a:t>
            </a:r>
          </a:p>
          <a:p>
            <a:pPr marL="0" indent="0" eaLnBrk="0" fontAlgn="base" hangingPunct="0">
              <a:spcBef>
                <a:spcPct val="0"/>
              </a:spcBef>
              <a:spcAft>
                <a:spcPct val="0"/>
              </a:spcAft>
              <a:buNone/>
            </a:pPr>
            <a:r>
              <a:rPr lang="en-US" sz="1800" dirty="0">
                <a:solidFill>
                  <a:srgbClr val="0070C0"/>
                </a:solidFill>
                <a:latin typeface="Rubik"/>
              </a:rPr>
              <a:t>Humidity is a feature. It can be High or Normal </a:t>
            </a:r>
          </a:p>
          <a:p>
            <a:pPr marL="0" indent="0" eaLnBrk="0" fontAlgn="base" hangingPunct="0">
              <a:spcBef>
                <a:spcPct val="0"/>
              </a:spcBef>
              <a:spcAft>
                <a:spcPct val="0"/>
              </a:spcAft>
              <a:buNone/>
            </a:pPr>
            <a:r>
              <a:rPr lang="en-US" sz="1800" dirty="0" err="1">
                <a:solidFill>
                  <a:srgbClr val="0070C0"/>
                </a:solidFill>
                <a:latin typeface="Rubik"/>
              </a:rPr>
              <a:t>Weighted_entropy</a:t>
            </a:r>
            <a:r>
              <a:rPr lang="en-US" sz="1800" dirty="0">
                <a:solidFill>
                  <a:srgbClr val="0070C0"/>
                </a:solidFill>
                <a:latin typeface="Rubik"/>
              </a:rPr>
              <a:t>(Temp=Hot) =(4/14)*( -(2/4)*log_2(2/4)- (2/4)*log_2(2/4))=</a:t>
            </a:r>
            <a:r>
              <a:rPr lang="en-US" sz="1800" dirty="0"/>
              <a:t>0.2857</a:t>
            </a:r>
            <a:endParaRPr lang="en-US" sz="1800" dirty="0">
              <a:solidFill>
                <a:srgbClr val="0070C0"/>
              </a:solidFill>
              <a:latin typeface="Rubik"/>
            </a:endParaRPr>
          </a:p>
          <a:p>
            <a:pPr marL="0" indent="0" eaLnBrk="0" fontAlgn="base" hangingPunct="0">
              <a:spcBef>
                <a:spcPct val="0"/>
              </a:spcBef>
              <a:spcAft>
                <a:spcPct val="0"/>
              </a:spcAft>
              <a:buNone/>
            </a:pPr>
            <a:r>
              <a:rPr lang="en-US" sz="1800" dirty="0" err="1">
                <a:solidFill>
                  <a:srgbClr val="0070C0"/>
                </a:solidFill>
                <a:latin typeface="Rubik"/>
              </a:rPr>
              <a:t>Weighted_entropy</a:t>
            </a:r>
            <a:r>
              <a:rPr lang="en-US" sz="1800" dirty="0">
                <a:solidFill>
                  <a:srgbClr val="0070C0"/>
                </a:solidFill>
                <a:latin typeface="Rubik"/>
              </a:rPr>
              <a:t>(Temp=Mild) =(6/14)*( -(4/6)*log_2(4/6)- (2/6)*log_2(2/6))=</a:t>
            </a:r>
            <a:r>
              <a:rPr lang="en-US" sz="1800" dirty="0"/>
              <a:t>0.39355</a:t>
            </a:r>
          </a:p>
          <a:p>
            <a:pPr marL="0" indent="0" eaLnBrk="0" fontAlgn="base" hangingPunct="0">
              <a:spcBef>
                <a:spcPct val="0"/>
              </a:spcBef>
              <a:spcAft>
                <a:spcPct val="0"/>
              </a:spcAft>
              <a:buNone/>
            </a:pPr>
            <a:r>
              <a:rPr lang="en-US" sz="1800" dirty="0" err="1">
                <a:solidFill>
                  <a:srgbClr val="0070C0"/>
                </a:solidFill>
                <a:latin typeface="Rubik"/>
              </a:rPr>
              <a:t>Weighted_entropy</a:t>
            </a:r>
            <a:r>
              <a:rPr lang="en-US" sz="1800" dirty="0">
                <a:solidFill>
                  <a:srgbClr val="0070C0"/>
                </a:solidFill>
                <a:latin typeface="Rubik"/>
              </a:rPr>
              <a:t>(Temp=Cool) =(4/14)*( -(3/4)*log_2(3/4)- (1/4)*log_2(1/4))=</a:t>
            </a:r>
            <a:r>
              <a:rPr lang="en-US" sz="1800" dirty="0"/>
              <a:t> 0.23179</a:t>
            </a:r>
            <a:endParaRPr lang="en-US" sz="1800" dirty="0">
              <a:solidFill>
                <a:srgbClr val="0070C0"/>
              </a:solidFill>
              <a:latin typeface="Rubik"/>
            </a:endParaRPr>
          </a:p>
          <a:p>
            <a:pPr marL="0" indent="0" eaLnBrk="0" fontAlgn="base" hangingPunct="0">
              <a:spcBef>
                <a:spcPct val="0"/>
              </a:spcBef>
              <a:spcAft>
                <a:spcPct val="0"/>
              </a:spcAft>
              <a:buNone/>
            </a:pPr>
            <a:r>
              <a:rPr lang="en-US" sz="1800" dirty="0" err="1">
                <a:solidFill>
                  <a:srgbClr val="0070C0"/>
                </a:solidFill>
                <a:latin typeface="Rubik"/>
              </a:rPr>
              <a:t>Information_gain_for_humidity</a:t>
            </a:r>
            <a:r>
              <a:rPr lang="en-US" sz="1800" dirty="0">
                <a:solidFill>
                  <a:srgbClr val="0070C0"/>
                </a:solidFill>
                <a:latin typeface="Rubik"/>
              </a:rPr>
              <a:t>= Parent entropy- </a:t>
            </a:r>
            <a:r>
              <a:rPr lang="en-US" sz="1800" dirty="0" err="1">
                <a:solidFill>
                  <a:srgbClr val="0070C0"/>
                </a:solidFill>
                <a:latin typeface="Rubik"/>
              </a:rPr>
              <a:t>Weighted_entropy</a:t>
            </a:r>
            <a:r>
              <a:rPr lang="en-US" sz="1800" dirty="0">
                <a:solidFill>
                  <a:srgbClr val="0070C0"/>
                </a:solidFill>
                <a:latin typeface="Rubik"/>
              </a:rPr>
              <a:t>(Temp=Hot) - </a:t>
            </a:r>
            <a:r>
              <a:rPr lang="en-US" sz="1800" dirty="0" err="1">
                <a:solidFill>
                  <a:srgbClr val="0070C0"/>
                </a:solidFill>
                <a:latin typeface="Rubik"/>
              </a:rPr>
              <a:t>Weighted_entropy</a:t>
            </a:r>
            <a:r>
              <a:rPr lang="en-US" sz="1800" dirty="0">
                <a:solidFill>
                  <a:srgbClr val="0070C0"/>
                </a:solidFill>
                <a:latin typeface="Rubik"/>
              </a:rPr>
              <a:t>(Temp=Cool) – </a:t>
            </a:r>
            <a:r>
              <a:rPr lang="en-US" sz="1800" dirty="0" err="1">
                <a:solidFill>
                  <a:srgbClr val="0070C0"/>
                </a:solidFill>
                <a:latin typeface="Rubik"/>
              </a:rPr>
              <a:t>Weighted_entropy</a:t>
            </a:r>
            <a:r>
              <a:rPr lang="en-US" sz="1800" dirty="0">
                <a:solidFill>
                  <a:srgbClr val="0070C0"/>
                </a:solidFill>
                <a:latin typeface="Rubik"/>
              </a:rPr>
              <a:t>(Temp=Mild) =0.94- </a:t>
            </a:r>
            <a:r>
              <a:rPr lang="en-US" sz="1800" dirty="0"/>
              <a:t>0.2857</a:t>
            </a:r>
            <a:endParaRPr lang="en-US" sz="1800" dirty="0">
              <a:solidFill>
                <a:srgbClr val="0070C0"/>
              </a:solidFill>
              <a:latin typeface="Rubik"/>
            </a:endParaRPr>
          </a:p>
          <a:p>
            <a:pPr marL="0" indent="0" eaLnBrk="0" fontAlgn="base" hangingPunct="0">
              <a:spcBef>
                <a:spcPct val="0"/>
              </a:spcBef>
              <a:spcAft>
                <a:spcPct val="0"/>
              </a:spcAft>
              <a:buNone/>
            </a:pPr>
            <a:r>
              <a:rPr lang="en-US" sz="1800" dirty="0"/>
              <a:t>-</a:t>
            </a:r>
            <a:r>
              <a:rPr lang="en-US" sz="1800" dirty="0">
                <a:solidFill>
                  <a:srgbClr val="0070C0"/>
                </a:solidFill>
                <a:latin typeface="Rubik"/>
              </a:rPr>
              <a:t> </a:t>
            </a:r>
            <a:r>
              <a:rPr lang="en-US" sz="1800" dirty="0"/>
              <a:t>0.39355 </a:t>
            </a:r>
            <a:r>
              <a:rPr lang="en-US" sz="1800" dirty="0">
                <a:solidFill>
                  <a:srgbClr val="0070C0"/>
                </a:solidFill>
                <a:latin typeface="Rubik"/>
              </a:rPr>
              <a:t>- </a:t>
            </a:r>
            <a:r>
              <a:rPr lang="en-US" sz="1800" dirty="0"/>
              <a:t>0.23179 </a:t>
            </a:r>
            <a:r>
              <a:rPr lang="en-US" sz="1800" dirty="0">
                <a:solidFill>
                  <a:srgbClr val="0070C0"/>
                </a:solidFill>
                <a:latin typeface="Rubik"/>
              </a:rPr>
              <a:t>=</a:t>
            </a:r>
            <a:r>
              <a:rPr lang="en-US" sz="1800" dirty="0"/>
              <a:t> 0.029</a:t>
            </a:r>
            <a:endParaRPr lang="en-US" sz="1800" dirty="0">
              <a:solidFill>
                <a:srgbClr val="0070C0"/>
              </a:solidFill>
              <a:latin typeface="Rubik"/>
            </a:endParaRPr>
          </a:p>
        </p:txBody>
      </p:sp>
      <p:graphicFrame>
        <p:nvGraphicFramePr>
          <p:cNvPr id="8" name="Table 7"/>
          <p:cNvGraphicFramePr>
            <a:graphicFrameLocks noGrp="1"/>
          </p:cNvGraphicFramePr>
          <p:nvPr/>
        </p:nvGraphicFramePr>
        <p:xfrm>
          <a:off x="1523999" y="5144452"/>
          <a:ext cx="5495396" cy="1605280"/>
        </p:xfrm>
        <a:graphic>
          <a:graphicData uri="http://schemas.openxmlformats.org/drawingml/2006/table">
            <a:tbl>
              <a:tblPr/>
              <a:tblGrid>
                <a:gridCol w="1337589">
                  <a:extLst>
                    <a:ext uri="{9D8B030D-6E8A-4147-A177-3AD203B41FA5}">
                      <a16:colId xmlns:a16="http://schemas.microsoft.com/office/drawing/2014/main" val="3772947298"/>
                    </a:ext>
                  </a:extLst>
                </a:gridCol>
                <a:gridCol w="1031394">
                  <a:extLst>
                    <a:ext uri="{9D8B030D-6E8A-4147-A177-3AD203B41FA5}">
                      <a16:colId xmlns:a16="http://schemas.microsoft.com/office/drawing/2014/main" val="2661998632"/>
                    </a:ext>
                  </a:extLst>
                </a:gridCol>
                <a:gridCol w="1031394">
                  <a:extLst>
                    <a:ext uri="{9D8B030D-6E8A-4147-A177-3AD203B41FA5}">
                      <a16:colId xmlns:a16="http://schemas.microsoft.com/office/drawing/2014/main" val="2480647039"/>
                    </a:ext>
                  </a:extLst>
                </a:gridCol>
                <a:gridCol w="2095019">
                  <a:extLst>
                    <a:ext uri="{9D8B030D-6E8A-4147-A177-3AD203B41FA5}">
                      <a16:colId xmlns:a16="http://schemas.microsoft.com/office/drawing/2014/main" val="3695345347"/>
                    </a:ext>
                  </a:extLst>
                </a:gridCol>
              </a:tblGrid>
              <a:tr h="0">
                <a:tc>
                  <a:txBody>
                    <a:bodyPr/>
                    <a:lstStyle/>
                    <a:p>
                      <a:pPr algn="l"/>
                      <a:r>
                        <a:rPr lang="en-US" dirty="0">
                          <a:effectLst/>
                        </a:rPr>
                        <a:t>Temperature</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Yes</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No</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Number of instances</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4899974"/>
                  </a:ext>
                </a:extLst>
              </a:tr>
              <a:tr h="0">
                <a:tc>
                  <a:txBody>
                    <a:bodyPr/>
                    <a:lstStyle/>
                    <a:p>
                      <a:pPr algn="l"/>
                      <a:r>
                        <a:rPr lang="en-US">
                          <a:effectLst/>
                        </a:rPr>
                        <a:t>Hot</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2</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2</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dirty="0">
                          <a:effectLst/>
                        </a:rPr>
                        <a:t>4</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728846330"/>
                  </a:ext>
                </a:extLst>
              </a:tr>
              <a:tr h="0">
                <a:tc>
                  <a:txBody>
                    <a:bodyPr/>
                    <a:lstStyle/>
                    <a:p>
                      <a:pPr algn="l"/>
                      <a:r>
                        <a:rPr lang="en-US">
                          <a:effectLst/>
                        </a:rPr>
                        <a:t>Cool</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3</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1</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dirty="0">
                          <a:effectLst/>
                        </a:rPr>
                        <a:t>4</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4195860935"/>
                  </a:ext>
                </a:extLst>
              </a:tr>
              <a:tr h="0">
                <a:tc>
                  <a:txBody>
                    <a:bodyPr/>
                    <a:lstStyle/>
                    <a:p>
                      <a:pPr algn="l"/>
                      <a:r>
                        <a:rPr lang="en-US" dirty="0">
                          <a:effectLst/>
                        </a:rPr>
                        <a:t>Mild</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dirty="0">
                          <a:effectLst/>
                        </a:rPr>
                        <a:t>4</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2</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dirty="0">
                          <a:effectLst/>
                        </a:rPr>
                        <a:t>6</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579185207"/>
                  </a:ext>
                </a:extLst>
              </a:tr>
            </a:tbl>
          </a:graphicData>
        </a:graphic>
      </p:graphicFrame>
      <p:sp>
        <p:nvSpPr>
          <p:cNvPr id="9" name="Rectangle 1"/>
          <p:cNvSpPr>
            <a:spLocks noChangeArrowheads="1"/>
          </p:cNvSpPr>
          <p:nvPr/>
        </p:nvSpPr>
        <p:spPr bwMode="auto">
          <a:xfrm>
            <a:off x="904809" y="5233759"/>
            <a:ext cx="1044899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555555"/>
                </a:solidFill>
                <a:effectLst/>
                <a:latin typeface="Rubik"/>
              </a:rPr>
              <a:t>Gi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153D4D5-E517-424C-9F69-E50CB385002D}"/>
              </a:ext>
            </a:extLst>
          </p:cNvPr>
          <p:cNvSpPr txBox="1"/>
          <p:nvPr/>
        </p:nvSpPr>
        <p:spPr>
          <a:xfrm>
            <a:off x="4587411" y="3348278"/>
            <a:ext cx="3596690" cy="369332"/>
          </a:xfrm>
          <a:prstGeom prst="rect">
            <a:avLst/>
          </a:prstGeom>
          <a:noFill/>
        </p:spPr>
        <p:txBody>
          <a:bodyPr wrap="none" rtlCol="0">
            <a:spAutoFit/>
          </a:bodyPr>
          <a:lstStyle/>
          <a:p>
            <a:r>
              <a:rPr lang="en-US" sz="1800" dirty="0" err="1">
                <a:solidFill>
                  <a:srgbClr val="FF0000"/>
                </a:solidFill>
                <a:latin typeface="Rubik"/>
              </a:rPr>
              <a:t>Weighted_entropy</a:t>
            </a:r>
            <a:r>
              <a:rPr lang="en-US" sz="1800" dirty="0">
                <a:solidFill>
                  <a:srgbClr val="FF0000"/>
                </a:solidFill>
                <a:latin typeface="Rubik"/>
              </a:rPr>
              <a:t> =</a:t>
            </a:r>
            <a:r>
              <a:rPr lang="en-US" dirty="0">
                <a:solidFill>
                  <a:srgbClr val="FF0000"/>
                </a:solidFill>
              </a:rPr>
              <a:t>weight*entropy</a:t>
            </a:r>
          </a:p>
        </p:txBody>
      </p:sp>
      <p:sp>
        <p:nvSpPr>
          <p:cNvPr id="11" name="TextBox 10">
            <a:extLst>
              <a:ext uri="{FF2B5EF4-FFF2-40B4-BE49-F238E27FC236}">
                <a16:creationId xmlns:a16="http://schemas.microsoft.com/office/drawing/2014/main" id="{E68300F6-C526-4287-B9B7-A242B4163DC7}"/>
              </a:ext>
            </a:extLst>
          </p:cNvPr>
          <p:cNvSpPr txBox="1"/>
          <p:nvPr/>
        </p:nvSpPr>
        <p:spPr>
          <a:xfrm>
            <a:off x="0" y="5436290"/>
            <a:ext cx="1219199" cy="923330"/>
          </a:xfrm>
          <a:prstGeom prst="rect">
            <a:avLst/>
          </a:prstGeom>
          <a:noFill/>
        </p:spPr>
        <p:txBody>
          <a:bodyPr wrap="square" rtlCol="0">
            <a:spAutoFit/>
          </a:bodyPr>
          <a:lstStyle/>
          <a:p>
            <a:r>
              <a:rPr lang="en-US" dirty="0"/>
              <a:t>From table1 of  example1</a:t>
            </a:r>
          </a:p>
        </p:txBody>
      </p:sp>
    </p:spTree>
    <p:extLst>
      <p:ext uri="{BB962C8B-B14F-4D97-AF65-F5344CB8AC3E}">
        <p14:creationId xmlns:p14="http://schemas.microsoft.com/office/powerpoint/2010/main" val="3787745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Autofit/>
          </a:bodyPr>
          <a:lstStyle/>
          <a:p>
            <a:r>
              <a:rPr lang="en-US" sz="3600" b="1" dirty="0">
                <a:solidFill>
                  <a:srgbClr val="FF0000"/>
                </a:solidFill>
                <a:latin typeface="Libre Baskerville"/>
              </a:rPr>
              <a:t>ANSWER 4:Temperature</a:t>
            </a:r>
            <a:endParaRPr lang="en-US" sz="3600" dirty="0">
              <a:solidFill>
                <a:srgbClr val="FF0000"/>
              </a:solidFill>
            </a:endParaRPr>
          </a:p>
        </p:txBody>
      </p:sp>
      <p:sp>
        <p:nvSpPr>
          <p:cNvPr id="3" name="Content Placeholder 2"/>
          <p:cNvSpPr>
            <a:spLocks noGrp="1"/>
          </p:cNvSpPr>
          <p:nvPr>
            <p:ph idx="1"/>
          </p:nvPr>
        </p:nvSpPr>
        <p:spPr>
          <a:xfrm>
            <a:off x="40193" y="634443"/>
            <a:ext cx="8856785" cy="2279014"/>
          </a:xfrm>
          <a:ln>
            <a:solidFill>
              <a:schemeClr val="accent1">
                <a:shade val="95000"/>
                <a:satMod val="105000"/>
              </a:schemeClr>
            </a:solidFill>
          </a:ln>
        </p:spPr>
        <p:txBody>
          <a:bodyPr>
            <a:normAutofit lnSpcReduction="10000"/>
          </a:bodyPr>
          <a:lstStyle/>
          <a:p>
            <a:pPr marL="0" lvl="0" indent="0" eaLnBrk="0" fontAlgn="base" hangingPunct="0">
              <a:spcBef>
                <a:spcPct val="0"/>
              </a:spcBef>
              <a:spcAft>
                <a:spcPct val="0"/>
              </a:spcAft>
              <a:buNone/>
            </a:pPr>
            <a:r>
              <a:rPr lang="en-US" sz="1800" dirty="0">
                <a:solidFill>
                  <a:srgbClr val="555555"/>
                </a:solidFill>
                <a:latin typeface="Rubik"/>
              </a:rPr>
              <a:t>GINI index approach</a:t>
            </a:r>
          </a:p>
          <a:p>
            <a:pPr marL="0" lvl="0" indent="0" eaLnBrk="0" fontAlgn="base" hangingPunct="0">
              <a:spcBef>
                <a:spcPct val="0"/>
              </a:spcBef>
              <a:spcAft>
                <a:spcPct val="0"/>
              </a:spcAft>
              <a:buNone/>
            </a:pPr>
            <a:r>
              <a:rPr lang="en-US" sz="1800" dirty="0">
                <a:solidFill>
                  <a:srgbClr val="555555"/>
                </a:solidFill>
                <a:latin typeface="Rubik"/>
              </a:rPr>
              <a:t>Similarly, temperature is a nominal feature and it could have 3 different values: Cool, Hot and Mild </a:t>
            </a:r>
            <a:r>
              <a:rPr lang="en-US" sz="1800" dirty="0">
                <a:solidFill>
                  <a:srgbClr val="FF0000"/>
                </a:solidFill>
                <a:latin typeface="Rubik"/>
              </a:rPr>
              <a:t>(Categorical variables). </a:t>
            </a:r>
            <a:r>
              <a:rPr lang="en-US" sz="1800" dirty="0">
                <a:solidFill>
                  <a:srgbClr val="555555"/>
                </a:solidFill>
                <a:latin typeface="Rubik"/>
              </a:rPr>
              <a:t>Let’s summarize decisions for temperature feature.</a:t>
            </a:r>
            <a:endParaRPr lang="en-US" sz="1800" dirty="0"/>
          </a:p>
          <a:p>
            <a:pPr marL="0" lvl="0" indent="0" eaLnBrk="0" fontAlgn="base" hangingPunct="0">
              <a:spcBef>
                <a:spcPct val="0"/>
              </a:spcBef>
              <a:spcAft>
                <a:spcPct val="0"/>
              </a:spcAft>
              <a:buNone/>
            </a:pPr>
            <a:r>
              <a:rPr lang="en-US" sz="1800" dirty="0">
                <a:solidFill>
                  <a:srgbClr val="FF0000"/>
                </a:solidFill>
                <a:latin typeface="Rubik"/>
              </a:rPr>
              <a:t>Gini(Temp=Hot) = 1-(2/4)^2- (2/4)^2 = 0.5</a:t>
            </a:r>
            <a:endParaRPr lang="en-US" sz="1800" dirty="0">
              <a:solidFill>
                <a:srgbClr val="FF0000"/>
              </a:solidFill>
            </a:endParaRPr>
          </a:p>
          <a:p>
            <a:pPr marL="0" lvl="0" indent="0" eaLnBrk="0" fontAlgn="base" hangingPunct="0">
              <a:spcBef>
                <a:spcPct val="0"/>
              </a:spcBef>
              <a:spcAft>
                <a:spcPct val="0"/>
              </a:spcAft>
              <a:buNone/>
            </a:pPr>
            <a:r>
              <a:rPr lang="en-US" sz="1800" dirty="0" err="1">
                <a:solidFill>
                  <a:srgbClr val="FF0000"/>
                </a:solidFill>
                <a:latin typeface="Rubik"/>
              </a:rPr>
              <a:t>Gini</a:t>
            </a:r>
            <a:r>
              <a:rPr lang="en-US" sz="1800" dirty="0">
                <a:solidFill>
                  <a:srgbClr val="FF0000"/>
                </a:solidFill>
                <a:latin typeface="Rubik"/>
              </a:rPr>
              <a:t>(Temp=Mild) = 1-(4/6)^2-(2/6)^2  = 0.445</a:t>
            </a:r>
            <a:endParaRPr lang="en-US" sz="1800" dirty="0">
              <a:solidFill>
                <a:srgbClr val="FF0000"/>
              </a:solidFill>
            </a:endParaRPr>
          </a:p>
          <a:p>
            <a:pPr marL="0" lvl="0" indent="0" eaLnBrk="0" fontAlgn="base" hangingPunct="0">
              <a:spcBef>
                <a:spcPct val="0"/>
              </a:spcBef>
              <a:spcAft>
                <a:spcPct val="0"/>
              </a:spcAft>
              <a:buNone/>
            </a:pPr>
            <a:r>
              <a:rPr lang="en-US" sz="1800" dirty="0" err="1">
                <a:solidFill>
                  <a:srgbClr val="FF0000"/>
                </a:solidFill>
                <a:latin typeface="Rubik"/>
              </a:rPr>
              <a:t>Gini</a:t>
            </a:r>
            <a:r>
              <a:rPr lang="en-US" sz="1800" dirty="0">
                <a:solidFill>
                  <a:srgbClr val="FF0000"/>
                </a:solidFill>
                <a:latin typeface="Rubik"/>
              </a:rPr>
              <a:t>(Temp=Cool) = 1-(3/4)^2-(1/4)^2 = 0.375 We’ll calculate weighted sum of </a:t>
            </a:r>
            <a:r>
              <a:rPr lang="en-US" sz="1800" dirty="0" err="1">
                <a:solidFill>
                  <a:srgbClr val="FF0000"/>
                </a:solidFill>
                <a:latin typeface="Rubik"/>
              </a:rPr>
              <a:t>gini</a:t>
            </a:r>
            <a:r>
              <a:rPr lang="en-US" sz="1800" dirty="0">
                <a:solidFill>
                  <a:srgbClr val="FF0000"/>
                </a:solidFill>
                <a:latin typeface="Rubik"/>
              </a:rPr>
              <a:t> index for temperature feature</a:t>
            </a:r>
            <a:endParaRPr lang="en-US" sz="1800" dirty="0">
              <a:solidFill>
                <a:srgbClr val="FF0000"/>
              </a:solidFill>
            </a:endParaRPr>
          </a:p>
          <a:p>
            <a:pPr marL="0" lvl="0" indent="0" eaLnBrk="0" fontAlgn="base" hangingPunct="0">
              <a:spcBef>
                <a:spcPct val="0"/>
              </a:spcBef>
              <a:spcAft>
                <a:spcPct val="0"/>
              </a:spcAft>
              <a:buNone/>
            </a:pPr>
            <a:r>
              <a:rPr lang="en-US" sz="1800" dirty="0">
                <a:solidFill>
                  <a:srgbClr val="FF0000"/>
                </a:solidFill>
                <a:latin typeface="Rubik"/>
              </a:rPr>
              <a:t>Gini(Temp) =(4/14) *0.5 +(6/14)*0.445 +(4/14)*0.375 = 0.439</a:t>
            </a:r>
            <a:endParaRPr lang="en-US" sz="1800" dirty="0">
              <a:solidFill>
                <a:srgbClr val="FF0000"/>
              </a:solidFill>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28</a:t>
            </a:fld>
            <a:endParaRPr lang="en-US"/>
          </a:p>
        </p:txBody>
      </p:sp>
      <p:sp>
        <p:nvSpPr>
          <p:cNvPr id="7" name="Content Placeholder 2"/>
          <p:cNvSpPr txBox="1">
            <a:spLocks/>
          </p:cNvSpPr>
          <p:nvPr/>
        </p:nvSpPr>
        <p:spPr>
          <a:xfrm>
            <a:off x="30982" y="2913457"/>
            <a:ext cx="8865996" cy="2438400"/>
          </a:xfrm>
          <a:prstGeom prst="rect">
            <a:avLst/>
          </a:prstGeom>
          <a:ln>
            <a:solidFill>
              <a:schemeClr val="accent1">
                <a:shade val="95000"/>
                <a:satMod val="105000"/>
              </a:schemeClr>
            </a:solidFill>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0" fontAlgn="base" hangingPunct="0">
              <a:spcBef>
                <a:spcPct val="0"/>
              </a:spcBef>
              <a:spcAft>
                <a:spcPct val="0"/>
              </a:spcAft>
              <a:buNone/>
            </a:pPr>
            <a:r>
              <a:rPr lang="en-US" sz="1800" dirty="0">
                <a:solidFill>
                  <a:srgbClr val="FF0000"/>
                </a:solidFill>
                <a:latin typeface="Rubik"/>
              </a:rPr>
              <a:t>Information  gain by entropy approach: Overall decision: yes=9, no=5</a:t>
            </a:r>
          </a:p>
          <a:p>
            <a:pPr marL="0" indent="0" eaLnBrk="0" fontAlgn="base" hangingPunct="0">
              <a:spcBef>
                <a:spcPct val="0"/>
              </a:spcBef>
              <a:spcAft>
                <a:spcPct val="0"/>
              </a:spcAft>
              <a:buNone/>
            </a:pPr>
            <a:r>
              <a:rPr lang="en-US" sz="1800" dirty="0">
                <a:solidFill>
                  <a:srgbClr val="FF0000"/>
                </a:solidFill>
                <a:latin typeface="Rubik"/>
              </a:rPr>
              <a:t>Parent entropy= -(9/14)*log_2(9/14)-(5/14)*log_2(5/14)=0.94 (same as last page)</a:t>
            </a:r>
          </a:p>
          <a:p>
            <a:pPr marL="0" indent="0" eaLnBrk="0" fontAlgn="base" hangingPunct="0">
              <a:spcBef>
                <a:spcPct val="0"/>
              </a:spcBef>
              <a:spcAft>
                <a:spcPct val="0"/>
              </a:spcAft>
              <a:buNone/>
            </a:pPr>
            <a:r>
              <a:rPr lang="en-US" sz="1800" dirty="0">
                <a:solidFill>
                  <a:srgbClr val="0070C0"/>
                </a:solidFill>
                <a:latin typeface="Rubik"/>
              </a:rPr>
              <a:t>Humidity is a feature. It can be High or Normal</a:t>
            </a:r>
          </a:p>
          <a:p>
            <a:pPr marL="0" indent="0" eaLnBrk="0" fontAlgn="base" hangingPunct="0">
              <a:spcBef>
                <a:spcPct val="0"/>
              </a:spcBef>
              <a:spcAft>
                <a:spcPct val="0"/>
              </a:spcAft>
              <a:buNone/>
            </a:pPr>
            <a:r>
              <a:rPr lang="en-US" sz="1800" dirty="0" err="1">
                <a:solidFill>
                  <a:srgbClr val="0070C0"/>
                </a:solidFill>
                <a:latin typeface="Rubik"/>
              </a:rPr>
              <a:t>Weighted_entropy</a:t>
            </a:r>
            <a:r>
              <a:rPr lang="en-US" sz="1800" dirty="0">
                <a:solidFill>
                  <a:srgbClr val="0070C0"/>
                </a:solidFill>
                <a:latin typeface="Rubik"/>
              </a:rPr>
              <a:t>(Temp=Hot) =(4/14)*( -(2/4)*log_2(2/4)- (2/4)*log_2(2/4))=</a:t>
            </a:r>
            <a:r>
              <a:rPr lang="en-US" sz="1800" dirty="0"/>
              <a:t>0.2857</a:t>
            </a:r>
            <a:endParaRPr lang="en-US" sz="1800" dirty="0">
              <a:solidFill>
                <a:srgbClr val="0070C0"/>
              </a:solidFill>
              <a:latin typeface="Rubik"/>
            </a:endParaRPr>
          </a:p>
          <a:p>
            <a:pPr marL="0" indent="0" eaLnBrk="0" fontAlgn="base" hangingPunct="0">
              <a:spcBef>
                <a:spcPct val="0"/>
              </a:spcBef>
              <a:spcAft>
                <a:spcPct val="0"/>
              </a:spcAft>
              <a:buNone/>
            </a:pPr>
            <a:r>
              <a:rPr lang="en-US" sz="1800" dirty="0" err="1">
                <a:solidFill>
                  <a:srgbClr val="0070C0"/>
                </a:solidFill>
                <a:latin typeface="Rubik"/>
              </a:rPr>
              <a:t>Weighted_entropy</a:t>
            </a:r>
            <a:r>
              <a:rPr lang="en-US" sz="1800" dirty="0">
                <a:solidFill>
                  <a:srgbClr val="0070C0"/>
                </a:solidFill>
                <a:latin typeface="Rubik"/>
              </a:rPr>
              <a:t>(Temp=Mild) =(6/14)*( -(4/6)*log_2(4/6)- (2/6)*log_2(2/6))=</a:t>
            </a:r>
            <a:r>
              <a:rPr lang="en-US" sz="1800" dirty="0"/>
              <a:t>0.39355</a:t>
            </a:r>
            <a:endParaRPr lang="en-US" sz="1800" dirty="0">
              <a:solidFill>
                <a:srgbClr val="0070C0"/>
              </a:solidFill>
              <a:latin typeface="Rubik"/>
            </a:endParaRPr>
          </a:p>
          <a:p>
            <a:pPr marL="0" indent="0" eaLnBrk="0" fontAlgn="base" hangingPunct="0">
              <a:spcBef>
                <a:spcPct val="0"/>
              </a:spcBef>
              <a:spcAft>
                <a:spcPct val="0"/>
              </a:spcAft>
              <a:buNone/>
            </a:pPr>
            <a:r>
              <a:rPr lang="en-US" sz="1800" dirty="0" err="1">
                <a:solidFill>
                  <a:srgbClr val="0070C0"/>
                </a:solidFill>
                <a:latin typeface="Rubik"/>
              </a:rPr>
              <a:t>Weighted_entropy</a:t>
            </a:r>
            <a:r>
              <a:rPr lang="en-US" sz="1800" dirty="0">
                <a:solidFill>
                  <a:srgbClr val="0070C0"/>
                </a:solidFill>
                <a:latin typeface="Rubik"/>
              </a:rPr>
              <a:t>(Temp=Cool) =(4/14)*( -(3/4)*log_2(3/4)- (1/4)*log_2(1/4))=</a:t>
            </a:r>
            <a:r>
              <a:rPr lang="en-US" sz="1800" dirty="0"/>
              <a:t> 0.23179</a:t>
            </a:r>
            <a:endParaRPr lang="en-US" sz="1800" dirty="0">
              <a:solidFill>
                <a:srgbClr val="0070C0"/>
              </a:solidFill>
              <a:latin typeface="Rubik"/>
            </a:endParaRPr>
          </a:p>
          <a:p>
            <a:pPr marL="0" indent="0" eaLnBrk="0" fontAlgn="base" hangingPunct="0">
              <a:spcBef>
                <a:spcPct val="0"/>
              </a:spcBef>
              <a:spcAft>
                <a:spcPct val="0"/>
              </a:spcAft>
              <a:buNone/>
            </a:pPr>
            <a:r>
              <a:rPr lang="en-US" sz="1800" dirty="0" err="1">
                <a:solidFill>
                  <a:srgbClr val="0070C0"/>
                </a:solidFill>
                <a:latin typeface="Rubik"/>
              </a:rPr>
              <a:t>Information_gain_for_humidity</a:t>
            </a:r>
            <a:r>
              <a:rPr lang="en-US" sz="1800" dirty="0">
                <a:solidFill>
                  <a:srgbClr val="0070C0"/>
                </a:solidFill>
                <a:latin typeface="Rubik"/>
              </a:rPr>
              <a:t>= Parent entropy- </a:t>
            </a:r>
            <a:r>
              <a:rPr lang="en-US" sz="1800" dirty="0" err="1">
                <a:solidFill>
                  <a:srgbClr val="0070C0"/>
                </a:solidFill>
                <a:latin typeface="Rubik"/>
              </a:rPr>
              <a:t>Weighted_entropy</a:t>
            </a:r>
            <a:r>
              <a:rPr lang="en-US" sz="1800" dirty="0">
                <a:solidFill>
                  <a:srgbClr val="0070C0"/>
                </a:solidFill>
                <a:latin typeface="Rubik"/>
              </a:rPr>
              <a:t>(Temp=Hot) - </a:t>
            </a:r>
            <a:r>
              <a:rPr lang="en-US" sz="1800" dirty="0" err="1">
                <a:solidFill>
                  <a:srgbClr val="0070C0"/>
                </a:solidFill>
                <a:latin typeface="Rubik"/>
              </a:rPr>
              <a:t>Weighted_entropy</a:t>
            </a:r>
            <a:r>
              <a:rPr lang="en-US" sz="1800" dirty="0">
                <a:solidFill>
                  <a:srgbClr val="0070C0"/>
                </a:solidFill>
                <a:latin typeface="Rubik"/>
              </a:rPr>
              <a:t>(Temp=Cool) – </a:t>
            </a:r>
            <a:r>
              <a:rPr lang="en-US" sz="1800" dirty="0" err="1">
                <a:solidFill>
                  <a:srgbClr val="0070C0"/>
                </a:solidFill>
                <a:latin typeface="Rubik"/>
              </a:rPr>
              <a:t>Weighted_entropy</a:t>
            </a:r>
            <a:r>
              <a:rPr lang="en-US" sz="1800" dirty="0">
                <a:solidFill>
                  <a:srgbClr val="0070C0"/>
                </a:solidFill>
                <a:latin typeface="Rubik"/>
              </a:rPr>
              <a:t>(Temp=Mild) =0.94- </a:t>
            </a:r>
            <a:r>
              <a:rPr lang="en-US" sz="1800" dirty="0"/>
              <a:t>0.2857</a:t>
            </a:r>
            <a:endParaRPr lang="en-US" sz="1800" dirty="0">
              <a:solidFill>
                <a:srgbClr val="0070C0"/>
              </a:solidFill>
              <a:latin typeface="Rubik"/>
            </a:endParaRPr>
          </a:p>
          <a:p>
            <a:pPr marL="0" indent="0" eaLnBrk="0" fontAlgn="base" hangingPunct="0">
              <a:spcBef>
                <a:spcPct val="0"/>
              </a:spcBef>
              <a:spcAft>
                <a:spcPct val="0"/>
              </a:spcAft>
              <a:buNone/>
            </a:pPr>
            <a:r>
              <a:rPr lang="en-US" sz="1800" dirty="0"/>
              <a:t>-</a:t>
            </a:r>
            <a:r>
              <a:rPr lang="en-US" sz="1800" dirty="0">
                <a:solidFill>
                  <a:srgbClr val="0070C0"/>
                </a:solidFill>
                <a:latin typeface="Rubik"/>
              </a:rPr>
              <a:t> </a:t>
            </a:r>
            <a:r>
              <a:rPr lang="en-US" sz="1800" dirty="0"/>
              <a:t>0.39355 </a:t>
            </a:r>
            <a:r>
              <a:rPr lang="en-US" sz="1800" dirty="0">
                <a:solidFill>
                  <a:srgbClr val="0070C0"/>
                </a:solidFill>
                <a:latin typeface="Rubik"/>
              </a:rPr>
              <a:t>- </a:t>
            </a:r>
            <a:r>
              <a:rPr lang="en-US" sz="1800" dirty="0"/>
              <a:t>0.23179 </a:t>
            </a:r>
            <a:r>
              <a:rPr lang="en-US" sz="1800" dirty="0">
                <a:solidFill>
                  <a:srgbClr val="0070C0"/>
                </a:solidFill>
                <a:latin typeface="Rubik"/>
              </a:rPr>
              <a:t>=</a:t>
            </a:r>
            <a:r>
              <a:rPr lang="en-US" sz="1800" dirty="0"/>
              <a:t> 0.029</a:t>
            </a:r>
            <a:endParaRPr lang="en-US" sz="1800" dirty="0">
              <a:solidFill>
                <a:srgbClr val="0070C0"/>
              </a:solidFill>
              <a:latin typeface="Rubik"/>
            </a:endParaRPr>
          </a:p>
        </p:txBody>
      </p:sp>
      <p:graphicFrame>
        <p:nvGraphicFramePr>
          <p:cNvPr id="8" name="Table 7"/>
          <p:cNvGraphicFramePr>
            <a:graphicFrameLocks noGrp="1"/>
          </p:cNvGraphicFramePr>
          <p:nvPr>
            <p:extLst>
              <p:ext uri="{D42A27DB-BD31-4B8C-83A1-F6EECF244321}">
                <p14:modId xmlns:p14="http://schemas.microsoft.com/office/powerpoint/2010/main" val="3418184167"/>
              </p:ext>
            </p:extLst>
          </p:nvPr>
        </p:nvGraphicFramePr>
        <p:xfrm>
          <a:off x="1523999" y="5144452"/>
          <a:ext cx="5495396" cy="1605280"/>
        </p:xfrm>
        <a:graphic>
          <a:graphicData uri="http://schemas.openxmlformats.org/drawingml/2006/table">
            <a:tbl>
              <a:tblPr/>
              <a:tblGrid>
                <a:gridCol w="1337589">
                  <a:extLst>
                    <a:ext uri="{9D8B030D-6E8A-4147-A177-3AD203B41FA5}">
                      <a16:colId xmlns:a16="http://schemas.microsoft.com/office/drawing/2014/main" val="3772947298"/>
                    </a:ext>
                  </a:extLst>
                </a:gridCol>
                <a:gridCol w="1031394">
                  <a:extLst>
                    <a:ext uri="{9D8B030D-6E8A-4147-A177-3AD203B41FA5}">
                      <a16:colId xmlns:a16="http://schemas.microsoft.com/office/drawing/2014/main" val="2661998632"/>
                    </a:ext>
                  </a:extLst>
                </a:gridCol>
                <a:gridCol w="1031394">
                  <a:extLst>
                    <a:ext uri="{9D8B030D-6E8A-4147-A177-3AD203B41FA5}">
                      <a16:colId xmlns:a16="http://schemas.microsoft.com/office/drawing/2014/main" val="2480647039"/>
                    </a:ext>
                  </a:extLst>
                </a:gridCol>
                <a:gridCol w="2095019">
                  <a:extLst>
                    <a:ext uri="{9D8B030D-6E8A-4147-A177-3AD203B41FA5}">
                      <a16:colId xmlns:a16="http://schemas.microsoft.com/office/drawing/2014/main" val="3695345347"/>
                    </a:ext>
                  </a:extLst>
                </a:gridCol>
              </a:tblGrid>
              <a:tr h="0">
                <a:tc>
                  <a:txBody>
                    <a:bodyPr/>
                    <a:lstStyle/>
                    <a:p>
                      <a:pPr algn="l"/>
                      <a:r>
                        <a:rPr lang="en-US" dirty="0">
                          <a:effectLst/>
                        </a:rPr>
                        <a:t>Temperature</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Yes</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No</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Number of instances</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4899974"/>
                  </a:ext>
                </a:extLst>
              </a:tr>
              <a:tr h="0">
                <a:tc>
                  <a:txBody>
                    <a:bodyPr/>
                    <a:lstStyle/>
                    <a:p>
                      <a:pPr algn="l"/>
                      <a:r>
                        <a:rPr lang="en-US">
                          <a:effectLst/>
                        </a:rPr>
                        <a:t>Hot</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2</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2</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dirty="0">
                          <a:effectLst/>
                        </a:rPr>
                        <a:t>4</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728846330"/>
                  </a:ext>
                </a:extLst>
              </a:tr>
              <a:tr h="0">
                <a:tc>
                  <a:txBody>
                    <a:bodyPr/>
                    <a:lstStyle/>
                    <a:p>
                      <a:pPr algn="l"/>
                      <a:r>
                        <a:rPr lang="en-US" dirty="0">
                          <a:effectLst/>
                        </a:rPr>
                        <a:t>Mild</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dirty="0">
                          <a:effectLst/>
                        </a:rPr>
                        <a:t>4</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dirty="0">
                          <a:effectLst/>
                        </a:rPr>
                        <a:t>2</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dirty="0">
                          <a:effectLst/>
                        </a:rPr>
                        <a:t>6</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4195860935"/>
                  </a:ext>
                </a:extLst>
              </a:tr>
              <a:tr h="0">
                <a:tc>
                  <a:txBody>
                    <a:bodyPr/>
                    <a:lstStyle/>
                    <a:p>
                      <a:pPr algn="l"/>
                      <a:r>
                        <a:rPr lang="en-US" dirty="0">
                          <a:effectLst/>
                        </a:rPr>
                        <a:t>Cool</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dirty="0">
                          <a:effectLst/>
                        </a:rPr>
                        <a:t>3</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dirty="0">
                          <a:effectLst/>
                        </a:rPr>
                        <a:t>1</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dirty="0">
                          <a:effectLst/>
                        </a:rPr>
                        <a:t>4</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579185207"/>
                  </a:ext>
                </a:extLst>
              </a:tr>
            </a:tbl>
          </a:graphicData>
        </a:graphic>
      </p:graphicFrame>
      <p:sp>
        <p:nvSpPr>
          <p:cNvPr id="9" name="Rectangle 1"/>
          <p:cNvSpPr>
            <a:spLocks noChangeArrowheads="1"/>
          </p:cNvSpPr>
          <p:nvPr/>
        </p:nvSpPr>
        <p:spPr bwMode="auto">
          <a:xfrm>
            <a:off x="904809" y="5233759"/>
            <a:ext cx="1044899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555555"/>
                </a:solidFill>
                <a:effectLst/>
                <a:latin typeface="Rubik"/>
              </a:rPr>
              <a:t>Gi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E4433E6F-7411-49AE-A674-EF2546060320}"/>
              </a:ext>
            </a:extLst>
          </p:cNvPr>
          <p:cNvSpPr txBox="1"/>
          <p:nvPr/>
        </p:nvSpPr>
        <p:spPr>
          <a:xfrm>
            <a:off x="4546315" y="3375162"/>
            <a:ext cx="3596690" cy="369332"/>
          </a:xfrm>
          <a:prstGeom prst="rect">
            <a:avLst/>
          </a:prstGeom>
          <a:noFill/>
        </p:spPr>
        <p:txBody>
          <a:bodyPr wrap="none" rtlCol="0">
            <a:spAutoFit/>
          </a:bodyPr>
          <a:lstStyle/>
          <a:p>
            <a:r>
              <a:rPr lang="en-US" sz="1800" dirty="0" err="1">
                <a:solidFill>
                  <a:srgbClr val="FF0000"/>
                </a:solidFill>
                <a:latin typeface="Rubik"/>
              </a:rPr>
              <a:t>Weighted_entropy</a:t>
            </a:r>
            <a:r>
              <a:rPr lang="en-US" sz="1800" dirty="0">
                <a:solidFill>
                  <a:srgbClr val="FF0000"/>
                </a:solidFill>
                <a:latin typeface="Rubik"/>
              </a:rPr>
              <a:t> =</a:t>
            </a:r>
            <a:r>
              <a:rPr lang="en-US" dirty="0">
                <a:solidFill>
                  <a:srgbClr val="FF0000"/>
                </a:solidFill>
              </a:rPr>
              <a:t>weight*entropy</a:t>
            </a:r>
          </a:p>
        </p:txBody>
      </p:sp>
      <p:sp>
        <p:nvSpPr>
          <p:cNvPr id="11" name="TextBox 10">
            <a:extLst>
              <a:ext uri="{FF2B5EF4-FFF2-40B4-BE49-F238E27FC236}">
                <a16:creationId xmlns:a16="http://schemas.microsoft.com/office/drawing/2014/main" id="{7E545936-BA56-4CF4-BC76-E4F52F28598C}"/>
              </a:ext>
            </a:extLst>
          </p:cNvPr>
          <p:cNvSpPr txBox="1"/>
          <p:nvPr/>
        </p:nvSpPr>
        <p:spPr>
          <a:xfrm>
            <a:off x="0" y="5436290"/>
            <a:ext cx="1219199" cy="923330"/>
          </a:xfrm>
          <a:prstGeom prst="rect">
            <a:avLst/>
          </a:prstGeom>
          <a:noFill/>
        </p:spPr>
        <p:txBody>
          <a:bodyPr wrap="square" rtlCol="0">
            <a:spAutoFit/>
          </a:bodyPr>
          <a:lstStyle/>
          <a:p>
            <a:r>
              <a:rPr lang="en-US" dirty="0"/>
              <a:t>From table1 of  example1</a:t>
            </a:r>
          </a:p>
        </p:txBody>
      </p:sp>
    </p:spTree>
    <p:extLst>
      <p:ext uri="{BB962C8B-B14F-4D97-AF65-F5344CB8AC3E}">
        <p14:creationId xmlns:p14="http://schemas.microsoft.com/office/powerpoint/2010/main" val="2814134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54672"/>
          </a:xfrm>
        </p:spPr>
        <p:txBody>
          <a:bodyPr>
            <a:noAutofit/>
          </a:bodyPr>
          <a:lstStyle/>
          <a:p>
            <a:r>
              <a:rPr lang="en-US" sz="3600" b="1" dirty="0">
                <a:solidFill>
                  <a:srgbClr val="555555"/>
                </a:solidFill>
                <a:latin typeface="Libre Baskerville"/>
              </a:rPr>
              <a:t>Humidity (choose as top of tree?)</a:t>
            </a:r>
            <a:endParaRPr lang="en-US" sz="3600" dirty="0"/>
          </a:p>
        </p:txBody>
      </p:sp>
      <p:sp>
        <p:nvSpPr>
          <p:cNvPr id="3" name="Content Placeholder 2"/>
          <p:cNvSpPr>
            <a:spLocks noGrp="1"/>
          </p:cNvSpPr>
          <p:nvPr>
            <p:ph idx="1"/>
          </p:nvPr>
        </p:nvSpPr>
        <p:spPr>
          <a:xfrm>
            <a:off x="152400" y="574337"/>
            <a:ext cx="8763000" cy="2091637"/>
          </a:xfrm>
          <a:ln>
            <a:solidFill>
              <a:schemeClr val="accent1"/>
            </a:solidFill>
          </a:ln>
        </p:spPr>
        <p:txBody>
          <a:bodyPr>
            <a:noAutofit/>
          </a:bodyPr>
          <a:lstStyle/>
          <a:p>
            <a:pPr marL="0" indent="0" eaLnBrk="0" fontAlgn="base" hangingPunct="0">
              <a:spcBef>
                <a:spcPct val="0"/>
              </a:spcBef>
              <a:spcAft>
                <a:spcPct val="0"/>
              </a:spcAft>
              <a:buNone/>
            </a:pPr>
            <a:r>
              <a:rPr lang="en-US" sz="2000" dirty="0">
                <a:solidFill>
                  <a:srgbClr val="555555"/>
                </a:solidFill>
                <a:latin typeface="Rubik"/>
              </a:rPr>
              <a:t>GINI index approach</a:t>
            </a:r>
          </a:p>
          <a:p>
            <a:pPr marL="0" lvl="0" indent="0" eaLnBrk="0" fontAlgn="base" hangingPunct="0">
              <a:spcBef>
                <a:spcPct val="0"/>
              </a:spcBef>
              <a:spcAft>
                <a:spcPct val="0"/>
              </a:spcAft>
              <a:buNone/>
            </a:pPr>
            <a:r>
              <a:rPr lang="en-US" sz="2000" dirty="0">
                <a:solidFill>
                  <a:srgbClr val="555555"/>
                </a:solidFill>
                <a:latin typeface="Rubik"/>
              </a:rPr>
              <a:t>Humidity is a binary class feature. It can be high or </a:t>
            </a:r>
            <a:r>
              <a:rPr lang="en-US" sz="1600" dirty="0">
                <a:solidFill>
                  <a:srgbClr val="555555"/>
                </a:solidFill>
                <a:latin typeface="Rubik"/>
              </a:rPr>
              <a:t>normal</a:t>
            </a:r>
            <a:r>
              <a:rPr lang="en-US" sz="1600" dirty="0">
                <a:solidFill>
                  <a:srgbClr val="FF0000"/>
                </a:solidFill>
                <a:latin typeface="Rubik"/>
              </a:rPr>
              <a:t> (categorical variables)</a:t>
            </a:r>
            <a:r>
              <a:rPr lang="en-US" sz="1600" dirty="0">
                <a:solidFill>
                  <a:srgbClr val="555555"/>
                </a:solidFill>
                <a:latin typeface="Rubik"/>
              </a:rPr>
              <a:t>.</a:t>
            </a:r>
            <a:endParaRPr lang="en-US" sz="1600" dirty="0"/>
          </a:p>
          <a:p>
            <a:pPr marL="0" lvl="0" indent="0" eaLnBrk="0" fontAlgn="base" hangingPunct="0">
              <a:spcBef>
                <a:spcPct val="0"/>
              </a:spcBef>
              <a:spcAft>
                <a:spcPct val="0"/>
              </a:spcAft>
              <a:buNone/>
            </a:pPr>
            <a:r>
              <a:rPr lang="en-US" sz="2000" dirty="0">
                <a:solidFill>
                  <a:srgbClr val="555555"/>
                </a:solidFill>
                <a:latin typeface="Rubik"/>
              </a:rPr>
              <a:t>Gini(Humidity=High) = 1 – (3/7)^2 – (4/7)^2 = 1 – 0.183 – 0.326 = 0.489</a:t>
            </a:r>
            <a:endParaRPr lang="en-US" sz="1200" dirty="0"/>
          </a:p>
          <a:p>
            <a:pPr marL="0" lvl="0" indent="0" eaLnBrk="0" fontAlgn="base" hangingPunct="0">
              <a:spcBef>
                <a:spcPct val="0"/>
              </a:spcBef>
              <a:spcAft>
                <a:spcPct val="0"/>
              </a:spcAft>
              <a:buNone/>
            </a:pPr>
            <a:r>
              <a:rPr lang="en-US" sz="2000" dirty="0">
                <a:solidFill>
                  <a:srgbClr val="555555"/>
                </a:solidFill>
                <a:latin typeface="Rubik"/>
              </a:rPr>
              <a:t>Gini(Humidity=Normal) = 1 – (6/7)^2 – (1/7)^2 = 1 – 0.734 – 0.02 = 0.244</a:t>
            </a:r>
            <a:endParaRPr lang="en-US" sz="1200" dirty="0"/>
          </a:p>
          <a:p>
            <a:pPr marL="0" lvl="0" indent="0" eaLnBrk="0" fontAlgn="base" hangingPunct="0">
              <a:spcBef>
                <a:spcPct val="0"/>
              </a:spcBef>
              <a:spcAft>
                <a:spcPct val="0"/>
              </a:spcAft>
              <a:buNone/>
            </a:pPr>
            <a:r>
              <a:rPr lang="en-US" sz="2000" dirty="0">
                <a:solidFill>
                  <a:srgbClr val="555555"/>
                </a:solidFill>
                <a:latin typeface="Rubik"/>
              </a:rPr>
              <a:t>Weighted sum for humidity feature will be calculated next</a:t>
            </a:r>
            <a:endParaRPr lang="en-US" sz="1200" dirty="0"/>
          </a:p>
          <a:p>
            <a:pPr marL="0" lvl="0" indent="0" eaLnBrk="0" fontAlgn="base" hangingPunct="0">
              <a:spcBef>
                <a:spcPct val="0"/>
              </a:spcBef>
              <a:spcAft>
                <a:spcPct val="0"/>
              </a:spcAft>
              <a:buNone/>
            </a:pPr>
            <a:r>
              <a:rPr lang="en-US" sz="2000" dirty="0">
                <a:solidFill>
                  <a:srgbClr val="555555"/>
                </a:solidFill>
                <a:latin typeface="Rubik"/>
              </a:rPr>
              <a:t>Gini(Humidity) = (7/14) x 0.489 + (7/14) x 0.244 = 0.367</a:t>
            </a:r>
            <a:endParaRPr lang="en-US" sz="2400" dirty="0">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29</a:t>
            </a:fld>
            <a:endParaRPr lang="en-US"/>
          </a:p>
        </p:txBody>
      </p:sp>
      <p:graphicFrame>
        <p:nvGraphicFramePr>
          <p:cNvPr id="6" name="Content Placeholder 5"/>
          <p:cNvGraphicFramePr>
            <a:graphicFrameLocks/>
          </p:cNvGraphicFramePr>
          <p:nvPr>
            <p:extLst>
              <p:ext uri="{D42A27DB-BD31-4B8C-83A1-F6EECF244321}">
                <p14:modId xmlns:p14="http://schemas.microsoft.com/office/powerpoint/2010/main" val="2610694900"/>
              </p:ext>
            </p:extLst>
          </p:nvPr>
        </p:nvGraphicFramePr>
        <p:xfrm>
          <a:off x="956029" y="5327015"/>
          <a:ext cx="7231942" cy="1394460"/>
        </p:xfrm>
        <a:graphic>
          <a:graphicData uri="http://schemas.openxmlformats.org/drawingml/2006/table">
            <a:tbl>
              <a:tblPr/>
              <a:tblGrid>
                <a:gridCol w="1760267">
                  <a:extLst>
                    <a:ext uri="{9D8B030D-6E8A-4147-A177-3AD203B41FA5}">
                      <a16:colId xmlns:a16="http://schemas.microsoft.com/office/drawing/2014/main" val="20000"/>
                    </a:ext>
                  </a:extLst>
                </a:gridCol>
                <a:gridCol w="1357315">
                  <a:extLst>
                    <a:ext uri="{9D8B030D-6E8A-4147-A177-3AD203B41FA5}">
                      <a16:colId xmlns:a16="http://schemas.microsoft.com/office/drawing/2014/main" val="20001"/>
                    </a:ext>
                  </a:extLst>
                </a:gridCol>
                <a:gridCol w="1357315">
                  <a:extLst>
                    <a:ext uri="{9D8B030D-6E8A-4147-A177-3AD203B41FA5}">
                      <a16:colId xmlns:a16="http://schemas.microsoft.com/office/drawing/2014/main" val="20002"/>
                    </a:ext>
                  </a:extLst>
                </a:gridCol>
                <a:gridCol w="2757045">
                  <a:extLst>
                    <a:ext uri="{9D8B030D-6E8A-4147-A177-3AD203B41FA5}">
                      <a16:colId xmlns:a16="http://schemas.microsoft.com/office/drawing/2014/main" val="20003"/>
                    </a:ext>
                  </a:extLst>
                </a:gridCol>
              </a:tblGrid>
              <a:tr h="0">
                <a:tc>
                  <a:txBody>
                    <a:bodyPr/>
                    <a:lstStyle/>
                    <a:p>
                      <a:pPr algn="l"/>
                      <a:r>
                        <a:rPr lang="en-US" dirty="0">
                          <a:effectLst/>
                        </a:rPr>
                        <a:t>Humidity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Yes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No</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Number of instances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a:r>
                        <a:rPr lang="en-US" dirty="0">
                          <a:effectLst/>
                        </a:rPr>
                        <a:t>High</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3</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4</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dirty="0">
                          <a:effectLst/>
                        </a:rPr>
                        <a:t>7</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a:r>
                        <a:rPr lang="en-US">
                          <a:effectLst/>
                        </a:rPr>
                        <a:t>Normal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6</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1</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dirty="0">
                          <a:effectLst/>
                        </a:rPr>
                        <a:t>7</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7" name="Content Placeholder 2"/>
          <p:cNvSpPr txBox="1">
            <a:spLocks/>
          </p:cNvSpPr>
          <p:nvPr/>
        </p:nvSpPr>
        <p:spPr>
          <a:xfrm>
            <a:off x="152400" y="2849497"/>
            <a:ext cx="8839200" cy="2514599"/>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0" fontAlgn="base" hangingPunct="0">
              <a:spcBef>
                <a:spcPct val="0"/>
              </a:spcBef>
              <a:spcAft>
                <a:spcPct val="0"/>
              </a:spcAft>
              <a:buNone/>
            </a:pPr>
            <a:r>
              <a:rPr lang="en-US" sz="1800" dirty="0">
                <a:solidFill>
                  <a:srgbClr val="FF0000"/>
                </a:solidFill>
                <a:latin typeface="Rubik"/>
              </a:rPr>
              <a:t>Information  gain by entropy approach: Overall decision: yes=9, no=5</a:t>
            </a:r>
          </a:p>
          <a:p>
            <a:pPr marL="0" indent="0" eaLnBrk="0" fontAlgn="base" hangingPunct="0">
              <a:spcBef>
                <a:spcPct val="0"/>
              </a:spcBef>
              <a:spcAft>
                <a:spcPct val="0"/>
              </a:spcAft>
              <a:buNone/>
            </a:pPr>
            <a:r>
              <a:rPr lang="en-US" sz="1800" dirty="0">
                <a:solidFill>
                  <a:srgbClr val="FF0000"/>
                </a:solidFill>
                <a:latin typeface="Rubik"/>
              </a:rPr>
              <a:t>Parent entropy= -(9/14)*log_2(9/14)-(5/14)*log_2(5/14)=0.94 (same as last page)</a:t>
            </a:r>
          </a:p>
          <a:p>
            <a:pPr marL="0" indent="0" eaLnBrk="0" fontAlgn="base" hangingPunct="0">
              <a:spcBef>
                <a:spcPct val="0"/>
              </a:spcBef>
              <a:spcAft>
                <a:spcPct val="0"/>
              </a:spcAft>
              <a:buNone/>
            </a:pPr>
            <a:r>
              <a:rPr lang="en-US" sz="1800" dirty="0">
                <a:solidFill>
                  <a:srgbClr val="0070C0"/>
                </a:solidFill>
                <a:latin typeface="Rubik"/>
              </a:rPr>
              <a:t>Humidity is a feature. It can be High or Normal </a:t>
            </a:r>
          </a:p>
          <a:p>
            <a:pPr marL="0" indent="0" eaLnBrk="0" fontAlgn="base" hangingPunct="0">
              <a:spcBef>
                <a:spcPct val="0"/>
              </a:spcBef>
              <a:spcAft>
                <a:spcPct val="0"/>
              </a:spcAft>
              <a:buNone/>
            </a:pPr>
            <a:r>
              <a:rPr lang="en-US" sz="1800" dirty="0" err="1">
                <a:solidFill>
                  <a:srgbClr val="0070C0"/>
                </a:solidFill>
                <a:latin typeface="Rubik"/>
              </a:rPr>
              <a:t>Weighted_entropy</a:t>
            </a:r>
            <a:r>
              <a:rPr lang="en-US" sz="1800" dirty="0">
                <a:solidFill>
                  <a:srgbClr val="0070C0"/>
                </a:solidFill>
                <a:latin typeface="Rubik"/>
              </a:rPr>
              <a:t>(Humidity=high) =(7/14)*( -(3/7)*log_2(3/7)- (4/7)*log_2(4/7))=0.492</a:t>
            </a:r>
          </a:p>
          <a:p>
            <a:pPr marL="0" indent="0" eaLnBrk="0" fontAlgn="base" hangingPunct="0">
              <a:spcBef>
                <a:spcPct val="0"/>
              </a:spcBef>
              <a:spcAft>
                <a:spcPct val="0"/>
              </a:spcAft>
              <a:buNone/>
            </a:pPr>
            <a:r>
              <a:rPr lang="en-US" sz="1800" dirty="0" err="1">
                <a:solidFill>
                  <a:srgbClr val="0070C0"/>
                </a:solidFill>
                <a:latin typeface="Rubik"/>
              </a:rPr>
              <a:t>Weighted_entropy</a:t>
            </a:r>
            <a:r>
              <a:rPr lang="en-US" sz="1800" dirty="0">
                <a:solidFill>
                  <a:srgbClr val="0070C0"/>
                </a:solidFill>
                <a:latin typeface="Rubik"/>
              </a:rPr>
              <a:t>(Humidity=Normal) =(7/14)*( -(6/7)*log_2(6/7)- (1/7)*log_2(1/7))=0.296</a:t>
            </a:r>
          </a:p>
          <a:p>
            <a:pPr marL="0" indent="0" eaLnBrk="0" fontAlgn="base" hangingPunct="0">
              <a:spcBef>
                <a:spcPct val="0"/>
              </a:spcBef>
              <a:spcAft>
                <a:spcPct val="0"/>
              </a:spcAft>
              <a:buNone/>
            </a:pPr>
            <a:r>
              <a:rPr lang="en-US" sz="1800" dirty="0" err="1">
                <a:solidFill>
                  <a:srgbClr val="0070C0"/>
                </a:solidFill>
                <a:latin typeface="Rubik"/>
              </a:rPr>
              <a:t>Information_gain_for_humidity</a:t>
            </a:r>
            <a:r>
              <a:rPr lang="en-US" sz="1800" dirty="0">
                <a:solidFill>
                  <a:srgbClr val="0070C0"/>
                </a:solidFill>
                <a:latin typeface="Rubik"/>
              </a:rPr>
              <a:t>= Parent entropy- </a:t>
            </a:r>
            <a:r>
              <a:rPr lang="en-US" sz="1800" dirty="0" err="1">
                <a:solidFill>
                  <a:srgbClr val="0070C0"/>
                </a:solidFill>
                <a:latin typeface="Rubik"/>
              </a:rPr>
              <a:t>Weighted_entropy</a:t>
            </a:r>
            <a:r>
              <a:rPr lang="en-US" sz="1800" dirty="0">
                <a:solidFill>
                  <a:srgbClr val="0070C0"/>
                </a:solidFill>
                <a:latin typeface="Rubik"/>
              </a:rPr>
              <a:t>(Humidity=high) - </a:t>
            </a:r>
            <a:r>
              <a:rPr lang="en-US" sz="1800" dirty="0" err="1">
                <a:solidFill>
                  <a:srgbClr val="0070C0"/>
                </a:solidFill>
                <a:latin typeface="Rubik"/>
              </a:rPr>
              <a:t>Weighted_entropy</a:t>
            </a:r>
            <a:r>
              <a:rPr lang="en-US" sz="1800" dirty="0">
                <a:solidFill>
                  <a:srgbClr val="0070C0"/>
                </a:solidFill>
                <a:latin typeface="Rubik"/>
              </a:rPr>
              <a:t>(Humidity=Normal) =0.94- 0.492- 0.296= 0.152</a:t>
            </a:r>
            <a:endParaRPr lang="en-US" sz="2400" dirty="0">
              <a:solidFill>
                <a:srgbClr val="0070C0"/>
              </a:solidFill>
            </a:endParaRPr>
          </a:p>
        </p:txBody>
      </p:sp>
      <p:sp>
        <p:nvSpPr>
          <p:cNvPr id="8" name="TextBox 7">
            <a:extLst>
              <a:ext uri="{FF2B5EF4-FFF2-40B4-BE49-F238E27FC236}">
                <a16:creationId xmlns:a16="http://schemas.microsoft.com/office/drawing/2014/main" id="{917E1AFF-DA41-4E4C-9426-86626042E046}"/>
              </a:ext>
            </a:extLst>
          </p:cNvPr>
          <p:cNvSpPr txBox="1"/>
          <p:nvPr/>
        </p:nvSpPr>
        <p:spPr>
          <a:xfrm>
            <a:off x="4499653" y="3404171"/>
            <a:ext cx="3596690" cy="369332"/>
          </a:xfrm>
          <a:prstGeom prst="rect">
            <a:avLst/>
          </a:prstGeom>
          <a:noFill/>
        </p:spPr>
        <p:txBody>
          <a:bodyPr wrap="none" rtlCol="0">
            <a:spAutoFit/>
          </a:bodyPr>
          <a:lstStyle/>
          <a:p>
            <a:r>
              <a:rPr lang="en-US" sz="1800" dirty="0" err="1">
                <a:solidFill>
                  <a:srgbClr val="FF0000"/>
                </a:solidFill>
                <a:latin typeface="Rubik"/>
              </a:rPr>
              <a:t>Weighted_entropy</a:t>
            </a:r>
            <a:r>
              <a:rPr lang="en-US" sz="1800" dirty="0">
                <a:solidFill>
                  <a:srgbClr val="FF0000"/>
                </a:solidFill>
                <a:latin typeface="Rubik"/>
              </a:rPr>
              <a:t> =</a:t>
            </a:r>
            <a:r>
              <a:rPr lang="en-US" dirty="0">
                <a:solidFill>
                  <a:srgbClr val="FF0000"/>
                </a:solidFill>
              </a:rPr>
              <a:t>weight*entropy</a:t>
            </a:r>
          </a:p>
        </p:txBody>
      </p:sp>
      <p:sp>
        <p:nvSpPr>
          <p:cNvPr id="9" name="TextBox 8">
            <a:extLst>
              <a:ext uri="{FF2B5EF4-FFF2-40B4-BE49-F238E27FC236}">
                <a16:creationId xmlns:a16="http://schemas.microsoft.com/office/drawing/2014/main" id="{5C503BF5-7179-4985-B923-ACF3499024B3}"/>
              </a:ext>
            </a:extLst>
          </p:cNvPr>
          <p:cNvSpPr txBox="1"/>
          <p:nvPr/>
        </p:nvSpPr>
        <p:spPr>
          <a:xfrm>
            <a:off x="0" y="5436290"/>
            <a:ext cx="1219199" cy="923330"/>
          </a:xfrm>
          <a:prstGeom prst="rect">
            <a:avLst/>
          </a:prstGeom>
          <a:noFill/>
        </p:spPr>
        <p:txBody>
          <a:bodyPr wrap="square" rtlCol="0">
            <a:spAutoFit/>
          </a:bodyPr>
          <a:lstStyle/>
          <a:p>
            <a:r>
              <a:rPr lang="en-US" dirty="0"/>
              <a:t>From table1 of  example1</a:t>
            </a:r>
          </a:p>
        </p:txBody>
      </p:sp>
    </p:spTree>
    <p:extLst>
      <p:ext uri="{BB962C8B-B14F-4D97-AF65-F5344CB8AC3E}">
        <p14:creationId xmlns:p14="http://schemas.microsoft.com/office/powerpoint/2010/main" val="3955662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To build the tree you need training data</a:t>
            </a:r>
          </a:p>
        </p:txBody>
      </p:sp>
      <p:sp>
        <p:nvSpPr>
          <p:cNvPr id="3" name="Content Placeholder 2"/>
          <p:cNvSpPr>
            <a:spLocks noGrp="1"/>
          </p:cNvSpPr>
          <p:nvPr>
            <p:ph idx="1"/>
          </p:nvPr>
        </p:nvSpPr>
        <p:spPr/>
        <p:txBody>
          <a:bodyPr>
            <a:normAutofit/>
          </a:bodyPr>
          <a:lstStyle/>
          <a:p>
            <a:r>
              <a:rPr lang="en-US" dirty="0"/>
              <a:t>You should have enough data for training. It is a supervised learning algorithm</a:t>
            </a:r>
          </a:p>
          <a:p>
            <a:r>
              <a:rPr lang="en-US" dirty="0"/>
              <a:t>Divide the whole training data (100%) into:</a:t>
            </a:r>
          </a:p>
          <a:p>
            <a:pPr lvl="1"/>
            <a:r>
              <a:rPr lang="en-US" dirty="0"/>
              <a:t>Training set (</a:t>
            </a:r>
            <a:r>
              <a:rPr lang="en-US" dirty="0">
                <a:sym typeface="Symbol"/>
              </a:rPr>
              <a:t>60-70</a:t>
            </a:r>
            <a:r>
              <a:rPr lang="en-US" dirty="0"/>
              <a:t>%): for training your classifier  </a:t>
            </a:r>
          </a:p>
          <a:p>
            <a:pPr lvl="1"/>
            <a:r>
              <a:rPr lang="en-US" dirty="0"/>
              <a:t>Validation set (</a:t>
            </a:r>
            <a:r>
              <a:rPr lang="en-US" dirty="0">
                <a:sym typeface="Symbol"/>
              </a:rPr>
              <a:t>1</a:t>
            </a:r>
            <a:r>
              <a:rPr lang="en-US" dirty="0"/>
              <a:t>0-15%): for tuning the parameters</a:t>
            </a:r>
          </a:p>
          <a:p>
            <a:pPr lvl="1"/>
            <a:r>
              <a:rPr lang="en-US" dirty="0"/>
              <a:t>Test set (</a:t>
            </a:r>
            <a:r>
              <a:rPr lang="en-US" dirty="0">
                <a:sym typeface="Symbol"/>
              </a:rPr>
              <a:t>10-3</a:t>
            </a:r>
            <a:r>
              <a:rPr lang="en-US" dirty="0"/>
              <a:t>0%): for testing the performance of your classifier  </a:t>
            </a:r>
          </a:p>
          <a:p>
            <a:endParaRPr lang="en-US" dirty="0"/>
          </a:p>
        </p:txBody>
      </p:sp>
      <p:sp>
        <p:nvSpPr>
          <p:cNvPr id="4" name="Footer Placeholder 3"/>
          <p:cNvSpPr>
            <a:spLocks noGrp="1"/>
          </p:cNvSpPr>
          <p:nvPr>
            <p:ph type="ftr" sz="quarter" idx="11"/>
          </p:nvPr>
        </p:nvSpPr>
        <p:spPr/>
        <p:txBody>
          <a:bodyPr/>
          <a:lstStyle/>
          <a:p>
            <a:r>
              <a:rPr lang="en-US"/>
              <a:t>Decision tree g.2.d</a:t>
            </a:r>
            <a:endParaRPr lang="en-US" dirty="0"/>
          </a:p>
        </p:txBody>
      </p:sp>
      <p:sp>
        <p:nvSpPr>
          <p:cNvPr id="5" name="Slide Number Placeholder 4"/>
          <p:cNvSpPr>
            <a:spLocks noGrp="1"/>
          </p:cNvSpPr>
          <p:nvPr>
            <p:ph type="sldNum" sz="quarter" idx="12"/>
          </p:nvPr>
        </p:nvSpPr>
        <p:spPr/>
        <p:txBody>
          <a:bodyPr/>
          <a:lstStyle/>
          <a:p>
            <a:fld id="{2610D6A1-B8B6-49E2-8B25-8AE906FA9AFD}" type="slidenum">
              <a:rPr lang="en-US" smtClean="0"/>
              <a:t>3</a:t>
            </a:fld>
            <a:endParaRPr lang="en-US" dirty="0"/>
          </a:p>
        </p:txBody>
      </p:sp>
    </p:spTree>
    <p:extLst>
      <p:ext uri="{BB962C8B-B14F-4D97-AF65-F5344CB8AC3E}">
        <p14:creationId xmlns:p14="http://schemas.microsoft.com/office/powerpoint/2010/main" val="1400707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6324600" cy="563562"/>
          </a:xfrm>
        </p:spPr>
        <p:txBody>
          <a:bodyPr>
            <a:noAutofit/>
          </a:bodyPr>
          <a:lstStyle/>
          <a:p>
            <a:r>
              <a:rPr lang="en-US" sz="2800" b="1" dirty="0">
                <a:solidFill>
                  <a:srgbClr val="555555"/>
                </a:solidFill>
                <a:latin typeface="Libre Baskerville"/>
              </a:rPr>
              <a:t>Exercise 5: Wind (choose as top?)</a:t>
            </a:r>
            <a:endParaRPr lang="en-US" sz="2800" dirty="0"/>
          </a:p>
        </p:txBody>
      </p:sp>
      <p:sp>
        <p:nvSpPr>
          <p:cNvPr id="3" name="Content Placeholder 2"/>
          <p:cNvSpPr>
            <a:spLocks noGrp="1"/>
          </p:cNvSpPr>
          <p:nvPr>
            <p:ph idx="1"/>
          </p:nvPr>
        </p:nvSpPr>
        <p:spPr>
          <a:xfrm>
            <a:off x="567811" y="409727"/>
            <a:ext cx="8499987" cy="1911424"/>
          </a:xfrm>
          <a:ln>
            <a:solidFill>
              <a:schemeClr val="accent1">
                <a:shade val="95000"/>
                <a:satMod val="105000"/>
              </a:schemeClr>
            </a:solidFill>
          </a:ln>
        </p:spPr>
        <p:txBody>
          <a:bodyPr>
            <a:noAutofit/>
          </a:bodyPr>
          <a:lstStyle/>
          <a:p>
            <a:pPr marL="0" indent="0" eaLnBrk="0" fontAlgn="base" hangingPunct="0">
              <a:spcBef>
                <a:spcPct val="0"/>
              </a:spcBef>
              <a:spcAft>
                <a:spcPct val="0"/>
              </a:spcAft>
              <a:buNone/>
            </a:pPr>
            <a:r>
              <a:rPr lang="en-US" sz="2000" dirty="0">
                <a:solidFill>
                  <a:srgbClr val="555555"/>
                </a:solidFill>
                <a:latin typeface="Rubik"/>
              </a:rPr>
              <a:t>GINI index approach</a:t>
            </a:r>
          </a:p>
          <a:p>
            <a:pPr marL="0" lvl="0" indent="0" eaLnBrk="0" fontAlgn="base" hangingPunct="0">
              <a:spcBef>
                <a:spcPct val="0"/>
              </a:spcBef>
              <a:spcAft>
                <a:spcPct val="0"/>
              </a:spcAft>
              <a:buNone/>
            </a:pPr>
            <a:r>
              <a:rPr lang="en-US" sz="2000" dirty="0">
                <a:solidFill>
                  <a:srgbClr val="555555"/>
                </a:solidFill>
                <a:latin typeface="Rubik"/>
              </a:rPr>
              <a:t>Wind is a binary class similar to humidity. It can be weak and </a:t>
            </a:r>
            <a:r>
              <a:rPr lang="en-US" sz="2000" dirty="0">
                <a:solidFill>
                  <a:srgbClr val="FF0000"/>
                </a:solidFill>
                <a:latin typeface="Rubik"/>
              </a:rPr>
              <a:t>strong (as categorical variables)</a:t>
            </a:r>
            <a:r>
              <a:rPr lang="en-US" sz="2000" dirty="0">
                <a:solidFill>
                  <a:srgbClr val="555555"/>
                </a:solidFill>
                <a:latin typeface="Rubik"/>
              </a:rPr>
              <a:t>.</a:t>
            </a:r>
          </a:p>
          <a:p>
            <a:pPr marL="0" lvl="0" indent="0" eaLnBrk="0" fontAlgn="base" hangingPunct="0">
              <a:spcBef>
                <a:spcPct val="0"/>
              </a:spcBef>
              <a:spcAft>
                <a:spcPct val="0"/>
              </a:spcAft>
              <a:buNone/>
            </a:pPr>
            <a:r>
              <a:rPr lang="en-US" sz="2000" dirty="0">
                <a:solidFill>
                  <a:srgbClr val="555555"/>
                </a:solidFill>
                <a:latin typeface="Rubik"/>
              </a:rPr>
              <a:t>Gini(Wind=Weak) = 1-(6/8)^2- (2/8)^2 =0.375</a:t>
            </a:r>
          </a:p>
          <a:p>
            <a:pPr marL="0" lvl="0" indent="0" eaLnBrk="0" fontAlgn="base" hangingPunct="0">
              <a:spcBef>
                <a:spcPct val="0"/>
              </a:spcBef>
              <a:spcAft>
                <a:spcPct val="0"/>
              </a:spcAft>
              <a:buNone/>
            </a:pPr>
            <a:r>
              <a:rPr lang="en-US" sz="2000" dirty="0">
                <a:solidFill>
                  <a:srgbClr val="555555"/>
                </a:solidFill>
                <a:latin typeface="Rubik"/>
              </a:rPr>
              <a:t>Gini(Wind=Strong) = 1-(3/6)^2-(3/6)^2 =  0.5</a:t>
            </a:r>
          </a:p>
          <a:p>
            <a:pPr marL="0" lvl="0" indent="0" eaLnBrk="0" fontAlgn="base" hangingPunct="0">
              <a:spcBef>
                <a:spcPct val="0"/>
              </a:spcBef>
              <a:spcAft>
                <a:spcPct val="0"/>
              </a:spcAft>
              <a:buNone/>
            </a:pPr>
            <a:r>
              <a:rPr lang="en-US" sz="2000" dirty="0">
                <a:solidFill>
                  <a:srgbClr val="555555"/>
                </a:solidFill>
                <a:latin typeface="Rubik"/>
              </a:rPr>
              <a:t>Gini(Wind) = (8/14) * 0.375 + (6/14) * 0.5 = 0.428</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30</a:t>
            </a:fld>
            <a:endParaRPr lang="en-US"/>
          </a:p>
        </p:txBody>
      </p:sp>
      <p:sp>
        <p:nvSpPr>
          <p:cNvPr id="7" name="Content Placeholder 2"/>
          <p:cNvSpPr txBox="1">
            <a:spLocks/>
          </p:cNvSpPr>
          <p:nvPr/>
        </p:nvSpPr>
        <p:spPr>
          <a:xfrm>
            <a:off x="567811" y="2286174"/>
            <a:ext cx="8347588" cy="3445224"/>
          </a:xfrm>
          <a:prstGeom prst="rect">
            <a:avLst/>
          </a:prstGeom>
          <a:ln>
            <a:solidFill>
              <a:schemeClr val="accent1">
                <a:shade val="95000"/>
                <a:satMod val="10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0" fontAlgn="base" hangingPunct="0">
              <a:spcBef>
                <a:spcPct val="0"/>
              </a:spcBef>
              <a:spcAft>
                <a:spcPct val="0"/>
              </a:spcAft>
              <a:buNone/>
            </a:pPr>
            <a:r>
              <a:rPr lang="en-US" sz="2000" dirty="0">
                <a:solidFill>
                  <a:srgbClr val="FF0000"/>
                </a:solidFill>
                <a:latin typeface="Rubik"/>
              </a:rPr>
              <a:t>Information  gain by entropy approach: Overall decision: yes=9, no=5</a:t>
            </a:r>
          </a:p>
          <a:p>
            <a:pPr marL="0" indent="0" eaLnBrk="0" fontAlgn="base" hangingPunct="0">
              <a:spcBef>
                <a:spcPct val="0"/>
              </a:spcBef>
              <a:spcAft>
                <a:spcPct val="0"/>
              </a:spcAft>
              <a:buNone/>
            </a:pPr>
            <a:r>
              <a:rPr lang="en-US" sz="2000" dirty="0">
                <a:solidFill>
                  <a:srgbClr val="0070C0"/>
                </a:solidFill>
                <a:latin typeface="Rubik"/>
              </a:rPr>
              <a:t>Parent entropy= _________________________________________?</a:t>
            </a:r>
          </a:p>
          <a:p>
            <a:pPr marL="0" indent="0" eaLnBrk="0" fontAlgn="base" hangingPunct="0">
              <a:spcBef>
                <a:spcPct val="0"/>
              </a:spcBef>
              <a:spcAft>
                <a:spcPct val="0"/>
              </a:spcAft>
              <a:buNone/>
            </a:pPr>
            <a:r>
              <a:rPr lang="en-US" sz="2000" dirty="0" err="1">
                <a:solidFill>
                  <a:srgbClr val="0070C0"/>
                </a:solidFill>
                <a:latin typeface="Rubik"/>
              </a:rPr>
              <a:t>Weighted_entropy</a:t>
            </a:r>
            <a:r>
              <a:rPr lang="en-US" sz="2000" dirty="0">
                <a:solidFill>
                  <a:srgbClr val="0070C0"/>
                </a:solidFill>
                <a:latin typeface="Rubik"/>
              </a:rPr>
              <a:t>(wind=weak) =____________________________?</a:t>
            </a:r>
          </a:p>
          <a:p>
            <a:pPr marL="0" indent="0" eaLnBrk="0" fontAlgn="base" hangingPunct="0">
              <a:spcBef>
                <a:spcPct val="0"/>
              </a:spcBef>
              <a:spcAft>
                <a:spcPct val="0"/>
              </a:spcAft>
              <a:buNone/>
            </a:pPr>
            <a:r>
              <a:rPr lang="en-US" sz="2000" dirty="0" err="1">
                <a:solidFill>
                  <a:srgbClr val="0070C0"/>
                </a:solidFill>
                <a:latin typeface="Rubik"/>
              </a:rPr>
              <a:t>Weighted_entropy</a:t>
            </a:r>
            <a:r>
              <a:rPr lang="en-US" sz="2000" dirty="0">
                <a:solidFill>
                  <a:srgbClr val="0070C0"/>
                </a:solidFill>
                <a:latin typeface="Rubik"/>
              </a:rPr>
              <a:t>(wind=strong) =___________________________?</a:t>
            </a:r>
          </a:p>
          <a:p>
            <a:pPr marL="0" indent="0" eaLnBrk="0" fontAlgn="base" hangingPunct="0">
              <a:spcBef>
                <a:spcPct val="0"/>
              </a:spcBef>
              <a:spcAft>
                <a:spcPct val="0"/>
              </a:spcAft>
              <a:buNone/>
            </a:pPr>
            <a:endParaRPr lang="en-US" sz="2000" dirty="0">
              <a:solidFill>
                <a:srgbClr val="0070C0"/>
              </a:solidFill>
              <a:latin typeface="Rubik"/>
            </a:endParaRPr>
          </a:p>
          <a:p>
            <a:pPr marL="0" indent="0" eaLnBrk="0" fontAlgn="base" hangingPunct="0">
              <a:spcBef>
                <a:spcPct val="0"/>
              </a:spcBef>
              <a:spcAft>
                <a:spcPct val="0"/>
              </a:spcAft>
              <a:buNone/>
            </a:pPr>
            <a:r>
              <a:rPr lang="en-US" sz="2000" dirty="0" err="1">
                <a:solidFill>
                  <a:srgbClr val="0070C0"/>
                </a:solidFill>
                <a:latin typeface="Rubik"/>
              </a:rPr>
              <a:t>Information_gain_for_humidity</a:t>
            </a:r>
            <a:r>
              <a:rPr lang="en-US" sz="2000" dirty="0">
                <a:solidFill>
                  <a:srgbClr val="0070C0"/>
                </a:solidFill>
                <a:latin typeface="Rubik"/>
              </a:rPr>
              <a:t>= Parent entropy- </a:t>
            </a:r>
            <a:r>
              <a:rPr lang="en-US" sz="2000" dirty="0" err="1">
                <a:solidFill>
                  <a:srgbClr val="0070C0"/>
                </a:solidFill>
                <a:latin typeface="Rubik"/>
              </a:rPr>
              <a:t>Weighted_entropy</a:t>
            </a:r>
            <a:r>
              <a:rPr lang="en-US" sz="2000" dirty="0">
                <a:solidFill>
                  <a:srgbClr val="0070C0"/>
                </a:solidFill>
                <a:latin typeface="Rubik"/>
              </a:rPr>
              <a:t>(Humidity=high) - </a:t>
            </a:r>
            <a:r>
              <a:rPr lang="en-US" sz="2000" dirty="0" err="1">
                <a:solidFill>
                  <a:srgbClr val="0070C0"/>
                </a:solidFill>
                <a:latin typeface="Rubik"/>
              </a:rPr>
              <a:t>Weighted_entropy</a:t>
            </a:r>
            <a:r>
              <a:rPr lang="en-US" sz="2000" dirty="0">
                <a:solidFill>
                  <a:srgbClr val="0070C0"/>
                </a:solidFill>
                <a:latin typeface="Rubik"/>
              </a:rPr>
              <a:t>(Humidity=Normal) =____________________?</a:t>
            </a:r>
          </a:p>
          <a:p>
            <a:pPr marL="0" indent="0" eaLnBrk="0" fontAlgn="base" hangingPunct="0">
              <a:spcBef>
                <a:spcPct val="0"/>
              </a:spcBef>
              <a:spcAft>
                <a:spcPct val="0"/>
              </a:spcAft>
              <a:buNone/>
            </a:pPr>
            <a:endParaRPr lang="en-US" sz="2400" dirty="0">
              <a:latin typeface="Arial" panose="020B0604020202020204" pitchFamily="34" charset="0"/>
            </a:endParaRPr>
          </a:p>
        </p:txBody>
      </p:sp>
      <p:graphicFrame>
        <p:nvGraphicFramePr>
          <p:cNvPr id="8" name="Table 7"/>
          <p:cNvGraphicFramePr>
            <a:graphicFrameLocks noGrp="1"/>
          </p:cNvGraphicFramePr>
          <p:nvPr/>
        </p:nvGraphicFramePr>
        <p:xfrm>
          <a:off x="2133600" y="5350223"/>
          <a:ext cx="4809065" cy="1478280"/>
        </p:xfrm>
        <a:graphic>
          <a:graphicData uri="http://schemas.openxmlformats.org/drawingml/2006/table">
            <a:tbl>
              <a:tblPr/>
              <a:tblGrid>
                <a:gridCol w="1170535">
                  <a:extLst>
                    <a:ext uri="{9D8B030D-6E8A-4147-A177-3AD203B41FA5}">
                      <a16:colId xmlns:a16="http://schemas.microsoft.com/office/drawing/2014/main" val="1528389546"/>
                    </a:ext>
                  </a:extLst>
                </a:gridCol>
                <a:gridCol w="902581">
                  <a:extLst>
                    <a:ext uri="{9D8B030D-6E8A-4147-A177-3AD203B41FA5}">
                      <a16:colId xmlns:a16="http://schemas.microsoft.com/office/drawing/2014/main" val="2495605439"/>
                    </a:ext>
                  </a:extLst>
                </a:gridCol>
                <a:gridCol w="902581">
                  <a:extLst>
                    <a:ext uri="{9D8B030D-6E8A-4147-A177-3AD203B41FA5}">
                      <a16:colId xmlns:a16="http://schemas.microsoft.com/office/drawing/2014/main" val="4258520689"/>
                    </a:ext>
                  </a:extLst>
                </a:gridCol>
                <a:gridCol w="1833368">
                  <a:extLst>
                    <a:ext uri="{9D8B030D-6E8A-4147-A177-3AD203B41FA5}">
                      <a16:colId xmlns:a16="http://schemas.microsoft.com/office/drawing/2014/main" val="73522226"/>
                    </a:ext>
                  </a:extLst>
                </a:gridCol>
              </a:tblGrid>
              <a:tr h="0">
                <a:tc>
                  <a:txBody>
                    <a:bodyPr/>
                    <a:lstStyle/>
                    <a:p>
                      <a:pPr algn="l"/>
                      <a:r>
                        <a:rPr lang="en-US" dirty="0">
                          <a:effectLst/>
                        </a:rPr>
                        <a:t>Wind</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chemeClr val="bg2">
                        <a:lumMod val="90000"/>
                      </a:schemeClr>
                    </a:solidFill>
                  </a:tcPr>
                </a:tc>
                <a:tc>
                  <a:txBody>
                    <a:bodyPr/>
                    <a:lstStyle/>
                    <a:p>
                      <a:pPr algn="l"/>
                      <a:r>
                        <a:rPr lang="en-US" dirty="0">
                          <a:effectLst/>
                        </a:rPr>
                        <a:t>Yes</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chemeClr val="bg2">
                        <a:lumMod val="90000"/>
                      </a:schemeClr>
                    </a:solidFill>
                  </a:tcPr>
                </a:tc>
                <a:tc>
                  <a:txBody>
                    <a:bodyPr/>
                    <a:lstStyle/>
                    <a:p>
                      <a:pPr algn="l"/>
                      <a:r>
                        <a:rPr lang="en-US" dirty="0">
                          <a:effectLst/>
                        </a:rPr>
                        <a:t>No</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chemeClr val="bg2">
                        <a:lumMod val="90000"/>
                      </a:schemeClr>
                    </a:solidFill>
                  </a:tcPr>
                </a:tc>
                <a:tc>
                  <a:txBody>
                    <a:bodyPr/>
                    <a:lstStyle/>
                    <a:p>
                      <a:pPr algn="l"/>
                      <a:r>
                        <a:rPr lang="en-US" dirty="0">
                          <a:effectLst/>
                        </a:rPr>
                        <a:t>Number of instances</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554145403"/>
                  </a:ext>
                </a:extLst>
              </a:tr>
              <a:tr h="0">
                <a:tc>
                  <a:txBody>
                    <a:bodyPr/>
                    <a:lstStyle/>
                    <a:p>
                      <a:pPr algn="l"/>
                      <a:r>
                        <a:rPr lang="en-US">
                          <a:effectLst/>
                        </a:rPr>
                        <a:t>Weak</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6</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2</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8</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061945989"/>
                  </a:ext>
                </a:extLst>
              </a:tr>
              <a:tr h="0">
                <a:tc>
                  <a:txBody>
                    <a:bodyPr/>
                    <a:lstStyle/>
                    <a:p>
                      <a:pPr algn="l"/>
                      <a:r>
                        <a:rPr lang="en-US">
                          <a:effectLst/>
                        </a:rPr>
                        <a:t>Strong</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3</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3</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dirty="0">
                          <a:effectLst/>
                        </a:rPr>
                        <a:t>6</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410167844"/>
                  </a:ext>
                </a:extLst>
              </a:tr>
            </a:tbl>
          </a:graphicData>
        </a:graphic>
      </p:graphicFrame>
      <p:sp>
        <p:nvSpPr>
          <p:cNvPr id="9" name="Rectangle 1"/>
          <p:cNvSpPr>
            <a:spLocks noChangeArrowheads="1"/>
          </p:cNvSpPr>
          <p:nvPr/>
        </p:nvSpPr>
        <p:spPr bwMode="auto">
          <a:xfrm>
            <a:off x="2133071" y="535038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555555"/>
                </a:solidFill>
                <a:effectLst/>
                <a:latin typeface="Rubik"/>
              </a:rPr>
              <a:t>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21E48A81-FD9F-4043-93D4-F5E7EAF9FCEB}"/>
              </a:ext>
            </a:extLst>
          </p:cNvPr>
          <p:cNvSpPr txBox="1"/>
          <p:nvPr/>
        </p:nvSpPr>
        <p:spPr>
          <a:xfrm>
            <a:off x="0" y="5436290"/>
            <a:ext cx="1219199" cy="923330"/>
          </a:xfrm>
          <a:prstGeom prst="rect">
            <a:avLst/>
          </a:prstGeom>
          <a:noFill/>
        </p:spPr>
        <p:txBody>
          <a:bodyPr wrap="square" rtlCol="0">
            <a:spAutoFit/>
          </a:bodyPr>
          <a:lstStyle/>
          <a:p>
            <a:r>
              <a:rPr lang="en-US" dirty="0"/>
              <a:t>From table1 of  example1</a:t>
            </a:r>
          </a:p>
        </p:txBody>
      </p:sp>
    </p:spTree>
    <p:extLst>
      <p:ext uri="{BB962C8B-B14F-4D97-AF65-F5344CB8AC3E}">
        <p14:creationId xmlns:p14="http://schemas.microsoft.com/office/powerpoint/2010/main" val="2274188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612" y="319880"/>
            <a:ext cx="8499987" cy="1585119"/>
          </a:xfrm>
          <a:ln>
            <a:solidFill>
              <a:schemeClr val="accent1">
                <a:shade val="95000"/>
                <a:satMod val="105000"/>
              </a:schemeClr>
            </a:solidFill>
          </a:ln>
        </p:spPr>
        <p:txBody>
          <a:bodyPr>
            <a:noAutofit/>
          </a:bodyPr>
          <a:lstStyle/>
          <a:p>
            <a:pPr marL="0" indent="0" eaLnBrk="0" fontAlgn="base" hangingPunct="0">
              <a:spcBef>
                <a:spcPct val="0"/>
              </a:spcBef>
              <a:spcAft>
                <a:spcPct val="0"/>
              </a:spcAft>
              <a:buNone/>
            </a:pPr>
            <a:r>
              <a:rPr lang="en-US" sz="2000" dirty="0">
                <a:solidFill>
                  <a:srgbClr val="555555"/>
                </a:solidFill>
                <a:latin typeface="Rubik"/>
              </a:rPr>
              <a:t>GINI index approach</a:t>
            </a:r>
          </a:p>
          <a:p>
            <a:pPr marL="0" lvl="0" indent="0" eaLnBrk="0" fontAlgn="base" hangingPunct="0">
              <a:spcBef>
                <a:spcPct val="0"/>
              </a:spcBef>
              <a:spcAft>
                <a:spcPct val="0"/>
              </a:spcAft>
              <a:buNone/>
            </a:pPr>
            <a:r>
              <a:rPr lang="en-US" sz="2000" dirty="0">
                <a:solidFill>
                  <a:srgbClr val="555555"/>
                </a:solidFill>
                <a:latin typeface="Rubik"/>
              </a:rPr>
              <a:t>Wind is a binary class similar to humidity. It can be weak and strong.</a:t>
            </a:r>
          </a:p>
          <a:p>
            <a:pPr marL="0" lvl="0" indent="0" eaLnBrk="0" fontAlgn="base" hangingPunct="0">
              <a:spcBef>
                <a:spcPct val="0"/>
              </a:spcBef>
              <a:spcAft>
                <a:spcPct val="0"/>
              </a:spcAft>
              <a:buNone/>
            </a:pPr>
            <a:r>
              <a:rPr lang="en-US" sz="2000" dirty="0">
                <a:solidFill>
                  <a:srgbClr val="555555"/>
                </a:solidFill>
                <a:latin typeface="Rubik"/>
              </a:rPr>
              <a:t>Gini(Wind=Weak) = 1-(6/8)^2- (2/8)^2 =0.375</a:t>
            </a:r>
          </a:p>
          <a:p>
            <a:pPr marL="0" lvl="0" indent="0" eaLnBrk="0" fontAlgn="base" hangingPunct="0">
              <a:spcBef>
                <a:spcPct val="0"/>
              </a:spcBef>
              <a:spcAft>
                <a:spcPct val="0"/>
              </a:spcAft>
              <a:buNone/>
            </a:pPr>
            <a:r>
              <a:rPr lang="en-US" sz="2000" dirty="0">
                <a:solidFill>
                  <a:srgbClr val="555555"/>
                </a:solidFill>
                <a:latin typeface="Rubik"/>
              </a:rPr>
              <a:t>Gini(Wind=Strong) = 1-(3/6)^2-(3/6)^2 =  0.5</a:t>
            </a:r>
          </a:p>
          <a:p>
            <a:pPr marL="0" lvl="0" indent="0" eaLnBrk="0" fontAlgn="base" hangingPunct="0">
              <a:spcBef>
                <a:spcPct val="0"/>
              </a:spcBef>
              <a:spcAft>
                <a:spcPct val="0"/>
              </a:spcAft>
              <a:buNone/>
            </a:pPr>
            <a:r>
              <a:rPr lang="en-US" sz="2000" dirty="0">
                <a:solidFill>
                  <a:srgbClr val="555555"/>
                </a:solidFill>
                <a:latin typeface="Rubik"/>
              </a:rPr>
              <a:t>Gini(Wind) = (8/14) * 0.375 + (6/14) * 0.5 = 0.428</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31</a:t>
            </a:fld>
            <a:endParaRPr lang="en-US"/>
          </a:p>
        </p:txBody>
      </p:sp>
      <p:sp>
        <p:nvSpPr>
          <p:cNvPr id="7" name="Content Placeholder 2"/>
          <p:cNvSpPr txBox="1">
            <a:spLocks/>
          </p:cNvSpPr>
          <p:nvPr/>
        </p:nvSpPr>
        <p:spPr>
          <a:xfrm>
            <a:off x="491612" y="1904999"/>
            <a:ext cx="8347588" cy="3445224"/>
          </a:xfrm>
          <a:prstGeom prst="rect">
            <a:avLst/>
          </a:prstGeom>
          <a:ln>
            <a:solidFill>
              <a:schemeClr val="accent1">
                <a:shade val="95000"/>
                <a:satMod val="10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0" fontAlgn="base" hangingPunct="0">
              <a:spcBef>
                <a:spcPct val="0"/>
              </a:spcBef>
              <a:spcAft>
                <a:spcPct val="0"/>
              </a:spcAft>
              <a:buNone/>
            </a:pPr>
            <a:r>
              <a:rPr lang="en-US" sz="2000" dirty="0">
                <a:solidFill>
                  <a:srgbClr val="FF0000"/>
                </a:solidFill>
                <a:latin typeface="Rubik"/>
              </a:rPr>
              <a:t>Information  gain by entropy approach: Overall decision: yes=9, no=5</a:t>
            </a:r>
          </a:p>
          <a:p>
            <a:pPr marL="0" indent="0" eaLnBrk="0" fontAlgn="base" hangingPunct="0">
              <a:spcBef>
                <a:spcPct val="0"/>
              </a:spcBef>
              <a:spcAft>
                <a:spcPct val="0"/>
              </a:spcAft>
              <a:buNone/>
            </a:pPr>
            <a:r>
              <a:rPr lang="en-US" sz="2000" dirty="0">
                <a:solidFill>
                  <a:srgbClr val="FF0000"/>
                </a:solidFill>
                <a:latin typeface="Rubik"/>
              </a:rPr>
              <a:t>Parent entropy= -(9/14)*log_2(9/14)-(5/14)*log_2(5/14)=0.94 (same as last page)</a:t>
            </a:r>
          </a:p>
          <a:p>
            <a:pPr marL="0" indent="0" eaLnBrk="0" fontAlgn="base" hangingPunct="0">
              <a:spcBef>
                <a:spcPct val="0"/>
              </a:spcBef>
              <a:spcAft>
                <a:spcPct val="0"/>
              </a:spcAft>
              <a:buNone/>
            </a:pPr>
            <a:r>
              <a:rPr lang="en-US" sz="2000" dirty="0" err="1">
                <a:solidFill>
                  <a:srgbClr val="0070C0"/>
                </a:solidFill>
                <a:latin typeface="Rubik"/>
              </a:rPr>
              <a:t>Weighted_entropy</a:t>
            </a:r>
            <a:r>
              <a:rPr lang="en-US" sz="2000" dirty="0">
                <a:solidFill>
                  <a:srgbClr val="0070C0"/>
                </a:solidFill>
                <a:latin typeface="Rubik"/>
              </a:rPr>
              <a:t>(wind=weak) =(8/14)*( -(6/8)*log_2(6/8)- (2/8)*log_2(2/8))=0.464</a:t>
            </a:r>
          </a:p>
          <a:p>
            <a:pPr marL="0" indent="0" eaLnBrk="0" fontAlgn="base" hangingPunct="0">
              <a:spcBef>
                <a:spcPct val="0"/>
              </a:spcBef>
              <a:spcAft>
                <a:spcPct val="0"/>
              </a:spcAft>
              <a:buNone/>
            </a:pPr>
            <a:r>
              <a:rPr lang="en-US" sz="2000" dirty="0" err="1">
                <a:solidFill>
                  <a:srgbClr val="0070C0"/>
                </a:solidFill>
                <a:latin typeface="Rubik"/>
              </a:rPr>
              <a:t>Weighted_entropy</a:t>
            </a:r>
            <a:r>
              <a:rPr lang="en-US" sz="2000" dirty="0">
                <a:solidFill>
                  <a:srgbClr val="0070C0"/>
                </a:solidFill>
                <a:latin typeface="Rubik"/>
              </a:rPr>
              <a:t>(wind=strong) =(6/14)*( -(3/6)*log_2(3/6)- (3/6)*log_2(3/6))=0.428</a:t>
            </a:r>
          </a:p>
          <a:p>
            <a:pPr marL="0" indent="0" eaLnBrk="0" fontAlgn="base" hangingPunct="0">
              <a:spcBef>
                <a:spcPct val="0"/>
              </a:spcBef>
              <a:spcAft>
                <a:spcPct val="0"/>
              </a:spcAft>
              <a:buNone/>
            </a:pPr>
            <a:r>
              <a:rPr lang="en-US" sz="2000" dirty="0" err="1">
                <a:solidFill>
                  <a:srgbClr val="0070C0"/>
                </a:solidFill>
                <a:latin typeface="Rubik"/>
              </a:rPr>
              <a:t>Information_gain_for_humidity</a:t>
            </a:r>
            <a:r>
              <a:rPr lang="en-US" sz="2000" dirty="0">
                <a:solidFill>
                  <a:srgbClr val="0070C0"/>
                </a:solidFill>
                <a:latin typeface="Rubik"/>
              </a:rPr>
              <a:t>= Parent entropy- </a:t>
            </a:r>
            <a:r>
              <a:rPr lang="en-US" sz="2000" dirty="0" err="1">
                <a:solidFill>
                  <a:srgbClr val="0070C0"/>
                </a:solidFill>
                <a:latin typeface="Rubik"/>
              </a:rPr>
              <a:t>Weighted_entropy</a:t>
            </a:r>
            <a:r>
              <a:rPr lang="en-US" sz="2000" dirty="0">
                <a:solidFill>
                  <a:srgbClr val="0070C0"/>
                </a:solidFill>
                <a:latin typeface="Rubik"/>
              </a:rPr>
              <a:t>(Humidity=high) - </a:t>
            </a:r>
            <a:r>
              <a:rPr lang="en-US" sz="2000" dirty="0" err="1">
                <a:solidFill>
                  <a:srgbClr val="0070C0"/>
                </a:solidFill>
                <a:latin typeface="Rubik"/>
              </a:rPr>
              <a:t>Weighted_entropy</a:t>
            </a:r>
            <a:r>
              <a:rPr lang="en-US" sz="2000" dirty="0">
                <a:solidFill>
                  <a:srgbClr val="0070C0"/>
                </a:solidFill>
                <a:latin typeface="Rubik"/>
              </a:rPr>
              <a:t>(Humidity=Normal) =0.94- 0.464 - 0.428 = 0.048</a:t>
            </a:r>
          </a:p>
          <a:p>
            <a:pPr marL="0" indent="0" eaLnBrk="0" fontAlgn="base" hangingPunct="0">
              <a:spcBef>
                <a:spcPct val="0"/>
              </a:spcBef>
              <a:spcAft>
                <a:spcPct val="0"/>
              </a:spcAft>
              <a:buNone/>
            </a:pPr>
            <a:endParaRPr lang="en-US" sz="2400" dirty="0">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008075809"/>
              </p:ext>
            </p:extLst>
          </p:nvPr>
        </p:nvGraphicFramePr>
        <p:xfrm>
          <a:off x="2133600" y="5350223"/>
          <a:ext cx="4809065" cy="1478280"/>
        </p:xfrm>
        <a:graphic>
          <a:graphicData uri="http://schemas.openxmlformats.org/drawingml/2006/table">
            <a:tbl>
              <a:tblPr/>
              <a:tblGrid>
                <a:gridCol w="1170535">
                  <a:extLst>
                    <a:ext uri="{9D8B030D-6E8A-4147-A177-3AD203B41FA5}">
                      <a16:colId xmlns:a16="http://schemas.microsoft.com/office/drawing/2014/main" val="1528389546"/>
                    </a:ext>
                  </a:extLst>
                </a:gridCol>
                <a:gridCol w="902581">
                  <a:extLst>
                    <a:ext uri="{9D8B030D-6E8A-4147-A177-3AD203B41FA5}">
                      <a16:colId xmlns:a16="http://schemas.microsoft.com/office/drawing/2014/main" val="2495605439"/>
                    </a:ext>
                  </a:extLst>
                </a:gridCol>
                <a:gridCol w="902581">
                  <a:extLst>
                    <a:ext uri="{9D8B030D-6E8A-4147-A177-3AD203B41FA5}">
                      <a16:colId xmlns:a16="http://schemas.microsoft.com/office/drawing/2014/main" val="4258520689"/>
                    </a:ext>
                  </a:extLst>
                </a:gridCol>
                <a:gridCol w="1833368">
                  <a:extLst>
                    <a:ext uri="{9D8B030D-6E8A-4147-A177-3AD203B41FA5}">
                      <a16:colId xmlns:a16="http://schemas.microsoft.com/office/drawing/2014/main" val="73522226"/>
                    </a:ext>
                  </a:extLst>
                </a:gridCol>
              </a:tblGrid>
              <a:tr h="0">
                <a:tc>
                  <a:txBody>
                    <a:bodyPr/>
                    <a:lstStyle/>
                    <a:p>
                      <a:pPr algn="l"/>
                      <a:r>
                        <a:rPr lang="en-US" dirty="0">
                          <a:effectLst/>
                        </a:rPr>
                        <a:t>Wind</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chemeClr val="bg2">
                        <a:lumMod val="90000"/>
                      </a:schemeClr>
                    </a:solidFill>
                  </a:tcPr>
                </a:tc>
                <a:tc>
                  <a:txBody>
                    <a:bodyPr/>
                    <a:lstStyle/>
                    <a:p>
                      <a:pPr algn="l"/>
                      <a:r>
                        <a:rPr lang="en-US" dirty="0">
                          <a:effectLst/>
                        </a:rPr>
                        <a:t>Yes</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chemeClr val="bg2">
                        <a:lumMod val="90000"/>
                      </a:schemeClr>
                    </a:solidFill>
                  </a:tcPr>
                </a:tc>
                <a:tc>
                  <a:txBody>
                    <a:bodyPr/>
                    <a:lstStyle/>
                    <a:p>
                      <a:pPr algn="l"/>
                      <a:r>
                        <a:rPr lang="en-US" dirty="0">
                          <a:effectLst/>
                        </a:rPr>
                        <a:t>No</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chemeClr val="bg2">
                        <a:lumMod val="90000"/>
                      </a:schemeClr>
                    </a:solidFill>
                  </a:tcPr>
                </a:tc>
                <a:tc>
                  <a:txBody>
                    <a:bodyPr/>
                    <a:lstStyle/>
                    <a:p>
                      <a:pPr algn="l"/>
                      <a:r>
                        <a:rPr lang="en-US" dirty="0">
                          <a:effectLst/>
                        </a:rPr>
                        <a:t>Number of instances</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554145403"/>
                  </a:ext>
                </a:extLst>
              </a:tr>
              <a:tr h="0">
                <a:tc>
                  <a:txBody>
                    <a:bodyPr/>
                    <a:lstStyle/>
                    <a:p>
                      <a:pPr algn="l"/>
                      <a:r>
                        <a:rPr lang="en-US">
                          <a:effectLst/>
                        </a:rPr>
                        <a:t>Weak</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6</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2</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8</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061945989"/>
                  </a:ext>
                </a:extLst>
              </a:tr>
              <a:tr h="0">
                <a:tc>
                  <a:txBody>
                    <a:bodyPr/>
                    <a:lstStyle/>
                    <a:p>
                      <a:pPr algn="l"/>
                      <a:r>
                        <a:rPr lang="en-US">
                          <a:effectLst/>
                        </a:rPr>
                        <a:t>Strong</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3</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3</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dirty="0">
                          <a:effectLst/>
                        </a:rPr>
                        <a:t>6</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410167844"/>
                  </a:ext>
                </a:extLst>
              </a:tr>
            </a:tbl>
          </a:graphicData>
        </a:graphic>
      </p:graphicFrame>
      <p:sp>
        <p:nvSpPr>
          <p:cNvPr id="9" name="Rectangle 1"/>
          <p:cNvSpPr>
            <a:spLocks noChangeArrowheads="1"/>
          </p:cNvSpPr>
          <p:nvPr/>
        </p:nvSpPr>
        <p:spPr bwMode="auto">
          <a:xfrm>
            <a:off x="2133071" y="535038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555555"/>
                </a:solidFill>
                <a:effectLst/>
                <a:latin typeface="Rubik"/>
              </a:rPr>
              <a:t>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itle 1"/>
          <p:cNvSpPr txBox="1">
            <a:spLocks/>
          </p:cNvSpPr>
          <p:nvPr/>
        </p:nvSpPr>
        <p:spPr>
          <a:xfrm>
            <a:off x="2514600" y="63141"/>
            <a:ext cx="6324600" cy="563562"/>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FF0000"/>
                </a:solidFill>
                <a:latin typeface="Libre Baskerville"/>
              </a:rPr>
              <a:t>Answer 5: Wind (choose as top?)</a:t>
            </a:r>
            <a:endParaRPr lang="en-US" dirty="0">
              <a:solidFill>
                <a:srgbClr val="FF0000"/>
              </a:solidFill>
            </a:endParaRPr>
          </a:p>
        </p:txBody>
      </p:sp>
      <p:sp>
        <p:nvSpPr>
          <p:cNvPr id="6" name="Title 5"/>
          <p:cNvSpPr>
            <a:spLocks noGrp="1"/>
          </p:cNvSpPr>
          <p:nvPr>
            <p:ph type="title"/>
          </p:nvPr>
        </p:nvSpPr>
        <p:spPr/>
        <p:txBody>
          <a:bodyPr/>
          <a:lstStyle/>
          <a:p>
            <a:r>
              <a:rPr lang="en-US" dirty="0"/>
              <a:t> </a:t>
            </a:r>
          </a:p>
        </p:txBody>
      </p:sp>
      <p:sp>
        <p:nvSpPr>
          <p:cNvPr id="11" name="TextBox 10">
            <a:extLst>
              <a:ext uri="{FF2B5EF4-FFF2-40B4-BE49-F238E27FC236}">
                <a16:creationId xmlns:a16="http://schemas.microsoft.com/office/drawing/2014/main" id="{708709BA-9C85-4065-AB54-2FC03B558E46}"/>
              </a:ext>
            </a:extLst>
          </p:cNvPr>
          <p:cNvSpPr txBox="1"/>
          <p:nvPr/>
        </p:nvSpPr>
        <p:spPr>
          <a:xfrm>
            <a:off x="0" y="5436290"/>
            <a:ext cx="1219199" cy="923330"/>
          </a:xfrm>
          <a:prstGeom prst="rect">
            <a:avLst/>
          </a:prstGeom>
          <a:noFill/>
        </p:spPr>
        <p:txBody>
          <a:bodyPr wrap="square" rtlCol="0">
            <a:spAutoFit/>
          </a:bodyPr>
          <a:lstStyle/>
          <a:p>
            <a:r>
              <a:rPr lang="en-US" dirty="0"/>
              <a:t>From table1 of  example1</a:t>
            </a:r>
          </a:p>
        </p:txBody>
      </p:sp>
    </p:spTree>
    <p:extLst>
      <p:ext uri="{BB962C8B-B14F-4D97-AF65-F5344CB8AC3E}">
        <p14:creationId xmlns:p14="http://schemas.microsoft.com/office/powerpoint/2010/main" val="2013474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a:solidFill>
                  <a:srgbClr val="555555"/>
                </a:solidFill>
                <a:latin typeface="Libre Baskerville"/>
              </a:rPr>
              <a:t>Question 6 : Time to decide</a:t>
            </a:r>
            <a:br>
              <a:rPr lang="en-US" sz="2000" b="1" dirty="0">
                <a:solidFill>
                  <a:srgbClr val="555555"/>
                </a:solidFill>
                <a:latin typeface="Libre Baskerville"/>
              </a:rPr>
            </a:br>
            <a:r>
              <a:rPr lang="en-US" sz="2000" b="1" dirty="0">
                <a:solidFill>
                  <a:srgbClr val="555555"/>
                </a:solidFill>
                <a:latin typeface="Libre Baskerville"/>
              </a:rPr>
              <a:t>Use either Gini or information gain to choose the top of the tree</a:t>
            </a:r>
            <a:endParaRPr lang="en-US" sz="2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00201" y="1329690"/>
                <a:ext cx="6934200" cy="2667000"/>
              </a:xfrm>
            </p:spPr>
            <p:txBody>
              <a:bodyPr>
                <a:normAutofit/>
              </a:bodyPr>
              <a:lstStyle/>
              <a:p>
                <a:r>
                  <a:rPr lang="en-US" sz="3200" b="1" dirty="0">
                    <a:solidFill>
                      <a:srgbClr val="FF0000"/>
                    </a:solidFill>
                  </a:rPr>
                  <a:t>Method 1: </a:t>
                </a:r>
                <a:r>
                  <a:rPr lang="en-US" sz="3200" b="1" dirty="0" err="1">
                    <a:solidFill>
                      <a:srgbClr val="FF0000"/>
                    </a:solidFill>
                  </a:rPr>
                  <a:t>Gini_index</a:t>
                </a:r>
                <a:r>
                  <a:rPr lang="en-US" sz="3200" b="1" dirty="0">
                    <a:solidFill>
                      <a:srgbClr val="FF0000"/>
                    </a:solidFill>
                  </a:rPr>
                  <a:t>_(pick lowest)</a:t>
                </a:r>
              </a:p>
              <a:p>
                <a:r>
                  <a:rPr lang="en-HK" sz="3200" b="1" dirty="0">
                    <a:solidFill>
                      <a:srgbClr val="FF0000"/>
                    </a:solidFill>
                  </a:rPr>
                  <a:t>Or </a:t>
                </a:r>
              </a:p>
              <a:p>
                <a:r>
                  <a:rPr lang="en-HK" sz="3200" b="1" dirty="0">
                    <a:solidFill>
                      <a:srgbClr val="0070C0"/>
                    </a:solidFill>
                  </a:rPr>
                  <a:t>Method 2: Information gain by</a:t>
                </a:r>
                <a14:m>
                  <m:oMath xmlns:m="http://schemas.openxmlformats.org/officeDocument/2006/math">
                    <m:r>
                      <a:rPr lang="en-US" sz="3200" b="1">
                        <a:solidFill>
                          <a:srgbClr val="0070C0"/>
                        </a:solidFill>
                        <a:latin typeface="Cambria Math" panose="02040503050406030204" pitchFamily="18" charset="0"/>
                      </a:rPr>
                      <m:t> </m:t>
                    </m:r>
                    <m:r>
                      <a:rPr lang="en-US" sz="3200" b="1" i="0">
                        <a:solidFill>
                          <a:srgbClr val="0070C0"/>
                        </a:solidFill>
                        <a:latin typeface="Cambria Math" panose="02040503050406030204" pitchFamily="18" charset="0"/>
                      </a:rPr>
                      <m:t>𝐄𝐧𝐭𝐫𝐨𝐩𝐲</m:t>
                    </m:r>
                    <m:r>
                      <a:rPr lang="en-US" sz="3200" b="1" i="0">
                        <a:solidFill>
                          <a:srgbClr val="0070C0"/>
                        </a:solidFill>
                        <a:latin typeface="Cambria Math" panose="02040503050406030204" pitchFamily="18" charset="0"/>
                      </a:rPr>
                      <m:t> (</m:t>
                    </m:r>
                    <m:r>
                      <a:rPr lang="en-US" sz="3200" b="1" i="0">
                        <a:solidFill>
                          <a:srgbClr val="0070C0"/>
                        </a:solidFill>
                        <a:latin typeface="Cambria Math" panose="02040503050406030204" pitchFamily="18" charset="0"/>
                      </a:rPr>
                      <m:t>𝐩𝐢𝐜𝐤</m:t>
                    </m:r>
                    <m:r>
                      <a:rPr lang="en-US" sz="3200" b="1" i="0">
                        <a:solidFill>
                          <a:srgbClr val="0070C0"/>
                        </a:solidFill>
                        <a:latin typeface="Cambria Math" panose="02040503050406030204" pitchFamily="18" charset="0"/>
                      </a:rPr>
                      <m:t> </m:t>
                    </m:r>
                    <m:r>
                      <a:rPr lang="en-US" sz="3200" b="1" i="0">
                        <a:solidFill>
                          <a:srgbClr val="0070C0"/>
                        </a:solidFill>
                        <a:latin typeface="Cambria Math" panose="02040503050406030204" pitchFamily="18" charset="0"/>
                      </a:rPr>
                      <m:t>𝐡𝐢𝐠𝐡𝐞𝐬𝐭</m:t>
                    </m:r>
                    <m:r>
                      <a:rPr lang="en-US" sz="3200" b="1" i="0">
                        <a:solidFill>
                          <a:srgbClr val="0070C0"/>
                        </a:solidFill>
                        <a:latin typeface="Cambria Math" panose="02040503050406030204" pitchFamily="18" charset="0"/>
                      </a:rPr>
                      <m:t>)</m:t>
                    </m:r>
                  </m:oMath>
                </a14:m>
                <a:endParaRPr lang="en-US" sz="3200" b="1" dirty="0">
                  <a:solidFill>
                    <a:srgbClr val="0070C0"/>
                  </a:solidFill>
                </a:endParaRPr>
              </a:p>
              <a:p>
                <a:pPr marL="0" lvl="0" indent="0" eaLnBrk="0" fontAlgn="base" hangingPunct="0">
                  <a:spcBef>
                    <a:spcPct val="0"/>
                  </a:spcBef>
                  <a:spcAft>
                    <a:spcPct val="0"/>
                  </a:spcAft>
                  <a:buNone/>
                </a:pPr>
                <a:endParaRPr lang="en-US" sz="1800" dirty="0">
                  <a:latin typeface="Arial" panose="020B0604020202020204" pitchFamily="34" charset="0"/>
                </a:endParaRPr>
              </a:p>
              <a:p>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00201" y="1329690"/>
                <a:ext cx="6934200" cy="2667000"/>
              </a:xfrm>
              <a:blipFill>
                <a:blip r:embed="rId2"/>
                <a:stretch>
                  <a:fillRect l="-2023" t="-296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32</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1789539110"/>
              </p:ext>
            </p:extLst>
          </p:nvPr>
        </p:nvGraphicFramePr>
        <p:xfrm>
          <a:off x="228600" y="4259580"/>
          <a:ext cx="8305801" cy="2598420"/>
        </p:xfrm>
        <a:graphic>
          <a:graphicData uri="http://schemas.openxmlformats.org/drawingml/2006/table">
            <a:tbl>
              <a:tblPr/>
              <a:tblGrid>
                <a:gridCol w="3048001">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895600">
                  <a:extLst>
                    <a:ext uri="{9D8B030D-6E8A-4147-A177-3AD203B41FA5}">
                      <a16:colId xmlns:a16="http://schemas.microsoft.com/office/drawing/2014/main" val="3698307733"/>
                    </a:ext>
                  </a:extLst>
                </a:gridCol>
              </a:tblGrid>
              <a:tr h="523320">
                <a:tc>
                  <a:txBody>
                    <a:bodyPr/>
                    <a:lstStyle/>
                    <a:p>
                      <a:pPr algn="l"/>
                      <a:r>
                        <a:rPr lang="en-US" sz="1800" b="1" i="1" kern="1200" dirty="0">
                          <a:solidFill>
                            <a:schemeClr val="tx1"/>
                          </a:solidFill>
                          <a:latin typeface="+mn-lt"/>
                          <a:ea typeface="+mn-ea"/>
                          <a:cs typeface="+mn-cs"/>
                        </a:rPr>
                        <a:t>Feature</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bg2">
                        <a:lumMod val="90000"/>
                      </a:schemeClr>
                    </a:solidFill>
                  </a:tcPr>
                </a:tc>
                <a:tc>
                  <a:txBody>
                    <a:bodyPr/>
                    <a:lstStyle/>
                    <a:p>
                      <a:pPr algn="l"/>
                      <a:r>
                        <a:rPr lang="en-US" sz="1800" b="1" i="1" kern="1200" dirty="0">
                          <a:solidFill>
                            <a:schemeClr val="tx1"/>
                          </a:solidFill>
                          <a:latin typeface="+mn-lt"/>
                          <a:ea typeface="+mn-ea"/>
                          <a:cs typeface="+mn-cs"/>
                        </a:rPr>
                        <a:t>Method 1 : Gini index</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bg2">
                        <a:lumMod val="90000"/>
                      </a:schemeClr>
                    </a:solidFill>
                  </a:tcPr>
                </a:tc>
                <a:tc>
                  <a:txBody>
                    <a:bodyPr/>
                    <a:lstStyle/>
                    <a:p>
                      <a:pPr algn="l"/>
                      <a:r>
                        <a:rPr lang="en-US" sz="1800" dirty="0">
                          <a:effectLst/>
                        </a:rPr>
                        <a:t>Method 2 : Information gain by entropy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394137">
                <a:tc>
                  <a:txBody>
                    <a:bodyPr/>
                    <a:lstStyle/>
                    <a:p>
                      <a:pPr algn="l"/>
                      <a:r>
                        <a:rPr lang="en-US" sz="1800" b="1" i="1" kern="1200" dirty="0">
                          <a:solidFill>
                            <a:schemeClr val="tx1"/>
                          </a:solidFill>
                          <a:latin typeface="+mn-lt"/>
                          <a:ea typeface="+mn-ea"/>
                          <a:cs typeface="+mn-cs"/>
                        </a:rPr>
                        <a:t>Outlook </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b="1" i="1" u="none" kern="1200" dirty="0">
                          <a:solidFill>
                            <a:schemeClr val="tx1"/>
                          </a:solidFill>
                          <a:latin typeface="+mn-lt"/>
                          <a:ea typeface="+mn-ea"/>
                          <a:cs typeface="+mn-cs"/>
                        </a:rPr>
                        <a:t>0.342</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u="none" dirty="0">
                          <a:solidFill>
                            <a:schemeClr val="tx1"/>
                          </a:solidFill>
                          <a:effectLst/>
                        </a:rPr>
                        <a:t>0.246</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4137">
                <a:tc>
                  <a:txBody>
                    <a:bodyPr/>
                    <a:lstStyle/>
                    <a:p>
                      <a:pPr algn="l"/>
                      <a:r>
                        <a:rPr lang="en-US" sz="1800" b="1" i="1" kern="1200" dirty="0">
                          <a:solidFill>
                            <a:schemeClr val="tx1"/>
                          </a:solidFill>
                          <a:latin typeface="+mn-lt"/>
                          <a:ea typeface="+mn-ea"/>
                          <a:cs typeface="+mn-cs"/>
                        </a:rPr>
                        <a:t>Temperature</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b="1" i="1" kern="1200" dirty="0">
                          <a:solidFill>
                            <a:schemeClr val="tx1"/>
                          </a:solidFill>
                          <a:latin typeface="+mn-lt"/>
                          <a:ea typeface="+mn-ea"/>
                          <a:cs typeface="+mn-cs"/>
                        </a:rPr>
                        <a:t>0.439</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a:effectLst/>
                        </a:rPr>
                        <a:t>0.029</a:t>
                      </a:r>
                      <a:endParaRPr lang="en-US" sz="1800" dirty="0">
                        <a:effectLst/>
                      </a:endParaRP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94137">
                <a:tc>
                  <a:txBody>
                    <a:bodyPr/>
                    <a:lstStyle/>
                    <a:p>
                      <a:pPr algn="l"/>
                      <a:r>
                        <a:rPr lang="en-US" sz="1800" b="1" i="1" kern="1200">
                          <a:solidFill>
                            <a:schemeClr val="tx1"/>
                          </a:solidFill>
                          <a:latin typeface="+mn-lt"/>
                          <a:ea typeface="+mn-ea"/>
                          <a:cs typeface="+mn-cs"/>
                        </a:rPr>
                        <a:t>Humidity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b="1" i="1" kern="1200" dirty="0">
                          <a:solidFill>
                            <a:schemeClr val="tx1"/>
                          </a:solidFill>
                          <a:latin typeface="+mn-lt"/>
                          <a:ea typeface="+mn-ea"/>
                          <a:cs typeface="+mn-cs"/>
                        </a:rPr>
                        <a:t>0.367</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effectLst/>
                        </a:rPr>
                        <a:t>0.152</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94137">
                <a:tc>
                  <a:txBody>
                    <a:bodyPr/>
                    <a:lstStyle/>
                    <a:p>
                      <a:pPr algn="l"/>
                      <a:r>
                        <a:rPr lang="en-US" sz="1800" b="1" i="1" kern="1200" dirty="0">
                          <a:solidFill>
                            <a:schemeClr val="tx1"/>
                          </a:solidFill>
                          <a:latin typeface="+mn-lt"/>
                          <a:ea typeface="+mn-ea"/>
                          <a:cs typeface="+mn-cs"/>
                        </a:rPr>
                        <a:t>Wind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b="1" i="1" kern="1200" dirty="0">
                          <a:solidFill>
                            <a:schemeClr val="tx1"/>
                          </a:solidFill>
                          <a:latin typeface="+mn-lt"/>
                          <a:ea typeface="+mn-ea"/>
                          <a:cs typeface="+mn-cs"/>
                        </a:rPr>
                        <a:t>0.428</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effectLst/>
                        </a:rPr>
                        <a:t>0.048</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8" name="TextBox 7"/>
          <p:cNvSpPr txBox="1"/>
          <p:nvPr/>
        </p:nvSpPr>
        <p:spPr>
          <a:xfrm>
            <a:off x="152400" y="1905000"/>
            <a:ext cx="1219200" cy="1754326"/>
          </a:xfrm>
          <a:prstGeom prst="rect">
            <a:avLst/>
          </a:prstGeom>
          <a:noFill/>
          <a:ln>
            <a:solidFill>
              <a:schemeClr val="accent1">
                <a:shade val="95000"/>
                <a:satMod val="105000"/>
              </a:schemeClr>
            </a:solidFill>
          </a:ln>
        </p:spPr>
        <p:txBody>
          <a:bodyPr wrap="square" rtlCol="0">
            <a:spAutoFit/>
          </a:bodyPr>
          <a:lstStyle/>
          <a:p>
            <a:r>
              <a:rPr lang="en-US" dirty="0"/>
              <a:t>Question: Choose which one is used as the top node</a:t>
            </a:r>
          </a:p>
        </p:txBody>
      </p:sp>
      <p:cxnSp>
        <p:nvCxnSpPr>
          <p:cNvPr id="14" name="Straight Arrow Connector 13"/>
          <p:cNvCxnSpPr/>
          <p:nvPr/>
        </p:nvCxnSpPr>
        <p:spPr>
          <a:xfrm>
            <a:off x="533400" y="3733800"/>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474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91"/>
            <a:ext cx="8229600" cy="1143000"/>
          </a:xfrm>
        </p:spPr>
        <p:txBody>
          <a:bodyPr>
            <a:noAutofit/>
          </a:bodyPr>
          <a:lstStyle/>
          <a:p>
            <a:r>
              <a:rPr lang="en-US" sz="2000" b="1" dirty="0">
                <a:solidFill>
                  <a:srgbClr val="FF0000"/>
                </a:solidFill>
                <a:latin typeface="Libre Baskerville"/>
              </a:rPr>
              <a:t>Answer 6 </a:t>
            </a:r>
            <a:r>
              <a:rPr lang="en-US" sz="2000" b="1" dirty="0">
                <a:solidFill>
                  <a:srgbClr val="555555"/>
                </a:solidFill>
                <a:latin typeface="Libre Baskerville"/>
              </a:rPr>
              <a:t>: Time to decide</a:t>
            </a:r>
            <a:br>
              <a:rPr lang="en-US" sz="2000" b="1" dirty="0">
                <a:solidFill>
                  <a:srgbClr val="555555"/>
                </a:solidFill>
                <a:latin typeface="Libre Baskerville"/>
              </a:rPr>
            </a:br>
            <a:r>
              <a:rPr lang="en-US" sz="2000" b="1" dirty="0">
                <a:solidFill>
                  <a:srgbClr val="555555"/>
                </a:solidFill>
                <a:latin typeface="Libre Baskerville"/>
              </a:rPr>
              <a:t>Use either Gini or information gain to choose the top of the tree</a:t>
            </a:r>
            <a:endParaRPr lang="en-US" sz="2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8229600" cy="4830763"/>
              </a:xfrm>
            </p:spPr>
            <p:txBody>
              <a:bodyPr>
                <a:normAutofit/>
              </a:bodyPr>
              <a:lstStyle/>
              <a:p>
                <a:r>
                  <a:rPr lang="en-US" sz="2400" b="1" dirty="0">
                    <a:solidFill>
                      <a:srgbClr val="FF0000"/>
                    </a:solidFill>
                  </a:rPr>
                  <a:t>Method 1: </a:t>
                </a:r>
                <a:r>
                  <a:rPr lang="en-US" sz="2400" b="1" dirty="0" err="1">
                    <a:solidFill>
                      <a:srgbClr val="FF0000"/>
                    </a:solidFill>
                  </a:rPr>
                  <a:t>Gini_index</a:t>
                </a:r>
                <a:r>
                  <a:rPr lang="en-US" sz="2400" b="1" dirty="0">
                    <a:solidFill>
                      <a:srgbClr val="FF0000"/>
                    </a:solidFill>
                  </a:rPr>
                  <a:t>_(pick lowest)</a:t>
                </a:r>
              </a:p>
              <a:p>
                <a:r>
                  <a:rPr lang="en-HK" sz="2400" b="1" dirty="0">
                    <a:solidFill>
                      <a:srgbClr val="FF0000"/>
                    </a:solidFill>
                  </a:rPr>
                  <a:t>Or </a:t>
                </a:r>
              </a:p>
              <a:p>
                <a:r>
                  <a:rPr lang="en-HK" sz="2400" b="1" dirty="0">
                    <a:solidFill>
                      <a:srgbClr val="0070C0"/>
                    </a:solidFill>
                  </a:rPr>
                  <a:t>Method 2: Information gain by</a:t>
                </a:r>
                <a14:m>
                  <m:oMath xmlns:m="http://schemas.openxmlformats.org/officeDocument/2006/math">
                    <m:r>
                      <a:rPr lang="en-US" sz="2400" b="1">
                        <a:solidFill>
                          <a:srgbClr val="0070C0"/>
                        </a:solidFill>
                        <a:latin typeface="Cambria Math" panose="02040503050406030204" pitchFamily="18" charset="0"/>
                      </a:rPr>
                      <m:t> </m:t>
                    </m:r>
                    <m:r>
                      <a:rPr lang="en-US" sz="2400" b="1" i="0">
                        <a:solidFill>
                          <a:srgbClr val="0070C0"/>
                        </a:solidFill>
                        <a:latin typeface="Cambria Math" panose="02040503050406030204" pitchFamily="18" charset="0"/>
                      </a:rPr>
                      <m:t>𝐄𝐧𝐭𝐫𝐨𝐩𝐲</m:t>
                    </m:r>
                    <m:r>
                      <a:rPr lang="en-US" sz="2400" b="1" i="0">
                        <a:solidFill>
                          <a:srgbClr val="0070C0"/>
                        </a:solidFill>
                        <a:latin typeface="Cambria Math" panose="02040503050406030204" pitchFamily="18" charset="0"/>
                      </a:rPr>
                      <m:t> (</m:t>
                    </m:r>
                    <m:r>
                      <a:rPr lang="en-US" sz="2400" b="1" i="0">
                        <a:solidFill>
                          <a:srgbClr val="0070C0"/>
                        </a:solidFill>
                        <a:latin typeface="Cambria Math" panose="02040503050406030204" pitchFamily="18" charset="0"/>
                      </a:rPr>
                      <m:t>𝐩𝐢𝐜𝐤</m:t>
                    </m:r>
                    <m:r>
                      <a:rPr lang="en-US" sz="2400" b="1" i="0">
                        <a:solidFill>
                          <a:srgbClr val="0070C0"/>
                        </a:solidFill>
                        <a:latin typeface="Cambria Math" panose="02040503050406030204" pitchFamily="18" charset="0"/>
                      </a:rPr>
                      <m:t> </m:t>
                    </m:r>
                    <m:r>
                      <a:rPr lang="en-US" sz="2400" b="1" i="0">
                        <a:solidFill>
                          <a:srgbClr val="0070C0"/>
                        </a:solidFill>
                        <a:latin typeface="Cambria Math" panose="02040503050406030204" pitchFamily="18" charset="0"/>
                      </a:rPr>
                      <m:t>𝐡𝐢𝐠𝐡𝐞𝐬𝐭</m:t>
                    </m:r>
                    <m:r>
                      <a:rPr lang="en-US" sz="2400" b="1" i="0">
                        <a:solidFill>
                          <a:srgbClr val="0070C0"/>
                        </a:solidFill>
                        <a:latin typeface="Cambria Math" panose="02040503050406030204" pitchFamily="18" charset="0"/>
                      </a:rPr>
                      <m:t>)</m:t>
                    </m:r>
                  </m:oMath>
                </a14:m>
                <a:endParaRPr lang="en-US" sz="2400" b="1" dirty="0">
                  <a:solidFill>
                    <a:srgbClr val="0070C0"/>
                  </a:solidFill>
                </a:endParaRPr>
              </a:p>
              <a:p>
                <a:pPr eaLnBrk="0" fontAlgn="base" hangingPunct="0">
                  <a:spcBef>
                    <a:spcPct val="0"/>
                  </a:spcBef>
                  <a:spcAft>
                    <a:spcPct val="0"/>
                  </a:spcAft>
                </a:pPr>
                <a:endParaRPr lang="en-US" sz="2400" b="1" dirty="0">
                  <a:solidFill>
                    <a:srgbClr val="FF0000"/>
                  </a:solidFill>
                </a:endParaRPr>
              </a:p>
              <a:p>
                <a:pPr marL="0" lvl="0" indent="0" eaLnBrk="0" fontAlgn="base" hangingPunct="0">
                  <a:spcBef>
                    <a:spcPct val="0"/>
                  </a:spcBef>
                  <a:spcAft>
                    <a:spcPct val="0"/>
                  </a:spcAft>
                  <a:buNone/>
                </a:pPr>
                <a:endParaRPr lang="en-US" sz="2400" b="1" dirty="0">
                  <a:solidFill>
                    <a:srgbClr val="FF0000"/>
                  </a:solidFill>
                </a:endParaRPr>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8229600" cy="4830763"/>
              </a:xfrm>
              <a:blipFill>
                <a:blip r:embed="rId2"/>
                <a:stretch>
                  <a:fillRect l="-963" t="-101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33</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528546683"/>
              </p:ext>
            </p:extLst>
          </p:nvPr>
        </p:nvGraphicFramePr>
        <p:xfrm>
          <a:off x="381000" y="4118868"/>
          <a:ext cx="8229601" cy="2598420"/>
        </p:xfrm>
        <a:graphic>
          <a:graphicData uri="http://schemas.openxmlformats.org/drawingml/2006/table">
            <a:tbl>
              <a:tblPr/>
              <a:tblGrid>
                <a:gridCol w="3020038">
                  <a:extLst>
                    <a:ext uri="{9D8B030D-6E8A-4147-A177-3AD203B41FA5}">
                      <a16:colId xmlns:a16="http://schemas.microsoft.com/office/drawing/2014/main" val="20000"/>
                    </a:ext>
                  </a:extLst>
                </a:gridCol>
                <a:gridCol w="2340528">
                  <a:extLst>
                    <a:ext uri="{9D8B030D-6E8A-4147-A177-3AD203B41FA5}">
                      <a16:colId xmlns:a16="http://schemas.microsoft.com/office/drawing/2014/main" val="20001"/>
                    </a:ext>
                  </a:extLst>
                </a:gridCol>
                <a:gridCol w="2869035">
                  <a:extLst>
                    <a:ext uri="{9D8B030D-6E8A-4147-A177-3AD203B41FA5}">
                      <a16:colId xmlns:a16="http://schemas.microsoft.com/office/drawing/2014/main" val="3698307733"/>
                    </a:ext>
                  </a:extLst>
                </a:gridCol>
              </a:tblGrid>
              <a:tr h="674113">
                <a:tc>
                  <a:txBody>
                    <a:bodyPr/>
                    <a:lstStyle/>
                    <a:p>
                      <a:pPr algn="l"/>
                      <a:r>
                        <a:rPr lang="en-US" sz="1800" b="1" i="1" kern="1200" dirty="0">
                          <a:solidFill>
                            <a:schemeClr val="tx1"/>
                          </a:solidFill>
                          <a:latin typeface="+mn-lt"/>
                          <a:ea typeface="+mn-ea"/>
                          <a:cs typeface="+mn-cs"/>
                        </a:rPr>
                        <a:t>Feature</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bg2">
                        <a:lumMod val="90000"/>
                      </a:schemeClr>
                    </a:solidFill>
                  </a:tcPr>
                </a:tc>
                <a:tc>
                  <a:txBody>
                    <a:bodyPr/>
                    <a:lstStyle/>
                    <a:p>
                      <a:pPr algn="l"/>
                      <a:r>
                        <a:rPr lang="en-US" sz="1800" b="1" i="1" kern="1200" dirty="0">
                          <a:solidFill>
                            <a:schemeClr val="tx1"/>
                          </a:solidFill>
                          <a:latin typeface="+mn-lt"/>
                          <a:ea typeface="+mn-ea"/>
                          <a:cs typeface="+mn-cs"/>
                        </a:rPr>
                        <a:t>Method 1 : Gini index</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bg2">
                        <a:lumMod val="90000"/>
                      </a:schemeClr>
                    </a:solidFill>
                  </a:tcPr>
                </a:tc>
                <a:tc>
                  <a:txBody>
                    <a:bodyPr/>
                    <a:lstStyle/>
                    <a:p>
                      <a:pPr algn="l"/>
                      <a:r>
                        <a:rPr lang="en-US" sz="1800" dirty="0">
                          <a:effectLst/>
                        </a:rPr>
                        <a:t>Method 2 : Information gain by entropy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423927">
                <a:tc>
                  <a:txBody>
                    <a:bodyPr/>
                    <a:lstStyle/>
                    <a:p>
                      <a:pPr algn="l"/>
                      <a:r>
                        <a:rPr lang="en-US" sz="1800" b="1" i="1" kern="1200" dirty="0">
                          <a:solidFill>
                            <a:srgbClr val="FF0000"/>
                          </a:solidFill>
                          <a:latin typeface="+mn-lt"/>
                          <a:ea typeface="+mn-ea"/>
                          <a:cs typeface="+mn-cs"/>
                        </a:rPr>
                        <a:t>Outlook ( picked as </a:t>
                      </a:r>
                      <a:r>
                        <a:rPr lang="en-US" sz="1800" b="1" i="1" kern="1200" baseline="0" dirty="0">
                          <a:solidFill>
                            <a:srgbClr val="FF0000"/>
                          </a:solidFill>
                          <a:latin typeface="+mn-lt"/>
                          <a:ea typeface="+mn-ea"/>
                          <a:cs typeface="+mn-cs"/>
                        </a:rPr>
                        <a:t>top node)</a:t>
                      </a:r>
                      <a:endParaRPr lang="en-US" sz="1800" b="1" i="1" kern="1200" dirty="0">
                        <a:solidFill>
                          <a:srgbClr val="FF0000"/>
                        </a:solidFill>
                        <a:latin typeface="+mn-lt"/>
                        <a:ea typeface="+mn-ea"/>
                        <a:cs typeface="+mn-cs"/>
                      </a:endParaRP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b="1" i="1" u="none" kern="1200" dirty="0">
                          <a:solidFill>
                            <a:srgbClr val="FF0000"/>
                          </a:solidFill>
                          <a:latin typeface="+mn-lt"/>
                          <a:ea typeface="+mn-ea"/>
                          <a:cs typeface="+mn-cs"/>
                        </a:rPr>
                        <a:t>0.342  (lowest)</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u="none" dirty="0">
                          <a:solidFill>
                            <a:srgbClr val="0070C0"/>
                          </a:solidFill>
                          <a:effectLst/>
                        </a:rPr>
                        <a:t>0.246  (highest)</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3927">
                <a:tc>
                  <a:txBody>
                    <a:bodyPr/>
                    <a:lstStyle/>
                    <a:p>
                      <a:pPr algn="l"/>
                      <a:r>
                        <a:rPr lang="en-US" sz="1800" b="1" i="1" kern="1200" dirty="0">
                          <a:solidFill>
                            <a:schemeClr val="tx1"/>
                          </a:solidFill>
                          <a:latin typeface="+mn-lt"/>
                          <a:ea typeface="+mn-ea"/>
                          <a:cs typeface="+mn-cs"/>
                        </a:rPr>
                        <a:t>Temperature</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b="1" i="1" kern="1200" dirty="0">
                          <a:solidFill>
                            <a:schemeClr val="tx1"/>
                          </a:solidFill>
                          <a:latin typeface="+mn-lt"/>
                          <a:ea typeface="+mn-ea"/>
                          <a:cs typeface="+mn-cs"/>
                        </a:rPr>
                        <a:t>0.439</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effectLst/>
                        </a:rPr>
                        <a:t>0.029</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23927">
                <a:tc>
                  <a:txBody>
                    <a:bodyPr/>
                    <a:lstStyle/>
                    <a:p>
                      <a:pPr algn="l"/>
                      <a:r>
                        <a:rPr lang="en-US" sz="1800" b="1" i="1" kern="1200">
                          <a:solidFill>
                            <a:schemeClr val="tx1"/>
                          </a:solidFill>
                          <a:latin typeface="+mn-lt"/>
                          <a:ea typeface="+mn-ea"/>
                          <a:cs typeface="+mn-cs"/>
                        </a:rPr>
                        <a:t>Humidity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b="1" i="1" kern="1200" dirty="0">
                          <a:solidFill>
                            <a:schemeClr val="tx1"/>
                          </a:solidFill>
                          <a:latin typeface="+mn-lt"/>
                          <a:ea typeface="+mn-ea"/>
                          <a:cs typeface="+mn-cs"/>
                        </a:rPr>
                        <a:t>0.367</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effectLst/>
                        </a:rPr>
                        <a:t>0.152</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23927">
                <a:tc>
                  <a:txBody>
                    <a:bodyPr/>
                    <a:lstStyle/>
                    <a:p>
                      <a:pPr algn="l"/>
                      <a:r>
                        <a:rPr lang="en-US" sz="1800" b="1" i="1" kern="1200" dirty="0">
                          <a:solidFill>
                            <a:schemeClr val="tx1"/>
                          </a:solidFill>
                          <a:latin typeface="+mn-lt"/>
                          <a:ea typeface="+mn-ea"/>
                          <a:cs typeface="+mn-cs"/>
                        </a:rPr>
                        <a:t>Wind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b="1" i="1" kern="1200" dirty="0">
                          <a:solidFill>
                            <a:schemeClr val="tx1"/>
                          </a:solidFill>
                          <a:latin typeface="+mn-lt"/>
                          <a:ea typeface="+mn-ea"/>
                          <a:cs typeface="+mn-cs"/>
                        </a:rPr>
                        <a:t>0.428</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effectLst/>
                        </a:rPr>
                        <a:t>0.048</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6" name="TextBox 5"/>
          <p:cNvSpPr txBox="1"/>
          <p:nvPr/>
        </p:nvSpPr>
        <p:spPr>
          <a:xfrm>
            <a:off x="7464251" y="2556133"/>
            <a:ext cx="1676400" cy="923330"/>
          </a:xfrm>
          <a:prstGeom prst="rect">
            <a:avLst/>
          </a:prstGeom>
          <a:noFill/>
        </p:spPr>
        <p:txBody>
          <a:bodyPr wrap="square" rtlCol="0">
            <a:spAutoFit/>
          </a:bodyPr>
          <a:lstStyle/>
          <a:p>
            <a:r>
              <a:rPr lang="en-US" dirty="0">
                <a:solidFill>
                  <a:srgbClr val="00B0F0"/>
                </a:solidFill>
              </a:rPr>
              <a:t>Answer: Both methods agrees with each other</a:t>
            </a:r>
          </a:p>
        </p:txBody>
      </p:sp>
      <p:cxnSp>
        <p:nvCxnSpPr>
          <p:cNvPr id="9" name="Straight Arrow Connector 8"/>
          <p:cNvCxnSpPr>
            <a:stCxn id="6" idx="1"/>
          </p:cNvCxnSpPr>
          <p:nvPr/>
        </p:nvCxnSpPr>
        <p:spPr>
          <a:xfrm flipH="1">
            <a:off x="5029200" y="3017798"/>
            <a:ext cx="2435051" cy="2087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1"/>
          </p:cNvCxnSpPr>
          <p:nvPr/>
        </p:nvCxnSpPr>
        <p:spPr>
          <a:xfrm flipH="1">
            <a:off x="7391400" y="3017798"/>
            <a:ext cx="72851" cy="2087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502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31539" y="381000"/>
            <a:ext cx="8865004" cy="6203950"/>
          </a:xfrm>
          <a:prstGeom prst="rect">
            <a:avLst/>
          </a:prstGeom>
        </p:spPr>
      </p:pic>
      <p:sp>
        <p:nvSpPr>
          <p:cNvPr id="2" name="Title 1"/>
          <p:cNvSpPr>
            <a:spLocks noGrp="1"/>
          </p:cNvSpPr>
          <p:nvPr>
            <p:ph type="title"/>
          </p:nvPr>
        </p:nvSpPr>
        <p:spPr>
          <a:xfrm>
            <a:off x="231538" y="990600"/>
            <a:ext cx="4264261" cy="579438"/>
          </a:xfrm>
        </p:spPr>
        <p:txBody>
          <a:bodyPr>
            <a:noAutofit/>
          </a:bodyPr>
          <a:lstStyle/>
          <a:p>
            <a:pPr algn="l"/>
            <a:r>
              <a:rPr lang="en-US" sz="2400" b="1" dirty="0">
                <a:solidFill>
                  <a:srgbClr val="555555"/>
                </a:solidFill>
                <a:latin typeface="Libre Baskerville"/>
              </a:rPr>
              <a:t>Now we decided : </a:t>
            </a:r>
            <a:r>
              <a:rPr lang="en-US" sz="2400" dirty="0">
                <a:solidFill>
                  <a:srgbClr val="555555"/>
                </a:solidFill>
                <a:latin typeface="Rubik"/>
              </a:rPr>
              <a:t>outlook decision is at the top of the tree. Then, here we concentrate on leaves under : </a:t>
            </a:r>
            <a:r>
              <a:rPr lang="en-US" sz="2400" u="sng" dirty="0">
                <a:solidFill>
                  <a:srgbClr val="555555"/>
                </a:solidFill>
                <a:latin typeface="Rubik"/>
              </a:rPr>
              <a:t>sunny,</a:t>
            </a:r>
            <a:r>
              <a:rPr lang="en-US" sz="2400" dirty="0">
                <a:solidFill>
                  <a:srgbClr val="555555"/>
                </a:solidFill>
                <a:latin typeface="Rubik"/>
              </a:rPr>
              <a:t> </a:t>
            </a:r>
            <a:r>
              <a:rPr lang="en-US" sz="2400" u="sng" dirty="0">
                <a:solidFill>
                  <a:srgbClr val="555555"/>
                </a:solidFill>
                <a:latin typeface="Rubik"/>
              </a:rPr>
              <a:t>overcast, rain</a:t>
            </a:r>
            <a:r>
              <a:rPr lang="en-US" sz="2400" dirty="0">
                <a:solidFill>
                  <a:srgbClr val="555555"/>
                </a:solidFill>
                <a:latin typeface="Rubik"/>
              </a:rPr>
              <a:t> </a:t>
            </a:r>
            <a:r>
              <a:rPr lang="en-US" sz="2400" dirty="0">
                <a:solidFill>
                  <a:srgbClr val="FF0000"/>
                </a:solidFill>
                <a:latin typeface="Rubik"/>
              </a:rPr>
              <a:t>(Categorical variables)</a:t>
            </a:r>
            <a:r>
              <a:rPr lang="en-US" sz="2400" u="sng" dirty="0">
                <a:solidFill>
                  <a:srgbClr val="555555"/>
                </a:solidFill>
                <a:latin typeface="Rubik"/>
              </a:rPr>
              <a:t>.</a:t>
            </a:r>
            <a:br>
              <a:rPr lang="en-US" sz="3600" dirty="0">
                <a:latin typeface="Arial" panose="020B0604020202020204" pitchFamily="34" charset="0"/>
              </a:rPr>
            </a:br>
            <a:endParaRPr lang="en-US" sz="2400" dirty="0"/>
          </a:p>
        </p:txBody>
      </p:sp>
      <p:sp>
        <p:nvSpPr>
          <p:cNvPr id="3" name="Content Placeholder 2"/>
          <p:cNvSpPr>
            <a:spLocks noGrp="1"/>
          </p:cNvSpPr>
          <p:nvPr>
            <p:ph idx="1"/>
          </p:nvPr>
        </p:nvSpPr>
        <p:spPr>
          <a:xfrm flipV="1">
            <a:off x="8382000" y="4511674"/>
            <a:ext cx="346464" cy="669925"/>
          </a:xfrm>
        </p:spPr>
        <p:txBody>
          <a:bodyPr>
            <a:normAutofit/>
          </a:bodyPr>
          <a:lstStyle/>
          <a:p>
            <a:r>
              <a:rPr lang="en-US" dirty="0"/>
              <a:t> </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34</a:t>
            </a:fld>
            <a:endParaRPr lang="en-US"/>
          </a:p>
        </p:txBody>
      </p:sp>
      <p:sp>
        <p:nvSpPr>
          <p:cNvPr id="7" name="Oval 6"/>
          <p:cNvSpPr/>
          <p:nvPr/>
        </p:nvSpPr>
        <p:spPr>
          <a:xfrm>
            <a:off x="2286000" y="4876800"/>
            <a:ext cx="5105400" cy="1600200"/>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34756" y="4901041"/>
            <a:ext cx="1709244" cy="1477328"/>
          </a:xfrm>
          <a:prstGeom prst="rect">
            <a:avLst/>
          </a:prstGeom>
          <a:noFill/>
        </p:spPr>
        <p:txBody>
          <a:bodyPr wrap="square" rtlCol="0">
            <a:spAutoFit/>
          </a:bodyPr>
          <a:lstStyle/>
          <a:p>
            <a:r>
              <a:rPr lang="en-US" dirty="0"/>
              <a:t>All “Decision=yes”, so the branch for “Overcast” is over</a:t>
            </a:r>
          </a:p>
        </p:txBody>
      </p:sp>
      <p:cxnSp>
        <p:nvCxnSpPr>
          <p:cNvPr id="10" name="Straight Arrow Connector 9"/>
          <p:cNvCxnSpPr>
            <a:stCxn id="8" idx="1"/>
          </p:cNvCxnSpPr>
          <p:nvPr/>
        </p:nvCxnSpPr>
        <p:spPr>
          <a:xfrm flipH="1" flipV="1">
            <a:off x="7315200" y="5486400"/>
            <a:ext cx="119556" cy="153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53613" y="178358"/>
            <a:ext cx="1570173" cy="369332"/>
          </a:xfrm>
          <a:prstGeom prst="rect">
            <a:avLst/>
          </a:prstGeom>
          <a:noFill/>
        </p:spPr>
        <p:txBody>
          <a:bodyPr wrap="none" rtlCol="0">
            <a:spAutoFit/>
          </a:bodyPr>
          <a:lstStyle/>
          <a:p>
            <a:r>
              <a:rPr lang="en-US" dirty="0"/>
              <a:t>Top of the tree</a:t>
            </a:r>
          </a:p>
        </p:txBody>
      </p:sp>
    </p:spTree>
    <p:extLst>
      <p:ext uri="{BB962C8B-B14F-4D97-AF65-F5344CB8AC3E}">
        <p14:creationId xmlns:p14="http://schemas.microsoft.com/office/powerpoint/2010/main" val="2110048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04" y="304800"/>
            <a:ext cx="8229600" cy="1143000"/>
          </a:xfrm>
        </p:spPr>
        <p:txBody>
          <a:bodyPr>
            <a:noAutofit/>
          </a:bodyPr>
          <a:lstStyle/>
          <a:p>
            <a:pPr algn="l"/>
            <a:r>
              <a:rPr lang="en-US" sz="2400" dirty="0"/>
              <a:t>You might realize that sub dataset in the overcast leaf has only yes decisions. This means that </a:t>
            </a:r>
            <a:r>
              <a:rPr lang="en-US" sz="2400" u="sng" dirty="0"/>
              <a:t>overcast</a:t>
            </a:r>
            <a:r>
              <a:rPr lang="en-US" sz="2400" dirty="0"/>
              <a:t> leaf is done. </a:t>
            </a:r>
            <a:br>
              <a:rPr lang="en-US" dirty="0"/>
            </a:br>
            <a:endParaRPr lang="en-US" dirty="0"/>
          </a:p>
        </p:txBody>
      </p:sp>
      <p:sp>
        <p:nvSpPr>
          <p:cNvPr id="3" name="Content Placeholder 2"/>
          <p:cNvSpPr>
            <a:spLocks noGrp="1"/>
          </p:cNvSpPr>
          <p:nvPr>
            <p:ph idx="1"/>
          </p:nvPr>
        </p:nvSpPr>
        <p:spPr>
          <a:xfrm>
            <a:off x="8229600" y="5859463"/>
            <a:ext cx="457200" cy="266700"/>
          </a:xfrm>
        </p:spPr>
        <p:txBody>
          <a:bodyPr>
            <a:normAutofit fontScale="40000" lnSpcReduction="20000"/>
          </a:bodyPr>
          <a:lstStyle/>
          <a:p>
            <a:r>
              <a:rPr lang="en-US" dirty="0"/>
              <a:t> </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35</a:t>
            </a:fld>
            <a:endParaRPr lang="en-US"/>
          </a:p>
        </p:txBody>
      </p:sp>
      <p:pic>
        <p:nvPicPr>
          <p:cNvPr id="7" name="Picture 6"/>
          <p:cNvPicPr>
            <a:picLocks noChangeAspect="1"/>
          </p:cNvPicPr>
          <p:nvPr/>
        </p:nvPicPr>
        <p:blipFill>
          <a:blip r:embed="rId2"/>
          <a:stretch>
            <a:fillRect/>
          </a:stretch>
        </p:blipFill>
        <p:spPr>
          <a:xfrm>
            <a:off x="106004" y="1327151"/>
            <a:ext cx="8931992" cy="5029199"/>
          </a:xfrm>
          <a:prstGeom prst="rect">
            <a:avLst/>
          </a:prstGeom>
        </p:spPr>
      </p:pic>
      <p:cxnSp>
        <p:nvCxnSpPr>
          <p:cNvPr id="8" name="Straight Arrow Connector 7"/>
          <p:cNvCxnSpPr/>
          <p:nvPr/>
        </p:nvCxnSpPr>
        <p:spPr>
          <a:xfrm flipH="1">
            <a:off x="5029200" y="990600"/>
            <a:ext cx="990600" cy="350520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16646" y="1115312"/>
            <a:ext cx="1570173" cy="369332"/>
          </a:xfrm>
          <a:prstGeom prst="rect">
            <a:avLst/>
          </a:prstGeom>
          <a:noFill/>
        </p:spPr>
        <p:txBody>
          <a:bodyPr wrap="none" rtlCol="0">
            <a:spAutoFit/>
          </a:bodyPr>
          <a:lstStyle/>
          <a:p>
            <a:r>
              <a:rPr lang="en-US" dirty="0"/>
              <a:t>Top of the tree</a:t>
            </a:r>
          </a:p>
        </p:txBody>
      </p:sp>
    </p:spTree>
    <p:extLst>
      <p:ext uri="{BB962C8B-B14F-4D97-AF65-F5344CB8AC3E}">
        <p14:creationId xmlns:p14="http://schemas.microsoft.com/office/powerpoint/2010/main" val="2656629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455" y="762000"/>
            <a:ext cx="8229600" cy="1905000"/>
          </a:xfrm>
        </p:spPr>
        <p:txBody>
          <a:bodyPr>
            <a:noAutofit/>
          </a:bodyPr>
          <a:lstStyle/>
          <a:p>
            <a:pPr lvl="0" algn="l" eaLnBrk="0" fontAlgn="base" hangingPunct="0">
              <a:spcAft>
                <a:spcPct val="0"/>
              </a:spcAft>
            </a:pPr>
            <a:r>
              <a:rPr lang="en-US" sz="2000" dirty="0"/>
              <a:t> </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36</a:t>
            </a:fld>
            <a:endParaRPr lang="en-US"/>
          </a:p>
        </p:txBody>
      </p:sp>
      <p:graphicFrame>
        <p:nvGraphicFramePr>
          <p:cNvPr id="6" name="Content Placeholder 5"/>
          <p:cNvGraphicFramePr>
            <a:graphicFrameLocks/>
          </p:cNvGraphicFramePr>
          <p:nvPr>
            <p:extLst>
              <p:ext uri="{D42A27DB-BD31-4B8C-83A1-F6EECF244321}">
                <p14:modId xmlns:p14="http://schemas.microsoft.com/office/powerpoint/2010/main" val="1261129455"/>
              </p:ext>
            </p:extLst>
          </p:nvPr>
        </p:nvGraphicFramePr>
        <p:xfrm>
          <a:off x="1066800" y="3372260"/>
          <a:ext cx="7231942" cy="2971800"/>
        </p:xfrm>
        <a:graphic>
          <a:graphicData uri="http://schemas.openxmlformats.org/drawingml/2006/table">
            <a:tbl>
              <a:tblPr/>
              <a:tblGrid>
                <a:gridCol w="1091614">
                  <a:extLst>
                    <a:ext uri="{9D8B030D-6E8A-4147-A177-3AD203B41FA5}">
                      <a16:colId xmlns:a16="http://schemas.microsoft.com/office/drawing/2014/main" val="20000"/>
                    </a:ext>
                  </a:extLst>
                </a:gridCol>
                <a:gridCol w="1296291">
                  <a:extLst>
                    <a:ext uri="{9D8B030D-6E8A-4147-A177-3AD203B41FA5}">
                      <a16:colId xmlns:a16="http://schemas.microsoft.com/office/drawing/2014/main" val="20001"/>
                    </a:ext>
                  </a:extLst>
                </a:gridCol>
                <a:gridCol w="1091614">
                  <a:extLst>
                    <a:ext uri="{9D8B030D-6E8A-4147-A177-3AD203B41FA5}">
                      <a16:colId xmlns:a16="http://schemas.microsoft.com/office/drawing/2014/main" val="20002"/>
                    </a:ext>
                  </a:extLst>
                </a:gridCol>
                <a:gridCol w="1398630">
                  <a:extLst>
                    <a:ext uri="{9D8B030D-6E8A-4147-A177-3AD203B41FA5}">
                      <a16:colId xmlns:a16="http://schemas.microsoft.com/office/drawing/2014/main" val="20003"/>
                    </a:ext>
                  </a:extLst>
                </a:gridCol>
                <a:gridCol w="1091614">
                  <a:extLst>
                    <a:ext uri="{9D8B030D-6E8A-4147-A177-3AD203B41FA5}">
                      <a16:colId xmlns:a16="http://schemas.microsoft.com/office/drawing/2014/main" val="20004"/>
                    </a:ext>
                  </a:extLst>
                </a:gridCol>
                <a:gridCol w="1262179">
                  <a:extLst>
                    <a:ext uri="{9D8B030D-6E8A-4147-A177-3AD203B41FA5}">
                      <a16:colId xmlns:a16="http://schemas.microsoft.com/office/drawing/2014/main" val="20005"/>
                    </a:ext>
                  </a:extLst>
                </a:gridCol>
              </a:tblGrid>
              <a:tr h="457200">
                <a:tc>
                  <a:txBody>
                    <a:bodyPr/>
                    <a:lstStyle/>
                    <a:p>
                      <a:pPr algn="l"/>
                      <a:r>
                        <a:rPr lang="en-US" sz="2000" dirty="0">
                          <a:effectLst/>
                        </a:rPr>
                        <a:t>Day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dirty="0">
                          <a:effectLst/>
                        </a:rPr>
                        <a:t>Outlook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Temp.</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Humidity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Wind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Decision</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a:r>
                        <a:rPr lang="en-US" sz="2000">
                          <a:effectLst/>
                        </a:rPr>
                        <a:t>1</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Sunny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Hot</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dirty="0">
                          <a:effectLst/>
                        </a:rPr>
                        <a:t>High</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Weak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dirty="0">
                          <a:effectLst/>
                        </a:rPr>
                        <a:t>No</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a:r>
                        <a:rPr lang="en-US" sz="2000">
                          <a:effectLst/>
                        </a:rPr>
                        <a:t>2</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dirty="0">
                          <a:effectLst/>
                        </a:rPr>
                        <a:t>Sunny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Hot</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dirty="0">
                          <a:effectLst/>
                        </a:rPr>
                        <a:t>High</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Strong</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dirty="0">
                          <a:effectLst/>
                        </a:rPr>
                        <a:t>No</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l"/>
                      <a:r>
                        <a:rPr lang="en-US" sz="2000">
                          <a:effectLst/>
                        </a:rPr>
                        <a:t>8</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Sunny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Mild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dirty="0">
                          <a:effectLst/>
                        </a:rPr>
                        <a:t>High</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Weak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No</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a:r>
                        <a:rPr lang="en-US" sz="2000">
                          <a:effectLst/>
                        </a:rPr>
                        <a:t>9</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Sunny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Cool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Normal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Weak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Yes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algn="l"/>
                      <a:r>
                        <a:rPr lang="en-US" sz="2000" dirty="0">
                          <a:effectLst/>
                        </a:rPr>
                        <a:t>11</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Sunny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Mild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Normal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Strong</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dirty="0">
                          <a:effectLst/>
                        </a:rPr>
                        <a:t>Yes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7" name="Content Placeholder 6"/>
          <p:cNvSpPr>
            <a:spLocks noGrp="1"/>
          </p:cNvSpPr>
          <p:nvPr>
            <p:ph idx="1"/>
          </p:nvPr>
        </p:nvSpPr>
        <p:spPr>
          <a:xfrm>
            <a:off x="609600" y="816539"/>
            <a:ext cx="6781800" cy="2612462"/>
          </a:xfrm>
        </p:spPr>
        <p:txBody>
          <a:bodyPr>
            <a:normAutofit lnSpcReduction="10000"/>
          </a:bodyPr>
          <a:lstStyle/>
          <a:p>
            <a:r>
              <a:rPr lang="en-US" sz="2400" dirty="0"/>
              <a:t> </a:t>
            </a:r>
            <a:r>
              <a:rPr lang="en-US" sz="2400" dirty="0">
                <a:solidFill>
                  <a:srgbClr val="555555"/>
                </a:solidFill>
                <a:latin typeface="Rubik"/>
              </a:rPr>
              <a:t>We will apply same principles to those sub datasets in the following steps. Focus on the sub dataset for </a:t>
            </a:r>
            <a:r>
              <a:rPr lang="en-US" sz="2400" u="sng" dirty="0">
                <a:solidFill>
                  <a:srgbClr val="555555"/>
                </a:solidFill>
                <a:latin typeface="Rubik"/>
              </a:rPr>
              <a:t>sunny</a:t>
            </a:r>
            <a:r>
              <a:rPr lang="en-US" sz="2400" dirty="0">
                <a:solidFill>
                  <a:srgbClr val="555555"/>
                </a:solidFill>
                <a:latin typeface="Rubik"/>
              </a:rPr>
              <a:t>/</a:t>
            </a:r>
            <a:r>
              <a:rPr lang="en-US" sz="2400" u="sng" dirty="0">
                <a:solidFill>
                  <a:srgbClr val="555555"/>
                </a:solidFill>
                <a:latin typeface="Rubik"/>
              </a:rPr>
              <a:t>outlook</a:t>
            </a:r>
            <a:r>
              <a:rPr lang="en-US" sz="2400" dirty="0">
                <a:solidFill>
                  <a:srgbClr val="555555"/>
                </a:solidFill>
                <a:latin typeface="Rubik"/>
              </a:rPr>
              <a:t>. We need to find the Gini index scores for </a:t>
            </a:r>
            <a:r>
              <a:rPr lang="en-US" sz="2400" u="sng" dirty="0">
                <a:solidFill>
                  <a:srgbClr val="555555"/>
                </a:solidFill>
                <a:latin typeface="Rubik"/>
              </a:rPr>
              <a:t>temperature</a:t>
            </a:r>
            <a:r>
              <a:rPr lang="en-US" sz="2400" dirty="0">
                <a:solidFill>
                  <a:srgbClr val="555555"/>
                </a:solidFill>
                <a:latin typeface="Rubik"/>
              </a:rPr>
              <a:t>, </a:t>
            </a:r>
            <a:r>
              <a:rPr lang="en-US" sz="2400" u="sng" dirty="0">
                <a:solidFill>
                  <a:srgbClr val="555555"/>
                </a:solidFill>
                <a:latin typeface="Rubik"/>
              </a:rPr>
              <a:t>humidity</a:t>
            </a:r>
            <a:r>
              <a:rPr lang="en-US" sz="2400" dirty="0">
                <a:solidFill>
                  <a:srgbClr val="555555"/>
                </a:solidFill>
                <a:latin typeface="Rubik"/>
              </a:rPr>
              <a:t> and </a:t>
            </a:r>
            <a:r>
              <a:rPr lang="en-US" sz="2400" u="sng" dirty="0">
                <a:solidFill>
                  <a:srgbClr val="555555"/>
                </a:solidFill>
                <a:latin typeface="Rubik"/>
              </a:rPr>
              <a:t>wind</a:t>
            </a:r>
            <a:r>
              <a:rPr lang="en-US" sz="2400" dirty="0">
                <a:solidFill>
                  <a:srgbClr val="555555"/>
                </a:solidFill>
                <a:latin typeface="Rubik"/>
              </a:rPr>
              <a:t> features respectively. </a:t>
            </a:r>
            <a:br>
              <a:rPr lang="en-US" sz="2400" dirty="0">
                <a:solidFill>
                  <a:srgbClr val="555555"/>
                </a:solidFill>
                <a:latin typeface="Rubik"/>
              </a:rPr>
            </a:br>
            <a:r>
              <a:rPr lang="en-US" sz="2400" dirty="0">
                <a:solidFill>
                  <a:srgbClr val="555555"/>
                </a:solidFill>
                <a:latin typeface="Rubik"/>
              </a:rPr>
              <a:t>Total population total under </a:t>
            </a:r>
            <a:r>
              <a:rPr lang="en-US" sz="2400" dirty="0" err="1">
                <a:solidFill>
                  <a:srgbClr val="555555"/>
                </a:solidFill>
                <a:latin typeface="Rubik"/>
              </a:rPr>
              <a:t>Outlook_sunny</a:t>
            </a:r>
            <a:r>
              <a:rPr lang="en-US" sz="2400" dirty="0">
                <a:solidFill>
                  <a:srgbClr val="555555"/>
                </a:solidFill>
                <a:latin typeface="Rubik"/>
              </a:rPr>
              <a:t>=5, yes=2,no=3</a:t>
            </a:r>
            <a:endParaRPr lang="en-US" sz="2400" dirty="0"/>
          </a:p>
        </p:txBody>
      </p:sp>
    </p:spTree>
    <p:extLst>
      <p:ext uri="{BB962C8B-B14F-4D97-AF65-F5344CB8AC3E}">
        <p14:creationId xmlns:p14="http://schemas.microsoft.com/office/powerpoint/2010/main" val="1423875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a:solidFill>
                  <a:srgbClr val="555555"/>
                </a:solidFill>
                <a:latin typeface="Libre Baskerville"/>
              </a:rPr>
              <a:t>Gini of temperature for sunny outlook</a:t>
            </a:r>
            <a:endParaRPr lang="en-US" dirty="0"/>
          </a:p>
        </p:txBody>
      </p:sp>
      <p:sp>
        <p:nvSpPr>
          <p:cNvPr id="3" name="Content Placeholder 2"/>
          <p:cNvSpPr>
            <a:spLocks noGrp="1"/>
          </p:cNvSpPr>
          <p:nvPr>
            <p:ph idx="1"/>
          </p:nvPr>
        </p:nvSpPr>
        <p:spPr>
          <a:xfrm>
            <a:off x="110771" y="820994"/>
            <a:ext cx="8686800" cy="1295400"/>
          </a:xfrm>
          <a:ln>
            <a:solidFill>
              <a:schemeClr val="accent1">
                <a:shade val="95000"/>
                <a:satMod val="105000"/>
              </a:schemeClr>
            </a:solidFill>
          </a:ln>
        </p:spPr>
        <p:txBody>
          <a:bodyPr>
            <a:normAutofit fontScale="62500" lnSpcReduction="20000"/>
          </a:bodyPr>
          <a:lstStyle/>
          <a:p>
            <a:pPr marL="0" lvl="0" indent="0" eaLnBrk="0" fontAlgn="base" hangingPunct="0">
              <a:spcBef>
                <a:spcPct val="0"/>
              </a:spcBef>
              <a:spcAft>
                <a:spcPct val="0"/>
              </a:spcAft>
              <a:buNone/>
            </a:pPr>
            <a:r>
              <a:rPr lang="en-US" sz="3100" u="sng" dirty="0">
                <a:solidFill>
                  <a:srgbClr val="555555"/>
                </a:solidFill>
                <a:latin typeface="Rubik"/>
              </a:rPr>
              <a:t>Gini approach</a:t>
            </a:r>
          </a:p>
          <a:p>
            <a:pPr marL="0" lvl="0" indent="0" eaLnBrk="0" fontAlgn="base" hangingPunct="0">
              <a:spcBef>
                <a:spcPct val="0"/>
              </a:spcBef>
              <a:spcAft>
                <a:spcPct val="0"/>
              </a:spcAft>
              <a:buNone/>
            </a:pPr>
            <a:r>
              <a:rPr lang="en-US" sz="3100" dirty="0">
                <a:solidFill>
                  <a:srgbClr val="555555"/>
                </a:solidFill>
                <a:latin typeface="Rubik"/>
              </a:rPr>
              <a:t>Gini(Outlook=Sunny &amp; Temp=Hot) = 1-(0/2)^2-(2/2)^2 = 0</a:t>
            </a:r>
            <a:endParaRPr lang="en-US" sz="1800" dirty="0"/>
          </a:p>
          <a:p>
            <a:pPr marL="0" lvl="0" indent="0" eaLnBrk="0" fontAlgn="base" hangingPunct="0">
              <a:spcBef>
                <a:spcPct val="0"/>
              </a:spcBef>
              <a:spcAft>
                <a:spcPct val="0"/>
              </a:spcAft>
              <a:buNone/>
            </a:pPr>
            <a:r>
              <a:rPr lang="en-US" sz="3100" dirty="0">
                <a:solidFill>
                  <a:srgbClr val="555555"/>
                </a:solidFill>
                <a:latin typeface="Rubik"/>
              </a:rPr>
              <a:t>Gini(Outlook=Sunny &amp; Temp=Cool) =1-(1/1)^2-(0/1)^2 = 0</a:t>
            </a:r>
            <a:endParaRPr lang="en-US" sz="1800" dirty="0"/>
          </a:p>
          <a:p>
            <a:pPr marL="0" lvl="0" indent="0" eaLnBrk="0" fontAlgn="base" hangingPunct="0">
              <a:spcBef>
                <a:spcPct val="0"/>
              </a:spcBef>
              <a:spcAft>
                <a:spcPct val="0"/>
              </a:spcAft>
              <a:buNone/>
            </a:pPr>
            <a:r>
              <a:rPr lang="en-US" sz="3100" dirty="0">
                <a:solidFill>
                  <a:srgbClr val="555555"/>
                </a:solidFill>
                <a:latin typeface="Rubik"/>
              </a:rPr>
              <a:t>Gini(Outlook=Sunny &amp; Temp=Mild) = 1-(1/2)^2-(1/2)^2 = 0.5</a:t>
            </a:r>
            <a:endParaRPr lang="en-US" sz="1800" dirty="0"/>
          </a:p>
          <a:p>
            <a:pPr marL="0" lvl="0" indent="0" eaLnBrk="0" fontAlgn="base" hangingPunct="0">
              <a:spcBef>
                <a:spcPct val="0"/>
              </a:spcBef>
              <a:spcAft>
                <a:spcPct val="0"/>
              </a:spcAft>
              <a:buNone/>
            </a:pPr>
            <a:r>
              <a:rPr lang="en-US" sz="3100" dirty="0">
                <a:solidFill>
                  <a:srgbClr val="555555"/>
                </a:solidFill>
                <a:latin typeface="Rubik"/>
              </a:rPr>
              <a:t>Gini(Outlook=Sunny &amp; Temp)=(2/5)*0+(1/5)*0+(2/5)*0.5 = 0.2</a:t>
            </a:r>
            <a:endParaRPr lang="en-US" sz="4100" dirty="0">
              <a:latin typeface="Arial" panose="020B0604020202020204" pitchFamily="34" charset="0"/>
            </a:endParaRPr>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37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644260604"/>
              </p:ext>
            </p:extLst>
          </p:nvPr>
        </p:nvGraphicFramePr>
        <p:xfrm>
          <a:off x="838200" y="4740275"/>
          <a:ext cx="7231942" cy="1981200"/>
        </p:xfrm>
        <a:graphic>
          <a:graphicData uri="http://schemas.openxmlformats.org/drawingml/2006/table">
            <a:tbl>
              <a:tblPr/>
              <a:tblGrid>
                <a:gridCol w="2423073">
                  <a:extLst>
                    <a:ext uri="{9D8B030D-6E8A-4147-A177-3AD203B41FA5}">
                      <a16:colId xmlns:a16="http://schemas.microsoft.com/office/drawing/2014/main" val="20000"/>
                    </a:ext>
                  </a:extLst>
                </a:gridCol>
                <a:gridCol w="1192898">
                  <a:extLst>
                    <a:ext uri="{9D8B030D-6E8A-4147-A177-3AD203B41FA5}">
                      <a16:colId xmlns:a16="http://schemas.microsoft.com/office/drawing/2014/main" val="20001"/>
                    </a:ext>
                  </a:extLst>
                </a:gridCol>
                <a:gridCol w="1192898">
                  <a:extLst>
                    <a:ext uri="{9D8B030D-6E8A-4147-A177-3AD203B41FA5}">
                      <a16:colId xmlns:a16="http://schemas.microsoft.com/office/drawing/2014/main" val="20002"/>
                    </a:ext>
                  </a:extLst>
                </a:gridCol>
                <a:gridCol w="2423073">
                  <a:extLst>
                    <a:ext uri="{9D8B030D-6E8A-4147-A177-3AD203B41FA5}">
                      <a16:colId xmlns:a16="http://schemas.microsoft.com/office/drawing/2014/main" val="20003"/>
                    </a:ext>
                  </a:extLst>
                </a:gridCol>
              </a:tblGrid>
              <a:tr h="0">
                <a:tc>
                  <a:txBody>
                    <a:bodyPr/>
                    <a:lstStyle/>
                    <a:p>
                      <a:pPr algn="l"/>
                      <a:r>
                        <a:rPr lang="en-US" sz="2000" dirty="0">
                          <a:effectLst/>
                        </a:rPr>
                        <a:t>Temperature</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Yes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No</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dirty="0">
                          <a:effectLst/>
                        </a:rPr>
                        <a:t>Number of instances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a:r>
                        <a:rPr lang="en-US" sz="2000">
                          <a:effectLst/>
                        </a:rPr>
                        <a:t>Hot</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0</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dirty="0">
                          <a:effectLst/>
                        </a:rPr>
                        <a:t>2</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dirty="0">
                          <a:effectLst/>
                        </a:rPr>
                        <a:t>2</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a:r>
                        <a:rPr lang="en-US" sz="2000">
                          <a:effectLst/>
                        </a:rPr>
                        <a:t>Cool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1</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dirty="0">
                          <a:effectLst/>
                        </a:rPr>
                        <a:t>0</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dirty="0">
                          <a:effectLst/>
                        </a:rPr>
                        <a:t>1</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l"/>
                      <a:r>
                        <a:rPr lang="en-US" sz="2000">
                          <a:effectLst/>
                        </a:rPr>
                        <a:t>Mild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1</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dirty="0">
                          <a:effectLst/>
                        </a:rPr>
                        <a:t>1</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dirty="0">
                          <a:effectLst/>
                        </a:rPr>
                        <a:t>2</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6" name="TextBox 5"/>
          <p:cNvSpPr txBox="1"/>
          <p:nvPr/>
        </p:nvSpPr>
        <p:spPr>
          <a:xfrm>
            <a:off x="76201" y="2154952"/>
            <a:ext cx="9067800" cy="2554545"/>
          </a:xfrm>
          <a:prstGeom prst="rect">
            <a:avLst/>
          </a:prstGeom>
          <a:noFill/>
          <a:ln>
            <a:solidFill>
              <a:schemeClr val="accent1">
                <a:shade val="95000"/>
                <a:satMod val="105000"/>
              </a:schemeClr>
            </a:solidFill>
          </a:ln>
        </p:spPr>
        <p:txBody>
          <a:bodyPr wrap="square" rtlCol="0">
            <a:spAutoFit/>
          </a:bodyPr>
          <a:lstStyle/>
          <a:p>
            <a:pPr eaLnBrk="0" fontAlgn="base" hangingPunct="0">
              <a:spcBef>
                <a:spcPct val="0"/>
              </a:spcBef>
              <a:spcAft>
                <a:spcPct val="0"/>
              </a:spcAft>
            </a:pPr>
            <a:r>
              <a:rPr lang="en-US" sz="1600" u="sng" dirty="0">
                <a:solidFill>
                  <a:srgbClr val="FF0000"/>
                </a:solidFill>
                <a:latin typeface="Rubik"/>
              </a:rPr>
              <a:t>Information  gain by entropy </a:t>
            </a:r>
            <a:r>
              <a:rPr lang="en-US" sz="1600" dirty="0">
                <a:solidFill>
                  <a:srgbClr val="FF0000"/>
                </a:solidFill>
                <a:latin typeface="Rubik"/>
              </a:rPr>
              <a:t>: Total population under </a:t>
            </a:r>
            <a:r>
              <a:rPr lang="en-US" sz="1600" dirty="0" err="1">
                <a:solidFill>
                  <a:srgbClr val="FF0000"/>
                </a:solidFill>
                <a:latin typeface="Rubik"/>
              </a:rPr>
              <a:t>Outlook_sunny</a:t>
            </a:r>
            <a:r>
              <a:rPr lang="en-US" sz="1600" dirty="0">
                <a:solidFill>
                  <a:srgbClr val="FF0000"/>
                </a:solidFill>
                <a:latin typeface="Rubik"/>
              </a:rPr>
              <a:t>=5, yes=2,no=3</a:t>
            </a:r>
          </a:p>
          <a:p>
            <a:pPr eaLnBrk="0" fontAlgn="base" hangingPunct="0">
              <a:spcBef>
                <a:spcPct val="0"/>
              </a:spcBef>
              <a:spcAft>
                <a:spcPct val="0"/>
              </a:spcAft>
            </a:pPr>
            <a:r>
              <a:rPr lang="en-US" sz="1600" dirty="0">
                <a:solidFill>
                  <a:srgbClr val="FF0000"/>
                </a:solidFill>
                <a:latin typeface="Rubik"/>
              </a:rPr>
              <a:t>Parent </a:t>
            </a:r>
            <a:r>
              <a:rPr lang="en-US" sz="1600" dirty="0" err="1">
                <a:solidFill>
                  <a:srgbClr val="FF0000"/>
                </a:solidFill>
                <a:latin typeface="Rubik"/>
              </a:rPr>
              <a:t>entropy_Outlook_sunny</a:t>
            </a:r>
            <a:r>
              <a:rPr lang="en-US" sz="1600" dirty="0">
                <a:solidFill>
                  <a:srgbClr val="FF0000"/>
                </a:solidFill>
                <a:latin typeface="Rubik"/>
              </a:rPr>
              <a:t>= -(2/5)*log_2(2/5)-(3/5)*log_2(3/5) =</a:t>
            </a:r>
            <a:r>
              <a:rPr lang="en-US" dirty="0">
                <a:solidFill>
                  <a:srgbClr val="FF0000"/>
                </a:solidFill>
              </a:rPr>
              <a:t> 0.97</a:t>
            </a:r>
            <a:endParaRPr lang="en-US" sz="1600" dirty="0">
              <a:solidFill>
                <a:srgbClr val="FF0000"/>
              </a:solidFill>
              <a:latin typeface="Rubik"/>
            </a:endParaRPr>
          </a:p>
          <a:p>
            <a:pPr eaLnBrk="0" fontAlgn="base" hangingPunct="0">
              <a:spcBef>
                <a:spcPct val="0"/>
              </a:spcBef>
              <a:spcAft>
                <a:spcPct val="0"/>
              </a:spcAft>
            </a:pPr>
            <a:r>
              <a:rPr lang="en-US" dirty="0" err="1">
                <a:solidFill>
                  <a:srgbClr val="0070C0"/>
                </a:solidFill>
                <a:latin typeface="Rubik"/>
              </a:rPr>
              <a:t>Weighted_entropy</a:t>
            </a:r>
            <a:r>
              <a:rPr lang="en-US" dirty="0">
                <a:solidFill>
                  <a:srgbClr val="0070C0"/>
                </a:solidFill>
                <a:latin typeface="Rubik"/>
              </a:rPr>
              <a:t>(</a:t>
            </a:r>
            <a:r>
              <a:rPr lang="en-US" dirty="0" err="1">
                <a:solidFill>
                  <a:srgbClr val="0070C0"/>
                </a:solidFill>
                <a:latin typeface="Rubik"/>
              </a:rPr>
              <a:t>outlook_sunny</a:t>
            </a:r>
            <a:r>
              <a:rPr lang="en-US" dirty="0">
                <a:solidFill>
                  <a:srgbClr val="0070C0"/>
                </a:solidFill>
                <a:latin typeface="Rubik"/>
              </a:rPr>
              <a:t>=hot) =(2/5)*( -(0/2)*log_2(0/2)- (2/2)*log_2(2/2))=0</a:t>
            </a:r>
          </a:p>
          <a:p>
            <a:pPr eaLnBrk="0" fontAlgn="base" hangingPunct="0">
              <a:spcBef>
                <a:spcPct val="0"/>
              </a:spcBef>
              <a:spcAft>
                <a:spcPct val="0"/>
              </a:spcAft>
            </a:pPr>
            <a:r>
              <a:rPr lang="en-US" dirty="0" err="1">
                <a:solidFill>
                  <a:srgbClr val="0070C0"/>
                </a:solidFill>
                <a:latin typeface="Rubik"/>
              </a:rPr>
              <a:t>Weighted_entropy</a:t>
            </a:r>
            <a:r>
              <a:rPr lang="en-US" dirty="0">
                <a:solidFill>
                  <a:srgbClr val="0070C0"/>
                </a:solidFill>
                <a:latin typeface="Rubik"/>
              </a:rPr>
              <a:t>(</a:t>
            </a:r>
            <a:r>
              <a:rPr lang="en-US" dirty="0" err="1">
                <a:solidFill>
                  <a:srgbClr val="0070C0"/>
                </a:solidFill>
                <a:latin typeface="Rubik"/>
              </a:rPr>
              <a:t>outlook_sunny</a:t>
            </a:r>
            <a:r>
              <a:rPr lang="en-US" dirty="0">
                <a:solidFill>
                  <a:srgbClr val="0070C0"/>
                </a:solidFill>
                <a:latin typeface="Rubik"/>
              </a:rPr>
              <a:t>=cool) =(1/5)*( -(0/1)*log_2(0.0001/1)- (0/1)*log_2(0.0001/1))=0</a:t>
            </a:r>
          </a:p>
          <a:p>
            <a:pPr eaLnBrk="0" fontAlgn="base" hangingPunct="0">
              <a:spcBef>
                <a:spcPct val="0"/>
              </a:spcBef>
              <a:spcAft>
                <a:spcPct val="0"/>
              </a:spcAft>
            </a:pPr>
            <a:r>
              <a:rPr lang="en-US" dirty="0" err="1">
                <a:solidFill>
                  <a:srgbClr val="0070C0"/>
                </a:solidFill>
                <a:latin typeface="Rubik"/>
              </a:rPr>
              <a:t>Weighted_entropy</a:t>
            </a:r>
            <a:r>
              <a:rPr lang="en-US" dirty="0">
                <a:solidFill>
                  <a:srgbClr val="0070C0"/>
                </a:solidFill>
                <a:latin typeface="Rubik"/>
              </a:rPr>
              <a:t>(</a:t>
            </a:r>
            <a:r>
              <a:rPr lang="en-US" dirty="0" err="1">
                <a:solidFill>
                  <a:srgbClr val="0070C0"/>
                </a:solidFill>
                <a:latin typeface="Rubik"/>
              </a:rPr>
              <a:t>outlook_sunny</a:t>
            </a:r>
            <a:r>
              <a:rPr lang="en-US" dirty="0">
                <a:solidFill>
                  <a:srgbClr val="0070C0"/>
                </a:solidFill>
                <a:latin typeface="Rubik"/>
              </a:rPr>
              <a:t>=Mild) =(2/5)*( -(1/2)*log_2(1/2)- (1/2)*log_2(1/2))=0.4</a:t>
            </a:r>
          </a:p>
          <a:p>
            <a:pPr eaLnBrk="0" fontAlgn="base" hangingPunct="0">
              <a:spcBef>
                <a:spcPct val="0"/>
              </a:spcBef>
              <a:spcAft>
                <a:spcPct val="0"/>
              </a:spcAft>
            </a:pPr>
            <a:r>
              <a:rPr lang="en-US" dirty="0" err="1">
                <a:solidFill>
                  <a:srgbClr val="0070C0"/>
                </a:solidFill>
                <a:latin typeface="Rubik"/>
              </a:rPr>
              <a:t>Information_gain_for_outlook_sunny</a:t>
            </a:r>
            <a:r>
              <a:rPr lang="en-US" dirty="0">
                <a:solidFill>
                  <a:srgbClr val="0070C0"/>
                </a:solidFill>
                <a:latin typeface="Rubik"/>
              </a:rPr>
              <a:t>= </a:t>
            </a:r>
            <a:r>
              <a:rPr lang="en-US" dirty="0">
                <a:solidFill>
                  <a:srgbClr val="FF0000"/>
                </a:solidFill>
                <a:latin typeface="Rubik"/>
              </a:rPr>
              <a:t>Parent </a:t>
            </a:r>
            <a:r>
              <a:rPr lang="en-US" dirty="0" err="1">
                <a:solidFill>
                  <a:srgbClr val="FF0000"/>
                </a:solidFill>
                <a:latin typeface="Rubik"/>
              </a:rPr>
              <a:t>entropy_Outlook_sunny</a:t>
            </a:r>
            <a:r>
              <a:rPr lang="en-US" dirty="0">
                <a:solidFill>
                  <a:srgbClr val="0070C0"/>
                </a:solidFill>
                <a:latin typeface="Rubik"/>
              </a:rPr>
              <a:t> - </a:t>
            </a:r>
            <a:r>
              <a:rPr lang="en-US" dirty="0" err="1">
                <a:solidFill>
                  <a:srgbClr val="0070C0"/>
                </a:solidFill>
                <a:latin typeface="Rubik"/>
              </a:rPr>
              <a:t>Weighted_entropy</a:t>
            </a:r>
            <a:r>
              <a:rPr lang="en-US" dirty="0">
                <a:solidFill>
                  <a:srgbClr val="0070C0"/>
                </a:solidFill>
                <a:latin typeface="Rubik"/>
              </a:rPr>
              <a:t>(</a:t>
            </a:r>
            <a:r>
              <a:rPr lang="en-US" dirty="0" err="1">
                <a:solidFill>
                  <a:srgbClr val="0070C0"/>
                </a:solidFill>
                <a:latin typeface="Rubik"/>
              </a:rPr>
              <a:t>outlook_sunny</a:t>
            </a:r>
            <a:r>
              <a:rPr lang="en-US" dirty="0">
                <a:solidFill>
                  <a:srgbClr val="0070C0"/>
                </a:solidFill>
                <a:latin typeface="Rubik"/>
              </a:rPr>
              <a:t>=hot) – </a:t>
            </a:r>
            <a:r>
              <a:rPr lang="en-US" dirty="0" err="1">
                <a:solidFill>
                  <a:srgbClr val="0070C0"/>
                </a:solidFill>
                <a:latin typeface="Rubik"/>
              </a:rPr>
              <a:t>Weighted_entropy</a:t>
            </a:r>
            <a:r>
              <a:rPr lang="en-US" dirty="0">
                <a:solidFill>
                  <a:srgbClr val="0070C0"/>
                </a:solidFill>
                <a:latin typeface="Rubik"/>
              </a:rPr>
              <a:t>(</a:t>
            </a:r>
            <a:r>
              <a:rPr lang="en-US" dirty="0" err="1">
                <a:solidFill>
                  <a:srgbClr val="0070C0"/>
                </a:solidFill>
                <a:latin typeface="Rubik"/>
              </a:rPr>
              <a:t>outlook_sunny</a:t>
            </a:r>
            <a:r>
              <a:rPr lang="en-US" dirty="0">
                <a:solidFill>
                  <a:srgbClr val="0070C0"/>
                </a:solidFill>
                <a:latin typeface="Rubik"/>
              </a:rPr>
              <a:t>=cool)- </a:t>
            </a:r>
            <a:r>
              <a:rPr lang="en-US" dirty="0" err="1">
                <a:solidFill>
                  <a:srgbClr val="0070C0"/>
                </a:solidFill>
                <a:latin typeface="Rubik"/>
              </a:rPr>
              <a:t>Weighted_entropy</a:t>
            </a:r>
            <a:r>
              <a:rPr lang="en-US" dirty="0">
                <a:solidFill>
                  <a:srgbClr val="0070C0"/>
                </a:solidFill>
                <a:latin typeface="Rubik"/>
              </a:rPr>
              <a:t>(</a:t>
            </a:r>
            <a:r>
              <a:rPr lang="en-US" dirty="0" err="1">
                <a:solidFill>
                  <a:srgbClr val="0070C0"/>
                </a:solidFill>
                <a:latin typeface="Rubik"/>
              </a:rPr>
              <a:t>outlook_sunny</a:t>
            </a:r>
            <a:r>
              <a:rPr lang="en-US" dirty="0">
                <a:solidFill>
                  <a:srgbClr val="0070C0"/>
                </a:solidFill>
                <a:latin typeface="Rubik"/>
              </a:rPr>
              <a:t>=Mild)= 0.97 -0-0-0.4= 0.57</a:t>
            </a:r>
          </a:p>
        </p:txBody>
      </p:sp>
    </p:spTree>
    <p:extLst>
      <p:ext uri="{BB962C8B-B14F-4D97-AF65-F5344CB8AC3E}">
        <p14:creationId xmlns:p14="http://schemas.microsoft.com/office/powerpoint/2010/main" val="2787036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426331"/>
          </a:xfrm>
        </p:spPr>
        <p:txBody>
          <a:bodyPr>
            <a:normAutofit fontScale="90000"/>
          </a:bodyPr>
          <a:lstStyle/>
          <a:p>
            <a:r>
              <a:rPr lang="en-US" b="1" dirty="0"/>
              <a:t>Gini of humidity for sunny outlook</a:t>
            </a:r>
          </a:p>
        </p:txBody>
      </p:sp>
      <p:sp>
        <p:nvSpPr>
          <p:cNvPr id="3" name="Content Placeholder 2"/>
          <p:cNvSpPr>
            <a:spLocks noGrp="1"/>
          </p:cNvSpPr>
          <p:nvPr>
            <p:ph idx="1"/>
          </p:nvPr>
        </p:nvSpPr>
        <p:spPr>
          <a:xfrm>
            <a:off x="55306" y="633341"/>
            <a:ext cx="8763000" cy="1676399"/>
          </a:xfrm>
          <a:ln>
            <a:solidFill>
              <a:schemeClr val="accent1">
                <a:shade val="95000"/>
                <a:satMod val="105000"/>
              </a:schemeClr>
            </a:solidFill>
          </a:ln>
        </p:spPr>
        <p:txBody>
          <a:bodyPr>
            <a:normAutofit fontScale="92500"/>
          </a:bodyPr>
          <a:lstStyle/>
          <a:p>
            <a:pPr lvl="0"/>
            <a:r>
              <a:rPr lang="en-US" sz="2400" u="sng" dirty="0">
                <a:solidFill>
                  <a:srgbClr val="555555"/>
                </a:solidFill>
                <a:latin typeface="Rubik"/>
              </a:rPr>
              <a:t>Gini approach</a:t>
            </a:r>
          </a:p>
          <a:p>
            <a:pPr lvl="0"/>
            <a:r>
              <a:rPr lang="en-US" sz="2400" dirty="0"/>
              <a:t>Gini(Outlook=Sunny and Humidity=High) = 1-(0/3)^2-(3/3)^2 = 0</a:t>
            </a:r>
          </a:p>
          <a:p>
            <a:r>
              <a:rPr lang="en-US" sz="2400" dirty="0"/>
              <a:t>Gini(Outlook=Sunny and Humidity=Normal) = 1-(2/2)^2-(0/2)^2 = 0</a:t>
            </a:r>
          </a:p>
          <a:p>
            <a:r>
              <a:rPr lang="en-US" sz="2400" dirty="0"/>
              <a:t>Gini(Outlook=Sunny and Humidity) = (3/5)*0 + (2/5)*0 = 0</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38</a:t>
            </a:fld>
            <a:endParaRPr lang="en-US"/>
          </a:p>
        </p:txBody>
      </p:sp>
      <p:graphicFrame>
        <p:nvGraphicFramePr>
          <p:cNvPr id="6" name="Content Placeholder 6"/>
          <p:cNvGraphicFramePr>
            <a:graphicFrameLocks/>
          </p:cNvGraphicFramePr>
          <p:nvPr>
            <p:extLst>
              <p:ext uri="{D42A27DB-BD31-4B8C-83A1-F6EECF244321}">
                <p14:modId xmlns:p14="http://schemas.microsoft.com/office/powerpoint/2010/main" val="1827070574"/>
              </p:ext>
            </p:extLst>
          </p:nvPr>
        </p:nvGraphicFramePr>
        <p:xfrm>
          <a:off x="685800" y="4971722"/>
          <a:ext cx="7231942" cy="1394460"/>
        </p:xfrm>
        <a:graphic>
          <a:graphicData uri="http://schemas.openxmlformats.org/drawingml/2006/table">
            <a:tbl>
              <a:tblPr/>
              <a:tblGrid>
                <a:gridCol w="2423073">
                  <a:extLst>
                    <a:ext uri="{9D8B030D-6E8A-4147-A177-3AD203B41FA5}">
                      <a16:colId xmlns:a16="http://schemas.microsoft.com/office/drawing/2014/main" val="20000"/>
                    </a:ext>
                  </a:extLst>
                </a:gridCol>
                <a:gridCol w="1192898">
                  <a:extLst>
                    <a:ext uri="{9D8B030D-6E8A-4147-A177-3AD203B41FA5}">
                      <a16:colId xmlns:a16="http://schemas.microsoft.com/office/drawing/2014/main" val="20001"/>
                    </a:ext>
                  </a:extLst>
                </a:gridCol>
                <a:gridCol w="1192898">
                  <a:extLst>
                    <a:ext uri="{9D8B030D-6E8A-4147-A177-3AD203B41FA5}">
                      <a16:colId xmlns:a16="http://schemas.microsoft.com/office/drawing/2014/main" val="20002"/>
                    </a:ext>
                  </a:extLst>
                </a:gridCol>
                <a:gridCol w="2423073">
                  <a:extLst>
                    <a:ext uri="{9D8B030D-6E8A-4147-A177-3AD203B41FA5}">
                      <a16:colId xmlns:a16="http://schemas.microsoft.com/office/drawing/2014/main" val="20003"/>
                    </a:ext>
                  </a:extLst>
                </a:gridCol>
              </a:tblGrid>
              <a:tr h="0">
                <a:tc>
                  <a:txBody>
                    <a:bodyPr/>
                    <a:lstStyle/>
                    <a:p>
                      <a:pPr algn="l"/>
                      <a:r>
                        <a:rPr lang="en-US" sz="1800" dirty="0">
                          <a:effectLst/>
                        </a:rPr>
                        <a:t>Humidity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accent1">
                        <a:lumMod val="20000"/>
                        <a:lumOff val="80000"/>
                      </a:schemeClr>
                    </a:solidFill>
                  </a:tcPr>
                </a:tc>
                <a:tc>
                  <a:txBody>
                    <a:bodyPr/>
                    <a:lstStyle/>
                    <a:p>
                      <a:pPr algn="l"/>
                      <a:r>
                        <a:rPr lang="en-US" sz="1800">
                          <a:effectLst/>
                        </a:rPr>
                        <a:t>Yes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accent1">
                        <a:lumMod val="20000"/>
                        <a:lumOff val="80000"/>
                      </a:schemeClr>
                    </a:solidFill>
                  </a:tcPr>
                </a:tc>
                <a:tc>
                  <a:txBody>
                    <a:bodyPr/>
                    <a:lstStyle/>
                    <a:p>
                      <a:pPr algn="l"/>
                      <a:r>
                        <a:rPr lang="en-US" sz="1800">
                          <a:effectLst/>
                        </a:rPr>
                        <a:t>No</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accent1">
                        <a:lumMod val="20000"/>
                        <a:lumOff val="80000"/>
                      </a:schemeClr>
                    </a:solidFill>
                  </a:tcPr>
                </a:tc>
                <a:tc>
                  <a:txBody>
                    <a:bodyPr/>
                    <a:lstStyle/>
                    <a:p>
                      <a:pPr algn="l"/>
                      <a:r>
                        <a:rPr lang="en-US" sz="1800" dirty="0">
                          <a:effectLst/>
                        </a:rPr>
                        <a:t>Number of instances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0">
                <a:tc>
                  <a:txBody>
                    <a:bodyPr/>
                    <a:lstStyle/>
                    <a:p>
                      <a:pPr algn="l"/>
                      <a:r>
                        <a:rPr lang="en-US" sz="1800" dirty="0">
                          <a:effectLst/>
                        </a:rPr>
                        <a:t>High</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effectLst/>
                        </a:rPr>
                        <a:t>0</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effectLst/>
                        </a:rPr>
                        <a:t>3</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effectLst/>
                        </a:rPr>
                        <a:t>3</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a:r>
                        <a:rPr lang="en-US" sz="1800">
                          <a:effectLst/>
                        </a:rPr>
                        <a:t>Normal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effectLst/>
                        </a:rPr>
                        <a:t>2</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effectLst/>
                        </a:rPr>
                        <a:t>0</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effectLst/>
                        </a:rPr>
                        <a:t>2</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7" name="TextBox 6"/>
          <p:cNvSpPr txBox="1"/>
          <p:nvPr/>
        </p:nvSpPr>
        <p:spPr>
          <a:xfrm>
            <a:off x="55306" y="2336779"/>
            <a:ext cx="9067800" cy="2031325"/>
          </a:xfrm>
          <a:prstGeom prst="rect">
            <a:avLst/>
          </a:prstGeom>
          <a:noFill/>
          <a:ln>
            <a:solidFill>
              <a:schemeClr val="accent1">
                <a:shade val="95000"/>
                <a:satMod val="105000"/>
              </a:schemeClr>
            </a:solidFill>
          </a:ln>
        </p:spPr>
        <p:txBody>
          <a:bodyPr wrap="square" rtlCol="0">
            <a:spAutoFit/>
          </a:bodyPr>
          <a:lstStyle/>
          <a:p>
            <a:pPr eaLnBrk="0" fontAlgn="base" hangingPunct="0">
              <a:spcBef>
                <a:spcPct val="0"/>
              </a:spcBef>
              <a:spcAft>
                <a:spcPct val="0"/>
              </a:spcAft>
            </a:pPr>
            <a:r>
              <a:rPr lang="en-US" dirty="0" err="1">
                <a:solidFill>
                  <a:srgbClr val="0070C0"/>
                </a:solidFill>
                <a:latin typeface="Rubik"/>
              </a:rPr>
              <a:t>Weighted_entropy</a:t>
            </a:r>
            <a:r>
              <a:rPr lang="en-US" dirty="0">
                <a:solidFill>
                  <a:srgbClr val="0070C0"/>
                </a:solidFill>
                <a:latin typeface="Rubik"/>
              </a:rPr>
              <a:t>(</a:t>
            </a:r>
            <a:r>
              <a:rPr lang="en-US" dirty="0" err="1">
                <a:solidFill>
                  <a:srgbClr val="0070C0"/>
                </a:solidFill>
                <a:latin typeface="Rubik"/>
              </a:rPr>
              <a:t>outlook_humidity</a:t>
            </a:r>
            <a:r>
              <a:rPr lang="en-US" dirty="0">
                <a:solidFill>
                  <a:srgbClr val="0070C0"/>
                </a:solidFill>
                <a:latin typeface="Rubik"/>
              </a:rPr>
              <a:t>=high) =(3/5)*( -(0/3)*log_2(0.00001/3)- (3/3)*log_2(3/3))=0</a:t>
            </a:r>
          </a:p>
          <a:p>
            <a:pPr eaLnBrk="0" fontAlgn="base" hangingPunct="0">
              <a:spcBef>
                <a:spcPct val="0"/>
              </a:spcBef>
              <a:spcAft>
                <a:spcPct val="0"/>
              </a:spcAft>
            </a:pPr>
            <a:r>
              <a:rPr lang="en-US" dirty="0" err="1">
                <a:solidFill>
                  <a:srgbClr val="0070C0"/>
                </a:solidFill>
                <a:latin typeface="Rubik"/>
              </a:rPr>
              <a:t>Weighted_entropy</a:t>
            </a:r>
            <a:r>
              <a:rPr lang="en-US" dirty="0">
                <a:solidFill>
                  <a:srgbClr val="0070C0"/>
                </a:solidFill>
                <a:latin typeface="Rubik"/>
              </a:rPr>
              <a:t>(</a:t>
            </a:r>
            <a:r>
              <a:rPr lang="en-US" dirty="0" err="1">
                <a:solidFill>
                  <a:srgbClr val="0070C0"/>
                </a:solidFill>
                <a:latin typeface="Rubik"/>
              </a:rPr>
              <a:t>outlook_humidity</a:t>
            </a:r>
            <a:r>
              <a:rPr lang="en-US" dirty="0">
                <a:solidFill>
                  <a:srgbClr val="0070C0"/>
                </a:solidFill>
                <a:latin typeface="Rubik"/>
              </a:rPr>
              <a:t>=normal) =(2/5)*( -(2/2)*log_2(2/2)- (0.0001/2)*log_2(0.00001/2))=0</a:t>
            </a:r>
          </a:p>
          <a:p>
            <a:pPr eaLnBrk="0" fontAlgn="base" hangingPunct="0">
              <a:spcBef>
                <a:spcPct val="0"/>
              </a:spcBef>
              <a:spcAft>
                <a:spcPct val="0"/>
              </a:spcAft>
            </a:pPr>
            <a:r>
              <a:rPr lang="en-US" dirty="0" err="1">
                <a:solidFill>
                  <a:srgbClr val="0070C0"/>
                </a:solidFill>
                <a:latin typeface="Rubik"/>
              </a:rPr>
              <a:t>Information_gain_for_outlook_humidity</a:t>
            </a:r>
            <a:r>
              <a:rPr lang="en-US" dirty="0">
                <a:solidFill>
                  <a:srgbClr val="0070C0"/>
                </a:solidFill>
                <a:latin typeface="Rubik"/>
              </a:rPr>
              <a:t>= </a:t>
            </a:r>
            <a:r>
              <a:rPr lang="en-US" dirty="0">
                <a:solidFill>
                  <a:srgbClr val="FF0000"/>
                </a:solidFill>
                <a:latin typeface="Rubik"/>
              </a:rPr>
              <a:t>Parent </a:t>
            </a:r>
            <a:r>
              <a:rPr lang="en-US" dirty="0" err="1">
                <a:solidFill>
                  <a:srgbClr val="FF0000"/>
                </a:solidFill>
                <a:latin typeface="Rubik"/>
              </a:rPr>
              <a:t>entropy_Outlook_sunny</a:t>
            </a:r>
            <a:r>
              <a:rPr lang="en-US" dirty="0">
                <a:solidFill>
                  <a:srgbClr val="0070C0"/>
                </a:solidFill>
                <a:latin typeface="Rubik"/>
              </a:rPr>
              <a:t>  - </a:t>
            </a:r>
            <a:r>
              <a:rPr lang="en-US" dirty="0" err="1">
                <a:solidFill>
                  <a:srgbClr val="0070C0"/>
                </a:solidFill>
                <a:latin typeface="Rubik"/>
              </a:rPr>
              <a:t>Weighted_entropy</a:t>
            </a:r>
            <a:r>
              <a:rPr lang="en-US" dirty="0">
                <a:solidFill>
                  <a:srgbClr val="0070C0"/>
                </a:solidFill>
                <a:latin typeface="Rubik"/>
              </a:rPr>
              <a:t>(</a:t>
            </a:r>
            <a:r>
              <a:rPr lang="en-US" dirty="0" err="1">
                <a:solidFill>
                  <a:srgbClr val="0070C0"/>
                </a:solidFill>
                <a:latin typeface="Rubik"/>
              </a:rPr>
              <a:t>outlook_humidity</a:t>
            </a:r>
            <a:r>
              <a:rPr lang="en-US" dirty="0">
                <a:solidFill>
                  <a:srgbClr val="0070C0"/>
                </a:solidFill>
                <a:latin typeface="Rubik"/>
              </a:rPr>
              <a:t>=high)- </a:t>
            </a:r>
            <a:r>
              <a:rPr lang="en-US" dirty="0" err="1">
                <a:solidFill>
                  <a:srgbClr val="0070C0"/>
                </a:solidFill>
                <a:latin typeface="Rubik"/>
              </a:rPr>
              <a:t>Weighted_entropy</a:t>
            </a:r>
            <a:r>
              <a:rPr lang="en-US" dirty="0">
                <a:solidFill>
                  <a:srgbClr val="0070C0"/>
                </a:solidFill>
                <a:latin typeface="Rubik"/>
              </a:rPr>
              <a:t>(</a:t>
            </a:r>
            <a:r>
              <a:rPr lang="en-US" dirty="0" err="1">
                <a:solidFill>
                  <a:srgbClr val="0070C0"/>
                </a:solidFill>
                <a:latin typeface="Rubik"/>
              </a:rPr>
              <a:t>outlook_humidity</a:t>
            </a:r>
            <a:r>
              <a:rPr lang="en-US" dirty="0">
                <a:solidFill>
                  <a:srgbClr val="0070C0"/>
                </a:solidFill>
                <a:latin typeface="Rubik"/>
              </a:rPr>
              <a:t>=normal)= 0.97 -0-0= 0.97</a:t>
            </a:r>
          </a:p>
        </p:txBody>
      </p:sp>
    </p:spTree>
    <p:extLst>
      <p:ext uri="{BB962C8B-B14F-4D97-AF65-F5344CB8AC3E}">
        <p14:creationId xmlns:p14="http://schemas.microsoft.com/office/powerpoint/2010/main" val="2206167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555555"/>
                </a:solidFill>
                <a:latin typeface="Libre Baskerville"/>
              </a:rPr>
              <a:t>Gini of wind for sunny outlook</a:t>
            </a:r>
            <a:br>
              <a:rPr lang="en-US" b="1" dirty="0">
                <a:solidFill>
                  <a:srgbClr val="555555"/>
                </a:solidFill>
                <a:latin typeface="Libre Baskerville"/>
              </a:rPr>
            </a:br>
            <a:endParaRPr lang="en-US" dirty="0"/>
          </a:p>
        </p:txBody>
      </p:sp>
      <p:sp>
        <p:nvSpPr>
          <p:cNvPr id="3" name="Content Placeholder 2"/>
          <p:cNvSpPr>
            <a:spLocks noGrp="1"/>
          </p:cNvSpPr>
          <p:nvPr>
            <p:ph idx="1"/>
          </p:nvPr>
        </p:nvSpPr>
        <p:spPr>
          <a:xfrm>
            <a:off x="339371" y="1002868"/>
            <a:ext cx="8229600" cy="1283132"/>
          </a:xfrm>
          <a:ln>
            <a:solidFill>
              <a:schemeClr val="accent1">
                <a:shade val="95000"/>
                <a:satMod val="105000"/>
              </a:schemeClr>
            </a:solidFill>
          </a:ln>
        </p:spPr>
        <p:txBody>
          <a:bodyPr>
            <a:normAutofit lnSpcReduction="10000"/>
          </a:bodyPr>
          <a:lstStyle/>
          <a:p>
            <a:pPr marL="0" lvl="0" indent="0" eaLnBrk="0" fontAlgn="base" hangingPunct="0">
              <a:spcBef>
                <a:spcPct val="0"/>
              </a:spcBef>
              <a:spcAft>
                <a:spcPct val="0"/>
              </a:spcAft>
              <a:buNone/>
            </a:pPr>
            <a:r>
              <a:rPr lang="en-US" sz="2000" u="sng" dirty="0">
                <a:solidFill>
                  <a:srgbClr val="555555"/>
                </a:solidFill>
                <a:latin typeface="Rubik"/>
              </a:rPr>
              <a:t>Gini Approach</a:t>
            </a:r>
          </a:p>
          <a:p>
            <a:pPr marL="0" lvl="0" indent="0" eaLnBrk="0" fontAlgn="base" hangingPunct="0">
              <a:spcBef>
                <a:spcPct val="0"/>
              </a:spcBef>
              <a:spcAft>
                <a:spcPct val="0"/>
              </a:spcAft>
              <a:buNone/>
            </a:pPr>
            <a:r>
              <a:rPr lang="en-US" sz="2000" dirty="0">
                <a:solidFill>
                  <a:srgbClr val="555555"/>
                </a:solidFill>
                <a:latin typeface="Rubik"/>
              </a:rPr>
              <a:t>Gini(Outlook=Sunny and Wind=Weak) = 1-(1/3)^2-(2/3)^2 =0.445</a:t>
            </a:r>
            <a:endParaRPr lang="en-US" sz="2000" dirty="0"/>
          </a:p>
          <a:p>
            <a:pPr marL="0" lvl="0" indent="0" eaLnBrk="0" fontAlgn="base" hangingPunct="0">
              <a:spcBef>
                <a:spcPct val="0"/>
              </a:spcBef>
              <a:spcAft>
                <a:spcPct val="0"/>
              </a:spcAft>
              <a:buNone/>
            </a:pPr>
            <a:r>
              <a:rPr lang="en-US" sz="2000" dirty="0">
                <a:solidFill>
                  <a:srgbClr val="555555"/>
                </a:solidFill>
                <a:latin typeface="Rubik"/>
              </a:rPr>
              <a:t>Gini(Outlook=Sunny and Wind=Strong) = 1-(1/2)^2-(1/2)^2 = 0.5</a:t>
            </a:r>
            <a:endParaRPr lang="en-US" sz="2000" dirty="0"/>
          </a:p>
          <a:p>
            <a:pPr marL="0" lvl="0" indent="0" eaLnBrk="0" fontAlgn="base" hangingPunct="0">
              <a:spcBef>
                <a:spcPct val="0"/>
              </a:spcBef>
              <a:spcAft>
                <a:spcPct val="0"/>
              </a:spcAft>
              <a:buNone/>
            </a:pPr>
            <a:r>
              <a:rPr lang="en-US" sz="2000" dirty="0">
                <a:solidFill>
                  <a:srgbClr val="555555"/>
                </a:solidFill>
                <a:latin typeface="Rubik"/>
              </a:rPr>
              <a:t>Gini(Outlook=Sunny and Wind) = (3/5)*0.445 + (2/5)*0.5 = 0.467</a:t>
            </a:r>
            <a:endParaRPr lang="en-US" sz="2000" dirty="0">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39</a:t>
            </a:fld>
            <a:endParaRPr lang="en-US"/>
          </a:p>
        </p:txBody>
      </p:sp>
      <p:graphicFrame>
        <p:nvGraphicFramePr>
          <p:cNvPr id="6" name="Content Placeholder 6"/>
          <p:cNvGraphicFramePr>
            <a:graphicFrameLocks/>
          </p:cNvGraphicFramePr>
          <p:nvPr>
            <p:extLst>
              <p:ext uri="{D42A27DB-BD31-4B8C-83A1-F6EECF244321}">
                <p14:modId xmlns:p14="http://schemas.microsoft.com/office/powerpoint/2010/main" val="2299487989"/>
              </p:ext>
            </p:extLst>
          </p:nvPr>
        </p:nvGraphicFramePr>
        <p:xfrm>
          <a:off x="479323" y="5261084"/>
          <a:ext cx="7231942" cy="1394460"/>
        </p:xfrm>
        <a:graphic>
          <a:graphicData uri="http://schemas.openxmlformats.org/drawingml/2006/table">
            <a:tbl>
              <a:tblPr/>
              <a:tblGrid>
                <a:gridCol w="2423073">
                  <a:extLst>
                    <a:ext uri="{9D8B030D-6E8A-4147-A177-3AD203B41FA5}">
                      <a16:colId xmlns:a16="http://schemas.microsoft.com/office/drawing/2014/main" val="20000"/>
                    </a:ext>
                  </a:extLst>
                </a:gridCol>
                <a:gridCol w="1192898">
                  <a:extLst>
                    <a:ext uri="{9D8B030D-6E8A-4147-A177-3AD203B41FA5}">
                      <a16:colId xmlns:a16="http://schemas.microsoft.com/office/drawing/2014/main" val="20001"/>
                    </a:ext>
                  </a:extLst>
                </a:gridCol>
                <a:gridCol w="1192898">
                  <a:extLst>
                    <a:ext uri="{9D8B030D-6E8A-4147-A177-3AD203B41FA5}">
                      <a16:colId xmlns:a16="http://schemas.microsoft.com/office/drawing/2014/main" val="20002"/>
                    </a:ext>
                  </a:extLst>
                </a:gridCol>
                <a:gridCol w="2423073">
                  <a:extLst>
                    <a:ext uri="{9D8B030D-6E8A-4147-A177-3AD203B41FA5}">
                      <a16:colId xmlns:a16="http://schemas.microsoft.com/office/drawing/2014/main" val="20003"/>
                    </a:ext>
                  </a:extLst>
                </a:gridCol>
              </a:tblGrid>
              <a:tr h="0">
                <a:tc>
                  <a:txBody>
                    <a:bodyPr/>
                    <a:lstStyle/>
                    <a:p>
                      <a:pPr algn="l"/>
                      <a:r>
                        <a:rPr lang="en-US" sz="1800" dirty="0">
                          <a:effectLst/>
                        </a:rPr>
                        <a:t>Wind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a:effectLst/>
                        </a:rPr>
                        <a:t>Yes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a:effectLst/>
                        </a:rPr>
                        <a:t>No</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a:effectLst/>
                        </a:rPr>
                        <a:t>Number of instances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a:r>
                        <a:rPr lang="en-US" sz="1800">
                          <a:effectLst/>
                        </a:rPr>
                        <a:t>Weak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a:effectLst/>
                        </a:rPr>
                        <a:t>1</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effectLst/>
                        </a:rPr>
                        <a:t>2</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a:effectLst/>
                        </a:rPr>
                        <a:t>3</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a:r>
                        <a:rPr lang="en-US" sz="1800" dirty="0">
                          <a:effectLst/>
                        </a:rPr>
                        <a:t>Strong</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a:effectLst/>
                        </a:rPr>
                        <a:t>1</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a:effectLst/>
                        </a:rPr>
                        <a:t>1</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effectLst/>
                        </a:rPr>
                        <a:t>2</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7" name="TextBox 6"/>
          <p:cNvSpPr txBox="1"/>
          <p:nvPr/>
        </p:nvSpPr>
        <p:spPr>
          <a:xfrm>
            <a:off x="339371" y="2342381"/>
            <a:ext cx="8728429" cy="2031325"/>
          </a:xfrm>
          <a:prstGeom prst="rect">
            <a:avLst/>
          </a:prstGeom>
          <a:noFill/>
          <a:ln>
            <a:solidFill>
              <a:schemeClr val="accent1">
                <a:shade val="95000"/>
                <a:satMod val="105000"/>
              </a:schemeClr>
            </a:solidFill>
          </a:ln>
        </p:spPr>
        <p:txBody>
          <a:bodyPr wrap="square" rtlCol="0">
            <a:spAutoFit/>
          </a:bodyPr>
          <a:lstStyle/>
          <a:p>
            <a:pPr eaLnBrk="0" fontAlgn="base" hangingPunct="0">
              <a:spcBef>
                <a:spcPct val="0"/>
              </a:spcBef>
              <a:spcAft>
                <a:spcPct val="0"/>
              </a:spcAft>
            </a:pPr>
            <a:r>
              <a:rPr lang="en-US" dirty="0" err="1">
                <a:solidFill>
                  <a:srgbClr val="0070C0"/>
                </a:solidFill>
                <a:latin typeface="Rubik"/>
              </a:rPr>
              <a:t>Weighted_entropy</a:t>
            </a:r>
            <a:r>
              <a:rPr lang="en-US" dirty="0">
                <a:solidFill>
                  <a:srgbClr val="0070C0"/>
                </a:solidFill>
                <a:latin typeface="Rubik"/>
              </a:rPr>
              <a:t>(Outlook=Sunny and Wind=Weak) =(3/5)*( -(1/3)*log_2(1/3)- (2/3)*log_2(2/3))=</a:t>
            </a:r>
            <a:r>
              <a:rPr lang="en-US" dirty="0"/>
              <a:t>0.551</a:t>
            </a:r>
            <a:endParaRPr lang="en-US" dirty="0">
              <a:solidFill>
                <a:srgbClr val="0070C0"/>
              </a:solidFill>
              <a:latin typeface="Rubik"/>
            </a:endParaRPr>
          </a:p>
          <a:p>
            <a:pPr eaLnBrk="0" fontAlgn="base" hangingPunct="0">
              <a:spcBef>
                <a:spcPct val="0"/>
              </a:spcBef>
              <a:spcAft>
                <a:spcPct val="0"/>
              </a:spcAft>
            </a:pPr>
            <a:r>
              <a:rPr lang="en-US" dirty="0" err="1">
                <a:solidFill>
                  <a:srgbClr val="0070C0"/>
                </a:solidFill>
                <a:latin typeface="Rubik"/>
              </a:rPr>
              <a:t>Weighted_entropy</a:t>
            </a:r>
            <a:r>
              <a:rPr lang="en-US" dirty="0">
                <a:solidFill>
                  <a:srgbClr val="0070C0"/>
                </a:solidFill>
                <a:latin typeface="Rubik"/>
              </a:rPr>
              <a:t>(Outlook=Sunny and Wind=strong) =(2/5)*( -(1/2)*log_2(1/2)- (1/2)*log_2(1/2))=0.4</a:t>
            </a:r>
          </a:p>
          <a:p>
            <a:pPr eaLnBrk="0" fontAlgn="base" hangingPunct="0">
              <a:spcBef>
                <a:spcPct val="0"/>
              </a:spcBef>
              <a:spcAft>
                <a:spcPct val="0"/>
              </a:spcAft>
            </a:pPr>
            <a:r>
              <a:rPr lang="en-US" dirty="0" err="1">
                <a:solidFill>
                  <a:srgbClr val="0070C0"/>
                </a:solidFill>
                <a:latin typeface="Rubik"/>
              </a:rPr>
              <a:t>Information_gain_for_Outlook_Sunny</a:t>
            </a:r>
            <a:r>
              <a:rPr lang="en-US" dirty="0">
                <a:solidFill>
                  <a:srgbClr val="0070C0"/>
                </a:solidFill>
                <a:latin typeface="Rubik"/>
              </a:rPr>
              <a:t>= </a:t>
            </a:r>
            <a:r>
              <a:rPr lang="en-US" dirty="0">
                <a:solidFill>
                  <a:srgbClr val="FF0000"/>
                </a:solidFill>
                <a:latin typeface="Rubik"/>
              </a:rPr>
              <a:t>Parent </a:t>
            </a:r>
            <a:r>
              <a:rPr lang="en-US" dirty="0" err="1">
                <a:solidFill>
                  <a:srgbClr val="FF0000"/>
                </a:solidFill>
                <a:latin typeface="Rubik"/>
              </a:rPr>
              <a:t>entropy_Outlook_sunny</a:t>
            </a:r>
            <a:r>
              <a:rPr lang="en-US" dirty="0">
                <a:solidFill>
                  <a:srgbClr val="0070C0"/>
                </a:solidFill>
                <a:latin typeface="Rubik"/>
              </a:rPr>
              <a:t> - </a:t>
            </a:r>
            <a:r>
              <a:rPr lang="en-US" dirty="0" err="1">
                <a:solidFill>
                  <a:srgbClr val="0070C0"/>
                </a:solidFill>
                <a:latin typeface="Rubik"/>
              </a:rPr>
              <a:t>Weighted_entropy</a:t>
            </a:r>
            <a:r>
              <a:rPr lang="en-US" dirty="0">
                <a:solidFill>
                  <a:srgbClr val="0070C0"/>
                </a:solidFill>
                <a:latin typeface="Rubik"/>
              </a:rPr>
              <a:t>(Outlook=Sunny and Wind=Weak) - </a:t>
            </a:r>
            <a:r>
              <a:rPr lang="en-US" dirty="0" err="1">
                <a:solidFill>
                  <a:srgbClr val="0070C0"/>
                </a:solidFill>
                <a:latin typeface="Rubik"/>
              </a:rPr>
              <a:t>Weighted_entropy</a:t>
            </a:r>
            <a:r>
              <a:rPr lang="en-US" dirty="0">
                <a:solidFill>
                  <a:srgbClr val="0070C0"/>
                </a:solidFill>
                <a:latin typeface="Rubik"/>
              </a:rPr>
              <a:t>(Outlook=Sunny and Wind=strong) =0.97-0.551-0.4=0.019</a:t>
            </a:r>
          </a:p>
        </p:txBody>
      </p:sp>
    </p:spTree>
    <p:extLst>
      <p:ext uri="{BB962C8B-B14F-4D97-AF65-F5344CB8AC3E}">
        <p14:creationId xmlns:p14="http://schemas.microsoft.com/office/powerpoint/2010/main" val="367832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CART can preform classification or regression functions</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a:t>When to use classification or regression?</a:t>
            </a:r>
          </a:p>
          <a:p>
            <a:r>
              <a:rPr lang="en-US" dirty="0"/>
              <a:t>Classification tree : Outputs are class (discrete) symbols not real numbers. E.g. high, medium, low etc.</a:t>
            </a:r>
          </a:p>
          <a:p>
            <a:pPr lvl="1"/>
            <a:r>
              <a:rPr lang="en-US" dirty="0"/>
              <a:t>A good example can be found at </a:t>
            </a:r>
            <a:r>
              <a:rPr lang="en-US" dirty="0">
                <a:hlinkClick r:id="rId3"/>
              </a:rPr>
              <a:t>https://sefiks.com/2018/08/28/a-step-by-step-regression-decision-tree-example/</a:t>
            </a:r>
            <a:endParaRPr lang="en-US" dirty="0"/>
          </a:p>
          <a:p>
            <a:r>
              <a:rPr lang="en-US" dirty="0"/>
              <a:t>Regression tree : Outputs are target variables (real numbers): E.g. 1.234, 5.678 etc. (In appendix)</a:t>
            </a:r>
          </a:p>
          <a:p>
            <a:endParaRPr lang="en-US" b="1" u="sng"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4</a:t>
            </a:fld>
            <a:endParaRPr lang="en-US"/>
          </a:p>
        </p:txBody>
      </p:sp>
    </p:spTree>
    <p:extLst>
      <p:ext uri="{BB962C8B-B14F-4D97-AF65-F5344CB8AC3E}">
        <p14:creationId xmlns:p14="http://schemas.microsoft.com/office/powerpoint/2010/main" val="1090225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555555"/>
                </a:solidFill>
                <a:latin typeface="Libre Baskerville"/>
              </a:rPr>
              <a:t>Decision for sunny outlook</a:t>
            </a:r>
            <a:br>
              <a:rPr lang="en-US" b="1" dirty="0">
                <a:solidFill>
                  <a:srgbClr val="555555"/>
                </a:solidFill>
                <a:latin typeface="Libre Baskerville"/>
              </a:rPr>
            </a:br>
            <a:endParaRPr lang="en-US" dirty="0"/>
          </a:p>
        </p:txBody>
      </p:sp>
      <p:sp>
        <p:nvSpPr>
          <p:cNvPr id="3" name="Content Placeholder 2"/>
          <p:cNvSpPr>
            <a:spLocks noGrp="1"/>
          </p:cNvSpPr>
          <p:nvPr>
            <p:ph idx="1"/>
          </p:nvPr>
        </p:nvSpPr>
        <p:spPr>
          <a:xfrm>
            <a:off x="457200" y="1071019"/>
            <a:ext cx="8229600" cy="4525963"/>
          </a:xfrm>
        </p:spPr>
        <p:txBody>
          <a:bodyPr/>
          <a:lstStyle/>
          <a:p>
            <a:pPr eaLnBrk="0" fontAlgn="base" hangingPunct="0">
              <a:spcBef>
                <a:spcPct val="0"/>
              </a:spcBef>
              <a:spcAft>
                <a:spcPct val="0"/>
              </a:spcAft>
            </a:pPr>
            <a:r>
              <a:rPr lang="en-US" sz="2400" dirty="0">
                <a:solidFill>
                  <a:srgbClr val="555555"/>
                </a:solidFill>
                <a:latin typeface="Rubik"/>
              </a:rPr>
              <a:t>We’ve calculated </a:t>
            </a:r>
            <a:r>
              <a:rPr lang="en-US" sz="2400" dirty="0" err="1">
                <a:solidFill>
                  <a:srgbClr val="555555"/>
                </a:solidFill>
                <a:latin typeface="Rubik"/>
              </a:rPr>
              <a:t>gini</a:t>
            </a:r>
            <a:r>
              <a:rPr lang="en-US" sz="2400" dirty="0">
                <a:solidFill>
                  <a:srgbClr val="555555"/>
                </a:solidFill>
                <a:latin typeface="Rubik"/>
              </a:rPr>
              <a:t> index score for feature when outlook is sunny. The winner is </a:t>
            </a:r>
            <a:r>
              <a:rPr lang="en-US" sz="2400" u="sng" dirty="0">
                <a:solidFill>
                  <a:srgbClr val="555555"/>
                </a:solidFill>
                <a:latin typeface="Rubik"/>
              </a:rPr>
              <a:t>humidity</a:t>
            </a:r>
            <a:r>
              <a:rPr lang="en-US" sz="2400" dirty="0">
                <a:solidFill>
                  <a:srgbClr val="555555"/>
                </a:solidFill>
                <a:latin typeface="Rubik"/>
              </a:rPr>
              <a:t> because </a:t>
            </a:r>
            <a:r>
              <a:rPr lang="en-US" sz="2400" dirty="0">
                <a:solidFill>
                  <a:srgbClr val="FF0000"/>
                </a:solidFill>
                <a:latin typeface="Rubik"/>
              </a:rPr>
              <a:t>it has the lowest value</a:t>
            </a:r>
            <a:r>
              <a:rPr lang="en-US" sz="2400" dirty="0">
                <a:solidFill>
                  <a:srgbClr val="555555"/>
                </a:solidFill>
                <a:latin typeface="Rubik"/>
              </a:rPr>
              <a:t>. We’ll put humidity check at the extension of sunny outlook</a:t>
            </a:r>
          </a:p>
          <a:p>
            <a:pPr eaLnBrk="0" fontAlgn="base" hangingPunct="0">
              <a:spcBef>
                <a:spcPct val="0"/>
              </a:spcBef>
              <a:spcAft>
                <a:spcPct val="0"/>
              </a:spcAft>
            </a:pPr>
            <a:r>
              <a:rPr lang="en-US" sz="1800" b="1" dirty="0">
                <a:solidFill>
                  <a:srgbClr val="FF0000"/>
                </a:solidFill>
              </a:rPr>
              <a:t>Split using the attribute that the Gini (impurity) index is the lowest . </a:t>
            </a:r>
            <a:r>
              <a:rPr lang="en-US" sz="1800" b="1" dirty="0" err="1">
                <a:solidFill>
                  <a:srgbClr val="FF0000"/>
                </a:solidFill>
              </a:rPr>
              <a:t>Gini_index</a:t>
            </a:r>
            <a:r>
              <a:rPr lang="en-US" sz="1800" b="1" dirty="0">
                <a:solidFill>
                  <a:srgbClr val="FF0000"/>
                </a:solidFill>
              </a:rPr>
              <a:t>=1-</a:t>
            </a:r>
            <a:r>
              <a:rPr lang="en-US" sz="1800" b="1" dirty="0">
                <a:solidFill>
                  <a:srgbClr val="FF0000"/>
                </a:solidFill>
                <a:sym typeface="Symbol" panose="05050102010706020507" pitchFamily="18" charset="2"/>
              </a:rPr>
              <a:t>(p</a:t>
            </a:r>
            <a:r>
              <a:rPr lang="en-US" sz="1800" b="1" baseline="-25000" dirty="0">
                <a:solidFill>
                  <a:srgbClr val="FF0000"/>
                </a:solidFill>
                <a:sym typeface="Symbol" panose="05050102010706020507" pitchFamily="18" charset="2"/>
              </a:rPr>
              <a:t>i</a:t>
            </a:r>
            <a:r>
              <a:rPr lang="en-US" sz="1800" b="1" dirty="0">
                <a:solidFill>
                  <a:srgbClr val="FF0000"/>
                </a:solidFill>
                <a:sym typeface="Symbol" panose="05050102010706020507" pitchFamily="18" charset="2"/>
              </a:rPr>
              <a:t>)</a:t>
            </a:r>
            <a:r>
              <a:rPr lang="en-US" sz="1800" b="1" baseline="30000" dirty="0">
                <a:solidFill>
                  <a:srgbClr val="FF0000"/>
                </a:solidFill>
                <a:sym typeface="Symbol" panose="05050102010706020507" pitchFamily="18" charset="2"/>
              </a:rPr>
              <a:t>2</a:t>
            </a:r>
          </a:p>
          <a:p>
            <a:r>
              <a:rPr lang="en-HK" sz="1800" b="1" i="1" dirty="0">
                <a:solidFill>
                  <a:srgbClr val="FF0000"/>
                </a:solidFill>
              </a:rPr>
              <a:t>Or splitting using</a:t>
            </a:r>
          </a:p>
          <a:p>
            <a:r>
              <a:rPr lang="en-HK" sz="1800" b="1" i="1" dirty="0">
                <a:solidFill>
                  <a:srgbClr val="FF0000"/>
                </a:solidFill>
              </a:rPr>
              <a:t>Information gain (based on Entropy) is the highest: </a:t>
            </a:r>
          </a:p>
          <a:p>
            <a:pPr marL="0" lvl="0" indent="0" eaLnBrk="0" fontAlgn="base" hangingPunct="0">
              <a:spcBef>
                <a:spcPct val="0"/>
              </a:spcBef>
              <a:spcAft>
                <a:spcPct val="0"/>
              </a:spcAft>
              <a:buNone/>
            </a:pPr>
            <a:endParaRPr lang="en-US" sz="3600" dirty="0">
              <a:latin typeface="Arial" panose="020B0604020202020204" pitchFamily="34" charset="0"/>
            </a:endParaRPr>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40</a:t>
            </a:fld>
            <a:endParaRPr lang="en-US"/>
          </a:p>
        </p:txBody>
      </p:sp>
      <p:graphicFrame>
        <p:nvGraphicFramePr>
          <p:cNvPr id="6" name="Content Placeholder 5"/>
          <p:cNvGraphicFramePr>
            <a:graphicFrameLocks/>
          </p:cNvGraphicFramePr>
          <p:nvPr>
            <p:extLst>
              <p:ext uri="{D42A27DB-BD31-4B8C-83A1-F6EECF244321}">
                <p14:modId xmlns:p14="http://schemas.microsoft.com/office/powerpoint/2010/main" val="1488421506"/>
              </p:ext>
            </p:extLst>
          </p:nvPr>
        </p:nvGraphicFramePr>
        <p:xfrm>
          <a:off x="762000" y="4587875"/>
          <a:ext cx="7231943" cy="2133600"/>
        </p:xfrm>
        <a:graphic>
          <a:graphicData uri="http://schemas.openxmlformats.org/drawingml/2006/table">
            <a:tbl>
              <a:tblPr/>
              <a:tblGrid>
                <a:gridCol w="27432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278943">
                  <a:extLst>
                    <a:ext uri="{9D8B030D-6E8A-4147-A177-3AD203B41FA5}">
                      <a16:colId xmlns:a16="http://schemas.microsoft.com/office/drawing/2014/main" val="2817346602"/>
                    </a:ext>
                  </a:extLst>
                </a:gridCol>
              </a:tblGrid>
              <a:tr h="0">
                <a:tc>
                  <a:txBody>
                    <a:bodyPr/>
                    <a:lstStyle/>
                    <a:p>
                      <a:pPr algn="l"/>
                      <a:r>
                        <a:rPr lang="en-US" sz="1800" dirty="0">
                          <a:effectLst/>
                        </a:rPr>
                        <a:t>Feature</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bg2">
                        <a:lumMod val="90000"/>
                      </a:schemeClr>
                    </a:solidFill>
                  </a:tcPr>
                </a:tc>
                <a:tc>
                  <a:txBody>
                    <a:bodyPr/>
                    <a:lstStyle/>
                    <a:p>
                      <a:pPr algn="l"/>
                      <a:r>
                        <a:rPr lang="en-US" sz="1800" dirty="0">
                          <a:effectLst/>
                        </a:rPr>
                        <a:t>Gini index</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bg2">
                        <a:lumMod val="90000"/>
                      </a:schemeClr>
                    </a:solidFill>
                  </a:tcPr>
                </a:tc>
                <a:tc>
                  <a:txBody>
                    <a:bodyPr/>
                    <a:lstStyle/>
                    <a:p>
                      <a:pPr algn="l"/>
                      <a:r>
                        <a:rPr lang="en-US" sz="1800" dirty="0">
                          <a:effectLst/>
                        </a:rPr>
                        <a:t>Information gain by entropy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0">
                <a:tc>
                  <a:txBody>
                    <a:bodyPr/>
                    <a:lstStyle/>
                    <a:p>
                      <a:pPr algn="l"/>
                      <a:r>
                        <a:rPr lang="en-US" sz="1800" dirty="0">
                          <a:effectLst/>
                        </a:rPr>
                        <a:t>Temperature</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effectLst/>
                        </a:rPr>
                        <a:t>0.2</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dirty="0"/>
                        <a:t>0.57</a:t>
                      </a:r>
                      <a:endParaRPr lang="en-US" sz="1800" dirty="0">
                        <a:effectLst/>
                      </a:endParaRP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a:r>
                        <a:rPr lang="en-US" sz="1800" dirty="0">
                          <a:solidFill>
                            <a:srgbClr val="FF0000"/>
                          </a:solidFill>
                          <a:effectLst/>
                        </a:rPr>
                        <a:t>Humidity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u="sng" dirty="0">
                          <a:solidFill>
                            <a:srgbClr val="FF0000"/>
                          </a:solidFill>
                          <a:effectLst/>
                        </a:rPr>
                        <a:t>0 is the lowest</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dirty="0">
                          <a:solidFill>
                            <a:srgbClr val="0070C0"/>
                          </a:solidFill>
                          <a:latin typeface="Rubik"/>
                        </a:rPr>
                        <a:t>0.97</a:t>
                      </a:r>
                      <a:r>
                        <a:rPr lang="en-US" sz="1800" u="sng" dirty="0">
                          <a:solidFill>
                            <a:srgbClr val="FF0000"/>
                          </a:solidFill>
                          <a:effectLst/>
                        </a:rPr>
                        <a:t> is the highest</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l"/>
                      <a:r>
                        <a:rPr lang="en-US" sz="1800">
                          <a:effectLst/>
                        </a:rPr>
                        <a:t>Wind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effectLst/>
                        </a:rPr>
                        <a:t>0.466</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dirty="0">
                          <a:solidFill>
                            <a:srgbClr val="0070C0"/>
                          </a:solidFill>
                          <a:latin typeface="Rubik"/>
                        </a:rPr>
                        <a:t>0.019</a:t>
                      </a:r>
                      <a:endParaRPr lang="en-US" sz="1800" dirty="0">
                        <a:effectLst/>
                      </a:endParaRP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7" name="TextBox 6"/>
          <p:cNvSpPr txBox="1"/>
          <p:nvPr/>
        </p:nvSpPr>
        <p:spPr>
          <a:xfrm>
            <a:off x="6548284" y="2890857"/>
            <a:ext cx="1981200" cy="1477328"/>
          </a:xfrm>
          <a:prstGeom prst="rect">
            <a:avLst/>
          </a:prstGeom>
          <a:noFill/>
          <a:ln>
            <a:solidFill>
              <a:schemeClr val="accent1">
                <a:shade val="95000"/>
                <a:satMod val="105000"/>
              </a:schemeClr>
            </a:solidFill>
          </a:ln>
        </p:spPr>
        <p:txBody>
          <a:bodyPr wrap="square" rtlCol="0">
            <a:spAutoFit/>
          </a:bodyPr>
          <a:lstStyle/>
          <a:p>
            <a:r>
              <a:rPr lang="en-US" dirty="0"/>
              <a:t>Both results agree with each other. </a:t>
            </a:r>
            <a:r>
              <a:rPr lang="en-US" dirty="0">
                <a:solidFill>
                  <a:srgbClr val="FF0000"/>
                </a:solidFill>
              </a:rPr>
              <a:t>Humidity </a:t>
            </a:r>
            <a:r>
              <a:rPr lang="en-US" dirty="0"/>
              <a:t>is picked as the second level node</a:t>
            </a:r>
          </a:p>
        </p:txBody>
      </p:sp>
      <p:cxnSp>
        <p:nvCxnSpPr>
          <p:cNvPr id="9" name="Straight Arrow Connector 8"/>
          <p:cNvCxnSpPr/>
          <p:nvPr/>
        </p:nvCxnSpPr>
        <p:spPr>
          <a:xfrm>
            <a:off x="6858000" y="4368185"/>
            <a:ext cx="0" cy="1575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495800" y="4368185"/>
            <a:ext cx="2286000" cy="1575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130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57200" y="441326"/>
            <a:ext cx="8856911" cy="6280149"/>
          </a:xfrm>
          <a:prstGeom prst="rect">
            <a:avLst/>
          </a:prstGeom>
        </p:spPr>
      </p:pic>
      <p:sp>
        <p:nvSpPr>
          <p:cNvPr id="2" name="Title 1"/>
          <p:cNvSpPr>
            <a:spLocks noGrp="1"/>
          </p:cNvSpPr>
          <p:nvPr>
            <p:ph type="title"/>
          </p:nvPr>
        </p:nvSpPr>
        <p:spPr>
          <a:xfrm>
            <a:off x="457200" y="381000"/>
            <a:ext cx="3886200" cy="487364"/>
          </a:xfrm>
        </p:spPr>
        <p:txBody>
          <a:bodyPr>
            <a:normAutofit fontScale="90000"/>
          </a:bodyPr>
          <a:lstStyle/>
          <a:p>
            <a:r>
              <a:rPr lang="en-US" dirty="0"/>
              <a:t>Result</a:t>
            </a:r>
          </a:p>
        </p:txBody>
      </p:sp>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41</a:t>
            </a:fld>
            <a:endParaRPr lang="en-US"/>
          </a:p>
        </p:txBody>
      </p:sp>
      <p:sp>
        <p:nvSpPr>
          <p:cNvPr id="7" name="TextBox 6"/>
          <p:cNvSpPr txBox="1"/>
          <p:nvPr/>
        </p:nvSpPr>
        <p:spPr>
          <a:xfrm>
            <a:off x="6553200" y="1066800"/>
            <a:ext cx="1981200" cy="1477328"/>
          </a:xfrm>
          <a:prstGeom prst="rect">
            <a:avLst/>
          </a:prstGeom>
          <a:noFill/>
          <a:ln>
            <a:solidFill>
              <a:schemeClr val="accent1">
                <a:shade val="95000"/>
                <a:satMod val="105000"/>
              </a:schemeClr>
            </a:solidFill>
          </a:ln>
        </p:spPr>
        <p:txBody>
          <a:bodyPr wrap="square" rtlCol="0">
            <a:spAutoFit/>
          </a:bodyPr>
          <a:lstStyle/>
          <a:p>
            <a:r>
              <a:rPr lang="en-US" dirty="0"/>
              <a:t>Both results agree with each other. </a:t>
            </a:r>
            <a:r>
              <a:rPr lang="en-US" dirty="0">
                <a:solidFill>
                  <a:srgbClr val="FF0000"/>
                </a:solidFill>
              </a:rPr>
              <a:t>Humidity </a:t>
            </a:r>
            <a:r>
              <a:rPr lang="en-US" dirty="0"/>
              <a:t>is picked as the second level node</a:t>
            </a:r>
          </a:p>
        </p:txBody>
      </p:sp>
      <p:cxnSp>
        <p:nvCxnSpPr>
          <p:cNvPr id="9" name="Straight Arrow Connector 8"/>
          <p:cNvCxnSpPr>
            <a:stCxn id="7" idx="1"/>
          </p:cNvCxnSpPr>
          <p:nvPr/>
        </p:nvCxnSpPr>
        <p:spPr>
          <a:xfrm flipH="1">
            <a:off x="4495800" y="1805464"/>
            <a:ext cx="2057400" cy="177593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315200" y="4800600"/>
            <a:ext cx="838200" cy="1066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456584" y="4800600"/>
            <a:ext cx="838200" cy="1066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84908" y="5710019"/>
            <a:ext cx="2381888" cy="923330"/>
          </a:xfrm>
          <a:prstGeom prst="rect">
            <a:avLst/>
          </a:prstGeom>
          <a:noFill/>
        </p:spPr>
        <p:txBody>
          <a:bodyPr wrap="square" rtlCol="0">
            <a:spAutoFit/>
          </a:bodyPr>
          <a:lstStyle/>
          <a:p>
            <a:r>
              <a:rPr lang="en-US" dirty="0"/>
              <a:t>When humidity is “High”, decision is pure “No”</a:t>
            </a:r>
          </a:p>
        </p:txBody>
      </p:sp>
      <p:sp>
        <p:nvSpPr>
          <p:cNvPr id="13" name="TextBox 12"/>
          <p:cNvSpPr txBox="1"/>
          <p:nvPr/>
        </p:nvSpPr>
        <p:spPr>
          <a:xfrm>
            <a:off x="5764563" y="5817157"/>
            <a:ext cx="3167044" cy="646331"/>
          </a:xfrm>
          <a:prstGeom prst="rect">
            <a:avLst/>
          </a:prstGeom>
          <a:noFill/>
        </p:spPr>
        <p:txBody>
          <a:bodyPr wrap="square" rtlCol="0">
            <a:spAutoFit/>
          </a:bodyPr>
          <a:lstStyle/>
          <a:p>
            <a:r>
              <a:rPr lang="en-US" dirty="0"/>
              <a:t>When humidity is “Normal”, decision is pure “Yes”</a:t>
            </a:r>
          </a:p>
        </p:txBody>
      </p:sp>
      <p:sp>
        <p:nvSpPr>
          <p:cNvPr id="14" name="TextBox 13"/>
          <p:cNvSpPr txBox="1"/>
          <p:nvPr/>
        </p:nvSpPr>
        <p:spPr>
          <a:xfrm>
            <a:off x="2667000" y="4495800"/>
            <a:ext cx="941476" cy="369332"/>
          </a:xfrm>
          <a:prstGeom prst="rect">
            <a:avLst/>
          </a:prstGeom>
          <a:noFill/>
        </p:spPr>
        <p:txBody>
          <a:bodyPr wrap="none" rtlCol="0">
            <a:spAutoFit/>
          </a:bodyPr>
          <a:lstStyle/>
          <a:p>
            <a:r>
              <a:rPr lang="en-US" dirty="0">
                <a:solidFill>
                  <a:srgbClr val="FF0000"/>
                </a:solidFill>
              </a:rPr>
              <a:t>Pure No</a:t>
            </a:r>
          </a:p>
        </p:txBody>
      </p:sp>
      <p:sp>
        <p:nvSpPr>
          <p:cNvPr id="15" name="TextBox 14"/>
          <p:cNvSpPr txBox="1"/>
          <p:nvPr/>
        </p:nvSpPr>
        <p:spPr>
          <a:xfrm>
            <a:off x="7620000" y="4431268"/>
            <a:ext cx="977127" cy="369332"/>
          </a:xfrm>
          <a:prstGeom prst="rect">
            <a:avLst/>
          </a:prstGeom>
          <a:noFill/>
        </p:spPr>
        <p:txBody>
          <a:bodyPr wrap="none" rtlCol="0">
            <a:spAutoFit/>
          </a:bodyPr>
          <a:lstStyle/>
          <a:p>
            <a:r>
              <a:rPr lang="en-US" dirty="0">
                <a:solidFill>
                  <a:srgbClr val="FF0000"/>
                </a:solidFill>
              </a:rPr>
              <a:t>Pure yes</a:t>
            </a:r>
          </a:p>
        </p:txBody>
      </p:sp>
    </p:spTree>
    <p:extLst>
      <p:ext uri="{BB962C8B-B14F-4D97-AF65-F5344CB8AC3E}">
        <p14:creationId xmlns:p14="http://schemas.microsoft.com/office/powerpoint/2010/main" val="1503773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9381" y="990600"/>
            <a:ext cx="9064619" cy="4876800"/>
          </a:xfrm>
          <a:prstGeom prst="rect">
            <a:avLst/>
          </a:prstGeom>
        </p:spPr>
      </p:pic>
      <p:sp>
        <p:nvSpPr>
          <p:cNvPr id="2" name="Title 1"/>
          <p:cNvSpPr>
            <a:spLocks noGrp="1"/>
          </p:cNvSpPr>
          <p:nvPr>
            <p:ph type="title"/>
          </p:nvPr>
        </p:nvSpPr>
        <p:spPr/>
        <p:txBody>
          <a:bodyPr>
            <a:noAutofit/>
          </a:bodyPr>
          <a:lstStyle/>
          <a:p>
            <a:pPr algn="l"/>
            <a:r>
              <a:rPr lang="en-US" sz="2400" dirty="0"/>
              <a:t>As seen, decision is always “no” for high humidity and sunny outlook. On the other hand, decision will always be “yes” for normal humidity and sunny outlook. This branch is over.</a:t>
            </a:r>
            <a:br>
              <a:rPr lang="en-US" sz="2000" dirty="0"/>
            </a:br>
            <a:endParaRPr lang="en-US" sz="2000" dirty="0"/>
          </a:p>
        </p:txBody>
      </p:sp>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42</a:t>
            </a:fld>
            <a:endParaRPr lang="en-US"/>
          </a:p>
        </p:txBody>
      </p:sp>
    </p:spTree>
    <p:extLst>
      <p:ext uri="{BB962C8B-B14F-4D97-AF65-F5344CB8AC3E}">
        <p14:creationId xmlns:p14="http://schemas.microsoft.com/office/powerpoint/2010/main" val="1060441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Now we will work on the Rain branch</a:t>
            </a:r>
          </a:p>
        </p:txBody>
      </p:sp>
      <p:sp>
        <p:nvSpPr>
          <p:cNvPr id="3" name="Content Placeholder 2"/>
          <p:cNvSpPr>
            <a:spLocks noGrp="1"/>
          </p:cNvSpPr>
          <p:nvPr>
            <p:ph idx="1"/>
          </p:nvPr>
        </p:nvSpPr>
        <p:spPr/>
        <p:txBody>
          <a:bodyPr/>
          <a:lstStyle/>
          <a:p>
            <a:pPr marL="0" lvl="0" indent="0" eaLnBrk="0" fontAlgn="base" hangingPunct="0">
              <a:spcBef>
                <a:spcPct val="0"/>
              </a:spcBef>
              <a:spcAft>
                <a:spcPct val="0"/>
              </a:spcAft>
              <a:buNone/>
            </a:pPr>
            <a:r>
              <a:rPr lang="en-US" dirty="0">
                <a:solidFill>
                  <a:srgbClr val="555555"/>
                </a:solidFill>
                <a:latin typeface="Rubik"/>
              </a:rPr>
              <a:t>Now, we need to focus on rain outlook.</a:t>
            </a:r>
            <a:endParaRPr lang="en-US" sz="4400" b="1" dirty="0">
              <a:solidFill>
                <a:srgbClr val="555555"/>
              </a:solidFill>
              <a:latin typeface="Libre Baskerville"/>
            </a:endParaRPr>
          </a:p>
          <a:p>
            <a:pPr marL="0" lvl="0" indent="0" eaLnBrk="0" fontAlgn="base" hangingPunct="0">
              <a:spcBef>
                <a:spcPct val="0"/>
              </a:spcBef>
              <a:spcAft>
                <a:spcPct val="0"/>
              </a:spcAft>
              <a:buNone/>
            </a:pPr>
            <a:r>
              <a:rPr lang="en-US" dirty="0">
                <a:solidFill>
                  <a:srgbClr val="555555"/>
                </a:solidFill>
                <a:latin typeface="Rubik"/>
              </a:rPr>
              <a:t>We’ll calculate Gini index scores for </a:t>
            </a:r>
            <a:r>
              <a:rPr lang="en-US" u="sng" dirty="0">
                <a:solidFill>
                  <a:srgbClr val="555555"/>
                </a:solidFill>
                <a:latin typeface="Rubik"/>
              </a:rPr>
              <a:t>temperature</a:t>
            </a:r>
            <a:r>
              <a:rPr lang="en-US" dirty="0">
                <a:solidFill>
                  <a:srgbClr val="555555"/>
                </a:solidFill>
                <a:latin typeface="Rubik"/>
              </a:rPr>
              <a:t>, </a:t>
            </a:r>
            <a:r>
              <a:rPr lang="en-US" u="sng" dirty="0">
                <a:solidFill>
                  <a:srgbClr val="555555"/>
                </a:solidFill>
                <a:latin typeface="Rubik"/>
              </a:rPr>
              <a:t>humidity</a:t>
            </a:r>
            <a:r>
              <a:rPr lang="en-US" dirty="0">
                <a:solidFill>
                  <a:srgbClr val="555555"/>
                </a:solidFill>
                <a:latin typeface="Rubik"/>
              </a:rPr>
              <a:t> and </a:t>
            </a:r>
            <a:r>
              <a:rPr lang="en-US" u="sng" dirty="0">
                <a:solidFill>
                  <a:srgbClr val="555555"/>
                </a:solidFill>
                <a:latin typeface="Rubik"/>
              </a:rPr>
              <a:t>wind</a:t>
            </a:r>
            <a:r>
              <a:rPr lang="en-US" dirty="0">
                <a:solidFill>
                  <a:srgbClr val="555555"/>
                </a:solidFill>
                <a:latin typeface="Rubik"/>
              </a:rPr>
              <a:t> features when outlook is rain.</a:t>
            </a:r>
            <a:endParaRPr lang="en-US" sz="4400" dirty="0">
              <a:latin typeface="Arial" panose="020B0604020202020204" pitchFamily="34" charset="0"/>
            </a:endParaRPr>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43</a:t>
            </a:fld>
            <a:endParaRPr lang="en-US"/>
          </a:p>
        </p:txBody>
      </p:sp>
      <p:graphicFrame>
        <p:nvGraphicFramePr>
          <p:cNvPr id="6" name="Content Placeholder 6"/>
          <p:cNvGraphicFramePr>
            <a:graphicFrameLocks/>
          </p:cNvGraphicFramePr>
          <p:nvPr>
            <p:extLst>
              <p:ext uri="{D42A27DB-BD31-4B8C-83A1-F6EECF244321}">
                <p14:modId xmlns:p14="http://schemas.microsoft.com/office/powerpoint/2010/main" val="1078115590"/>
              </p:ext>
            </p:extLst>
          </p:nvPr>
        </p:nvGraphicFramePr>
        <p:xfrm>
          <a:off x="1143000" y="3733800"/>
          <a:ext cx="7231942" cy="2788920"/>
        </p:xfrm>
        <a:graphic>
          <a:graphicData uri="http://schemas.openxmlformats.org/drawingml/2006/table">
            <a:tbl>
              <a:tblPr/>
              <a:tblGrid>
                <a:gridCol w="1091614">
                  <a:extLst>
                    <a:ext uri="{9D8B030D-6E8A-4147-A177-3AD203B41FA5}">
                      <a16:colId xmlns:a16="http://schemas.microsoft.com/office/drawing/2014/main" val="20000"/>
                    </a:ext>
                  </a:extLst>
                </a:gridCol>
                <a:gridCol w="1296291">
                  <a:extLst>
                    <a:ext uri="{9D8B030D-6E8A-4147-A177-3AD203B41FA5}">
                      <a16:colId xmlns:a16="http://schemas.microsoft.com/office/drawing/2014/main" val="20001"/>
                    </a:ext>
                  </a:extLst>
                </a:gridCol>
                <a:gridCol w="1091614">
                  <a:extLst>
                    <a:ext uri="{9D8B030D-6E8A-4147-A177-3AD203B41FA5}">
                      <a16:colId xmlns:a16="http://schemas.microsoft.com/office/drawing/2014/main" val="20002"/>
                    </a:ext>
                  </a:extLst>
                </a:gridCol>
                <a:gridCol w="1398630">
                  <a:extLst>
                    <a:ext uri="{9D8B030D-6E8A-4147-A177-3AD203B41FA5}">
                      <a16:colId xmlns:a16="http://schemas.microsoft.com/office/drawing/2014/main" val="20003"/>
                    </a:ext>
                  </a:extLst>
                </a:gridCol>
                <a:gridCol w="1091614">
                  <a:extLst>
                    <a:ext uri="{9D8B030D-6E8A-4147-A177-3AD203B41FA5}">
                      <a16:colId xmlns:a16="http://schemas.microsoft.com/office/drawing/2014/main" val="20004"/>
                    </a:ext>
                  </a:extLst>
                </a:gridCol>
                <a:gridCol w="1262179">
                  <a:extLst>
                    <a:ext uri="{9D8B030D-6E8A-4147-A177-3AD203B41FA5}">
                      <a16:colId xmlns:a16="http://schemas.microsoft.com/office/drawing/2014/main" val="20005"/>
                    </a:ext>
                  </a:extLst>
                </a:gridCol>
              </a:tblGrid>
              <a:tr h="0">
                <a:tc>
                  <a:txBody>
                    <a:bodyPr/>
                    <a:lstStyle/>
                    <a:p>
                      <a:pPr algn="l"/>
                      <a:r>
                        <a:rPr lang="en-US" dirty="0">
                          <a:effectLst/>
                        </a:rPr>
                        <a:t>Day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Outlook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Temp.</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Humidity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Wind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Decision</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a:r>
                        <a:rPr lang="en-US">
                          <a:effectLst/>
                        </a:rPr>
                        <a:t>4</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Rain</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Mild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dirty="0">
                          <a:effectLst/>
                        </a:rPr>
                        <a:t>High</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Weak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Yes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a:r>
                        <a:rPr lang="en-US">
                          <a:effectLst/>
                        </a:rPr>
                        <a:t>5</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Rain</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Cool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Normal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Weak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Yes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l"/>
                      <a:r>
                        <a:rPr lang="en-US">
                          <a:effectLst/>
                        </a:rPr>
                        <a:t>6</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Rain</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Cool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dirty="0">
                          <a:effectLst/>
                        </a:rPr>
                        <a:t>Normal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Strong</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No</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a:r>
                        <a:rPr lang="en-US">
                          <a:effectLst/>
                        </a:rPr>
                        <a:t>10</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Rain</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Mild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Normal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Weak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Yes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algn="l"/>
                      <a:r>
                        <a:rPr lang="en-US">
                          <a:effectLst/>
                        </a:rPr>
                        <a:t>14</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Rain</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Mild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dirty="0">
                          <a:effectLst/>
                        </a:rPr>
                        <a:t>High</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Strong</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dirty="0">
                          <a:effectLst/>
                        </a:rPr>
                        <a:t>No</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63479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3421"/>
            <a:ext cx="8229600" cy="487362"/>
          </a:xfrm>
        </p:spPr>
        <p:txBody>
          <a:bodyPr>
            <a:normAutofit fontScale="90000"/>
          </a:bodyPr>
          <a:lstStyle/>
          <a:p>
            <a:r>
              <a:rPr lang="en-US" sz="3200" b="1" dirty="0">
                <a:solidFill>
                  <a:srgbClr val="555555"/>
                </a:solidFill>
                <a:latin typeface="Libre Baskerville"/>
              </a:rPr>
              <a:t>Gini of temperature for rain outlook</a:t>
            </a:r>
            <a:endParaRPr lang="en-US" sz="3200" dirty="0"/>
          </a:p>
        </p:txBody>
      </p:sp>
      <p:sp>
        <p:nvSpPr>
          <p:cNvPr id="3" name="Content Placeholder 2"/>
          <p:cNvSpPr>
            <a:spLocks noGrp="1"/>
          </p:cNvSpPr>
          <p:nvPr>
            <p:ph idx="1"/>
          </p:nvPr>
        </p:nvSpPr>
        <p:spPr>
          <a:xfrm>
            <a:off x="304800" y="756054"/>
            <a:ext cx="8001000" cy="1295400"/>
          </a:xfrm>
          <a:ln>
            <a:solidFill>
              <a:schemeClr val="accent1">
                <a:shade val="50000"/>
              </a:schemeClr>
            </a:solidFill>
          </a:ln>
        </p:spPr>
        <p:txBody>
          <a:bodyPr>
            <a:normAutofit lnSpcReduction="10000"/>
          </a:bodyPr>
          <a:lstStyle/>
          <a:p>
            <a:pPr marL="0" lvl="0" indent="0" eaLnBrk="0" fontAlgn="base" hangingPunct="0">
              <a:spcBef>
                <a:spcPct val="0"/>
              </a:spcBef>
              <a:spcAft>
                <a:spcPct val="0"/>
              </a:spcAft>
              <a:buNone/>
            </a:pPr>
            <a:r>
              <a:rPr lang="en-US" sz="2000" dirty="0">
                <a:solidFill>
                  <a:srgbClr val="555555"/>
                </a:solidFill>
                <a:latin typeface="Rubik"/>
              </a:rPr>
              <a:t>Gini Approach</a:t>
            </a:r>
          </a:p>
          <a:p>
            <a:pPr marL="0" lvl="0" indent="0" eaLnBrk="0" fontAlgn="base" hangingPunct="0">
              <a:spcBef>
                <a:spcPct val="0"/>
              </a:spcBef>
              <a:spcAft>
                <a:spcPct val="0"/>
              </a:spcAft>
              <a:buNone/>
            </a:pPr>
            <a:r>
              <a:rPr lang="en-US" sz="2000" dirty="0">
                <a:solidFill>
                  <a:srgbClr val="555555"/>
                </a:solidFill>
                <a:latin typeface="Rubik"/>
              </a:rPr>
              <a:t>Gini(Outlook=Rain and Temp.=Cool) = 1-(1/2)^2-(1/2)^2 = 0.5</a:t>
            </a:r>
            <a:endParaRPr lang="en-US" sz="1200" dirty="0"/>
          </a:p>
          <a:p>
            <a:pPr marL="0" lvl="0" indent="0" eaLnBrk="0" fontAlgn="base" hangingPunct="0">
              <a:spcBef>
                <a:spcPct val="0"/>
              </a:spcBef>
              <a:spcAft>
                <a:spcPct val="0"/>
              </a:spcAft>
              <a:buNone/>
            </a:pPr>
            <a:r>
              <a:rPr lang="en-US" sz="2000" dirty="0">
                <a:solidFill>
                  <a:srgbClr val="555555"/>
                </a:solidFill>
                <a:latin typeface="Rubik"/>
              </a:rPr>
              <a:t>Gini(Outlook=Rain and Temp.=Mild) = 1-(2/3)^2-(1/3)^2 = 0.444</a:t>
            </a:r>
            <a:endParaRPr lang="en-US" sz="1200" dirty="0"/>
          </a:p>
          <a:p>
            <a:pPr marL="0" lvl="0" indent="0" eaLnBrk="0" fontAlgn="base" hangingPunct="0">
              <a:spcBef>
                <a:spcPct val="0"/>
              </a:spcBef>
              <a:spcAft>
                <a:spcPct val="0"/>
              </a:spcAft>
              <a:buNone/>
            </a:pPr>
            <a:r>
              <a:rPr lang="en-US" sz="2000" dirty="0">
                <a:solidFill>
                  <a:srgbClr val="555555"/>
                </a:solidFill>
                <a:latin typeface="Rubik"/>
              </a:rPr>
              <a:t>Gini(Outlook=Rain and Temp.) = (2/5)*0.5 + (3/5)*0.444 = 0.466</a:t>
            </a:r>
            <a:endParaRPr lang="en-US" dirty="0">
              <a:latin typeface="Arial" panose="020B0604020202020204" pitchFamily="34" charset="0"/>
            </a:endParaRPr>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44</a:t>
            </a:fld>
            <a:endParaRPr lang="en-US"/>
          </a:p>
        </p:txBody>
      </p:sp>
      <p:graphicFrame>
        <p:nvGraphicFramePr>
          <p:cNvPr id="6" name="Content Placeholder 7"/>
          <p:cNvGraphicFramePr>
            <a:graphicFrameLocks/>
          </p:cNvGraphicFramePr>
          <p:nvPr>
            <p:extLst>
              <p:ext uri="{D42A27DB-BD31-4B8C-83A1-F6EECF244321}">
                <p14:modId xmlns:p14="http://schemas.microsoft.com/office/powerpoint/2010/main" val="1921282100"/>
              </p:ext>
            </p:extLst>
          </p:nvPr>
        </p:nvGraphicFramePr>
        <p:xfrm>
          <a:off x="381000" y="4870450"/>
          <a:ext cx="7924800" cy="1485900"/>
        </p:xfrm>
        <a:graphic>
          <a:graphicData uri="http://schemas.openxmlformats.org/drawingml/2006/table">
            <a:tbl>
              <a:tblPr/>
              <a:tblGrid>
                <a:gridCol w="2655217">
                  <a:extLst>
                    <a:ext uri="{9D8B030D-6E8A-4147-A177-3AD203B41FA5}">
                      <a16:colId xmlns:a16="http://schemas.microsoft.com/office/drawing/2014/main" val="20000"/>
                    </a:ext>
                  </a:extLst>
                </a:gridCol>
                <a:gridCol w="1307183">
                  <a:extLst>
                    <a:ext uri="{9D8B030D-6E8A-4147-A177-3AD203B41FA5}">
                      <a16:colId xmlns:a16="http://schemas.microsoft.com/office/drawing/2014/main" val="20001"/>
                    </a:ext>
                  </a:extLst>
                </a:gridCol>
                <a:gridCol w="1307183">
                  <a:extLst>
                    <a:ext uri="{9D8B030D-6E8A-4147-A177-3AD203B41FA5}">
                      <a16:colId xmlns:a16="http://schemas.microsoft.com/office/drawing/2014/main" val="20002"/>
                    </a:ext>
                  </a:extLst>
                </a:gridCol>
                <a:gridCol w="2655217">
                  <a:extLst>
                    <a:ext uri="{9D8B030D-6E8A-4147-A177-3AD203B41FA5}">
                      <a16:colId xmlns:a16="http://schemas.microsoft.com/office/drawing/2014/main" val="20003"/>
                    </a:ext>
                  </a:extLst>
                </a:gridCol>
              </a:tblGrid>
              <a:tr h="368300">
                <a:tc>
                  <a:txBody>
                    <a:bodyPr/>
                    <a:lstStyle/>
                    <a:p>
                      <a:pPr algn="l"/>
                      <a:r>
                        <a:rPr lang="en-US" sz="2000" dirty="0">
                          <a:effectLst/>
                        </a:rPr>
                        <a:t>Temperature</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Yes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No</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dirty="0">
                          <a:effectLst/>
                        </a:rPr>
                        <a:t>Number of instances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68300">
                <a:tc>
                  <a:txBody>
                    <a:bodyPr/>
                    <a:lstStyle/>
                    <a:p>
                      <a:pPr algn="l"/>
                      <a:r>
                        <a:rPr lang="en-US" sz="2000">
                          <a:effectLst/>
                        </a:rPr>
                        <a:t>Cool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1</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1</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2</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8300">
                <a:tc>
                  <a:txBody>
                    <a:bodyPr/>
                    <a:lstStyle/>
                    <a:p>
                      <a:pPr algn="l"/>
                      <a:r>
                        <a:rPr lang="en-US" sz="2000">
                          <a:effectLst/>
                        </a:rPr>
                        <a:t>Mild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a:effectLst/>
                        </a:rPr>
                        <a:t>2</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dirty="0">
                          <a:effectLst/>
                        </a:rPr>
                        <a:t>1</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2000" dirty="0">
                          <a:effectLst/>
                        </a:rPr>
                        <a:t>3</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8" name="TextBox 7"/>
          <p:cNvSpPr txBox="1"/>
          <p:nvPr/>
        </p:nvSpPr>
        <p:spPr>
          <a:xfrm>
            <a:off x="78658" y="2112903"/>
            <a:ext cx="9067800" cy="2308324"/>
          </a:xfrm>
          <a:prstGeom prst="rect">
            <a:avLst/>
          </a:prstGeom>
          <a:noFill/>
          <a:ln>
            <a:solidFill>
              <a:schemeClr val="accent1">
                <a:shade val="95000"/>
                <a:satMod val="105000"/>
              </a:schemeClr>
            </a:solidFill>
          </a:ln>
        </p:spPr>
        <p:txBody>
          <a:bodyPr wrap="square" rtlCol="0">
            <a:spAutoFit/>
          </a:bodyPr>
          <a:lstStyle/>
          <a:p>
            <a:pPr eaLnBrk="0" fontAlgn="base" hangingPunct="0">
              <a:spcBef>
                <a:spcPct val="0"/>
              </a:spcBef>
              <a:spcAft>
                <a:spcPct val="0"/>
              </a:spcAft>
            </a:pPr>
            <a:r>
              <a:rPr lang="en-US" dirty="0">
                <a:solidFill>
                  <a:srgbClr val="FF0000"/>
                </a:solidFill>
                <a:latin typeface="Rubik"/>
              </a:rPr>
              <a:t>Information  gain by entropy : Total population under </a:t>
            </a:r>
            <a:r>
              <a:rPr lang="en-US" dirty="0" err="1">
                <a:solidFill>
                  <a:srgbClr val="FF0000"/>
                </a:solidFill>
                <a:latin typeface="Rubik"/>
              </a:rPr>
              <a:t>Outlook_rain</a:t>
            </a:r>
            <a:r>
              <a:rPr lang="en-US" dirty="0">
                <a:solidFill>
                  <a:srgbClr val="FF0000"/>
                </a:solidFill>
                <a:latin typeface="Rubik"/>
              </a:rPr>
              <a:t>=5, yes=3,no=2</a:t>
            </a:r>
          </a:p>
          <a:p>
            <a:pPr eaLnBrk="0" fontAlgn="base" hangingPunct="0">
              <a:spcBef>
                <a:spcPct val="0"/>
              </a:spcBef>
              <a:spcAft>
                <a:spcPct val="0"/>
              </a:spcAft>
            </a:pPr>
            <a:r>
              <a:rPr lang="en-US" dirty="0">
                <a:solidFill>
                  <a:srgbClr val="FF0000"/>
                </a:solidFill>
                <a:latin typeface="Rubik"/>
              </a:rPr>
              <a:t>Parent </a:t>
            </a:r>
            <a:r>
              <a:rPr lang="en-US" dirty="0" err="1">
                <a:solidFill>
                  <a:srgbClr val="FF0000"/>
                </a:solidFill>
                <a:latin typeface="Rubik"/>
              </a:rPr>
              <a:t>entropy_Outlook_rain</a:t>
            </a:r>
            <a:r>
              <a:rPr lang="en-US" dirty="0">
                <a:solidFill>
                  <a:srgbClr val="FF0000"/>
                </a:solidFill>
                <a:latin typeface="Rubik"/>
              </a:rPr>
              <a:t>= -(3/5)*log_2(3/5)-(2/5)*log_2(2/5) = </a:t>
            </a:r>
            <a:r>
              <a:rPr lang="en-US" dirty="0"/>
              <a:t>0.97</a:t>
            </a:r>
            <a:endParaRPr lang="en-US" dirty="0">
              <a:solidFill>
                <a:srgbClr val="FF0000"/>
              </a:solidFill>
              <a:latin typeface="Rubik"/>
            </a:endParaRPr>
          </a:p>
          <a:p>
            <a:pPr eaLnBrk="0" fontAlgn="base" hangingPunct="0">
              <a:spcBef>
                <a:spcPct val="0"/>
              </a:spcBef>
              <a:spcAft>
                <a:spcPct val="0"/>
              </a:spcAft>
            </a:pPr>
            <a:r>
              <a:rPr lang="en-US" dirty="0" err="1">
                <a:solidFill>
                  <a:srgbClr val="0070C0"/>
                </a:solidFill>
                <a:latin typeface="Rubik"/>
              </a:rPr>
              <a:t>Weighted_entropy</a:t>
            </a:r>
            <a:r>
              <a:rPr lang="en-US" dirty="0">
                <a:solidFill>
                  <a:srgbClr val="0070C0"/>
                </a:solidFill>
                <a:latin typeface="Rubik"/>
              </a:rPr>
              <a:t>(</a:t>
            </a:r>
            <a:r>
              <a:rPr lang="en-US" dirty="0" err="1">
                <a:solidFill>
                  <a:srgbClr val="0070C0"/>
                </a:solidFill>
                <a:latin typeface="Rubik"/>
              </a:rPr>
              <a:t>Outlook_rain</a:t>
            </a:r>
            <a:r>
              <a:rPr lang="en-US" dirty="0">
                <a:solidFill>
                  <a:srgbClr val="0070C0"/>
                </a:solidFill>
                <a:latin typeface="Rubik"/>
              </a:rPr>
              <a:t>=cool) =(2/5)*( -(1/2)*log_2(1/2)- (1/2)*log_2(1/2))=0.4</a:t>
            </a:r>
          </a:p>
          <a:p>
            <a:pPr eaLnBrk="0" fontAlgn="base" hangingPunct="0">
              <a:spcBef>
                <a:spcPct val="0"/>
              </a:spcBef>
              <a:spcAft>
                <a:spcPct val="0"/>
              </a:spcAft>
            </a:pPr>
            <a:r>
              <a:rPr lang="en-US" dirty="0" err="1">
                <a:solidFill>
                  <a:srgbClr val="0070C0"/>
                </a:solidFill>
                <a:latin typeface="Rubik"/>
              </a:rPr>
              <a:t>Weighted_entropy</a:t>
            </a:r>
            <a:r>
              <a:rPr lang="en-US" dirty="0">
                <a:solidFill>
                  <a:srgbClr val="0070C0"/>
                </a:solidFill>
                <a:latin typeface="Rubik"/>
              </a:rPr>
              <a:t>(</a:t>
            </a:r>
            <a:r>
              <a:rPr lang="en-US" dirty="0" err="1">
                <a:solidFill>
                  <a:srgbClr val="0070C0"/>
                </a:solidFill>
                <a:latin typeface="Rubik"/>
              </a:rPr>
              <a:t>Outlook_rain</a:t>
            </a:r>
            <a:r>
              <a:rPr lang="en-US" dirty="0">
                <a:solidFill>
                  <a:srgbClr val="0070C0"/>
                </a:solidFill>
                <a:latin typeface="Rubik"/>
              </a:rPr>
              <a:t>=Mild) =(3/5)*( -(2/3)*log_2(2/3)- (1/3)*log_2(1/3))=0.551</a:t>
            </a:r>
          </a:p>
          <a:p>
            <a:pPr eaLnBrk="0" fontAlgn="base" hangingPunct="0">
              <a:spcBef>
                <a:spcPct val="0"/>
              </a:spcBef>
              <a:spcAft>
                <a:spcPct val="0"/>
              </a:spcAft>
            </a:pPr>
            <a:r>
              <a:rPr lang="en-US" dirty="0" err="1">
                <a:solidFill>
                  <a:srgbClr val="0070C0"/>
                </a:solidFill>
                <a:latin typeface="Rubik"/>
              </a:rPr>
              <a:t>Information_gain_for_Outlook_rain</a:t>
            </a:r>
            <a:r>
              <a:rPr lang="en-US" dirty="0">
                <a:solidFill>
                  <a:srgbClr val="0070C0"/>
                </a:solidFill>
                <a:latin typeface="Rubik"/>
              </a:rPr>
              <a:t>= Parent </a:t>
            </a:r>
            <a:r>
              <a:rPr lang="en-US" dirty="0" err="1">
                <a:solidFill>
                  <a:srgbClr val="0070C0"/>
                </a:solidFill>
                <a:latin typeface="Rubik"/>
              </a:rPr>
              <a:t>entropy_Outlook_rain</a:t>
            </a:r>
            <a:r>
              <a:rPr lang="en-US" dirty="0">
                <a:solidFill>
                  <a:srgbClr val="0070C0"/>
                </a:solidFill>
                <a:latin typeface="Rubik"/>
              </a:rPr>
              <a:t> - </a:t>
            </a:r>
            <a:r>
              <a:rPr lang="en-US" dirty="0" err="1">
                <a:solidFill>
                  <a:srgbClr val="0070C0"/>
                </a:solidFill>
                <a:latin typeface="Rubik"/>
              </a:rPr>
              <a:t>Weighted_entropy</a:t>
            </a:r>
            <a:r>
              <a:rPr lang="en-US" dirty="0">
                <a:solidFill>
                  <a:srgbClr val="0070C0"/>
                </a:solidFill>
                <a:latin typeface="Rubik"/>
              </a:rPr>
              <a:t>(</a:t>
            </a:r>
            <a:r>
              <a:rPr lang="en-US" dirty="0" err="1">
                <a:solidFill>
                  <a:srgbClr val="0070C0"/>
                </a:solidFill>
                <a:latin typeface="Rubik"/>
              </a:rPr>
              <a:t>Outlook_rain</a:t>
            </a:r>
            <a:r>
              <a:rPr lang="en-US" dirty="0">
                <a:solidFill>
                  <a:srgbClr val="0070C0"/>
                </a:solidFill>
                <a:latin typeface="Rubik"/>
              </a:rPr>
              <a:t>=cool) - </a:t>
            </a:r>
            <a:r>
              <a:rPr lang="en-US" dirty="0" err="1">
                <a:solidFill>
                  <a:srgbClr val="0070C0"/>
                </a:solidFill>
                <a:latin typeface="Rubik"/>
              </a:rPr>
              <a:t>Weighted_entropy</a:t>
            </a:r>
            <a:r>
              <a:rPr lang="en-US" dirty="0">
                <a:solidFill>
                  <a:srgbClr val="0070C0"/>
                </a:solidFill>
                <a:latin typeface="Rubik"/>
              </a:rPr>
              <a:t>(</a:t>
            </a:r>
            <a:r>
              <a:rPr lang="en-US" dirty="0" err="1">
                <a:solidFill>
                  <a:srgbClr val="0070C0"/>
                </a:solidFill>
                <a:latin typeface="Rubik"/>
              </a:rPr>
              <a:t>Outlook_rain</a:t>
            </a:r>
            <a:r>
              <a:rPr lang="en-US" dirty="0">
                <a:solidFill>
                  <a:srgbClr val="0070C0"/>
                </a:solidFill>
                <a:latin typeface="Rubik"/>
              </a:rPr>
              <a:t>=Mild) = 0.97</a:t>
            </a:r>
          </a:p>
          <a:p>
            <a:pPr eaLnBrk="0" fontAlgn="base" hangingPunct="0">
              <a:spcBef>
                <a:spcPct val="0"/>
              </a:spcBef>
              <a:spcAft>
                <a:spcPct val="0"/>
              </a:spcAft>
            </a:pPr>
            <a:r>
              <a:rPr lang="en-US" dirty="0">
                <a:solidFill>
                  <a:srgbClr val="0070C0"/>
                </a:solidFill>
                <a:latin typeface="Rubik"/>
              </a:rPr>
              <a:t>-0.4-0.551= 0.019</a:t>
            </a:r>
          </a:p>
        </p:txBody>
      </p:sp>
    </p:spTree>
    <p:extLst>
      <p:ext uri="{BB962C8B-B14F-4D97-AF65-F5344CB8AC3E}">
        <p14:creationId xmlns:p14="http://schemas.microsoft.com/office/powerpoint/2010/main" val="1890359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312"/>
            <a:ext cx="8229600" cy="411162"/>
          </a:xfrm>
        </p:spPr>
        <p:txBody>
          <a:bodyPr>
            <a:normAutofit fontScale="90000"/>
          </a:bodyPr>
          <a:lstStyle/>
          <a:p>
            <a:r>
              <a:rPr lang="en-US" sz="3200" b="1" dirty="0">
                <a:solidFill>
                  <a:srgbClr val="555555"/>
                </a:solidFill>
                <a:latin typeface="Libre Baskerville"/>
              </a:rPr>
              <a:t>Gini of Humidity for rain outlook</a:t>
            </a:r>
            <a:endParaRPr lang="en-US" sz="3200" dirty="0"/>
          </a:p>
        </p:txBody>
      </p:sp>
      <p:sp>
        <p:nvSpPr>
          <p:cNvPr id="3" name="Content Placeholder 2"/>
          <p:cNvSpPr>
            <a:spLocks noGrp="1"/>
          </p:cNvSpPr>
          <p:nvPr>
            <p:ph idx="1"/>
          </p:nvPr>
        </p:nvSpPr>
        <p:spPr>
          <a:xfrm>
            <a:off x="306187" y="544644"/>
            <a:ext cx="8619046" cy="1393238"/>
          </a:xfrm>
          <a:ln>
            <a:solidFill>
              <a:schemeClr val="accent1">
                <a:shade val="95000"/>
                <a:satMod val="105000"/>
              </a:schemeClr>
            </a:solidFill>
          </a:ln>
        </p:spPr>
        <p:txBody>
          <a:bodyPr>
            <a:noAutofit/>
          </a:bodyPr>
          <a:lstStyle/>
          <a:p>
            <a:pPr marL="0" lvl="0" indent="0" eaLnBrk="0" fontAlgn="base" hangingPunct="0">
              <a:spcBef>
                <a:spcPct val="0"/>
              </a:spcBef>
              <a:spcAft>
                <a:spcPct val="0"/>
              </a:spcAft>
              <a:buNone/>
            </a:pPr>
            <a:r>
              <a:rPr lang="en-US" sz="1800" dirty="0">
                <a:solidFill>
                  <a:srgbClr val="555555"/>
                </a:solidFill>
                <a:latin typeface="Rubik"/>
              </a:rPr>
              <a:t>Gini approach</a:t>
            </a:r>
          </a:p>
          <a:p>
            <a:pPr marL="0" lvl="0" indent="0" eaLnBrk="0" fontAlgn="base" hangingPunct="0">
              <a:spcBef>
                <a:spcPct val="0"/>
              </a:spcBef>
              <a:spcAft>
                <a:spcPct val="0"/>
              </a:spcAft>
              <a:buNone/>
            </a:pPr>
            <a:r>
              <a:rPr lang="en-US" sz="1800" dirty="0">
                <a:solidFill>
                  <a:srgbClr val="555555"/>
                </a:solidFill>
                <a:latin typeface="Rubik"/>
              </a:rPr>
              <a:t>Gini(Outlook=Rain and humidity=High) = 1-(0/3)^2-(3/3)^2 =0</a:t>
            </a:r>
          </a:p>
          <a:p>
            <a:pPr marL="0" indent="0" eaLnBrk="0" fontAlgn="base" hangingPunct="0">
              <a:spcBef>
                <a:spcPct val="0"/>
              </a:spcBef>
              <a:spcAft>
                <a:spcPct val="0"/>
              </a:spcAft>
              <a:buNone/>
            </a:pPr>
            <a:r>
              <a:rPr lang="en-US" sz="1800" dirty="0">
                <a:solidFill>
                  <a:srgbClr val="555555"/>
                </a:solidFill>
                <a:latin typeface="Rubik"/>
              </a:rPr>
              <a:t>Gini(Outlook=Rain and humidity=normal) = 1-(2/2)^2-(0/2)^2 = 0</a:t>
            </a:r>
          </a:p>
          <a:p>
            <a:pPr marL="0" lvl="0" indent="0" eaLnBrk="0" fontAlgn="base" hangingPunct="0">
              <a:spcBef>
                <a:spcPct val="0"/>
              </a:spcBef>
              <a:spcAft>
                <a:spcPct val="0"/>
              </a:spcAft>
              <a:buNone/>
            </a:pPr>
            <a:r>
              <a:rPr lang="en-US" sz="1800" dirty="0">
                <a:solidFill>
                  <a:srgbClr val="555555"/>
                </a:solidFill>
                <a:latin typeface="Rubik"/>
              </a:rPr>
              <a:t>Gini(Outlook=Rain and humidity) = (3/5)*0 + (2/5)*0 = 0</a:t>
            </a:r>
            <a:endParaRPr lang="en-US" sz="1800" dirty="0">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45</a:t>
            </a:fld>
            <a:endParaRPr lang="en-US"/>
          </a:p>
        </p:txBody>
      </p:sp>
      <p:sp>
        <p:nvSpPr>
          <p:cNvPr id="8" name="TextBox 7"/>
          <p:cNvSpPr txBox="1"/>
          <p:nvPr/>
        </p:nvSpPr>
        <p:spPr>
          <a:xfrm>
            <a:off x="311103" y="2007809"/>
            <a:ext cx="8728429" cy="2031325"/>
          </a:xfrm>
          <a:prstGeom prst="rect">
            <a:avLst/>
          </a:prstGeom>
          <a:noFill/>
          <a:ln>
            <a:solidFill>
              <a:schemeClr val="accent1">
                <a:shade val="95000"/>
                <a:satMod val="105000"/>
              </a:schemeClr>
            </a:solidFill>
          </a:ln>
        </p:spPr>
        <p:txBody>
          <a:bodyPr wrap="square" rtlCol="0">
            <a:spAutoFit/>
          </a:bodyPr>
          <a:lstStyle/>
          <a:p>
            <a:pPr eaLnBrk="0" fontAlgn="base" hangingPunct="0">
              <a:spcBef>
                <a:spcPct val="0"/>
              </a:spcBef>
              <a:spcAft>
                <a:spcPct val="0"/>
              </a:spcAft>
            </a:pPr>
            <a:r>
              <a:rPr lang="en-US" dirty="0" err="1">
                <a:solidFill>
                  <a:srgbClr val="0070C0"/>
                </a:solidFill>
                <a:latin typeface="Rubik"/>
              </a:rPr>
              <a:t>Weighted_entropy</a:t>
            </a:r>
            <a:r>
              <a:rPr lang="en-US" dirty="0">
                <a:solidFill>
                  <a:srgbClr val="0070C0"/>
                </a:solidFill>
                <a:latin typeface="Rubik"/>
              </a:rPr>
              <a:t>(Outlook=rain and humidity=high) =(3/5)*( -(0/3)*log_2(0.00001/3)- (3/3)*log_2(3/3))=0</a:t>
            </a:r>
          </a:p>
          <a:p>
            <a:pPr eaLnBrk="0" fontAlgn="base" hangingPunct="0">
              <a:spcBef>
                <a:spcPct val="0"/>
              </a:spcBef>
              <a:spcAft>
                <a:spcPct val="0"/>
              </a:spcAft>
            </a:pPr>
            <a:r>
              <a:rPr lang="en-US" dirty="0" err="1">
                <a:solidFill>
                  <a:srgbClr val="0070C0"/>
                </a:solidFill>
                <a:latin typeface="Rubik"/>
              </a:rPr>
              <a:t>Weighted_entropy</a:t>
            </a:r>
            <a:r>
              <a:rPr lang="en-US" dirty="0">
                <a:solidFill>
                  <a:srgbClr val="0070C0"/>
                </a:solidFill>
                <a:latin typeface="Rubik"/>
              </a:rPr>
              <a:t>(Outlook=rain and humidity=normal) =(2/5)*( -(2/2)*log_2(2/2)- (0/2)*log_2(0.00001/2))=0</a:t>
            </a:r>
          </a:p>
          <a:p>
            <a:pPr eaLnBrk="0" fontAlgn="base" hangingPunct="0">
              <a:spcBef>
                <a:spcPct val="0"/>
              </a:spcBef>
              <a:spcAft>
                <a:spcPct val="0"/>
              </a:spcAft>
            </a:pPr>
            <a:r>
              <a:rPr lang="en-US" dirty="0" err="1">
                <a:solidFill>
                  <a:srgbClr val="0070C0"/>
                </a:solidFill>
                <a:latin typeface="Rubik"/>
              </a:rPr>
              <a:t>Information_gain_for_outlook_rain</a:t>
            </a:r>
            <a:r>
              <a:rPr lang="en-US" dirty="0">
                <a:solidFill>
                  <a:srgbClr val="0070C0"/>
                </a:solidFill>
                <a:latin typeface="Rubik"/>
              </a:rPr>
              <a:t>= </a:t>
            </a:r>
            <a:r>
              <a:rPr lang="en-US" dirty="0">
                <a:solidFill>
                  <a:srgbClr val="FF0000"/>
                </a:solidFill>
                <a:latin typeface="Rubik"/>
              </a:rPr>
              <a:t>Parent </a:t>
            </a:r>
            <a:r>
              <a:rPr lang="en-US" dirty="0" err="1">
                <a:solidFill>
                  <a:srgbClr val="FF0000"/>
                </a:solidFill>
                <a:latin typeface="Rubik"/>
              </a:rPr>
              <a:t>entropy_Outlook_rain</a:t>
            </a:r>
            <a:r>
              <a:rPr lang="en-US" dirty="0">
                <a:solidFill>
                  <a:srgbClr val="0070C0"/>
                </a:solidFill>
                <a:latin typeface="Rubik"/>
              </a:rPr>
              <a:t> - </a:t>
            </a:r>
            <a:r>
              <a:rPr lang="en-US" dirty="0" err="1">
                <a:solidFill>
                  <a:srgbClr val="0070C0"/>
                </a:solidFill>
                <a:latin typeface="Rubik"/>
              </a:rPr>
              <a:t>Weighted_entropy</a:t>
            </a:r>
            <a:r>
              <a:rPr lang="en-US" dirty="0">
                <a:solidFill>
                  <a:srgbClr val="0070C0"/>
                </a:solidFill>
                <a:latin typeface="Rubik"/>
              </a:rPr>
              <a:t>(Outlook=rain and humidity=high) - </a:t>
            </a:r>
            <a:r>
              <a:rPr lang="en-US" dirty="0" err="1">
                <a:solidFill>
                  <a:srgbClr val="0070C0"/>
                </a:solidFill>
                <a:latin typeface="Rubik"/>
              </a:rPr>
              <a:t>Weighted_entropy</a:t>
            </a:r>
            <a:r>
              <a:rPr lang="en-US" dirty="0">
                <a:solidFill>
                  <a:srgbClr val="0070C0"/>
                </a:solidFill>
                <a:latin typeface="Rubik"/>
              </a:rPr>
              <a:t>(Outlook=rain and humidity=high) =0.97-0-0=0.97</a:t>
            </a:r>
          </a:p>
        </p:txBody>
      </p:sp>
      <p:graphicFrame>
        <p:nvGraphicFramePr>
          <p:cNvPr id="13" name="Table 12"/>
          <p:cNvGraphicFramePr>
            <a:graphicFrameLocks noGrp="1"/>
          </p:cNvGraphicFramePr>
          <p:nvPr>
            <p:extLst>
              <p:ext uri="{D42A27DB-BD31-4B8C-83A1-F6EECF244321}">
                <p14:modId xmlns:p14="http://schemas.microsoft.com/office/powerpoint/2010/main" val="1416447723"/>
              </p:ext>
            </p:extLst>
          </p:nvPr>
        </p:nvGraphicFramePr>
        <p:xfrm>
          <a:off x="685800" y="4904716"/>
          <a:ext cx="7467600" cy="1203960"/>
        </p:xfrm>
        <a:graphic>
          <a:graphicData uri="http://schemas.openxmlformats.org/drawingml/2006/table">
            <a:tbl>
              <a:tblPr/>
              <a:tblGrid>
                <a:gridCol w="2502031">
                  <a:extLst>
                    <a:ext uri="{9D8B030D-6E8A-4147-A177-3AD203B41FA5}">
                      <a16:colId xmlns:a16="http://schemas.microsoft.com/office/drawing/2014/main" val="269191451"/>
                    </a:ext>
                  </a:extLst>
                </a:gridCol>
                <a:gridCol w="1231769">
                  <a:extLst>
                    <a:ext uri="{9D8B030D-6E8A-4147-A177-3AD203B41FA5}">
                      <a16:colId xmlns:a16="http://schemas.microsoft.com/office/drawing/2014/main" val="3616245949"/>
                    </a:ext>
                  </a:extLst>
                </a:gridCol>
                <a:gridCol w="1231769">
                  <a:extLst>
                    <a:ext uri="{9D8B030D-6E8A-4147-A177-3AD203B41FA5}">
                      <a16:colId xmlns:a16="http://schemas.microsoft.com/office/drawing/2014/main" val="2654668355"/>
                    </a:ext>
                  </a:extLst>
                </a:gridCol>
                <a:gridCol w="2502031">
                  <a:extLst>
                    <a:ext uri="{9D8B030D-6E8A-4147-A177-3AD203B41FA5}">
                      <a16:colId xmlns:a16="http://schemas.microsoft.com/office/drawing/2014/main" val="2574148481"/>
                    </a:ext>
                  </a:extLst>
                </a:gridCol>
              </a:tblGrid>
              <a:tr h="0">
                <a:tc>
                  <a:txBody>
                    <a:bodyPr/>
                    <a:lstStyle/>
                    <a:p>
                      <a:pPr algn="l"/>
                      <a:r>
                        <a:rPr lang="en-US" dirty="0">
                          <a:effectLst/>
                        </a:rPr>
                        <a:t>Humidity</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Yes</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No</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dirty="0">
                          <a:effectLst/>
                        </a:rPr>
                        <a:t>Number of instances</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899422680"/>
                  </a:ext>
                </a:extLst>
              </a:tr>
              <a:tr h="0">
                <a:tc>
                  <a:txBody>
                    <a:bodyPr/>
                    <a:lstStyle/>
                    <a:p>
                      <a:pPr algn="l"/>
                      <a:r>
                        <a:rPr lang="en-US" dirty="0">
                          <a:effectLst/>
                        </a:rPr>
                        <a:t>High</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0</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3</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3</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569967163"/>
                  </a:ext>
                </a:extLst>
              </a:tr>
              <a:tr h="0">
                <a:tc>
                  <a:txBody>
                    <a:bodyPr/>
                    <a:lstStyle/>
                    <a:p>
                      <a:pPr algn="l"/>
                      <a:r>
                        <a:rPr lang="en-US">
                          <a:effectLst/>
                        </a:rPr>
                        <a:t>Normal</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2</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a:effectLst/>
                        </a:rPr>
                        <a:t>0</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algn="l"/>
                      <a:r>
                        <a:rPr lang="en-US" dirty="0">
                          <a:effectLst/>
                        </a:rPr>
                        <a:t>2</a:t>
                      </a:r>
                    </a:p>
                  </a:txBody>
                  <a:tcPr marL="63500" marR="63500" marT="63500" marB="6350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113298271"/>
                  </a:ext>
                </a:extLst>
              </a:tr>
            </a:tbl>
          </a:graphicData>
        </a:graphic>
      </p:graphicFrame>
    </p:spTree>
    <p:extLst>
      <p:ext uri="{BB962C8B-B14F-4D97-AF65-F5344CB8AC3E}">
        <p14:creationId xmlns:p14="http://schemas.microsoft.com/office/powerpoint/2010/main" val="19228207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312"/>
            <a:ext cx="8229600" cy="411162"/>
          </a:xfrm>
        </p:spPr>
        <p:txBody>
          <a:bodyPr>
            <a:normAutofit fontScale="90000"/>
          </a:bodyPr>
          <a:lstStyle/>
          <a:p>
            <a:r>
              <a:rPr lang="en-US" sz="3200" b="1" dirty="0">
                <a:solidFill>
                  <a:srgbClr val="555555"/>
                </a:solidFill>
                <a:latin typeface="Libre Baskerville"/>
              </a:rPr>
              <a:t>Gini of wind for rain outlook</a:t>
            </a:r>
            <a:endParaRPr lang="en-US" sz="3200" dirty="0"/>
          </a:p>
        </p:txBody>
      </p:sp>
      <p:sp>
        <p:nvSpPr>
          <p:cNvPr id="3" name="Content Placeholder 2"/>
          <p:cNvSpPr>
            <a:spLocks noGrp="1"/>
          </p:cNvSpPr>
          <p:nvPr>
            <p:ph idx="1"/>
          </p:nvPr>
        </p:nvSpPr>
        <p:spPr>
          <a:xfrm>
            <a:off x="457200" y="596901"/>
            <a:ext cx="8229600" cy="1981200"/>
          </a:xfrm>
          <a:ln>
            <a:solidFill>
              <a:schemeClr val="accent1">
                <a:shade val="95000"/>
                <a:satMod val="105000"/>
              </a:schemeClr>
            </a:solidFill>
          </a:ln>
        </p:spPr>
        <p:txBody>
          <a:bodyPr>
            <a:noAutofit/>
          </a:bodyPr>
          <a:lstStyle/>
          <a:p>
            <a:pPr marL="0" lvl="0" indent="0" eaLnBrk="0" fontAlgn="base" hangingPunct="0">
              <a:spcBef>
                <a:spcPct val="0"/>
              </a:spcBef>
              <a:spcAft>
                <a:spcPct val="0"/>
              </a:spcAft>
              <a:buNone/>
            </a:pPr>
            <a:r>
              <a:rPr lang="en-US" sz="1800" dirty="0">
                <a:solidFill>
                  <a:srgbClr val="555555"/>
                </a:solidFill>
                <a:latin typeface="Rubik"/>
              </a:rPr>
              <a:t>Gini approach</a:t>
            </a:r>
          </a:p>
          <a:p>
            <a:pPr marL="0" lvl="0" indent="0" eaLnBrk="0" fontAlgn="base" hangingPunct="0">
              <a:spcBef>
                <a:spcPct val="0"/>
              </a:spcBef>
              <a:spcAft>
                <a:spcPct val="0"/>
              </a:spcAft>
              <a:buNone/>
            </a:pPr>
            <a:r>
              <a:rPr lang="en-US" sz="1800" dirty="0">
                <a:solidFill>
                  <a:srgbClr val="555555"/>
                </a:solidFill>
                <a:latin typeface="Rubik"/>
              </a:rPr>
              <a:t>Gini(Outlook=Rain Gini(Outlook=Rain and Wind=Weak) = 1-(3/3)^2-(0/3)^2 = 0</a:t>
            </a:r>
            <a:endParaRPr lang="en-US" sz="1800" dirty="0"/>
          </a:p>
          <a:p>
            <a:pPr marL="0" lvl="0" indent="0" eaLnBrk="0" fontAlgn="base" hangingPunct="0">
              <a:spcBef>
                <a:spcPct val="0"/>
              </a:spcBef>
              <a:spcAft>
                <a:spcPct val="0"/>
              </a:spcAft>
              <a:buNone/>
            </a:pPr>
            <a:r>
              <a:rPr lang="en-US" sz="1800" dirty="0">
                <a:solidFill>
                  <a:srgbClr val="555555"/>
                </a:solidFill>
                <a:latin typeface="Rubik"/>
              </a:rPr>
              <a:t>Gini(Outlook=Rain and Wind=Strong) = 1-(0/2)^2-(2/2)^2 = 0</a:t>
            </a:r>
            <a:endParaRPr lang="en-US" sz="1800" dirty="0"/>
          </a:p>
          <a:p>
            <a:pPr marL="0" lvl="0" indent="0" eaLnBrk="0" fontAlgn="base" hangingPunct="0">
              <a:spcBef>
                <a:spcPct val="0"/>
              </a:spcBef>
              <a:spcAft>
                <a:spcPct val="0"/>
              </a:spcAft>
              <a:buNone/>
            </a:pPr>
            <a:r>
              <a:rPr lang="en-US" sz="1800" dirty="0">
                <a:solidFill>
                  <a:srgbClr val="555555"/>
                </a:solidFill>
                <a:latin typeface="Rubik"/>
              </a:rPr>
              <a:t>Gini(Outlook=Rain and Wind) = (3/5)*0 + (2/5)*0 = 0</a:t>
            </a:r>
            <a:endParaRPr lang="en-US" sz="1800" dirty="0">
              <a:latin typeface="Arial" panose="020B0604020202020204" pitchFamily="34" charset="0"/>
            </a:endParaRPr>
          </a:p>
          <a:p>
            <a:pPr marL="0" lvl="0" indent="0" eaLnBrk="0" fontAlgn="base" hangingPunct="0">
              <a:spcBef>
                <a:spcPct val="0"/>
              </a:spcBef>
              <a:spcAft>
                <a:spcPct val="0"/>
              </a:spcAft>
              <a:buNone/>
            </a:pPr>
            <a:r>
              <a:rPr lang="en-US" sz="1800" dirty="0">
                <a:solidFill>
                  <a:srgbClr val="555555"/>
                </a:solidFill>
                <a:latin typeface="Rubik"/>
              </a:rPr>
              <a:t>and Wind=Weak) = 1-(3/3)^2-(0/3)^2 = 0</a:t>
            </a:r>
            <a:endParaRPr lang="en-US" sz="1800" dirty="0"/>
          </a:p>
          <a:p>
            <a:pPr marL="0" lvl="0" indent="0" eaLnBrk="0" fontAlgn="base" hangingPunct="0">
              <a:spcBef>
                <a:spcPct val="0"/>
              </a:spcBef>
              <a:spcAft>
                <a:spcPct val="0"/>
              </a:spcAft>
              <a:buNone/>
            </a:pPr>
            <a:r>
              <a:rPr lang="en-US" sz="1800" dirty="0">
                <a:solidFill>
                  <a:srgbClr val="555555"/>
                </a:solidFill>
                <a:latin typeface="Rubik"/>
              </a:rPr>
              <a:t>Gini(Outlook=Rain and Wind=Strong) = 1-(0/2)^2-(2/2)^2 = 0</a:t>
            </a:r>
            <a:endParaRPr lang="en-US" sz="1800" dirty="0"/>
          </a:p>
          <a:p>
            <a:pPr marL="0" lvl="0" indent="0" eaLnBrk="0" fontAlgn="base" hangingPunct="0">
              <a:spcBef>
                <a:spcPct val="0"/>
              </a:spcBef>
              <a:spcAft>
                <a:spcPct val="0"/>
              </a:spcAft>
              <a:buNone/>
            </a:pPr>
            <a:r>
              <a:rPr lang="en-US" sz="1800" dirty="0">
                <a:solidFill>
                  <a:srgbClr val="555555"/>
                </a:solidFill>
                <a:latin typeface="Rubik"/>
              </a:rPr>
              <a:t>Gini(Outlook=Rain and Wind) = (3/5)*0 + (2/5)*0 = 0</a:t>
            </a:r>
            <a:endParaRPr lang="en-US" sz="1800" dirty="0">
              <a:latin typeface="Arial" panose="020B0604020202020204" pitchFamily="34" charset="0"/>
            </a:endParaRPr>
          </a:p>
          <a:p>
            <a:endParaRPr lang="en-US" sz="2400"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46</a:t>
            </a:fld>
            <a:endParaRPr lang="en-US"/>
          </a:p>
        </p:txBody>
      </p:sp>
      <p:graphicFrame>
        <p:nvGraphicFramePr>
          <p:cNvPr id="6" name="Content Placeholder 5"/>
          <p:cNvGraphicFramePr>
            <a:graphicFrameLocks/>
          </p:cNvGraphicFramePr>
          <p:nvPr/>
        </p:nvGraphicFramePr>
        <p:xfrm>
          <a:off x="457200" y="5450716"/>
          <a:ext cx="7543800" cy="1303020"/>
        </p:xfrm>
        <a:graphic>
          <a:graphicData uri="http://schemas.openxmlformats.org/drawingml/2006/table">
            <a:tbl>
              <a:tblPr/>
              <a:tblGrid>
                <a:gridCol w="2527562">
                  <a:extLst>
                    <a:ext uri="{9D8B030D-6E8A-4147-A177-3AD203B41FA5}">
                      <a16:colId xmlns:a16="http://schemas.microsoft.com/office/drawing/2014/main" val="20000"/>
                    </a:ext>
                  </a:extLst>
                </a:gridCol>
                <a:gridCol w="1244338">
                  <a:extLst>
                    <a:ext uri="{9D8B030D-6E8A-4147-A177-3AD203B41FA5}">
                      <a16:colId xmlns:a16="http://schemas.microsoft.com/office/drawing/2014/main" val="20001"/>
                    </a:ext>
                  </a:extLst>
                </a:gridCol>
                <a:gridCol w="1244338">
                  <a:extLst>
                    <a:ext uri="{9D8B030D-6E8A-4147-A177-3AD203B41FA5}">
                      <a16:colId xmlns:a16="http://schemas.microsoft.com/office/drawing/2014/main" val="20002"/>
                    </a:ext>
                  </a:extLst>
                </a:gridCol>
                <a:gridCol w="2527562">
                  <a:extLst>
                    <a:ext uri="{9D8B030D-6E8A-4147-A177-3AD203B41FA5}">
                      <a16:colId xmlns:a16="http://schemas.microsoft.com/office/drawing/2014/main" val="20003"/>
                    </a:ext>
                  </a:extLst>
                </a:gridCol>
              </a:tblGrid>
              <a:tr h="0">
                <a:tc>
                  <a:txBody>
                    <a:bodyPr/>
                    <a:lstStyle/>
                    <a:p>
                      <a:pPr algn="l"/>
                      <a:r>
                        <a:rPr lang="en-US" sz="1600" dirty="0">
                          <a:effectLst/>
                        </a:rPr>
                        <a:t>Wind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accent3">
                        <a:lumMod val="20000"/>
                        <a:lumOff val="80000"/>
                      </a:schemeClr>
                    </a:solidFill>
                  </a:tcPr>
                </a:tc>
                <a:tc>
                  <a:txBody>
                    <a:bodyPr/>
                    <a:lstStyle/>
                    <a:p>
                      <a:pPr algn="l"/>
                      <a:r>
                        <a:rPr lang="en-US" sz="1600">
                          <a:effectLst/>
                        </a:rPr>
                        <a:t>Yes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accent3">
                        <a:lumMod val="20000"/>
                        <a:lumOff val="80000"/>
                      </a:schemeClr>
                    </a:solidFill>
                  </a:tcPr>
                </a:tc>
                <a:tc>
                  <a:txBody>
                    <a:bodyPr/>
                    <a:lstStyle/>
                    <a:p>
                      <a:pPr algn="l"/>
                      <a:r>
                        <a:rPr lang="en-US" sz="1600">
                          <a:effectLst/>
                        </a:rPr>
                        <a:t>No</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accent3">
                        <a:lumMod val="20000"/>
                        <a:lumOff val="80000"/>
                      </a:schemeClr>
                    </a:solidFill>
                  </a:tcPr>
                </a:tc>
                <a:tc>
                  <a:txBody>
                    <a:bodyPr/>
                    <a:lstStyle/>
                    <a:p>
                      <a:pPr algn="l"/>
                      <a:r>
                        <a:rPr lang="en-US" sz="1600" dirty="0">
                          <a:effectLst/>
                        </a:rPr>
                        <a:t>Number of instances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0">
                <a:tc>
                  <a:txBody>
                    <a:bodyPr/>
                    <a:lstStyle/>
                    <a:p>
                      <a:pPr algn="l"/>
                      <a:r>
                        <a:rPr lang="en-US" sz="1600">
                          <a:effectLst/>
                        </a:rPr>
                        <a:t>Weak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600">
                          <a:effectLst/>
                        </a:rPr>
                        <a:t>3</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600">
                          <a:effectLst/>
                        </a:rPr>
                        <a:t>0</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600">
                          <a:effectLst/>
                        </a:rPr>
                        <a:t>3</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a:r>
                        <a:rPr lang="en-US" sz="1600">
                          <a:effectLst/>
                        </a:rPr>
                        <a:t>Strong</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600">
                          <a:effectLst/>
                        </a:rPr>
                        <a:t>0</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600" dirty="0">
                          <a:effectLst/>
                        </a:rPr>
                        <a:t>2</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600" dirty="0">
                          <a:effectLst/>
                        </a:rPr>
                        <a:t>2</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8" name="TextBox 7"/>
          <p:cNvSpPr txBox="1"/>
          <p:nvPr/>
        </p:nvSpPr>
        <p:spPr>
          <a:xfrm>
            <a:off x="405739" y="2578101"/>
            <a:ext cx="8728429" cy="2031325"/>
          </a:xfrm>
          <a:prstGeom prst="rect">
            <a:avLst/>
          </a:prstGeom>
          <a:noFill/>
          <a:ln>
            <a:solidFill>
              <a:schemeClr val="accent1">
                <a:shade val="95000"/>
                <a:satMod val="105000"/>
              </a:schemeClr>
            </a:solidFill>
          </a:ln>
        </p:spPr>
        <p:txBody>
          <a:bodyPr wrap="square" rtlCol="0">
            <a:spAutoFit/>
          </a:bodyPr>
          <a:lstStyle/>
          <a:p>
            <a:pPr eaLnBrk="0" fontAlgn="base" hangingPunct="0">
              <a:spcBef>
                <a:spcPct val="0"/>
              </a:spcBef>
              <a:spcAft>
                <a:spcPct val="0"/>
              </a:spcAft>
            </a:pPr>
            <a:r>
              <a:rPr lang="en-US" dirty="0" err="1">
                <a:solidFill>
                  <a:srgbClr val="0070C0"/>
                </a:solidFill>
                <a:latin typeface="Rubik"/>
              </a:rPr>
              <a:t>Weighted_entropy</a:t>
            </a:r>
            <a:r>
              <a:rPr lang="en-US" dirty="0">
                <a:solidFill>
                  <a:srgbClr val="0070C0"/>
                </a:solidFill>
                <a:latin typeface="Rubik"/>
              </a:rPr>
              <a:t>(Outlook=rain and Wind=Weak) =(3/5)*( -(3/3)*log_2(3/3)- (0/3)*log_2(0.00001/3))=0</a:t>
            </a:r>
          </a:p>
          <a:p>
            <a:pPr eaLnBrk="0" fontAlgn="base" hangingPunct="0">
              <a:spcBef>
                <a:spcPct val="0"/>
              </a:spcBef>
              <a:spcAft>
                <a:spcPct val="0"/>
              </a:spcAft>
            </a:pPr>
            <a:r>
              <a:rPr lang="en-US" dirty="0" err="1">
                <a:solidFill>
                  <a:srgbClr val="0070C0"/>
                </a:solidFill>
                <a:latin typeface="Rubik"/>
              </a:rPr>
              <a:t>Weighted_entropy</a:t>
            </a:r>
            <a:r>
              <a:rPr lang="en-US" dirty="0">
                <a:solidFill>
                  <a:srgbClr val="0070C0"/>
                </a:solidFill>
                <a:latin typeface="Rubik"/>
              </a:rPr>
              <a:t>(Outlook=rain and Wind=strong) =(2/5)*( -(0/2)*log_2(0.0001/2)- (2/2)*log_2(2/2))=0</a:t>
            </a:r>
          </a:p>
          <a:p>
            <a:pPr eaLnBrk="0" fontAlgn="base" hangingPunct="0">
              <a:spcBef>
                <a:spcPct val="0"/>
              </a:spcBef>
              <a:spcAft>
                <a:spcPct val="0"/>
              </a:spcAft>
            </a:pPr>
            <a:r>
              <a:rPr lang="en-US" dirty="0" err="1">
                <a:solidFill>
                  <a:srgbClr val="0070C0"/>
                </a:solidFill>
                <a:latin typeface="Rubik"/>
              </a:rPr>
              <a:t>Information_gain_for_outlook_rain</a:t>
            </a:r>
            <a:r>
              <a:rPr lang="en-US" dirty="0">
                <a:solidFill>
                  <a:srgbClr val="0070C0"/>
                </a:solidFill>
                <a:latin typeface="Rubik"/>
              </a:rPr>
              <a:t>= </a:t>
            </a:r>
            <a:r>
              <a:rPr lang="en-US" dirty="0">
                <a:solidFill>
                  <a:srgbClr val="FF0000"/>
                </a:solidFill>
                <a:latin typeface="Rubik"/>
              </a:rPr>
              <a:t>Parent </a:t>
            </a:r>
            <a:r>
              <a:rPr lang="en-US" dirty="0" err="1">
                <a:solidFill>
                  <a:srgbClr val="FF0000"/>
                </a:solidFill>
                <a:latin typeface="Rubik"/>
              </a:rPr>
              <a:t>entropy_Outlook_rain</a:t>
            </a:r>
            <a:r>
              <a:rPr lang="en-US" dirty="0">
                <a:solidFill>
                  <a:srgbClr val="0070C0"/>
                </a:solidFill>
                <a:latin typeface="Rubik"/>
              </a:rPr>
              <a:t> - </a:t>
            </a:r>
            <a:r>
              <a:rPr lang="en-US" dirty="0" err="1">
                <a:solidFill>
                  <a:srgbClr val="0070C0"/>
                </a:solidFill>
                <a:latin typeface="Rubik"/>
              </a:rPr>
              <a:t>Weighted_entropy</a:t>
            </a:r>
            <a:r>
              <a:rPr lang="en-US" dirty="0">
                <a:solidFill>
                  <a:srgbClr val="0070C0"/>
                </a:solidFill>
                <a:latin typeface="Rubik"/>
              </a:rPr>
              <a:t>(Outlook=rain and Wind=Weak) - </a:t>
            </a:r>
            <a:r>
              <a:rPr lang="en-US" dirty="0" err="1">
                <a:solidFill>
                  <a:srgbClr val="0070C0"/>
                </a:solidFill>
                <a:latin typeface="Rubik"/>
              </a:rPr>
              <a:t>Weighted_entropy</a:t>
            </a:r>
            <a:r>
              <a:rPr lang="en-US" dirty="0">
                <a:solidFill>
                  <a:srgbClr val="0070C0"/>
                </a:solidFill>
                <a:latin typeface="Rubik"/>
              </a:rPr>
              <a:t>(Outlook=rain and Wind=strong) = 0.97-0-0=0.97</a:t>
            </a:r>
          </a:p>
        </p:txBody>
      </p:sp>
    </p:spTree>
    <p:extLst>
      <p:ext uri="{BB962C8B-B14F-4D97-AF65-F5344CB8AC3E}">
        <p14:creationId xmlns:p14="http://schemas.microsoft.com/office/powerpoint/2010/main" val="38003135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555555"/>
                </a:solidFill>
                <a:latin typeface="Libre Baskerville"/>
              </a:rPr>
              <a:t>Decision for rain outlook</a:t>
            </a:r>
            <a:endParaRPr lang="en-US" dirty="0"/>
          </a:p>
        </p:txBody>
      </p:sp>
      <p:sp>
        <p:nvSpPr>
          <p:cNvPr id="3" name="Content Placeholder 2"/>
          <p:cNvSpPr>
            <a:spLocks noGrp="1"/>
          </p:cNvSpPr>
          <p:nvPr>
            <p:ph idx="1"/>
          </p:nvPr>
        </p:nvSpPr>
        <p:spPr/>
        <p:txBody>
          <a:bodyPr>
            <a:normAutofit/>
          </a:bodyPr>
          <a:lstStyle/>
          <a:p>
            <a:pPr marL="0" lvl="0" indent="0" eaLnBrk="0" fontAlgn="base" hangingPunct="0">
              <a:spcBef>
                <a:spcPct val="0"/>
              </a:spcBef>
              <a:spcAft>
                <a:spcPct val="0"/>
              </a:spcAft>
              <a:buNone/>
            </a:pPr>
            <a:r>
              <a:rPr lang="en-US" sz="1800" dirty="0">
                <a:solidFill>
                  <a:srgbClr val="555555"/>
                </a:solidFill>
                <a:latin typeface="Rubik"/>
              </a:rPr>
              <a:t>The winner is wind feature for rain outlook because it has the minimum </a:t>
            </a:r>
            <a:r>
              <a:rPr lang="en-US" sz="1800" dirty="0" err="1">
                <a:solidFill>
                  <a:srgbClr val="555555"/>
                </a:solidFill>
                <a:latin typeface="Rubik"/>
              </a:rPr>
              <a:t>gini</a:t>
            </a:r>
            <a:r>
              <a:rPr lang="en-US" sz="1800" dirty="0">
                <a:solidFill>
                  <a:srgbClr val="555555"/>
                </a:solidFill>
                <a:latin typeface="Rubik"/>
              </a:rPr>
              <a:t> index score in features.</a:t>
            </a:r>
            <a:endParaRPr lang="en-US" sz="1800" dirty="0"/>
          </a:p>
          <a:p>
            <a:pPr eaLnBrk="0" fontAlgn="base" hangingPunct="0">
              <a:spcBef>
                <a:spcPct val="0"/>
              </a:spcBef>
              <a:spcAft>
                <a:spcPct val="0"/>
              </a:spcAft>
            </a:pPr>
            <a:r>
              <a:rPr lang="en-US" sz="1800" dirty="0">
                <a:solidFill>
                  <a:srgbClr val="555555"/>
                </a:solidFill>
                <a:latin typeface="Rubik"/>
              </a:rPr>
              <a:t>Put the wind feature for rain outlook branch and monitor the new sub data sets. </a:t>
            </a:r>
            <a:r>
              <a:rPr lang="en-US" sz="1800" b="1" dirty="0">
                <a:solidFill>
                  <a:srgbClr val="FF0000"/>
                </a:solidFill>
              </a:rPr>
              <a:t>Split using the attribute that the Gini (impurity) index is the lowest . </a:t>
            </a:r>
          </a:p>
          <a:p>
            <a:pPr eaLnBrk="0" fontAlgn="base" hangingPunct="0">
              <a:spcBef>
                <a:spcPct val="0"/>
              </a:spcBef>
              <a:spcAft>
                <a:spcPct val="0"/>
              </a:spcAft>
            </a:pPr>
            <a:r>
              <a:rPr lang="en-HK" sz="1800" b="1" i="1" dirty="0">
                <a:solidFill>
                  <a:srgbClr val="FF0000"/>
                </a:solidFill>
              </a:rPr>
              <a:t>Or</a:t>
            </a:r>
          </a:p>
          <a:p>
            <a:r>
              <a:rPr lang="en-HK" sz="1800" b="1" i="1" dirty="0">
                <a:solidFill>
                  <a:srgbClr val="FF0000"/>
                </a:solidFill>
              </a:rPr>
              <a:t>Information gain (based on Entropy) is the highest: </a:t>
            </a:r>
          </a:p>
          <a:p>
            <a:endParaRPr lang="en-US" sz="1800"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47</a:t>
            </a:fld>
            <a:endParaRPr lang="en-US"/>
          </a:p>
        </p:txBody>
      </p:sp>
      <p:graphicFrame>
        <p:nvGraphicFramePr>
          <p:cNvPr id="7" name="Content Placeholder 9"/>
          <p:cNvGraphicFramePr>
            <a:graphicFrameLocks/>
          </p:cNvGraphicFramePr>
          <p:nvPr>
            <p:extLst>
              <p:ext uri="{D42A27DB-BD31-4B8C-83A1-F6EECF244321}">
                <p14:modId xmlns:p14="http://schemas.microsoft.com/office/powerpoint/2010/main" val="563794715"/>
              </p:ext>
            </p:extLst>
          </p:nvPr>
        </p:nvGraphicFramePr>
        <p:xfrm>
          <a:off x="785545" y="4497070"/>
          <a:ext cx="7886700" cy="1859280"/>
        </p:xfrm>
        <a:graphic>
          <a:graphicData uri="http://schemas.openxmlformats.org/drawingml/2006/table">
            <a:tbl>
              <a:tblPr/>
              <a:tblGrid>
                <a:gridCol w="2235692">
                  <a:extLst>
                    <a:ext uri="{9D8B030D-6E8A-4147-A177-3AD203B41FA5}">
                      <a16:colId xmlns:a16="http://schemas.microsoft.com/office/drawing/2014/main" val="20000"/>
                    </a:ext>
                  </a:extLst>
                </a:gridCol>
                <a:gridCol w="1609698">
                  <a:extLst>
                    <a:ext uri="{9D8B030D-6E8A-4147-A177-3AD203B41FA5}">
                      <a16:colId xmlns:a16="http://schemas.microsoft.com/office/drawing/2014/main" val="20001"/>
                    </a:ext>
                  </a:extLst>
                </a:gridCol>
                <a:gridCol w="4041310">
                  <a:extLst>
                    <a:ext uri="{9D8B030D-6E8A-4147-A177-3AD203B41FA5}">
                      <a16:colId xmlns:a16="http://schemas.microsoft.com/office/drawing/2014/main" val="3824838050"/>
                    </a:ext>
                  </a:extLst>
                </a:gridCol>
              </a:tblGrid>
              <a:tr h="0">
                <a:tc>
                  <a:txBody>
                    <a:bodyPr/>
                    <a:lstStyle/>
                    <a:p>
                      <a:pPr algn="l"/>
                      <a:r>
                        <a:rPr lang="en-US" sz="1800" dirty="0">
                          <a:effectLst/>
                        </a:rPr>
                        <a:t>Feature</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effectLst/>
                        </a:rPr>
                        <a:t>Gini index</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effectLst/>
                        </a:rPr>
                        <a:t>Information gain by entropy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a:r>
                        <a:rPr lang="en-US" sz="1800">
                          <a:effectLst/>
                        </a:rPr>
                        <a:t>Temperature</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effectLst/>
                        </a:rPr>
                        <a:t>0.466</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eaLnBrk="0" fontAlgn="base" hangingPunct="0">
                        <a:spcBef>
                          <a:spcPct val="0"/>
                        </a:spcBef>
                        <a:spcAft>
                          <a:spcPct val="0"/>
                        </a:spcAft>
                      </a:pPr>
                      <a:r>
                        <a:rPr lang="en-US" dirty="0"/>
                        <a:t>0.019</a:t>
                      </a:r>
                      <a:endParaRPr lang="en-US" dirty="0">
                        <a:solidFill>
                          <a:srgbClr val="0070C0"/>
                        </a:solidFill>
                        <a:latin typeface="Rubik"/>
                      </a:endParaRP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a:r>
                        <a:rPr lang="en-US" sz="1800">
                          <a:solidFill>
                            <a:srgbClr val="FF0000"/>
                          </a:solidFill>
                          <a:effectLst/>
                        </a:rPr>
                        <a:t>Humidity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dirty="0">
                          <a:solidFill>
                            <a:srgbClr val="FF0000"/>
                          </a:solidFill>
                          <a:effectLst/>
                        </a:rPr>
                        <a:t>0 is the lowest</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dirty="0">
                          <a:solidFill>
                            <a:srgbClr val="0070C0"/>
                          </a:solidFill>
                          <a:latin typeface="Rubik"/>
                        </a:rPr>
                        <a:t>0.97 </a:t>
                      </a:r>
                      <a:r>
                        <a:rPr lang="en-US" sz="1800" dirty="0">
                          <a:solidFill>
                            <a:srgbClr val="FF0000"/>
                          </a:solidFill>
                          <a:effectLst/>
                        </a:rPr>
                        <a:t>is highest</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l"/>
                      <a:r>
                        <a:rPr lang="en-US" sz="1800">
                          <a:solidFill>
                            <a:srgbClr val="FF0000"/>
                          </a:solidFill>
                          <a:effectLst/>
                        </a:rPr>
                        <a:t>Wind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sz="1800" u="sng" dirty="0">
                          <a:solidFill>
                            <a:srgbClr val="FF0000"/>
                          </a:solidFill>
                          <a:effectLst/>
                        </a:rPr>
                        <a:t>0 is the lowest</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US" dirty="0">
                          <a:solidFill>
                            <a:srgbClr val="0070C0"/>
                          </a:solidFill>
                          <a:latin typeface="Rubik"/>
                        </a:rPr>
                        <a:t>0.97 </a:t>
                      </a:r>
                      <a:r>
                        <a:rPr lang="en-US" sz="1800" dirty="0">
                          <a:solidFill>
                            <a:srgbClr val="FF0000"/>
                          </a:solidFill>
                          <a:effectLst/>
                        </a:rPr>
                        <a:t> is the highest (pick this arbitrary)</a:t>
                      </a:r>
                      <a:endParaRPr lang="en-US" sz="1800" u="sng" dirty="0">
                        <a:solidFill>
                          <a:srgbClr val="FF0000"/>
                        </a:solidFill>
                        <a:effectLst/>
                      </a:endParaRP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37916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art-step-5">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2" y="2200400"/>
            <a:ext cx="9159957" cy="43228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22868" y="685800"/>
            <a:ext cx="8229600" cy="1143000"/>
          </a:xfrm>
        </p:spPr>
        <p:txBody>
          <a:bodyPr>
            <a:noAutofit/>
          </a:bodyPr>
          <a:lstStyle/>
          <a:p>
            <a:pPr algn="l"/>
            <a:r>
              <a:rPr lang="en-US" sz="2400" dirty="0"/>
              <a:t>Put the wind feature for rain outlook branch and monitor the new sub data sets. Can repeat the calculation to find the complete solution.</a:t>
            </a:r>
            <a:br>
              <a:rPr lang="en-US" sz="2400" dirty="0"/>
            </a:br>
            <a:endParaRPr lang="en-US" sz="2400" dirty="0"/>
          </a:p>
        </p:txBody>
      </p:sp>
      <p:sp>
        <p:nvSpPr>
          <p:cNvPr id="3" name="Content Placeholder 2"/>
          <p:cNvSpPr>
            <a:spLocks noGrp="1"/>
          </p:cNvSpPr>
          <p:nvPr>
            <p:ph idx="1"/>
          </p:nvPr>
        </p:nvSpPr>
        <p:spPr/>
        <p:txBody>
          <a:bodyPr>
            <a:normAutofit/>
          </a:bodyPr>
          <a:lstStyle/>
          <a:p>
            <a:r>
              <a:rPr lang="en-US" sz="2000" dirty="0"/>
              <a:t>However, you might realize that sub dataset in the overcast leaf has only yes decisions. This means that overcast leaf is over.</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48</a:t>
            </a:fld>
            <a:endParaRPr lang="en-US"/>
          </a:p>
        </p:txBody>
      </p:sp>
      <p:sp>
        <p:nvSpPr>
          <p:cNvPr id="7" name="Rectangle 6"/>
          <p:cNvSpPr/>
          <p:nvPr/>
        </p:nvSpPr>
        <p:spPr>
          <a:xfrm>
            <a:off x="942837" y="6301636"/>
            <a:ext cx="7189661" cy="461665"/>
          </a:xfrm>
          <a:prstGeom prst="rect">
            <a:avLst/>
          </a:prstGeom>
        </p:spPr>
        <p:txBody>
          <a:bodyPr wrap="none">
            <a:spAutoFit/>
          </a:bodyPr>
          <a:lstStyle/>
          <a:p>
            <a:r>
              <a:rPr lang="en-US" sz="2400" dirty="0"/>
              <a:t>Sub data sets for weak and strong wind and rain outlook</a:t>
            </a:r>
          </a:p>
        </p:txBody>
      </p:sp>
      <p:sp>
        <p:nvSpPr>
          <p:cNvPr id="8" name="Oval 7"/>
          <p:cNvSpPr/>
          <p:nvPr/>
        </p:nvSpPr>
        <p:spPr>
          <a:xfrm>
            <a:off x="3124200" y="5207725"/>
            <a:ext cx="838200" cy="12654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132498" y="5334000"/>
            <a:ext cx="859102" cy="11984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124200" y="4872806"/>
            <a:ext cx="1039644" cy="369332"/>
          </a:xfrm>
          <a:prstGeom prst="rect">
            <a:avLst/>
          </a:prstGeom>
          <a:noFill/>
        </p:spPr>
        <p:txBody>
          <a:bodyPr wrap="none" rtlCol="0">
            <a:spAutoFit/>
          </a:bodyPr>
          <a:lstStyle/>
          <a:p>
            <a:r>
              <a:rPr lang="en-US" dirty="0">
                <a:solidFill>
                  <a:srgbClr val="FF0000"/>
                </a:solidFill>
              </a:rPr>
              <a:t>Pure :yes</a:t>
            </a:r>
          </a:p>
        </p:txBody>
      </p:sp>
      <p:sp>
        <p:nvSpPr>
          <p:cNvPr id="11" name="TextBox 10"/>
          <p:cNvSpPr txBox="1"/>
          <p:nvPr/>
        </p:nvSpPr>
        <p:spPr>
          <a:xfrm>
            <a:off x="8212232" y="4964668"/>
            <a:ext cx="1039644" cy="369332"/>
          </a:xfrm>
          <a:prstGeom prst="rect">
            <a:avLst/>
          </a:prstGeom>
          <a:noFill/>
        </p:spPr>
        <p:txBody>
          <a:bodyPr wrap="none" rtlCol="0">
            <a:spAutoFit/>
          </a:bodyPr>
          <a:lstStyle/>
          <a:p>
            <a:r>
              <a:rPr lang="en-US" dirty="0">
                <a:solidFill>
                  <a:srgbClr val="FF0000"/>
                </a:solidFill>
              </a:rPr>
              <a:t>Pure :yes</a:t>
            </a:r>
          </a:p>
        </p:txBody>
      </p:sp>
    </p:spTree>
    <p:extLst>
      <p:ext uri="{BB962C8B-B14F-4D97-AF65-F5344CB8AC3E}">
        <p14:creationId xmlns:p14="http://schemas.microsoft.com/office/powerpoint/2010/main" val="12279229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art-step-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11" y="2438400"/>
            <a:ext cx="8928978" cy="43592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Final result</a:t>
            </a:r>
          </a:p>
        </p:txBody>
      </p:sp>
      <p:sp>
        <p:nvSpPr>
          <p:cNvPr id="3" name="Content Placeholder 2"/>
          <p:cNvSpPr>
            <a:spLocks noGrp="1"/>
          </p:cNvSpPr>
          <p:nvPr>
            <p:ph idx="1"/>
          </p:nvPr>
        </p:nvSpPr>
        <p:spPr>
          <a:xfrm>
            <a:off x="457200" y="1295400"/>
            <a:ext cx="8229600" cy="4525963"/>
          </a:xfrm>
        </p:spPr>
        <p:txBody>
          <a:bodyPr>
            <a:normAutofit/>
          </a:bodyPr>
          <a:lstStyle/>
          <a:p>
            <a:r>
              <a:rPr lang="en-US" sz="2800" dirty="0"/>
              <a:t>As seen, decision is always “yes” when “wind” is “weak”. On the other hand, decision is always “no” if “wind” is “strong”. This means that this branch is over.</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49</a:t>
            </a:fld>
            <a:endParaRPr lang="en-US"/>
          </a:p>
        </p:txBody>
      </p:sp>
    </p:spTree>
    <p:extLst>
      <p:ext uri="{BB962C8B-B14F-4D97-AF65-F5344CB8AC3E}">
        <p14:creationId xmlns:p14="http://schemas.microsoft.com/office/powerpoint/2010/main" val="1085293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FBD6-FF16-4FAC-B8BC-6DAD8284D596}"/>
              </a:ext>
            </a:extLst>
          </p:cNvPr>
          <p:cNvSpPr>
            <a:spLocks noGrp="1"/>
          </p:cNvSpPr>
          <p:nvPr>
            <p:ph type="title"/>
          </p:nvPr>
        </p:nvSpPr>
        <p:spPr/>
        <p:txBody>
          <a:bodyPr/>
          <a:lstStyle/>
          <a:p>
            <a:r>
              <a:rPr lang="en-US" dirty="0"/>
              <a:t>Decision trees</a:t>
            </a:r>
          </a:p>
        </p:txBody>
      </p:sp>
      <p:sp>
        <p:nvSpPr>
          <p:cNvPr id="3" name="Content Placeholder 2">
            <a:extLst>
              <a:ext uri="{FF2B5EF4-FFF2-40B4-BE49-F238E27FC236}">
                <a16:creationId xmlns:a16="http://schemas.microsoft.com/office/drawing/2014/main" id="{AC8261E8-E15A-4E83-80BB-7F1D5D9DA27B}"/>
              </a:ext>
            </a:extLst>
          </p:cNvPr>
          <p:cNvSpPr>
            <a:spLocks noGrp="1"/>
          </p:cNvSpPr>
          <p:nvPr>
            <p:ph idx="1"/>
          </p:nvPr>
        </p:nvSpPr>
        <p:spPr/>
        <p:txBody>
          <a:bodyPr/>
          <a:lstStyle/>
          <a:p>
            <a:r>
              <a:rPr lang="en-US" dirty="0">
                <a:solidFill>
                  <a:srgbClr val="FF0000"/>
                </a:solidFill>
              </a:rPr>
              <a:t>Classification (decision) tree</a:t>
            </a:r>
          </a:p>
          <a:p>
            <a:r>
              <a:rPr lang="en-US" dirty="0">
                <a:solidFill>
                  <a:srgbClr val="0070C0"/>
                </a:solidFill>
              </a:rPr>
              <a:t>Regression (decision) tree (Appendix)</a:t>
            </a:r>
          </a:p>
        </p:txBody>
      </p:sp>
      <p:sp>
        <p:nvSpPr>
          <p:cNvPr id="4" name="Footer Placeholder 3">
            <a:extLst>
              <a:ext uri="{FF2B5EF4-FFF2-40B4-BE49-F238E27FC236}">
                <a16:creationId xmlns:a16="http://schemas.microsoft.com/office/drawing/2014/main" id="{39EC112B-D9D3-471A-A937-A7C838D475E8}"/>
              </a:ext>
            </a:extLst>
          </p:cNvPr>
          <p:cNvSpPr>
            <a:spLocks noGrp="1"/>
          </p:cNvSpPr>
          <p:nvPr>
            <p:ph type="ftr" sz="quarter" idx="11"/>
          </p:nvPr>
        </p:nvSpPr>
        <p:spPr/>
        <p:txBody>
          <a:bodyPr/>
          <a:lstStyle/>
          <a:p>
            <a:r>
              <a:rPr lang="en-US"/>
              <a:t>Decision tree g.2.d</a:t>
            </a:r>
          </a:p>
        </p:txBody>
      </p:sp>
      <p:sp>
        <p:nvSpPr>
          <p:cNvPr id="5" name="Slide Number Placeholder 4">
            <a:extLst>
              <a:ext uri="{FF2B5EF4-FFF2-40B4-BE49-F238E27FC236}">
                <a16:creationId xmlns:a16="http://schemas.microsoft.com/office/drawing/2014/main" id="{77BB0B6C-3FBA-48C7-9C3A-1732BCE93E47}"/>
              </a:ext>
            </a:extLst>
          </p:cNvPr>
          <p:cNvSpPr>
            <a:spLocks noGrp="1"/>
          </p:cNvSpPr>
          <p:nvPr>
            <p:ph type="sldNum" sz="quarter" idx="12"/>
          </p:nvPr>
        </p:nvSpPr>
        <p:spPr/>
        <p:txBody>
          <a:bodyPr/>
          <a:lstStyle/>
          <a:p>
            <a:fld id="{2610D6A1-B8B6-49E2-8B25-8AE906FA9AFD}" type="slidenum">
              <a:rPr lang="en-US" smtClean="0"/>
              <a:t>5</a:t>
            </a:fld>
            <a:endParaRPr lang="en-US"/>
          </a:p>
        </p:txBody>
      </p:sp>
    </p:spTree>
    <p:extLst>
      <p:ext uri="{BB962C8B-B14F-4D97-AF65-F5344CB8AC3E}">
        <p14:creationId xmlns:p14="http://schemas.microsoft.com/office/powerpoint/2010/main" val="37166943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2</a:t>
            </a:r>
          </a:p>
        </p:txBody>
      </p:sp>
      <p:sp>
        <p:nvSpPr>
          <p:cNvPr id="6" name="Subtitle 5"/>
          <p:cNvSpPr>
            <a:spLocks noGrp="1"/>
          </p:cNvSpPr>
          <p:nvPr>
            <p:ph type="subTitle" idx="1"/>
          </p:nvPr>
        </p:nvSpPr>
        <p:spPr>
          <a:xfrm>
            <a:off x="1447800" y="3886200"/>
            <a:ext cx="6400800" cy="1752600"/>
          </a:xfrm>
        </p:spPr>
        <p:txBody>
          <a:bodyPr/>
          <a:lstStyle/>
          <a:p>
            <a:r>
              <a:rPr lang="en-US" dirty="0"/>
              <a:t>Design a tree to find out whether an umbrella is needed</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50</a:t>
            </a:fld>
            <a:endParaRPr lang="en-US"/>
          </a:p>
        </p:txBody>
      </p:sp>
    </p:spTree>
    <p:extLst>
      <p:ext uri="{BB962C8B-B14F-4D97-AF65-F5344CB8AC3E}">
        <p14:creationId xmlns:p14="http://schemas.microsoft.com/office/powerpoint/2010/main" val="25016989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design a tree to find out whether an umbrella is needed</a:t>
            </a:r>
          </a:p>
        </p:txBody>
      </p:sp>
      <p:sp>
        <p:nvSpPr>
          <p:cNvPr id="3" name="Content Placeholder 2"/>
          <p:cNvSpPr>
            <a:spLocks noGrp="1"/>
          </p:cNvSpPr>
          <p:nvPr>
            <p:ph idx="1"/>
          </p:nvPr>
        </p:nvSpPr>
        <p:spPr>
          <a:xfrm>
            <a:off x="457200" y="1371600"/>
            <a:ext cx="8229600" cy="4525963"/>
          </a:xfrm>
        </p:spPr>
        <p:txBody>
          <a:bodyPr>
            <a:noAutofit/>
          </a:bodyPr>
          <a:lstStyle/>
          <a:p>
            <a:r>
              <a:rPr lang="en-US" sz="1800" b="1" dirty="0">
                <a:latin typeface="Courier" pitchFamily="49" charset="0"/>
              </a:rPr>
              <a:t>Weather     Driving   Class=Umbrella</a:t>
            </a:r>
          </a:p>
          <a:p>
            <a:r>
              <a:rPr lang="en-US" sz="1800" b="1" dirty="0">
                <a:latin typeface="Courier" pitchFamily="49" charset="0"/>
              </a:rPr>
              <a:t>-------     --------  ---------- </a:t>
            </a:r>
          </a:p>
          <a:p>
            <a:r>
              <a:rPr lang="en-US" sz="1800" b="1" dirty="0">
                <a:latin typeface="Courier" pitchFamily="49" charset="0"/>
              </a:rPr>
              <a:t>1 Sunny      1 Yes      1  Yes</a:t>
            </a:r>
          </a:p>
          <a:p>
            <a:r>
              <a:rPr lang="en-US" sz="1800" b="1" dirty="0">
                <a:latin typeface="Courier" pitchFamily="49" charset="0"/>
              </a:rPr>
              <a:t>2 Cloudy     2 No       2  No</a:t>
            </a:r>
          </a:p>
          <a:p>
            <a:r>
              <a:rPr lang="en-US" sz="1800" b="1" dirty="0">
                <a:latin typeface="Courier" pitchFamily="49" charset="0"/>
              </a:rPr>
              <a:t>3 Rainy                    </a:t>
            </a:r>
          </a:p>
          <a:p>
            <a:r>
              <a:rPr lang="en-US" sz="1800" b="1" dirty="0">
                <a:latin typeface="Courier" pitchFamily="49" charset="0"/>
              </a:rPr>
              <a:t>-------      -----     -------  </a:t>
            </a:r>
          </a:p>
          <a:p>
            <a:r>
              <a:rPr lang="en-US" sz="1800" b="1" dirty="0">
                <a:latin typeface="Courier" pitchFamily="49" charset="0"/>
              </a:rPr>
              <a:t> 1           1           2          </a:t>
            </a:r>
          </a:p>
          <a:p>
            <a:r>
              <a:rPr lang="en-US" sz="1800" b="1" dirty="0">
                <a:latin typeface="Courier" pitchFamily="49" charset="0"/>
              </a:rPr>
              <a:t> 1           2           2          </a:t>
            </a:r>
          </a:p>
          <a:p>
            <a:r>
              <a:rPr lang="en-US" sz="1800" b="1" dirty="0">
                <a:latin typeface="Courier" pitchFamily="49" charset="0"/>
              </a:rPr>
              <a:t> 2           1           2          </a:t>
            </a:r>
          </a:p>
          <a:p>
            <a:r>
              <a:rPr lang="en-US" sz="1800" b="1" dirty="0">
                <a:latin typeface="Courier" pitchFamily="49" charset="0"/>
              </a:rPr>
              <a:t> 3           1           2          </a:t>
            </a:r>
          </a:p>
          <a:p>
            <a:r>
              <a:rPr lang="en-US" sz="1800" b="1" dirty="0">
                <a:latin typeface="Courier" pitchFamily="49" charset="0"/>
              </a:rPr>
              <a:t> 2           2           1          </a:t>
            </a:r>
          </a:p>
          <a:p>
            <a:r>
              <a:rPr lang="en-US" sz="1800" b="1" dirty="0">
                <a:latin typeface="Courier" pitchFamily="49" charset="0"/>
              </a:rPr>
              <a:t> 3           1           2          </a:t>
            </a:r>
          </a:p>
          <a:p>
            <a:r>
              <a:rPr lang="en-US" sz="1800" b="1" dirty="0">
                <a:latin typeface="Courier" pitchFamily="49" charset="0"/>
              </a:rPr>
              <a:t> 3           2           1          </a:t>
            </a:r>
          </a:p>
          <a:p>
            <a:r>
              <a:rPr lang="en-US" sz="1800" b="1" dirty="0">
                <a:latin typeface="Courier" pitchFamily="49" charset="0"/>
              </a:rPr>
              <a:t> 2           2           2          </a:t>
            </a:r>
          </a:p>
          <a:p>
            <a:r>
              <a:rPr lang="en-US" sz="1800" b="1" dirty="0">
                <a:latin typeface="Courier" pitchFamily="49" charset="0"/>
              </a:rPr>
              <a:t> 2           2           1 </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51</a:t>
            </a:fld>
            <a:endParaRPr lang="en-US"/>
          </a:p>
        </p:txBody>
      </p:sp>
      <p:sp>
        <p:nvSpPr>
          <p:cNvPr id="6" name="TextBox 5"/>
          <p:cNvSpPr txBox="1"/>
          <p:nvPr/>
        </p:nvSpPr>
        <p:spPr>
          <a:xfrm>
            <a:off x="5562600" y="3429000"/>
            <a:ext cx="3124200" cy="1754326"/>
          </a:xfrm>
          <a:prstGeom prst="rect">
            <a:avLst/>
          </a:prstGeom>
          <a:noFill/>
          <a:ln>
            <a:solidFill>
              <a:schemeClr val="accent1"/>
            </a:solidFill>
          </a:ln>
        </p:spPr>
        <p:txBody>
          <a:bodyPr wrap="square" rtlCol="0">
            <a:spAutoFit/>
          </a:bodyPr>
          <a:lstStyle/>
          <a:p>
            <a:r>
              <a:rPr lang="en-US" dirty="0"/>
              <a:t>The first question is :</a:t>
            </a:r>
          </a:p>
          <a:p>
            <a:r>
              <a:rPr lang="en-US" dirty="0"/>
              <a:t>Choose the root attribute:</a:t>
            </a:r>
          </a:p>
          <a:p>
            <a:r>
              <a:rPr lang="en-US" dirty="0"/>
              <a:t>You have two choices for the root attribute:</a:t>
            </a:r>
          </a:p>
          <a:p>
            <a:r>
              <a:rPr lang="en-US" dirty="0"/>
              <a:t>1) Weather</a:t>
            </a:r>
          </a:p>
          <a:p>
            <a:r>
              <a:rPr lang="en-US" dirty="0"/>
              <a:t>2) Driving</a:t>
            </a:r>
          </a:p>
        </p:txBody>
      </p:sp>
    </p:spTree>
    <p:extLst>
      <p:ext uri="{BB962C8B-B14F-4D97-AF65-F5344CB8AC3E}">
        <p14:creationId xmlns:p14="http://schemas.microsoft.com/office/powerpoint/2010/main" val="8237302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pPr algn="l"/>
            <a:r>
              <a:rPr lang="en-US" dirty="0"/>
              <a:t>How to build the tree</a:t>
            </a:r>
          </a:p>
        </p:txBody>
      </p:sp>
      <p:sp>
        <p:nvSpPr>
          <p:cNvPr id="3" name="Content Placeholder 2"/>
          <p:cNvSpPr>
            <a:spLocks noGrp="1"/>
          </p:cNvSpPr>
          <p:nvPr>
            <p:ph idx="1"/>
          </p:nvPr>
        </p:nvSpPr>
        <p:spPr>
          <a:xfrm>
            <a:off x="304800" y="859568"/>
            <a:ext cx="5510307" cy="5496782"/>
          </a:xfrm>
        </p:spPr>
        <p:txBody>
          <a:bodyPr>
            <a:noAutofit/>
          </a:bodyPr>
          <a:lstStyle/>
          <a:p>
            <a:r>
              <a:rPr lang="en-US" sz="2000" dirty="0"/>
              <a:t>First question: You have 2 choices</a:t>
            </a:r>
          </a:p>
          <a:p>
            <a:r>
              <a:rPr lang="en-US" sz="2000" dirty="0"/>
              <a:t>1) Root is attribute “Weather”: The braches are </a:t>
            </a:r>
          </a:p>
          <a:p>
            <a:pPr lvl="1"/>
            <a:r>
              <a:rPr lang="en-US" sz="1600" dirty="0"/>
              <a:t>Sunny or not , find metric </a:t>
            </a:r>
            <a:r>
              <a:rPr lang="en-US" sz="1600" dirty="0" err="1"/>
              <a:t>M_sunny</a:t>
            </a:r>
            <a:endParaRPr lang="en-US" sz="1600" dirty="0"/>
          </a:p>
          <a:p>
            <a:pPr lvl="1"/>
            <a:r>
              <a:rPr lang="en-US" sz="1600" dirty="0"/>
              <a:t>Cloudy or not, find metric </a:t>
            </a:r>
            <a:r>
              <a:rPr lang="en-US" sz="1600" dirty="0" err="1"/>
              <a:t>M_cloudy</a:t>
            </a:r>
            <a:endParaRPr lang="en-US" sz="1600" dirty="0"/>
          </a:p>
          <a:p>
            <a:pPr lvl="1"/>
            <a:r>
              <a:rPr lang="en-US" sz="1600" dirty="0"/>
              <a:t>Rainy or not, find metric </a:t>
            </a:r>
            <a:r>
              <a:rPr lang="en-US" sz="1600" dirty="0" err="1"/>
              <a:t>M_rainy</a:t>
            </a:r>
            <a:endParaRPr lang="en-US" sz="1600" dirty="0"/>
          </a:p>
          <a:p>
            <a:pPr lvl="1"/>
            <a:r>
              <a:rPr lang="en-US" sz="1600" dirty="0"/>
              <a:t>Total </a:t>
            </a:r>
            <a:r>
              <a:rPr lang="en-US" sz="1600" dirty="0" err="1"/>
              <a:t>weather_split_metric</a:t>
            </a:r>
            <a:r>
              <a:rPr lang="en-US" sz="1600" dirty="0"/>
              <a:t>= </a:t>
            </a:r>
            <a:r>
              <a:rPr lang="en-US" sz="1600" dirty="0" err="1"/>
              <a:t>weight_sunny</a:t>
            </a:r>
            <a:r>
              <a:rPr lang="en-US" sz="1600" dirty="0"/>
              <a:t>*</a:t>
            </a:r>
            <a:r>
              <a:rPr lang="en-US" sz="1600" dirty="0" err="1"/>
              <a:t>M_sunny</a:t>
            </a:r>
            <a:r>
              <a:rPr lang="en-US" sz="1600" dirty="0"/>
              <a:t>+ </a:t>
            </a:r>
            <a:r>
              <a:rPr lang="en-US" sz="1600" dirty="0" err="1"/>
              <a:t>weight_cloudy</a:t>
            </a:r>
            <a:r>
              <a:rPr lang="en-US" sz="1600" dirty="0"/>
              <a:t>*</a:t>
            </a:r>
            <a:r>
              <a:rPr lang="en-US" sz="1600" dirty="0" err="1"/>
              <a:t>M_cloudy</a:t>
            </a:r>
            <a:r>
              <a:rPr lang="en-US" sz="1600" dirty="0"/>
              <a:t>+ </a:t>
            </a:r>
            <a:r>
              <a:rPr lang="en-US" sz="1600" dirty="0" err="1"/>
              <a:t>weight_rainy</a:t>
            </a:r>
            <a:r>
              <a:rPr lang="en-US" sz="1600" dirty="0"/>
              <a:t>*</a:t>
            </a:r>
            <a:r>
              <a:rPr lang="en-US" sz="1600" dirty="0" err="1"/>
              <a:t>M_rainy</a:t>
            </a:r>
            <a:endParaRPr lang="en-US" sz="1600" dirty="0"/>
          </a:p>
          <a:p>
            <a:pPr lvl="1"/>
            <a:r>
              <a:rPr lang="en-US" sz="1600" dirty="0">
                <a:solidFill>
                  <a:srgbClr val="FF0000"/>
                </a:solidFill>
              </a:rPr>
              <a:t>(If this is smaller, pick “weather” as root)</a:t>
            </a:r>
          </a:p>
          <a:p>
            <a:pPr lvl="1"/>
            <a:endParaRPr lang="en-US" sz="1600" dirty="0"/>
          </a:p>
          <a:p>
            <a:r>
              <a:rPr lang="en-US" sz="2000" dirty="0"/>
              <a:t>2) Root is attribute “Driving”:</a:t>
            </a:r>
          </a:p>
          <a:p>
            <a:pPr lvl="1"/>
            <a:r>
              <a:rPr lang="en-US" sz="1600" dirty="0"/>
              <a:t>Yes or n umbrella , find metric </a:t>
            </a:r>
            <a:r>
              <a:rPr lang="en-US" sz="1600" dirty="0" err="1"/>
              <a:t>M_drive</a:t>
            </a:r>
            <a:endParaRPr lang="en-US" sz="1600" dirty="0"/>
          </a:p>
          <a:p>
            <a:pPr lvl="1"/>
            <a:r>
              <a:rPr lang="en-US" sz="2000" dirty="0"/>
              <a:t>Total </a:t>
            </a:r>
            <a:r>
              <a:rPr lang="en-US" sz="2000" dirty="0" err="1"/>
              <a:t>split_metric_drive</a:t>
            </a:r>
            <a:r>
              <a:rPr lang="en-US" sz="2000" dirty="0"/>
              <a:t>= </a:t>
            </a:r>
            <a:r>
              <a:rPr lang="en-US" sz="2000" dirty="0" err="1"/>
              <a:t>weight_drive</a:t>
            </a:r>
            <a:r>
              <a:rPr lang="en-US" sz="2000" dirty="0"/>
              <a:t>* </a:t>
            </a:r>
            <a:r>
              <a:rPr lang="en-US" sz="2000" dirty="0" err="1"/>
              <a:t>M_drive</a:t>
            </a:r>
            <a:endParaRPr lang="en-US" sz="2000" dirty="0"/>
          </a:p>
          <a:p>
            <a:pPr lvl="1"/>
            <a:r>
              <a:rPr lang="en-US" sz="2000" dirty="0"/>
              <a:t>Note </a:t>
            </a:r>
            <a:r>
              <a:rPr lang="en-US" sz="2000" dirty="0" err="1"/>
              <a:t>weight_drive</a:t>
            </a:r>
            <a:r>
              <a:rPr lang="en-US" sz="2000" dirty="0"/>
              <a:t> =1, since it is the only choice</a:t>
            </a:r>
          </a:p>
          <a:p>
            <a:pPr lvl="1"/>
            <a:r>
              <a:rPr lang="en-US" sz="2000" dirty="0">
                <a:solidFill>
                  <a:srgbClr val="FF0000"/>
                </a:solidFill>
              </a:rPr>
              <a:t>(If this is smaller, pick “driving” as root)</a:t>
            </a:r>
          </a:p>
          <a:p>
            <a:r>
              <a:rPr lang="en-US" sz="2400" dirty="0"/>
              <a:t>We will describe the procedure using 7 steps</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52</a:t>
            </a:fld>
            <a:endParaRPr lang="en-US"/>
          </a:p>
        </p:txBody>
      </p:sp>
      <p:sp>
        <p:nvSpPr>
          <p:cNvPr id="9" name="TextBox 8"/>
          <p:cNvSpPr txBox="1"/>
          <p:nvPr/>
        </p:nvSpPr>
        <p:spPr>
          <a:xfrm>
            <a:off x="7133463" y="1563859"/>
            <a:ext cx="1522276" cy="369332"/>
          </a:xfrm>
          <a:prstGeom prst="rect">
            <a:avLst/>
          </a:prstGeom>
          <a:noFill/>
        </p:spPr>
        <p:txBody>
          <a:bodyPr wrap="none" rtlCol="0">
            <a:spAutoFit/>
          </a:bodyPr>
          <a:lstStyle/>
          <a:p>
            <a:r>
              <a:rPr lang="en-US" dirty="0"/>
              <a:t>Root=weather</a:t>
            </a:r>
          </a:p>
        </p:txBody>
      </p:sp>
      <p:cxnSp>
        <p:nvCxnSpPr>
          <p:cNvPr id="14" name="Straight Arrow Connector 13"/>
          <p:cNvCxnSpPr>
            <a:stCxn id="9" idx="2"/>
          </p:cNvCxnSpPr>
          <p:nvPr/>
        </p:nvCxnSpPr>
        <p:spPr>
          <a:xfrm flipH="1">
            <a:off x="7446244" y="1933191"/>
            <a:ext cx="448357" cy="470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9" idx="2"/>
          </p:cNvCxnSpPr>
          <p:nvPr/>
        </p:nvCxnSpPr>
        <p:spPr>
          <a:xfrm flipH="1">
            <a:off x="6523866" y="1933191"/>
            <a:ext cx="1370735" cy="444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9" idx="2"/>
          </p:cNvCxnSpPr>
          <p:nvPr/>
        </p:nvCxnSpPr>
        <p:spPr>
          <a:xfrm>
            <a:off x="7894601" y="1933191"/>
            <a:ext cx="474018"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043246" y="2377739"/>
            <a:ext cx="755848" cy="369332"/>
          </a:xfrm>
          <a:prstGeom prst="rect">
            <a:avLst/>
          </a:prstGeom>
          <a:noFill/>
        </p:spPr>
        <p:txBody>
          <a:bodyPr wrap="none" rtlCol="0">
            <a:spAutoFit/>
          </a:bodyPr>
          <a:lstStyle/>
          <a:p>
            <a:r>
              <a:rPr lang="en-US" dirty="0"/>
              <a:t>Sunny</a:t>
            </a:r>
          </a:p>
        </p:txBody>
      </p:sp>
      <p:sp>
        <p:nvSpPr>
          <p:cNvPr id="60" name="TextBox 59"/>
          <p:cNvSpPr txBox="1"/>
          <p:nvPr/>
        </p:nvSpPr>
        <p:spPr>
          <a:xfrm>
            <a:off x="7068317" y="2391158"/>
            <a:ext cx="830677" cy="369332"/>
          </a:xfrm>
          <a:prstGeom prst="rect">
            <a:avLst/>
          </a:prstGeom>
          <a:noFill/>
        </p:spPr>
        <p:txBody>
          <a:bodyPr wrap="none" rtlCol="0">
            <a:spAutoFit/>
          </a:bodyPr>
          <a:lstStyle/>
          <a:p>
            <a:r>
              <a:rPr lang="en-US" dirty="0"/>
              <a:t>Cloudy</a:t>
            </a:r>
          </a:p>
        </p:txBody>
      </p:sp>
      <p:sp>
        <p:nvSpPr>
          <p:cNvPr id="61" name="TextBox 60"/>
          <p:cNvSpPr txBox="1"/>
          <p:nvPr/>
        </p:nvSpPr>
        <p:spPr>
          <a:xfrm>
            <a:off x="7990695" y="2403467"/>
            <a:ext cx="694934" cy="369332"/>
          </a:xfrm>
          <a:prstGeom prst="rect">
            <a:avLst/>
          </a:prstGeom>
          <a:noFill/>
        </p:spPr>
        <p:txBody>
          <a:bodyPr wrap="none" rtlCol="0">
            <a:spAutoFit/>
          </a:bodyPr>
          <a:lstStyle/>
          <a:p>
            <a:r>
              <a:rPr lang="en-US" dirty="0"/>
              <a:t>Rainy</a:t>
            </a:r>
          </a:p>
        </p:txBody>
      </p:sp>
      <p:cxnSp>
        <p:nvCxnSpPr>
          <p:cNvPr id="63" name="Straight Arrow Connector 62"/>
          <p:cNvCxnSpPr/>
          <p:nvPr/>
        </p:nvCxnSpPr>
        <p:spPr>
          <a:xfrm flipH="1">
            <a:off x="6463387" y="3933610"/>
            <a:ext cx="738848"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7202235" y="3933610"/>
            <a:ext cx="922378"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77244" y="3651625"/>
            <a:ext cx="1383777" cy="369332"/>
          </a:xfrm>
          <a:prstGeom prst="rect">
            <a:avLst/>
          </a:prstGeom>
          <a:noFill/>
        </p:spPr>
        <p:txBody>
          <a:bodyPr wrap="none" rtlCol="0">
            <a:spAutoFit/>
          </a:bodyPr>
          <a:lstStyle/>
          <a:p>
            <a:r>
              <a:rPr lang="en-US" dirty="0"/>
              <a:t>Root=driving</a:t>
            </a:r>
          </a:p>
        </p:txBody>
      </p:sp>
      <p:sp>
        <p:nvSpPr>
          <p:cNvPr id="42" name="TextBox 41"/>
          <p:cNvSpPr txBox="1"/>
          <p:nvPr/>
        </p:nvSpPr>
        <p:spPr>
          <a:xfrm>
            <a:off x="6051470" y="4308144"/>
            <a:ext cx="1162691" cy="646331"/>
          </a:xfrm>
          <a:prstGeom prst="rect">
            <a:avLst/>
          </a:prstGeom>
          <a:noFill/>
        </p:spPr>
        <p:txBody>
          <a:bodyPr wrap="none" rtlCol="0">
            <a:spAutoFit/>
          </a:bodyPr>
          <a:lstStyle/>
          <a:p>
            <a:r>
              <a:rPr lang="en-US" dirty="0"/>
              <a:t>Yes</a:t>
            </a:r>
          </a:p>
          <a:p>
            <a:r>
              <a:rPr lang="en-US" dirty="0"/>
              <a:t>(umbrella)</a:t>
            </a:r>
          </a:p>
        </p:txBody>
      </p:sp>
      <p:sp>
        <p:nvSpPr>
          <p:cNvPr id="69" name="TextBox 68"/>
          <p:cNvSpPr txBox="1"/>
          <p:nvPr/>
        </p:nvSpPr>
        <p:spPr>
          <a:xfrm>
            <a:off x="7610202" y="4308144"/>
            <a:ext cx="1162691" cy="646331"/>
          </a:xfrm>
          <a:prstGeom prst="rect">
            <a:avLst/>
          </a:prstGeom>
          <a:noFill/>
        </p:spPr>
        <p:txBody>
          <a:bodyPr wrap="none" rtlCol="0">
            <a:spAutoFit/>
          </a:bodyPr>
          <a:lstStyle/>
          <a:p>
            <a:r>
              <a:rPr lang="en-US" dirty="0"/>
              <a:t>No</a:t>
            </a:r>
          </a:p>
          <a:p>
            <a:r>
              <a:rPr lang="en-US" dirty="0"/>
              <a:t>(umbrella)</a:t>
            </a:r>
          </a:p>
        </p:txBody>
      </p:sp>
      <p:sp>
        <p:nvSpPr>
          <p:cNvPr id="47" name="TextBox 46"/>
          <p:cNvSpPr txBox="1"/>
          <p:nvPr/>
        </p:nvSpPr>
        <p:spPr>
          <a:xfrm>
            <a:off x="7299968" y="2851314"/>
            <a:ext cx="740908" cy="646331"/>
          </a:xfrm>
          <a:prstGeom prst="rect">
            <a:avLst/>
          </a:prstGeom>
          <a:noFill/>
        </p:spPr>
        <p:txBody>
          <a:bodyPr wrap="none" rtlCol="0">
            <a:spAutoFit/>
          </a:bodyPr>
          <a:lstStyle/>
          <a:p>
            <a:r>
              <a:rPr lang="en-US" sz="3600" dirty="0">
                <a:solidFill>
                  <a:srgbClr val="FF0000"/>
                </a:solidFill>
              </a:rPr>
              <a:t>OR</a:t>
            </a:r>
          </a:p>
        </p:txBody>
      </p:sp>
    </p:spTree>
    <p:extLst>
      <p:ext uri="{BB962C8B-B14F-4D97-AF65-F5344CB8AC3E}">
        <p14:creationId xmlns:p14="http://schemas.microsoft.com/office/powerpoint/2010/main" val="36735126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6964"/>
            <a:ext cx="5713719" cy="1160674"/>
          </a:xfrm>
        </p:spPr>
        <p:txBody>
          <a:bodyPr>
            <a:noAutofit/>
          </a:bodyPr>
          <a:lstStyle/>
          <a:p>
            <a:r>
              <a:rPr lang="en-US" sz="3200" dirty="0"/>
              <a:t>Steps to develop the tree.</a:t>
            </a:r>
            <a:br>
              <a:rPr lang="en-US" sz="3200" dirty="0"/>
            </a:br>
            <a:r>
              <a:rPr lang="en-US" sz="3200" dirty="0"/>
              <a:t>If root is attribute “weather”: </a:t>
            </a:r>
          </a:p>
        </p:txBody>
      </p:sp>
      <p:sp>
        <p:nvSpPr>
          <p:cNvPr id="3" name="Content Placeholder 2"/>
          <p:cNvSpPr>
            <a:spLocks noGrp="1"/>
          </p:cNvSpPr>
          <p:nvPr>
            <p:ph idx="1"/>
          </p:nvPr>
        </p:nvSpPr>
        <p:spPr>
          <a:xfrm>
            <a:off x="457200" y="1417638"/>
            <a:ext cx="4343400" cy="4708525"/>
          </a:xfrm>
        </p:spPr>
        <p:txBody>
          <a:bodyPr>
            <a:normAutofit fontScale="92500" lnSpcReduction="20000"/>
          </a:bodyPr>
          <a:lstStyle/>
          <a:p>
            <a:r>
              <a:rPr lang="en-US" dirty="0"/>
              <a:t>Step1 : if root is attribute “weather”, branch is “Sunny”, find split metric (</a:t>
            </a:r>
            <a:r>
              <a:rPr lang="en-US" dirty="0" err="1"/>
              <a:t>M_sunny</a:t>
            </a:r>
            <a:r>
              <a:rPr lang="en-US" dirty="0"/>
              <a:t>)</a:t>
            </a:r>
          </a:p>
          <a:p>
            <a:r>
              <a:rPr lang="en-US" dirty="0"/>
              <a:t>Step2 : if root is attribute “weather”, branch is “Cloudy”, find split metric (</a:t>
            </a:r>
            <a:r>
              <a:rPr lang="en-US" dirty="0" err="1"/>
              <a:t>M_cloudy</a:t>
            </a:r>
            <a:r>
              <a:rPr lang="en-US" dirty="0"/>
              <a:t>)</a:t>
            </a:r>
          </a:p>
          <a:p>
            <a:r>
              <a:rPr lang="en-US" dirty="0"/>
              <a:t>Step3: if root is attribute “weather”, branch is “Rainy”, find split metric (</a:t>
            </a:r>
            <a:r>
              <a:rPr lang="en-US" dirty="0" err="1"/>
              <a:t>M_rainy</a:t>
            </a:r>
            <a:r>
              <a:rPr lang="en-US" dirty="0"/>
              <a:t>)</a:t>
            </a:r>
          </a:p>
          <a:p>
            <a:endParaRPr lang="en-US" dirty="0"/>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53</a:t>
            </a:fld>
            <a:endParaRPr lang="en-US"/>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10D6A1-B8B6-49E2-8B25-8AE906FA9AFD}" type="slidenum">
              <a:rPr lang="en-US" smtClean="0"/>
              <a:pPr/>
              <a:t>53</a:t>
            </a:fld>
            <a:endParaRPr lang="en-US"/>
          </a:p>
        </p:txBody>
      </p:sp>
      <p:sp>
        <p:nvSpPr>
          <p:cNvPr id="7" name="TextBox 6"/>
          <p:cNvSpPr txBox="1"/>
          <p:nvPr/>
        </p:nvSpPr>
        <p:spPr>
          <a:xfrm>
            <a:off x="6746252" y="599731"/>
            <a:ext cx="1062150" cy="646331"/>
          </a:xfrm>
          <a:prstGeom prst="rect">
            <a:avLst/>
          </a:prstGeom>
          <a:noFill/>
          <a:ln>
            <a:solidFill>
              <a:schemeClr val="accent1">
                <a:shade val="95000"/>
                <a:satMod val="105000"/>
              </a:schemeClr>
            </a:solidFill>
          </a:ln>
        </p:spPr>
        <p:txBody>
          <a:bodyPr wrap="none" rtlCol="0">
            <a:spAutoFit/>
          </a:bodyPr>
          <a:lstStyle/>
          <a:p>
            <a:r>
              <a:rPr lang="en-US" dirty="0"/>
              <a:t>Weather:</a:t>
            </a:r>
          </a:p>
          <a:p>
            <a:r>
              <a:rPr lang="en-US" dirty="0">
                <a:solidFill>
                  <a:srgbClr val="FF0000"/>
                </a:solidFill>
              </a:rPr>
              <a:t>Sunny </a:t>
            </a:r>
            <a:r>
              <a:rPr lang="en-US" dirty="0"/>
              <a:t>?</a:t>
            </a:r>
          </a:p>
        </p:txBody>
      </p:sp>
      <p:sp>
        <p:nvSpPr>
          <p:cNvPr id="8" name="TextBox 7"/>
          <p:cNvSpPr txBox="1"/>
          <p:nvPr/>
        </p:nvSpPr>
        <p:spPr>
          <a:xfrm>
            <a:off x="6521964" y="1765857"/>
            <a:ext cx="449162" cy="369332"/>
          </a:xfrm>
          <a:prstGeom prst="rect">
            <a:avLst/>
          </a:prstGeom>
          <a:noFill/>
          <a:ln>
            <a:solidFill>
              <a:schemeClr val="accent1">
                <a:shade val="95000"/>
                <a:satMod val="105000"/>
              </a:schemeClr>
            </a:solidFill>
          </a:ln>
        </p:spPr>
        <p:txBody>
          <a:bodyPr wrap="none" rtlCol="0">
            <a:spAutoFit/>
          </a:bodyPr>
          <a:lstStyle/>
          <a:p>
            <a:r>
              <a:rPr lang="en-US" dirty="0"/>
              <a:t>     </a:t>
            </a:r>
          </a:p>
        </p:txBody>
      </p:sp>
      <p:cxnSp>
        <p:nvCxnSpPr>
          <p:cNvPr id="9" name="Straight Arrow Connector 8"/>
          <p:cNvCxnSpPr>
            <a:stCxn id="7" idx="2"/>
            <a:endCxn id="8" idx="0"/>
          </p:cNvCxnSpPr>
          <p:nvPr/>
        </p:nvCxnSpPr>
        <p:spPr>
          <a:xfrm flipH="1">
            <a:off x="6746545" y="1246062"/>
            <a:ext cx="530782" cy="519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521964" y="1337062"/>
            <a:ext cx="491225" cy="369332"/>
          </a:xfrm>
          <a:prstGeom prst="rect">
            <a:avLst/>
          </a:prstGeom>
          <a:noFill/>
        </p:spPr>
        <p:txBody>
          <a:bodyPr wrap="none" rtlCol="0">
            <a:spAutoFit/>
          </a:bodyPr>
          <a:lstStyle/>
          <a:p>
            <a:r>
              <a:rPr lang="en-US" dirty="0"/>
              <a:t>yes</a:t>
            </a:r>
          </a:p>
        </p:txBody>
      </p:sp>
      <p:sp>
        <p:nvSpPr>
          <p:cNvPr id="11" name="TextBox 10"/>
          <p:cNvSpPr txBox="1"/>
          <p:nvPr/>
        </p:nvSpPr>
        <p:spPr>
          <a:xfrm>
            <a:off x="7808402" y="1797395"/>
            <a:ext cx="343364" cy="369332"/>
          </a:xfrm>
          <a:prstGeom prst="rect">
            <a:avLst/>
          </a:prstGeom>
          <a:noFill/>
          <a:ln>
            <a:solidFill>
              <a:schemeClr val="accent1">
                <a:shade val="95000"/>
                <a:satMod val="105000"/>
              </a:schemeClr>
            </a:solidFill>
          </a:ln>
        </p:spPr>
        <p:txBody>
          <a:bodyPr wrap="none" rtlCol="0">
            <a:spAutoFit/>
          </a:bodyPr>
          <a:lstStyle/>
          <a:p>
            <a:r>
              <a:rPr lang="en-US" dirty="0"/>
              <a:t>   </a:t>
            </a:r>
          </a:p>
        </p:txBody>
      </p:sp>
      <p:cxnSp>
        <p:nvCxnSpPr>
          <p:cNvPr id="12" name="Straight Arrow Connector 11"/>
          <p:cNvCxnSpPr>
            <a:stCxn id="7" idx="2"/>
            <a:endCxn id="11" idx="0"/>
          </p:cNvCxnSpPr>
          <p:nvPr/>
        </p:nvCxnSpPr>
        <p:spPr>
          <a:xfrm>
            <a:off x="7277327" y="1246062"/>
            <a:ext cx="702757" cy="5513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53102" y="1380096"/>
            <a:ext cx="455574" cy="369332"/>
          </a:xfrm>
          <a:prstGeom prst="rect">
            <a:avLst/>
          </a:prstGeom>
          <a:noFill/>
        </p:spPr>
        <p:txBody>
          <a:bodyPr wrap="none" rtlCol="0">
            <a:spAutoFit/>
          </a:bodyPr>
          <a:lstStyle/>
          <a:p>
            <a:r>
              <a:rPr lang="en-US" dirty="0"/>
              <a:t>No</a:t>
            </a:r>
          </a:p>
        </p:txBody>
      </p:sp>
      <p:sp>
        <p:nvSpPr>
          <p:cNvPr id="14" name="TextBox 13"/>
          <p:cNvSpPr txBox="1"/>
          <p:nvPr/>
        </p:nvSpPr>
        <p:spPr>
          <a:xfrm>
            <a:off x="6594906" y="2619979"/>
            <a:ext cx="1062150" cy="646331"/>
          </a:xfrm>
          <a:prstGeom prst="rect">
            <a:avLst/>
          </a:prstGeom>
          <a:noFill/>
          <a:ln>
            <a:solidFill>
              <a:schemeClr val="accent1">
                <a:shade val="95000"/>
                <a:satMod val="105000"/>
              </a:schemeClr>
            </a:solidFill>
          </a:ln>
        </p:spPr>
        <p:txBody>
          <a:bodyPr wrap="none" rtlCol="0">
            <a:spAutoFit/>
          </a:bodyPr>
          <a:lstStyle/>
          <a:p>
            <a:r>
              <a:rPr lang="en-US" dirty="0"/>
              <a:t>Weather:</a:t>
            </a:r>
          </a:p>
          <a:p>
            <a:r>
              <a:rPr lang="en-US" dirty="0">
                <a:solidFill>
                  <a:srgbClr val="00B050"/>
                </a:solidFill>
              </a:rPr>
              <a:t>Cloudy</a:t>
            </a:r>
            <a:r>
              <a:rPr lang="en-US" dirty="0"/>
              <a:t> ?</a:t>
            </a:r>
          </a:p>
        </p:txBody>
      </p:sp>
      <p:sp>
        <p:nvSpPr>
          <p:cNvPr id="15" name="TextBox 14"/>
          <p:cNvSpPr txBox="1"/>
          <p:nvPr/>
        </p:nvSpPr>
        <p:spPr>
          <a:xfrm>
            <a:off x="6370618" y="3786105"/>
            <a:ext cx="449162" cy="369332"/>
          </a:xfrm>
          <a:prstGeom prst="rect">
            <a:avLst/>
          </a:prstGeom>
          <a:noFill/>
          <a:ln>
            <a:solidFill>
              <a:schemeClr val="accent1">
                <a:shade val="95000"/>
                <a:satMod val="105000"/>
              </a:schemeClr>
            </a:solidFill>
          </a:ln>
        </p:spPr>
        <p:txBody>
          <a:bodyPr wrap="none" rtlCol="0">
            <a:spAutoFit/>
          </a:bodyPr>
          <a:lstStyle/>
          <a:p>
            <a:r>
              <a:rPr lang="en-US" dirty="0"/>
              <a:t>     </a:t>
            </a:r>
          </a:p>
        </p:txBody>
      </p:sp>
      <p:cxnSp>
        <p:nvCxnSpPr>
          <p:cNvPr id="16" name="Straight Arrow Connector 15"/>
          <p:cNvCxnSpPr>
            <a:stCxn id="14" idx="2"/>
            <a:endCxn id="15" idx="0"/>
          </p:cNvCxnSpPr>
          <p:nvPr/>
        </p:nvCxnSpPr>
        <p:spPr>
          <a:xfrm flipH="1">
            <a:off x="6595199" y="3266310"/>
            <a:ext cx="530782" cy="519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70618" y="3357310"/>
            <a:ext cx="491225" cy="369332"/>
          </a:xfrm>
          <a:prstGeom prst="rect">
            <a:avLst/>
          </a:prstGeom>
          <a:noFill/>
        </p:spPr>
        <p:txBody>
          <a:bodyPr wrap="none" rtlCol="0">
            <a:spAutoFit/>
          </a:bodyPr>
          <a:lstStyle/>
          <a:p>
            <a:r>
              <a:rPr lang="en-US" dirty="0"/>
              <a:t>yes</a:t>
            </a:r>
          </a:p>
        </p:txBody>
      </p:sp>
      <p:sp>
        <p:nvSpPr>
          <p:cNvPr id="18" name="TextBox 17"/>
          <p:cNvSpPr txBox="1"/>
          <p:nvPr/>
        </p:nvSpPr>
        <p:spPr>
          <a:xfrm>
            <a:off x="7657056" y="3817643"/>
            <a:ext cx="343364" cy="369332"/>
          </a:xfrm>
          <a:prstGeom prst="rect">
            <a:avLst/>
          </a:prstGeom>
          <a:noFill/>
          <a:ln>
            <a:solidFill>
              <a:schemeClr val="accent1">
                <a:shade val="95000"/>
                <a:satMod val="105000"/>
              </a:schemeClr>
            </a:solidFill>
          </a:ln>
        </p:spPr>
        <p:txBody>
          <a:bodyPr wrap="none" rtlCol="0">
            <a:spAutoFit/>
          </a:bodyPr>
          <a:lstStyle/>
          <a:p>
            <a:r>
              <a:rPr lang="en-US" dirty="0"/>
              <a:t>   </a:t>
            </a:r>
          </a:p>
        </p:txBody>
      </p:sp>
      <p:cxnSp>
        <p:nvCxnSpPr>
          <p:cNvPr id="19" name="Straight Arrow Connector 18"/>
          <p:cNvCxnSpPr>
            <a:stCxn id="14" idx="2"/>
            <a:endCxn id="18" idx="0"/>
          </p:cNvCxnSpPr>
          <p:nvPr/>
        </p:nvCxnSpPr>
        <p:spPr>
          <a:xfrm>
            <a:off x="7125981" y="3266310"/>
            <a:ext cx="702757" cy="5513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501756" y="3400344"/>
            <a:ext cx="455574" cy="369332"/>
          </a:xfrm>
          <a:prstGeom prst="rect">
            <a:avLst/>
          </a:prstGeom>
          <a:noFill/>
        </p:spPr>
        <p:txBody>
          <a:bodyPr wrap="none" rtlCol="0">
            <a:spAutoFit/>
          </a:bodyPr>
          <a:lstStyle/>
          <a:p>
            <a:r>
              <a:rPr lang="en-US" dirty="0"/>
              <a:t>No</a:t>
            </a:r>
          </a:p>
        </p:txBody>
      </p:sp>
      <p:sp>
        <p:nvSpPr>
          <p:cNvPr id="21" name="TextBox 20"/>
          <p:cNvSpPr txBox="1"/>
          <p:nvPr/>
        </p:nvSpPr>
        <p:spPr>
          <a:xfrm>
            <a:off x="6327969" y="4648200"/>
            <a:ext cx="1062150" cy="646331"/>
          </a:xfrm>
          <a:prstGeom prst="rect">
            <a:avLst/>
          </a:prstGeom>
          <a:noFill/>
          <a:ln>
            <a:solidFill>
              <a:schemeClr val="accent1">
                <a:shade val="95000"/>
                <a:satMod val="105000"/>
              </a:schemeClr>
            </a:solidFill>
          </a:ln>
        </p:spPr>
        <p:txBody>
          <a:bodyPr wrap="none" rtlCol="0">
            <a:spAutoFit/>
          </a:bodyPr>
          <a:lstStyle/>
          <a:p>
            <a:r>
              <a:rPr lang="en-US" dirty="0"/>
              <a:t>Weather:</a:t>
            </a:r>
          </a:p>
          <a:p>
            <a:r>
              <a:rPr lang="en-US" dirty="0">
                <a:solidFill>
                  <a:srgbClr val="0070C0"/>
                </a:solidFill>
              </a:rPr>
              <a:t>Rainy</a:t>
            </a:r>
            <a:r>
              <a:rPr lang="en-US" dirty="0"/>
              <a:t> ?</a:t>
            </a:r>
          </a:p>
        </p:txBody>
      </p:sp>
      <p:sp>
        <p:nvSpPr>
          <p:cNvPr id="22" name="TextBox 21"/>
          <p:cNvSpPr txBox="1"/>
          <p:nvPr/>
        </p:nvSpPr>
        <p:spPr>
          <a:xfrm>
            <a:off x="6103681" y="5814326"/>
            <a:ext cx="449162" cy="369332"/>
          </a:xfrm>
          <a:prstGeom prst="rect">
            <a:avLst/>
          </a:prstGeom>
          <a:noFill/>
          <a:ln>
            <a:solidFill>
              <a:schemeClr val="accent1">
                <a:shade val="95000"/>
                <a:satMod val="105000"/>
              </a:schemeClr>
            </a:solidFill>
          </a:ln>
        </p:spPr>
        <p:txBody>
          <a:bodyPr wrap="none" rtlCol="0">
            <a:spAutoFit/>
          </a:bodyPr>
          <a:lstStyle/>
          <a:p>
            <a:r>
              <a:rPr lang="en-US" dirty="0"/>
              <a:t>     </a:t>
            </a:r>
          </a:p>
        </p:txBody>
      </p:sp>
      <p:cxnSp>
        <p:nvCxnSpPr>
          <p:cNvPr id="23" name="Straight Arrow Connector 22"/>
          <p:cNvCxnSpPr>
            <a:stCxn id="21" idx="2"/>
            <a:endCxn id="22" idx="0"/>
          </p:cNvCxnSpPr>
          <p:nvPr/>
        </p:nvCxnSpPr>
        <p:spPr>
          <a:xfrm flipH="1">
            <a:off x="6328262" y="5294531"/>
            <a:ext cx="530782" cy="519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03681" y="5385531"/>
            <a:ext cx="491225" cy="369332"/>
          </a:xfrm>
          <a:prstGeom prst="rect">
            <a:avLst/>
          </a:prstGeom>
          <a:noFill/>
        </p:spPr>
        <p:txBody>
          <a:bodyPr wrap="none" rtlCol="0">
            <a:spAutoFit/>
          </a:bodyPr>
          <a:lstStyle/>
          <a:p>
            <a:r>
              <a:rPr lang="en-US" dirty="0"/>
              <a:t>yes</a:t>
            </a:r>
          </a:p>
        </p:txBody>
      </p:sp>
      <p:sp>
        <p:nvSpPr>
          <p:cNvPr id="25" name="TextBox 24"/>
          <p:cNvSpPr txBox="1"/>
          <p:nvPr/>
        </p:nvSpPr>
        <p:spPr>
          <a:xfrm>
            <a:off x="7390119" y="5845864"/>
            <a:ext cx="343364" cy="369332"/>
          </a:xfrm>
          <a:prstGeom prst="rect">
            <a:avLst/>
          </a:prstGeom>
          <a:noFill/>
          <a:ln>
            <a:solidFill>
              <a:schemeClr val="accent1">
                <a:shade val="95000"/>
                <a:satMod val="105000"/>
              </a:schemeClr>
            </a:solidFill>
          </a:ln>
        </p:spPr>
        <p:txBody>
          <a:bodyPr wrap="none" rtlCol="0">
            <a:spAutoFit/>
          </a:bodyPr>
          <a:lstStyle/>
          <a:p>
            <a:r>
              <a:rPr lang="en-US" dirty="0"/>
              <a:t>   </a:t>
            </a:r>
          </a:p>
        </p:txBody>
      </p:sp>
      <p:cxnSp>
        <p:nvCxnSpPr>
          <p:cNvPr id="26" name="Straight Arrow Connector 25"/>
          <p:cNvCxnSpPr>
            <a:stCxn id="21" idx="2"/>
            <a:endCxn id="25" idx="0"/>
          </p:cNvCxnSpPr>
          <p:nvPr/>
        </p:nvCxnSpPr>
        <p:spPr>
          <a:xfrm>
            <a:off x="6859044" y="5294531"/>
            <a:ext cx="702757" cy="5513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234819" y="5428565"/>
            <a:ext cx="455574" cy="369332"/>
          </a:xfrm>
          <a:prstGeom prst="rect">
            <a:avLst/>
          </a:prstGeom>
          <a:noFill/>
        </p:spPr>
        <p:txBody>
          <a:bodyPr wrap="none" rtlCol="0">
            <a:spAutoFit/>
          </a:bodyPr>
          <a:lstStyle/>
          <a:p>
            <a:r>
              <a:rPr lang="en-US" dirty="0"/>
              <a:t>No</a:t>
            </a:r>
          </a:p>
        </p:txBody>
      </p:sp>
      <p:sp>
        <p:nvSpPr>
          <p:cNvPr id="28" name="Rounded Rectangle 27"/>
          <p:cNvSpPr/>
          <p:nvPr/>
        </p:nvSpPr>
        <p:spPr>
          <a:xfrm>
            <a:off x="6170919" y="389921"/>
            <a:ext cx="2438400" cy="1991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6015619" y="2514600"/>
            <a:ext cx="2438400" cy="18635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5906781" y="4572000"/>
            <a:ext cx="2438400" cy="18635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713111" y="2756330"/>
            <a:ext cx="706668" cy="369332"/>
          </a:xfrm>
          <a:prstGeom prst="rect">
            <a:avLst/>
          </a:prstGeom>
          <a:noFill/>
        </p:spPr>
        <p:txBody>
          <a:bodyPr wrap="none" rtlCol="0">
            <a:spAutoFit/>
          </a:bodyPr>
          <a:lstStyle/>
          <a:p>
            <a:r>
              <a:rPr lang="en-US" b="1" dirty="0"/>
              <a:t>step2</a:t>
            </a:r>
          </a:p>
        </p:txBody>
      </p:sp>
      <p:sp>
        <p:nvSpPr>
          <p:cNvPr id="32" name="TextBox 31"/>
          <p:cNvSpPr txBox="1"/>
          <p:nvPr/>
        </p:nvSpPr>
        <p:spPr>
          <a:xfrm>
            <a:off x="7828738" y="599731"/>
            <a:ext cx="706668" cy="369332"/>
          </a:xfrm>
          <a:prstGeom prst="rect">
            <a:avLst/>
          </a:prstGeom>
          <a:noFill/>
        </p:spPr>
        <p:txBody>
          <a:bodyPr wrap="none" rtlCol="0">
            <a:spAutoFit/>
          </a:bodyPr>
          <a:lstStyle/>
          <a:p>
            <a:r>
              <a:rPr lang="en-US" b="1" dirty="0"/>
              <a:t>step1</a:t>
            </a:r>
          </a:p>
        </p:txBody>
      </p:sp>
      <p:sp>
        <p:nvSpPr>
          <p:cNvPr id="33" name="TextBox 32"/>
          <p:cNvSpPr txBox="1"/>
          <p:nvPr/>
        </p:nvSpPr>
        <p:spPr>
          <a:xfrm>
            <a:off x="7477359" y="4703201"/>
            <a:ext cx="706668" cy="369332"/>
          </a:xfrm>
          <a:prstGeom prst="rect">
            <a:avLst/>
          </a:prstGeom>
          <a:noFill/>
        </p:spPr>
        <p:txBody>
          <a:bodyPr wrap="none" rtlCol="0">
            <a:spAutoFit/>
          </a:bodyPr>
          <a:lstStyle/>
          <a:p>
            <a:r>
              <a:rPr lang="en-US" b="1" dirty="0"/>
              <a:t>step3</a:t>
            </a:r>
          </a:p>
        </p:txBody>
      </p:sp>
    </p:spTree>
    <p:extLst>
      <p:ext uri="{BB962C8B-B14F-4D97-AF65-F5344CB8AC3E}">
        <p14:creationId xmlns:p14="http://schemas.microsoft.com/office/powerpoint/2010/main" val="30476363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5166374" cy="1112838"/>
          </a:xfrm>
        </p:spPr>
        <p:txBody>
          <a:bodyPr>
            <a:normAutofit fontScale="90000"/>
          </a:bodyPr>
          <a:lstStyle/>
          <a:p>
            <a:pPr algn="l"/>
            <a:r>
              <a:rPr lang="en-US" dirty="0"/>
              <a:t> Step1: Find </a:t>
            </a:r>
            <a:r>
              <a:rPr lang="en-US" dirty="0" err="1"/>
              <a:t>M_sunny</a:t>
            </a:r>
            <a:r>
              <a:rPr lang="en-US" dirty="0"/>
              <a:t>, </a:t>
            </a:r>
            <a:r>
              <a:rPr lang="en-US" dirty="0" err="1"/>
              <a:t>Weight_sunny</a:t>
            </a:r>
            <a:endParaRPr lang="en-US" dirty="0"/>
          </a:p>
        </p:txBody>
      </p:sp>
      <p:sp>
        <p:nvSpPr>
          <p:cNvPr id="3" name="Content Placeholder 2"/>
          <p:cNvSpPr>
            <a:spLocks noGrp="1"/>
          </p:cNvSpPr>
          <p:nvPr>
            <p:ph idx="1"/>
          </p:nvPr>
        </p:nvSpPr>
        <p:spPr>
          <a:xfrm>
            <a:off x="412130" y="1491072"/>
            <a:ext cx="5211444" cy="4525963"/>
          </a:xfrm>
        </p:spPr>
        <p:txBody>
          <a:bodyPr>
            <a:normAutofit fontScale="70000" lnSpcReduction="20000"/>
          </a:bodyPr>
          <a:lstStyle/>
          <a:p>
            <a:r>
              <a:rPr lang="en-US" dirty="0"/>
              <a:t>N=Number of samples=9</a:t>
            </a:r>
          </a:p>
          <a:p>
            <a:r>
              <a:rPr lang="en-US" dirty="0"/>
              <a:t>M1=Number of sunny cases=2</a:t>
            </a:r>
          </a:p>
          <a:p>
            <a:r>
              <a:rPr lang="en-US" u="sng" dirty="0"/>
              <a:t>W1=</a:t>
            </a:r>
            <a:r>
              <a:rPr lang="en-US" u="sng" dirty="0" err="1"/>
              <a:t>Weight_sunny</a:t>
            </a:r>
            <a:r>
              <a:rPr lang="en-US" u="sng" dirty="0"/>
              <a:t>=M1/N=2/9</a:t>
            </a:r>
          </a:p>
          <a:p>
            <a:endParaRPr lang="en-US" dirty="0"/>
          </a:p>
          <a:p>
            <a:r>
              <a:rPr lang="en-US" dirty="0"/>
              <a:t>N1y=</a:t>
            </a:r>
            <a:r>
              <a:rPr lang="en-US" dirty="0" err="1"/>
              <a:t>Num</a:t>
            </a:r>
            <a:r>
              <a:rPr lang="en-US" dirty="0"/>
              <a:t> of Umbrella yes=0</a:t>
            </a:r>
          </a:p>
          <a:p>
            <a:r>
              <a:rPr lang="en-US" dirty="0"/>
              <a:t>N1n=</a:t>
            </a:r>
            <a:r>
              <a:rPr lang="en-US" dirty="0" err="1"/>
              <a:t>Num</a:t>
            </a:r>
            <a:r>
              <a:rPr lang="en-US" dirty="0"/>
              <a:t> of Umbrella No=2</a:t>
            </a:r>
          </a:p>
          <a:p>
            <a:r>
              <a:rPr lang="en-US" dirty="0" err="1"/>
              <a:t>Nsunny</a:t>
            </a:r>
            <a:r>
              <a:rPr lang="en-US" dirty="0"/>
              <a:t>=2</a:t>
            </a:r>
          </a:p>
          <a:p>
            <a:endParaRPr lang="en-US" dirty="0"/>
          </a:p>
          <a:p>
            <a:r>
              <a:rPr lang="en-US" dirty="0"/>
              <a:t>G1=Gini=1- ((N1y/M1)^2+(N1n/M1)^2)</a:t>
            </a:r>
          </a:p>
          <a:p>
            <a:r>
              <a:rPr lang="en-US" dirty="0"/>
              <a:t>= 1-((0/2)^2+(2/2)^2)=0</a:t>
            </a:r>
          </a:p>
          <a:p>
            <a:endParaRPr lang="en-US" dirty="0"/>
          </a:p>
          <a:p>
            <a:r>
              <a:rPr lang="en-US" dirty="0" err="1"/>
              <a:t>Metric_sunny</a:t>
            </a:r>
            <a:r>
              <a:rPr lang="en-US" dirty="0"/>
              <a:t>=G1 or E1</a:t>
            </a:r>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54</a:t>
            </a:fld>
            <a:endParaRPr lang="en-US"/>
          </a:p>
        </p:txBody>
      </p:sp>
      <p:sp>
        <p:nvSpPr>
          <p:cNvPr id="25" name="TextBox 24"/>
          <p:cNvSpPr txBox="1"/>
          <p:nvPr/>
        </p:nvSpPr>
        <p:spPr>
          <a:xfrm>
            <a:off x="6424491" y="686957"/>
            <a:ext cx="1062150" cy="646331"/>
          </a:xfrm>
          <a:prstGeom prst="rect">
            <a:avLst/>
          </a:prstGeom>
          <a:noFill/>
          <a:ln>
            <a:solidFill>
              <a:schemeClr val="accent1">
                <a:shade val="95000"/>
                <a:satMod val="105000"/>
              </a:schemeClr>
            </a:solidFill>
          </a:ln>
        </p:spPr>
        <p:txBody>
          <a:bodyPr wrap="none" rtlCol="0">
            <a:spAutoFit/>
          </a:bodyPr>
          <a:lstStyle/>
          <a:p>
            <a:r>
              <a:rPr lang="en-US" dirty="0"/>
              <a:t>Weather:</a:t>
            </a:r>
          </a:p>
          <a:p>
            <a:r>
              <a:rPr lang="en-US" dirty="0"/>
              <a:t>Sunny ?</a:t>
            </a:r>
          </a:p>
        </p:txBody>
      </p:sp>
      <p:sp>
        <p:nvSpPr>
          <p:cNvPr id="26" name="TextBox 25"/>
          <p:cNvSpPr txBox="1"/>
          <p:nvPr/>
        </p:nvSpPr>
        <p:spPr>
          <a:xfrm>
            <a:off x="6200203" y="1853083"/>
            <a:ext cx="449162" cy="369332"/>
          </a:xfrm>
          <a:prstGeom prst="rect">
            <a:avLst/>
          </a:prstGeom>
          <a:noFill/>
          <a:ln>
            <a:solidFill>
              <a:schemeClr val="accent1">
                <a:shade val="95000"/>
                <a:satMod val="105000"/>
              </a:schemeClr>
            </a:solidFill>
          </a:ln>
        </p:spPr>
        <p:txBody>
          <a:bodyPr wrap="none" rtlCol="0">
            <a:spAutoFit/>
          </a:bodyPr>
          <a:lstStyle/>
          <a:p>
            <a:r>
              <a:rPr lang="en-US" dirty="0"/>
              <a:t>     </a:t>
            </a:r>
          </a:p>
        </p:txBody>
      </p:sp>
      <p:cxnSp>
        <p:nvCxnSpPr>
          <p:cNvPr id="27" name="Straight Arrow Connector 26"/>
          <p:cNvCxnSpPr>
            <a:stCxn id="25" idx="2"/>
            <a:endCxn id="26" idx="0"/>
          </p:cNvCxnSpPr>
          <p:nvPr/>
        </p:nvCxnSpPr>
        <p:spPr>
          <a:xfrm flipH="1">
            <a:off x="6424784" y="1333288"/>
            <a:ext cx="530782" cy="519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00203" y="1424288"/>
            <a:ext cx="491225" cy="369332"/>
          </a:xfrm>
          <a:prstGeom prst="rect">
            <a:avLst/>
          </a:prstGeom>
          <a:noFill/>
        </p:spPr>
        <p:txBody>
          <a:bodyPr wrap="none" rtlCol="0">
            <a:spAutoFit/>
          </a:bodyPr>
          <a:lstStyle/>
          <a:p>
            <a:r>
              <a:rPr lang="en-US" dirty="0"/>
              <a:t>yes</a:t>
            </a:r>
          </a:p>
        </p:txBody>
      </p:sp>
      <p:sp>
        <p:nvSpPr>
          <p:cNvPr id="29" name="TextBox 28"/>
          <p:cNvSpPr txBox="1"/>
          <p:nvPr/>
        </p:nvSpPr>
        <p:spPr>
          <a:xfrm>
            <a:off x="7486641" y="1884621"/>
            <a:ext cx="343364" cy="369332"/>
          </a:xfrm>
          <a:prstGeom prst="rect">
            <a:avLst/>
          </a:prstGeom>
          <a:noFill/>
          <a:ln>
            <a:solidFill>
              <a:schemeClr val="accent1">
                <a:shade val="95000"/>
                <a:satMod val="105000"/>
              </a:schemeClr>
            </a:solidFill>
          </a:ln>
        </p:spPr>
        <p:txBody>
          <a:bodyPr wrap="none" rtlCol="0">
            <a:spAutoFit/>
          </a:bodyPr>
          <a:lstStyle/>
          <a:p>
            <a:r>
              <a:rPr lang="en-US" dirty="0"/>
              <a:t>   </a:t>
            </a:r>
          </a:p>
        </p:txBody>
      </p:sp>
      <p:cxnSp>
        <p:nvCxnSpPr>
          <p:cNvPr id="30" name="Straight Arrow Connector 29"/>
          <p:cNvCxnSpPr>
            <a:stCxn id="25" idx="2"/>
            <a:endCxn id="29" idx="0"/>
          </p:cNvCxnSpPr>
          <p:nvPr/>
        </p:nvCxnSpPr>
        <p:spPr>
          <a:xfrm>
            <a:off x="6955566" y="1333288"/>
            <a:ext cx="702757" cy="5513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331341" y="1467322"/>
            <a:ext cx="455574" cy="369332"/>
          </a:xfrm>
          <a:prstGeom prst="rect">
            <a:avLst/>
          </a:prstGeom>
          <a:noFill/>
        </p:spPr>
        <p:txBody>
          <a:bodyPr wrap="none" rtlCol="0">
            <a:spAutoFit/>
          </a:bodyPr>
          <a:lstStyle/>
          <a:p>
            <a:r>
              <a:rPr lang="en-US" dirty="0"/>
              <a:t>No</a:t>
            </a:r>
          </a:p>
        </p:txBody>
      </p:sp>
      <p:sp>
        <p:nvSpPr>
          <p:cNvPr id="32" name="Rounded Rectangle 31"/>
          <p:cNvSpPr/>
          <p:nvPr/>
        </p:nvSpPr>
        <p:spPr>
          <a:xfrm>
            <a:off x="5849158" y="477147"/>
            <a:ext cx="2438400" cy="1991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7506977" y="686957"/>
            <a:ext cx="706668" cy="369332"/>
          </a:xfrm>
          <a:prstGeom prst="rect">
            <a:avLst/>
          </a:prstGeom>
          <a:noFill/>
        </p:spPr>
        <p:txBody>
          <a:bodyPr wrap="none" rtlCol="0">
            <a:spAutoFit/>
          </a:bodyPr>
          <a:lstStyle/>
          <a:p>
            <a:r>
              <a:rPr lang="en-US" b="1" dirty="0"/>
              <a:t>step1</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8644" y="2819400"/>
            <a:ext cx="3475356" cy="335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5" name="Straight Connector 34"/>
          <p:cNvCxnSpPr/>
          <p:nvPr/>
        </p:nvCxnSpPr>
        <p:spPr>
          <a:xfrm>
            <a:off x="5687769" y="4343400"/>
            <a:ext cx="27614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726092" y="4572000"/>
            <a:ext cx="276144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Object 17"/>
          <p:cNvGraphicFramePr>
            <a:graphicFrameLocks noChangeAspect="1"/>
          </p:cNvGraphicFramePr>
          <p:nvPr/>
        </p:nvGraphicFramePr>
        <p:xfrm>
          <a:off x="813124" y="5664405"/>
          <a:ext cx="3465265" cy="812595"/>
        </p:xfrm>
        <a:graphic>
          <a:graphicData uri="http://schemas.openxmlformats.org/presentationml/2006/ole">
            <mc:AlternateContent xmlns:mc="http://schemas.openxmlformats.org/markup-compatibility/2006">
              <mc:Choice xmlns:v="urn:schemas-microsoft-com:vml" Requires="v">
                <p:oleObj spid="_x0000_s6226" name="Equation" r:id="rId4" imgW="1460160" imgH="342720" progId="Equation.3">
                  <p:embed/>
                </p:oleObj>
              </mc:Choice>
              <mc:Fallback>
                <p:oleObj name="Equation" r:id="rId4" imgW="1460160" imgH="342720" progId="Equation.3">
                  <p:embed/>
                  <p:pic>
                    <p:nvPicPr>
                      <p:cNvPr id="0" name=""/>
                      <p:cNvPicPr/>
                      <p:nvPr/>
                    </p:nvPicPr>
                    <p:blipFill>
                      <a:blip r:embed="rId5"/>
                      <a:stretch>
                        <a:fillRect/>
                      </a:stretch>
                    </p:blipFill>
                    <p:spPr>
                      <a:xfrm>
                        <a:off x="813124" y="5664405"/>
                        <a:ext cx="3465265" cy="812595"/>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3425451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263366" cy="1189038"/>
          </a:xfrm>
        </p:spPr>
        <p:txBody>
          <a:bodyPr>
            <a:normAutofit/>
          </a:bodyPr>
          <a:lstStyle/>
          <a:p>
            <a:pPr algn="l"/>
            <a:r>
              <a:rPr lang="en-US" sz="3600" dirty="0"/>
              <a:t>For step2: Find </a:t>
            </a:r>
            <a:r>
              <a:rPr lang="en-US" sz="3600" dirty="0" err="1"/>
              <a:t>M_cloudy</a:t>
            </a:r>
            <a:r>
              <a:rPr lang="en-US" sz="3600" dirty="0"/>
              <a:t>, </a:t>
            </a:r>
            <a:r>
              <a:rPr lang="en-US" sz="3600" dirty="0" err="1"/>
              <a:t>Weight_cloudy</a:t>
            </a:r>
            <a:endParaRPr lang="en-US" sz="3600" dirty="0"/>
          </a:p>
        </p:txBody>
      </p:sp>
      <p:sp>
        <p:nvSpPr>
          <p:cNvPr id="3" name="Content Placeholder 2"/>
          <p:cNvSpPr>
            <a:spLocks noGrp="1"/>
          </p:cNvSpPr>
          <p:nvPr>
            <p:ph idx="1"/>
          </p:nvPr>
        </p:nvSpPr>
        <p:spPr>
          <a:xfrm>
            <a:off x="457200" y="1600200"/>
            <a:ext cx="5211444" cy="4525963"/>
          </a:xfrm>
        </p:spPr>
        <p:txBody>
          <a:bodyPr>
            <a:normAutofit fontScale="70000" lnSpcReduction="20000"/>
          </a:bodyPr>
          <a:lstStyle/>
          <a:p>
            <a:r>
              <a:rPr lang="en-US" dirty="0"/>
              <a:t>N=Number of samples=9</a:t>
            </a:r>
          </a:p>
          <a:p>
            <a:r>
              <a:rPr lang="en-US" dirty="0"/>
              <a:t>M2=Number of cloudy cases=4</a:t>
            </a:r>
          </a:p>
          <a:p>
            <a:r>
              <a:rPr lang="en-US" u="sng" dirty="0"/>
              <a:t>W2=</a:t>
            </a:r>
            <a:r>
              <a:rPr lang="en-US" u="sng" dirty="0" err="1"/>
              <a:t>Weight_cloudy</a:t>
            </a:r>
            <a:r>
              <a:rPr lang="en-US" u="sng" dirty="0"/>
              <a:t>=M2/N=4/9</a:t>
            </a:r>
          </a:p>
          <a:p>
            <a:endParaRPr lang="en-US" dirty="0"/>
          </a:p>
          <a:p>
            <a:r>
              <a:rPr lang="en-US" dirty="0"/>
              <a:t>N2y=</a:t>
            </a:r>
            <a:r>
              <a:rPr lang="en-US" dirty="0" err="1"/>
              <a:t>Num</a:t>
            </a:r>
            <a:r>
              <a:rPr lang="en-US" dirty="0"/>
              <a:t> of Umbrella Yes, when cloudy=2</a:t>
            </a:r>
          </a:p>
          <a:p>
            <a:r>
              <a:rPr lang="en-US" dirty="0"/>
              <a:t>N2n=</a:t>
            </a:r>
            <a:r>
              <a:rPr lang="en-US" dirty="0" err="1"/>
              <a:t>Num</a:t>
            </a:r>
            <a:r>
              <a:rPr lang="en-US" dirty="0"/>
              <a:t> of Umbrella No, when cloudy=2 </a:t>
            </a:r>
          </a:p>
          <a:p>
            <a:endParaRPr lang="en-US" dirty="0"/>
          </a:p>
          <a:p>
            <a:r>
              <a:rPr lang="en-US" dirty="0"/>
              <a:t>G2=Gini=1- ((N2y/M2)^2+(N2n/M2)^2)</a:t>
            </a:r>
          </a:p>
          <a:p>
            <a:r>
              <a:rPr lang="en-US" dirty="0"/>
              <a:t>= 1-((2/4)^2+(2/4)^2)=0.5</a:t>
            </a:r>
          </a:p>
          <a:p>
            <a:endParaRPr lang="en-US" dirty="0"/>
          </a:p>
          <a:p>
            <a:r>
              <a:rPr lang="en-US" dirty="0" err="1"/>
              <a:t>Metric_cloudy</a:t>
            </a:r>
            <a:r>
              <a:rPr lang="en-US" dirty="0"/>
              <a:t>=G2 or E2</a:t>
            </a:r>
          </a:p>
          <a:p>
            <a:pPr marL="0" indent="0">
              <a:buNone/>
            </a:pPr>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Decision tree g.2.d</a:t>
            </a:r>
            <a:endParaRPr lang="en-US" dirty="0"/>
          </a:p>
        </p:txBody>
      </p:sp>
      <p:sp>
        <p:nvSpPr>
          <p:cNvPr id="5" name="Slide Number Placeholder 4"/>
          <p:cNvSpPr>
            <a:spLocks noGrp="1"/>
          </p:cNvSpPr>
          <p:nvPr>
            <p:ph type="sldNum" sz="quarter" idx="12"/>
          </p:nvPr>
        </p:nvSpPr>
        <p:spPr/>
        <p:txBody>
          <a:bodyPr/>
          <a:lstStyle/>
          <a:p>
            <a:fld id="{2610D6A1-B8B6-49E2-8B25-8AE906FA9AFD}" type="slidenum">
              <a:rPr lang="en-US" smtClean="0"/>
              <a:t>55</a:t>
            </a:fld>
            <a:endParaRPr lang="en-US"/>
          </a:p>
        </p:txBody>
      </p:sp>
      <p:sp>
        <p:nvSpPr>
          <p:cNvPr id="25" name="TextBox 24"/>
          <p:cNvSpPr txBox="1"/>
          <p:nvPr/>
        </p:nvSpPr>
        <p:spPr>
          <a:xfrm>
            <a:off x="6424491" y="686957"/>
            <a:ext cx="1062150" cy="646331"/>
          </a:xfrm>
          <a:prstGeom prst="rect">
            <a:avLst/>
          </a:prstGeom>
          <a:noFill/>
          <a:ln>
            <a:solidFill>
              <a:schemeClr val="accent1">
                <a:shade val="95000"/>
                <a:satMod val="105000"/>
              </a:schemeClr>
            </a:solidFill>
          </a:ln>
        </p:spPr>
        <p:txBody>
          <a:bodyPr wrap="none" rtlCol="0">
            <a:spAutoFit/>
          </a:bodyPr>
          <a:lstStyle/>
          <a:p>
            <a:r>
              <a:rPr lang="en-US" dirty="0"/>
              <a:t>Weather:</a:t>
            </a:r>
          </a:p>
          <a:p>
            <a:r>
              <a:rPr lang="en-US" dirty="0"/>
              <a:t>Cloudy?</a:t>
            </a:r>
          </a:p>
        </p:txBody>
      </p:sp>
      <p:sp>
        <p:nvSpPr>
          <p:cNvPr id="26" name="TextBox 25"/>
          <p:cNvSpPr txBox="1"/>
          <p:nvPr/>
        </p:nvSpPr>
        <p:spPr>
          <a:xfrm>
            <a:off x="6200203" y="1853083"/>
            <a:ext cx="449162" cy="369332"/>
          </a:xfrm>
          <a:prstGeom prst="rect">
            <a:avLst/>
          </a:prstGeom>
          <a:noFill/>
          <a:ln>
            <a:solidFill>
              <a:schemeClr val="accent1">
                <a:shade val="95000"/>
                <a:satMod val="105000"/>
              </a:schemeClr>
            </a:solidFill>
          </a:ln>
        </p:spPr>
        <p:txBody>
          <a:bodyPr wrap="none" rtlCol="0">
            <a:spAutoFit/>
          </a:bodyPr>
          <a:lstStyle/>
          <a:p>
            <a:r>
              <a:rPr lang="en-US" dirty="0"/>
              <a:t>     </a:t>
            </a:r>
          </a:p>
        </p:txBody>
      </p:sp>
      <p:cxnSp>
        <p:nvCxnSpPr>
          <p:cNvPr id="27" name="Straight Arrow Connector 26"/>
          <p:cNvCxnSpPr>
            <a:stCxn id="25" idx="2"/>
            <a:endCxn id="26" idx="0"/>
          </p:cNvCxnSpPr>
          <p:nvPr/>
        </p:nvCxnSpPr>
        <p:spPr>
          <a:xfrm flipH="1">
            <a:off x="6424784" y="1333288"/>
            <a:ext cx="530782" cy="519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00203" y="1424288"/>
            <a:ext cx="491225" cy="369332"/>
          </a:xfrm>
          <a:prstGeom prst="rect">
            <a:avLst/>
          </a:prstGeom>
          <a:noFill/>
        </p:spPr>
        <p:txBody>
          <a:bodyPr wrap="none" rtlCol="0">
            <a:spAutoFit/>
          </a:bodyPr>
          <a:lstStyle/>
          <a:p>
            <a:r>
              <a:rPr lang="en-US" dirty="0"/>
              <a:t>yes</a:t>
            </a:r>
          </a:p>
        </p:txBody>
      </p:sp>
      <p:sp>
        <p:nvSpPr>
          <p:cNvPr id="29" name="TextBox 28"/>
          <p:cNvSpPr txBox="1"/>
          <p:nvPr/>
        </p:nvSpPr>
        <p:spPr>
          <a:xfrm>
            <a:off x="7486641" y="1884621"/>
            <a:ext cx="343364" cy="369332"/>
          </a:xfrm>
          <a:prstGeom prst="rect">
            <a:avLst/>
          </a:prstGeom>
          <a:noFill/>
          <a:ln>
            <a:solidFill>
              <a:schemeClr val="accent1">
                <a:shade val="95000"/>
                <a:satMod val="105000"/>
              </a:schemeClr>
            </a:solidFill>
          </a:ln>
        </p:spPr>
        <p:txBody>
          <a:bodyPr wrap="none" rtlCol="0">
            <a:spAutoFit/>
          </a:bodyPr>
          <a:lstStyle/>
          <a:p>
            <a:r>
              <a:rPr lang="en-US" dirty="0"/>
              <a:t>   </a:t>
            </a:r>
          </a:p>
        </p:txBody>
      </p:sp>
      <p:cxnSp>
        <p:nvCxnSpPr>
          <p:cNvPr id="30" name="Straight Arrow Connector 29"/>
          <p:cNvCxnSpPr>
            <a:stCxn id="25" idx="2"/>
            <a:endCxn id="29" idx="0"/>
          </p:cNvCxnSpPr>
          <p:nvPr/>
        </p:nvCxnSpPr>
        <p:spPr>
          <a:xfrm>
            <a:off x="6955566" y="1333288"/>
            <a:ext cx="702757" cy="5513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331341" y="1467322"/>
            <a:ext cx="455574" cy="369332"/>
          </a:xfrm>
          <a:prstGeom prst="rect">
            <a:avLst/>
          </a:prstGeom>
          <a:noFill/>
        </p:spPr>
        <p:txBody>
          <a:bodyPr wrap="none" rtlCol="0">
            <a:spAutoFit/>
          </a:bodyPr>
          <a:lstStyle/>
          <a:p>
            <a:r>
              <a:rPr lang="en-US" dirty="0"/>
              <a:t>No</a:t>
            </a:r>
          </a:p>
        </p:txBody>
      </p:sp>
      <p:sp>
        <p:nvSpPr>
          <p:cNvPr id="32" name="Rounded Rectangle 31"/>
          <p:cNvSpPr/>
          <p:nvPr/>
        </p:nvSpPr>
        <p:spPr>
          <a:xfrm>
            <a:off x="5849158" y="477147"/>
            <a:ext cx="2438400" cy="1991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7506977" y="686957"/>
            <a:ext cx="706668" cy="369332"/>
          </a:xfrm>
          <a:prstGeom prst="rect">
            <a:avLst/>
          </a:prstGeom>
          <a:noFill/>
        </p:spPr>
        <p:txBody>
          <a:bodyPr wrap="none" rtlCol="0">
            <a:spAutoFit/>
          </a:bodyPr>
          <a:lstStyle/>
          <a:p>
            <a:r>
              <a:rPr lang="en-US" b="1" dirty="0"/>
              <a:t>step2</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8644" y="2819400"/>
            <a:ext cx="3475356" cy="335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5687769" y="4800600"/>
            <a:ext cx="27614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687769" y="5257800"/>
            <a:ext cx="27614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687769" y="5943600"/>
            <a:ext cx="27614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87769" y="6171332"/>
            <a:ext cx="276144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1" name="Object 20"/>
          <p:cNvGraphicFramePr>
            <a:graphicFrameLocks noChangeAspect="1"/>
          </p:cNvGraphicFramePr>
          <p:nvPr/>
        </p:nvGraphicFramePr>
        <p:xfrm>
          <a:off x="561004" y="5878011"/>
          <a:ext cx="3465265" cy="812595"/>
        </p:xfrm>
        <a:graphic>
          <a:graphicData uri="http://schemas.openxmlformats.org/presentationml/2006/ole">
            <mc:AlternateContent xmlns:mc="http://schemas.openxmlformats.org/markup-compatibility/2006">
              <mc:Choice xmlns:v="urn:schemas-microsoft-com:vml" Requires="v">
                <p:oleObj spid="_x0000_s7250" name="Equation" r:id="rId4" imgW="1460160" imgH="342720" progId="Equation.3">
                  <p:embed/>
                </p:oleObj>
              </mc:Choice>
              <mc:Fallback>
                <p:oleObj name="Equation" r:id="rId4" imgW="1460160" imgH="342720" progId="Equation.3">
                  <p:embed/>
                  <p:pic>
                    <p:nvPicPr>
                      <p:cNvPr id="0" name=""/>
                      <p:cNvPicPr/>
                      <p:nvPr/>
                    </p:nvPicPr>
                    <p:blipFill>
                      <a:blip r:embed="rId5"/>
                      <a:stretch>
                        <a:fillRect/>
                      </a:stretch>
                    </p:blipFill>
                    <p:spPr>
                      <a:xfrm>
                        <a:off x="561004" y="5878011"/>
                        <a:ext cx="3465265" cy="812595"/>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956425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7146"/>
            <a:ext cx="5186636" cy="940491"/>
          </a:xfrm>
        </p:spPr>
        <p:txBody>
          <a:bodyPr>
            <a:normAutofit fontScale="90000"/>
          </a:bodyPr>
          <a:lstStyle/>
          <a:p>
            <a:pPr algn="l"/>
            <a:r>
              <a:rPr lang="en-US" dirty="0"/>
              <a:t>For step3: Find </a:t>
            </a:r>
            <a:r>
              <a:rPr lang="en-US" dirty="0" err="1"/>
              <a:t>M_rainy</a:t>
            </a:r>
            <a:r>
              <a:rPr lang="en-US" dirty="0"/>
              <a:t>, </a:t>
            </a:r>
            <a:r>
              <a:rPr lang="en-US" dirty="0" err="1"/>
              <a:t>Weight_rainy</a:t>
            </a:r>
            <a:endParaRPr lang="en-US" dirty="0"/>
          </a:p>
        </p:txBody>
      </p:sp>
      <p:sp>
        <p:nvSpPr>
          <p:cNvPr id="3" name="Content Placeholder 2"/>
          <p:cNvSpPr>
            <a:spLocks noGrp="1"/>
          </p:cNvSpPr>
          <p:nvPr>
            <p:ph idx="1"/>
          </p:nvPr>
        </p:nvSpPr>
        <p:spPr>
          <a:xfrm>
            <a:off x="457200" y="1600200"/>
            <a:ext cx="5211444" cy="4525963"/>
          </a:xfrm>
        </p:spPr>
        <p:txBody>
          <a:bodyPr>
            <a:normAutofit fontScale="70000" lnSpcReduction="20000"/>
          </a:bodyPr>
          <a:lstStyle/>
          <a:p>
            <a:r>
              <a:rPr lang="en-US" dirty="0"/>
              <a:t>N=Number of samples=9</a:t>
            </a:r>
          </a:p>
          <a:p>
            <a:r>
              <a:rPr lang="en-US" dirty="0"/>
              <a:t>M3=Number of rainy cases=3</a:t>
            </a:r>
          </a:p>
          <a:p>
            <a:r>
              <a:rPr lang="en-US" u="sng" dirty="0"/>
              <a:t>W3=</a:t>
            </a:r>
            <a:r>
              <a:rPr lang="en-US" u="sng" dirty="0" err="1"/>
              <a:t>Weight_rainy</a:t>
            </a:r>
            <a:r>
              <a:rPr lang="en-US" u="sng" dirty="0"/>
              <a:t>=M3/N=3/9</a:t>
            </a:r>
          </a:p>
          <a:p>
            <a:endParaRPr lang="en-US" dirty="0"/>
          </a:p>
          <a:p>
            <a:r>
              <a:rPr lang="en-US" dirty="0"/>
              <a:t>N3y=</a:t>
            </a:r>
            <a:r>
              <a:rPr lang="en-US" dirty="0" err="1"/>
              <a:t>Num</a:t>
            </a:r>
            <a:r>
              <a:rPr lang="en-US" dirty="0"/>
              <a:t> of Umbrella Yes, when rainy=1</a:t>
            </a:r>
          </a:p>
          <a:p>
            <a:r>
              <a:rPr lang="en-US" dirty="0"/>
              <a:t>N3n=</a:t>
            </a:r>
            <a:r>
              <a:rPr lang="en-US" dirty="0" err="1"/>
              <a:t>Num</a:t>
            </a:r>
            <a:r>
              <a:rPr lang="en-US" dirty="0"/>
              <a:t> of Umbrella No, when  rainy=2 </a:t>
            </a:r>
          </a:p>
          <a:p>
            <a:endParaRPr lang="en-US" dirty="0"/>
          </a:p>
          <a:p>
            <a:r>
              <a:rPr lang="en-US" dirty="0"/>
              <a:t>G3=Gini=1- ((N3y/M3)^2+(N3n/M3)^2)</a:t>
            </a:r>
          </a:p>
          <a:p>
            <a:r>
              <a:rPr lang="en-US" dirty="0"/>
              <a:t>= 1-((1/3)^2+(2/3)^2)=0.444</a:t>
            </a:r>
          </a:p>
          <a:p>
            <a:endParaRPr lang="en-US" dirty="0"/>
          </a:p>
          <a:p>
            <a:r>
              <a:rPr lang="en-US" dirty="0"/>
              <a:t> </a:t>
            </a:r>
            <a:r>
              <a:rPr lang="en-US" dirty="0" err="1"/>
              <a:t>Metric_rainy</a:t>
            </a:r>
            <a:r>
              <a:rPr lang="en-US" dirty="0"/>
              <a:t>=G3 or E3</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56</a:t>
            </a:fld>
            <a:endParaRPr lang="en-US"/>
          </a:p>
        </p:txBody>
      </p:sp>
      <p:sp>
        <p:nvSpPr>
          <p:cNvPr id="25" name="TextBox 24"/>
          <p:cNvSpPr txBox="1"/>
          <p:nvPr/>
        </p:nvSpPr>
        <p:spPr>
          <a:xfrm>
            <a:off x="6424491" y="686957"/>
            <a:ext cx="1082412" cy="646331"/>
          </a:xfrm>
          <a:prstGeom prst="rect">
            <a:avLst/>
          </a:prstGeom>
          <a:noFill/>
          <a:ln>
            <a:solidFill>
              <a:schemeClr val="accent1">
                <a:shade val="95000"/>
                <a:satMod val="105000"/>
              </a:schemeClr>
            </a:solidFill>
          </a:ln>
        </p:spPr>
        <p:txBody>
          <a:bodyPr wrap="none" rtlCol="0">
            <a:spAutoFit/>
          </a:bodyPr>
          <a:lstStyle/>
          <a:p>
            <a:r>
              <a:rPr lang="en-US" dirty="0"/>
              <a:t>Weather:</a:t>
            </a:r>
          </a:p>
          <a:p>
            <a:r>
              <a:rPr lang="en-US" dirty="0"/>
              <a:t>Rainy ?</a:t>
            </a:r>
          </a:p>
        </p:txBody>
      </p:sp>
      <p:sp>
        <p:nvSpPr>
          <p:cNvPr id="26" name="TextBox 25"/>
          <p:cNvSpPr txBox="1"/>
          <p:nvPr/>
        </p:nvSpPr>
        <p:spPr>
          <a:xfrm>
            <a:off x="6200203" y="1853083"/>
            <a:ext cx="449162" cy="369332"/>
          </a:xfrm>
          <a:prstGeom prst="rect">
            <a:avLst/>
          </a:prstGeom>
          <a:noFill/>
          <a:ln>
            <a:solidFill>
              <a:schemeClr val="accent1">
                <a:shade val="95000"/>
                <a:satMod val="105000"/>
              </a:schemeClr>
            </a:solidFill>
          </a:ln>
        </p:spPr>
        <p:txBody>
          <a:bodyPr wrap="none" rtlCol="0">
            <a:spAutoFit/>
          </a:bodyPr>
          <a:lstStyle/>
          <a:p>
            <a:r>
              <a:rPr lang="en-US" dirty="0"/>
              <a:t>     </a:t>
            </a:r>
          </a:p>
        </p:txBody>
      </p:sp>
      <p:cxnSp>
        <p:nvCxnSpPr>
          <p:cNvPr id="27" name="Straight Arrow Connector 26"/>
          <p:cNvCxnSpPr>
            <a:stCxn id="25" idx="2"/>
            <a:endCxn id="26" idx="0"/>
          </p:cNvCxnSpPr>
          <p:nvPr/>
        </p:nvCxnSpPr>
        <p:spPr>
          <a:xfrm flipH="1">
            <a:off x="6424784" y="1333288"/>
            <a:ext cx="540913" cy="519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00203" y="1424288"/>
            <a:ext cx="491225" cy="369332"/>
          </a:xfrm>
          <a:prstGeom prst="rect">
            <a:avLst/>
          </a:prstGeom>
          <a:noFill/>
        </p:spPr>
        <p:txBody>
          <a:bodyPr wrap="none" rtlCol="0">
            <a:spAutoFit/>
          </a:bodyPr>
          <a:lstStyle/>
          <a:p>
            <a:r>
              <a:rPr lang="en-US" dirty="0"/>
              <a:t>yes</a:t>
            </a:r>
          </a:p>
        </p:txBody>
      </p:sp>
      <p:sp>
        <p:nvSpPr>
          <p:cNvPr id="29" name="TextBox 28"/>
          <p:cNvSpPr txBox="1"/>
          <p:nvPr/>
        </p:nvSpPr>
        <p:spPr>
          <a:xfrm>
            <a:off x="7486641" y="1884621"/>
            <a:ext cx="343364" cy="369332"/>
          </a:xfrm>
          <a:prstGeom prst="rect">
            <a:avLst/>
          </a:prstGeom>
          <a:noFill/>
          <a:ln>
            <a:solidFill>
              <a:schemeClr val="accent1">
                <a:shade val="95000"/>
                <a:satMod val="105000"/>
              </a:schemeClr>
            </a:solidFill>
          </a:ln>
        </p:spPr>
        <p:txBody>
          <a:bodyPr wrap="none" rtlCol="0">
            <a:spAutoFit/>
          </a:bodyPr>
          <a:lstStyle/>
          <a:p>
            <a:r>
              <a:rPr lang="en-US" dirty="0"/>
              <a:t>   </a:t>
            </a:r>
          </a:p>
        </p:txBody>
      </p:sp>
      <p:cxnSp>
        <p:nvCxnSpPr>
          <p:cNvPr id="30" name="Straight Arrow Connector 29"/>
          <p:cNvCxnSpPr>
            <a:stCxn id="25" idx="2"/>
            <a:endCxn id="29" idx="0"/>
          </p:cNvCxnSpPr>
          <p:nvPr/>
        </p:nvCxnSpPr>
        <p:spPr>
          <a:xfrm>
            <a:off x="6965697" y="1333288"/>
            <a:ext cx="692626" cy="5513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331341" y="1467322"/>
            <a:ext cx="455574" cy="369332"/>
          </a:xfrm>
          <a:prstGeom prst="rect">
            <a:avLst/>
          </a:prstGeom>
          <a:noFill/>
        </p:spPr>
        <p:txBody>
          <a:bodyPr wrap="none" rtlCol="0">
            <a:spAutoFit/>
          </a:bodyPr>
          <a:lstStyle/>
          <a:p>
            <a:r>
              <a:rPr lang="en-US" dirty="0"/>
              <a:t>No</a:t>
            </a:r>
          </a:p>
        </p:txBody>
      </p:sp>
      <p:sp>
        <p:nvSpPr>
          <p:cNvPr id="32" name="Rounded Rectangle 31"/>
          <p:cNvSpPr/>
          <p:nvPr/>
        </p:nvSpPr>
        <p:spPr>
          <a:xfrm>
            <a:off x="5849158" y="477147"/>
            <a:ext cx="2438400" cy="1991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7506977" y="686957"/>
            <a:ext cx="706668" cy="369332"/>
          </a:xfrm>
          <a:prstGeom prst="rect">
            <a:avLst/>
          </a:prstGeom>
          <a:noFill/>
        </p:spPr>
        <p:txBody>
          <a:bodyPr wrap="none" rtlCol="0">
            <a:spAutoFit/>
          </a:bodyPr>
          <a:lstStyle/>
          <a:p>
            <a:r>
              <a:rPr lang="en-US" b="1" dirty="0"/>
              <a:t>step3</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8644" y="2819400"/>
            <a:ext cx="3475356" cy="335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Straight Connector 15"/>
          <p:cNvCxnSpPr/>
          <p:nvPr/>
        </p:nvCxnSpPr>
        <p:spPr>
          <a:xfrm>
            <a:off x="5668644" y="5029200"/>
            <a:ext cx="27614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687637" y="5486400"/>
            <a:ext cx="27614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687637" y="5638800"/>
            <a:ext cx="276144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9" name="Object 18"/>
          <p:cNvGraphicFramePr>
            <a:graphicFrameLocks noChangeAspect="1"/>
          </p:cNvGraphicFramePr>
          <p:nvPr/>
        </p:nvGraphicFramePr>
        <p:xfrm>
          <a:off x="609600" y="5486400"/>
          <a:ext cx="2920853" cy="684932"/>
        </p:xfrm>
        <a:graphic>
          <a:graphicData uri="http://schemas.openxmlformats.org/presentationml/2006/ole">
            <mc:AlternateContent xmlns:mc="http://schemas.openxmlformats.org/markup-compatibility/2006">
              <mc:Choice xmlns:v="urn:schemas-microsoft-com:vml" Requires="v">
                <p:oleObj spid="_x0000_s8274" name="Equation" r:id="rId4" imgW="1460160" imgH="342720" progId="Equation.3">
                  <p:embed/>
                </p:oleObj>
              </mc:Choice>
              <mc:Fallback>
                <p:oleObj name="Equation" r:id="rId4" imgW="1460160" imgH="342720" progId="Equation.3">
                  <p:embed/>
                  <p:pic>
                    <p:nvPicPr>
                      <p:cNvPr id="0" name=""/>
                      <p:cNvPicPr/>
                      <p:nvPr/>
                    </p:nvPicPr>
                    <p:blipFill>
                      <a:blip r:embed="rId5"/>
                      <a:stretch>
                        <a:fillRect/>
                      </a:stretch>
                    </p:blipFill>
                    <p:spPr>
                      <a:xfrm>
                        <a:off x="609600" y="5486400"/>
                        <a:ext cx="2920853" cy="684932"/>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10552587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Step4: metric for weather</a:t>
            </a:r>
          </a:p>
        </p:txBody>
      </p:sp>
      <p:sp>
        <p:nvSpPr>
          <p:cNvPr id="3" name="Content Placeholder 2"/>
          <p:cNvSpPr>
            <a:spLocks noGrp="1"/>
          </p:cNvSpPr>
          <p:nvPr>
            <p:ph idx="1"/>
          </p:nvPr>
        </p:nvSpPr>
        <p:spPr/>
        <p:txBody>
          <a:bodyPr>
            <a:normAutofit/>
          </a:bodyPr>
          <a:lstStyle/>
          <a:p>
            <a:r>
              <a:rPr lang="en-US" dirty="0" err="1"/>
              <a:t>weather_split_metric</a:t>
            </a:r>
            <a:r>
              <a:rPr lang="en-US" dirty="0"/>
              <a:t>= </a:t>
            </a:r>
            <a:r>
              <a:rPr lang="en-US" dirty="0" err="1"/>
              <a:t>weight_sunny</a:t>
            </a:r>
            <a:r>
              <a:rPr lang="en-US" dirty="0"/>
              <a:t>*</a:t>
            </a:r>
            <a:r>
              <a:rPr lang="en-US" dirty="0" err="1"/>
              <a:t>M_sunny</a:t>
            </a:r>
            <a:r>
              <a:rPr lang="en-US" dirty="0"/>
              <a:t>+ </a:t>
            </a:r>
            <a:r>
              <a:rPr lang="en-US" dirty="0" err="1"/>
              <a:t>weight_cloudy</a:t>
            </a:r>
            <a:r>
              <a:rPr lang="en-US" dirty="0"/>
              <a:t>*</a:t>
            </a:r>
            <a:r>
              <a:rPr lang="en-US" dirty="0" err="1"/>
              <a:t>M_cloudy</a:t>
            </a:r>
            <a:r>
              <a:rPr lang="en-US" dirty="0"/>
              <a:t>+ </a:t>
            </a:r>
            <a:r>
              <a:rPr lang="en-US" dirty="0" err="1"/>
              <a:t>weight_rainy</a:t>
            </a:r>
            <a:r>
              <a:rPr lang="en-US" dirty="0"/>
              <a:t>*</a:t>
            </a:r>
            <a:r>
              <a:rPr lang="en-US" dirty="0" err="1"/>
              <a:t>M_rainy</a:t>
            </a:r>
            <a:endParaRPr lang="en-US" dirty="0"/>
          </a:p>
          <a:p>
            <a:r>
              <a:rPr lang="en-US" dirty="0" err="1"/>
              <a:t>weather_split_metric_Gini</a:t>
            </a:r>
            <a:r>
              <a:rPr lang="en-US" dirty="0"/>
              <a:t>= W1*G1+W2*G2+W3*G3</a:t>
            </a:r>
          </a:p>
          <a:p>
            <a:r>
              <a:rPr lang="en-US" dirty="0"/>
              <a:t>=(2/9)*0+(4/9)*0.5+(3/9)*0.44= 0.3689</a:t>
            </a:r>
          </a:p>
          <a:p>
            <a:endParaRPr lang="en-US" dirty="0"/>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57</a:t>
            </a:fld>
            <a:endParaRPr lang="en-US"/>
          </a:p>
        </p:txBody>
      </p:sp>
    </p:spTree>
    <p:extLst>
      <p:ext uri="{BB962C8B-B14F-4D97-AF65-F5344CB8AC3E}">
        <p14:creationId xmlns:p14="http://schemas.microsoft.com/office/powerpoint/2010/main" val="3605245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7146"/>
            <a:ext cx="5186636" cy="940491"/>
          </a:xfrm>
        </p:spPr>
        <p:txBody>
          <a:bodyPr>
            <a:normAutofit fontScale="90000"/>
          </a:bodyPr>
          <a:lstStyle/>
          <a:p>
            <a:pPr algn="l"/>
            <a:r>
              <a:rPr lang="en-US" dirty="0"/>
              <a:t>Step5a: Find </a:t>
            </a:r>
            <a:r>
              <a:rPr lang="en-US" dirty="0" err="1"/>
              <a:t>M_driving</a:t>
            </a:r>
            <a:r>
              <a:rPr lang="en-US" dirty="0"/>
              <a:t>, </a:t>
            </a:r>
            <a:r>
              <a:rPr lang="en-US" dirty="0" err="1"/>
              <a:t>Weight_driving_yes</a:t>
            </a:r>
            <a:endParaRPr lang="en-US" dirty="0"/>
          </a:p>
        </p:txBody>
      </p:sp>
      <p:sp>
        <p:nvSpPr>
          <p:cNvPr id="3" name="Content Placeholder 2"/>
          <p:cNvSpPr>
            <a:spLocks noGrp="1"/>
          </p:cNvSpPr>
          <p:nvPr>
            <p:ph idx="1"/>
          </p:nvPr>
        </p:nvSpPr>
        <p:spPr>
          <a:xfrm>
            <a:off x="457200" y="1600200"/>
            <a:ext cx="5211444" cy="4525963"/>
          </a:xfrm>
        </p:spPr>
        <p:txBody>
          <a:bodyPr>
            <a:normAutofit fontScale="85000" lnSpcReduction="20000"/>
          </a:bodyPr>
          <a:lstStyle/>
          <a:p>
            <a:r>
              <a:rPr lang="en-US" dirty="0">
                <a:solidFill>
                  <a:srgbClr val="FF0000"/>
                </a:solidFill>
              </a:rPr>
              <a:t>N=Number of samples=9</a:t>
            </a:r>
          </a:p>
          <a:p>
            <a:r>
              <a:rPr lang="en-US" dirty="0">
                <a:solidFill>
                  <a:srgbClr val="FF0000"/>
                </a:solidFill>
              </a:rPr>
              <a:t>M4=Number of driving cases=4</a:t>
            </a:r>
          </a:p>
          <a:p>
            <a:r>
              <a:rPr lang="en-US" u="sng" dirty="0">
                <a:solidFill>
                  <a:srgbClr val="FF0000"/>
                </a:solidFill>
              </a:rPr>
              <a:t>W4=</a:t>
            </a:r>
            <a:r>
              <a:rPr lang="en-US" u="sng" dirty="0" err="1">
                <a:solidFill>
                  <a:srgbClr val="FF0000"/>
                </a:solidFill>
              </a:rPr>
              <a:t>Weight_driving</a:t>
            </a:r>
            <a:r>
              <a:rPr lang="en-US" u="sng" dirty="0">
                <a:solidFill>
                  <a:srgbClr val="FF0000"/>
                </a:solidFill>
              </a:rPr>
              <a:t>=M4/N=4/9</a:t>
            </a:r>
          </a:p>
          <a:p>
            <a:r>
              <a:rPr lang="en-US" dirty="0">
                <a:solidFill>
                  <a:srgbClr val="FF0000"/>
                </a:solidFill>
              </a:rPr>
              <a:t>N4y=Num of Umbrella Yes, when driving=0</a:t>
            </a:r>
          </a:p>
          <a:p>
            <a:r>
              <a:rPr lang="en-US" dirty="0">
                <a:solidFill>
                  <a:srgbClr val="FF0000"/>
                </a:solidFill>
              </a:rPr>
              <a:t>N4n=Num of Umbrella No, when  driving=4</a:t>
            </a:r>
          </a:p>
          <a:p>
            <a:r>
              <a:rPr lang="en-US" dirty="0">
                <a:solidFill>
                  <a:srgbClr val="FF0000"/>
                </a:solidFill>
              </a:rPr>
              <a:t>G4=Gini=1- ((N4y/M4)^2+(N4n/M4)^2)</a:t>
            </a:r>
          </a:p>
          <a:p>
            <a:r>
              <a:rPr lang="en-US" dirty="0">
                <a:solidFill>
                  <a:srgbClr val="FF0000"/>
                </a:solidFill>
              </a:rPr>
              <a:t>G4=Gini=1- ((0/4)^2+(4/4)^2)=</a:t>
            </a:r>
            <a:r>
              <a:rPr lang="en-US" b="0" i="0" dirty="0">
                <a:solidFill>
                  <a:srgbClr val="FF0000"/>
                </a:solidFill>
                <a:effectLst/>
                <a:latin typeface="arial" panose="020B0604020202020204" pitchFamily="34" charset="0"/>
              </a:rPr>
              <a:t>0</a:t>
            </a:r>
          </a:p>
          <a:p>
            <a:r>
              <a:rPr lang="en-US" dirty="0">
                <a:solidFill>
                  <a:srgbClr val="FF0000"/>
                </a:solidFill>
              </a:rPr>
              <a:t> </a:t>
            </a:r>
            <a:r>
              <a:rPr lang="en-US" dirty="0" err="1">
                <a:solidFill>
                  <a:srgbClr val="FF0000"/>
                </a:solidFill>
              </a:rPr>
              <a:t>Metric_driving</a:t>
            </a:r>
            <a:r>
              <a:rPr lang="en-US" dirty="0">
                <a:solidFill>
                  <a:srgbClr val="FF0000"/>
                </a:solidFill>
              </a:rPr>
              <a:t>=G4 or E4</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a:xfrm>
            <a:off x="483592" y="6057934"/>
            <a:ext cx="2895600" cy="365125"/>
          </a:xfrm>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58</a:t>
            </a:fld>
            <a:endParaRPr lang="en-US" dirty="0"/>
          </a:p>
        </p:txBody>
      </p:sp>
      <p:sp>
        <p:nvSpPr>
          <p:cNvPr id="25" name="TextBox 24"/>
          <p:cNvSpPr txBox="1"/>
          <p:nvPr/>
        </p:nvSpPr>
        <p:spPr>
          <a:xfrm>
            <a:off x="6424491" y="686957"/>
            <a:ext cx="987771" cy="369332"/>
          </a:xfrm>
          <a:prstGeom prst="rect">
            <a:avLst/>
          </a:prstGeom>
          <a:noFill/>
          <a:ln>
            <a:solidFill>
              <a:schemeClr val="accent1">
                <a:shade val="95000"/>
                <a:satMod val="105000"/>
              </a:schemeClr>
            </a:solidFill>
          </a:ln>
        </p:spPr>
        <p:txBody>
          <a:bodyPr wrap="none" rtlCol="0">
            <a:spAutoFit/>
          </a:bodyPr>
          <a:lstStyle/>
          <a:p>
            <a:r>
              <a:rPr lang="en-US" dirty="0">
                <a:solidFill>
                  <a:srgbClr val="FF0000"/>
                </a:solidFill>
              </a:rPr>
              <a:t>driving ?</a:t>
            </a:r>
          </a:p>
        </p:txBody>
      </p:sp>
      <p:sp>
        <p:nvSpPr>
          <p:cNvPr id="26" name="TextBox 25"/>
          <p:cNvSpPr txBox="1"/>
          <p:nvPr/>
        </p:nvSpPr>
        <p:spPr>
          <a:xfrm>
            <a:off x="6200203" y="1853083"/>
            <a:ext cx="449162" cy="369332"/>
          </a:xfrm>
          <a:prstGeom prst="rect">
            <a:avLst/>
          </a:prstGeom>
          <a:noFill/>
          <a:ln>
            <a:solidFill>
              <a:schemeClr val="accent1">
                <a:shade val="95000"/>
                <a:satMod val="105000"/>
              </a:schemeClr>
            </a:solidFill>
          </a:ln>
        </p:spPr>
        <p:txBody>
          <a:bodyPr wrap="none" rtlCol="0">
            <a:spAutoFit/>
          </a:bodyPr>
          <a:lstStyle/>
          <a:p>
            <a:r>
              <a:rPr lang="en-US" dirty="0"/>
              <a:t>     </a:t>
            </a:r>
          </a:p>
        </p:txBody>
      </p:sp>
      <p:cxnSp>
        <p:nvCxnSpPr>
          <p:cNvPr id="27" name="Straight Arrow Connector 26"/>
          <p:cNvCxnSpPr>
            <a:stCxn id="25" idx="2"/>
            <a:endCxn id="26" idx="0"/>
          </p:cNvCxnSpPr>
          <p:nvPr/>
        </p:nvCxnSpPr>
        <p:spPr>
          <a:xfrm flipH="1">
            <a:off x="6424784" y="1056289"/>
            <a:ext cx="493593" cy="796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00203" y="1424288"/>
            <a:ext cx="491225" cy="369332"/>
          </a:xfrm>
          <a:prstGeom prst="rect">
            <a:avLst/>
          </a:prstGeom>
          <a:noFill/>
        </p:spPr>
        <p:txBody>
          <a:bodyPr wrap="none" rtlCol="0">
            <a:spAutoFit/>
          </a:bodyPr>
          <a:lstStyle/>
          <a:p>
            <a:r>
              <a:rPr lang="en-US" dirty="0"/>
              <a:t>yes</a:t>
            </a:r>
          </a:p>
        </p:txBody>
      </p:sp>
      <p:sp>
        <p:nvSpPr>
          <p:cNvPr id="29" name="TextBox 28"/>
          <p:cNvSpPr txBox="1"/>
          <p:nvPr/>
        </p:nvSpPr>
        <p:spPr>
          <a:xfrm>
            <a:off x="7486641" y="1884621"/>
            <a:ext cx="343364" cy="369332"/>
          </a:xfrm>
          <a:prstGeom prst="rect">
            <a:avLst/>
          </a:prstGeom>
          <a:noFill/>
          <a:ln>
            <a:solidFill>
              <a:schemeClr val="accent1">
                <a:shade val="95000"/>
                <a:satMod val="105000"/>
              </a:schemeClr>
            </a:solidFill>
          </a:ln>
        </p:spPr>
        <p:txBody>
          <a:bodyPr wrap="none" rtlCol="0">
            <a:spAutoFit/>
          </a:bodyPr>
          <a:lstStyle/>
          <a:p>
            <a:r>
              <a:rPr lang="en-US" dirty="0"/>
              <a:t>   </a:t>
            </a:r>
          </a:p>
        </p:txBody>
      </p:sp>
      <p:cxnSp>
        <p:nvCxnSpPr>
          <p:cNvPr id="30" name="Straight Arrow Connector 29"/>
          <p:cNvCxnSpPr>
            <a:stCxn id="25" idx="2"/>
            <a:endCxn id="29" idx="0"/>
          </p:cNvCxnSpPr>
          <p:nvPr/>
        </p:nvCxnSpPr>
        <p:spPr>
          <a:xfrm>
            <a:off x="6918377" y="1056289"/>
            <a:ext cx="739946" cy="828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331341" y="1467322"/>
            <a:ext cx="455574" cy="369332"/>
          </a:xfrm>
          <a:prstGeom prst="rect">
            <a:avLst/>
          </a:prstGeom>
          <a:noFill/>
        </p:spPr>
        <p:txBody>
          <a:bodyPr wrap="none" rtlCol="0">
            <a:spAutoFit/>
          </a:bodyPr>
          <a:lstStyle/>
          <a:p>
            <a:r>
              <a:rPr lang="en-US" dirty="0"/>
              <a:t>No</a:t>
            </a:r>
          </a:p>
        </p:txBody>
      </p:sp>
      <p:sp>
        <p:nvSpPr>
          <p:cNvPr id="32" name="Rounded Rectangle 31"/>
          <p:cNvSpPr/>
          <p:nvPr/>
        </p:nvSpPr>
        <p:spPr>
          <a:xfrm>
            <a:off x="5849158" y="477147"/>
            <a:ext cx="2438400" cy="1991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7506977" y="686957"/>
            <a:ext cx="706668" cy="369332"/>
          </a:xfrm>
          <a:prstGeom prst="rect">
            <a:avLst/>
          </a:prstGeom>
          <a:noFill/>
        </p:spPr>
        <p:txBody>
          <a:bodyPr wrap="none" rtlCol="0">
            <a:spAutoFit/>
          </a:bodyPr>
          <a:lstStyle/>
          <a:p>
            <a:r>
              <a:rPr lang="en-US" b="1" dirty="0"/>
              <a:t>step5</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8644" y="2819400"/>
            <a:ext cx="3475356" cy="335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9" name="Object 18"/>
          <p:cNvGraphicFramePr>
            <a:graphicFrameLocks noChangeAspect="1"/>
          </p:cNvGraphicFramePr>
          <p:nvPr/>
        </p:nvGraphicFramePr>
        <p:xfrm>
          <a:off x="3209831" y="5891916"/>
          <a:ext cx="2265030" cy="531143"/>
        </p:xfrm>
        <a:graphic>
          <a:graphicData uri="http://schemas.openxmlformats.org/presentationml/2006/ole">
            <mc:AlternateContent xmlns:mc="http://schemas.openxmlformats.org/markup-compatibility/2006">
              <mc:Choice xmlns:v="urn:schemas-microsoft-com:vml" Requires="v">
                <p:oleObj spid="_x0000_s11292" name="Equation" r:id="rId4" imgW="1460160" imgH="342720" progId="Equation.3">
                  <p:embed/>
                </p:oleObj>
              </mc:Choice>
              <mc:Fallback>
                <p:oleObj name="Equation" r:id="rId4" imgW="1460160" imgH="342720" progId="Equation.3">
                  <p:embed/>
                  <p:pic>
                    <p:nvPicPr>
                      <p:cNvPr id="19" name="Object 18"/>
                      <p:cNvPicPr/>
                      <p:nvPr/>
                    </p:nvPicPr>
                    <p:blipFill>
                      <a:blip r:embed="rId5"/>
                      <a:stretch>
                        <a:fillRect/>
                      </a:stretch>
                    </p:blipFill>
                    <p:spPr>
                      <a:xfrm>
                        <a:off x="3209831" y="5891916"/>
                        <a:ext cx="2265030" cy="531143"/>
                      </a:xfrm>
                      <a:prstGeom prst="rect">
                        <a:avLst/>
                      </a:prstGeom>
                      <a:ln>
                        <a:solidFill>
                          <a:schemeClr val="accent1"/>
                        </a:solidFill>
                      </a:ln>
                    </p:spPr>
                  </p:pic>
                </p:oleObj>
              </mc:Fallback>
            </mc:AlternateContent>
          </a:graphicData>
        </a:graphic>
      </p:graphicFrame>
      <p:sp>
        <p:nvSpPr>
          <p:cNvPr id="6" name="Rounded Rectangle 5"/>
          <p:cNvSpPr/>
          <p:nvPr/>
        </p:nvSpPr>
        <p:spPr>
          <a:xfrm>
            <a:off x="6649365" y="4114800"/>
            <a:ext cx="2037435" cy="22415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32241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7146"/>
            <a:ext cx="5186636" cy="940491"/>
          </a:xfrm>
        </p:spPr>
        <p:txBody>
          <a:bodyPr>
            <a:normAutofit fontScale="90000"/>
          </a:bodyPr>
          <a:lstStyle/>
          <a:p>
            <a:pPr algn="l"/>
            <a:r>
              <a:rPr lang="en-US" dirty="0"/>
              <a:t>Step5b: Find </a:t>
            </a:r>
            <a:r>
              <a:rPr lang="en-US" dirty="0" err="1"/>
              <a:t>M_driving</a:t>
            </a:r>
            <a:r>
              <a:rPr lang="en-US" dirty="0"/>
              <a:t>, </a:t>
            </a:r>
            <a:r>
              <a:rPr lang="en-US" dirty="0" err="1"/>
              <a:t>Weight_driving_no</a:t>
            </a:r>
            <a:endParaRPr lang="en-US" dirty="0"/>
          </a:p>
        </p:txBody>
      </p:sp>
      <p:sp>
        <p:nvSpPr>
          <p:cNvPr id="3" name="Content Placeholder 2"/>
          <p:cNvSpPr>
            <a:spLocks noGrp="1"/>
          </p:cNvSpPr>
          <p:nvPr>
            <p:ph idx="1"/>
          </p:nvPr>
        </p:nvSpPr>
        <p:spPr>
          <a:xfrm>
            <a:off x="457200" y="1600200"/>
            <a:ext cx="5211444" cy="4525963"/>
          </a:xfrm>
        </p:spPr>
        <p:txBody>
          <a:bodyPr>
            <a:normAutofit fontScale="77500" lnSpcReduction="20000"/>
          </a:bodyPr>
          <a:lstStyle/>
          <a:p>
            <a:r>
              <a:rPr lang="en-US" dirty="0">
                <a:solidFill>
                  <a:srgbClr val="FF0000"/>
                </a:solidFill>
              </a:rPr>
              <a:t>N=Number of samples=9</a:t>
            </a:r>
          </a:p>
          <a:p>
            <a:r>
              <a:rPr lang="en-US" dirty="0">
                <a:solidFill>
                  <a:srgbClr val="FF0000"/>
                </a:solidFill>
              </a:rPr>
              <a:t>M5=Number of driving cases=5</a:t>
            </a:r>
          </a:p>
          <a:p>
            <a:r>
              <a:rPr lang="en-US" dirty="0">
                <a:solidFill>
                  <a:srgbClr val="FF0000"/>
                </a:solidFill>
              </a:rPr>
              <a:t>W5=</a:t>
            </a:r>
            <a:r>
              <a:rPr lang="en-US" dirty="0" err="1">
                <a:solidFill>
                  <a:srgbClr val="FF0000"/>
                </a:solidFill>
              </a:rPr>
              <a:t>Weight_no_driving</a:t>
            </a:r>
            <a:r>
              <a:rPr lang="en-US" dirty="0">
                <a:solidFill>
                  <a:srgbClr val="FF0000"/>
                </a:solidFill>
              </a:rPr>
              <a:t>=M4/N=5/9</a:t>
            </a:r>
          </a:p>
          <a:p>
            <a:r>
              <a:rPr lang="en-US" dirty="0">
                <a:solidFill>
                  <a:srgbClr val="FF0000"/>
                </a:solidFill>
              </a:rPr>
              <a:t>N5y=Num of Umbrella Yes, when not driving=3</a:t>
            </a:r>
          </a:p>
          <a:p>
            <a:r>
              <a:rPr lang="en-US" dirty="0">
                <a:solidFill>
                  <a:srgbClr val="FF0000"/>
                </a:solidFill>
              </a:rPr>
              <a:t>N5n=Num of Umbrella No, when  not driving=2</a:t>
            </a:r>
          </a:p>
          <a:p>
            <a:r>
              <a:rPr lang="en-US" dirty="0">
                <a:solidFill>
                  <a:srgbClr val="FF0000"/>
                </a:solidFill>
              </a:rPr>
              <a:t>G4=Gini=1- ((N5y/M5)^2+(N5n/M5)^2)</a:t>
            </a:r>
          </a:p>
          <a:p>
            <a:r>
              <a:rPr lang="en-US" dirty="0">
                <a:solidFill>
                  <a:srgbClr val="FF0000"/>
                </a:solidFill>
              </a:rPr>
              <a:t>G4=Gini=1- ((3/5)^2+(2/5)^2)=</a:t>
            </a:r>
            <a:r>
              <a:rPr lang="en-US" b="0" i="0" dirty="0">
                <a:solidFill>
                  <a:srgbClr val="FF0000"/>
                </a:solidFill>
                <a:effectLst/>
                <a:latin typeface="arial" panose="020B0604020202020204" pitchFamily="34" charset="0"/>
              </a:rPr>
              <a:t>0.48</a:t>
            </a:r>
          </a:p>
          <a:p>
            <a:r>
              <a:rPr lang="en-US" dirty="0">
                <a:solidFill>
                  <a:srgbClr val="FF0000"/>
                </a:solidFill>
              </a:rPr>
              <a:t> </a:t>
            </a:r>
            <a:r>
              <a:rPr lang="en-US" dirty="0" err="1">
                <a:solidFill>
                  <a:srgbClr val="FF0000"/>
                </a:solidFill>
              </a:rPr>
              <a:t>Metric_driving</a:t>
            </a:r>
            <a:r>
              <a:rPr lang="en-US" dirty="0">
                <a:solidFill>
                  <a:srgbClr val="FF0000"/>
                </a:solidFill>
              </a:rPr>
              <a:t>=G5 or E5</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a:xfrm>
            <a:off x="483592" y="6057934"/>
            <a:ext cx="2895600" cy="365125"/>
          </a:xfrm>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59</a:t>
            </a:fld>
            <a:endParaRPr lang="en-US" dirty="0"/>
          </a:p>
        </p:txBody>
      </p:sp>
      <p:sp>
        <p:nvSpPr>
          <p:cNvPr id="25" name="TextBox 24"/>
          <p:cNvSpPr txBox="1"/>
          <p:nvPr/>
        </p:nvSpPr>
        <p:spPr>
          <a:xfrm>
            <a:off x="6424491" y="686957"/>
            <a:ext cx="987771" cy="369332"/>
          </a:xfrm>
          <a:prstGeom prst="rect">
            <a:avLst/>
          </a:prstGeom>
          <a:noFill/>
          <a:ln>
            <a:solidFill>
              <a:schemeClr val="accent1">
                <a:shade val="95000"/>
                <a:satMod val="105000"/>
              </a:schemeClr>
            </a:solidFill>
          </a:ln>
        </p:spPr>
        <p:txBody>
          <a:bodyPr wrap="none" rtlCol="0">
            <a:spAutoFit/>
          </a:bodyPr>
          <a:lstStyle/>
          <a:p>
            <a:r>
              <a:rPr lang="en-US" dirty="0">
                <a:solidFill>
                  <a:srgbClr val="FF0000"/>
                </a:solidFill>
              </a:rPr>
              <a:t>driving ?</a:t>
            </a:r>
          </a:p>
        </p:txBody>
      </p:sp>
      <p:sp>
        <p:nvSpPr>
          <p:cNvPr id="26" name="TextBox 25"/>
          <p:cNvSpPr txBox="1"/>
          <p:nvPr/>
        </p:nvSpPr>
        <p:spPr>
          <a:xfrm>
            <a:off x="6200203" y="1853083"/>
            <a:ext cx="449162" cy="369332"/>
          </a:xfrm>
          <a:prstGeom prst="rect">
            <a:avLst/>
          </a:prstGeom>
          <a:noFill/>
          <a:ln>
            <a:solidFill>
              <a:schemeClr val="accent1">
                <a:shade val="95000"/>
                <a:satMod val="105000"/>
              </a:schemeClr>
            </a:solidFill>
          </a:ln>
        </p:spPr>
        <p:txBody>
          <a:bodyPr wrap="none" rtlCol="0">
            <a:spAutoFit/>
          </a:bodyPr>
          <a:lstStyle/>
          <a:p>
            <a:r>
              <a:rPr lang="en-US" dirty="0"/>
              <a:t>     </a:t>
            </a:r>
          </a:p>
        </p:txBody>
      </p:sp>
      <p:cxnSp>
        <p:nvCxnSpPr>
          <p:cNvPr id="27" name="Straight Arrow Connector 26"/>
          <p:cNvCxnSpPr>
            <a:stCxn id="25" idx="2"/>
            <a:endCxn id="26" idx="0"/>
          </p:cNvCxnSpPr>
          <p:nvPr/>
        </p:nvCxnSpPr>
        <p:spPr>
          <a:xfrm flipH="1">
            <a:off x="6424784" y="1056289"/>
            <a:ext cx="493593" cy="796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00203" y="1424288"/>
            <a:ext cx="491225" cy="369332"/>
          </a:xfrm>
          <a:prstGeom prst="rect">
            <a:avLst/>
          </a:prstGeom>
          <a:noFill/>
        </p:spPr>
        <p:txBody>
          <a:bodyPr wrap="none" rtlCol="0">
            <a:spAutoFit/>
          </a:bodyPr>
          <a:lstStyle/>
          <a:p>
            <a:r>
              <a:rPr lang="en-US" dirty="0"/>
              <a:t>yes</a:t>
            </a:r>
          </a:p>
        </p:txBody>
      </p:sp>
      <p:sp>
        <p:nvSpPr>
          <p:cNvPr id="29" name="TextBox 28"/>
          <p:cNvSpPr txBox="1"/>
          <p:nvPr/>
        </p:nvSpPr>
        <p:spPr>
          <a:xfrm>
            <a:off x="7486641" y="1884621"/>
            <a:ext cx="343364" cy="369332"/>
          </a:xfrm>
          <a:prstGeom prst="rect">
            <a:avLst/>
          </a:prstGeom>
          <a:noFill/>
          <a:ln>
            <a:solidFill>
              <a:schemeClr val="accent1">
                <a:shade val="95000"/>
                <a:satMod val="105000"/>
              </a:schemeClr>
            </a:solidFill>
          </a:ln>
        </p:spPr>
        <p:txBody>
          <a:bodyPr wrap="none" rtlCol="0">
            <a:spAutoFit/>
          </a:bodyPr>
          <a:lstStyle/>
          <a:p>
            <a:r>
              <a:rPr lang="en-US" dirty="0"/>
              <a:t>   </a:t>
            </a:r>
          </a:p>
        </p:txBody>
      </p:sp>
      <p:cxnSp>
        <p:nvCxnSpPr>
          <p:cNvPr id="30" name="Straight Arrow Connector 29"/>
          <p:cNvCxnSpPr>
            <a:stCxn id="25" idx="2"/>
            <a:endCxn id="29" idx="0"/>
          </p:cNvCxnSpPr>
          <p:nvPr/>
        </p:nvCxnSpPr>
        <p:spPr>
          <a:xfrm>
            <a:off x="6918377" y="1056289"/>
            <a:ext cx="739946" cy="828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331341" y="1467322"/>
            <a:ext cx="455574" cy="369332"/>
          </a:xfrm>
          <a:prstGeom prst="rect">
            <a:avLst/>
          </a:prstGeom>
          <a:noFill/>
        </p:spPr>
        <p:txBody>
          <a:bodyPr wrap="none" rtlCol="0">
            <a:spAutoFit/>
          </a:bodyPr>
          <a:lstStyle/>
          <a:p>
            <a:r>
              <a:rPr lang="en-US" dirty="0"/>
              <a:t>No</a:t>
            </a:r>
          </a:p>
        </p:txBody>
      </p:sp>
      <p:sp>
        <p:nvSpPr>
          <p:cNvPr id="32" name="Rounded Rectangle 31"/>
          <p:cNvSpPr/>
          <p:nvPr/>
        </p:nvSpPr>
        <p:spPr>
          <a:xfrm>
            <a:off x="5849158" y="477147"/>
            <a:ext cx="2438400" cy="1991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7506977" y="686957"/>
            <a:ext cx="706668" cy="369332"/>
          </a:xfrm>
          <a:prstGeom prst="rect">
            <a:avLst/>
          </a:prstGeom>
          <a:noFill/>
        </p:spPr>
        <p:txBody>
          <a:bodyPr wrap="none" rtlCol="0">
            <a:spAutoFit/>
          </a:bodyPr>
          <a:lstStyle/>
          <a:p>
            <a:r>
              <a:rPr lang="en-US" b="1" dirty="0"/>
              <a:t>step5</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8644" y="2819400"/>
            <a:ext cx="3475356" cy="335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9" name="Object 18"/>
          <p:cNvGraphicFramePr>
            <a:graphicFrameLocks noChangeAspect="1"/>
          </p:cNvGraphicFramePr>
          <p:nvPr/>
        </p:nvGraphicFramePr>
        <p:xfrm>
          <a:off x="1295400" y="5626442"/>
          <a:ext cx="3112652" cy="729908"/>
        </p:xfrm>
        <a:graphic>
          <a:graphicData uri="http://schemas.openxmlformats.org/presentationml/2006/ole">
            <mc:AlternateContent xmlns:mc="http://schemas.openxmlformats.org/markup-compatibility/2006">
              <mc:Choice xmlns:v="urn:schemas-microsoft-com:vml" Requires="v">
                <p:oleObj spid="_x0000_s12316" name="Equation" r:id="rId4" imgW="1460160" imgH="342720" progId="Equation.3">
                  <p:embed/>
                </p:oleObj>
              </mc:Choice>
              <mc:Fallback>
                <p:oleObj name="Equation" r:id="rId4" imgW="1460160" imgH="342720" progId="Equation.3">
                  <p:embed/>
                  <p:pic>
                    <p:nvPicPr>
                      <p:cNvPr id="19" name="Object 18"/>
                      <p:cNvPicPr/>
                      <p:nvPr/>
                    </p:nvPicPr>
                    <p:blipFill>
                      <a:blip r:embed="rId5"/>
                      <a:stretch>
                        <a:fillRect/>
                      </a:stretch>
                    </p:blipFill>
                    <p:spPr>
                      <a:xfrm>
                        <a:off x="1295400" y="5626442"/>
                        <a:ext cx="3112652" cy="729908"/>
                      </a:xfrm>
                      <a:prstGeom prst="rect">
                        <a:avLst/>
                      </a:prstGeom>
                      <a:ln>
                        <a:solidFill>
                          <a:schemeClr val="accent1"/>
                        </a:solidFill>
                      </a:ln>
                    </p:spPr>
                  </p:pic>
                </p:oleObj>
              </mc:Fallback>
            </mc:AlternateContent>
          </a:graphicData>
        </a:graphic>
      </p:graphicFrame>
      <p:sp>
        <p:nvSpPr>
          <p:cNvPr id="6" name="Rounded Rectangle 5"/>
          <p:cNvSpPr/>
          <p:nvPr/>
        </p:nvSpPr>
        <p:spPr>
          <a:xfrm>
            <a:off x="6649365" y="4114800"/>
            <a:ext cx="2037435" cy="22415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7467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2630-25DE-4822-BE99-359ABD4B9A4A}"/>
              </a:ext>
            </a:extLst>
          </p:cNvPr>
          <p:cNvSpPr>
            <a:spLocks noGrp="1"/>
          </p:cNvSpPr>
          <p:nvPr>
            <p:ph type="ctrTitle"/>
          </p:nvPr>
        </p:nvSpPr>
        <p:spPr/>
        <p:txBody>
          <a:bodyPr/>
          <a:lstStyle/>
          <a:p>
            <a:r>
              <a:rPr lang="en-US" b="1" dirty="0"/>
              <a:t>Classification decision tree</a:t>
            </a:r>
          </a:p>
        </p:txBody>
      </p:sp>
      <p:sp>
        <p:nvSpPr>
          <p:cNvPr id="6" name="Subtitle 5">
            <a:extLst>
              <a:ext uri="{FF2B5EF4-FFF2-40B4-BE49-F238E27FC236}">
                <a16:creationId xmlns:a16="http://schemas.microsoft.com/office/drawing/2014/main" id="{8F21CDC8-2ECE-4EF0-8C8D-DBCD1634CF3D}"/>
              </a:ext>
            </a:extLst>
          </p:cNvPr>
          <p:cNvSpPr>
            <a:spLocks noGrp="1"/>
          </p:cNvSpPr>
          <p:nvPr>
            <p:ph type="subTitle" idx="1"/>
          </p:nvPr>
        </p:nvSpPr>
        <p:spPr/>
        <p:txBody>
          <a:bodyPr>
            <a:normAutofit/>
          </a:bodyPr>
          <a:lstStyle/>
          <a:p>
            <a:r>
              <a:rPr lang="en-US" b="1" dirty="0"/>
              <a:t>Can also be called</a:t>
            </a:r>
          </a:p>
          <a:p>
            <a:r>
              <a:rPr lang="en-US" b="1" dirty="0"/>
              <a:t>Classification tree, or </a:t>
            </a:r>
          </a:p>
          <a:p>
            <a:r>
              <a:rPr lang="en-US" b="1" dirty="0"/>
              <a:t>Decision tree</a:t>
            </a:r>
            <a:endParaRPr lang="en-US" dirty="0"/>
          </a:p>
        </p:txBody>
      </p:sp>
      <p:sp>
        <p:nvSpPr>
          <p:cNvPr id="4" name="Footer Placeholder 3">
            <a:extLst>
              <a:ext uri="{FF2B5EF4-FFF2-40B4-BE49-F238E27FC236}">
                <a16:creationId xmlns:a16="http://schemas.microsoft.com/office/drawing/2014/main" id="{6C9046FF-7531-4E5A-9453-916AE40AB962}"/>
              </a:ext>
            </a:extLst>
          </p:cNvPr>
          <p:cNvSpPr>
            <a:spLocks noGrp="1"/>
          </p:cNvSpPr>
          <p:nvPr>
            <p:ph type="ftr" sz="quarter" idx="11"/>
          </p:nvPr>
        </p:nvSpPr>
        <p:spPr/>
        <p:txBody>
          <a:bodyPr/>
          <a:lstStyle/>
          <a:p>
            <a:r>
              <a:rPr lang="en-US"/>
              <a:t>Decision tree g.2.d</a:t>
            </a:r>
          </a:p>
        </p:txBody>
      </p:sp>
      <p:sp>
        <p:nvSpPr>
          <p:cNvPr id="5" name="Slide Number Placeholder 4">
            <a:extLst>
              <a:ext uri="{FF2B5EF4-FFF2-40B4-BE49-F238E27FC236}">
                <a16:creationId xmlns:a16="http://schemas.microsoft.com/office/drawing/2014/main" id="{E1684DE5-4351-479A-AA59-3988F7A60BB7}"/>
              </a:ext>
            </a:extLst>
          </p:cNvPr>
          <p:cNvSpPr>
            <a:spLocks noGrp="1"/>
          </p:cNvSpPr>
          <p:nvPr>
            <p:ph type="sldNum" sz="quarter" idx="12"/>
          </p:nvPr>
        </p:nvSpPr>
        <p:spPr/>
        <p:txBody>
          <a:bodyPr/>
          <a:lstStyle/>
          <a:p>
            <a:fld id="{2610D6A1-B8B6-49E2-8B25-8AE906FA9AFD}" type="slidenum">
              <a:rPr lang="en-US" smtClean="0"/>
              <a:t>6</a:t>
            </a:fld>
            <a:endParaRPr lang="en-US"/>
          </a:p>
        </p:txBody>
      </p:sp>
    </p:spTree>
    <p:extLst>
      <p:ext uri="{BB962C8B-B14F-4D97-AF65-F5344CB8AC3E}">
        <p14:creationId xmlns:p14="http://schemas.microsoft.com/office/powerpoint/2010/main" val="8764826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013"/>
            <a:ext cx="8229600" cy="1143000"/>
          </a:xfrm>
        </p:spPr>
        <p:txBody>
          <a:bodyPr/>
          <a:lstStyle/>
          <a:p>
            <a:r>
              <a:rPr lang="en-US" dirty="0"/>
              <a:t>Step6: metric for driving</a:t>
            </a:r>
          </a:p>
        </p:txBody>
      </p:sp>
      <p:sp>
        <p:nvSpPr>
          <p:cNvPr id="3" name="Content Placeholder 2"/>
          <p:cNvSpPr>
            <a:spLocks noGrp="1"/>
          </p:cNvSpPr>
          <p:nvPr>
            <p:ph idx="1"/>
          </p:nvPr>
        </p:nvSpPr>
        <p:spPr>
          <a:xfrm>
            <a:off x="478302" y="1600200"/>
            <a:ext cx="8229600" cy="4525963"/>
          </a:xfrm>
        </p:spPr>
        <p:txBody>
          <a:bodyPr>
            <a:normAutofit/>
          </a:bodyPr>
          <a:lstStyle/>
          <a:p>
            <a:r>
              <a:rPr lang="en-US" dirty="0" err="1">
                <a:solidFill>
                  <a:srgbClr val="FF0000"/>
                </a:solidFill>
              </a:rPr>
              <a:t>driving_split_metric</a:t>
            </a:r>
            <a:r>
              <a:rPr lang="en-US" dirty="0">
                <a:solidFill>
                  <a:srgbClr val="FF0000"/>
                </a:solidFill>
              </a:rPr>
              <a:t>= </a:t>
            </a:r>
            <a:r>
              <a:rPr lang="en-US" dirty="0" err="1">
                <a:solidFill>
                  <a:srgbClr val="FF0000"/>
                </a:solidFill>
              </a:rPr>
              <a:t>driving_sunny</a:t>
            </a:r>
            <a:r>
              <a:rPr lang="en-US" dirty="0">
                <a:solidFill>
                  <a:srgbClr val="FF0000"/>
                </a:solidFill>
              </a:rPr>
              <a:t>*</a:t>
            </a:r>
            <a:r>
              <a:rPr lang="en-US" dirty="0" err="1">
                <a:solidFill>
                  <a:srgbClr val="FF0000"/>
                </a:solidFill>
              </a:rPr>
              <a:t>M_yes</a:t>
            </a:r>
            <a:r>
              <a:rPr lang="en-US" dirty="0">
                <a:solidFill>
                  <a:srgbClr val="FF0000"/>
                </a:solidFill>
              </a:rPr>
              <a:t>+ </a:t>
            </a:r>
            <a:r>
              <a:rPr lang="en-US" dirty="0" err="1">
                <a:solidFill>
                  <a:srgbClr val="FF0000"/>
                </a:solidFill>
              </a:rPr>
              <a:t>driving_cloudy</a:t>
            </a:r>
            <a:r>
              <a:rPr lang="en-US" dirty="0">
                <a:solidFill>
                  <a:srgbClr val="FF0000"/>
                </a:solidFill>
              </a:rPr>
              <a:t>*</a:t>
            </a:r>
            <a:r>
              <a:rPr lang="en-US" dirty="0" err="1">
                <a:solidFill>
                  <a:srgbClr val="FF0000"/>
                </a:solidFill>
              </a:rPr>
              <a:t>M_no</a:t>
            </a:r>
            <a:endParaRPr lang="en-US" dirty="0">
              <a:solidFill>
                <a:srgbClr val="FF0000"/>
              </a:solidFill>
            </a:endParaRPr>
          </a:p>
          <a:p>
            <a:r>
              <a:rPr lang="en-US" dirty="0" err="1">
                <a:solidFill>
                  <a:srgbClr val="FF0000"/>
                </a:solidFill>
              </a:rPr>
              <a:t>driving_split_metric_Gini</a:t>
            </a:r>
            <a:r>
              <a:rPr lang="en-US" dirty="0">
                <a:solidFill>
                  <a:srgbClr val="FF0000"/>
                </a:solidFill>
              </a:rPr>
              <a:t>= W4*G4 +W5*G5=</a:t>
            </a:r>
            <a:r>
              <a:rPr lang="en-US" u="sng" dirty="0">
                <a:solidFill>
                  <a:srgbClr val="FF0000"/>
                </a:solidFill>
              </a:rPr>
              <a:t> </a:t>
            </a:r>
            <a:r>
              <a:rPr lang="en-US" dirty="0">
                <a:solidFill>
                  <a:srgbClr val="FF0000"/>
                </a:solidFill>
              </a:rPr>
              <a:t>(4/9)*0+ (5/9)*</a:t>
            </a:r>
            <a:r>
              <a:rPr lang="en-US" b="0" i="0" dirty="0">
                <a:solidFill>
                  <a:srgbClr val="FF0000"/>
                </a:solidFill>
                <a:effectLst/>
                <a:latin typeface="arial" panose="020B0604020202020204" pitchFamily="34" charset="0"/>
              </a:rPr>
              <a:t> 0.48= 0.2667</a:t>
            </a:r>
          </a:p>
          <a:p>
            <a:endParaRPr lang="en-US" dirty="0">
              <a:solidFill>
                <a:srgbClr val="FF0000"/>
              </a:solidFill>
            </a:endParaRPr>
          </a:p>
          <a:p>
            <a:endParaRPr lang="en-US" dirty="0"/>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60</a:t>
            </a:fld>
            <a:endParaRPr lang="en-US"/>
          </a:p>
        </p:txBody>
      </p:sp>
    </p:spTree>
    <p:extLst>
      <p:ext uri="{BB962C8B-B14F-4D97-AF65-F5344CB8AC3E}">
        <p14:creationId xmlns:p14="http://schemas.microsoft.com/office/powerpoint/2010/main" val="26891176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Step7 make decision for root</a:t>
            </a:r>
          </a:p>
        </p:txBody>
      </p:sp>
      <p:sp>
        <p:nvSpPr>
          <p:cNvPr id="3" name="Content Placeholder 2"/>
          <p:cNvSpPr>
            <a:spLocks noGrp="1"/>
          </p:cNvSpPr>
          <p:nvPr>
            <p:ph idx="1"/>
          </p:nvPr>
        </p:nvSpPr>
        <p:spPr/>
        <p:txBody>
          <a:bodyPr>
            <a:normAutofit fontScale="92500" lnSpcReduction="20000"/>
          </a:bodyPr>
          <a:lstStyle/>
          <a:p>
            <a:r>
              <a:rPr lang="en-US" dirty="0"/>
              <a:t>Decide which is suitable to be the root (weather or driving)</a:t>
            </a:r>
          </a:p>
          <a:p>
            <a:r>
              <a:rPr lang="en-US" dirty="0"/>
              <a:t>Compare</a:t>
            </a:r>
          </a:p>
          <a:p>
            <a:r>
              <a:rPr lang="en-US" dirty="0" err="1"/>
              <a:t>weather_split_metric_Gini</a:t>
            </a:r>
            <a:r>
              <a:rPr lang="en-US" dirty="0"/>
              <a:t>= 0.3689</a:t>
            </a:r>
          </a:p>
          <a:p>
            <a:r>
              <a:rPr lang="en-US" dirty="0" err="1"/>
              <a:t>driving_split_metric_Gini</a:t>
            </a:r>
            <a:r>
              <a:rPr lang="en-US" dirty="0"/>
              <a:t>= </a:t>
            </a:r>
            <a:r>
              <a:rPr lang="en-US" b="0" i="0" dirty="0">
                <a:solidFill>
                  <a:srgbClr val="FF0000"/>
                </a:solidFill>
                <a:effectLst/>
                <a:latin typeface="arial" panose="020B0604020202020204" pitchFamily="34" charset="0"/>
              </a:rPr>
              <a:t>= 0.2667</a:t>
            </a:r>
            <a:endParaRPr lang="en-US" dirty="0"/>
          </a:p>
          <a:p>
            <a:r>
              <a:rPr lang="en-US" dirty="0"/>
              <a:t>Choose the lowest score, so </a:t>
            </a:r>
            <a:r>
              <a:rPr lang="en-US" dirty="0">
                <a:solidFill>
                  <a:srgbClr val="FF0000"/>
                </a:solidFill>
              </a:rPr>
              <a:t>driving</a:t>
            </a:r>
            <a:r>
              <a:rPr lang="en-US" dirty="0"/>
              <a:t> is selected as the root, </a:t>
            </a:r>
          </a:p>
          <a:p>
            <a:r>
              <a:rPr lang="en-US" dirty="0"/>
              <a:t>see more example  </a:t>
            </a:r>
            <a:r>
              <a:rPr lang="en-US" dirty="0">
                <a:hlinkClick r:id="rId2"/>
              </a:rPr>
              <a:t>https://sefiks.com/2018/08/27/a-step-by-step-cart-decision-tree-example/</a:t>
            </a:r>
            <a:endParaRPr lang="en-US" dirty="0"/>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61</a:t>
            </a:fld>
            <a:endParaRPr lang="en-US"/>
          </a:p>
        </p:txBody>
      </p:sp>
    </p:spTree>
    <p:extLst>
      <p:ext uri="{BB962C8B-B14F-4D97-AF65-F5344CB8AC3E}">
        <p14:creationId xmlns:p14="http://schemas.microsoft.com/office/powerpoint/2010/main" val="42125133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Step8: To continue</a:t>
            </a:r>
          </a:p>
        </p:txBody>
      </p:sp>
      <p:sp>
        <p:nvSpPr>
          <p:cNvPr id="3" name="Content Placeholder 2"/>
          <p:cNvSpPr>
            <a:spLocks noGrp="1"/>
          </p:cNvSpPr>
          <p:nvPr>
            <p:ph idx="1"/>
          </p:nvPr>
        </p:nvSpPr>
        <p:spPr>
          <a:xfrm>
            <a:off x="457200" y="1417639"/>
            <a:ext cx="4800600" cy="3611561"/>
          </a:xfrm>
        </p:spPr>
        <p:txBody>
          <a:bodyPr>
            <a:normAutofit fontScale="47500" lnSpcReduction="20000"/>
          </a:bodyPr>
          <a:lstStyle/>
          <a:p>
            <a:r>
              <a:rPr lang="en-US" dirty="0"/>
              <a:t> </a:t>
            </a:r>
            <a:r>
              <a:rPr lang="en-US" b="1" dirty="0">
                <a:latin typeface="Courier" pitchFamily="49" charset="0"/>
              </a:rPr>
              <a:t>Weather     Driving   Class=Umbrella</a:t>
            </a:r>
          </a:p>
          <a:p>
            <a:r>
              <a:rPr lang="en-US" b="1" dirty="0">
                <a:latin typeface="Courier" pitchFamily="49" charset="0"/>
              </a:rPr>
              <a:t>-------     --------  ---------- </a:t>
            </a:r>
          </a:p>
          <a:p>
            <a:r>
              <a:rPr lang="en-US" b="1" dirty="0">
                <a:latin typeface="Courier" pitchFamily="49" charset="0"/>
              </a:rPr>
              <a:t>1 Sunny      1 Yes      1  Yes</a:t>
            </a:r>
          </a:p>
          <a:p>
            <a:r>
              <a:rPr lang="en-US" b="1" dirty="0">
                <a:latin typeface="Courier" pitchFamily="49" charset="0"/>
              </a:rPr>
              <a:t>2 Cloudy     2 No       2  No</a:t>
            </a:r>
          </a:p>
          <a:p>
            <a:r>
              <a:rPr lang="en-US" b="1" dirty="0">
                <a:latin typeface="Courier" pitchFamily="49" charset="0"/>
              </a:rPr>
              <a:t>3 Rainy                    </a:t>
            </a:r>
          </a:p>
          <a:p>
            <a:r>
              <a:rPr lang="en-US" b="1" dirty="0">
                <a:latin typeface="Courier" pitchFamily="49" charset="0"/>
              </a:rPr>
              <a:t>-------      -----     -------  </a:t>
            </a:r>
          </a:p>
          <a:p>
            <a:r>
              <a:rPr lang="en-US" b="1" dirty="0">
                <a:latin typeface="Courier" pitchFamily="49" charset="0"/>
              </a:rPr>
              <a:t> 1           1           2          </a:t>
            </a:r>
          </a:p>
          <a:p>
            <a:r>
              <a:rPr lang="en-US" b="1" dirty="0">
                <a:latin typeface="Courier" pitchFamily="49" charset="0"/>
              </a:rPr>
              <a:t> 1           2           2          </a:t>
            </a:r>
          </a:p>
          <a:p>
            <a:r>
              <a:rPr lang="en-US" b="1" dirty="0">
                <a:latin typeface="Courier" pitchFamily="49" charset="0"/>
              </a:rPr>
              <a:t> 2           1           2          </a:t>
            </a:r>
          </a:p>
          <a:p>
            <a:r>
              <a:rPr lang="en-US" b="1" dirty="0">
                <a:latin typeface="Courier" pitchFamily="49" charset="0"/>
              </a:rPr>
              <a:t> 3           1           2          </a:t>
            </a:r>
          </a:p>
          <a:p>
            <a:r>
              <a:rPr lang="en-US" b="1" dirty="0">
                <a:latin typeface="Courier" pitchFamily="49" charset="0"/>
              </a:rPr>
              <a:t> 2           2           1          </a:t>
            </a:r>
          </a:p>
          <a:p>
            <a:r>
              <a:rPr lang="en-US" b="1" dirty="0">
                <a:latin typeface="Courier" pitchFamily="49" charset="0"/>
              </a:rPr>
              <a:t> 3           1           2          </a:t>
            </a:r>
          </a:p>
          <a:p>
            <a:r>
              <a:rPr lang="en-US" b="1" dirty="0">
                <a:latin typeface="Courier" pitchFamily="49" charset="0"/>
              </a:rPr>
              <a:t> 3           2           1          </a:t>
            </a:r>
          </a:p>
          <a:p>
            <a:r>
              <a:rPr lang="en-US" b="1" dirty="0">
                <a:latin typeface="Courier" pitchFamily="49" charset="0"/>
              </a:rPr>
              <a:t> 2           2           2          </a:t>
            </a:r>
          </a:p>
          <a:p>
            <a:r>
              <a:rPr lang="en-US" b="1" dirty="0">
                <a:latin typeface="Courier" pitchFamily="49" charset="0"/>
              </a:rPr>
              <a:t> 2           2           1 </a:t>
            </a:r>
          </a:p>
          <a:p>
            <a:endParaRPr lang="en-US" dirty="0"/>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62</a:t>
            </a:fld>
            <a:endParaRPr lang="en-US"/>
          </a:p>
        </p:txBody>
      </p:sp>
      <p:sp>
        <p:nvSpPr>
          <p:cNvPr id="7" name="TextBox 6"/>
          <p:cNvSpPr txBox="1"/>
          <p:nvPr/>
        </p:nvSpPr>
        <p:spPr>
          <a:xfrm>
            <a:off x="5724940" y="1257350"/>
            <a:ext cx="2850959" cy="1200329"/>
          </a:xfrm>
          <a:prstGeom prst="rect">
            <a:avLst/>
          </a:prstGeom>
          <a:noFill/>
        </p:spPr>
        <p:txBody>
          <a:bodyPr wrap="square" rtlCol="0">
            <a:spAutoFit/>
          </a:bodyPr>
          <a:lstStyle/>
          <a:p>
            <a:r>
              <a:rPr lang="en-US" dirty="0"/>
              <a:t>Driving yes is pure (all no-umbrella)</a:t>
            </a:r>
          </a:p>
          <a:p>
            <a:endParaRPr lang="en-US" dirty="0"/>
          </a:p>
          <a:p>
            <a:endParaRPr lang="en-US" dirty="0"/>
          </a:p>
        </p:txBody>
      </p:sp>
      <p:sp>
        <p:nvSpPr>
          <p:cNvPr id="6" name="TextBox 5">
            <a:extLst>
              <a:ext uri="{FF2B5EF4-FFF2-40B4-BE49-F238E27FC236}">
                <a16:creationId xmlns:a16="http://schemas.microsoft.com/office/drawing/2014/main" id="{86F4433D-5BE7-4986-BFAD-E18B7CB35D39}"/>
              </a:ext>
            </a:extLst>
          </p:cNvPr>
          <p:cNvSpPr txBox="1"/>
          <p:nvPr/>
        </p:nvSpPr>
        <p:spPr>
          <a:xfrm>
            <a:off x="533400" y="6088593"/>
            <a:ext cx="6419771" cy="369332"/>
          </a:xfrm>
          <a:prstGeom prst="rect">
            <a:avLst/>
          </a:prstGeom>
          <a:noFill/>
          <a:ln>
            <a:solidFill>
              <a:schemeClr val="accent1"/>
            </a:solidFill>
          </a:ln>
        </p:spPr>
        <p:txBody>
          <a:bodyPr wrap="none" rtlCol="0">
            <a:spAutoFit/>
          </a:bodyPr>
          <a:lstStyle/>
          <a:p>
            <a:r>
              <a:rPr lang="en-US" dirty="0"/>
              <a:t>Note: </a:t>
            </a:r>
            <a:r>
              <a:rPr lang="en-US"/>
              <a:t>1,2,3 </a:t>
            </a:r>
            <a:r>
              <a:rPr lang="en-US" sz="1800">
                <a:solidFill>
                  <a:srgbClr val="555555"/>
                </a:solidFill>
                <a:latin typeface="Rubik"/>
              </a:rPr>
              <a:t> </a:t>
            </a:r>
            <a:r>
              <a:rPr lang="en-US" sz="1800">
                <a:solidFill>
                  <a:srgbClr val="FF0000"/>
                </a:solidFill>
                <a:latin typeface="Rubik"/>
              </a:rPr>
              <a:t>(categorical </a:t>
            </a:r>
            <a:r>
              <a:rPr lang="en-US" sz="1800" dirty="0">
                <a:solidFill>
                  <a:srgbClr val="FF0000"/>
                </a:solidFill>
                <a:latin typeface="Rubik"/>
              </a:rPr>
              <a:t>variables)</a:t>
            </a:r>
            <a:r>
              <a:rPr lang="en-US" dirty="0"/>
              <a:t> are symbols not numeric values</a:t>
            </a:r>
          </a:p>
        </p:txBody>
      </p:sp>
      <p:sp>
        <p:nvSpPr>
          <p:cNvPr id="9" name="TextBox 8">
            <a:extLst>
              <a:ext uri="{FF2B5EF4-FFF2-40B4-BE49-F238E27FC236}">
                <a16:creationId xmlns:a16="http://schemas.microsoft.com/office/drawing/2014/main" id="{DDC3EDCF-4C7C-411A-BAE7-5979E372AC0E}"/>
              </a:ext>
            </a:extLst>
          </p:cNvPr>
          <p:cNvSpPr txBox="1"/>
          <p:nvPr/>
        </p:nvSpPr>
        <p:spPr>
          <a:xfrm>
            <a:off x="6496772" y="2245933"/>
            <a:ext cx="1404615" cy="369332"/>
          </a:xfrm>
          <a:prstGeom prst="rect">
            <a:avLst/>
          </a:prstGeom>
          <a:noFill/>
        </p:spPr>
        <p:txBody>
          <a:bodyPr wrap="none" rtlCol="0">
            <a:spAutoFit/>
          </a:bodyPr>
          <a:lstStyle/>
          <a:p>
            <a:r>
              <a:rPr lang="en-US" dirty="0"/>
              <a:t>Root=Driving</a:t>
            </a:r>
          </a:p>
        </p:txBody>
      </p:sp>
      <p:cxnSp>
        <p:nvCxnSpPr>
          <p:cNvPr id="10" name="Straight Arrow Connector 9">
            <a:extLst>
              <a:ext uri="{FF2B5EF4-FFF2-40B4-BE49-F238E27FC236}">
                <a16:creationId xmlns:a16="http://schemas.microsoft.com/office/drawing/2014/main" id="{B6AD1C07-AFB4-4F0F-80AB-445702F1023D}"/>
              </a:ext>
            </a:extLst>
          </p:cNvPr>
          <p:cNvCxnSpPr>
            <a:cxnSpLocks/>
            <a:stCxn id="9" idx="2"/>
            <a:endCxn id="17" idx="0"/>
          </p:cNvCxnSpPr>
          <p:nvPr/>
        </p:nvCxnSpPr>
        <p:spPr>
          <a:xfrm flipH="1">
            <a:off x="6144473" y="2615265"/>
            <a:ext cx="1054607" cy="812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34A473D-2E7A-47DD-A224-5DE599311A06}"/>
              </a:ext>
            </a:extLst>
          </p:cNvPr>
          <p:cNvCxnSpPr>
            <a:cxnSpLocks/>
            <a:stCxn id="9" idx="2"/>
          </p:cNvCxnSpPr>
          <p:nvPr/>
        </p:nvCxnSpPr>
        <p:spPr>
          <a:xfrm>
            <a:off x="7199080" y="2615265"/>
            <a:ext cx="495144" cy="629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70EE70F-3584-4FE5-BCA8-02940CC05A5C}"/>
              </a:ext>
            </a:extLst>
          </p:cNvPr>
          <p:cNvSpPr txBox="1"/>
          <p:nvPr/>
        </p:nvSpPr>
        <p:spPr>
          <a:xfrm>
            <a:off x="6019800" y="2762768"/>
            <a:ext cx="491225" cy="646331"/>
          </a:xfrm>
          <a:prstGeom prst="rect">
            <a:avLst/>
          </a:prstGeom>
          <a:noFill/>
        </p:spPr>
        <p:txBody>
          <a:bodyPr wrap="none" rtlCol="0">
            <a:spAutoFit/>
          </a:bodyPr>
          <a:lstStyle/>
          <a:p>
            <a:r>
              <a:rPr lang="en-US" dirty="0"/>
              <a:t>yes</a:t>
            </a:r>
          </a:p>
          <a:p>
            <a:endParaRPr lang="en-US" dirty="0"/>
          </a:p>
        </p:txBody>
      </p:sp>
      <p:sp>
        <p:nvSpPr>
          <p:cNvPr id="17" name="TextBox 16">
            <a:extLst>
              <a:ext uri="{FF2B5EF4-FFF2-40B4-BE49-F238E27FC236}">
                <a16:creationId xmlns:a16="http://schemas.microsoft.com/office/drawing/2014/main" id="{8F80E22F-964F-4166-B53E-8F93DE5C0EE4}"/>
              </a:ext>
            </a:extLst>
          </p:cNvPr>
          <p:cNvSpPr txBox="1"/>
          <p:nvPr/>
        </p:nvSpPr>
        <p:spPr>
          <a:xfrm>
            <a:off x="5633660" y="3427288"/>
            <a:ext cx="1021626" cy="646331"/>
          </a:xfrm>
          <a:prstGeom prst="rect">
            <a:avLst/>
          </a:prstGeom>
          <a:noFill/>
        </p:spPr>
        <p:txBody>
          <a:bodyPr wrap="none" rtlCol="0">
            <a:spAutoFit/>
          </a:bodyPr>
          <a:lstStyle/>
          <a:p>
            <a:r>
              <a:rPr lang="en-US" dirty="0"/>
              <a:t>All no </a:t>
            </a:r>
          </a:p>
          <a:p>
            <a:r>
              <a:rPr lang="en-US" dirty="0"/>
              <a:t>umbrella</a:t>
            </a:r>
          </a:p>
        </p:txBody>
      </p:sp>
      <p:sp>
        <p:nvSpPr>
          <p:cNvPr id="18" name="TextBox 17">
            <a:extLst>
              <a:ext uri="{FF2B5EF4-FFF2-40B4-BE49-F238E27FC236}">
                <a16:creationId xmlns:a16="http://schemas.microsoft.com/office/drawing/2014/main" id="{B583655A-A7B9-4065-B717-2DA14B11E526}"/>
              </a:ext>
            </a:extLst>
          </p:cNvPr>
          <p:cNvSpPr txBox="1"/>
          <p:nvPr/>
        </p:nvSpPr>
        <p:spPr>
          <a:xfrm>
            <a:off x="7277880" y="2683917"/>
            <a:ext cx="455574" cy="369332"/>
          </a:xfrm>
          <a:prstGeom prst="rect">
            <a:avLst/>
          </a:prstGeom>
          <a:noFill/>
        </p:spPr>
        <p:txBody>
          <a:bodyPr wrap="none" rtlCol="0">
            <a:spAutoFit/>
          </a:bodyPr>
          <a:lstStyle/>
          <a:p>
            <a:r>
              <a:rPr lang="en-US" dirty="0"/>
              <a:t>No</a:t>
            </a:r>
          </a:p>
        </p:txBody>
      </p:sp>
      <p:sp>
        <p:nvSpPr>
          <p:cNvPr id="19" name="TextBox 18">
            <a:extLst>
              <a:ext uri="{FF2B5EF4-FFF2-40B4-BE49-F238E27FC236}">
                <a16:creationId xmlns:a16="http://schemas.microsoft.com/office/drawing/2014/main" id="{CCA59CC8-FDAF-4A69-A8BB-E7F114D5F7DE}"/>
              </a:ext>
            </a:extLst>
          </p:cNvPr>
          <p:cNvSpPr txBox="1"/>
          <p:nvPr/>
        </p:nvSpPr>
        <p:spPr>
          <a:xfrm>
            <a:off x="7316460" y="3290481"/>
            <a:ext cx="965970" cy="369332"/>
          </a:xfrm>
          <a:prstGeom prst="rect">
            <a:avLst/>
          </a:prstGeom>
          <a:noFill/>
        </p:spPr>
        <p:txBody>
          <a:bodyPr wrap="none" rtlCol="0">
            <a:spAutoFit/>
          </a:bodyPr>
          <a:lstStyle/>
          <a:p>
            <a:r>
              <a:rPr lang="en-US" dirty="0"/>
              <a:t>weather</a:t>
            </a:r>
          </a:p>
        </p:txBody>
      </p:sp>
      <p:sp>
        <p:nvSpPr>
          <p:cNvPr id="25" name="Oval 24">
            <a:extLst>
              <a:ext uri="{FF2B5EF4-FFF2-40B4-BE49-F238E27FC236}">
                <a16:creationId xmlns:a16="http://schemas.microsoft.com/office/drawing/2014/main" id="{8BAA9EBB-3FF8-4B1B-A311-4C6082008683}"/>
              </a:ext>
            </a:extLst>
          </p:cNvPr>
          <p:cNvSpPr/>
          <p:nvPr/>
        </p:nvSpPr>
        <p:spPr>
          <a:xfrm>
            <a:off x="6496772" y="2245933"/>
            <a:ext cx="1404615"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F54181A-8E84-4010-9DD2-F4B63DC71EDC}"/>
              </a:ext>
            </a:extLst>
          </p:cNvPr>
          <p:cNvSpPr/>
          <p:nvPr/>
        </p:nvSpPr>
        <p:spPr>
          <a:xfrm>
            <a:off x="7031147" y="3269940"/>
            <a:ext cx="1404615"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B267FD39-9D29-4B71-BA58-3AB293B9830D}"/>
              </a:ext>
            </a:extLst>
          </p:cNvPr>
          <p:cNvCxnSpPr>
            <a:cxnSpLocks/>
          </p:cNvCxnSpPr>
          <p:nvPr/>
        </p:nvCxnSpPr>
        <p:spPr>
          <a:xfrm flipH="1">
            <a:off x="6940599" y="3599764"/>
            <a:ext cx="572578" cy="992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BDDE8B1-9A9C-4FBA-A281-CC6495E71845}"/>
              </a:ext>
            </a:extLst>
          </p:cNvPr>
          <p:cNvCxnSpPr>
            <a:cxnSpLocks/>
            <a:stCxn id="26" idx="4"/>
          </p:cNvCxnSpPr>
          <p:nvPr/>
        </p:nvCxnSpPr>
        <p:spPr>
          <a:xfrm>
            <a:off x="7733455" y="3639272"/>
            <a:ext cx="65035" cy="952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BD4E225-C3B0-43FA-A37E-54890ACC1115}"/>
              </a:ext>
            </a:extLst>
          </p:cNvPr>
          <p:cNvCxnSpPr>
            <a:cxnSpLocks/>
          </p:cNvCxnSpPr>
          <p:nvPr/>
        </p:nvCxnSpPr>
        <p:spPr>
          <a:xfrm>
            <a:off x="8018768" y="3659813"/>
            <a:ext cx="557131" cy="931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A559338-6951-4051-ABA2-B01926FE032D}"/>
              </a:ext>
            </a:extLst>
          </p:cNvPr>
          <p:cNvSpPr/>
          <p:nvPr/>
        </p:nvSpPr>
        <p:spPr>
          <a:xfrm>
            <a:off x="2209800" y="2762768"/>
            <a:ext cx="2209800" cy="2904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1F0652A-0A3E-4444-88E8-A440ED1BD135}"/>
              </a:ext>
            </a:extLst>
          </p:cNvPr>
          <p:cNvSpPr/>
          <p:nvPr/>
        </p:nvSpPr>
        <p:spPr>
          <a:xfrm>
            <a:off x="2176304" y="3254353"/>
            <a:ext cx="2209800" cy="446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31ECCAB-841C-437A-BE28-E5832E2DBC5D}"/>
              </a:ext>
            </a:extLst>
          </p:cNvPr>
          <p:cNvSpPr/>
          <p:nvPr/>
        </p:nvSpPr>
        <p:spPr>
          <a:xfrm>
            <a:off x="2185070" y="3952362"/>
            <a:ext cx="2201034" cy="2386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5CE5FA7-AE7E-43BD-94E0-8C3ABEB9A6CB}"/>
              </a:ext>
            </a:extLst>
          </p:cNvPr>
          <p:cNvSpPr txBox="1"/>
          <p:nvPr/>
        </p:nvSpPr>
        <p:spPr>
          <a:xfrm>
            <a:off x="6788294" y="3993979"/>
            <a:ext cx="739818" cy="646331"/>
          </a:xfrm>
          <a:prstGeom prst="rect">
            <a:avLst/>
          </a:prstGeom>
          <a:noFill/>
        </p:spPr>
        <p:txBody>
          <a:bodyPr wrap="none" rtlCol="0">
            <a:spAutoFit/>
          </a:bodyPr>
          <a:lstStyle/>
          <a:p>
            <a:r>
              <a:rPr lang="en-US" dirty="0"/>
              <a:t>sunny</a:t>
            </a:r>
          </a:p>
          <a:p>
            <a:endParaRPr lang="en-US" dirty="0"/>
          </a:p>
        </p:txBody>
      </p:sp>
      <p:sp>
        <p:nvSpPr>
          <p:cNvPr id="41" name="TextBox 40">
            <a:extLst>
              <a:ext uri="{FF2B5EF4-FFF2-40B4-BE49-F238E27FC236}">
                <a16:creationId xmlns:a16="http://schemas.microsoft.com/office/drawing/2014/main" id="{C584C501-391E-4CD4-BCB8-895F6E9B7A55}"/>
              </a:ext>
            </a:extLst>
          </p:cNvPr>
          <p:cNvSpPr txBox="1"/>
          <p:nvPr/>
        </p:nvSpPr>
        <p:spPr>
          <a:xfrm>
            <a:off x="7505667" y="4023534"/>
            <a:ext cx="805029" cy="369332"/>
          </a:xfrm>
          <a:prstGeom prst="rect">
            <a:avLst/>
          </a:prstGeom>
          <a:noFill/>
        </p:spPr>
        <p:txBody>
          <a:bodyPr wrap="none" rtlCol="0">
            <a:spAutoFit/>
          </a:bodyPr>
          <a:lstStyle/>
          <a:p>
            <a:r>
              <a:rPr lang="en-US" dirty="0"/>
              <a:t>cloudy</a:t>
            </a:r>
          </a:p>
        </p:txBody>
      </p:sp>
      <p:sp>
        <p:nvSpPr>
          <p:cNvPr id="42" name="TextBox 41">
            <a:extLst>
              <a:ext uri="{FF2B5EF4-FFF2-40B4-BE49-F238E27FC236}">
                <a16:creationId xmlns:a16="http://schemas.microsoft.com/office/drawing/2014/main" id="{5418021F-4AC5-4CAB-BFF5-BB7EAB670318}"/>
              </a:ext>
            </a:extLst>
          </p:cNvPr>
          <p:cNvSpPr txBox="1"/>
          <p:nvPr/>
        </p:nvSpPr>
        <p:spPr>
          <a:xfrm>
            <a:off x="8003833" y="3736675"/>
            <a:ext cx="645305" cy="369332"/>
          </a:xfrm>
          <a:prstGeom prst="rect">
            <a:avLst/>
          </a:prstGeom>
          <a:noFill/>
        </p:spPr>
        <p:txBody>
          <a:bodyPr wrap="none" rtlCol="0">
            <a:spAutoFit/>
          </a:bodyPr>
          <a:lstStyle/>
          <a:p>
            <a:r>
              <a:rPr lang="en-US" dirty="0"/>
              <a:t>rainy</a:t>
            </a:r>
          </a:p>
        </p:txBody>
      </p:sp>
    </p:spTree>
    <p:extLst>
      <p:ext uri="{BB962C8B-B14F-4D97-AF65-F5344CB8AC3E}">
        <p14:creationId xmlns:p14="http://schemas.microsoft.com/office/powerpoint/2010/main" val="22799246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final result</a:t>
            </a:r>
          </a:p>
        </p:txBody>
      </p:sp>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63</a:t>
            </a:fld>
            <a:endParaRPr lang="en-US"/>
          </a:p>
        </p:txBody>
      </p:sp>
      <p:sp>
        <p:nvSpPr>
          <p:cNvPr id="6" name="TextBox 5"/>
          <p:cNvSpPr txBox="1"/>
          <p:nvPr/>
        </p:nvSpPr>
        <p:spPr>
          <a:xfrm>
            <a:off x="2132996" y="1189885"/>
            <a:ext cx="1404615" cy="369332"/>
          </a:xfrm>
          <a:prstGeom prst="rect">
            <a:avLst/>
          </a:prstGeom>
          <a:noFill/>
        </p:spPr>
        <p:txBody>
          <a:bodyPr wrap="none" rtlCol="0">
            <a:spAutoFit/>
          </a:bodyPr>
          <a:lstStyle/>
          <a:p>
            <a:r>
              <a:rPr lang="en-US" dirty="0"/>
              <a:t>Root=Driving</a:t>
            </a:r>
          </a:p>
        </p:txBody>
      </p:sp>
      <p:cxnSp>
        <p:nvCxnSpPr>
          <p:cNvPr id="8" name="Straight Arrow Connector 7"/>
          <p:cNvCxnSpPr>
            <a:cxnSpLocks/>
            <a:stCxn id="6" idx="2"/>
          </p:cNvCxnSpPr>
          <p:nvPr/>
        </p:nvCxnSpPr>
        <p:spPr>
          <a:xfrm flipH="1">
            <a:off x="802690" y="1559217"/>
            <a:ext cx="2032614" cy="1118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a:stCxn id="6" idx="2"/>
          </p:cNvCxnSpPr>
          <p:nvPr/>
        </p:nvCxnSpPr>
        <p:spPr>
          <a:xfrm>
            <a:off x="2835304" y="1559217"/>
            <a:ext cx="495144" cy="629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3447196" y="2631197"/>
            <a:ext cx="717194" cy="1220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flipH="1">
            <a:off x="3005768" y="2641984"/>
            <a:ext cx="416567" cy="955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390909" y="3651305"/>
            <a:ext cx="1021626" cy="646331"/>
          </a:xfrm>
          <a:prstGeom prst="rect">
            <a:avLst/>
          </a:prstGeom>
          <a:noFill/>
        </p:spPr>
        <p:txBody>
          <a:bodyPr wrap="none" rtlCol="0">
            <a:spAutoFit/>
          </a:bodyPr>
          <a:lstStyle/>
          <a:p>
            <a:r>
              <a:rPr lang="en-US" dirty="0"/>
              <a:t>No</a:t>
            </a:r>
          </a:p>
          <a:p>
            <a:r>
              <a:rPr lang="en-US" dirty="0"/>
              <a:t>umbrella</a:t>
            </a:r>
          </a:p>
        </p:txBody>
      </p:sp>
      <p:sp>
        <p:nvSpPr>
          <p:cNvPr id="36" name="TextBox 35"/>
          <p:cNvSpPr txBox="1"/>
          <p:nvPr/>
        </p:nvSpPr>
        <p:spPr>
          <a:xfrm>
            <a:off x="3805793" y="3767994"/>
            <a:ext cx="1021626" cy="646331"/>
          </a:xfrm>
          <a:prstGeom prst="rect">
            <a:avLst/>
          </a:prstGeom>
          <a:noFill/>
        </p:spPr>
        <p:txBody>
          <a:bodyPr wrap="none" rtlCol="0">
            <a:spAutoFit/>
          </a:bodyPr>
          <a:lstStyle/>
          <a:p>
            <a:r>
              <a:rPr lang="en-US" dirty="0"/>
              <a:t>Yes </a:t>
            </a:r>
          </a:p>
          <a:p>
            <a:r>
              <a:rPr lang="en-US" dirty="0"/>
              <a:t>umbrella</a:t>
            </a:r>
          </a:p>
        </p:txBody>
      </p:sp>
      <p:sp>
        <p:nvSpPr>
          <p:cNvPr id="23" name="TextBox 22"/>
          <p:cNvSpPr txBox="1"/>
          <p:nvPr/>
        </p:nvSpPr>
        <p:spPr>
          <a:xfrm>
            <a:off x="1410497" y="1708682"/>
            <a:ext cx="491225" cy="646331"/>
          </a:xfrm>
          <a:prstGeom prst="rect">
            <a:avLst/>
          </a:prstGeom>
          <a:noFill/>
        </p:spPr>
        <p:txBody>
          <a:bodyPr wrap="none" rtlCol="0">
            <a:spAutoFit/>
          </a:bodyPr>
          <a:lstStyle/>
          <a:p>
            <a:r>
              <a:rPr lang="en-US" dirty="0"/>
              <a:t>yes</a:t>
            </a:r>
          </a:p>
          <a:p>
            <a:endParaRPr lang="en-US" dirty="0"/>
          </a:p>
        </p:txBody>
      </p:sp>
      <p:sp>
        <p:nvSpPr>
          <p:cNvPr id="39" name="TextBox 38"/>
          <p:cNvSpPr txBox="1"/>
          <p:nvPr/>
        </p:nvSpPr>
        <p:spPr>
          <a:xfrm>
            <a:off x="217213" y="2717093"/>
            <a:ext cx="1021626" cy="646331"/>
          </a:xfrm>
          <a:prstGeom prst="rect">
            <a:avLst/>
          </a:prstGeom>
          <a:noFill/>
        </p:spPr>
        <p:txBody>
          <a:bodyPr wrap="none" rtlCol="0">
            <a:spAutoFit/>
          </a:bodyPr>
          <a:lstStyle/>
          <a:p>
            <a:r>
              <a:rPr lang="en-US" dirty="0"/>
              <a:t>No </a:t>
            </a:r>
          </a:p>
          <a:p>
            <a:r>
              <a:rPr lang="en-US" dirty="0"/>
              <a:t>umbrella</a:t>
            </a:r>
          </a:p>
        </p:txBody>
      </p:sp>
      <p:sp>
        <p:nvSpPr>
          <p:cNvPr id="44" name="TextBox 43"/>
          <p:cNvSpPr txBox="1"/>
          <p:nvPr/>
        </p:nvSpPr>
        <p:spPr>
          <a:xfrm>
            <a:off x="3039947" y="1595532"/>
            <a:ext cx="455574" cy="369332"/>
          </a:xfrm>
          <a:prstGeom prst="rect">
            <a:avLst/>
          </a:prstGeom>
          <a:noFill/>
        </p:spPr>
        <p:txBody>
          <a:bodyPr wrap="none" rtlCol="0">
            <a:spAutoFit/>
          </a:bodyPr>
          <a:lstStyle/>
          <a:p>
            <a:r>
              <a:rPr lang="en-US" dirty="0"/>
              <a:t>No</a:t>
            </a:r>
          </a:p>
        </p:txBody>
      </p:sp>
      <p:sp>
        <p:nvSpPr>
          <p:cNvPr id="48" name="TextBox 47"/>
          <p:cNvSpPr txBox="1"/>
          <p:nvPr/>
        </p:nvSpPr>
        <p:spPr>
          <a:xfrm>
            <a:off x="2952684" y="2234433"/>
            <a:ext cx="965970" cy="369332"/>
          </a:xfrm>
          <a:prstGeom prst="rect">
            <a:avLst/>
          </a:prstGeom>
          <a:noFill/>
        </p:spPr>
        <p:txBody>
          <a:bodyPr wrap="none" rtlCol="0">
            <a:spAutoFit/>
          </a:bodyPr>
          <a:lstStyle/>
          <a:p>
            <a:r>
              <a:rPr lang="en-US" dirty="0"/>
              <a:t>weather</a:t>
            </a:r>
          </a:p>
        </p:txBody>
      </p:sp>
      <p:sp>
        <p:nvSpPr>
          <p:cNvPr id="50" name="TextBox 49"/>
          <p:cNvSpPr txBox="1"/>
          <p:nvPr/>
        </p:nvSpPr>
        <p:spPr>
          <a:xfrm>
            <a:off x="811567" y="6050418"/>
            <a:ext cx="7848600" cy="646331"/>
          </a:xfrm>
          <a:prstGeom prst="rect">
            <a:avLst/>
          </a:prstGeom>
          <a:noFill/>
        </p:spPr>
        <p:txBody>
          <a:bodyPr wrap="square" rtlCol="0">
            <a:spAutoFit/>
          </a:bodyPr>
          <a:lstStyle/>
          <a:p>
            <a:r>
              <a:rPr lang="en-US" dirty="0">
                <a:hlinkClick r:id="rId2"/>
              </a:rPr>
              <a:t>https://stackoverflow.com/questions/19993139/can-splitting-attribute-appear-many-times-in-decision-tree</a:t>
            </a:r>
            <a:endParaRPr lang="en-US" dirty="0"/>
          </a:p>
        </p:txBody>
      </p:sp>
      <p:sp>
        <p:nvSpPr>
          <p:cNvPr id="54" name="TextBox 53"/>
          <p:cNvSpPr txBox="1"/>
          <p:nvPr/>
        </p:nvSpPr>
        <p:spPr>
          <a:xfrm>
            <a:off x="2166039" y="2956690"/>
            <a:ext cx="755848" cy="369332"/>
          </a:xfrm>
          <a:prstGeom prst="rect">
            <a:avLst/>
          </a:prstGeom>
          <a:noFill/>
        </p:spPr>
        <p:txBody>
          <a:bodyPr wrap="none" rtlCol="0">
            <a:spAutoFit/>
          </a:bodyPr>
          <a:lstStyle/>
          <a:p>
            <a:r>
              <a:rPr lang="en-US" dirty="0"/>
              <a:t>Sunny</a:t>
            </a:r>
          </a:p>
        </p:txBody>
      </p:sp>
      <p:sp>
        <p:nvSpPr>
          <p:cNvPr id="55" name="TextBox 54"/>
          <p:cNvSpPr txBox="1"/>
          <p:nvPr/>
        </p:nvSpPr>
        <p:spPr>
          <a:xfrm>
            <a:off x="3606925" y="3157883"/>
            <a:ext cx="694934" cy="369332"/>
          </a:xfrm>
          <a:prstGeom prst="rect">
            <a:avLst/>
          </a:prstGeom>
          <a:noFill/>
        </p:spPr>
        <p:txBody>
          <a:bodyPr wrap="none" rtlCol="0">
            <a:spAutoFit/>
          </a:bodyPr>
          <a:lstStyle/>
          <a:p>
            <a:r>
              <a:rPr lang="en-US" dirty="0"/>
              <a:t>Rainy</a:t>
            </a:r>
          </a:p>
        </p:txBody>
      </p:sp>
      <p:cxnSp>
        <p:nvCxnSpPr>
          <p:cNvPr id="58" name="Straight Arrow Connector 57"/>
          <p:cNvCxnSpPr>
            <a:cxnSpLocks/>
          </p:cNvCxnSpPr>
          <p:nvPr/>
        </p:nvCxnSpPr>
        <p:spPr>
          <a:xfrm flipH="1">
            <a:off x="1800629" y="2658084"/>
            <a:ext cx="1583140" cy="1193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642708" y="3665711"/>
            <a:ext cx="1021626" cy="1200329"/>
          </a:xfrm>
          <a:prstGeom prst="rect">
            <a:avLst/>
          </a:prstGeom>
          <a:noFill/>
        </p:spPr>
        <p:txBody>
          <a:bodyPr wrap="none" rtlCol="0">
            <a:spAutoFit/>
          </a:bodyPr>
          <a:lstStyle/>
          <a:p>
            <a:r>
              <a:rPr lang="en-US" dirty="0"/>
              <a:t>Not sure</a:t>
            </a:r>
          </a:p>
          <a:p>
            <a:r>
              <a:rPr lang="en-US" dirty="0"/>
              <a:t>Yes=2</a:t>
            </a:r>
          </a:p>
          <a:p>
            <a:r>
              <a:rPr lang="en-US" dirty="0"/>
              <a:t>N=1 for </a:t>
            </a:r>
          </a:p>
          <a:p>
            <a:r>
              <a:rPr lang="en-US" dirty="0"/>
              <a:t>umbrella</a:t>
            </a:r>
          </a:p>
        </p:txBody>
      </p:sp>
      <p:sp>
        <p:nvSpPr>
          <p:cNvPr id="12" name="Oval 11"/>
          <p:cNvSpPr/>
          <p:nvPr/>
        </p:nvSpPr>
        <p:spPr>
          <a:xfrm>
            <a:off x="2402674" y="3547926"/>
            <a:ext cx="1434717" cy="1490617"/>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981200" y="5020305"/>
            <a:ext cx="6366298" cy="646331"/>
          </a:xfrm>
          <a:prstGeom prst="rect">
            <a:avLst/>
          </a:prstGeom>
          <a:noFill/>
          <a:ln>
            <a:solidFill>
              <a:schemeClr val="accent1">
                <a:shade val="50000"/>
              </a:schemeClr>
            </a:solidFill>
            <a:prstDash val="dash"/>
          </a:ln>
        </p:spPr>
        <p:txBody>
          <a:bodyPr wrap="square" rtlCol="0">
            <a:spAutoFit/>
          </a:bodyPr>
          <a:lstStyle/>
          <a:p>
            <a:r>
              <a:rPr lang="en-US" dirty="0"/>
              <a:t>Sample is 3, cannot resolve, but the sample is too small, so</a:t>
            </a:r>
          </a:p>
          <a:p>
            <a:r>
              <a:rPr lang="en-US" dirty="0"/>
              <a:t>we can ignore it </a:t>
            </a:r>
          </a:p>
        </p:txBody>
      </p:sp>
      <p:sp>
        <p:nvSpPr>
          <p:cNvPr id="15" name="Oval 14">
            <a:extLst>
              <a:ext uri="{FF2B5EF4-FFF2-40B4-BE49-F238E27FC236}">
                <a16:creationId xmlns:a16="http://schemas.microsoft.com/office/drawing/2014/main" id="{85867704-F3A9-409F-A965-A28915CF4245}"/>
              </a:ext>
            </a:extLst>
          </p:cNvPr>
          <p:cNvSpPr/>
          <p:nvPr/>
        </p:nvSpPr>
        <p:spPr>
          <a:xfrm>
            <a:off x="2132996" y="1189885"/>
            <a:ext cx="1404615"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D98D1F9-59D0-47B7-8C61-E52C19B03B60}"/>
              </a:ext>
            </a:extLst>
          </p:cNvPr>
          <p:cNvSpPr/>
          <p:nvPr/>
        </p:nvSpPr>
        <p:spPr>
          <a:xfrm>
            <a:off x="2667371" y="2213892"/>
            <a:ext cx="1404615"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273B0705-7D4F-42C5-9CA6-8725DB153338}"/>
              </a:ext>
            </a:extLst>
          </p:cNvPr>
          <p:cNvSpPr txBox="1"/>
          <p:nvPr/>
        </p:nvSpPr>
        <p:spPr>
          <a:xfrm>
            <a:off x="2880355" y="3025921"/>
            <a:ext cx="805029" cy="369332"/>
          </a:xfrm>
          <a:prstGeom prst="rect">
            <a:avLst/>
          </a:prstGeom>
          <a:noFill/>
        </p:spPr>
        <p:txBody>
          <a:bodyPr wrap="none" rtlCol="0">
            <a:spAutoFit/>
          </a:bodyPr>
          <a:lstStyle/>
          <a:p>
            <a:r>
              <a:rPr lang="en-US" dirty="0"/>
              <a:t>cloudy</a:t>
            </a:r>
          </a:p>
        </p:txBody>
      </p:sp>
      <p:sp>
        <p:nvSpPr>
          <p:cNvPr id="46" name="Content Placeholder 2">
            <a:extLst>
              <a:ext uri="{FF2B5EF4-FFF2-40B4-BE49-F238E27FC236}">
                <a16:creationId xmlns:a16="http://schemas.microsoft.com/office/drawing/2014/main" id="{238BE20A-05C6-4C93-AC72-EEB18C2E5E90}"/>
              </a:ext>
            </a:extLst>
          </p:cNvPr>
          <p:cNvSpPr txBox="1">
            <a:spLocks/>
          </p:cNvSpPr>
          <p:nvPr/>
        </p:nvSpPr>
        <p:spPr>
          <a:xfrm>
            <a:off x="4714075" y="1291771"/>
            <a:ext cx="4381500" cy="3611561"/>
          </a:xfrm>
          <a:prstGeom prst="rect">
            <a:avLst/>
          </a:prstGeom>
          <a:ln>
            <a:solidFill>
              <a:schemeClr val="accent1">
                <a:shade val="50000"/>
              </a:schemeClr>
            </a:solidFill>
          </a:ln>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u="sng" dirty="0">
                <a:latin typeface="Courier" pitchFamily="49" charset="0"/>
              </a:rPr>
              <a:t>ALL no driving cases</a:t>
            </a:r>
          </a:p>
          <a:p>
            <a:r>
              <a:rPr lang="en-US" b="1" dirty="0">
                <a:latin typeface="Courier" pitchFamily="49" charset="0"/>
              </a:rPr>
              <a:t>Weather   Driving   Umbrella</a:t>
            </a:r>
          </a:p>
          <a:p>
            <a:r>
              <a:rPr lang="en-US" b="1" dirty="0">
                <a:latin typeface="Courier" pitchFamily="49" charset="0"/>
              </a:rPr>
              <a:t>-------   --------  -------- </a:t>
            </a:r>
          </a:p>
          <a:p>
            <a:r>
              <a:rPr lang="en-US" b="1" dirty="0">
                <a:latin typeface="Courier" pitchFamily="49" charset="0"/>
              </a:rPr>
              <a:t>1 Sunny    1 Yes      1  Yes</a:t>
            </a:r>
          </a:p>
          <a:p>
            <a:r>
              <a:rPr lang="en-US" b="1" dirty="0">
                <a:latin typeface="Courier" pitchFamily="49" charset="0"/>
              </a:rPr>
              <a:t>2 Cloudy   2 No       2  No</a:t>
            </a:r>
          </a:p>
          <a:p>
            <a:r>
              <a:rPr lang="en-US" b="1" dirty="0">
                <a:latin typeface="Courier" pitchFamily="49" charset="0"/>
              </a:rPr>
              <a:t>3 Rainy                    </a:t>
            </a:r>
          </a:p>
          <a:p>
            <a:r>
              <a:rPr lang="en-US" b="1" dirty="0">
                <a:latin typeface="Courier" pitchFamily="49" charset="0"/>
              </a:rPr>
              <a:t>-------    -----     -------  </a:t>
            </a:r>
          </a:p>
          <a:p>
            <a:r>
              <a:rPr lang="en-US" b="1" dirty="0">
                <a:latin typeface="Courier" pitchFamily="49" charset="0"/>
              </a:rPr>
              <a:t> 1           2           2   </a:t>
            </a:r>
          </a:p>
          <a:p>
            <a:r>
              <a:rPr lang="en-US" b="1" dirty="0">
                <a:latin typeface="Courier" pitchFamily="49" charset="0"/>
              </a:rPr>
              <a:t> 2           2           1          </a:t>
            </a:r>
          </a:p>
          <a:p>
            <a:r>
              <a:rPr lang="en-US" b="1" dirty="0">
                <a:latin typeface="Courier" pitchFamily="49" charset="0"/>
              </a:rPr>
              <a:t> 3           2           1          </a:t>
            </a:r>
          </a:p>
          <a:p>
            <a:r>
              <a:rPr lang="en-US" b="1" dirty="0">
                <a:latin typeface="Courier" pitchFamily="49" charset="0"/>
              </a:rPr>
              <a:t> 2           2           2          </a:t>
            </a:r>
          </a:p>
          <a:p>
            <a:r>
              <a:rPr lang="en-US" b="1" dirty="0">
                <a:latin typeface="Courier" pitchFamily="49" charset="0"/>
              </a:rPr>
              <a:t> 2           2           1 </a:t>
            </a:r>
          </a:p>
          <a:p>
            <a:endParaRPr lang="en-US" dirty="0"/>
          </a:p>
        </p:txBody>
      </p:sp>
    </p:spTree>
    <p:extLst>
      <p:ext uri="{BB962C8B-B14F-4D97-AF65-F5344CB8AC3E}">
        <p14:creationId xmlns:p14="http://schemas.microsoft.com/office/powerpoint/2010/main" val="27629109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Exercise 7:</a:t>
            </a:r>
            <a:r>
              <a:rPr lang="en-US" sz="2800" dirty="0"/>
              <a:t> </a:t>
            </a:r>
            <a:br>
              <a:rPr lang="en-US" sz="2400" dirty="0"/>
            </a:br>
            <a:r>
              <a:rPr lang="en-US" sz="2400" dirty="0"/>
              <a:t>Information gain using entropy, example: A decision tree to determine a person can complete marathon or not</a:t>
            </a:r>
          </a:p>
        </p:txBody>
      </p:sp>
      <p:sp>
        <p:nvSpPr>
          <p:cNvPr id="3" name="Content Placeholder 2"/>
          <p:cNvSpPr>
            <a:spLocks noGrp="1"/>
          </p:cNvSpPr>
          <p:nvPr>
            <p:ph idx="1"/>
          </p:nvPr>
        </p:nvSpPr>
        <p:spPr>
          <a:xfrm>
            <a:off x="457200" y="1591810"/>
            <a:ext cx="8229600" cy="4525963"/>
          </a:xfrm>
        </p:spPr>
        <p:txBody>
          <a:bodyPr>
            <a:normAutofit fontScale="85000" lnSpcReduction="20000"/>
          </a:bodyPr>
          <a:lstStyle/>
          <a:p>
            <a:r>
              <a:rPr lang="en-US" dirty="0"/>
              <a:t>Total 30 students</a:t>
            </a:r>
          </a:p>
          <a:p>
            <a:r>
              <a:rPr lang="en-US" dirty="0"/>
              <a:t>Target(complete marathon):yes=16, no=14</a:t>
            </a:r>
          </a:p>
          <a:p>
            <a:r>
              <a:rPr lang="en-US" dirty="0" err="1"/>
              <a:t>Bodymass</a:t>
            </a:r>
            <a:r>
              <a:rPr lang="en-US" dirty="0"/>
              <a:t>: </a:t>
            </a:r>
          </a:p>
          <a:p>
            <a:pPr lvl="1"/>
            <a:r>
              <a:rPr lang="en-US" dirty="0"/>
              <a:t>Heavy (13 in total): 1 yes, 12 no</a:t>
            </a:r>
          </a:p>
          <a:p>
            <a:pPr lvl="1"/>
            <a:r>
              <a:rPr lang="en-US" dirty="0"/>
              <a:t>Fit (17 in total): 13 yes, 4 no</a:t>
            </a:r>
          </a:p>
          <a:p>
            <a:r>
              <a:rPr lang="en-US" dirty="0"/>
              <a:t>Exercise(habit) </a:t>
            </a:r>
          </a:p>
          <a:p>
            <a:pPr lvl="1"/>
            <a:r>
              <a:rPr lang="en-US" dirty="0"/>
              <a:t>Daily (total 8):7 yes, 1 no</a:t>
            </a:r>
          </a:p>
          <a:p>
            <a:pPr lvl="1"/>
            <a:r>
              <a:rPr lang="en-US" dirty="0"/>
              <a:t>Weekly (total 10): 4 yes, 6 no</a:t>
            </a:r>
          </a:p>
          <a:p>
            <a:pPr lvl="1"/>
            <a:r>
              <a:rPr lang="en-US" dirty="0"/>
              <a:t>Occasionally (total 12): 5 yes, 7 no</a:t>
            </a:r>
          </a:p>
          <a:p>
            <a:r>
              <a:rPr lang="en-US" dirty="0"/>
              <a:t>Build a tree, first, we need to select </a:t>
            </a:r>
            <a:r>
              <a:rPr lang="en-US" dirty="0" err="1"/>
              <a:t>bodymass</a:t>
            </a:r>
            <a:r>
              <a:rPr lang="en-US" dirty="0"/>
              <a:t> or habit as the top node, the calculation will follow.</a:t>
            </a:r>
          </a:p>
          <a:p>
            <a:pPr lvl="1"/>
            <a:endParaRPr lang="en-US" dirty="0"/>
          </a:p>
          <a:p>
            <a:pPr lvl="1"/>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64</a:t>
            </a:fld>
            <a:endParaRPr lang="en-US"/>
          </a:p>
        </p:txBody>
      </p:sp>
      <p:sp>
        <p:nvSpPr>
          <p:cNvPr id="6" name="TextBox 5"/>
          <p:cNvSpPr txBox="1"/>
          <p:nvPr/>
        </p:nvSpPr>
        <p:spPr>
          <a:xfrm>
            <a:off x="387949" y="5879197"/>
            <a:ext cx="8756051" cy="646331"/>
          </a:xfrm>
          <a:prstGeom prst="rect">
            <a:avLst/>
          </a:prstGeom>
          <a:noFill/>
        </p:spPr>
        <p:txBody>
          <a:bodyPr wrap="none" rtlCol="0">
            <a:spAutoFit/>
          </a:bodyPr>
          <a:lstStyle/>
          <a:p>
            <a:r>
              <a:rPr lang="en-US" dirty="0">
                <a:hlinkClick r:id="rId2"/>
              </a:rPr>
              <a:t>https://towardsdatascience.com/entropy-how-decision-trees-make-decisions-2946b9c18c8</a:t>
            </a:r>
            <a:endParaRPr lang="en-US" dirty="0"/>
          </a:p>
          <a:p>
            <a:endParaRPr lang="en-US" dirty="0"/>
          </a:p>
        </p:txBody>
      </p:sp>
    </p:spTree>
    <p:extLst>
      <p:ext uri="{BB962C8B-B14F-4D97-AF65-F5344CB8AC3E}">
        <p14:creationId xmlns:p14="http://schemas.microsoft.com/office/powerpoint/2010/main" val="32310351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Answer exercise 7: Calculation1</a:t>
            </a:r>
          </a:p>
        </p:txBody>
      </p:sp>
      <p:sp>
        <p:nvSpPr>
          <p:cNvPr id="3" name="Content Placeholder 2"/>
          <p:cNvSpPr>
            <a:spLocks noGrp="1"/>
          </p:cNvSpPr>
          <p:nvPr>
            <p:ph idx="1"/>
          </p:nvPr>
        </p:nvSpPr>
        <p:spPr>
          <a:xfrm>
            <a:off x="492369" y="1408427"/>
            <a:ext cx="8229600" cy="4525963"/>
          </a:xfrm>
        </p:spPr>
        <p:txBody>
          <a:bodyPr>
            <a:normAutofit fontScale="77500" lnSpcReduction="20000"/>
          </a:bodyPr>
          <a:lstStyle/>
          <a:p>
            <a:r>
              <a:rPr lang="en-US" sz="2000" dirty="0"/>
              <a:t>Parent entropy :yes=16, no=14</a:t>
            </a:r>
          </a:p>
          <a:p>
            <a:r>
              <a:rPr lang="en-US" sz="2000" u="sng" dirty="0"/>
              <a:t>Test1</a:t>
            </a:r>
            <a:r>
              <a:rPr lang="en-US" sz="2000" dirty="0"/>
              <a:t>: </a:t>
            </a:r>
            <a:r>
              <a:rPr lang="en-US" sz="2000" dirty="0" err="1"/>
              <a:t>Entropy_parent</a:t>
            </a:r>
            <a:endParaRPr lang="en-US" sz="2000" dirty="0"/>
          </a:p>
          <a:p>
            <a:r>
              <a:rPr lang="en-US" sz="2000" dirty="0"/>
              <a:t>=-(14/30)*log_2(14/30)-(16/30)*log_2(16/30)</a:t>
            </a:r>
          </a:p>
          <a:p>
            <a:r>
              <a:rPr lang="en-US" sz="2000" dirty="0"/>
              <a:t>=0.997</a:t>
            </a:r>
          </a:p>
          <a:p>
            <a:endParaRPr lang="en-US" sz="1800" dirty="0"/>
          </a:p>
          <a:p>
            <a:r>
              <a:rPr lang="en-US" sz="1800" dirty="0"/>
              <a:t>Total population =30</a:t>
            </a:r>
          </a:p>
          <a:p>
            <a:r>
              <a:rPr lang="en-US" sz="2000" u="sng" dirty="0"/>
              <a:t>Test2</a:t>
            </a:r>
            <a:r>
              <a:rPr lang="en-US" sz="2000" dirty="0"/>
              <a:t>: entropy for </a:t>
            </a:r>
            <a:r>
              <a:rPr lang="en-US" sz="2000" dirty="0" err="1"/>
              <a:t>bodymass</a:t>
            </a:r>
            <a:r>
              <a:rPr lang="en-US" sz="2000" dirty="0"/>
              <a:t> </a:t>
            </a:r>
          </a:p>
          <a:p>
            <a:r>
              <a:rPr lang="en-US" sz="2000" dirty="0"/>
              <a:t>Heavy (1 yes, 12 no) total 13</a:t>
            </a:r>
          </a:p>
          <a:p>
            <a:r>
              <a:rPr lang="en-US" sz="2000" dirty="0"/>
              <a:t>Fit (13 yes, 4 no) total 17</a:t>
            </a:r>
          </a:p>
          <a:p>
            <a:r>
              <a:rPr lang="en-US" sz="2000" dirty="0" err="1"/>
              <a:t>Entropy_bodymass_heavy</a:t>
            </a:r>
            <a:r>
              <a:rPr lang="en-US" sz="2000" dirty="0"/>
              <a:t>= -(1/13)*log_2(1/13) -(12/13)*log_2(12/13)=0.391</a:t>
            </a:r>
          </a:p>
          <a:p>
            <a:r>
              <a:rPr lang="en-US" sz="2000" dirty="0" err="1"/>
              <a:t>Weighted_Entropy_bodymass_heavy</a:t>
            </a:r>
            <a:r>
              <a:rPr lang="en-US" sz="2000" dirty="0"/>
              <a:t>= (</a:t>
            </a:r>
            <a:r>
              <a:rPr lang="en-US" sz="2000" dirty="0" err="1"/>
              <a:t>total_bodymass_heavy_polution</a:t>
            </a:r>
            <a:r>
              <a:rPr lang="en-US" sz="2000" dirty="0"/>
              <a:t>/</a:t>
            </a:r>
            <a:r>
              <a:rPr lang="en-US" sz="2000" dirty="0" err="1"/>
              <a:t>total_population</a:t>
            </a:r>
            <a:r>
              <a:rPr lang="en-US" sz="2000" dirty="0"/>
              <a:t>)* </a:t>
            </a:r>
            <a:r>
              <a:rPr lang="en-US" sz="2000" dirty="0" err="1"/>
              <a:t>Entropy_bodymass_heavy</a:t>
            </a:r>
            <a:r>
              <a:rPr lang="en-US" sz="2000" dirty="0"/>
              <a:t> </a:t>
            </a:r>
          </a:p>
          <a:p>
            <a:r>
              <a:rPr lang="en-US" sz="2000" dirty="0" err="1"/>
              <a:t>Weight_Entropy_bodymass_heavy</a:t>
            </a:r>
            <a:r>
              <a:rPr lang="en-US" sz="2000" dirty="0"/>
              <a:t>= (13/30)*0.391</a:t>
            </a:r>
          </a:p>
          <a:p>
            <a:endParaRPr lang="en-US" sz="2000" dirty="0"/>
          </a:p>
          <a:p>
            <a:r>
              <a:rPr lang="en-US" sz="2000" dirty="0" err="1"/>
              <a:t>Entropy_bodymass_fit</a:t>
            </a:r>
            <a:r>
              <a:rPr lang="en-US" sz="2000" dirty="0"/>
              <a:t>= -(13/17)*log_2(13/17)  -(4/17)*log_2(4/17)=0.787</a:t>
            </a:r>
          </a:p>
          <a:p>
            <a:r>
              <a:rPr lang="en-US" sz="2000" dirty="0" err="1"/>
              <a:t>Weighted_entropy</a:t>
            </a:r>
            <a:r>
              <a:rPr lang="en-US" sz="2000" dirty="0"/>
              <a:t> for </a:t>
            </a:r>
            <a:r>
              <a:rPr lang="en-US" sz="2000" dirty="0" err="1"/>
              <a:t>bodymass</a:t>
            </a:r>
            <a:r>
              <a:rPr lang="en-US" sz="2000" dirty="0"/>
              <a:t>+ </a:t>
            </a:r>
            <a:r>
              <a:rPr lang="en-US" sz="2000" dirty="0" err="1"/>
              <a:t>Entropy_bodymass_fit</a:t>
            </a:r>
            <a:r>
              <a:rPr lang="en-US" sz="2000" dirty="0"/>
              <a:t> = (13/30)*0.391+(17/30)* 0.787 =0.615</a:t>
            </a:r>
          </a:p>
          <a:p>
            <a:r>
              <a:rPr lang="en-US" sz="2000" dirty="0"/>
              <a:t>Information </a:t>
            </a:r>
            <a:r>
              <a:rPr lang="en-US" sz="2000" dirty="0" err="1"/>
              <a:t>gain_for</a:t>
            </a:r>
            <a:r>
              <a:rPr lang="en-US" sz="2000" dirty="0"/>
              <a:t> </a:t>
            </a:r>
            <a:r>
              <a:rPr lang="en-US" sz="2000" dirty="0" err="1"/>
              <a:t>bodymass</a:t>
            </a:r>
            <a:r>
              <a:rPr lang="en-US" sz="2000" dirty="0"/>
              <a:t> is  top node: </a:t>
            </a:r>
            <a:r>
              <a:rPr lang="en-US" sz="2000" dirty="0" err="1"/>
              <a:t>Entropy_parent</a:t>
            </a:r>
            <a:r>
              <a:rPr lang="en-US" sz="2000" dirty="0"/>
              <a:t>- entropy for weight =</a:t>
            </a:r>
            <a:r>
              <a:rPr lang="en-US" sz="2300" dirty="0"/>
              <a:t>0.997-0.615=0.382</a:t>
            </a:r>
          </a:p>
          <a:p>
            <a:pPr lvl="1"/>
            <a:endParaRPr lang="en-US" sz="1600" dirty="0"/>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65</a:t>
            </a:fld>
            <a:endParaRPr lang="en-US"/>
          </a:p>
        </p:txBody>
      </p:sp>
    </p:spTree>
    <p:extLst>
      <p:ext uri="{BB962C8B-B14F-4D97-AF65-F5344CB8AC3E}">
        <p14:creationId xmlns:p14="http://schemas.microsoft.com/office/powerpoint/2010/main" val="26960422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pPr algn="l"/>
            <a:r>
              <a:rPr lang="en-US" sz="1800" dirty="0"/>
              <a:t> </a:t>
            </a:r>
          </a:p>
        </p:txBody>
      </p:sp>
      <p:sp>
        <p:nvSpPr>
          <p:cNvPr id="3" name="Content Placeholder 2"/>
          <p:cNvSpPr>
            <a:spLocks noGrp="1"/>
          </p:cNvSpPr>
          <p:nvPr>
            <p:ph idx="1"/>
          </p:nvPr>
        </p:nvSpPr>
        <p:spPr>
          <a:xfrm>
            <a:off x="381000" y="76201"/>
            <a:ext cx="5943600" cy="4419600"/>
          </a:xfrm>
        </p:spPr>
        <p:txBody>
          <a:bodyPr>
            <a:noAutofit/>
          </a:bodyPr>
          <a:lstStyle/>
          <a:p>
            <a:r>
              <a:rPr lang="en-US" sz="1600" dirty="0"/>
              <a:t>Calculation2 Exercise(habit) </a:t>
            </a:r>
            <a:br>
              <a:rPr lang="en-US" sz="1600" dirty="0"/>
            </a:br>
            <a:endParaRPr lang="en-US" sz="1600" dirty="0"/>
          </a:p>
          <a:p>
            <a:r>
              <a:rPr lang="en-US" sz="1600" dirty="0" err="1"/>
              <a:t>Habit_Daily</a:t>
            </a:r>
            <a:r>
              <a:rPr lang="en-US" sz="1600" dirty="0"/>
              <a:t> (total 8):7 yes, 1 no </a:t>
            </a:r>
          </a:p>
          <a:p>
            <a:r>
              <a:rPr lang="en-US" sz="1600" dirty="0" err="1"/>
              <a:t>Entropy_habit_daily</a:t>
            </a:r>
            <a:r>
              <a:rPr lang="en-US" sz="1600" dirty="0"/>
              <a:t>= -(7/8)*log_2(7/8) -(1/8)*log_2(1/8)=0.544</a:t>
            </a:r>
          </a:p>
          <a:p>
            <a:r>
              <a:rPr lang="en-US" sz="1600" dirty="0" err="1"/>
              <a:t>Weighted_Entropy_habit_daily</a:t>
            </a:r>
            <a:r>
              <a:rPr lang="en-US" sz="1600" dirty="0"/>
              <a:t>= (</a:t>
            </a:r>
            <a:r>
              <a:rPr lang="en-US" sz="1600" dirty="0" err="1"/>
              <a:t>total_habit_daily</a:t>
            </a:r>
            <a:r>
              <a:rPr lang="en-US" sz="1600" dirty="0"/>
              <a:t>/</a:t>
            </a:r>
            <a:r>
              <a:rPr lang="en-US" sz="1600" dirty="0" err="1"/>
              <a:t>total_population</a:t>
            </a:r>
            <a:r>
              <a:rPr lang="en-US" sz="1600" dirty="0"/>
              <a:t>)* </a:t>
            </a:r>
            <a:r>
              <a:rPr lang="en-US" sz="1600" dirty="0" err="1"/>
              <a:t>Entropy_habit_daily</a:t>
            </a:r>
            <a:r>
              <a:rPr lang="en-US" sz="1600" dirty="0"/>
              <a:t> </a:t>
            </a:r>
          </a:p>
          <a:p>
            <a:r>
              <a:rPr lang="en-US" sz="1600" dirty="0" err="1"/>
              <a:t>Weighted_Entropy_habit_daily</a:t>
            </a:r>
            <a:r>
              <a:rPr lang="en-US" sz="1600" dirty="0"/>
              <a:t> = (8/30)*0.543= 0.1448</a:t>
            </a:r>
          </a:p>
          <a:p>
            <a:endParaRPr lang="en-US" sz="1600" dirty="0"/>
          </a:p>
          <a:p>
            <a:r>
              <a:rPr lang="en-US" sz="1600" dirty="0" err="1"/>
              <a:t>Habit_Weekly</a:t>
            </a:r>
            <a:r>
              <a:rPr lang="en-US" sz="1600" dirty="0"/>
              <a:t> (total 10): 4 yes, 6 no </a:t>
            </a:r>
          </a:p>
          <a:p>
            <a:r>
              <a:rPr lang="en-US" sz="1600" dirty="0" err="1"/>
              <a:t>Entropy_habit</a:t>
            </a:r>
            <a:r>
              <a:rPr lang="en-US" sz="1600" dirty="0"/>
              <a:t>_ Weekly = -(4/10)*log_2(4/10) -(6/10)*log_2(6/10)=0.971</a:t>
            </a:r>
          </a:p>
          <a:p>
            <a:r>
              <a:rPr lang="en-US" sz="1600" dirty="0" err="1"/>
              <a:t>Weighted_Entropy_habit_Weekly</a:t>
            </a:r>
            <a:r>
              <a:rPr lang="en-US" sz="1600" dirty="0"/>
              <a:t> = (</a:t>
            </a:r>
            <a:r>
              <a:rPr lang="en-US" sz="1600" dirty="0" err="1"/>
              <a:t>total_habit_Weekly</a:t>
            </a:r>
            <a:r>
              <a:rPr lang="en-US" sz="1600" dirty="0"/>
              <a:t> /</a:t>
            </a:r>
            <a:r>
              <a:rPr lang="en-US" sz="1600" dirty="0" err="1"/>
              <a:t>total_population</a:t>
            </a:r>
            <a:r>
              <a:rPr lang="en-US" sz="1600" dirty="0"/>
              <a:t>)* </a:t>
            </a:r>
            <a:r>
              <a:rPr lang="en-US" sz="1600" dirty="0" err="1"/>
              <a:t>Entropy_habit_daily</a:t>
            </a:r>
            <a:r>
              <a:rPr lang="en-US" sz="1600" dirty="0"/>
              <a:t> </a:t>
            </a:r>
          </a:p>
          <a:p>
            <a:r>
              <a:rPr lang="en-US" sz="1600" dirty="0" err="1"/>
              <a:t>Weighted_Entropy_habit_Weekly</a:t>
            </a:r>
            <a:r>
              <a:rPr lang="en-US" sz="1600" dirty="0"/>
              <a:t> = (10/30)*0.971= 0.324</a:t>
            </a:r>
          </a:p>
          <a:p>
            <a:endParaRPr lang="en-US" sz="1600" dirty="0"/>
          </a:p>
          <a:p>
            <a:r>
              <a:rPr lang="en-US" sz="1600" dirty="0" err="1"/>
              <a:t>Habit_Occasionally</a:t>
            </a:r>
            <a:r>
              <a:rPr lang="en-US" sz="1600" dirty="0"/>
              <a:t> (total 12): 5 yes, 7 no</a:t>
            </a:r>
          </a:p>
          <a:p>
            <a:r>
              <a:rPr lang="en-US" sz="1600" dirty="0" err="1"/>
              <a:t>Entropy_habit</a:t>
            </a:r>
            <a:r>
              <a:rPr lang="en-US" sz="1600" dirty="0"/>
              <a:t>_ Weekly= -(5/12)*log_2(5/12) -(7/12)*log_2(7/12)=0.98</a:t>
            </a:r>
          </a:p>
          <a:p>
            <a:r>
              <a:rPr lang="en-US" sz="1600" dirty="0" err="1"/>
              <a:t>Weighted_Entropy_habit_Occasionally</a:t>
            </a:r>
            <a:r>
              <a:rPr lang="en-US" sz="1600" dirty="0"/>
              <a:t> = (</a:t>
            </a:r>
            <a:r>
              <a:rPr lang="en-US" sz="1600" dirty="0" err="1"/>
              <a:t>total_habit_Occasionally</a:t>
            </a:r>
            <a:r>
              <a:rPr lang="en-US" sz="1600" dirty="0"/>
              <a:t> /</a:t>
            </a:r>
            <a:r>
              <a:rPr lang="en-US" sz="1600" dirty="0" err="1"/>
              <a:t>total_population</a:t>
            </a:r>
            <a:r>
              <a:rPr lang="en-US" sz="1600" dirty="0"/>
              <a:t>)* </a:t>
            </a:r>
            <a:r>
              <a:rPr lang="en-US" sz="1600" dirty="0" err="1"/>
              <a:t>Entropy_habit_Occasionally</a:t>
            </a:r>
            <a:r>
              <a:rPr lang="en-US" sz="1600" dirty="0"/>
              <a:t> </a:t>
            </a:r>
          </a:p>
          <a:p>
            <a:r>
              <a:rPr lang="en-US" sz="1600" dirty="0" err="1"/>
              <a:t>Weighted_Entropy_habit_Occasionally</a:t>
            </a:r>
            <a:r>
              <a:rPr lang="en-US" sz="1600" dirty="0"/>
              <a:t> = (12/30)*0.98= 0.392</a:t>
            </a:r>
          </a:p>
          <a:p>
            <a:endParaRPr lang="en-US" sz="1600" dirty="0"/>
          </a:p>
          <a:p>
            <a:pPr marL="0" indent="0">
              <a:buNone/>
            </a:pPr>
            <a:r>
              <a:rPr lang="en-US" sz="1600" dirty="0"/>
              <a:t>-</a:t>
            </a:r>
          </a:p>
        </p:txBody>
      </p:sp>
      <p:sp>
        <p:nvSpPr>
          <p:cNvPr id="4" name="Footer Placeholder 3"/>
          <p:cNvSpPr>
            <a:spLocks noGrp="1"/>
          </p:cNvSpPr>
          <p:nvPr>
            <p:ph type="ftr" sz="quarter" idx="11"/>
          </p:nvPr>
        </p:nvSpPr>
        <p:spPr>
          <a:xfrm>
            <a:off x="5791200" y="5060017"/>
            <a:ext cx="2895600" cy="365125"/>
          </a:xfrm>
        </p:spPr>
        <p:txBody>
          <a:bodyPr/>
          <a:lstStyle/>
          <a:p>
            <a:r>
              <a:rPr lang="en-US"/>
              <a:t>Decision tree g.2.d</a:t>
            </a:r>
            <a:endParaRPr lang="en-US" dirty="0"/>
          </a:p>
        </p:txBody>
      </p:sp>
      <p:sp>
        <p:nvSpPr>
          <p:cNvPr id="5" name="Slide Number Placeholder 4"/>
          <p:cNvSpPr>
            <a:spLocks noGrp="1"/>
          </p:cNvSpPr>
          <p:nvPr>
            <p:ph type="sldNum" sz="quarter" idx="12"/>
          </p:nvPr>
        </p:nvSpPr>
        <p:spPr/>
        <p:txBody>
          <a:bodyPr/>
          <a:lstStyle/>
          <a:p>
            <a:fld id="{2610D6A1-B8B6-49E2-8B25-8AE906FA9AFD}" type="slidenum">
              <a:rPr lang="en-US" smtClean="0"/>
              <a:t>66</a:t>
            </a:fld>
            <a:endParaRPr lang="en-US"/>
          </a:p>
        </p:txBody>
      </p:sp>
      <p:sp>
        <p:nvSpPr>
          <p:cNvPr id="6" name="TextBox 5"/>
          <p:cNvSpPr txBox="1"/>
          <p:nvPr/>
        </p:nvSpPr>
        <p:spPr>
          <a:xfrm>
            <a:off x="6324600" y="274638"/>
            <a:ext cx="2362200" cy="2585323"/>
          </a:xfrm>
          <a:prstGeom prst="rect">
            <a:avLst/>
          </a:prstGeom>
          <a:noFill/>
          <a:ln>
            <a:solidFill>
              <a:schemeClr val="accent1"/>
            </a:solidFill>
          </a:ln>
        </p:spPr>
        <p:txBody>
          <a:bodyPr wrap="square" rtlCol="0">
            <a:spAutoFit/>
          </a:bodyPr>
          <a:lstStyle/>
          <a:p>
            <a:r>
              <a:rPr lang="en-US" u="sng" dirty="0"/>
              <a:t>Test3</a:t>
            </a:r>
            <a:r>
              <a:rPr lang="en-US" dirty="0"/>
              <a:t>: entropy for habit </a:t>
            </a:r>
          </a:p>
          <a:p>
            <a:r>
              <a:rPr lang="en-US" dirty="0"/>
              <a:t>Total population =30</a:t>
            </a:r>
          </a:p>
          <a:p>
            <a:r>
              <a:rPr lang="en-US" dirty="0"/>
              <a:t>Daily (total 8):7 yes, 1 no</a:t>
            </a:r>
            <a:br>
              <a:rPr lang="en-US" dirty="0"/>
            </a:br>
            <a:r>
              <a:rPr lang="en-US" dirty="0"/>
              <a:t>Weekly (total 10): 4 yes, 6 no</a:t>
            </a:r>
            <a:br>
              <a:rPr lang="en-US" dirty="0"/>
            </a:br>
            <a:r>
              <a:rPr lang="en-US" dirty="0"/>
              <a:t>Occasionally (total 12): 5 yes, 7 no</a:t>
            </a:r>
          </a:p>
          <a:p>
            <a:endParaRPr lang="en-US" dirty="0"/>
          </a:p>
        </p:txBody>
      </p:sp>
    </p:spTree>
    <p:extLst>
      <p:ext uri="{BB962C8B-B14F-4D97-AF65-F5344CB8AC3E}">
        <p14:creationId xmlns:p14="http://schemas.microsoft.com/office/powerpoint/2010/main" val="19124099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a:t>
            </a:r>
          </a:p>
        </p:txBody>
      </p:sp>
      <p:sp>
        <p:nvSpPr>
          <p:cNvPr id="3" name="Content Placeholder 2"/>
          <p:cNvSpPr>
            <a:spLocks noGrp="1"/>
          </p:cNvSpPr>
          <p:nvPr>
            <p:ph idx="1"/>
          </p:nvPr>
        </p:nvSpPr>
        <p:spPr/>
        <p:txBody>
          <a:bodyPr>
            <a:normAutofit fontScale="70000" lnSpcReduction="20000"/>
          </a:bodyPr>
          <a:lstStyle/>
          <a:p>
            <a:endParaRPr lang="en-US" dirty="0"/>
          </a:p>
          <a:p>
            <a:endParaRPr lang="en-US" dirty="0"/>
          </a:p>
          <a:p>
            <a:r>
              <a:rPr lang="en-US" dirty="0"/>
              <a:t>Information </a:t>
            </a:r>
            <a:r>
              <a:rPr lang="en-US" dirty="0" err="1"/>
              <a:t>gain_if_bodymass_is_top_node</a:t>
            </a:r>
            <a:r>
              <a:rPr lang="en-US" dirty="0"/>
              <a:t>: </a:t>
            </a:r>
            <a:r>
              <a:rPr lang="en-US" dirty="0" err="1"/>
              <a:t>Entropy_parent</a:t>
            </a:r>
            <a:r>
              <a:rPr lang="en-US" dirty="0"/>
              <a:t>- entropy for weight =</a:t>
            </a:r>
            <a:r>
              <a:rPr lang="en-US" sz="3600" dirty="0"/>
              <a:t>0.997-0.615=0.382</a:t>
            </a:r>
          </a:p>
          <a:p>
            <a:endParaRPr lang="en-US" dirty="0"/>
          </a:p>
          <a:p>
            <a:r>
              <a:rPr lang="en-US" dirty="0"/>
              <a:t>Information </a:t>
            </a:r>
            <a:r>
              <a:rPr lang="en-US" dirty="0" err="1"/>
              <a:t>gain_if_habit_is_top_node</a:t>
            </a:r>
            <a:r>
              <a:rPr lang="en-US" dirty="0"/>
              <a:t> =</a:t>
            </a:r>
            <a:r>
              <a:rPr lang="en-US" dirty="0" err="1"/>
              <a:t>Entropy_parent</a:t>
            </a:r>
            <a:r>
              <a:rPr lang="en-US" dirty="0"/>
              <a:t>- </a:t>
            </a:r>
            <a:r>
              <a:rPr lang="en-US" dirty="0" err="1"/>
              <a:t>Weighted_Entropy_habit_daily</a:t>
            </a:r>
            <a:r>
              <a:rPr lang="en-US" dirty="0"/>
              <a:t>- </a:t>
            </a:r>
            <a:r>
              <a:rPr lang="en-US" dirty="0" err="1"/>
              <a:t>Weighted_Entropy_habit_Weekly</a:t>
            </a:r>
            <a:r>
              <a:rPr lang="en-US" dirty="0"/>
              <a:t> - </a:t>
            </a:r>
            <a:r>
              <a:rPr lang="en-US" dirty="0" err="1"/>
              <a:t>Weighted_Entropy_habit_Occasionally</a:t>
            </a:r>
            <a:r>
              <a:rPr lang="en-US" dirty="0"/>
              <a:t> =0.997-( 0.1448+ 0.324+ 0.392)=0.997-0.8608= 0.1362</a:t>
            </a:r>
          </a:p>
          <a:p>
            <a:r>
              <a:rPr lang="en-US" dirty="0"/>
              <a:t>Conclusion</a:t>
            </a:r>
          </a:p>
          <a:p>
            <a:r>
              <a:rPr lang="en-US" dirty="0" err="1"/>
              <a:t>Bodymass</a:t>
            </a:r>
            <a:r>
              <a:rPr lang="en-US" dirty="0"/>
              <a:t> is picked as the top node because its information gain is bigger.</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67</a:t>
            </a:fld>
            <a:endParaRPr lang="en-US"/>
          </a:p>
        </p:txBody>
      </p:sp>
    </p:spTree>
    <p:extLst>
      <p:ext uri="{BB962C8B-B14F-4D97-AF65-F5344CB8AC3E}">
        <p14:creationId xmlns:p14="http://schemas.microsoft.com/office/powerpoint/2010/main" val="38317494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Decision tree</a:t>
            </a:r>
          </a:p>
        </p:txBody>
      </p:sp>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68</a:t>
            </a:fld>
            <a:endParaRPr lang="en-US"/>
          </a:p>
        </p:txBody>
      </p:sp>
      <p:sp>
        <p:nvSpPr>
          <p:cNvPr id="7" name="TextBox 6"/>
          <p:cNvSpPr txBox="1"/>
          <p:nvPr/>
        </p:nvSpPr>
        <p:spPr>
          <a:xfrm>
            <a:off x="3538897" y="2133600"/>
            <a:ext cx="1295400" cy="369332"/>
          </a:xfrm>
          <a:prstGeom prst="rect">
            <a:avLst/>
          </a:prstGeom>
          <a:noFill/>
          <a:ln>
            <a:solidFill>
              <a:schemeClr val="accent1">
                <a:shade val="95000"/>
                <a:satMod val="105000"/>
              </a:schemeClr>
            </a:solidFill>
          </a:ln>
        </p:spPr>
        <p:txBody>
          <a:bodyPr wrap="square" rtlCol="0">
            <a:spAutoFit/>
          </a:bodyPr>
          <a:lstStyle/>
          <a:p>
            <a:r>
              <a:rPr lang="en-US" dirty="0" err="1"/>
              <a:t>Bodymass</a:t>
            </a:r>
            <a:endParaRPr lang="en-US" dirty="0"/>
          </a:p>
        </p:txBody>
      </p:sp>
      <p:cxnSp>
        <p:nvCxnSpPr>
          <p:cNvPr id="9" name="Straight Arrow Connector 8"/>
          <p:cNvCxnSpPr/>
          <p:nvPr/>
        </p:nvCxnSpPr>
        <p:spPr>
          <a:xfrm flipH="1">
            <a:off x="3048000" y="2502932"/>
            <a:ext cx="10668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13" idx="0"/>
          </p:cNvCxnSpPr>
          <p:nvPr/>
        </p:nvCxnSpPr>
        <p:spPr>
          <a:xfrm>
            <a:off x="4114800" y="2502932"/>
            <a:ext cx="2387695" cy="586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85575" y="3048110"/>
            <a:ext cx="760849" cy="369332"/>
          </a:xfrm>
          <a:prstGeom prst="rect">
            <a:avLst/>
          </a:prstGeom>
          <a:noFill/>
          <a:ln>
            <a:solidFill>
              <a:schemeClr val="accent1">
                <a:shade val="95000"/>
                <a:satMod val="105000"/>
              </a:schemeClr>
            </a:solidFill>
          </a:ln>
        </p:spPr>
        <p:txBody>
          <a:bodyPr wrap="none" rtlCol="0">
            <a:spAutoFit/>
          </a:bodyPr>
          <a:lstStyle/>
          <a:p>
            <a:r>
              <a:rPr lang="en-US" dirty="0"/>
              <a:t>Heavy</a:t>
            </a:r>
          </a:p>
        </p:txBody>
      </p:sp>
      <p:sp>
        <p:nvSpPr>
          <p:cNvPr id="13" name="TextBox 12"/>
          <p:cNvSpPr txBox="1"/>
          <p:nvPr/>
        </p:nvSpPr>
        <p:spPr>
          <a:xfrm>
            <a:off x="6292341" y="3089516"/>
            <a:ext cx="420308" cy="369332"/>
          </a:xfrm>
          <a:prstGeom prst="rect">
            <a:avLst/>
          </a:prstGeom>
          <a:noFill/>
          <a:ln>
            <a:solidFill>
              <a:schemeClr val="accent1">
                <a:shade val="95000"/>
                <a:satMod val="105000"/>
              </a:schemeClr>
            </a:solidFill>
          </a:ln>
        </p:spPr>
        <p:txBody>
          <a:bodyPr wrap="none" rtlCol="0">
            <a:spAutoFit/>
          </a:bodyPr>
          <a:lstStyle/>
          <a:p>
            <a:r>
              <a:rPr lang="en-US" dirty="0"/>
              <a:t>Fit</a:t>
            </a:r>
          </a:p>
        </p:txBody>
      </p:sp>
      <p:cxnSp>
        <p:nvCxnSpPr>
          <p:cNvPr id="15" name="Straight Arrow Connector 14"/>
          <p:cNvCxnSpPr>
            <a:stCxn id="12" idx="2"/>
            <a:endCxn id="22" idx="0"/>
          </p:cNvCxnSpPr>
          <p:nvPr/>
        </p:nvCxnSpPr>
        <p:spPr>
          <a:xfrm flipH="1">
            <a:off x="1773990" y="3417442"/>
            <a:ext cx="1292010" cy="584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2"/>
            <a:endCxn id="23" idx="0"/>
          </p:cNvCxnSpPr>
          <p:nvPr/>
        </p:nvCxnSpPr>
        <p:spPr>
          <a:xfrm flipH="1">
            <a:off x="2924628" y="3417442"/>
            <a:ext cx="141372" cy="602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2"/>
            <a:endCxn id="24" idx="0"/>
          </p:cNvCxnSpPr>
          <p:nvPr/>
        </p:nvCxnSpPr>
        <p:spPr>
          <a:xfrm>
            <a:off x="3066000" y="3417442"/>
            <a:ext cx="954712" cy="628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292175" y="4001511"/>
            <a:ext cx="963629" cy="646331"/>
          </a:xfrm>
          <a:prstGeom prst="rect">
            <a:avLst/>
          </a:prstGeom>
          <a:noFill/>
          <a:ln>
            <a:solidFill>
              <a:schemeClr val="accent1">
                <a:shade val="95000"/>
                <a:satMod val="105000"/>
              </a:schemeClr>
            </a:solidFill>
          </a:ln>
        </p:spPr>
        <p:txBody>
          <a:bodyPr wrap="square" rtlCol="0">
            <a:spAutoFit/>
          </a:bodyPr>
          <a:lstStyle/>
          <a:p>
            <a:r>
              <a:rPr lang="en-US" dirty="0"/>
              <a:t>Exercise daily</a:t>
            </a:r>
          </a:p>
        </p:txBody>
      </p:sp>
      <p:sp>
        <p:nvSpPr>
          <p:cNvPr id="23" name="TextBox 22"/>
          <p:cNvSpPr txBox="1"/>
          <p:nvPr/>
        </p:nvSpPr>
        <p:spPr>
          <a:xfrm>
            <a:off x="2442813" y="4020271"/>
            <a:ext cx="963629" cy="646331"/>
          </a:xfrm>
          <a:prstGeom prst="rect">
            <a:avLst/>
          </a:prstGeom>
          <a:noFill/>
          <a:ln>
            <a:solidFill>
              <a:schemeClr val="accent1">
                <a:shade val="95000"/>
                <a:satMod val="105000"/>
              </a:schemeClr>
            </a:solidFill>
          </a:ln>
        </p:spPr>
        <p:txBody>
          <a:bodyPr wrap="square" rtlCol="0">
            <a:spAutoFit/>
          </a:bodyPr>
          <a:lstStyle/>
          <a:p>
            <a:r>
              <a:rPr lang="en-US" dirty="0"/>
              <a:t>Exercise daily</a:t>
            </a:r>
          </a:p>
        </p:txBody>
      </p:sp>
      <p:sp>
        <p:nvSpPr>
          <p:cNvPr id="24" name="TextBox 23"/>
          <p:cNvSpPr txBox="1"/>
          <p:nvPr/>
        </p:nvSpPr>
        <p:spPr>
          <a:xfrm>
            <a:off x="3538897" y="4046097"/>
            <a:ext cx="963629" cy="646331"/>
          </a:xfrm>
          <a:prstGeom prst="rect">
            <a:avLst/>
          </a:prstGeom>
          <a:noFill/>
          <a:ln>
            <a:solidFill>
              <a:schemeClr val="accent1">
                <a:shade val="95000"/>
                <a:satMod val="105000"/>
              </a:schemeClr>
            </a:solidFill>
          </a:ln>
        </p:spPr>
        <p:txBody>
          <a:bodyPr wrap="square" rtlCol="0">
            <a:spAutoFit/>
          </a:bodyPr>
          <a:lstStyle/>
          <a:p>
            <a:r>
              <a:rPr lang="en-US" dirty="0"/>
              <a:t>Exercise daily</a:t>
            </a:r>
          </a:p>
        </p:txBody>
      </p:sp>
      <p:cxnSp>
        <p:nvCxnSpPr>
          <p:cNvPr id="30" name="Straight Arrow Connector 29"/>
          <p:cNvCxnSpPr>
            <a:endCxn id="33" idx="0"/>
          </p:cNvCxnSpPr>
          <p:nvPr/>
        </p:nvCxnSpPr>
        <p:spPr>
          <a:xfrm flipH="1">
            <a:off x="5392112" y="3484674"/>
            <a:ext cx="1127852" cy="561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34" idx="0"/>
          </p:cNvCxnSpPr>
          <p:nvPr/>
        </p:nvCxnSpPr>
        <p:spPr>
          <a:xfrm>
            <a:off x="6519964" y="3484674"/>
            <a:ext cx="22786" cy="580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35" idx="0"/>
          </p:cNvCxnSpPr>
          <p:nvPr/>
        </p:nvCxnSpPr>
        <p:spPr>
          <a:xfrm>
            <a:off x="6519964" y="3484674"/>
            <a:ext cx="1118870" cy="606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910297" y="4046097"/>
            <a:ext cx="963629" cy="646331"/>
          </a:xfrm>
          <a:prstGeom prst="rect">
            <a:avLst/>
          </a:prstGeom>
          <a:noFill/>
          <a:ln>
            <a:solidFill>
              <a:schemeClr val="accent1">
                <a:shade val="95000"/>
                <a:satMod val="105000"/>
              </a:schemeClr>
            </a:solidFill>
          </a:ln>
        </p:spPr>
        <p:txBody>
          <a:bodyPr wrap="square" rtlCol="0">
            <a:spAutoFit/>
          </a:bodyPr>
          <a:lstStyle/>
          <a:p>
            <a:r>
              <a:rPr lang="en-US" dirty="0"/>
              <a:t>Exercise daily</a:t>
            </a:r>
          </a:p>
        </p:txBody>
      </p:sp>
      <p:sp>
        <p:nvSpPr>
          <p:cNvPr id="34" name="TextBox 33"/>
          <p:cNvSpPr txBox="1"/>
          <p:nvPr/>
        </p:nvSpPr>
        <p:spPr>
          <a:xfrm>
            <a:off x="6060935" y="4064857"/>
            <a:ext cx="963629" cy="646331"/>
          </a:xfrm>
          <a:prstGeom prst="rect">
            <a:avLst/>
          </a:prstGeom>
          <a:noFill/>
          <a:ln>
            <a:solidFill>
              <a:schemeClr val="accent1">
                <a:shade val="95000"/>
                <a:satMod val="105000"/>
              </a:schemeClr>
            </a:solidFill>
          </a:ln>
        </p:spPr>
        <p:txBody>
          <a:bodyPr wrap="square" rtlCol="0">
            <a:spAutoFit/>
          </a:bodyPr>
          <a:lstStyle/>
          <a:p>
            <a:r>
              <a:rPr lang="en-US" dirty="0"/>
              <a:t>Exercise daily</a:t>
            </a:r>
          </a:p>
        </p:txBody>
      </p:sp>
      <p:sp>
        <p:nvSpPr>
          <p:cNvPr id="35" name="TextBox 34"/>
          <p:cNvSpPr txBox="1"/>
          <p:nvPr/>
        </p:nvSpPr>
        <p:spPr>
          <a:xfrm>
            <a:off x="7157019" y="4090683"/>
            <a:ext cx="963629" cy="646331"/>
          </a:xfrm>
          <a:prstGeom prst="rect">
            <a:avLst/>
          </a:prstGeom>
          <a:noFill/>
          <a:ln>
            <a:solidFill>
              <a:schemeClr val="accent1">
                <a:shade val="95000"/>
                <a:satMod val="105000"/>
              </a:schemeClr>
            </a:solidFill>
          </a:ln>
        </p:spPr>
        <p:txBody>
          <a:bodyPr wrap="square" rtlCol="0">
            <a:spAutoFit/>
          </a:bodyPr>
          <a:lstStyle/>
          <a:p>
            <a:r>
              <a:rPr lang="en-US" dirty="0"/>
              <a:t>Exercise daily</a:t>
            </a:r>
          </a:p>
        </p:txBody>
      </p:sp>
      <p:sp>
        <p:nvSpPr>
          <p:cNvPr id="43" name="TextBox 42"/>
          <p:cNvSpPr txBox="1"/>
          <p:nvPr/>
        </p:nvSpPr>
        <p:spPr>
          <a:xfrm>
            <a:off x="5295900" y="2114840"/>
            <a:ext cx="1159356" cy="369332"/>
          </a:xfrm>
          <a:prstGeom prst="rect">
            <a:avLst/>
          </a:prstGeom>
          <a:noFill/>
        </p:spPr>
        <p:txBody>
          <a:bodyPr wrap="none" rtlCol="0">
            <a:spAutoFit/>
          </a:bodyPr>
          <a:lstStyle/>
          <a:p>
            <a:r>
              <a:rPr lang="en-US" dirty="0"/>
              <a:t>Root node</a:t>
            </a:r>
          </a:p>
        </p:txBody>
      </p:sp>
      <p:sp>
        <p:nvSpPr>
          <p:cNvPr id="44" name="TextBox 43"/>
          <p:cNvSpPr txBox="1"/>
          <p:nvPr/>
        </p:nvSpPr>
        <p:spPr>
          <a:xfrm>
            <a:off x="6871653" y="3089516"/>
            <a:ext cx="1420774" cy="369332"/>
          </a:xfrm>
          <a:prstGeom prst="rect">
            <a:avLst/>
          </a:prstGeom>
          <a:noFill/>
        </p:spPr>
        <p:txBody>
          <a:bodyPr wrap="none" rtlCol="0">
            <a:spAutoFit/>
          </a:bodyPr>
          <a:lstStyle/>
          <a:p>
            <a:r>
              <a:rPr lang="en-US" dirty="0"/>
              <a:t>Interior node</a:t>
            </a:r>
          </a:p>
        </p:txBody>
      </p:sp>
      <p:sp>
        <p:nvSpPr>
          <p:cNvPr id="45" name="TextBox 44"/>
          <p:cNvSpPr txBox="1"/>
          <p:nvPr/>
        </p:nvSpPr>
        <p:spPr>
          <a:xfrm>
            <a:off x="118731" y="3985102"/>
            <a:ext cx="978006" cy="646331"/>
          </a:xfrm>
          <a:prstGeom prst="rect">
            <a:avLst/>
          </a:prstGeom>
          <a:noFill/>
        </p:spPr>
        <p:txBody>
          <a:bodyPr wrap="square" rtlCol="0">
            <a:spAutoFit/>
          </a:bodyPr>
          <a:lstStyle/>
          <a:p>
            <a:r>
              <a:rPr lang="en-US" dirty="0"/>
              <a:t>Leaf nodes</a:t>
            </a:r>
          </a:p>
        </p:txBody>
      </p:sp>
      <p:sp>
        <p:nvSpPr>
          <p:cNvPr id="46" name="TextBox 45"/>
          <p:cNvSpPr txBox="1"/>
          <p:nvPr/>
        </p:nvSpPr>
        <p:spPr>
          <a:xfrm>
            <a:off x="1176446" y="3021512"/>
            <a:ext cx="1420774" cy="369332"/>
          </a:xfrm>
          <a:prstGeom prst="rect">
            <a:avLst/>
          </a:prstGeom>
          <a:noFill/>
        </p:spPr>
        <p:txBody>
          <a:bodyPr wrap="none" rtlCol="0">
            <a:spAutoFit/>
          </a:bodyPr>
          <a:lstStyle/>
          <a:p>
            <a:r>
              <a:rPr lang="en-US" dirty="0"/>
              <a:t>Interior node</a:t>
            </a:r>
          </a:p>
        </p:txBody>
      </p:sp>
      <p:sp>
        <p:nvSpPr>
          <p:cNvPr id="27" name="TextBox 26">
            <a:extLst>
              <a:ext uri="{FF2B5EF4-FFF2-40B4-BE49-F238E27FC236}">
                <a16:creationId xmlns:a16="http://schemas.microsoft.com/office/drawing/2014/main" id="{3CE024EF-BBC6-467A-9371-488D00A31992}"/>
              </a:ext>
            </a:extLst>
          </p:cNvPr>
          <p:cNvSpPr txBox="1"/>
          <p:nvPr/>
        </p:nvSpPr>
        <p:spPr>
          <a:xfrm>
            <a:off x="387949" y="5879197"/>
            <a:ext cx="8756051" cy="646331"/>
          </a:xfrm>
          <a:prstGeom prst="rect">
            <a:avLst/>
          </a:prstGeom>
          <a:noFill/>
        </p:spPr>
        <p:txBody>
          <a:bodyPr wrap="none" rtlCol="0">
            <a:spAutoFit/>
          </a:bodyPr>
          <a:lstStyle/>
          <a:p>
            <a:r>
              <a:rPr lang="en-US" dirty="0">
                <a:hlinkClick r:id="rId2"/>
              </a:rPr>
              <a:t>https://towardsdatascience.com/entropy-how-decision-trees-make-decisions-2946b9c18c8</a:t>
            </a:r>
            <a:endParaRPr lang="en-US" dirty="0"/>
          </a:p>
          <a:p>
            <a:endParaRPr lang="en-US" dirty="0"/>
          </a:p>
        </p:txBody>
      </p:sp>
    </p:spTree>
    <p:extLst>
      <p:ext uri="{BB962C8B-B14F-4D97-AF65-F5344CB8AC3E}">
        <p14:creationId xmlns:p14="http://schemas.microsoft.com/office/powerpoint/2010/main" val="40402107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623" y="-4763"/>
            <a:ext cx="8229600" cy="1143000"/>
          </a:xfrm>
        </p:spPr>
        <p:txBody>
          <a:bodyPr>
            <a:noAutofit/>
          </a:bodyPr>
          <a:lstStyle/>
          <a:p>
            <a:r>
              <a:rPr lang="en-US" sz="3200" dirty="0">
                <a:solidFill>
                  <a:srgbClr val="0070C0"/>
                </a:solidFill>
              </a:rPr>
              <a:t>Exercise 8 (student exercise, no answer given)</a:t>
            </a:r>
            <a:endParaRPr lang="en-US" sz="3200" dirty="0"/>
          </a:p>
        </p:txBody>
      </p:sp>
      <p:sp>
        <p:nvSpPr>
          <p:cNvPr id="3" name="Content Placeholder 2"/>
          <p:cNvSpPr>
            <a:spLocks noGrp="1"/>
          </p:cNvSpPr>
          <p:nvPr>
            <p:ph idx="1"/>
          </p:nvPr>
        </p:nvSpPr>
        <p:spPr>
          <a:xfrm>
            <a:off x="505623" y="826532"/>
            <a:ext cx="8229600" cy="4525963"/>
          </a:xfrm>
        </p:spPr>
        <p:txBody>
          <a:bodyPr>
            <a:noAutofit/>
          </a:bodyPr>
          <a:lstStyle/>
          <a:p>
            <a:r>
              <a:rPr lang="en-US" sz="1600" dirty="0">
                <a:latin typeface="Courier" pitchFamily="49" charset="0"/>
              </a:rPr>
              <a:t>Temperature Humidity   Weather   Drive/walk  Class=Umbrella</a:t>
            </a:r>
          </a:p>
          <a:p>
            <a:r>
              <a:rPr lang="en-US" sz="1600" dirty="0">
                <a:latin typeface="Courier" pitchFamily="49" charset="0"/>
              </a:rPr>
              <a:t>----------- --------   -------   ----------  ---------- </a:t>
            </a:r>
          </a:p>
          <a:p>
            <a:r>
              <a:rPr lang="en-US" sz="1600" dirty="0">
                <a:latin typeface="Courier" pitchFamily="49" charset="0"/>
              </a:rPr>
              <a:t>1 Low        1 Low      1 Sunny   1 Drive     1 Yes</a:t>
            </a:r>
          </a:p>
          <a:p>
            <a:r>
              <a:rPr lang="en-US" sz="1600" dirty="0">
                <a:latin typeface="Courier" pitchFamily="49" charset="0"/>
              </a:rPr>
              <a:t>2 Medium     2 Medium   2 Cloudy  2 Walk      2  No</a:t>
            </a:r>
          </a:p>
          <a:p>
            <a:r>
              <a:rPr lang="en-US" sz="1600" dirty="0">
                <a:latin typeface="Courier" pitchFamily="49" charset="0"/>
              </a:rPr>
              <a:t>3 High       3 High     3 Rain                    </a:t>
            </a:r>
          </a:p>
          <a:p>
            <a:r>
              <a:rPr lang="en-US" sz="1600" dirty="0">
                <a:latin typeface="Courier" pitchFamily="49" charset="0"/>
              </a:rPr>
              <a:t>----------- --------   -------   ----------  ---------- </a:t>
            </a:r>
          </a:p>
          <a:p>
            <a:r>
              <a:rPr lang="en-US" sz="1600" dirty="0">
                <a:latin typeface="Courier" pitchFamily="49" charset="0"/>
              </a:rPr>
              <a:t> 1           1           1           1           2          </a:t>
            </a:r>
          </a:p>
          <a:p>
            <a:r>
              <a:rPr lang="en-US" sz="1600" dirty="0">
                <a:latin typeface="Courier" pitchFamily="49" charset="0"/>
              </a:rPr>
              <a:t> 1           2           1           2           1          </a:t>
            </a:r>
          </a:p>
          <a:p>
            <a:r>
              <a:rPr lang="en-US" sz="1600" dirty="0">
                <a:latin typeface="Courier" pitchFamily="49" charset="0"/>
              </a:rPr>
              <a:t> 2           2           1           1           2          </a:t>
            </a:r>
          </a:p>
          <a:p>
            <a:r>
              <a:rPr lang="en-US" sz="1600" dirty="0">
                <a:latin typeface="Courier" pitchFamily="49" charset="0"/>
              </a:rPr>
              <a:t> 2           1           1           2           1          </a:t>
            </a:r>
          </a:p>
          <a:p>
            <a:r>
              <a:rPr lang="en-US" sz="1600" dirty="0">
                <a:latin typeface="Courier" pitchFamily="49" charset="0"/>
              </a:rPr>
              <a:t> 1           2           1           2           1          </a:t>
            </a:r>
          </a:p>
          <a:p>
            <a:r>
              <a:rPr lang="en-US" sz="1600" dirty="0">
                <a:latin typeface="Courier" pitchFamily="49" charset="0"/>
              </a:rPr>
              <a:t> 1           1           2           1           2          </a:t>
            </a:r>
          </a:p>
          <a:p>
            <a:r>
              <a:rPr lang="en-US" sz="1600" dirty="0">
                <a:latin typeface="Courier" pitchFamily="49" charset="0"/>
              </a:rPr>
              <a:t> 2           2           2           1           2          </a:t>
            </a:r>
          </a:p>
          <a:p>
            <a:r>
              <a:rPr lang="en-US" sz="1600" dirty="0">
                <a:latin typeface="Courier" pitchFamily="49" charset="0"/>
              </a:rPr>
              <a:t> 2           2           3           2           2          </a:t>
            </a:r>
          </a:p>
          <a:p>
            <a:r>
              <a:rPr lang="en-US" sz="1600" dirty="0">
                <a:latin typeface="Courier" pitchFamily="49" charset="0"/>
              </a:rPr>
              <a:t> 3           3           3           2           1          </a:t>
            </a:r>
          </a:p>
          <a:p>
            <a:r>
              <a:rPr lang="en-US" sz="1600" dirty="0">
                <a:latin typeface="Courier" pitchFamily="49" charset="0"/>
              </a:rPr>
              <a:t> 3           3           3           1           2</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69</a:t>
            </a:fld>
            <a:endParaRPr lang="en-US"/>
          </a:p>
        </p:txBody>
      </p:sp>
      <p:sp>
        <p:nvSpPr>
          <p:cNvPr id="6" name="TextBox 5"/>
          <p:cNvSpPr txBox="1"/>
          <p:nvPr/>
        </p:nvSpPr>
        <p:spPr>
          <a:xfrm>
            <a:off x="685800" y="5943600"/>
            <a:ext cx="5940665" cy="646331"/>
          </a:xfrm>
          <a:prstGeom prst="rect">
            <a:avLst/>
          </a:prstGeom>
          <a:noFill/>
        </p:spPr>
        <p:txBody>
          <a:bodyPr wrap="none" rtlCol="0">
            <a:spAutoFit/>
          </a:bodyPr>
          <a:lstStyle/>
          <a:p>
            <a:r>
              <a:rPr lang="en-US" dirty="0">
                <a:hlinkClick r:id="rId2"/>
              </a:rPr>
              <a:t>http://dni-institute.in/blogs/cart-algorithm-for-decision-tree/</a:t>
            </a:r>
            <a:endParaRPr lang="en-US" dirty="0"/>
          </a:p>
          <a:p>
            <a:endParaRPr lang="en-US" dirty="0"/>
          </a:p>
        </p:txBody>
      </p:sp>
      <p:sp>
        <p:nvSpPr>
          <p:cNvPr id="7" name="TextBox 6"/>
          <p:cNvSpPr txBox="1"/>
          <p:nvPr/>
        </p:nvSpPr>
        <p:spPr>
          <a:xfrm>
            <a:off x="23812" y="6211669"/>
            <a:ext cx="9193222" cy="646331"/>
          </a:xfrm>
          <a:prstGeom prst="rect">
            <a:avLst/>
          </a:prstGeom>
          <a:noFill/>
        </p:spPr>
        <p:txBody>
          <a:bodyPr wrap="none" rtlCol="0">
            <a:spAutoFit/>
          </a:bodyPr>
          <a:lstStyle/>
          <a:p>
            <a:r>
              <a:rPr lang="en-US" dirty="0">
                <a:hlinkClick r:id="rId3"/>
              </a:rPr>
              <a:t>http://people.revoledu.com/kardi/tutorial/DecisionTree/how-decision-tree-algorithm-work.htm</a:t>
            </a:r>
            <a:endParaRPr lang="en-US" dirty="0"/>
          </a:p>
          <a:p>
            <a:endParaRPr lang="en-US" dirty="0"/>
          </a:p>
        </p:txBody>
      </p:sp>
      <p:sp>
        <p:nvSpPr>
          <p:cNvPr id="8" name="TextBox 7"/>
          <p:cNvSpPr txBox="1"/>
          <p:nvPr/>
        </p:nvSpPr>
        <p:spPr>
          <a:xfrm>
            <a:off x="7696200" y="457200"/>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AE2EFD50-99BC-4E63-9DAF-E8E450782CAC}"/>
              </a:ext>
            </a:extLst>
          </p:cNvPr>
          <p:cNvSpPr txBox="1"/>
          <p:nvPr/>
        </p:nvSpPr>
        <p:spPr>
          <a:xfrm>
            <a:off x="381000" y="5585331"/>
            <a:ext cx="4400307" cy="369332"/>
          </a:xfrm>
          <a:prstGeom prst="rect">
            <a:avLst/>
          </a:prstGeom>
          <a:noFill/>
          <a:ln>
            <a:solidFill>
              <a:schemeClr val="accent1"/>
            </a:solidFill>
          </a:ln>
        </p:spPr>
        <p:txBody>
          <a:bodyPr wrap="none" rtlCol="0">
            <a:spAutoFit/>
          </a:bodyPr>
          <a:lstStyle/>
          <a:p>
            <a:r>
              <a:rPr lang="en-US" dirty="0"/>
              <a:t>Note: 1,2,3 are symbols not numeric values</a:t>
            </a:r>
          </a:p>
        </p:txBody>
      </p:sp>
    </p:spTree>
    <p:extLst>
      <p:ext uri="{BB962C8B-B14F-4D97-AF65-F5344CB8AC3E}">
        <p14:creationId xmlns:p14="http://schemas.microsoft.com/office/powerpoint/2010/main" val="3030839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Classification decision tree approaches </a:t>
            </a:r>
          </a:p>
        </p:txBody>
      </p:sp>
      <p:sp>
        <p:nvSpPr>
          <p:cNvPr id="3" name="Content Placeholder 2"/>
          <p:cNvSpPr>
            <a:spLocks noGrp="1"/>
          </p:cNvSpPr>
          <p:nvPr>
            <p:ph idx="1"/>
          </p:nvPr>
        </p:nvSpPr>
        <p:spPr/>
        <p:txBody>
          <a:bodyPr/>
          <a:lstStyle/>
          <a:p>
            <a:r>
              <a:rPr lang="en-US" dirty="0"/>
              <a:t>Famous classification tree models/software are CART and ID3.</a:t>
            </a:r>
          </a:p>
          <a:p>
            <a:pPr lvl="1"/>
            <a:r>
              <a:rPr lang="en-US" dirty="0"/>
              <a:t>CART using Gini index</a:t>
            </a:r>
          </a:p>
          <a:p>
            <a:pPr lvl="2"/>
            <a:r>
              <a:rPr lang="en-US" dirty="0">
                <a:hlinkClick r:id="rId2"/>
              </a:rPr>
              <a:t>https://en.wikipedia.org/wiki/Decision_tree_learning</a:t>
            </a:r>
            <a:endParaRPr lang="en-US" dirty="0"/>
          </a:p>
          <a:p>
            <a:pPr lvl="1"/>
            <a:r>
              <a:rPr lang="en-US" dirty="0"/>
              <a:t>ID3 using information gain</a:t>
            </a:r>
          </a:p>
          <a:p>
            <a:pPr lvl="2"/>
            <a:r>
              <a:rPr lang="en-US" dirty="0">
                <a:hlinkClick r:id="rId3"/>
              </a:rPr>
              <a:t>https://en.wikipedia.org/wiki/ID3_algorithm</a:t>
            </a:r>
            <a:endParaRPr lang="en-US" dirty="0"/>
          </a:p>
          <a:p>
            <a:r>
              <a:rPr lang="en-US" dirty="0"/>
              <a:t>Information gain &amp; Gini index will be discussed</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7</a:t>
            </a:fld>
            <a:endParaRPr lang="en-US"/>
          </a:p>
        </p:txBody>
      </p:sp>
      <p:sp>
        <p:nvSpPr>
          <p:cNvPr id="6" name="AutoShape 2" descr="https://qph.ec.quoracdn.net/main-qimg-49b957b55d5d0ffb56c4f787cc0e55bb.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469689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Overfitting</a:t>
            </a:r>
          </a:p>
        </p:txBody>
      </p:sp>
      <p:sp>
        <p:nvSpPr>
          <p:cNvPr id="6" name="Subtitle 5"/>
          <p:cNvSpPr>
            <a:spLocks noGrp="1"/>
          </p:cNvSpPr>
          <p:nvPr>
            <p:ph type="subTitle" idx="1"/>
          </p:nvPr>
        </p:nvSpPr>
        <p:spPr/>
        <p:txBody>
          <a:bodyPr/>
          <a:lstStyle/>
          <a:p>
            <a:r>
              <a:rPr lang="en-US" dirty="0"/>
              <a:t>Problem and solution</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70</a:t>
            </a:fld>
            <a:endParaRPr lang="en-US"/>
          </a:p>
        </p:txBody>
      </p:sp>
    </p:spTree>
    <p:extLst>
      <p:ext uri="{BB962C8B-B14F-4D97-AF65-F5344CB8AC3E}">
        <p14:creationId xmlns:p14="http://schemas.microsoft.com/office/powerpoint/2010/main" val="14096075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 problem and solution</a:t>
            </a:r>
          </a:p>
        </p:txBody>
      </p:sp>
      <p:sp>
        <p:nvSpPr>
          <p:cNvPr id="3" name="Content Placeholder 2"/>
          <p:cNvSpPr>
            <a:spLocks noGrp="1"/>
          </p:cNvSpPr>
          <p:nvPr>
            <p:ph idx="1"/>
          </p:nvPr>
        </p:nvSpPr>
        <p:spPr/>
        <p:txBody>
          <a:bodyPr>
            <a:normAutofit/>
          </a:bodyPr>
          <a:lstStyle/>
          <a:p>
            <a:r>
              <a:rPr lang="en-US" sz="2800" i="1" dirty="0"/>
              <a:t>Problem: Your trained model only works for  training data but will fail when handling new or unseen data</a:t>
            </a:r>
          </a:p>
          <a:p>
            <a:r>
              <a:rPr lang="en-US" sz="2800" i="1" dirty="0"/>
              <a:t>Solution: use error estimation to prune (remove some leaves) the decision tree to avoid overfitting.</a:t>
            </a:r>
          </a:p>
          <a:p>
            <a:r>
              <a:rPr lang="en-US" sz="2800" i="1" dirty="0"/>
              <a:t>One approach is </a:t>
            </a:r>
            <a:r>
              <a:rPr lang="en-US" sz="2800" b="1" dirty="0"/>
              <a:t>Post-pruning using Error estimation</a:t>
            </a:r>
            <a:endParaRPr lang="en-US" sz="2800" i="1"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71</a:t>
            </a:fld>
            <a:endParaRPr lang="en-US"/>
          </a:p>
        </p:txBody>
      </p:sp>
      <p:sp>
        <p:nvSpPr>
          <p:cNvPr id="6" name="TextBox 5"/>
          <p:cNvSpPr txBox="1"/>
          <p:nvPr/>
        </p:nvSpPr>
        <p:spPr>
          <a:xfrm>
            <a:off x="762000" y="4724400"/>
            <a:ext cx="7344255" cy="923330"/>
          </a:xfrm>
          <a:prstGeom prst="rect">
            <a:avLst/>
          </a:prstGeom>
          <a:noFill/>
        </p:spPr>
        <p:txBody>
          <a:bodyPr wrap="none" rtlCol="0">
            <a:spAutoFit/>
          </a:bodyPr>
          <a:lstStyle/>
          <a:p>
            <a:r>
              <a:rPr lang="en-US" dirty="0">
                <a:hlinkClick r:id="rId2"/>
              </a:rPr>
              <a:t>References:  https://www.investopedia.com/terms/o/overfitting.asp</a:t>
            </a:r>
            <a:endParaRPr lang="en-US" dirty="0"/>
          </a:p>
          <a:p>
            <a:r>
              <a:rPr lang="en-US" dirty="0"/>
              <a:t> </a:t>
            </a:r>
            <a:r>
              <a:rPr lang="en-US" dirty="0">
                <a:hlinkClick r:id="rId3"/>
              </a:rPr>
              <a:t>https://www.investopedia.com/terms/o/overfitting.asp#ixzz5OJ5hm9Hb</a:t>
            </a:r>
            <a:r>
              <a:rPr lang="en-US" dirty="0"/>
              <a:t> </a:t>
            </a:r>
            <a:br>
              <a:rPr lang="en-US" dirty="0"/>
            </a:br>
            <a:endParaRPr lang="en-US" dirty="0"/>
          </a:p>
        </p:txBody>
      </p:sp>
    </p:spTree>
    <p:extLst>
      <p:ext uri="{BB962C8B-B14F-4D97-AF65-F5344CB8AC3E}">
        <p14:creationId xmlns:p14="http://schemas.microsoft.com/office/powerpoint/2010/main" val="20389405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Pruning methods</a:t>
            </a:r>
          </a:p>
        </p:txBody>
      </p:sp>
      <p:sp>
        <p:nvSpPr>
          <p:cNvPr id="3" name="Content Placeholder 2"/>
          <p:cNvSpPr>
            <a:spLocks noGrp="1"/>
          </p:cNvSpPr>
          <p:nvPr>
            <p:ph idx="1"/>
          </p:nvPr>
        </p:nvSpPr>
        <p:spPr>
          <a:xfrm>
            <a:off x="479809" y="1417638"/>
            <a:ext cx="8229600" cy="4525963"/>
          </a:xfrm>
        </p:spPr>
        <p:txBody>
          <a:bodyPr/>
          <a:lstStyle/>
          <a:p>
            <a:r>
              <a:rPr lang="en-US" dirty="0"/>
              <a:t>Idea: Remove leaves that contribute little or cause overfitting.</a:t>
            </a:r>
          </a:p>
          <a:p>
            <a:r>
              <a:rPr lang="en-US" dirty="0"/>
              <a:t>The original Tree is T, it has a subtree T</a:t>
            </a:r>
            <a:r>
              <a:rPr lang="en-US" baseline="-25000" dirty="0"/>
              <a:t>t2</a:t>
            </a:r>
            <a:r>
              <a:rPr lang="en-US" dirty="0"/>
              <a:t>, we prune T</a:t>
            </a:r>
            <a:r>
              <a:rPr lang="en-US" baseline="-25000" dirty="0"/>
              <a:t>t2</a:t>
            </a:r>
            <a:r>
              <a:rPr lang="en-US" dirty="0"/>
              <a:t> and the pruned tree is shown below</a:t>
            </a:r>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72</a:t>
            </a:fld>
            <a:endParaRPr lang="en-US"/>
          </a:p>
        </p:txBody>
      </p:sp>
      <p:pic>
        <p:nvPicPr>
          <p:cNvPr id="2054" name="Picture 6" descr="decision-tree-subtre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4191000"/>
            <a:ext cx="4457700" cy="18669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518476" y="5633472"/>
            <a:ext cx="5363648" cy="923330"/>
          </a:xfrm>
          <a:prstGeom prst="rect">
            <a:avLst/>
          </a:prstGeom>
          <a:noFill/>
        </p:spPr>
        <p:txBody>
          <a:bodyPr wrap="none" rtlCol="0">
            <a:spAutoFit/>
          </a:bodyPr>
          <a:lstStyle/>
          <a:p>
            <a:r>
              <a:rPr lang="en-US" dirty="0">
                <a:hlinkClick r:id="rId3"/>
              </a:rPr>
              <a:t>https://en.wikipedia.org/wiki/Pruning_(decision_trees)</a:t>
            </a:r>
            <a:endParaRPr lang="en-US" dirty="0"/>
          </a:p>
          <a:p>
            <a:endParaRPr lang="en-US" dirty="0"/>
          </a:p>
          <a:p>
            <a:r>
              <a:rPr lang="en-US" dirty="0">
                <a:hlinkClick r:id="rId4"/>
              </a:rPr>
              <a:t>http://mlwiki.org/index.php/Cost-Complexity_Pruning</a:t>
            </a:r>
            <a:endParaRPr lang="en-US" dirty="0"/>
          </a:p>
        </p:txBody>
      </p:sp>
      <p:sp>
        <p:nvSpPr>
          <p:cNvPr id="8" name="TextBox 7"/>
          <p:cNvSpPr txBox="1"/>
          <p:nvPr/>
        </p:nvSpPr>
        <p:spPr>
          <a:xfrm>
            <a:off x="2035996" y="3689866"/>
            <a:ext cx="4002699" cy="369332"/>
          </a:xfrm>
          <a:prstGeom prst="rect">
            <a:avLst/>
          </a:prstGeom>
          <a:noFill/>
        </p:spPr>
        <p:txBody>
          <a:bodyPr wrap="none" rtlCol="0">
            <a:spAutoFit/>
          </a:bodyPr>
          <a:lstStyle/>
          <a:p>
            <a:r>
              <a:rPr lang="en-US" dirty="0"/>
              <a:t>Tree T               subtree T2   pruned tree </a:t>
            </a:r>
          </a:p>
        </p:txBody>
      </p:sp>
      <p:sp>
        <p:nvSpPr>
          <p:cNvPr id="7" name="Oval 6"/>
          <p:cNvSpPr/>
          <p:nvPr/>
        </p:nvSpPr>
        <p:spPr>
          <a:xfrm>
            <a:off x="1366776" y="4724400"/>
            <a:ext cx="1099298" cy="167640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21520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2C84-8AC9-46B6-A2B2-E14FC0A5B4B2}"/>
              </a:ext>
            </a:extLst>
          </p:cNvPr>
          <p:cNvSpPr>
            <a:spLocks noGrp="1"/>
          </p:cNvSpPr>
          <p:nvPr>
            <p:ph type="title"/>
          </p:nvPr>
        </p:nvSpPr>
        <p:spPr/>
        <p:txBody>
          <a:bodyPr/>
          <a:lstStyle/>
          <a:p>
            <a:r>
              <a:rPr lang="en-HK" dirty="0"/>
              <a:t>Pruning methods in practice</a:t>
            </a:r>
          </a:p>
        </p:txBody>
      </p:sp>
      <p:sp>
        <p:nvSpPr>
          <p:cNvPr id="3" name="Content Placeholder 2">
            <a:extLst>
              <a:ext uri="{FF2B5EF4-FFF2-40B4-BE49-F238E27FC236}">
                <a16:creationId xmlns:a16="http://schemas.microsoft.com/office/drawing/2014/main" id="{95CE0F4F-14BA-4B80-A8D4-3F76BE77C48F}"/>
              </a:ext>
            </a:extLst>
          </p:cNvPr>
          <p:cNvSpPr>
            <a:spLocks noGrp="1"/>
          </p:cNvSpPr>
          <p:nvPr>
            <p:ph idx="1"/>
          </p:nvPr>
        </p:nvSpPr>
        <p:spPr>
          <a:xfrm>
            <a:off x="457200" y="1219200"/>
            <a:ext cx="8229600" cy="5502275"/>
          </a:xfrm>
        </p:spPr>
        <p:txBody>
          <a:bodyPr>
            <a:normAutofit fontScale="85000" lnSpcReduction="20000"/>
          </a:bodyPr>
          <a:lstStyle/>
          <a:p>
            <a:r>
              <a:rPr lang="en-HK" b="1" dirty="0"/>
              <a:t>Pre-pruning </a:t>
            </a:r>
            <a:r>
              <a:rPr lang="en-HK" dirty="0"/>
              <a:t>: that stop growing the tree earlier, before it perfectly classifies the training set. It is not easy to precisely estimate when to stop growing the tree</a:t>
            </a:r>
          </a:p>
          <a:p>
            <a:r>
              <a:rPr lang="en-HK" b="1" dirty="0"/>
              <a:t>Post-pruning</a:t>
            </a:r>
            <a:r>
              <a:rPr lang="en-HK" dirty="0"/>
              <a:t> : allows perfectly classify the training set (70 % of all data) first , then prune the tree. Useful, easy to implement. Build the tree by using the training set , then apply a statistical test to estimate whether pruning or expanding a particular node is likely to produce an improvement beyond the training set. There are 3 implementation methods. </a:t>
            </a:r>
          </a:p>
          <a:p>
            <a:pPr lvl="2"/>
            <a:r>
              <a:rPr lang="en-HK" u="sng" dirty="0"/>
              <a:t>Error estimation scheme</a:t>
            </a:r>
            <a:r>
              <a:rPr lang="en-HK" dirty="0"/>
              <a:t> (to be described in the next slide), or</a:t>
            </a:r>
          </a:p>
          <a:p>
            <a:pPr lvl="2"/>
            <a:r>
              <a:rPr lang="en-HK" dirty="0"/>
              <a:t>Significance testing  scheme method, or</a:t>
            </a:r>
          </a:p>
          <a:p>
            <a:pPr lvl="2"/>
            <a:r>
              <a:rPr lang="en-HK" dirty="0"/>
              <a:t>Minimum Description Length principle scheme : Use an explicit measure of the complexity for encoding the training set and the decision tree, stopping growth of the tree when this encoding size (size(tree) + size(misclassifications(tree)) is minimized.</a:t>
            </a:r>
          </a:p>
          <a:p>
            <a:pPr lvl="1"/>
            <a:endParaRPr lang="en-HK" dirty="0"/>
          </a:p>
          <a:p>
            <a:pPr lvl="1"/>
            <a:endParaRPr lang="en-HK" dirty="0"/>
          </a:p>
          <a:p>
            <a:endParaRPr lang="en-HK" dirty="0"/>
          </a:p>
          <a:p>
            <a:endParaRPr lang="en-HK" dirty="0"/>
          </a:p>
        </p:txBody>
      </p:sp>
      <p:sp>
        <p:nvSpPr>
          <p:cNvPr id="4" name="Footer Placeholder 3">
            <a:extLst>
              <a:ext uri="{FF2B5EF4-FFF2-40B4-BE49-F238E27FC236}">
                <a16:creationId xmlns:a16="http://schemas.microsoft.com/office/drawing/2014/main" id="{849CFF33-53C4-43D9-B4A1-1D43E6BF6FF7}"/>
              </a:ext>
            </a:extLst>
          </p:cNvPr>
          <p:cNvSpPr>
            <a:spLocks noGrp="1"/>
          </p:cNvSpPr>
          <p:nvPr>
            <p:ph type="ftr" sz="quarter" idx="11"/>
          </p:nvPr>
        </p:nvSpPr>
        <p:spPr/>
        <p:txBody>
          <a:bodyPr/>
          <a:lstStyle/>
          <a:p>
            <a:r>
              <a:rPr lang="en-US"/>
              <a:t>Decision tree g.2.d</a:t>
            </a:r>
          </a:p>
        </p:txBody>
      </p:sp>
      <p:sp>
        <p:nvSpPr>
          <p:cNvPr id="5" name="Slide Number Placeholder 4">
            <a:extLst>
              <a:ext uri="{FF2B5EF4-FFF2-40B4-BE49-F238E27FC236}">
                <a16:creationId xmlns:a16="http://schemas.microsoft.com/office/drawing/2014/main" id="{9A75A490-C294-4392-A5F5-9A6F686A7292}"/>
              </a:ext>
            </a:extLst>
          </p:cNvPr>
          <p:cNvSpPr>
            <a:spLocks noGrp="1"/>
          </p:cNvSpPr>
          <p:nvPr>
            <p:ph type="sldNum" sz="quarter" idx="12"/>
          </p:nvPr>
        </p:nvSpPr>
        <p:spPr/>
        <p:txBody>
          <a:bodyPr/>
          <a:lstStyle/>
          <a:p>
            <a:fld id="{2610D6A1-B8B6-49E2-8B25-8AE906FA9AFD}" type="slidenum">
              <a:rPr lang="en-US" smtClean="0"/>
              <a:t>73</a:t>
            </a:fld>
            <a:endParaRPr lang="en-US"/>
          </a:p>
        </p:txBody>
      </p:sp>
    </p:spTree>
    <p:extLst>
      <p:ext uri="{BB962C8B-B14F-4D97-AF65-F5344CB8AC3E}">
        <p14:creationId xmlns:p14="http://schemas.microsoft.com/office/powerpoint/2010/main" val="3946346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Post-pruning using </a:t>
            </a:r>
            <a:r>
              <a:rPr lang="en-US" sz="3600" b="1" u="sng" dirty="0"/>
              <a:t>Error estimation scheme</a:t>
            </a:r>
            <a:endParaRPr lang="en-US" u="sng" dirty="0"/>
          </a:p>
        </p:txBody>
      </p:sp>
      <p:sp>
        <p:nvSpPr>
          <p:cNvPr id="3" name="Content Placeholder 2"/>
          <p:cNvSpPr>
            <a:spLocks noGrp="1"/>
          </p:cNvSpPr>
          <p:nvPr>
            <p:ph idx="1"/>
          </p:nvPr>
        </p:nvSpPr>
        <p:spPr/>
        <p:txBody>
          <a:bodyPr>
            <a:normAutofit fontScale="47500" lnSpcReduction="20000"/>
          </a:bodyPr>
          <a:lstStyle/>
          <a:p>
            <a:r>
              <a:rPr lang="en-US" dirty="0"/>
              <a:t>Select samples from the training set</a:t>
            </a:r>
          </a:p>
          <a:p>
            <a:r>
              <a:rPr lang="en-US" dirty="0"/>
              <a:t>Training data is used to construct the decision tree (will be pruned)</a:t>
            </a:r>
          </a:p>
          <a:p>
            <a:r>
              <a:rPr lang="en-US" i="1" dirty="0">
                <a:solidFill>
                  <a:srgbClr val="0070C0"/>
                </a:solidFill>
              </a:rPr>
              <a:t>f</a:t>
            </a:r>
            <a:r>
              <a:rPr lang="en-US" dirty="0"/>
              <a:t>= Error on </a:t>
            </a:r>
            <a:r>
              <a:rPr lang="en-US" dirty="0">
                <a:solidFill>
                  <a:srgbClr val="0070C0"/>
                </a:solidFill>
              </a:rPr>
              <a:t>training </a:t>
            </a:r>
            <a:r>
              <a:rPr lang="en-US" dirty="0"/>
              <a:t>data (meaning after the tree is developed, you pass on the training data </a:t>
            </a:r>
            <a:r>
              <a:rPr lang="en-US"/>
              <a:t>to the tree, </a:t>
            </a:r>
            <a:r>
              <a:rPr lang="en-US" dirty="0"/>
              <a:t>you will get some error, i.e. 3 bad, 4 good etc., so the error </a:t>
            </a:r>
            <a:r>
              <a:rPr lang="en-US" i="1" dirty="0">
                <a:solidFill>
                  <a:srgbClr val="0070C0"/>
                </a:solidFill>
              </a:rPr>
              <a:t> f </a:t>
            </a:r>
            <a:r>
              <a:rPr lang="en-US" dirty="0"/>
              <a:t>=3/(4+3)=0.43</a:t>
            </a:r>
          </a:p>
          <a:p>
            <a:r>
              <a:rPr lang="en-US" i="1" dirty="0"/>
              <a:t>N</a:t>
            </a:r>
            <a:r>
              <a:rPr lang="en-US" dirty="0"/>
              <a:t>= number of instances covered by the leaves</a:t>
            </a:r>
          </a:p>
          <a:p>
            <a:r>
              <a:rPr lang="en-US" i="1" dirty="0"/>
              <a:t>z</a:t>
            </a:r>
            <a:r>
              <a:rPr lang="en-US" dirty="0"/>
              <a:t>= score of a normal distribution(You select a suitable z). Choose z to be 0.69 which is equal to a confidence level of 51%.</a:t>
            </a:r>
          </a:p>
          <a:p>
            <a:r>
              <a:rPr lang="en-US" dirty="0">
                <a:hlinkClick r:id="rId2"/>
              </a:rPr>
              <a:t>See https://www.omnicalculator.com/statistics/confidence-interval</a:t>
            </a:r>
            <a:r>
              <a:rPr lang="en-US" dirty="0"/>
              <a:t> </a:t>
            </a:r>
          </a:p>
          <a:p>
            <a:r>
              <a:rPr lang="en-US" dirty="0"/>
              <a:t>See  </a:t>
            </a:r>
            <a:r>
              <a:rPr lang="en-US" dirty="0">
                <a:hlinkClick r:id="rId3"/>
              </a:rPr>
              <a:t>https://en.wikipedia.org/wiki/Standard_normal_table</a:t>
            </a:r>
            <a:endParaRPr lang="en-US" dirty="0"/>
          </a:p>
          <a:p>
            <a:r>
              <a:rPr lang="en-US" i="1" dirty="0">
                <a:solidFill>
                  <a:srgbClr val="FF0000"/>
                </a:solidFill>
              </a:rPr>
              <a:t>e</a:t>
            </a:r>
            <a:r>
              <a:rPr lang="en-US" dirty="0"/>
              <a:t>=Error  rate (calculated from </a:t>
            </a:r>
            <a:r>
              <a:rPr lang="en-US" dirty="0" err="1"/>
              <a:t>f,N,z</a:t>
            </a:r>
            <a:r>
              <a:rPr lang="en-US" dirty="0"/>
              <a:t>)</a:t>
            </a:r>
          </a:p>
          <a:p>
            <a:r>
              <a:rPr lang="en-US" dirty="0">
                <a:solidFill>
                  <a:srgbClr val="FF0000"/>
                </a:solidFill>
              </a:rPr>
              <a:t>If the error rate (e, e.g. 0.46 ) at the parent node is smaller than error rate (e, e.g. 5.1) of the child node, we do not want to keep the child node.</a:t>
            </a:r>
            <a:endParaRPr lang="en-US" b="1" dirty="0">
              <a:solidFill>
                <a:srgbClr val="FF0000"/>
              </a:solidFill>
            </a:endParaRPr>
          </a:p>
          <a:p>
            <a:r>
              <a:rPr lang="en-US" dirty="0"/>
              <a:t> References:</a:t>
            </a:r>
          </a:p>
          <a:p>
            <a:r>
              <a:rPr lang="en-US" dirty="0">
                <a:hlinkClick r:id="rId4"/>
              </a:rPr>
              <a:t>http://www.saedsayad.com/decision_tree_overfitting.htm</a:t>
            </a:r>
            <a:endParaRPr lang="en-US" sz="3200" dirty="0"/>
          </a:p>
          <a:p>
            <a:r>
              <a:rPr lang="en-US" sz="3200" dirty="0">
                <a:hlinkClick r:id="rId5"/>
              </a:rPr>
              <a:t>https://media.neliti.com/media/publications/239412-study-of-pruning-techniques-to-predict-e-17830149.pdf</a:t>
            </a:r>
            <a:r>
              <a:rPr lang="en-US" sz="3200" dirty="0"/>
              <a:t> </a:t>
            </a:r>
            <a:endParaRPr lang="en-US" dirty="0"/>
          </a:p>
          <a:p>
            <a:r>
              <a:rPr lang="en-US" dirty="0">
                <a:hlinkClick r:id="rId6"/>
              </a:rPr>
              <a:t>http://alex.smola.org/teaching/cmu2013-10-701/slides/23_Trees.pdf</a:t>
            </a:r>
            <a:r>
              <a:rPr lang="en-US" dirty="0"/>
              <a:t> </a:t>
            </a:r>
          </a:p>
          <a:p>
            <a:r>
              <a:rPr lang="en-US" b="0" i="0" dirty="0">
                <a:solidFill>
                  <a:srgbClr val="777777"/>
                </a:solidFill>
                <a:effectLst/>
                <a:latin typeface="inherit"/>
              </a:rPr>
              <a:t>A</a:t>
            </a:r>
            <a:r>
              <a:rPr lang="en-US" b="1" i="0" dirty="0">
                <a:solidFill>
                  <a:srgbClr val="777777"/>
                </a:solidFill>
                <a:effectLst/>
                <a:latin typeface="inherit"/>
              </a:rPr>
              <a:t> chi-square goodness of fit test</a:t>
            </a:r>
            <a:r>
              <a:rPr lang="en-US" b="0" i="0" dirty="0">
                <a:solidFill>
                  <a:srgbClr val="777777"/>
                </a:solidFill>
                <a:effectLst/>
                <a:latin typeface="inherit"/>
              </a:rPr>
              <a:t> determines if </a:t>
            </a:r>
            <a:r>
              <a:rPr lang="en-US" b="0" i="0" u="none" strike="noStrike" dirty="0">
                <a:solidFill>
                  <a:srgbClr val="05A9C5"/>
                </a:solidFill>
                <a:effectLst/>
                <a:latin typeface="inherit"/>
                <a:hlinkClick r:id="rId7"/>
              </a:rPr>
              <a:t>sample</a:t>
            </a:r>
            <a:r>
              <a:rPr lang="en-US" b="0" i="0" dirty="0">
                <a:solidFill>
                  <a:srgbClr val="777777"/>
                </a:solidFill>
                <a:effectLst/>
                <a:latin typeface="inherit"/>
              </a:rPr>
              <a:t> data matches a </a:t>
            </a:r>
            <a:r>
              <a:rPr lang="en-US" b="0" i="0" u="none" strike="noStrike" dirty="0">
                <a:solidFill>
                  <a:srgbClr val="05A9C5"/>
                </a:solidFill>
                <a:effectLst/>
                <a:latin typeface="inherit"/>
                <a:hlinkClick r:id="rId8"/>
              </a:rPr>
              <a:t>population</a:t>
            </a:r>
            <a:r>
              <a:rPr lang="en-US" b="0" i="0" dirty="0">
                <a:solidFill>
                  <a:srgbClr val="777777"/>
                </a:solidFill>
                <a:effectLst/>
                <a:latin typeface="inherit"/>
              </a:rPr>
              <a:t>. For more details on this type, see: </a:t>
            </a:r>
            <a:r>
              <a:rPr lang="en-US" b="0" i="1" u="none" strike="noStrike" dirty="0">
                <a:solidFill>
                  <a:srgbClr val="05A9C5"/>
                </a:solidFill>
                <a:effectLst/>
                <a:latin typeface="inherit"/>
                <a:hlinkClick r:id="rId9"/>
              </a:rPr>
              <a:t>Goodness of Fit Test</a:t>
            </a:r>
            <a:r>
              <a:rPr lang="en-US" b="0" i="0" dirty="0">
                <a:solidFill>
                  <a:srgbClr val="777777"/>
                </a:solidFill>
                <a:effectLst/>
                <a:latin typeface="inherit"/>
              </a:rPr>
              <a:t>. See </a:t>
            </a:r>
            <a:r>
              <a:rPr lang="en-US" b="0" i="0" dirty="0">
                <a:solidFill>
                  <a:srgbClr val="777777"/>
                </a:solidFill>
                <a:effectLst/>
                <a:latin typeface="inherit"/>
                <a:hlinkClick r:id="rId10"/>
              </a:rPr>
              <a:t>https://www.statisticshowto.com/probability-and-statistics/chi-square/#chisquareqtest</a:t>
            </a:r>
            <a:r>
              <a:rPr lang="en-US" b="0" i="0" dirty="0">
                <a:solidFill>
                  <a:srgbClr val="777777"/>
                </a:solidFill>
                <a:effectLst/>
                <a:latin typeface="inherit"/>
              </a:rPr>
              <a:t> </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74</a:t>
            </a:fld>
            <a:endParaRPr lang="en-US"/>
          </a:p>
        </p:txBody>
      </p:sp>
    </p:spTree>
    <p:extLst>
      <p:ext uri="{BB962C8B-B14F-4D97-AF65-F5344CB8AC3E}">
        <p14:creationId xmlns:p14="http://schemas.microsoft.com/office/powerpoint/2010/main" val="33589033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0" y="5791200"/>
            <a:ext cx="304800" cy="334963"/>
          </a:xfrm>
        </p:spPr>
        <p:txBody>
          <a:bodyPr>
            <a:normAutofit fontScale="55000" lnSpcReduction="20000"/>
          </a:bodyPr>
          <a:lstStyle/>
          <a:p>
            <a:r>
              <a:rPr lang="en-US" dirty="0"/>
              <a:t> </a:t>
            </a:r>
          </a:p>
        </p:txBody>
      </p:sp>
      <p:sp>
        <p:nvSpPr>
          <p:cNvPr id="4" name="Footer Placeholder 3"/>
          <p:cNvSpPr>
            <a:spLocks noGrp="1"/>
          </p:cNvSpPr>
          <p:nvPr>
            <p:ph type="ftr" sz="quarter" idx="11"/>
          </p:nvPr>
        </p:nvSpPr>
        <p:spPr/>
        <p:txBody>
          <a:bodyPr/>
          <a:lstStyle/>
          <a:p>
            <a:r>
              <a:rPr lang="en-US"/>
              <a:t>Decision tree g.2.d</a:t>
            </a:r>
            <a:endParaRPr lang="en-US" dirty="0"/>
          </a:p>
        </p:txBody>
      </p:sp>
      <p:sp>
        <p:nvSpPr>
          <p:cNvPr id="5" name="Slide Number Placeholder 4"/>
          <p:cNvSpPr>
            <a:spLocks noGrp="1"/>
          </p:cNvSpPr>
          <p:nvPr>
            <p:ph type="sldNum" sz="quarter" idx="12"/>
          </p:nvPr>
        </p:nvSpPr>
        <p:spPr/>
        <p:txBody>
          <a:bodyPr/>
          <a:lstStyle/>
          <a:p>
            <a:fld id="{2610D6A1-B8B6-49E2-8B25-8AE906FA9AFD}" type="slidenum">
              <a:rPr lang="en-US" smtClean="0"/>
              <a:t>75</a:t>
            </a:fld>
            <a:endParaRPr lang="en-US"/>
          </a:p>
        </p:txBody>
      </p:sp>
      <p:pic>
        <p:nvPicPr>
          <p:cNvPr id="6" name="Picture 4" descr="http://www.saedsayad.com/images/Decision_tree_pru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613" y="565150"/>
            <a:ext cx="5735621" cy="5791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25149" y="4050716"/>
            <a:ext cx="3943558" cy="2292935"/>
          </a:xfrm>
          <a:prstGeom prst="rect">
            <a:avLst/>
          </a:prstGeom>
          <a:noFill/>
        </p:spPr>
        <p:txBody>
          <a:bodyPr wrap="square" rtlCol="0">
            <a:spAutoFit/>
          </a:bodyPr>
          <a:lstStyle/>
          <a:p>
            <a:r>
              <a:rPr lang="en-US" sz="2000" dirty="0">
                <a:solidFill>
                  <a:srgbClr val="FF0000"/>
                </a:solidFill>
              </a:rPr>
              <a:t>The error rate (e) at the parent node is 0.46 and since the error rate for its children (0.51) increases with the split, we do not want to keep the children.</a:t>
            </a:r>
            <a:endParaRPr lang="en-US" sz="2000" b="1" dirty="0">
              <a:solidFill>
                <a:srgbClr val="FF0000"/>
              </a:solidFill>
            </a:endParaRPr>
          </a:p>
          <a:p>
            <a:r>
              <a:rPr lang="en-US" sz="1600" dirty="0"/>
              <a:t>Set z to 0.69 (see normal distribution curve) which is equal to a confidence level of 51%. </a:t>
            </a:r>
          </a:p>
          <a:p>
            <a:r>
              <a:rPr lang="en-US" sz="1100" dirty="0">
                <a:hlinkClick r:id="rId4"/>
              </a:rPr>
              <a:t>https://www.omnicalculator.com/statistics/confidence-interval</a:t>
            </a:r>
            <a:r>
              <a:rPr lang="en-US" sz="1100" dirty="0"/>
              <a:t> </a:t>
            </a:r>
          </a:p>
        </p:txBody>
      </p:sp>
      <p:sp>
        <p:nvSpPr>
          <p:cNvPr id="11" name="Title 1"/>
          <p:cNvSpPr>
            <a:spLocks noGrp="1"/>
          </p:cNvSpPr>
          <p:nvPr>
            <p:ph type="title"/>
          </p:nvPr>
        </p:nvSpPr>
        <p:spPr>
          <a:xfrm>
            <a:off x="854634" y="264865"/>
            <a:ext cx="8229600" cy="373062"/>
          </a:xfrm>
        </p:spPr>
        <p:txBody>
          <a:bodyPr>
            <a:noAutofit/>
          </a:bodyPr>
          <a:lstStyle/>
          <a:p>
            <a:pPr algn="r"/>
            <a:r>
              <a:rPr lang="en-US" sz="1800" b="1" dirty="0"/>
              <a:t>Post-pruning by Error estimation example</a:t>
            </a:r>
          </a:p>
        </p:txBody>
      </p:sp>
      <p:sp>
        <p:nvSpPr>
          <p:cNvPr id="2" name="TextBox 1"/>
          <p:cNvSpPr txBox="1"/>
          <p:nvPr/>
        </p:nvSpPr>
        <p:spPr>
          <a:xfrm>
            <a:off x="188873" y="0"/>
            <a:ext cx="8786039" cy="369332"/>
          </a:xfrm>
          <a:prstGeom prst="rect">
            <a:avLst/>
          </a:prstGeom>
          <a:noFill/>
        </p:spPr>
        <p:txBody>
          <a:bodyPr wrap="square" rtlCol="0">
            <a:spAutoFit/>
          </a:bodyPr>
          <a:lstStyle/>
          <a:p>
            <a:r>
              <a:rPr lang="en-US" dirty="0">
                <a:hlinkClick r:id="rId5"/>
              </a:rPr>
              <a:t>http://www.saedsayad.com/decision_tree_overfitting.htm</a:t>
            </a:r>
            <a:r>
              <a:rPr lang="en-US" dirty="0"/>
              <a:t> pruning by chi square test </a:t>
            </a:r>
          </a:p>
        </p:txBody>
      </p:sp>
      <p:sp>
        <p:nvSpPr>
          <p:cNvPr id="10" name="TextBox 9"/>
          <p:cNvSpPr txBox="1"/>
          <p:nvPr/>
        </p:nvSpPr>
        <p:spPr>
          <a:xfrm>
            <a:off x="47274" y="6397446"/>
            <a:ext cx="8249246" cy="523220"/>
          </a:xfrm>
          <a:prstGeom prst="rect">
            <a:avLst/>
          </a:prstGeom>
          <a:noFill/>
        </p:spPr>
        <p:txBody>
          <a:bodyPr wrap="none" rtlCol="0">
            <a:spAutoFit/>
          </a:bodyPr>
          <a:lstStyle/>
          <a:p>
            <a:r>
              <a:rPr lang="en-US" sz="1400" dirty="0">
                <a:hlinkClick r:id="rId6"/>
              </a:rPr>
              <a:t>https://www.rapidtables.com/math/probability/normal_distribution.html</a:t>
            </a:r>
            <a:endParaRPr lang="en-US" sz="1400" dirty="0"/>
          </a:p>
          <a:p>
            <a:r>
              <a:rPr lang="en-US" sz="1400" dirty="0">
                <a:hlinkClick r:id="rId7"/>
              </a:rPr>
              <a:t>https://media.neliti.com/media/publications/239412-study-of-pruning-techniques-to-predict-e-17830149.pdf</a:t>
            </a:r>
            <a:r>
              <a:rPr lang="en-US" sz="1400" dirty="0"/>
              <a:t> </a:t>
            </a:r>
          </a:p>
        </p:txBody>
      </p:sp>
      <p:sp>
        <p:nvSpPr>
          <p:cNvPr id="12" name="TextBox 11"/>
          <p:cNvSpPr txBox="1"/>
          <p:nvPr/>
        </p:nvSpPr>
        <p:spPr>
          <a:xfrm>
            <a:off x="7286265" y="1545181"/>
            <a:ext cx="1688647" cy="1200329"/>
          </a:xfrm>
          <a:prstGeom prst="rect">
            <a:avLst/>
          </a:prstGeom>
          <a:noFill/>
          <a:ln>
            <a:solidFill>
              <a:schemeClr val="accent1">
                <a:shade val="95000"/>
                <a:satMod val="105000"/>
              </a:schemeClr>
            </a:solidFill>
          </a:ln>
        </p:spPr>
        <p:txBody>
          <a:bodyPr wrap="square" rtlCol="0">
            <a:spAutoFit/>
          </a:bodyPr>
          <a:lstStyle/>
          <a:p>
            <a:r>
              <a:rPr lang="en-US" dirty="0"/>
              <a:t>For</a:t>
            </a:r>
            <a:r>
              <a:rPr lang="en-US" i="1" dirty="0"/>
              <a:t> f=5/14</a:t>
            </a:r>
            <a:r>
              <a:rPr lang="en-US" dirty="0"/>
              <a:t>, it means 5 fails to classify on 14 samples</a:t>
            </a:r>
          </a:p>
        </p:txBody>
      </p:sp>
      <p:sp>
        <p:nvSpPr>
          <p:cNvPr id="13" name="TextBox 12"/>
          <p:cNvSpPr txBox="1"/>
          <p:nvPr/>
        </p:nvSpPr>
        <p:spPr>
          <a:xfrm>
            <a:off x="4838134" y="4953000"/>
            <a:ext cx="997389" cy="369332"/>
          </a:xfrm>
          <a:prstGeom prst="rect">
            <a:avLst/>
          </a:prstGeom>
          <a:noFill/>
        </p:spPr>
        <p:txBody>
          <a:bodyPr wrap="none" rtlCol="0">
            <a:spAutoFit/>
          </a:bodyPr>
          <a:lstStyle/>
          <a:p>
            <a:r>
              <a:rPr lang="en-US" dirty="0"/>
              <a:t>=2/(4+2)</a:t>
            </a:r>
          </a:p>
        </p:txBody>
      </p:sp>
      <p:sp>
        <p:nvSpPr>
          <p:cNvPr id="14" name="TextBox 13"/>
          <p:cNvSpPr txBox="1"/>
          <p:nvPr/>
        </p:nvSpPr>
        <p:spPr>
          <a:xfrm>
            <a:off x="6294782" y="4933081"/>
            <a:ext cx="997389" cy="369332"/>
          </a:xfrm>
          <a:prstGeom prst="rect">
            <a:avLst/>
          </a:prstGeom>
          <a:noFill/>
        </p:spPr>
        <p:txBody>
          <a:bodyPr wrap="none" rtlCol="0">
            <a:spAutoFit/>
          </a:bodyPr>
          <a:lstStyle/>
          <a:p>
            <a:r>
              <a:rPr lang="en-US" dirty="0"/>
              <a:t>=1/(1+1)</a:t>
            </a:r>
          </a:p>
        </p:txBody>
      </p:sp>
      <p:sp>
        <p:nvSpPr>
          <p:cNvPr id="15" name="TextBox 14"/>
          <p:cNvSpPr txBox="1"/>
          <p:nvPr/>
        </p:nvSpPr>
        <p:spPr>
          <a:xfrm>
            <a:off x="3869911" y="6136558"/>
            <a:ext cx="5226815" cy="369332"/>
          </a:xfrm>
          <a:prstGeom prst="rect">
            <a:avLst/>
          </a:prstGeom>
          <a:noFill/>
        </p:spPr>
        <p:txBody>
          <a:bodyPr wrap="none" rtlCol="0">
            <a:spAutoFit/>
          </a:bodyPr>
          <a:lstStyle/>
          <a:p>
            <a:r>
              <a:rPr lang="en-US" dirty="0"/>
              <a:t>Note: (6/14)*0.47 +(2/14)*0.72 + (6/14)*0.47=0.5057</a:t>
            </a:r>
          </a:p>
        </p:txBody>
      </p:sp>
      <p:pic>
        <p:nvPicPr>
          <p:cNvPr id="16" name="Picture 15"/>
          <p:cNvPicPr>
            <a:picLocks noChangeAspect="1"/>
          </p:cNvPicPr>
          <p:nvPr/>
        </p:nvPicPr>
        <p:blipFill>
          <a:blip r:embed="rId8"/>
          <a:stretch>
            <a:fillRect/>
          </a:stretch>
        </p:blipFill>
        <p:spPr>
          <a:xfrm>
            <a:off x="76684" y="496459"/>
            <a:ext cx="4405215" cy="2155743"/>
          </a:xfrm>
          <a:prstGeom prst="rect">
            <a:avLst/>
          </a:prstGeom>
        </p:spPr>
      </p:pic>
      <p:sp>
        <p:nvSpPr>
          <p:cNvPr id="7" name="TextBox 6"/>
          <p:cNvSpPr txBox="1"/>
          <p:nvPr/>
        </p:nvSpPr>
        <p:spPr>
          <a:xfrm>
            <a:off x="223556" y="2510733"/>
            <a:ext cx="5437707" cy="1754326"/>
          </a:xfrm>
          <a:prstGeom prst="rect">
            <a:avLst/>
          </a:prstGeom>
          <a:noFill/>
        </p:spPr>
        <p:txBody>
          <a:bodyPr wrap="none" rtlCol="0">
            <a:spAutoFit/>
          </a:bodyPr>
          <a:lstStyle/>
          <a:p>
            <a:r>
              <a:rPr lang="en-US" dirty="0">
                <a:solidFill>
                  <a:srgbClr val="002060"/>
                </a:solidFill>
              </a:rPr>
              <a:t>f=2/6,z=0.69,N=4+2 % 4 bad, 2 good</a:t>
            </a:r>
          </a:p>
          <a:p>
            <a:r>
              <a:rPr lang="pt-BR" dirty="0">
                <a:solidFill>
                  <a:srgbClr val="002060"/>
                </a:solidFill>
              </a:rPr>
              <a:t>e=(f + z^2/(2*N)+z*sqrt( (f/N) -f^2/N </a:t>
            </a:r>
          </a:p>
          <a:p>
            <a:r>
              <a:rPr lang="pt-BR" dirty="0">
                <a:solidFill>
                  <a:srgbClr val="002060"/>
                </a:solidFill>
              </a:rPr>
              <a:t>+z^2/(4*N^2) ))/</a:t>
            </a:r>
            <a:r>
              <a:rPr lang="en-US" dirty="0">
                <a:solidFill>
                  <a:srgbClr val="002060"/>
                </a:solidFill>
              </a:rPr>
              <a:t> (1+(z^2/N)) %=0.4740</a:t>
            </a:r>
          </a:p>
          <a:p>
            <a:r>
              <a:rPr lang="en-US" dirty="0"/>
              <a:t>f=1/2,z=0.69,N=2 %1 bad, 1 good</a:t>
            </a:r>
          </a:p>
          <a:p>
            <a:r>
              <a:rPr lang="pt-BR" dirty="0"/>
              <a:t>e=(f + z^2/(2*N)+z*sqrt( (f/N) -f^2/N +z^2/(4*N^2) ))/...</a:t>
            </a:r>
          </a:p>
          <a:p>
            <a:r>
              <a:rPr lang="en-US" dirty="0"/>
              <a:t>    (1+(z^2/N)) %=0.7192</a:t>
            </a:r>
          </a:p>
        </p:txBody>
      </p:sp>
      <p:cxnSp>
        <p:nvCxnSpPr>
          <p:cNvPr id="18" name="Straight Arrow Connector 17"/>
          <p:cNvCxnSpPr>
            <a:cxnSpLocks/>
          </p:cNvCxnSpPr>
          <p:nvPr/>
        </p:nvCxnSpPr>
        <p:spPr>
          <a:xfrm>
            <a:off x="3581400" y="3429000"/>
            <a:ext cx="701962" cy="1873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556293" y="4050716"/>
            <a:ext cx="3312725" cy="1086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63BDBB1-CAB7-4584-B36C-C271A0678FF6}"/>
              </a:ext>
            </a:extLst>
          </p:cNvPr>
          <p:cNvSpPr txBox="1"/>
          <p:nvPr/>
        </p:nvSpPr>
        <p:spPr>
          <a:xfrm>
            <a:off x="6693353" y="641876"/>
            <a:ext cx="1688647" cy="646331"/>
          </a:xfrm>
          <a:prstGeom prst="rect">
            <a:avLst/>
          </a:prstGeom>
          <a:noFill/>
        </p:spPr>
        <p:txBody>
          <a:bodyPr wrap="square">
            <a:spAutoFit/>
          </a:bodyPr>
          <a:lstStyle/>
          <a:p>
            <a:r>
              <a:rPr lang="en-US" dirty="0"/>
              <a:t>=being unable to pay debt</a:t>
            </a:r>
          </a:p>
        </p:txBody>
      </p:sp>
      <p:cxnSp>
        <p:nvCxnSpPr>
          <p:cNvPr id="20" name="Straight Arrow Connector 19">
            <a:extLst>
              <a:ext uri="{FF2B5EF4-FFF2-40B4-BE49-F238E27FC236}">
                <a16:creationId xmlns:a16="http://schemas.microsoft.com/office/drawing/2014/main" id="{B55E2E06-B4F4-4DE8-BCEE-45973560E4D7}"/>
              </a:ext>
            </a:extLst>
          </p:cNvPr>
          <p:cNvCxnSpPr>
            <a:cxnSpLocks/>
          </p:cNvCxnSpPr>
          <p:nvPr/>
        </p:nvCxnSpPr>
        <p:spPr>
          <a:xfrm flipH="1" flipV="1">
            <a:off x="8835775" y="3729519"/>
            <a:ext cx="139137" cy="1071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6C7C2ED-FA2A-4749-838E-012EB1A75C1E}"/>
              </a:ext>
            </a:extLst>
          </p:cNvPr>
          <p:cNvCxnSpPr>
            <a:cxnSpLocks/>
          </p:cNvCxnSpPr>
          <p:nvPr/>
        </p:nvCxnSpPr>
        <p:spPr>
          <a:xfrm flipH="1">
            <a:off x="8534400" y="4845864"/>
            <a:ext cx="440512" cy="136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EDD4ED2-370B-468A-ACD1-970678FB0401}"/>
              </a:ext>
            </a:extLst>
          </p:cNvPr>
          <p:cNvSpPr txBox="1"/>
          <p:nvPr/>
        </p:nvSpPr>
        <p:spPr>
          <a:xfrm>
            <a:off x="7999789" y="5411250"/>
            <a:ext cx="1144211" cy="923330"/>
          </a:xfrm>
          <a:prstGeom prst="rect">
            <a:avLst/>
          </a:prstGeom>
          <a:noFill/>
        </p:spPr>
        <p:txBody>
          <a:bodyPr wrap="square" rtlCol="0">
            <a:spAutoFit/>
          </a:bodyPr>
          <a:lstStyle/>
          <a:p>
            <a:r>
              <a:rPr lang="en-US" dirty="0"/>
              <a:t>Increase in error e</a:t>
            </a:r>
          </a:p>
          <a:p>
            <a:endParaRPr lang="en-US" dirty="0"/>
          </a:p>
        </p:txBody>
      </p:sp>
    </p:spTree>
    <p:extLst>
      <p:ext uri="{BB962C8B-B14F-4D97-AF65-F5344CB8AC3E}">
        <p14:creationId xmlns:p14="http://schemas.microsoft.com/office/powerpoint/2010/main" val="26293847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Random forest: Extension of decision tree</a:t>
            </a:r>
          </a:p>
        </p:txBody>
      </p:sp>
      <p:sp>
        <p:nvSpPr>
          <p:cNvPr id="3" name="Content Placeholder 2"/>
          <p:cNvSpPr>
            <a:spLocks noGrp="1"/>
          </p:cNvSpPr>
          <p:nvPr>
            <p:ph idx="1"/>
          </p:nvPr>
        </p:nvSpPr>
        <p:spPr>
          <a:xfrm>
            <a:off x="457200" y="1295400"/>
            <a:ext cx="8229600" cy="4525963"/>
          </a:xfrm>
        </p:spPr>
        <p:txBody>
          <a:bodyPr>
            <a:normAutofit/>
          </a:bodyPr>
          <a:lstStyle/>
          <a:p>
            <a:r>
              <a:rPr lang="en-US" sz="2400" i="1" dirty="0"/>
              <a:t>The Random Forest Algorithm combines the output of multiple (randomly created) Decision Trees to generate the final output.</a:t>
            </a:r>
            <a:endParaRPr lang="en-US" sz="2400"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76</a:t>
            </a:fld>
            <a:endParaRPr lang="en-US"/>
          </a:p>
        </p:txBody>
      </p:sp>
      <p:pic>
        <p:nvPicPr>
          <p:cNvPr id="6" name="Picture 5"/>
          <p:cNvPicPr>
            <a:picLocks noChangeAspect="1"/>
          </p:cNvPicPr>
          <p:nvPr/>
        </p:nvPicPr>
        <p:blipFill>
          <a:blip r:embed="rId3"/>
          <a:stretch>
            <a:fillRect/>
          </a:stretch>
        </p:blipFill>
        <p:spPr>
          <a:xfrm>
            <a:off x="943564" y="2486941"/>
            <a:ext cx="5997894" cy="4009223"/>
          </a:xfrm>
          <a:prstGeom prst="rect">
            <a:avLst/>
          </a:prstGeom>
        </p:spPr>
      </p:pic>
      <p:sp>
        <p:nvSpPr>
          <p:cNvPr id="7" name="TextBox 6"/>
          <p:cNvSpPr txBox="1"/>
          <p:nvPr/>
        </p:nvSpPr>
        <p:spPr>
          <a:xfrm>
            <a:off x="355247" y="116651"/>
            <a:ext cx="8788753" cy="369332"/>
          </a:xfrm>
          <a:prstGeom prst="rect">
            <a:avLst/>
          </a:prstGeom>
          <a:noFill/>
        </p:spPr>
        <p:txBody>
          <a:bodyPr wrap="none" rtlCol="0">
            <a:spAutoFit/>
          </a:bodyPr>
          <a:lstStyle/>
          <a:p>
            <a:r>
              <a:rPr lang="en-US" dirty="0">
                <a:hlinkClick r:id="rId4"/>
              </a:rPr>
              <a:t>https://www.analyticsvidhya.com/blog/2020/05/decision-tree-vs-random-forest-algorithm/</a:t>
            </a:r>
            <a:endParaRPr lang="en-US" dirty="0"/>
          </a:p>
        </p:txBody>
      </p:sp>
      <p:sp>
        <p:nvSpPr>
          <p:cNvPr id="8" name="TextBox 7"/>
          <p:cNvSpPr txBox="1"/>
          <p:nvPr/>
        </p:nvSpPr>
        <p:spPr>
          <a:xfrm>
            <a:off x="6228308" y="5821363"/>
            <a:ext cx="2919879" cy="923330"/>
          </a:xfrm>
          <a:prstGeom prst="rect">
            <a:avLst/>
          </a:prstGeom>
          <a:noFill/>
        </p:spPr>
        <p:txBody>
          <a:bodyPr wrap="square" rtlCol="0">
            <a:spAutoFit/>
          </a:bodyPr>
          <a:lstStyle/>
          <a:p>
            <a:r>
              <a:rPr lang="en-US" dirty="0"/>
              <a:t>Combine or select which decision tree gives more  reliable result</a:t>
            </a:r>
          </a:p>
        </p:txBody>
      </p:sp>
      <p:cxnSp>
        <p:nvCxnSpPr>
          <p:cNvPr id="10" name="Straight Arrow Connector 9"/>
          <p:cNvCxnSpPr/>
          <p:nvPr/>
        </p:nvCxnSpPr>
        <p:spPr>
          <a:xfrm flipH="1" flipV="1">
            <a:off x="5181600" y="5886663"/>
            <a:ext cx="1046709" cy="119635"/>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27564" y="2250501"/>
            <a:ext cx="1783436" cy="1477328"/>
          </a:xfrm>
          <a:prstGeom prst="rect">
            <a:avLst/>
          </a:prstGeom>
          <a:noFill/>
        </p:spPr>
        <p:txBody>
          <a:bodyPr wrap="square" rtlCol="0">
            <a:spAutoFit/>
          </a:bodyPr>
          <a:lstStyle/>
          <a:p>
            <a:r>
              <a:rPr lang="en-US" dirty="0"/>
              <a:t>Each decision tree selects some input data randomly from the dataset </a:t>
            </a:r>
          </a:p>
        </p:txBody>
      </p:sp>
      <p:cxnSp>
        <p:nvCxnSpPr>
          <p:cNvPr id="12" name="Straight Arrow Connector 11"/>
          <p:cNvCxnSpPr/>
          <p:nvPr/>
        </p:nvCxnSpPr>
        <p:spPr>
          <a:xfrm flipH="1">
            <a:off x="5191650" y="2486941"/>
            <a:ext cx="1941704" cy="46621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458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sz="2800" dirty="0"/>
              <a:t>We studied how to build a classification decision tree</a:t>
            </a:r>
          </a:p>
          <a:p>
            <a:r>
              <a:rPr lang="en-US" sz="2800" dirty="0"/>
              <a:t>We learned the method of splitting using Gini index</a:t>
            </a:r>
          </a:p>
          <a:p>
            <a:r>
              <a:rPr lang="en-US" sz="2800" dirty="0"/>
              <a:t>We learned the method of splitting using information gain by entropy</a:t>
            </a:r>
          </a:p>
          <a:p>
            <a:r>
              <a:rPr lang="en-US" sz="2800" dirty="0"/>
              <a:t>We learn the idea of pruning to improve classification and solve the overfitting problem</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77</a:t>
            </a:fld>
            <a:endParaRPr lang="en-US"/>
          </a:p>
        </p:txBody>
      </p:sp>
    </p:spTree>
    <p:extLst>
      <p:ext uri="{BB962C8B-B14F-4D97-AF65-F5344CB8AC3E}">
        <p14:creationId xmlns:p14="http://schemas.microsoft.com/office/powerpoint/2010/main" val="24688326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212C-04CC-47F2-952C-157267CC6FF1}"/>
              </a:ext>
            </a:extLst>
          </p:cNvPr>
          <p:cNvSpPr>
            <a:spLocks noGrp="1"/>
          </p:cNvSpPr>
          <p:nvPr>
            <p:ph type="ctrTitle"/>
          </p:nvPr>
        </p:nvSpPr>
        <p:spPr/>
        <p:txBody>
          <a:bodyPr/>
          <a:lstStyle/>
          <a:p>
            <a:r>
              <a:rPr lang="en-US" dirty="0"/>
              <a:t>Appendix1</a:t>
            </a:r>
          </a:p>
        </p:txBody>
      </p:sp>
      <p:sp>
        <p:nvSpPr>
          <p:cNvPr id="6" name="Subtitle 5">
            <a:extLst>
              <a:ext uri="{FF2B5EF4-FFF2-40B4-BE49-F238E27FC236}">
                <a16:creationId xmlns:a16="http://schemas.microsoft.com/office/drawing/2014/main" id="{8CBFEBDF-4DF5-479B-9B60-367C65195851}"/>
              </a:ext>
            </a:extLst>
          </p:cNvPr>
          <p:cNvSpPr>
            <a:spLocks noGrp="1"/>
          </p:cNvSpPr>
          <p:nvPr>
            <p:ph type="subTitle" idx="1"/>
          </p:nvPr>
        </p:nvSpPr>
        <p:spPr/>
        <p:txBody>
          <a:bodyPr/>
          <a:lstStyle/>
          <a:p>
            <a:endParaRPr lang="en-US"/>
          </a:p>
        </p:txBody>
      </p:sp>
      <p:sp>
        <p:nvSpPr>
          <p:cNvPr id="4" name="Footer Placeholder 3">
            <a:extLst>
              <a:ext uri="{FF2B5EF4-FFF2-40B4-BE49-F238E27FC236}">
                <a16:creationId xmlns:a16="http://schemas.microsoft.com/office/drawing/2014/main" id="{CED157F6-AD75-485B-ADCE-36C9E3C64E51}"/>
              </a:ext>
            </a:extLst>
          </p:cNvPr>
          <p:cNvSpPr>
            <a:spLocks noGrp="1"/>
          </p:cNvSpPr>
          <p:nvPr>
            <p:ph type="ftr" sz="quarter" idx="11"/>
          </p:nvPr>
        </p:nvSpPr>
        <p:spPr/>
        <p:txBody>
          <a:bodyPr/>
          <a:lstStyle/>
          <a:p>
            <a:r>
              <a:rPr lang="en-US"/>
              <a:t>Decision tree g.2.d</a:t>
            </a:r>
          </a:p>
        </p:txBody>
      </p:sp>
      <p:sp>
        <p:nvSpPr>
          <p:cNvPr id="5" name="Slide Number Placeholder 4">
            <a:extLst>
              <a:ext uri="{FF2B5EF4-FFF2-40B4-BE49-F238E27FC236}">
                <a16:creationId xmlns:a16="http://schemas.microsoft.com/office/drawing/2014/main" id="{684AD5B2-8F0F-47DA-B505-7637A8E82AC9}"/>
              </a:ext>
            </a:extLst>
          </p:cNvPr>
          <p:cNvSpPr>
            <a:spLocks noGrp="1"/>
          </p:cNvSpPr>
          <p:nvPr>
            <p:ph type="sldNum" sz="quarter" idx="12"/>
          </p:nvPr>
        </p:nvSpPr>
        <p:spPr/>
        <p:txBody>
          <a:bodyPr/>
          <a:lstStyle/>
          <a:p>
            <a:fld id="{2610D6A1-B8B6-49E2-8B25-8AE906FA9AFD}" type="slidenum">
              <a:rPr lang="en-US" smtClean="0"/>
              <a:t>78</a:t>
            </a:fld>
            <a:endParaRPr lang="en-US"/>
          </a:p>
        </p:txBody>
      </p:sp>
    </p:spTree>
    <p:extLst>
      <p:ext uri="{BB962C8B-B14F-4D97-AF65-F5344CB8AC3E}">
        <p14:creationId xmlns:p14="http://schemas.microsoft.com/office/powerpoint/2010/main" val="19086472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2630-25DE-4822-BE99-359ABD4B9A4A}"/>
              </a:ext>
            </a:extLst>
          </p:cNvPr>
          <p:cNvSpPr>
            <a:spLocks noGrp="1"/>
          </p:cNvSpPr>
          <p:nvPr>
            <p:ph type="title"/>
          </p:nvPr>
        </p:nvSpPr>
        <p:spPr/>
        <p:txBody>
          <a:bodyPr>
            <a:noAutofit/>
          </a:bodyPr>
          <a:lstStyle/>
          <a:p>
            <a:r>
              <a:rPr lang="en-US" sz="3600" dirty="0"/>
              <a:t>Regression Decision trees for </a:t>
            </a:r>
            <a:r>
              <a:rPr lang="en-US" sz="3600" u="sng" dirty="0">
                <a:solidFill>
                  <a:schemeClr val="tx1"/>
                </a:solidFill>
              </a:rPr>
              <a:t>continuous variables (a value rather than yes/no)</a:t>
            </a:r>
            <a:endParaRPr lang="en-US" sz="3600" u="sng" dirty="0"/>
          </a:p>
        </p:txBody>
      </p:sp>
      <p:sp>
        <p:nvSpPr>
          <p:cNvPr id="6" name="Subtitle 5">
            <a:extLst>
              <a:ext uri="{FF2B5EF4-FFF2-40B4-BE49-F238E27FC236}">
                <a16:creationId xmlns:a16="http://schemas.microsoft.com/office/drawing/2014/main" id="{8F21CDC8-2ECE-4EF0-8C8D-DBCD1634CF3D}"/>
              </a:ext>
            </a:extLst>
          </p:cNvPr>
          <p:cNvSpPr>
            <a:spLocks noGrp="1"/>
          </p:cNvSpPr>
          <p:nvPr>
            <p:ph idx="1"/>
          </p:nvPr>
        </p:nvSpPr>
        <p:spPr/>
        <p:txBody>
          <a:bodyPr>
            <a:normAutofit fontScale="92500"/>
          </a:bodyPr>
          <a:lstStyle/>
          <a:p>
            <a:pPr marL="571500" indent="-571500" algn="l">
              <a:buFont typeface="Arial" panose="020B0604020202020204" pitchFamily="34" charset="0"/>
              <a:buChar char="•"/>
            </a:pPr>
            <a:r>
              <a:rPr lang="en-US" sz="3800" dirty="0">
                <a:solidFill>
                  <a:schemeClr val="tx1"/>
                </a:solidFill>
              </a:rPr>
              <a:t>Rather than using Gini index or information gain by entropy to determine how to split branches, it uses</a:t>
            </a:r>
          </a:p>
          <a:p>
            <a:pPr marL="971550" lvl="1" indent="-571500">
              <a:buFont typeface="Arial" panose="020B0604020202020204" pitchFamily="34" charset="0"/>
              <a:buChar char="•"/>
            </a:pPr>
            <a:r>
              <a:rPr lang="en-US" sz="3400" dirty="0">
                <a:solidFill>
                  <a:schemeClr val="tx1"/>
                </a:solidFill>
              </a:rPr>
              <a:t>stand-deviation (SD) and </a:t>
            </a:r>
          </a:p>
          <a:p>
            <a:pPr marL="971550" lvl="1" indent="-571500">
              <a:buFont typeface="Arial" panose="020B0604020202020204" pitchFamily="34" charset="0"/>
              <a:buChar char="•"/>
            </a:pPr>
            <a:r>
              <a:rPr lang="en-US" sz="3400" dirty="0">
                <a:solidFill>
                  <a:schemeClr val="tx1"/>
                </a:solidFill>
              </a:rPr>
              <a:t>stand-deviation-reduction(SDR) with respect to the parent to determine the split.</a:t>
            </a:r>
          </a:p>
          <a:p>
            <a:pPr marL="571500" indent="-571500" algn="l">
              <a:buFont typeface="Arial" panose="020B0604020202020204" pitchFamily="34" charset="0"/>
              <a:buChar char="•"/>
            </a:pPr>
            <a:r>
              <a:rPr lang="en-US" sz="3800" dirty="0">
                <a:solidFill>
                  <a:schemeClr val="tx1"/>
                </a:solidFill>
              </a:rPr>
              <a:t>The results are  continuous variables. </a:t>
            </a:r>
          </a:p>
          <a:p>
            <a:r>
              <a:rPr lang="en-US" sz="1800" dirty="0"/>
              <a:t>Reference:  </a:t>
            </a:r>
            <a:r>
              <a:rPr lang="en-US" sz="1800" dirty="0">
                <a:hlinkClick r:id="rId2"/>
              </a:rPr>
              <a:t>https://www.saedsayad.com/decision_tree_reg.htm</a:t>
            </a:r>
            <a:endParaRPr lang="en-US" sz="1800" dirty="0"/>
          </a:p>
          <a:p>
            <a:r>
              <a:rPr lang="en-US" sz="1100" dirty="0">
                <a:hlinkClick r:id="rId3"/>
              </a:rPr>
              <a:t>https://sefiks.com/2018/08/28/a-step-by-step-regression-decision-tree-example/</a:t>
            </a:r>
            <a:r>
              <a:rPr lang="en-US" sz="1100" dirty="0"/>
              <a:t> </a:t>
            </a:r>
          </a:p>
          <a:p>
            <a:endParaRPr lang="en-US" sz="1800" dirty="0"/>
          </a:p>
          <a:p>
            <a:endParaRPr lang="en-US" dirty="0"/>
          </a:p>
        </p:txBody>
      </p:sp>
      <p:sp>
        <p:nvSpPr>
          <p:cNvPr id="4" name="Footer Placeholder 3">
            <a:extLst>
              <a:ext uri="{FF2B5EF4-FFF2-40B4-BE49-F238E27FC236}">
                <a16:creationId xmlns:a16="http://schemas.microsoft.com/office/drawing/2014/main" id="{6C9046FF-7531-4E5A-9453-916AE40AB962}"/>
              </a:ext>
            </a:extLst>
          </p:cNvPr>
          <p:cNvSpPr>
            <a:spLocks noGrp="1"/>
          </p:cNvSpPr>
          <p:nvPr>
            <p:ph type="ftr" sz="quarter" idx="11"/>
          </p:nvPr>
        </p:nvSpPr>
        <p:spPr/>
        <p:txBody>
          <a:bodyPr/>
          <a:lstStyle/>
          <a:p>
            <a:r>
              <a:rPr lang="en-US"/>
              <a:t>Decision tree g.2.d</a:t>
            </a:r>
          </a:p>
        </p:txBody>
      </p:sp>
      <p:sp>
        <p:nvSpPr>
          <p:cNvPr id="5" name="Slide Number Placeholder 4">
            <a:extLst>
              <a:ext uri="{FF2B5EF4-FFF2-40B4-BE49-F238E27FC236}">
                <a16:creationId xmlns:a16="http://schemas.microsoft.com/office/drawing/2014/main" id="{E1684DE5-4351-479A-AA59-3988F7A60BB7}"/>
              </a:ext>
            </a:extLst>
          </p:cNvPr>
          <p:cNvSpPr>
            <a:spLocks noGrp="1"/>
          </p:cNvSpPr>
          <p:nvPr>
            <p:ph type="sldNum" sz="quarter" idx="12"/>
          </p:nvPr>
        </p:nvSpPr>
        <p:spPr/>
        <p:txBody>
          <a:bodyPr/>
          <a:lstStyle/>
          <a:p>
            <a:fld id="{2610D6A1-B8B6-49E2-8B25-8AE906FA9AFD}" type="slidenum">
              <a:rPr lang="en-US" smtClean="0"/>
              <a:t>79</a:t>
            </a:fld>
            <a:endParaRPr lang="en-US"/>
          </a:p>
        </p:txBody>
      </p:sp>
    </p:spTree>
    <p:extLst>
      <p:ext uri="{BB962C8B-B14F-4D97-AF65-F5344CB8AC3E}">
        <p14:creationId xmlns:p14="http://schemas.microsoft.com/office/powerpoint/2010/main" val="3902613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read Classification tree diagram</a:t>
            </a:r>
          </a:p>
        </p:txBody>
      </p:sp>
      <p:sp>
        <p:nvSpPr>
          <p:cNvPr id="3" name="Content Placeholder 2"/>
          <p:cNvSpPr>
            <a:spLocks noGrp="1"/>
          </p:cNvSpPr>
          <p:nvPr>
            <p:ph idx="1"/>
          </p:nvPr>
        </p:nvSpPr>
        <p:spPr/>
        <p:txBody>
          <a:bodyPr>
            <a:normAutofit/>
          </a:bodyPr>
          <a:lstStyle/>
          <a:p>
            <a:r>
              <a:rPr lang="en-US" sz="1800" dirty="0"/>
              <a:t>Leaf is not called Leaf node here to avoid confusion. However, some literature call it a leaf node</a:t>
            </a:r>
            <a:r>
              <a:rPr lang="en-US" sz="1400" dirty="0"/>
              <a:t>.</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8</a:t>
            </a:fld>
            <a:endParaRPr lang="en-US"/>
          </a:p>
        </p:txBody>
      </p:sp>
      <p:sp>
        <p:nvSpPr>
          <p:cNvPr id="6" name="Oval 5">
            <a:extLst>
              <a:ext uri="{FF2B5EF4-FFF2-40B4-BE49-F238E27FC236}">
                <a16:creationId xmlns:a16="http://schemas.microsoft.com/office/drawing/2014/main" id="{9C1626B9-EA69-4702-B827-860CE25D3D46}"/>
              </a:ext>
            </a:extLst>
          </p:cNvPr>
          <p:cNvSpPr/>
          <p:nvPr/>
        </p:nvSpPr>
        <p:spPr>
          <a:xfrm>
            <a:off x="3886200" y="1967411"/>
            <a:ext cx="16002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bg1"/>
                </a:solidFill>
                <a:effectLst>
                  <a:outerShdw blurRad="38100" dist="19050" dir="2700000" algn="tl" rotWithShape="0">
                    <a:schemeClr val="dk1">
                      <a:alpha val="40000"/>
                    </a:schemeClr>
                  </a:outerShdw>
                </a:effectLst>
              </a:rPr>
              <a:t>Root node</a:t>
            </a:r>
          </a:p>
        </p:txBody>
      </p:sp>
      <p:sp>
        <p:nvSpPr>
          <p:cNvPr id="8" name="Oval 7">
            <a:extLst>
              <a:ext uri="{FF2B5EF4-FFF2-40B4-BE49-F238E27FC236}">
                <a16:creationId xmlns:a16="http://schemas.microsoft.com/office/drawing/2014/main" id="{33345DA0-A561-45A8-AB0E-595D3E390A4E}"/>
              </a:ext>
            </a:extLst>
          </p:cNvPr>
          <p:cNvSpPr/>
          <p:nvPr/>
        </p:nvSpPr>
        <p:spPr>
          <a:xfrm>
            <a:off x="2196283" y="3145150"/>
            <a:ext cx="16002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bg1"/>
                </a:solidFill>
                <a:effectLst>
                  <a:outerShdw blurRad="38100" dist="19050" dir="2700000" algn="tl" rotWithShape="0">
                    <a:schemeClr val="dk1">
                      <a:alpha val="40000"/>
                    </a:schemeClr>
                  </a:outerShdw>
                </a:effectLst>
              </a:rPr>
              <a:t>Interior node</a:t>
            </a:r>
          </a:p>
        </p:txBody>
      </p:sp>
      <p:sp>
        <p:nvSpPr>
          <p:cNvPr id="9" name="Oval 8">
            <a:extLst>
              <a:ext uri="{FF2B5EF4-FFF2-40B4-BE49-F238E27FC236}">
                <a16:creationId xmlns:a16="http://schemas.microsoft.com/office/drawing/2014/main" id="{145E6425-C91F-4D82-AE73-BB8987312B58}"/>
              </a:ext>
            </a:extLst>
          </p:cNvPr>
          <p:cNvSpPr/>
          <p:nvPr/>
        </p:nvSpPr>
        <p:spPr>
          <a:xfrm>
            <a:off x="5432733" y="3337790"/>
            <a:ext cx="16002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bg1"/>
                </a:solidFill>
                <a:effectLst>
                  <a:outerShdw blurRad="38100" dist="19050" dir="2700000" algn="tl" rotWithShape="0">
                    <a:schemeClr val="dk1">
                      <a:alpha val="40000"/>
                    </a:schemeClr>
                  </a:outerShdw>
                </a:effectLst>
              </a:rPr>
              <a:t>Interior node</a:t>
            </a:r>
          </a:p>
        </p:txBody>
      </p:sp>
      <p:sp>
        <p:nvSpPr>
          <p:cNvPr id="10" name="Oval 9">
            <a:extLst>
              <a:ext uri="{FF2B5EF4-FFF2-40B4-BE49-F238E27FC236}">
                <a16:creationId xmlns:a16="http://schemas.microsoft.com/office/drawing/2014/main" id="{152F0955-C139-479C-99BB-B86964D78BE2}"/>
              </a:ext>
            </a:extLst>
          </p:cNvPr>
          <p:cNvSpPr/>
          <p:nvPr/>
        </p:nvSpPr>
        <p:spPr>
          <a:xfrm>
            <a:off x="3221130" y="4590051"/>
            <a:ext cx="16002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bg1"/>
                </a:solidFill>
                <a:effectLst>
                  <a:outerShdw blurRad="38100" dist="19050" dir="2700000" algn="tl" rotWithShape="0">
                    <a:schemeClr val="dk1">
                      <a:alpha val="40000"/>
                    </a:schemeClr>
                  </a:outerShdw>
                </a:effectLst>
              </a:rPr>
              <a:t>Interior node</a:t>
            </a:r>
          </a:p>
        </p:txBody>
      </p:sp>
      <p:sp>
        <p:nvSpPr>
          <p:cNvPr id="11" name="Oval 10">
            <a:extLst>
              <a:ext uri="{FF2B5EF4-FFF2-40B4-BE49-F238E27FC236}">
                <a16:creationId xmlns:a16="http://schemas.microsoft.com/office/drawing/2014/main" id="{43D21EA5-FEDB-4B9D-B300-6597FC93353C}"/>
              </a:ext>
            </a:extLst>
          </p:cNvPr>
          <p:cNvSpPr/>
          <p:nvPr/>
        </p:nvSpPr>
        <p:spPr>
          <a:xfrm>
            <a:off x="5432733" y="4781506"/>
            <a:ext cx="16002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bg1"/>
                </a:solidFill>
                <a:effectLst>
                  <a:outerShdw blurRad="38100" dist="19050" dir="2700000" algn="tl" rotWithShape="0">
                    <a:schemeClr val="dk1">
                      <a:alpha val="40000"/>
                    </a:schemeClr>
                  </a:outerShdw>
                </a:effectLst>
              </a:rPr>
              <a:t>Interior node</a:t>
            </a:r>
          </a:p>
        </p:txBody>
      </p:sp>
      <p:cxnSp>
        <p:nvCxnSpPr>
          <p:cNvPr id="12" name="Straight Arrow Connector 11">
            <a:extLst>
              <a:ext uri="{FF2B5EF4-FFF2-40B4-BE49-F238E27FC236}">
                <a16:creationId xmlns:a16="http://schemas.microsoft.com/office/drawing/2014/main" id="{1DE0FADF-8FFF-409C-A26D-EDAD94C1FBF1}"/>
              </a:ext>
            </a:extLst>
          </p:cNvPr>
          <p:cNvCxnSpPr>
            <a:cxnSpLocks/>
          </p:cNvCxnSpPr>
          <p:nvPr/>
        </p:nvCxnSpPr>
        <p:spPr>
          <a:xfrm flipH="1">
            <a:off x="3352800" y="2958011"/>
            <a:ext cx="1377347" cy="212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BF9E5BC-CD23-4971-9999-B170753C1F34}"/>
              </a:ext>
            </a:extLst>
          </p:cNvPr>
          <p:cNvCxnSpPr>
            <a:cxnSpLocks/>
            <a:stCxn id="6" idx="4"/>
          </p:cNvCxnSpPr>
          <p:nvPr/>
        </p:nvCxnSpPr>
        <p:spPr>
          <a:xfrm>
            <a:off x="4686300" y="2958011"/>
            <a:ext cx="14859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F06FF29-F7E0-4D2E-89A1-8C7D4A5587EA}"/>
              </a:ext>
            </a:extLst>
          </p:cNvPr>
          <p:cNvCxnSpPr>
            <a:cxnSpLocks/>
            <a:endCxn id="28" idx="0"/>
          </p:cNvCxnSpPr>
          <p:nvPr/>
        </p:nvCxnSpPr>
        <p:spPr>
          <a:xfrm flipH="1">
            <a:off x="1941823" y="4099790"/>
            <a:ext cx="667906" cy="552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52DD74D-26EC-423B-A37B-A5A8C40F5EA9}"/>
              </a:ext>
            </a:extLst>
          </p:cNvPr>
          <p:cNvCxnSpPr>
            <a:cxnSpLocks/>
            <a:endCxn id="29" idx="0"/>
          </p:cNvCxnSpPr>
          <p:nvPr/>
        </p:nvCxnSpPr>
        <p:spPr>
          <a:xfrm>
            <a:off x="2618704" y="4044469"/>
            <a:ext cx="204739" cy="593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2EAD171-B33A-42FB-B381-861C61D25296}"/>
              </a:ext>
            </a:extLst>
          </p:cNvPr>
          <p:cNvSpPr txBox="1"/>
          <p:nvPr/>
        </p:nvSpPr>
        <p:spPr>
          <a:xfrm>
            <a:off x="3284397" y="5850427"/>
            <a:ext cx="577659" cy="369332"/>
          </a:xfrm>
          <a:prstGeom prst="rect">
            <a:avLst/>
          </a:prstGeom>
          <a:noFill/>
          <a:ln>
            <a:solidFill>
              <a:schemeClr val="accent1"/>
            </a:solidFill>
          </a:ln>
        </p:spPr>
        <p:txBody>
          <a:bodyPr wrap="none" rtlCol="0">
            <a:spAutoFit/>
          </a:bodyPr>
          <a:lstStyle/>
          <a:p>
            <a:r>
              <a:rPr lang="en-US" dirty="0"/>
              <a:t>Leaf</a:t>
            </a:r>
          </a:p>
        </p:txBody>
      </p:sp>
      <p:sp>
        <p:nvSpPr>
          <p:cNvPr id="28" name="TextBox 27">
            <a:extLst>
              <a:ext uri="{FF2B5EF4-FFF2-40B4-BE49-F238E27FC236}">
                <a16:creationId xmlns:a16="http://schemas.microsoft.com/office/drawing/2014/main" id="{19B2E91C-0242-46EE-8F0E-CA2C501A91AF}"/>
              </a:ext>
            </a:extLst>
          </p:cNvPr>
          <p:cNvSpPr txBox="1"/>
          <p:nvPr/>
        </p:nvSpPr>
        <p:spPr>
          <a:xfrm>
            <a:off x="1652993" y="4652243"/>
            <a:ext cx="577659" cy="369332"/>
          </a:xfrm>
          <a:prstGeom prst="rect">
            <a:avLst/>
          </a:prstGeom>
          <a:noFill/>
          <a:ln>
            <a:solidFill>
              <a:schemeClr val="accent1"/>
            </a:solidFill>
          </a:ln>
        </p:spPr>
        <p:txBody>
          <a:bodyPr wrap="none" rtlCol="0">
            <a:spAutoFit/>
          </a:bodyPr>
          <a:lstStyle/>
          <a:p>
            <a:r>
              <a:rPr lang="en-US" dirty="0"/>
              <a:t>Leaf</a:t>
            </a:r>
          </a:p>
        </p:txBody>
      </p:sp>
      <p:sp>
        <p:nvSpPr>
          <p:cNvPr id="29" name="TextBox 28">
            <a:extLst>
              <a:ext uri="{FF2B5EF4-FFF2-40B4-BE49-F238E27FC236}">
                <a16:creationId xmlns:a16="http://schemas.microsoft.com/office/drawing/2014/main" id="{5D41150C-4585-42D2-8F57-902ADB2886F3}"/>
              </a:ext>
            </a:extLst>
          </p:cNvPr>
          <p:cNvSpPr txBox="1"/>
          <p:nvPr/>
        </p:nvSpPr>
        <p:spPr>
          <a:xfrm>
            <a:off x="2534613" y="4637903"/>
            <a:ext cx="577659" cy="369332"/>
          </a:xfrm>
          <a:prstGeom prst="rect">
            <a:avLst/>
          </a:prstGeom>
          <a:noFill/>
          <a:ln>
            <a:solidFill>
              <a:schemeClr val="accent1">
                <a:shade val="95000"/>
                <a:satMod val="105000"/>
              </a:schemeClr>
            </a:solidFill>
          </a:ln>
        </p:spPr>
        <p:txBody>
          <a:bodyPr wrap="none" rtlCol="0">
            <a:spAutoFit/>
          </a:bodyPr>
          <a:lstStyle/>
          <a:p>
            <a:r>
              <a:rPr lang="en-US" dirty="0"/>
              <a:t>Leaf</a:t>
            </a:r>
          </a:p>
        </p:txBody>
      </p:sp>
      <p:sp>
        <p:nvSpPr>
          <p:cNvPr id="30" name="TextBox 29">
            <a:extLst>
              <a:ext uri="{FF2B5EF4-FFF2-40B4-BE49-F238E27FC236}">
                <a16:creationId xmlns:a16="http://schemas.microsoft.com/office/drawing/2014/main" id="{B143F841-C4A8-4EDC-912C-2EF2DFCF6AE4}"/>
              </a:ext>
            </a:extLst>
          </p:cNvPr>
          <p:cNvSpPr txBox="1"/>
          <p:nvPr/>
        </p:nvSpPr>
        <p:spPr>
          <a:xfrm>
            <a:off x="4196275" y="5925694"/>
            <a:ext cx="577659" cy="369332"/>
          </a:xfrm>
          <a:prstGeom prst="rect">
            <a:avLst/>
          </a:prstGeom>
          <a:noFill/>
          <a:ln>
            <a:solidFill>
              <a:schemeClr val="accent1"/>
            </a:solidFill>
          </a:ln>
        </p:spPr>
        <p:txBody>
          <a:bodyPr wrap="none" rtlCol="0">
            <a:spAutoFit/>
          </a:bodyPr>
          <a:lstStyle/>
          <a:p>
            <a:r>
              <a:rPr lang="en-US" dirty="0"/>
              <a:t>Leaf</a:t>
            </a:r>
          </a:p>
        </p:txBody>
      </p:sp>
      <p:sp>
        <p:nvSpPr>
          <p:cNvPr id="32" name="TextBox 31">
            <a:extLst>
              <a:ext uri="{FF2B5EF4-FFF2-40B4-BE49-F238E27FC236}">
                <a16:creationId xmlns:a16="http://schemas.microsoft.com/office/drawing/2014/main" id="{2FBA64F1-76D2-450B-BD47-AC98292255F4}"/>
              </a:ext>
            </a:extLst>
          </p:cNvPr>
          <p:cNvSpPr txBox="1"/>
          <p:nvPr/>
        </p:nvSpPr>
        <p:spPr>
          <a:xfrm>
            <a:off x="5429250" y="5892179"/>
            <a:ext cx="577659" cy="369332"/>
          </a:xfrm>
          <a:prstGeom prst="rect">
            <a:avLst/>
          </a:prstGeom>
          <a:noFill/>
          <a:ln>
            <a:solidFill>
              <a:schemeClr val="accent1"/>
            </a:solidFill>
          </a:ln>
        </p:spPr>
        <p:txBody>
          <a:bodyPr wrap="none" rtlCol="0">
            <a:spAutoFit/>
          </a:bodyPr>
          <a:lstStyle/>
          <a:p>
            <a:r>
              <a:rPr lang="en-US" dirty="0"/>
              <a:t>Leaf</a:t>
            </a:r>
          </a:p>
        </p:txBody>
      </p:sp>
      <p:sp>
        <p:nvSpPr>
          <p:cNvPr id="33" name="TextBox 32">
            <a:extLst>
              <a:ext uri="{FF2B5EF4-FFF2-40B4-BE49-F238E27FC236}">
                <a16:creationId xmlns:a16="http://schemas.microsoft.com/office/drawing/2014/main" id="{8DFD902F-FE96-4423-B276-3D9E717C2038}"/>
              </a:ext>
            </a:extLst>
          </p:cNvPr>
          <p:cNvSpPr txBox="1"/>
          <p:nvPr/>
        </p:nvSpPr>
        <p:spPr>
          <a:xfrm>
            <a:off x="6373395" y="5892179"/>
            <a:ext cx="577659" cy="369332"/>
          </a:xfrm>
          <a:prstGeom prst="rect">
            <a:avLst/>
          </a:prstGeom>
          <a:noFill/>
          <a:ln>
            <a:solidFill>
              <a:schemeClr val="accent1"/>
            </a:solidFill>
          </a:ln>
        </p:spPr>
        <p:txBody>
          <a:bodyPr wrap="none" rtlCol="0">
            <a:spAutoFit/>
          </a:bodyPr>
          <a:lstStyle/>
          <a:p>
            <a:r>
              <a:rPr lang="en-US" dirty="0"/>
              <a:t>Leaf</a:t>
            </a:r>
          </a:p>
        </p:txBody>
      </p:sp>
      <p:cxnSp>
        <p:nvCxnSpPr>
          <p:cNvPr id="34" name="Straight Arrow Connector 33">
            <a:extLst>
              <a:ext uri="{FF2B5EF4-FFF2-40B4-BE49-F238E27FC236}">
                <a16:creationId xmlns:a16="http://schemas.microsoft.com/office/drawing/2014/main" id="{FA42B5E7-19A8-49FE-B288-DB8B292E7153}"/>
              </a:ext>
            </a:extLst>
          </p:cNvPr>
          <p:cNvCxnSpPr>
            <a:cxnSpLocks/>
            <a:stCxn id="10" idx="4"/>
            <a:endCxn id="30" idx="0"/>
          </p:cNvCxnSpPr>
          <p:nvPr/>
        </p:nvCxnSpPr>
        <p:spPr>
          <a:xfrm>
            <a:off x="4021230" y="5580651"/>
            <a:ext cx="463875" cy="345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A46A0F5-5430-4797-BBE1-7488F95411D3}"/>
              </a:ext>
            </a:extLst>
          </p:cNvPr>
          <p:cNvCxnSpPr>
            <a:cxnSpLocks/>
            <a:stCxn id="10" idx="4"/>
            <a:endCxn id="26" idx="0"/>
          </p:cNvCxnSpPr>
          <p:nvPr/>
        </p:nvCxnSpPr>
        <p:spPr>
          <a:xfrm flipH="1">
            <a:off x="3573227" y="5580651"/>
            <a:ext cx="448003" cy="269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31855E7-C0F0-44FF-9FAC-7C3A5DB6700F}"/>
              </a:ext>
            </a:extLst>
          </p:cNvPr>
          <p:cNvCxnSpPr>
            <a:cxnSpLocks/>
            <a:endCxn id="10" idx="7"/>
          </p:cNvCxnSpPr>
          <p:nvPr/>
        </p:nvCxnSpPr>
        <p:spPr>
          <a:xfrm flipH="1">
            <a:off x="4586986" y="4309708"/>
            <a:ext cx="1505082" cy="425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71A1830-0062-40B6-B4D5-89EA6B0ABF8D}"/>
              </a:ext>
            </a:extLst>
          </p:cNvPr>
          <p:cNvCxnSpPr>
            <a:cxnSpLocks/>
            <a:endCxn id="11" idx="0"/>
          </p:cNvCxnSpPr>
          <p:nvPr/>
        </p:nvCxnSpPr>
        <p:spPr>
          <a:xfrm>
            <a:off x="6092068" y="4327204"/>
            <a:ext cx="140765" cy="454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7ED8A31-F62C-4C7A-813D-95303562175C}"/>
              </a:ext>
            </a:extLst>
          </p:cNvPr>
          <p:cNvCxnSpPr>
            <a:cxnSpLocks/>
            <a:stCxn id="11" idx="4"/>
          </p:cNvCxnSpPr>
          <p:nvPr/>
        </p:nvCxnSpPr>
        <p:spPr>
          <a:xfrm flipH="1">
            <a:off x="5596769" y="5772106"/>
            <a:ext cx="636064" cy="116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4F79C2C-D704-44C3-AB43-D31EC9B3F749}"/>
              </a:ext>
            </a:extLst>
          </p:cNvPr>
          <p:cNvCxnSpPr>
            <a:cxnSpLocks/>
            <a:stCxn id="11" idx="4"/>
            <a:endCxn id="33" idx="0"/>
          </p:cNvCxnSpPr>
          <p:nvPr/>
        </p:nvCxnSpPr>
        <p:spPr>
          <a:xfrm>
            <a:off x="6232833" y="5772106"/>
            <a:ext cx="429392" cy="120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6538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0626-C767-4C1A-8D46-0ED735CD2A26}"/>
              </a:ext>
            </a:extLst>
          </p:cNvPr>
          <p:cNvSpPr>
            <a:spLocks noGrp="1"/>
          </p:cNvSpPr>
          <p:nvPr>
            <p:ph type="title"/>
          </p:nvPr>
        </p:nvSpPr>
        <p:spPr/>
        <p:txBody>
          <a:bodyPr>
            <a:normAutofit fontScale="90000"/>
          </a:bodyPr>
          <a:lstStyle/>
          <a:p>
            <a:r>
              <a:rPr lang="en-US" dirty="0"/>
              <a:t>Regress tree example using variance</a:t>
            </a:r>
          </a:p>
        </p:txBody>
      </p:sp>
      <p:sp>
        <p:nvSpPr>
          <p:cNvPr id="3" name="Content Placeholder 2">
            <a:extLst>
              <a:ext uri="{FF2B5EF4-FFF2-40B4-BE49-F238E27FC236}">
                <a16:creationId xmlns:a16="http://schemas.microsoft.com/office/drawing/2014/main" id="{C7624FE0-C3F5-46DB-A5AC-9C743A3CFCFD}"/>
              </a:ext>
            </a:extLst>
          </p:cNvPr>
          <p:cNvSpPr>
            <a:spLocks noGrp="1"/>
          </p:cNvSpPr>
          <p:nvPr>
            <p:ph idx="1"/>
          </p:nvPr>
        </p:nvSpPr>
        <p:spPr>
          <a:xfrm>
            <a:off x="151710" y="1262642"/>
            <a:ext cx="8611290" cy="4525963"/>
          </a:xfrm>
        </p:spPr>
        <p:txBody>
          <a:bodyPr>
            <a:normAutofit/>
          </a:bodyPr>
          <a:lstStyle/>
          <a:p>
            <a:r>
              <a:rPr lang="en-US" sz="1800" dirty="0"/>
              <a:t>Example: A regress tree, it tells you how many hours a player will play golf if the attributes (or features) are given .</a:t>
            </a:r>
          </a:p>
          <a:p>
            <a:r>
              <a:rPr lang="en-US" sz="1800" dirty="0"/>
              <a:t>The result is a value (hours) rather than you should play or not.</a:t>
            </a:r>
          </a:p>
        </p:txBody>
      </p:sp>
      <p:sp>
        <p:nvSpPr>
          <p:cNvPr id="4" name="Footer Placeholder 3">
            <a:extLst>
              <a:ext uri="{FF2B5EF4-FFF2-40B4-BE49-F238E27FC236}">
                <a16:creationId xmlns:a16="http://schemas.microsoft.com/office/drawing/2014/main" id="{D06BA459-3917-4475-A526-38AE1EA66597}"/>
              </a:ext>
            </a:extLst>
          </p:cNvPr>
          <p:cNvSpPr>
            <a:spLocks noGrp="1"/>
          </p:cNvSpPr>
          <p:nvPr>
            <p:ph type="ftr" sz="quarter" idx="11"/>
          </p:nvPr>
        </p:nvSpPr>
        <p:spPr>
          <a:xfrm>
            <a:off x="3200400" y="6547924"/>
            <a:ext cx="2895600" cy="365125"/>
          </a:xfrm>
        </p:spPr>
        <p:txBody>
          <a:bodyPr/>
          <a:lstStyle/>
          <a:p>
            <a:r>
              <a:rPr lang="en-US"/>
              <a:t>Decision tree g.2.d</a:t>
            </a:r>
            <a:endParaRPr lang="en-US" dirty="0"/>
          </a:p>
        </p:txBody>
      </p:sp>
      <p:sp>
        <p:nvSpPr>
          <p:cNvPr id="5" name="Slide Number Placeholder 4">
            <a:extLst>
              <a:ext uri="{FF2B5EF4-FFF2-40B4-BE49-F238E27FC236}">
                <a16:creationId xmlns:a16="http://schemas.microsoft.com/office/drawing/2014/main" id="{955A4267-E678-4E13-B662-C32848A93D08}"/>
              </a:ext>
            </a:extLst>
          </p:cNvPr>
          <p:cNvSpPr>
            <a:spLocks noGrp="1"/>
          </p:cNvSpPr>
          <p:nvPr>
            <p:ph type="sldNum" sz="quarter" idx="12"/>
          </p:nvPr>
        </p:nvSpPr>
        <p:spPr>
          <a:xfrm>
            <a:off x="6629400" y="6218237"/>
            <a:ext cx="2133600" cy="365125"/>
          </a:xfrm>
        </p:spPr>
        <p:txBody>
          <a:bodyPr/>
          <a:lstStyle/>
          <a:p>
            <a:fld id="{2610D6A1-B8B6-49E2-8B25-8AE906FA9AFD}" type="slidenum">
              <a:rPr lang="en-US" smtClean="0"/>
              <a:t>80</a:t>
            </a:fld>
            <a:endParaRPr lang="en-US"/>
          </a:p>
        </p:txBody>
      </p:sp>
      <p:sp>
        <p:nvSpPr>
          <p:cNvPr id="10" name="TextBox 9">
            <a:extLst>
              <a:ext uri="{FF2B5EF4-FFF2-40B4-BE49-F238E27FC236}">
                <a16:creationId xmlns:a16="http://schemas.microsoft.com/office/drawing/2014/main" id="{63462219-B727-415B-B6A0-405B7D5B3D6A}"/>
              </a:ext>
            </a:extLst>
          </p:cNvPr>
          <p:cNvSpPr txBox="1"/>
          <p:nvPr/>
        </p:nvSpPr>
        <p:spPr>
          <a:xfrm>
            <a:off x="5282463" y="5266199"/>
            <a:ext cx="3846983" cy="923330"/>
          </a:xfrm>
          <a:prstGeom prst="rect">
            <a:avLst/>
          </a:prstGeom>
          <a:noFill/>
        </p:spPr>
        <p:txBody>
          <a:bodyPr wrap="square" rtlCol="0">
            <a:spAutoFit/>
          </a:bodyPr>
          <a:lstStyle/>
          <a:p>
            <a:r>
              <a:rPr lang="en-US" dirty="0"/>
              <a:t>Hours a player will play golf under those conditions : attributes (predictors or features)</a:t>
            </a:r>
          </a:p>
        </p:txBody>
      </p:sp>
      <p:sp>
        <p:nvSpPr>
          <p:cNvPr id="12" name="TextBox 11">
            <a:extLst>
              <a:ext uri="{FF2B5EF4-FFF2-40B4-BE49-F238E27FC236}">
                <a16:creationId xmlns:a16="http://schemas.microsoft.com/office/drawing/2014/main" id="{AED2898D-C98B-4B76-A240-80BF72470FD6}"/>
              </a:ext>
            </a:extLst>
          </p:cNvPr>
          <p:cNvSpPr txBox="1"/>
          <p:nvPr/>
        </p:nvSpPr>
        <p:spPr>
          <a:xfrm>
            <a:off x="151710" y="6303477"/>
            <a:ext cx="4777398" cy="369332"/>
          </a:xfrm>
          <a:prstGeom prst="rect">
            <a:avLst/>
          </a:prstGeom>
          <a:noFill/>
        </p:spPr>
        <p:txBody>
          <a:bodyPr wrap="none" rtlCol="0">
            <a:spAutoFit/>
          </a:bodyPr>
          <a:lstStyle/>
          <a:p>
            <a:r>
              <a:rPr lang="en-US" dirty="0"/>
              <a:t>Give training samples of how a  player plays golf.</a:t>
            </a:r>
          </a:p>
        </p:txBody>
      </p:sp>
      <p:sp>
        <p:nvSpPr>
          <p:cNvPr id="13" name="TextBox 12">
            <a:extLst>
              <a:ext uri="{FF2B5EF4-FFF2-40B4-BE49-F238E27FC236}">
                <a16:creationId xmlns:a16="http://schemas.microsoft.com/office/drawing/2014/main" id="{B16CC3C9-394C-4D87-88AF-5CD96973B395}"/>
              </a:ext>
            </a:extLst>
          </p:cNvPr>
          <p:cNvSpPr txBox="1"/>
          <p:nvPr/>
        </p:nvSpPr>
        <p:spPr>
          <a:xfrm>
            <a:off x="320045" y="2200074"/>
            <a:ext cx="3625544" cy="369332"/>
          </a:xfrm>
          <a:prstGeom prst="rect">
            <a:avLst/>
          </a:prstGeom>
          <a:noFill/>
        </p:spPr>
        <p:txBody>
          <a:bodyPr wrap="none" rtlCol="0">
            <a:spAutoFit/>
          </a:bodyPr>
          <a:lstStyle/>
          <a:p>
            <a:r>
              <a:rPr lang="en-US" dirty="0"/>
              <a:t>(Predictors  or features or attributes)</a:t>
            </a:r>
          </a:p>
        </p:txBody>
      </p:sp>
      <p:pic>
        <p:nvPicPr>
          <p:cNvPr id="7" name="Picture 6">
            <a:extLst>
              <a:ext uri="{FF2B5EF4-FFF2-40B4-BE49-F238E27FC236}">
                <a16:creationId xmlns:a16="http://schemas.microsoft.com/office/drawing/2014/main" id="{E9DD6D43-AE63-4CD7-8FC9-B3818F4CF9F9}"/>
              </a:ext>
            </a:extLst>
          </p:cNvPr>
          <p:cNvPicPr>
            <a:picLocks noChangeAspect="1"/>
          </p:cNvPicPr>
          <p:nvPr/>
        </p:nvPicPr>
        <p:blipFill>
          <a:blip r:embed="rId2"/>
          <a:stretch>
            <a:fillRect/>
          </a:stretch>
        </p:blipFill>
        <p:spPr>
          <a:xfrm>
            <a:off x="14554" y="2533167"/>
            <a:ext cx="5185127" cy="3685070"/>
          </a:xfrm>
          <a:prstGeom prst="rect">
            <a:avLst/>
          </a:prstGeom>
        </p:spPr>
      </p:pic>
      <p:pic>
        <p:nvPicPr>
          <p:cNvPr id="11" name="Picture 10">
            <a:extLst>
              <a:ext uri="{FF2B5EF4-FFF2-40B4-BE49-F238E27FC236}">
                <a16:creationId xmlns:a16="http://schemas.microsoft.com/office/drawing/2014/main" id="{401D2EB9-E716-43DA-8C16-525D2510E6A0}"/>
              </a:ext>
            </a:extLst>
          </p:cNvPr>
          <p:cNvPicPr>
            <a:picLocks noChangeAspect="1"/>
          </p:cNvPicPr>
          <p:nvPr/>
        </p:nvPicPr>
        <p:blipFill>
          <a:blip r:embed="rId3"/>
          <a:stretch>
            <a:fillRect/>
          </a:stretch>
        </p:blipFill>
        <p:spPr>
          <a:xfrm>
            <a:off x="5199681" y="2405643"/>
            <a:ext cx="3701743" cy="2860556"/>
          </a:xfrm>
          <a:prstGeom prst="rect">
            <a:avLst/>
          </a:prstGeom>
        </p:spPr>
      </p:pic>
      <p:cxnSp>
        <p:nvCxnSpPr>
          <p:cNvPr id="8" name="Straight Arrow Connector 7">
            <a:extLst>
              <a:ext uri="{FF2B5EF4-FFF2-40B4-BE49-F238E27FC236}">
                <a16:creationId xmlns:a16="http://schemas.microsoft.com/office/drawing/2014/main" id="{A4380E3B-58F3-4802-8705-C8551EFB3A6C}"/>
              </a:ext>
            </a:extLst>
          </p:cNvPr>
          <p:cNvCxnSpPr>
            <a:cxnSpLocks/>
          </p:cNvCxnSpPr>
          <p:nvPr/>
        </p:nvCxnSpPr>
        <p:spPr>
          <a:xfrm>
            <a:off x="2819400" y="2200074"/>
            <a:ext cx="2903306" cy="2680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1849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A6CB90-462A-4832-A6C9-493A768E342B}"/>
              </a:ext>
            </a:extLst>
          </p:cNvPr>
          <p:cNvPicPr>
            <a:picLocks noChangeAspect="1"/>
          </p:cNvPicPr>
          <p:nvPr/>
        </p:nvPicPr>
        <p:blipFill>
          <a:blip r:embed="rId2"/>
          <a:stretch>
            <a:fillRect/>
          </a:stretch>
        </p:blipFill>
        <p:spPr>
          <a:xfrm>
            <a:off x="503435" y="2498662"/>
            <a:ext cx="8488166" cy="4224452"/>
          </a:xfrm>
          <a:prstGeom prst="rect">
            <a:avLst/>
          </a:prstGeom>
        </p:spPr>
      </p:pic>
      <p:sp>
        <p:nvSpPr>
          <p:cNvPr id="2" name="Title 1">
            <a:extLst>
              <a:ext uri="{FF2B5EF4-FFF2-40B4-BE49-F238E27FC236}">
                <a16:creationId xmlns:a16="http://schemas.microsoft.com/office/drawing/2014/main" id="{E37FCC13-C380-4816-81EC-49EB85BCDEDB}"/>
              </a:ext>
            </a:extLst>
          </p:cNvPr>
          <p:cNvSpPr>
            <a:spLocks noGrp="1"/>
          </p:cNvSpPr>
          <p:nvPr>
            <p:ph type="title"/>
          </p:nvPr>
        </p:nvSpPr>
        <p:spPr/>
        <p:txBody>
          <a:bodyPr>
            <a:normAutofit/>
          </a:bodyPr>
          <a:lstStyle/>
          <a:p>
            <a:r>
              <a:rPr lang="en-US" dirty="0"/>
              <a:t>Parameters used for the calculation</a:t>
            </a:r>
          </a:p>
        </p:txBody>
      </p:sp>
      <p:sp>
        <p:nvSpPr>
          <p:cNvPr id="3" name="Content Placeholder 2">
            <a:extLst>
              <a:ext uri="{FF2B5EF4-FFF2-40B4-BE49-F238E27FC236}">
                <a16:creationId xmlns:a16="http://schemas.microsoft.com/office/drawing/2014/main" id="{5DFE0E4D-E3B9-490D-990E-07029EFE2EFD}"/>
              </a:ext>
            </a:extLst>
          </p:cNvPr>
          <p:cNvSpPr>
            <a:spLocks noGrp="1"/>
          </p:cNvSpPr>
          <p:nvPr>
            <p:ph idx="1"/>
          </p:nvPr>
        </p:nvSpPr>
        <p:spPr>
          <a:xfrm>
            <a:off x="457200" y="1160664"/>
            <a:ext cx="8229600" cy="4525963"/>
          </a:xfrm>
        </p:spPr>
        <p:txBody>
          <a:bodyPr>
            <a:normAutofit/>
          </a:bodyPr>
          <a:lstStyle/>
          <a:p>
            <a:r>
              <a:rPr lang="en-US" sz="2400" dirty="0"/>
              <a:t>For the ‘target’ (Hours played)</a:t>
            </a:r>
          </a:p>
          <a:p>
            <a:r>
              <a:rPr lang="en-US" sz="2400" dirty="0"/>
              <a:t>x= [25, 30, 46, 45, 52, 23, 43, 35, 38, 46, 48, 52, 44, 30]</a:t>
            </a:r>
          </a:p>
          <a:p>
            <a:r>
              <a:rPr lang="en-US" sz="2400" dirty="0"/>
              <a:t>std(x,1)=9.3211 </a:t>
            </a:r>
            <a:r>
              <a:rPr lang="en-US" sz="2400" dirty="0">
                <a:solidFill>
                  <a:schemeClr val="bg1">
                    <a:lumMod val="65000"/>
                  </a:schemeClr>
                </a:solidFill>
              </a:rPr>
              <a:t>(or  std(z,0)=9.6729)</a:t>
            </a:r>
          </a:p>
        </p:txBody>
      </p:sp>
      <p:sp>
        <p:nvSpPr>
          <p:cNvPr id="4" name="Footer Placeholder 3">
            <a:extLst>
              <a:ext uri="{FF2B5EF4-FFF2-40B4-BE49-F238E27FC236}">
                <a16:creationId xmlns:a16="http://schemas.microsoft.com/office/drawing/2014/main" id="{E5981730-9882-4619-B7D4-03E449645A87}"/>
              </a:ext>
            </a:extLst>
          </p:cNvPr>
          <p:cNvSpPr>
            <a:spLocks noGrp="1"/>
          </p:cNvSpPr>
          <p:nvPr>
            <p:ph type="ftr" sz="quarter" idx="11"/>
          </p:nvPr>
        </p:nvSpPr>
        <p:spPr>
          <a:xfrm>
            <a:off x="2970597" y="6492875"/>
            <a:ext cx="2895600" cy="365125"/>
          </a:xfrm>
        </p:spPr>
        <p:txBody>
          <a:bodyPr/>
          <a:lstStyle/>
          <a:p>
            <a:r>
              <a:rPr lang="en-US"/>
              <a:t>Decision tree g.2.d</a:t>
            </a:r>
            <a:endParaRPr lang="en-US" dirty="0"/>
          </a:p>
        </p:txBody>
      </p:sp>
      <p:sp>
        <p:nvSpPr>
          <p:cNvPr id="5" name="Slide Number Placeholder 4">
            <a:extLst>
              <a:ext uri="{FF2B5EF4-FFF2-40B4-BE49-F238E27FC236}">
                <a16:creationId xmlns:a16="http://schemas.microsoft.com/office/drawing/2014/main" id="{D3294E95-60DE-4325-A7BF-400D8C1E620F}"/>
              </a:ext>
            </a:extLst>
          </p:cNvPr>
          <p:cNvSpPr>
            <a:spLocks noGrp="1"/>
          </p:cNvSpPr>
          <p:nvPr>
            <p:ph type="sldNum" sz="quarter" idx="12"/>
          </p:nvPr>
        </p:nvSpPr>
        <p:spPr/>
        <p:txBody>
          <a:bodyPr/>
          <a:lstStyle/>
          <a:p>
            <a:fld id="{2610D6A1-B8B6-49E2-8B25-8AE906FA9AFD}" type="slidenum">
              <a:rPr lang="en-US" smtClean="0"/>
              <a:t>81</a:t>
            </a:fld>
            <a:endParaRPr lang="en-US"/>
          </a:p>
        </p:txBody>
      </p:sp>
      <p:sp>
        <p:nvSpPr>
          <p:cNvPr id="8" name="TextBox 7">
            <a:extLst>
              <a:ext uri="{FF2B5EF4-FFF2-40B4-BE49-F238E27FC236}">
                <a16:creationId xmlns:a16="http://schemas.microsoft.com/office/drawing/2014/main" id="{201E6969-212C-4E58-9C93-F1F13C4B0CCD}"/>
              </a:ext>
            </a:extLst>
          </p:cNvPr>
          <p:cNvSpPr txBox="1"/>
          <p:nvPr/>
        </p:nvSpPr>
        <p:spPr>
          <a:xfrm>
            <a:off x="7010399" y="2057400"/>
            <a:ext cx="1981201" cy="1754326"/>
          </a:xfrm>
          <a:prstGeom prst="rect">
            <a:avLst/>
          </a:prstGeom>
          <a:noFill/>
        </p:spPr>
        <p:txBody>
          <a:bodyPr wrap="square" rtlCol="0">
            <a:spAutoFit/>
          </a:bodyPr>
          <a:lstStyle/>
          <a:p>
            <a:r>
              <a:rPr lang="en-US" dirty="0"/>
              <a:t>We use this definition (there are 2) of Standard deviation. In MATLAB it is std(x,1)</a:t>
            </a:r>
          </a:p>
        </p:txBody>
      </p:sp>
      <p:cxnSp>
        <p:nvCxnSpPr>
          <p:cNvPr id="10" name="Straight Arrow Connector 9">
            <a:extLst>
              <a:ext uri="{FF2B5EF4-FFF2-40B4-BE49-F238E27FC236}">
                <a16:creationId xmlns:a16="http://schemas.microsoft.com/office/drawing/2014/main" id="{98604287-4057-4DB7-81FE-B36C978AE8C9}"/>
              </a:ext>
            </a:extLst>
          </p:cNvPr>
          <p:cNvCxnSpPr>
            <a:cxnSpLocks/>
          </p:cNvCxnSpPr>
          <p:nvPr/>
        </p:nvCxnSpPr>
        <p:spPr>
          <a:xfrm>
            <a:off x="7543800" y="3723982"/>
            <a:ext cx="454630" cy="108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30D9E6-D34D-4A02-98EB-3AC965372813}"/>
              </a:ext>
            </a:extLst>
          </p:cNvPr>
          <p:cNvSpPr txBox="1"/>
          <p:nvPr/>
        </p:nvSpPr>
        <p:spPr>
          <a:xfrm>
            <a:off x="3170861" y="6170045"/>
            <a:ext cx="4572000" cy="369332"/>
          </a:xfrm>
          <a:prstGeom prst="rect">
            <a:avLst/>
          </a:prstGeom>
          <a:noFill/>
        </p:spPr>
        <p:txBody>
          <a:bodyPr wrap="square">
            <a:spAutoFit/>
          </a:bodyPr>
          <a:lstStyle/>
          <a:p>
            <a:r>
              <a:rPr lang="en-US" sz="1800" u="sng" dirty="0"/>
              <a:t>Define: SDR=</a:t>
            </a:r>
            <a:r>
              <a:rPr lang="en-US" sz="1800" b="0" i="0" dirty="0">
                <a:solidFill>
                  <a:srgbClr val="000000"/>
                </a:solidFill>
                <a:effectLst/>
                <a:latin typeface="Calibri" panose="020F0502020204030204" pitchFamily="34" charset="0"/>
              </a:rPr>
              <a:t>standard deviation reduction</a:t>
            </a:r>
            <a:endParaRPr lang="en-US" dirty="0"/>
          </a:p>
        </p:txBody>
      </p:sp>
      <p:sp>
        <p:nvSpPr>
          <p:cNvPr id="12" name="TextBox 11">
            <a:extLst>
              <a:ext uri="{FF2B5EF4-FFF2-40B4-BE49-F238E27FC236}">
                <a16:creationId xmlns:a16="http://schemas.microsoft.com/office/drawing/2014/main" id="{BEAC526F-A09F-42A6-831B-AC29AFFC647F}"/>
              </a:ext>
            </a:extLst>
          </p:cNvPr>
          <p:cNvSpPr txBox="1"/>
          <p:nvPr/>
        </p:nvSpPr>
        <p:spPr>
          <a:xfrm>
            <a:off x="1676400" y="2743200"/>
            <a:ext cx="838200" cy="369332"/>
          </a:xfrm>
          <a:prstGeom prst="rect">
            <a:avLst/>
          </a:prstGeom>
          <a:solidFill>
            <a:schemeClr val="bg1"/>
          </a:solidFill>
        </p:spPr>
        <p:txBody>
          <a:bodyPr wrap="square" rtlCol="0">
            <a:spAutoFit/>
          </a:bodyPr>
          <a:lstStyle/>
          <a:p>
            <a:r>
              <a:rPr lang="en-US" dirty="0"/>
              <a:t>x</a:t>
            </a:r>
          </a:p>
        </p:txBody>
      </p:sp>
      <p:sp>
        <p:nvSpPr>
          <p:cNvPr id="6" name="TextBox 5">
            <a:extLst>
              <a:ext uri="{FF2B5EF4-FFF2-40B4-BE49-F238E27FC236}">
                <a16:creationId xmlns:a16="http://schemas.microsoft.com/office/drawing/2014/main" id="{E6F8FCB7-5764-4D26-B07F-30E52F765708}"/>
              </a:ext>
            </a:extLst>
          </p:cNvPr>
          <p:cNvSpPr txBox="1"/>
          <p:nvPr/>
        </p:nvSpPr>
        <p:spPr>
          <a:xfrm>
            <a:off x="2409719" y="3893336"/>
            <a:ext cx="1066800" cy="369332"/>
          </a:xfrm>
          <a:prstGeom prst="rect">
            <a:avLst/>
          </a:prstGeom>
          <a:noFill/>
        </p:spPr>
        <p:txBody>
          <a:bodyPr wrap="square" rtlCol="0">
            <a:spAutoFit/>
          </a:bodyPr>
          <a:lstStyle/>
          <a:p>
            <a:r>
              <a:rPr lang="en-US" dirty="0"/>
              <a:t>Mean=</a:t>
            </a:r>
          </a:p>
        </p:txBody>
      </p:sp>
    </p:spTree>
    <p:extLst>
      <p:ext uri="{BB962C8B-B14F-4D97-AF65-F5344CB8AC3E}">
        <p14:creationId xmlns:p14="http://schemas.microsoft.com/office/powerpoint/2010/main" val="24068773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A3FCA-EC6D-42A0-86AD-7D26C57557EA}"/>
              </a:ext>
            </a:extLst>
          </p:cNvPr>
          <p:cNvSpPr>
            <a:spLocks noGrp="1"/>
          </p:cNvSpPr>
          <p:nvPr>
            <p:ph type="title"/>
          </p:nvPr>
        </p:nvSpPr>
        <p:spPr/>
        <p:txBody>
          <a:bodyPr>
            <a:noAutofit/>
          </a:bodyPr>
          <a:lstStyle/>
          <a:p>
            <a:r>
              <a:rPr lang="en-US" sz="3200" dirty="0"/>
              <a:t>Standard Deviation Reduction (SDR) method	</a:t>
            </a:r>
          </a:p>
        </p:txBody>
      </p:sp>
      <p:sp>
        <p:nvSpPr>
          <p:cNvPr id="3" name="Content Placeholder 2">
            <a:extLst>
              <a:ext uri="{FF2B5EF4-FFF2-40B4-BE49-F238E27FC236}">
                <a16:creationId xmlns:a16="http://schemas.microsoft.com/office/drawing/2014/main" id="{856EAB06-93CD-456D-BF1C-E9EE948C3B97}"/>
              </a:ext>
            </a:extLst>
          </p:cNvPr>
          <p:cNvSpPr>
            <a:spLocks noGrp="1"/>
          </p:cNvSpPr>
          <p:nvPr>
            <p:ph idx="1"/>
          </p:nvPr>
        </p:nvSpPr>
        <p:spPr>
          <a:xfrm>
            <a:off x="304800" y="1166018"/>
            <a:ext cx="8229600" cy="4525963"/>
          </a:xfrm>
        </p:spPr>
        <p:txBody>
          <a:bodyPr>
            <a:normAutofit/>
          </a:bodyPr>
          <a:lstStyle/>
          <a:p>
            <a:r>
              <a:rPr lang="en-US" sz="2000" dirty="0"/>
              <a:t>The standard deviation reduction is based on the decrease in standard deviation after a dataset is split on an attribute. Constructing a decision tree is all about finding attribute that returns the highest standard deviation reduction (i.e., the most homogeneous branches). Given:</a:t>
            </a:r>
          </a:p>
          <a:p>
            <a:r>
              <a:rPr lang="en-US" sz="2000" dirty="0"/>
              <a:t>T= [25, 30, 46, 45, 52, 23, 43, 35, 38, 46, 48, 52, 44, 30]</a:t>
            </a:r>
          </a:p>
          <a:p>
            <a:r>
              <a:rPr lang="en-US" sz="2000" dirty="0"/>
              <a:t>std(T,1)=9.3211</a:t>
            </a:r>
            <a:br>
              <a:rPr lang="en-US" sz="2000" dirty="0"/>
            </a:br>
            <a:endParaRPr lang="en-US" sz="2000" dirty="0"/>
          </a:p>
        </p:txBody>
      </p:sp>
      <p:sp>
        <p:nvSpPr>
          <p:cNvPr id="4" name="Footer Placeholder 3">
            <a:extLst>
              <a:ext uri="{FF2B5EF4-FFF2-40B4-BE49-F238E27FC236}">
                <a16:creationId xmlns:a16="http://schemas.microsoft.com/office/drawing/2014/main" id="{5B4415D9-C6EF-4D6B-B6FF-2843B2D6436A}"/>
              </a:ext>
            </a:extLst>
          </p:cNvPr>
          <p:cNvSpPr>
            <a:spLocks noGrp="1"/>
          </p:cNvSpPr>
          <p:nvPr>
            <p:ph type="ftr" sz="quarter" idx="11"/>
          </p:nvPr>
        </p:nvSpPr>
        <p:spPr/>
        <p:txBody>
          <a:bodyPr/>
          <a:lstStyle/>
          <a:p>
            <a:r>
              <a:rPr lang="en-US"/>
              <a:t>Decision tree g.2.d</a:t>
            </a:r>
          </a:p>
        </p:txBody>
      </p:sp>
      <p:sp>
        <p:nvSpPr>
          <p:cNvPr id="5" name="Slide Number Placeholder 4">
            <a:extLst>
              <a:ext uri="{FF2B5EF4-FFF2-40B4-BE49-F238E27FC236}">
                <a16:creationId xmlns:a16="http://schemas.microsoft.com/office/drawing/2014/main" id="{4D6D8187-7FBD-4E03-BE4B-0C569A72341C}"/>
              </a:ext>
            </a:extLst>
          </p:cNvPr>
          <p:cNvSpPr>
            <a:spLocks noGrp="1"/>
          </p:cNvSpPr>
          <p:nvPr>
            <p:ph type="sldNum" sz="quarter" idx="12"/>
          </p:nvPr>
        </p:nvSpPr>
        <p:spPr/>
        <p:txBody>
          <a:bodyPr/>
          <a:lstStyle/>
          <a:p>
            <a:fld id="{2610D6A1-B8B6-49E2-8B25-8AE906FA9AFD}" type="slidenum">
              <a:rPr lang="en-US" smtClean="0"/>
              <a:t>82</a:t>
            </a:fld>
            <a:endParaRPr lang="en-US"/>
          </a:p>
        </p:txBody>
      </p:sp>
      <p:pic>
        <p:nvPicPr>
          <p:cNvPr id="6" name="Picture 5">
            <a:extLst>
              <a:ext uri="{FF2B5EF4-FFF2-40B4-BE49-F238E27FC236}">
                <a16:creationId xmlns:a16="http://schemas.microsoft.com/office/drawing/2014/main" id="{6CD27AF7-DE26-4CAF-B7D5-82FFCD9BA1DA}"/>
              </a:ext>
            </a:extLst>
          </p:cNvPr>
          <p:cNvPicPr>
            <a:picLocks noChangeAspect="1"/>
          </p:cNvPicPr>
          <p:nvPr/>
        </p:nvPicPr>
        <p:blipFill>
          <a:blip r:embed="rId2"/>
          <a:stretch>
            <a:fillRect/>
          </a:stretch>
        </p:blipFill>
        <p:spPr>
          <a:xfrm>
            <a:off x="1354904" y="3149271"/>
            <a:ext cx="4953000" cy="3520098"/>
          </a:xfrm>
          <a:prstGeom prst="rect">
            <a:avLst/>
          </a:prstGeom>
        </p:spPr>
      </p:pic>
      <p:sp>
        <p:nvSpPr>
          <p:cNvPr id="7" name="TextBox 6">
            <a:extLst>
              <a:ext uri="{FF2B5EF4-FFF2-40B4-BE49-F238E27FC236}">
                <a16:creationId xmlns:a16="http://schemas.microsoft.com/office/drawing/2014/main" id="{BE71A634-2E68-4A55-82A3-6302B4E02EB0}"/>
              </a:ext>
            </a:extLst>
          </p:cNvPr>
          <p:cNvSpPr txBox="1"/>
          <p:nvPr/>
        </p:nvSpPr>
        <p:spPr>
          <a:xfrm>
            <a:off x="6172201" y="3517662"/>
            <a:ext cx="609600" cy="369332"/>
          </a:xfrm>
          <a:prstGeom prst="rect">
            <a:avLst/>
          </a:prstGeom>
          <a:solidFill>
            <a:schemeClr val="bg1"/>
          </a:solidFill>
        </p:spPr>
        <p:txBody>
          <a:bodyPr wrap="square" rtlCol="0">
            <a:spAutoFit/>
          </a:bodyPr>
          <a:lstStyle/>
          <a:p>
            <a:r>
              <a:rPr lang="en-US" dirty="0"/>
              <a:t>(T)</a:t>
            </a:r>
          </a:p>
        </p:txBody>
      </p:sp>
      <p:cxnSp>
        <p:nvCxnSpPr>
          <p:cNvPr id="9" name="Straight Arrow Connector 8">
            <a:extLst>
              <a:ext uri="{FF2B5EF4-FFF2-40B4-BE49-F238E27FC236}">
                <a16:creationId xmlns:a16="http://schemas.microsoft.com/office/drawing/2014/main" id="{1020ECC9-64A7-48AC-94B0-5FCFE43208C4}"/>
              </a:ext>
            </a:extLst>
          </p:cNvPr>
          <p:cNvCxnSpPr/>
          <p:nvPr/>
        </p:nvCxnSpPr>
        <p:spPr>
          <a:xfrm>
            <a:off x="5791200" y="2895600"/>
            <a:ext cx="152400" cy="319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6102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1289E-8B71-4D2C-8BC3-DF53DF81C4B4}"/>
              </a:ext>
            </a:extLst>
          </p:cNvPr>
          <p:cNvSpPr>
            <a:spLocks noGrp="1"/>
          </p:cNvSpPr>
          <p:nvPr>
            <p:ph type="title"/>
          </p:nvPr>
        </p:nvSpPr>
        <p:spPr>
          <a:xfrm>
            <a:off x="254000" y="304799"/>
            <a:ext cx="4038600" cy="1086379"/>
          </a:xfrm>
        </p:spPr>
        <p:txBody>
          <a:bodyPr>
            <a:noAutofit/>
          </a:bodyPr>
          <a:lstStyle/>
          <a:p>
            <a:pPr algn="l"/>
            <a:br>
              <a:rPr lang="en-US" sz="2000" dirty="0"/>
            </a:br>
            <a:br>
              <a:rPr lang="en-US" sz="2000" dirty="0"/>
            </a:br>
            <a:r>
              <a:rPr lang="en-US" sz="2000" dirty="0"/>
              <a:t>Standard Deviation Reduction (SDR) method	example</a:t>
            </a:r>
            <a:br>
              <a:rPr lang="en-US" sz="2000" dirty="0"/>
            </a:br>
            <a:endParaRPr lang="en-US" sz="2000" dirty="0"/>
          </a:p>
        </p:txBody>
      </p:sp>
      <p:sp>
        <p:nvSpPr>
          <p:cNvPr id="3" name="Content Placeholder 2">
            <a:extLst>
              <a:ext uri="{FF2B5EF4-FFF2-40B4-BE49-F238E27FC236}">
                <a16:creationId xmlns:a16="http://schemas.microsoft.com/office/drawing/2014/main" id="{D2AD5E6A-E466-4A79-8F17-AEFBAF66D335}"/>
              </a:ext>
            </a:extLst>
          </p:cNvPr>
          <p:cNvSpPr>
            <a:spLocks noGrp="1"/>
          </p:cNvSpPr>
          <p:nvPr>
            <p:ph idx="1"/>
          </p:nvPr>
        </p:nvSpPr>
        <p:spPr>
          <a:xfrm>
            <a:off x="-44449" y="1391178"/>
            <a:ext cx="4495800" cy="5238222"/>
          </a:xfrm>
        </p:spPr>
        <p:txBody>
          <a:bodyPr>
            <a:normAutofit/>
          </a:bodyPr>
          <a:lstStyle/>
          <a:p>
            <a:r>
              <a:rPr lang="en-US" sz="2000" b="1" u="sng" dirty="0">
                <a:solidFill>
                  <a:srgbClr val="FF0000"/>
                </a:solidFill>
              </a:rPr>
              <a:t>Step 1</a:t>
            </a:r>
            <a:r>
              <a:rPr lang="en-US" sz="2000" dirty="0"/>
              <a:t>: To</a:t>
            </a:r>
            <a:r>
              <a:rPr lang="en-US" sz="2000" b="0" i="0" dirty="0">
                <a:solidFill>
                  <a:srgbClr val="000000"/>
                </a:solidFill>
                <a:effectLst/>
                <a:latin typeface="Calibri" panose="020F0502020204030204" pitchFamily="34" charset="0"/>
              </a:rPr>
              <a:t> finding the attribute that returns the highest standard deviation reduction (i.e., the most homogeneous branches). </a:t>
            </a:r>
          </a:p>
          <a:p>
            <a:r>
              <a:rPr lang="en-US" sz="2000" u="sng" dirty="0"/>
              <a:t>Right most column</a:t>
            </a:r>
            <a:r>
              <a:rPr lang="en-US" sz="2000" dirty="0"/>
              <a:t>: The standard deviation [ S() ] of the ‘target’ (Hours played) is calculated=</a:t>
            </a:r>
          </a:p>
          <a:p>
            <a:pPr marL="457200" lvl="1" indent="0">
              <a:buNone/>
            </a:pPr>
            <a:r>
              <a:rPr lang="en-US" sz="1600" dirty="0"/>
              <a:t>S(Hours, Target)= 9.32 (showed earlier)</a:t>
            </a:r>
          </a:p>
          <a:p>
            <a:r>
              <a:rPr lang="en-US" sz="2000" u="sng" dirty="0"/>
              <a:t>Left most column</a:t>
            </a:r>
            <a:r>
              <a:rPr lang="en-US" sz="2000" dirty="0"/>
              <a:t> : the Standard deviation of outlook</a:t>
            </a:r>
          </a:p>
          <a:p>
            <a:pPr marL="457200" lvl="1" indent="0">
              <a:buNone/>
            </a:pPr>
            <a:r>
              <a:rPr lang="en-US" sz="1600" dirty="0"/>
              <a:t>S(Hour, Outlook) =P(Sunny)*S(sunny)+P(Overcast)*S(Overcast)+P(Rainy)*S(Rainy)</a:t>
            </a:r>
          </a:p>
          <a:p>
            <a:pPr marL="457200" lvl="1" indent="0">
              <a:buNone/>
            </a:pPr>
            <a:r>
              <a:rPr lang="en-US" sz="1600" dirty="0"/>
              <a:t>=(4/14)*3.49+(5/14)*7.78+(5/14)*10.87=7.66</a:t>
            </a:r>
          </a:p>
          <a:p>
            <a:pPr marL="457200" lvl="1" indent="0">
              <a:buNone/>
            </a:pPr>
            <a:r>
              <a:rPr lang="en-US" sz="1600" dirty="0"/>
              <a:t>Hence Stand deviation reduction=SDR=S(Hours, Target)- S(Hour, Outlook)= =9.32-7.66=1.66</a:t>
            </a:r>
          </a:p>
        </p:txBody>
      </p:sp>
      <p:sp>
        <p:nvSpPr>
          <p:cNvPr id="4" name="Footer Placeholder 3">
            <a:extLst>
              <a:ext uri="{FF2B5EF4-FFF2-40B4-BE49-F238E27FC236}">
                <a16:creationId xmlns:a16="http://schemas.microsoft.com/office/drawing/2014/main" id="{1D4CF790-4255-4AF4-AB12-9784F2FAEEBB}"/>
              </a:ext>
            </a:extLst>
          </p:cNvPr>
          <p:cNvSpPr>
            <a:spLocks noGrp="1"/>
          </p:cNvSpPr>
          <p:nvPr>
            <p:ph type="ftr" sz="quarter" idx="11"/>
          </p:nvPr>
        </p:nvSpPr>
        <p:spPr>
          <a:xfrm>
            <a:off x="1441450" y="6482292"/>
            <a:ext cx="2895600" cy="365125"/>
          </a:xfrm>
        </p:spPr>
        <p:txBody>
          <a:bodyPr/>
          <a:lstStyle/>
          <a:p>
            <a:r>
              <a:rPr lang="en-US"/>
              <a:t>Decision tree g.2.d</a:t>
            </a:r>
            <a:endParaRPr lang="en-US" dirty="0"/>
          </a:p>
        </p:txBody>
      </p:sp>
      <p:sp>
        <p:nvSpPr>
          <p:cNvPr id="5" name="Slide Number Placeholder 4">
            <a:extLst>
              <a:ext uri="{FF2B5EF4-FFF2-40B4-BE49-F238E27FC236}">
                <a16:creationId xmlns:a16="http://schemas.microsoft.com/office/drawing/2014/main" id="{96DC9E90-D663-4BBE-8534-E815D9ECA576}"/>
              </a:ext>
            </a:extLst>
          </p:cNvPr>
          <p:cNvSpPr>
            <a:spLocks noGrp="1"/>
          </p:cNvSpPr>
          <p:nvPr>
            <p:ph type="sldNum" sz="quarter" idx="12"/>
          </p:nvPr>
        </p:nvSpPr>
        <p:spPr/>
        <p:txBody>
          <a:bodyPr/>
          <a:lstStyle/>
          <a:p>
            <a:fld id="{2610D6A1-B8B6-49E2-8B25-8AE906FA9AFD}" type="slidenum">
              <a:rPr lang="en-US" smtClean="0"/>
              <a:t>83</a:t>
            </a:fld>
            <a:endParaRPr lang="en-US"/>
          </a:p>
        </p:txBody>
      </p:sp>
      <p:pic>
        <p:nvPicPr>
          <p:cNvPr id="7" name="Picture 6">
            <a:extLst>
              <a:ext uri="{FF2B5EF4-FFF2-40B4-BE49-F238E27FC236}">
                <a16:creationId xmlns:a16="http://schemas.microsoft.com/office/drawing/2014/main" id="{E6A290EC-4890-4B5C-A0BE-57641603CF3A}"/>
              </a:ext>
            </a:extLst>
          </p:cNvPr>
          <p:cNvPicPr>
            <a:picLocks noChangeAspect="1"/>
          </p:cNvPicPr>
          <p:nvPr/>
        </p:nvPicPr>
        <p:blipFill>
          <a:blip r:embed="rId2"/>
          <a:stretch>
            <a:fillRect/>
          </a:stretch>
        </p:blipFill>
        <p:spPr>
          <a:xfrm>
            <a:off x="4749800" y="3047492"/>
            <a:ext cx="4038600" cy="2787078"/>
          </a:xfrm>
          <a:prstGeom prst="rect">
            <a:avLst/>
          </a:prstGeom>
        </p:spPr>
      </p:pic>
      <p:sp>
        <p:nvSpPr>
          <p:cNvPr id="9" name="Oval 8">
            <a:extLst>
              <a:ext uri="{FF2B5EF4-FFF2-40B4-BE49-F238E27FC236}">
                <a16:creationId xmlns:a16="http://schemas.microsoft.com/office/drawing/2014/main" id="{4B87946B-C289-413F-B09D-15C41B308C8C}"/>
              </a:ext>
            </a:extLst>
          </p:cNvPr>
          <p:cNvSpPr/>
          <p:nvPr/>
        </p:nvSpPr>
        <p:spPr>
          <a:xfrm>
            <a:off x="5334000" y="4038600"/>
            <a:ext cx="9144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32F0248C-6FDC-4DF7-9D27-22DB6EC41542}"/>
              </a:ext>
            </a:extLst>
          </p:cNvPr>
          <p:cNvCxnSpPr/>
          <p:nvPr/>
        </p:nvCxnSpPr>
        <p:spPr>
          <a:xfrm>
            <a:off x="5410200" y="3064425"/>
            <a:ext cx="2209800" cy="59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512E01B0-A5CD-46BE-B2A8-EDCCFC28A016}"/>
              </a:ext>
            </a:extLst>
          </p:cNvPr>
          <p:cNvPicPr>
            <a:picLocks noChangeAspect="1"/>
          </p:cNvPicPr>
          <p:nvPr/>
        </p:nvPicPr>
        <p:blipFill>
          <a:blip r:embed="rId3"/>
          <a:stretch>
            <a:fillRect/>
          </a:stretch>
        </p:blipFill>
        <p:spPr>
          <a:xfrm>
            <a:off x="4451351" y="0"/>
            <a:ext cx="4247605" cy="3018774"/>
          </a:xfrm>
          <a:prstGeom prst="rect">
            <a:avLst/>
          </a:prstGeom>
        </p:spPr>
      </p:pic>
      <p:pic>
        <p:nvPicPr>
          <p:cNvPr id="17" name="Picture 16">
            <a:extLst>
              <a:ext uri="{FF2B5EF4-FFF2-40B4-BE49-F238E27FC236}">
                <a16:creationId xmlns:a16="http://schemas.microsoft.com/office/drawing/2014/main" id="{25C15969-7805-4A85-972A-56270E674213}"/>
              </a:ext>
            </a:extLst>
          </p:cNvPr>
          <p:cNvPicPr>
            <a:picLocks noChangeAspect="1"/>
          </p:cNvPicPr>
          <p:nvPr/>
        </p:nvPicPr>
        <p:blipFill>
          <a:blip r:embed="rId4"/>
          <a:stretch>
            <a:fillRect/>
          </a:stretch>
        </p:blipFill>
        <p:spPr>
          <a:xfrm>
            <a:off x="7292975" y="5768459"/>
            <a:ext cx="1552575" cy="895350"/>
          </a:xfrm>
          <a:prstGeom prst="rect">
            <a:avLst/>
          </a:prstGeom>
        </p:spPr>
      </p:pic>
      <p:sp>
        <p:nvSpPr>
          <p:cNvPr id="19" name="TextBox 18">
            <a:extLst>
              <a:ext uri="{FF2B5EF4-FFF2-40B4-BE49-F238E27FC236}">
                <a16:creationId xmlns:a16="http://schemas.microsoft.com/office/drawing/2014/main" id="{2AE463D9-A8DE-4C79-BF81-3AD7D23196E8}"/>
              </a:ext>
            </a:extLst>
          </p:cNvPr>
          <p:cNvSpPr txBox="1"/>
          <p:nvPr/>
        </p:nvSpPr>
        <p:spPr>
          <a:xfrm>
            <a:off x="4692650" y="5756185"/>
            <a:ext cx="2546350" cy="923330"/>
          </a:xfrm>
          <a:prstGeom prst="rect">
            <a:avLst/>
          </a:prstGeom>
          <a:noFill/>
        </p:spPr>
        <p:txBody>
          <a:bodyPr wrap="square">
            <a:spAutoFit/>
          </a:bodyPr>
          <a:lstStyle/>
          <a:p>
            <a:r>
              <a:rPr lang="en-US" dirty="0"/>
              <a:t>Definition of Standard deviation (S). In MATLAB it is std(x,1)</a:t>
            </a:r>
          </a:p>
        </p:txBody>
      </p:sp>
      <p:sp>
        <p:nvSpPr>
          <p:cNvPr id="6" name="TextBox 5">
            <a:extLst>
              <a:ext uri="{FF2B5EF4-FFF2-40B4-BE49-F238E27FC236}">
                <a16:creationId xmlns:a16="http://schemas.microsoft.com/office/drawing/2014/main" id="{1366E4C7-0F36-4CCC-8A61-9E9C2B812BBB}"/>
              </a:ext>
            </a:extLst>
          </p:cNvPr>
          <p:cNvSpPr txBox="1"/>
          <p:nvPr/>
        </p:nvSpPr>
        <p:spPr>
          <a:xfrm>
            <a:off x="4415244" y="2914023"/>
            <a:ext cx="1234120" cy="1200329"/>
          </a:xfrm>
          <a:prstGeom prst="rect">
            <a:avLst/>
          </a:prstGeom>
          <a:noFill/>
        </p:spPr>
        <p:txBody>
          <a:bodyPr wrap="none" rtlCol="0">
            <a:spAutoFit/>
          </a:bodyPr>
          <a:lstStyle/>
          <a:p>
            <a:r>
              <a:rPr lang="en-US" dirty="0"/>
              <a:t>Total =14</a:t>
            </a:r>
          </a:p>
          <a:p>
            <a:r>
              <a:rPr lang="en-US" dirty="0"/>
              <a:t>Overcast=4</a:t>
            </a:r>
          </a:p>
          <a:p>
            <a:r>
              <a:rPr lang="en-US" dirty="0"/>
              <a:t>Rainy=5</a:t>
            </a:r>
          </a:p>
          <a:p>
            <a:r>
              <a:rPr lang="en-US" dirty="0"/>
              <a:t>Sunny=5</a:t>
            </a:r>
          </a:p>
        </p:txBody>
      </p:sp>
    </p:spTree>
    <p:extLst>
      <p:ext uri="{BB962C8B-B14F-4D97-AF65-F5344CB8AC3E}">
        <p14:creationId xmlns:p14="http://schemas.microsoft.com/office/powerpoint/2010/main" val="27517189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06FE-5B7F-4413-98AE-8626AC5DCB43}"/>
              </a:ext>
            </a:extLst>
          </p:cNvPr>
          <p:cNvSpPr>
            <a:spLocks noGrp="1"/>
          </p:cNvSpPr>
          <p:nvPr>
            <p:ph type="title"/>
          </p:nvPr>
        </p:nvSpPr>
        <p:spPr/>
        <p:txBody>
          <a:bodyPr/>
          <a:lstStyle/>
          <a:p>
            <a:r>
              <a:rPr lang="en-US" dirty="0"/>
              <a:t>Std(overcast hours)= 3.4911</a:t>
            </a:r>
          </a:p>
        </p:txBody>
      </p:sp>
      <p:sp>
        <p:nvSpPr>
          <p:cNvPr id="3" name="Content Placeholder 2">
            <a:extLst>
              <a:ext uri="{FF2B5EF4-FFF2-40B4-BE49-F238E27FC236}">
                <a16:creationId xmlns:a16="http://schemas.microsoft.com/office/drawing/2014/main" id="{D47DA5DE-1801-4978-A974-56AF24E57293}"/>
              </a:ext>
            </a:extLst>
          </p:cNvPr>
          <p:cNvSpPr>
            <a:spLocks noGrp="1"/>
          </p:cNvSpPr>
          <p:nvPr>
            <p:ph idx="1"/>
          </p:nvPr>
        </p:nvSpPr>
        <p:spPr>
          <a:xfrm>
            <a:off x="342298" y="1295400"/>
            <a:ext cx="7543800" cy="4525963"/>
          </a:xfrm>
        </p:spPr>
        <p:txBody>
          <a:bodyPr>
            <a:normAutofit/>
          </a:bodyPr>
          <a:lstStyle/>
          <a:p>
            <a:r>
              <a:rPr lang="en-US" sz="2000" dirty="0">
                <a:solidFill>
                  <a:srgbClr val="000000"/>
                </a:solidFill>
                <a:latin typeface="Courier New" panose="02070309020205020404" pitchFamily="49" charset="0"/>
              </a:rPr>
              <a:t>overcast</a:t>
            </a:r>
            <a:r>
              <a:rPr lang="en-US" sz="2000" b="0" i="0" u="none" strike="noStrike" baseline="0" dirty="0">
                <a:solidFill>
                  <a:srgbClr val="000000"/>
                </a:solidFill>
                <a:latin typeface="Courier New" panose="02070309020205020404" pitchFamily="49" charset="0"/>
              </a:rPr>
              <a:t>=[46 43 </a:t>
            </a:r>
            <a:r>
              <a:rPr lang="en-US" sz="2000" dirty="0">
                <a:solidFill>
                  <a:srgbClr val="000000"/>
                </a:solidFill>
                <a:latin typeface="Courier New" panose="02070309020205020404" pitchFamily="49" charset="0"/>
              </a:rPr>
              <a:t>52 44</a:t>
            </a:r>
            <a:r>
              <a:rPr lang="en-US" sz="2000" b="0" i="0" u="none" strike="noStrike" baseline="0" dirty="0">
                <a:solidFill>
                  <a:srgbClr val="000000"/>
                </a:solidFill>
                <a:latin typeface="Courier New" panose="02070309020205020404" pitchFamily="49" charset="0"/>
              </a:rPr>
              <a:t>]</a:t>
            </a:r>
          </a:p>
          <a:p>
            <a:r>
              <a:rPr lang="en-US" sz="2000" b="0" i="0" u="none" strike="noStrike" baseline="0" dirty="0">
                <a:solidFill>
                  <a:srgbClr val="000000"/>
                </a:solidFill>
                <a:latin typeface="Courier New" panose="02070309020205020404" pitchFamily="49" charset="0"/>
              </a:rPr>
              <a:t>std(overcast,1)=  3.4911</a:t>
            </a:r>
          </a:p>
          <a:p>
            <a:r>
              <a:rPr lang="en-US" sz="2000" dirty="0">
                <a:solidFill>
                  <a:srgbClr val="000000"/>
                </a:solidFill>
                <a:latin typeface="Courier New" panose="02070309020205020404" pitchFamily="49" charset="0"/>
              </a:rPr>
              <a:t>Mean(overcast)=  46.3</a:t>
            </a:r>
          </a:p>
          <a:p>
            <a:r>
              <a:rPr lang="en-US" sz="2000" dirty="0">
                <a:solidFill>
                  <a:srgbClr val="000000"/>
                </a:solidFill>
                <a:latin typeface="Courier New" panose="02070309020205020404" pitchFamily="49" charset="0"/>
              </a:rPr>
              <a:t>Probability P(overcast)=4/14</a:t>
            </a:r>
            <a:endParaRPr lang="en-US" sz="2000" b="0" i="0" u="none" strike="noStrike" baseline="0" dirty="0">
              <a:solidFill>
                <a:srgbClr val="000000"/>
              </a:solidFill>
              <a:latin typeface="Courier New" panose="02070309020205020404" pitchFamily="49" charset="0"/>
            </a:endParaRPr>
          </a:p>
          <a:p>
            <a:endParaRPr lang="en-US" sz="2000" dirty="0"/>
          </a:p>
        </p:txBody>
      </p:sp>
      <p:sp>
        <p:nvSpPr>
          <p:cNvPr id="4" name="Footer Placeholder 3">
            <a:extLst>
              <a:ext uri="{FF2B5EF4-FFF2-40B4-BE49-F238E27FC236}">
                <a16:creationId xmlns:a16="http://schemas.microsoft.com/office/drawing/2014/main" id="{DE2874D4-EE26-422A-9F1D-BD198574728A}"/>
              </a:ext>
            </a:extLst>
          </p:cNvPr>
          <p:cNvSpPr>
            <a:spLocks noGrp="1"/>
          </p:cNvSpPr>
          <p:nvPr>
            <p:ph type="ftr" sz="quarter" idx="11"/>
          </p:nvPr>
        </p:nvSpPr>
        <p:spPr/>
        <p:txBody>
          <a:bodyPr/>
          <a:lstStyle/>
          <a:p>
            <a:r>
              <a:rPr lang="en-US"/>
              <a:t>Decision tree g.2.d</a:t>
            </a:r>
          </a:p>
        </p:txBody>
      </p:sp>
      <p:sp>
        <p:nvSpPr>
          <p:cNvPr id="5" name="Slide Number Placeholder 4">
            <a:extLst>
              <a:ext uri="{FF2B5EF4-FFF2-40B4-BE49-F238E27FC236}">
                <a16:creationId xmlns:a16="http://schemas.microsoft.com/office/drawing/2014/main" id="{6E3F74D5-05BC-46C9-AD52-59D163B51525}"/>
              </a:ext>
            </a:extLst>
          </p:cNvPr>
          <p:cNvSpPr>
            <a:spLocks noGrp="1"/>
          </p:cNvSpPr>
          <p:nvPr>
            <p:ph type="sldNum" sz="quarter" idx="12"/>
          </p:nvPr>
        </p:nvSpPr>
        <p:spPr/>
        <p:txBody>
          <a:bodyPr/>
          <a:lstStyle/>
          <a:p>
            <a:fld id="{2610D6A1-B8B6-49E2-8B25-8AE906FA9AFD}" type="slidenum">
              <a:rPr lang="en-US" smtClean="0"/>
              <a:t>84</a:t>
            </a:fld>
            <a:endParaRPr lang="en-US"/>
          </a:p>
        </p:txBody>
      </p:sp>
      <p:pic>
        <p:nvPicPr>
          <p:cNvPr id="7" name="Picture 6">
            <a:extLst>
              <a:ext uri="{FF2B5EF4-FFF2-40B4-BE49-F238E27FC236}">
                <a16:creationId xmlns:a16="http://schemas.microsoft.com/office/drawing/2014/main" id="{D897BA7D-655C-4AEA-8634-3888232F07E7}"/>
              </a:ext>
            </a:extLst>
          </p:cNvPr>
          <p:cNvPicPr>
            <a:picLocks noChangeAspect="1"/>
          </p:cNvPicPr>
          <p:nvPr/>
        </p:nvPicPr>
        <p:blipFill>
          <a:blip r:embed="rId2"/>
          <a:stretch>
            <a:fillRect/>
          </a:stretch>
        </p:blipFill>
        <p:spPr>
          <a:xfrm>
            <a:off x="2209800" y="2826544"/>
            <a:ext cx="5672017" cy="4031456"/>
          </a:xfrm>
          <a:prstGeom prst="rect">
            <a:avLst/>
          </a:prstGeom>
        </p:spPr>
      </p:pic>
      <p:sp>
        <p:nvSpPr>
          <p:cNvPr id="9" name="TextBox 8">
            <a:extLst>
              <a:ext uri="{FF2B5EF4-FFF2-40B4-BE49-F238E27FC236}">
                <a16:creationId xmlns:a16="http://schemas.microsoft.com/office/drawing/2014/main" id="{439834D2-4DFA-4884-AF8D-761602001D58}"/>
              </a:ext>
            </a:extLst>
          </p:cNvPr>
          <p:cNvSpPr txBox="1"/>
          <p:nvPr/>
        </p:nvSpPr>
        <p:spPr>
          <a:xfrm>
            <a:off x="6705600" y="1463676"/>
            <a:ext cx="1524000" cy="1200329"/>
          </a:xfrm>
          <a:prstGeom prst="rect">
            <a:avLst/>
          </a:prstGeom>
          <a:noFill/>
        </p:spPr>
        <p:txBody>
          <a:bodyPr wrap="square">
            <a:spAutoFit/>
          </a:bodyPr>
          <a:lstStyle/>
          <a:p>
            <a:r>
              <a:rPr lang="en-US" dirty="0"/>
              <a:t>Total =14</a:t>
            </a:r>
          </a:p>
          <a:p>
            <a:r>
              <a:rPr lang="en-US" dirty="0"/>
              <a:t>Overcast=4</a:t>
            </a:r>
          </a:p>
          <a:p>
            <a:r>
              <a:rPr lang="en-US" dirty="0"/>
              <a:t>Rainy=5</a:t>
            </a:r>
          </a:p>
          <a:p>
            <a:r>
              <a:rPr lang="en-US" dirty="0"/>
              <a:t>Sunny=5</a:t>
            </a:r>
          </a:p>
        </p:txBody>
      </p:sp>
    </p:spTree>
    <p:extLst>
      <p:ext uri="{BB962C8B-B14F-4D97-AF65-F5344CB8AC3E}">
        <p14:creationId xmlns:p14="http://schemas.microsoft.com/office/powerpoint/2010/main" val="4659682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13292-54FC-4771-BCA9-28BBBE1D4936}"/>
              </a:ext>
            </a:extLst>
          </p:cNvPr>
          <p:cNvSpPr>
            <a:spLocks noGrp="1"/>
          </p:cNvSpPr>
          <p:nvPr>
            <p:ph type="title"/>
          </p:nvPr>
        </p:nvSpPr>
        <p:spPr/>
        <p:txBody>
          <a:bodyPr/>
          <a:lstStyle/>
          <a:p>
            <a:r>
              <a:rPr lang="en-US" dirty="0"/>
              <a:t>Std(sunny hours)= 10.8701</a:t>
            </a:r>
          </a:p>
        </p:txBody>
      </p:sp>
      <p:sp>
        <p:nvSpPr>
          <p:cNvPr id="3" name="Content Placeholder 2">
            <a:extLst>
              <a:ext uri="{FF2B5EF4-FFF2-40B4-BE49-F238E27FC236}">
                <a16:creationId xmlns:a16="http://schemas.microsoft.com/office/drawing/2014/main" id="{E3E3EA10-A7CD-4572-B8A2-96A1092ED833}"/>
              </a:ext>
            </a:extLst>
          </p:cNvPr>
          <p:cNvSpPr>
            <a:spLocks noGrp="1"/>
          </p:cNvSpPr>
          <p:nvPr>
            <p:ph idx="1"/>
          </p:nvPr>
        </p:nvSpPr>
        <p:spPr>
          <a:xfrm>
            <a:off x="304800" y="1386657"/>
            <a:ext cx="8229600" cy="4525963"/>
          </a:xfrm>
        </p:spPr>
        <p:txBody>
          <a:bodyPr/>
          <a:lstStyle/>
          <a:p>
            <a:r>
              <a:rPr lang="en-US" sz="1800" dirty="0">
                <a:solidFill>
                  <a:srgbClr val="000000"/>
                </a:solidFill>
                <a:latin typeface="Courier New" panose="02070309020205020404" pitchFamily="49" charset="0"/>
              </a:rPr>
              <a:t>sunny</a:t>
            </a:r>
            <a:r>
              <a:rPr lang="en-US" sz="1800" b="0" i="0" u="none" strike="noStrike" baseline="0" dirty="0">
                <a:solidFill>
                  <a:srgbClr val="000000"/>
                </a:solidFill>
                <a:latin typeface="Courier New" panose="02070309020205020404" pitchFamily="49" charset="0"/>
              </a:rPr>
              <a:t>=[45 52 23 46 30]</a:t>
            </a:r>
          </a:p>
          <a:p>
            <a:r>
              <a:rPr lang="en-US" sz="1800" b="0" i="0" u="none" strike="noStrike" baseline="0" dirty="0">
                <a:solidFill>
                  <a:srgbClr val="000000"/>
                </a:solidFill>
                <a:latin typeface="Courier New" panose="02070309020205020404" pitchFamily="49" charset="0"/>
              </a:rPr>
              <a:t>std(sunny,1)= 10.8701</a:t>
            </a:r>
          </a:p>
          <a:p>
            <a:r>
              <a:rPr lang="en-US" sz="1800" dirty="0">
                <a:solidFill>
                  <a:srgbClr val="000000"/>
                </a:solidFill>
                <a:latin typeface="Courier New" panose="02070309020205020404" pitchFamily="49" charset="0"/>
              </a:rPr>
              <a:t>Mean(sunny)= 39.2</a:t>
            </a:r>
            <a:endParaRPr lang="en-US" sz="1800" b="0" i="0" u="none" strike="noStrike" baseline="0" dirty="0">
              <a:solidFill>
                <a:srgbClr val="000000"/>
              </a:solidFill>
              <a:latin typeface="Courier New" panose="02070309020205020404" pitchFamily="49" charset="0"/>
            </a:endParaRPr>
          </a:p>
          <a:p>
            <a:r>
              <a:rPr lang="en-US" sz="1800" dirty="0">
                <a:solidFill>
                  <a:srgbClr val="000000"/>
                </a:solidFill>
                <a:latin typeface="Courier New" panose="02070309020205020404" pitchFamily="49" charset="0"/>
              </a:rPr>
              <a:t>Probability P(sunny)=5/14</a:t>
            </a:r>
            <a:endParaRPr lang="en-US" sz="1800" b="0" i="0" u="none" strike="noStrike" baseline="0" dirty="0">
              <a:solidFill>
                <a:srgbClr val="000000"/>
              </a:solidFill>
              <a:latin typeface="Courier New" panose="02070309020205020404" pitchFamily="49" charset="0"/>
            </a:endParaRPr>
          </a:p>
          <a:p>
            <a:endParaRPr lang="en-US" sz="1800" b="0" i="0" u="none" strike="noStrike" baseline="0" dirty="0">
              <a:solidFill>
                <a:srgbClr val="000000"/>
              </a:solidFill>
              <a:latin typeface="Courier New" panose="02070309020205020404" pitchFamily="49" charset="0"/>
            </a:endParaRPr>
          </a:p>
          <a:p>
            <a:endParaRPr lang="en-US" dirty="0"/>
          </a:p>
        </p:txBody>
      </p:sp>
      <p:sp>
        <p:nvSpPr>
          <p:cNvPr id="4" name="Footer Placeholder 3">
            <a:extLst>
              <a:ext uri="{FF2B5EF4-FFF2-40B4-BE49-F238E27FC236}">
                <a16:creationId xmlns:a16="http://schemas.microsoft.com/office/drawing/2014/main" id="{7553DD1F-99D9-4AA2-9439-AE9C1D5C61FF}"/>
              </a:ext>
            </a:extLst>
          </p:cNvPr>
          <p:cNvSpPr>
            <a:spLocks noGrp="1"/>
          </p:cNvSpPr>
          <p:nvPr>
            <p:ph type="ftr" sz="quarter" idx="11"/>
          </p:nvPr>
        </p:nvSpPr>
        <p:spPr/>
        <p:txBody>
          <a:bodyPr/>
          <a:lstStyle/>
          <a:p>
            <a:r>
              <a:rPr lang="en-US"/>
              <a:t>Decision tree g.2.d</a:t>
            </a:r>
          </a:p>
        </p:txBody>
      </p:sp>
      <p:sp>
        <p:nvSpPr>
          <p:cNvPr id="5" name="Slide Number Placeholder 4">
            <a:extLst>
              <a:ext uri="{FF2B5EF4-FFF2-40B4-BE49-F238E27FC236}">
                <a16:creationId xmlns:a16="http://schemas.microsoft.com/office/drawing/2014/main" id="{BF9568C9-4264-4728-8538-7EF0E524EEFB}"/>
              </a:ext>
            </a:extLst>
          </p:cNvPr>
          <p:cNvSpPr>
            <a:spLocks noGrp="1"/>
          </p:cNvSpPr>
          <p:nvPr>
            <p:ph type="sldNum" sz="quarter" idx="12"/>
          </p:nvPr>
        </p:nvSpPr>
        <p:spPr/>
        <p:txBody>
          <a:bodyPr/>
          <a:lstStyle/>
          <a:p>
            <a:fld id="{2610D6A1-B8B6-49E2-8B25-8AE906FA9AFD}" type="slidenum">
              <a:rPr lang="en-US" smtClean="0"/>
              <a:t>85</a:t>
            </a:fld>
            <a:endParaRPr lang="en-US"/>
          </a:p>
        </p:txBody>
      </p:sp>
      <p:pic>
        <p:nvPicPr>
          <p:cNvPr id="12" name="Picture 11">
            <a:extLst>
              <a:ext uri="{FF2B5EF4-FFF2-40B4-BE49-F238E27FC236}">
                <a16:creationId xmlns:a16="http://schemas.microsoft.com/office/drawing/2014/main" id="{86DEBDF2-0FD8-438F-9865-11D717341355}"/>
              </a:ext>
            </a:extLst>
          </p:cNvPr>
          <p:cNvPicPr>
            <a:picLocks noChangeAspect="1"/>
          </p:cNvPicPr>
          <p:nvPr/>
        </p:nvPicPr>
        <p:blipFill>
          <a:blip r:embed="rId2"/>
          <a:stretch>
            <a:fillRect/>
          </a:stretch>
        </p:blipFill>
        <p:spPr>
          <a:xfrm>
            <a:off x="2209800" y="2741024"/>
            <a:ext cx="5622666" cy="3994150"/>
          </a:xfrm>
          <a:prstGeom prst="rect">
            <a:avLst/>
          </a:prstGeom>
        </p:spPr>
      </p:pic>
      <p:sp>
        <p:nvSpPr>
          <p:cNvPr id="13" name="TextBox 12">
            <a:extLst>
              <a:ext uri="{FF2B5EF4-FFF2-40B4-BE49-F238E27FC236}">
                <a16:creationId xmlns:a16="http://schemas.microsoft.com/office/drawing/2014/main" id="{3B075A32-B877-4A34-A902-1384ACE3C38B}"/>
              </a:ext>
            </a:extLst>
          </p:cNvPr>
          <p:cNvSpPr txBox="1"/>
          <p:nvPr/>
        </p:nvSpPr>
        <p:spPr>
          <a:xfrm>
            <a:off x="6705600" y="1463676"/>
            <a:ext cx="1524000" cy="1200329"/>
          </a:xfrm>
          <a:prstGeom prst="rect">
            <a:avLst/>
          </a:prstGeom>
          <a:noFill/>
        </p:spPr>
        <p:txBody>
          <a:bodyPr wrap="square">
            <a:spAutoFit/>
          </a:bodyPr>
          <a:lstStyle/>
          <a:p>
            <a:r>
              <a:rPr lang="en-US" dirty="0"/>
              <a:t>Total =14</a:t>
            </a:r>
          </a:p>
          <a:p>
            <a:r>
              <a:rPr lang="en-US" dirty="0"/>
              <a:t>Overcast=4</a:t>
            </a:r>
          </a:p>
          <a:p>
            <a:r>
              <a:rPr lang="en-US" dirty="0"/>
              <a:t>Rainy=5</a:t>
            </a:r>
          </a:p>
          <a:p>
            <a:r>
              <a:rPr lang="en-US" dirty="0"/>
              <a:t>Sunny=5</a:t>
            </a:r>
          </a:p>
        </p:txBody>
      </p:sp>
    </p:spTree>
    <p:extLst>
      <p:ext uri="{BB962C8B-B14F-4D97-AF65-F5344CB8AC3E}">
        <p14:creationId xmlns:p14="http://schemas.microsoft.com/office/powerpoint/2010/main" val="40176073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96EAE-BAC8-417A-82E4-5266FE2F12A6}"/>
              </a:ext>
            </a:extLst>
          </p:cNvPr>
          <p:cNvSpPr>
            <a:spLocks noGrp="1"/>
          </p:cNvSpPr>
          <p:nvPr>
            <p:ph type="title"/>
          </p:nvPr>
        </p:nvSpPr>
        <p:spPr/>
        <p:txBody>
          <a:bodyPr/>
          <a:lstStyle/>
          <a:p>
            <a:r>
              <a:rPr lang="en-US" dirty="0"/>
              <a:t>Std(rainy hours)= 7.782</a:t>
            </a:r>
          </a:p>
        </p:txBody>
      </p:sp>
      <p:sp>
        <p:nvSpPr>
          <p:cNvPr id="3" name="Content Placeholder 2">
            <a:extLst>
              <a:ext uri="{FF2B5EF4-FFF2-40B4-BE49-F238E27FC236}">
                <a16:creationId xmlns:a16="http://schemas.microsoft.com/office/drawing/2014/main" id="{46AC66DB-25D3-4BF0-8C12-03B28C8357C1}"/>
              </a:ext>
            </a:extLst>
          </p:cNvPr>
          <p:cNvSpPr>
            <a:spLocks noGrp="1"/>
          </p:cNvSpPr>
          <p:nvPr>
            <p:ph idx="1"/>
          </p:nvPr>
        </p:nvSpPr>
        <p:spPr>
          <a:xfrm>
            <a:off x="304800" y="1066800"/>
            <a:ext cx="8229600" cy="4525963"/>
          </a:xfrm>
        </p:spPr>
        <p:txBody>
          <a:bodyPr>
            <a:normAutofit/>
          </a:bodyPr>
          <a:lstStyle/>
          <a:p>
            <a:r>
              <a:rPr lang="en-US" sz="2000" dirty="0">
                <a:solidFill>
                  <a:srgbClr val="000000"/>
                </a:solidFill>
                <a:latin typeface="Courier New" panose="02070309020205020404" pitchFamily="49" charset="0"/>
              </a:rPr>
              <a:t>rainy</a:t>
            </a:r>
            <a:r>
              <a:rPr lang="en-US" sz="2000" b="0" i="0" u="none" strike="noStrike" baseline="0" dirty="0">
                <a:solidFill>
                  <a:srgbClr val="000000"/>
                </a:solidFill>
                <a:latin typeface="Courier New" panose="02070309020205020404" pitchFamily="49" charset="0"/>
              </a:rPr>
              <a:t>=[25 30 35 38 48]</a:t>
            </a:r>
          </a:p>
          <a:p>
            <a:r>
              <a:rPr lang="en-US" sz="2000" b="0" i="0" u="none" strike="noStrike" baseline="0" dirty="0">
                <a:solidFill>
                  <a:srgbClr val="000000"/>
                </a:solidFill>
                <a:latin typeface="Courier New" panose="02070309020205020404" pitchFamily="49" charset="0"/>
              </a:rPr>
              <a:t>std(</a:t>
            </a:r>
            <a:r>
              <a:rPr lang="en-US" sz="2000" dirty="0">
                <a:solidFill>
                  <a:srgbClr val="000000"/>
                </a:solidFill>
                <a:latin typeface="Courier New" panose="02070309020205020404" pitchFamily="49" charset="0"/>
              </a:rPr>
              <a:t>rainy</a:t>
            </a:r>
            <a:r>
              <a:rPr lang="en-US" sz="2000" b="0" i="0" u="none" strike="noStrike" baseline="0" dirty="0">
                <a:solidFill>
                  <a:srgbClr val="000000"/>
                </a:solidFill>
                <a:latin typeface="Courier New" panose="02070309020205020404" pitchFamily="49" charset="0"/>
              </a:rPr>
              <a:t>,1)=  7.7820</a:t>
            </a:r>
          </a:p>
          <a:p>
            <a:r>
              <a:rPr lang="en-US" sz="2000" dirty="0">
                <a:solidFill>
                  <a:srgbClr val="000000"/>
                </a:solidFill>
                <a:latin typeface="Courier New" panose="02070309020205020404" pitchFamily="49" charset="0"/>
              </a:rPr>
              <a:t>Mean(rainy)= 35.2</a:t>
            </a:r>
            <a:endParaRPr lang="en-US" sz="2000" b="0" i="0" u="none" strike="noStrike" baseline="0" dirty="0">
              <a:solidFill>
                <a:srgbClr val="000000"/>
              </a:solidFill>
              <a:latin typeface="Courier New" panose="02070309020205020404" pitchFamily="49" charset="0"/>
            </a:endParaRPr>
          </a:p>
          <a:p>
            <a:r>
              <a:rPr lang="en-US" sz="2000" dirty="0">
                <a:solidFill>
                  <a:srgbClr val="000000"/>
                </a:solidFill>
                <a:latin typeface="Courier New" panose="02070309020205020404" pitchFamily="49" charset="0"/>
              </a:rPr>
              <a:t>Probability P(rainy)=5/14</a:t>
            </a:r>
            <a:endParaRPr lang="en-US" sz="2000" b="0" i="0" u="none" strike="noStrike" baseline="0" dirty="0">
              <a:solidFill>
                <a:srgbClr val="000000"/>
              </a:solidFill>
              <a:latin typeface="Courier New" panose="02070309020205020404" pitchFamily="49" charset="0"/>
            </a:endParaRPr>
          </a:p>
          <a:p>
            <a:endParaRPr lang="en-US" sz="2000" b="0" i="0" u="none" strike="noStrike" baseline="0" dirty="0">
              <a:solidFill>
                <a:srgbClr val="000000"/>
              </a:solidFill>
              <a:latin typeface="Courier New" panose="02070309020205020404" pitchFamily="49" charset="0"/>
            </a:endParaRPr>
          </a:p>
          <a:p>
            <a:endParaRPr lang="en-US" sz="2000" b="0" i="0" u="none" strike="noStrike" baseline="0" dirty="0">
              <a:solidFill>
                <a:srgbClr val="000000"/>
              </a:solidFill>
              <a:latin typeface="Courier New" panose="02070309020205020404" pitchFamily="49" charset="0"/>
            </a:endParaRPr>
          </a:p>
          <a:p>
            <a:endParaRPr lang="en-US" sz="2000" dirty="0"/>
          </a:p>
        </p:txBody>
      </p:sp>
      <p:sp>
        <p:nvSpPr>
          <p:cNvPr id="4" name="Footer Placeholder 3">
            <a:extLst>
              <a:ext uri="{FF2B5EF4-FFF2-40B4-BE49-F238E27FC236}">
                <a16:creationId xmlns:a16="http://schemas.microsoft.com/office/drawing/2014/main" id="{FCCA213B-36C9-405B-815B-652F8C7988D8}"/>
              </a:ext>
            </a:extLst>
          </p:cNvPr>
          <p:cNvSpPr>
            <a:spLocks noGrp="1"/>
          </p:cNvSpPr>
          <p:nvPr>
            <p:ph type="ftr" sz="quarter" idx="11"/>
          </p:nvPr>
        </p:nvSpPr>
        <p:spPr/>
        <p:txBody>
          <a:bodyPr/>
          <a:lstStyle/>
          <a:p>
            <a:r>
              <a:rPr lang="en-US"/>
              <a:t>Decision tree g.2.d</a:t>
            </a:r>
          </a:p>
        </p:txBody>
      </p:sp>
      <p:sp>
        <p:nvSpPr>
          <p:cNvPr id="5" name="Slide Number Placeholder 4">
            <a:extLst>
              <a:ext uri="{FF2B5EF4-FFF2-40B4-BE49-F238E27FC236}">
                <a16:creationId xmlns:a16="http://schemas.microsoft.com/office/drawing/2014/main" id="{4C6F9C6E-B0B7-49A5-9056-E04E7BD43746}"/>
              </a:ext>
            </a:extLst>
          </p:cNvPr>
          <p:cNvSpPr>
            <a:spLocks noGrp="1"/>
          </p:cNvSpPr>
          <p:nvPr>
            <p:ph type="sldNum" sz="quarter" idx="12"/>
          </p:nvPr>
        </p:nvSpPr>
        <p:spPr/>
        <p:txBody>
          <a:bodyPr/>
          <a:lstStyle/>
          <a:p>
            <a:fld id="{2610D6A1-B8B6-49E2-8B25-8AE906FA9AFD}" type="slidenum">
              <a:rPr lang="en-US" smtClean="0"/>
              <a:t>86</a:t>
            </a:fld>
            <a:endParaRPr lang="en-US"/>
          </a:p>
        </p:txBody>
      </p:sp>
      <p:pic>
        <p:nvPicPr>
          <p:cNvPr id="7" name="Picture 6">
            <a:extLst>
              <a:ext uri="{FF2B5EF4-FFF2-40B4-BE49-F238E27FC236}">
                <a16:creationId xmlns:a16="http://schemas.microsoft.com/office/drawing/2014/main" id="{35E9B089-0050-441D-A523-D42852FFC7D2}"/>
              </a:ext>
            </a:extLst>
          </p:cNvPr>
          <p:cNvPicPr>
            <a:picLocks noChangeAspect="1"/>
          </p:cNvPicPr>
          <p:nvPr/>
        </p:nvPicPr>
        <p:blipFill>
          <a:blip r:embed="rId2"/>
          <a:stretch>
            <a:fillRect/>
          </a:stretch>
        </p:blipFill>
        <p:spPr>
          <a:xfrm>
            <a:off x="1828800" y="2514599"/>
            <a:ext cx="5918822" cy="4206876"/>
          </a:xfrm>
          <a:prstGeom prst="rect">
            <a:avLst/>
          </a:prstGeom>
        </p:spPr>
      </p:pic>
      <p:sp>
        <p:nvSpPr>
          <p:cNvPr id="8" name="TextBox 7">
            <a:extLst>
              <a:ext uri="{FF2B5EF4-FFF2-40B4-BE49-F238E27FC236}">
                <a16:creationId xmlns:a16="http://schemas.microsoft.com/office/drawing/2014/main" id="{0D6B2349-03C9-4F82-B7D4-177AB60630F8}"/>
              </a:ext>
            </a:extLst>
          </p:cNvPr>
          <p:cNvSpPr txBox="1"/>
          <p:nvPr/>
        </p:nvSpPr>
        <p:spPr>
          <a:xfrm>
            <a:off x="6705600" y="1463676"/>
            <a:ext cx="1524000" cy="1200329"/>
          </a:xfrm>
          <a:prstGeom prst="rect">
            <a:avLst/>
          </a:prstGeom>
          <a:noFill/>
        </p:spPr>
        <p:txBody>
          <a:bodyPr wrap="square">
            <a:spAutoFit/>
          </a:bodyPr>
          <a:lstStyle/>
          <a:p>
            <a:r>
              <a:rPr lang="en-US" dirty="0"/>
              <a:t>Total =14</a:t>
            </a:r>
          </a:p>
          <a:p>
            <a:r>
              <a:rPr lang="en-US" dirty="0"/>
              <a:t>Overcast=4</a:t>
            </a:r>
          </a:p>
          <a:p>
            <a:r>
              <a:rPr lang="en-US" dirty="0"/>
              <a:t>Rainy=5</a:t>
            </a:r>
          </a:p>
          <a:p>
            <a:r>
              <a:rPr lang="en-US" dirty="0"/>
              <a:t>Sunny=5</a:t>
            </a:r>
          </a:p>
        </p:txBody>
      </p:sp>
    </p:spTree>
    <p:extLst>
      <p:ext uri="{BB962C8B-B14F-4D97-AF65-F5344CB8AC3E}">
        <p14:creationId xmlns:p14="http://schemas.microsoft.com/office/powerpoint/2010/main" val="26443491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0335B-2094-41EF-ABA1-724E7344D6BE}"/>
              </a:ext>
            </a:extLst>
          </p:cNvPr>
          <p:cNvSpPr>
            <a:spLocks noGrp="1"/>
          </p:cNvSpPr>
          <p:nvPr>
            <p:ph type="title"/>
          </p:nvPr>
        </p:nvSpPr>
        <p:spPr>
          <a:xfrm>
            <a:off x="457200" y="431515"/>
            <a:ext cx="8229600" cy="1143000"/>
          </a:xfrm>
        </p:spPr>
        <p:txBody>
          <a:bodyPr>
            <a:normAutofit fontScale="90000"/>
          </a:bodyPr>
          <a:lstStyle/>
          <a:p>
            <a:r>
              <a:rPr lang="en-US" dirty="0"/>
              <a:t>Combining them: </a:t>
            </a:r>
            <a:r>
              <a:rPr lang="en-US" sz="4400" dirty="0"/>
              <a:t>SDR(T,X=Outlook)=9.32-7.66=1.66</a:t>
            </a:r>
            <a:br>
              <a:rPr lang="en-US" sz="4400" dirty="0"/>
            </a:br>
            <a:endParaRPr lang="en-US" dirty="0"/>
          </a:p>
        </p:txBody>
      </p:sp>
      <p:sp>
        <p:nvSpPr>
          <p:cNvPr id="3" name="Content Placeholder 2">
            <a:extLst>
              <a:ext uri="{FF2B5EF4-FFF2-40B4-BE49-F238E27FC236}">
                <a16:creationId xmlns:a16="http://schemas.microsoft.com/office/drawing/2014/main" id="{E9D7595E-0405-4C98-8C30-F332D13C7C07}"/>
              </a:ext>
            </a:extLst>
          </p:cNvPr>
          <p:cNvSpPr>
            <a:spLocks noGrp="1"/>
          </p:cNvSpPr>
          <p:nvPr>
            <p:ph idx="1"/>
          </p:nvPr>
        </p:nvSpPr>
        <p:spPr/>
        <p:txBody>
          <a:bodyPr>
            <a:normAutofit/>
          </a:bodyPr>
          <a:lstStyle/>
          <a:p>
            <a:r>
              <a:rPr lang="en-US" sz="2800" u="sng" dirty="0"/>
              <a:t>Left most column</a:t>
            </a:r>
            <a:r>
              <a:rPr lang="en-US" sz="2800" dirty="0"/>
              <a:t> : the Standard deviation of outlook</a:t>
            </a:r>
          </a:p>
          <a:p>
            <a:pPr marL="457200" lvl="1" indent="0">
              <a:buNone/>
            </a:pPr>
            <a:r>
              <a:rPr lang="en-US" sz="2000" dirty="0"/>
              <a:t>S(Hour, Outlook) =P(Sunny)*S(sunny)+P(Overcast)*S(Overcast)+P(Rainy)*S(Rainy)</a:t>
            </a:r>
          </a:p>
          <a:p>
            <a:pPr marL="457200" lvl="1" indent="0">
              <a:buNone/>
            </a:pPr>
            <a:r>
              <a:rPr lang="en-US" sz="2000" dirty="0"/>
              <a:t>=(4/14)*3.49+(5/14)*7.78+(5/14)*10.87=7.66</a:t>
            </a:r>
          </a:p>
          <a:p>
            <a:pPr marL="457200" lvl="1" indent="0">
              <a:buNone/>
            </a:pPr>
            <a:r>
              <a:rPr lang="en-US" sz="2000" dirty="0"/>
              <a:t>Hence Stand deviation reduction=SDR=S(Hours, Target)- S(Hour, Outlook)= =9.32-7.66=1.66</a:t>
            </a:r>
          </a:p>
          <a:p>
            <a:endParaRPr lang="en-US" sz="4000" dirty="0"/>
          </a:p>
        </p:txBody>
      </p:sp>
      <p:sp>
        <p:nvSpPr>
          <p:cNvPr id="4" name="Footer Placeholder 3">
            <a:extLst>
              <a:ext uri="{FF2B5EF4-FFF2-40B4-BE49-F238E27FC236}">
                <a16:creationId xmlns:a16="http://schemas.microsoft.com/office/drawing/2014/main" id="{BEA1F3E1-CB10-4394-9399-2AB16DFBA758}"/>
              </a:ext>
            </a:extLst>
          </p:cNvPr>
          <p:cNvSpPr>
            <a:spLocks noGrp="1"/>
          </p:cNvSpPr>
          <p:nvPr>
            <p:ph type="ftr" sz="quarter" idx="11"/>
          </p:nvPr>
        </p:nvSpPr>
        <p:spPr/>
        <p:txBody>
          <a:bodyPr/>
          <a:lstStyle/>
          <a:p>
            <a:r>
              <a:rPr lang="en-US"/>
              <a:t>Decision tree g.2.d</a:t>
            </a:r>
          </a:p>
        </p:txBody>
      </p:sp>
      <p:sp>
        <p:nvSpPr>
          <p:cNvPr id="5" name="Slide Number Placeholder 4">
            <a:extLst>
              <a:ext uri="{FF2B5EF4-FFF2-40B4-BE49-F238E27FC236}">
                <a16:creationId xmlns:a16="http://schemas.microsoft.com/office/drawing/2014/main" id="{CF105E72-890E-423B-B0DF-8A5A7D2FEAA5}"/>
              </a:ext>
            </a:extLst>
          </p:cNvPr>
          <p:cNvSpPr>
            <a:spLocks noGrp="1"/>
          </p:cNvSpPr>
          <p:nvPr>
            <p:ph type="sldNum" sz="quarter" idx="12"/>
          </p:nvPr>
        </p:nvSpPr>
        <p:spPr/>
        <p:txBody>
          <a:bodyPr/>
          <a:lstStyle/>
          <a:p>
            <a:fld id="{2610D6A1-B8B6-49E2-8B25-8AE906FA9AFD}" type="slidenum">
              <a:rPr lang="en-US" smtClean="0"/>
              <a:t>87</a:t>
            </a:fld>
            <a:endParaRPr lang="en-US"/>
          </a:p>
        </p:txBody>
      </p:sp>
      <p:pic>
        <p:nvPicPr>
          <p:cNvPr id="6" name="Picture 5">
            <a:extLst>
              <a:ext uri="{FF2B5EF4-FFF2-40B4-BE49-F238E27FC236}">
                <a16:creationId xmlns:a16="http://schemas.microsoft.com/office/drawing/2014/main" id="{25DCBD68-A6BF-4F97-9651-6862353D67C7}"/>
              </a:ext>
            </a:extLst>
          </p:cNvPr>
          <p:cNvPicPr>
            <a:picLocks noChangeAspect="1"/>
          </p:cNvPicPr>
          <p:nvPr/>
        </p:nvPicPr>
        <p:blipFill>
          <a:blip r:embed="rId2"/>
          <a:stretch>
            <a:fillRect/>
          </a:stretch>
        </p:blipFill>
        <p:spPr>
          <a:xfrm>
            <a:off x="2243095" y="3929057"/>
            <a:ext cx="3929106" cy="2792417"/>
          </a:xfrm>
          <a:prstGeom prst="rect">
            <a:avLst/>
          </a:prstGeom>
        </p:spPr>
      </p:pic>
      <p:sp>
        <p:nvSpPr>
          <p:cNvPr id="7" name="TextBox 6">
            <a:extLst>
              <a:ext uri="{FF2B5EF4-FFF2-40B4-BE49-F238E27FC236}">
                <a16:creationId xmlns:a16="http://schemas.microsoft.com/office/drawing/2014/main" id="{F5B4E108-CC08-47ED-A33C-F707A6543EB6}"/>
              </a:ext>
            </a:extLst>
          </p:cNvPr>
          <p:cNvSpPr txBox="1"/>
          <p:nvPr/>
        </p:nvSpPr>
        <p:spPr>
          <a:xfrm>
            <a:off x="7214575" y="4477579"/>
            <a:ext cx="1524000" cy="1200329"/>
          </a:xfrm>
          <a:prstGeom prst="rect">
            <a:avLst/>
          </a:prstGeom>
          <a:noFill/>
        </p:spPr>
        <p:txBody>
          <a:bodyPr wrap="square">
            <a:spAutoFit/>
          </a:bodyPr>
          <a:lstStyle/>
          <a:p>
            <a:r>
              <a:rPr lang="en-US" dirty="0"/>
              <a:t>Total =14</a:t>
            </a:r>
          </a:p>
          <a:p>
            <a:r>
              <a:rPr lang="en-US" dirty="0"/>
              <a:t>Overcast=4</a:t>
            </a:r>
          </a:p>
          <a:p>
            <a:r>
              <a:rPr lang="en-US" dirty="0"/>
              <a:t>Rainy=5</a:t>
            </a:r>
          </a:p>
          <a:p>
            <a:r>
              <a:rPr lang="en-US" dirty="0"/>
              <a:t>Sunny=5</a:t>
            </a:r>
          </a:p>
        </p:txBody>
      </p:sp>
      <p:cxnSp>
        <p:nvCxnSpPr>
          <p:cNvPr id="9" name="Straight Arrow Connector 8">
            <a:extLst>
              <a:ext uri="{FF2B5EF4-FFF2-40B4-BE49-F238E27FC236}">
                <a16:creationId xmlns:a16="http://schemas.microsoft.com/office/drawing/2014/main" id="{A1E7F0E2-551E-4B70-A6D1-FE86CC621B12}"/>
              </a:ext>
            </a:extLst>
          </p:cNvPr>
          <p:cNvCxnSpPr/>
          <p:nvPr/>
        </p:nvCxnSpPr>
        <p:spPr>
          <a:xfrm>
            <a:off x="5257800" y="3581400"/>
            <a:ext cx="304800" cy="347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EFB400A-95D6-4CC3-8AD9-45752DB3ACBF}"/>
              </a:ext>
            </a:extLst>
          </p:cNvPr>
          <p:cNvCxnSpPr>
            <a:cxnSpLocks/>
          </p:cNvCxnSpPr>
          <p:nvPr/>
        </p:nvCxnSpPr>
        <p:spPr>
          <a:xfrm>
            <a:off x="1752600" y="3886200"/>
            <a:ext cx="6858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5578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61CB-E6E4-4488-B1AE-0F56C1700CE9}"/>
              </a:ext>
            </a:extLst>
          </p:cNvPr>
          <p:cNvSpPr>
            <a:spLocks noGrp="1"/>
          </p:cNvSpPr>
          <p:nvPr>
            <p:ph type="title"/>
          </p:nvPr>
        </p:nvSpPr>
        <p:spPr>
          <a:xfrm>
            <a:off x="1007410" y="200063"/>
            <a:ext cx="7806267" cy="534179"/>
          </a:xfrm>
        </p:spPr>
        <p:txBody>
          <a:bodyPr>
            <a:noAutofit/>
          </a:bodyPr>
          <a:lstStyle/>
          <a:p>
            <a:r>
              <a:rPr lang="en-US" sz="1600" u="sng" dirty="0"/>
              <a:t>More calculations of </a:t>
            </a:r>
            <a:r>
              <a:rPr lang="en-US" sz="1600" u="sng" dirty="0" err="1"/>
              <a:t>StdDev</a:t>
            </a:r>
            <a:r>
              <a:rPr lang="en-US" sz="1600" u="sng" dirty="0"/>
              <a:t> under different features</a:t>
            </a:r>
            <a:br>
              <a:rPr lang="en-US" sz="1600" u="sng" dirty="0"/>
            </a:br>
            <a:r>
              <a:rPr lang="en-US" sz="1600" u="sng" dirty="0"/>
              <a:t>SDR=</a:t>
            </a:r>
            <a:r>
              <a:rPr lang="en-US" sz="1600" b="0" i="0" dirty="0">
                <a:solidFill>
                  <a:srgbClr val="000000"/>
                </a:solidFill>
                <a:effectLst/>
                <a:latin typeface="Calibri" panose="020F0502020204030204" pitchFamily="34" charset="0"/>
              </a:rPr>
              <a:t>standard deviation reduction</a:t>
            </a:r>
            <a:endParaRPr lang="en-US" sz="1600" u="sng" dirty="0"/>
          </a:p>
        </p:txBody>
      </p:sp>
      <p:sp>
        <p:nvSpPr>
          <p:cNvPr id="4" name="Footer Placeholder 3">
            <a:extLst>
              <a:ext uri="{FF2B5EF4-FFF2-40B4-BE49-F238E27FC236}">
                <a16:creationId xmlns:a16="http://schemas.microsoft.com/office/drawing/2014/main" id="{C41442B3-BA98-4E53-83C2-794DAD0D9F1C}"/>
              </a:ext>
            </a:extLst>
          </p:cNvPr>
          <p:cNvSpPr>
            <a:spLocks noGrp="1"/>
          </p:cNvSpPr>
          <p:nvPr>
            <p:ph type="ftr" sz="quarter" idx="11"/>
          </p:nvPr>
        </p:nvSpPr>
        <p:spPr>
          <a:xfrm>
            <a:off x="2925433" y="6411421"/>
            <a:ext cx="2895600" cy="365125"/>
          </a:xfrm>
        </p:spPr>
        <p:txBody>
          <a:bodyPr/>
          <a:lstStyle/>
          <a:p>
            <a:r>
              <a:rPr lang="en-US"/>
              <a:t>Decision tree g.2.d</a:t>
            </a:r>
          </a:p>
        </p:txBody>
      </p:sp>
      <p:sp>
        <p:nvSpPr>
          <p:cNvPr id="5" name="Slide Number Placeholder 4">
            <a:extLst>
              <a:ext uri="{FF2B5EF4-FFF2-40B4-BE49-F238E27FC236}">
                <a16:creationId xmlns:a16="http://schemas.microsoft.com/office/drawing/2014/main" id="{7244E2DC-C113-4953-9E19-8A54902C1C6D}"/>
              </a:ext>
            </a:extLst>
          </p:cNvPr>
          <p:cNvSpPr>
            <a:spLocks noGrp="1"/>
          </p:cNvSpPr>
          <p:nvPr>
            <p:ph type="sldNum" sz="quarter" idx="12"/>
          </p:nvPr>
        </p:nvSpPr>
        <p:spPr/>
        <p:txBody>
          <a:bodyPr/>
          <a:lstStyle/>
          <a:p>
            <a:fld id="{2610D6A1-B8B6-49E2-8B25-8AE906FA9AFD}" type="slidenum">
              <a:rPr lang="en-US" smtClean="0"/>
              <a:t>88</a:t>
            </a:fld>
            <a:endParaRPr lang="en-US"/>
          </a:p>
        </p:txBody>
      </p:sp>
      <p:pic>
        <p:nvPicPr>
          <p:cNvPr id="6" name="Picture 5">
            <a:extLst>
              <a:ext uri="{FF2B5EF4-FFF2-40B4-BE49-F238E27FC236}">
                <a16:creationId xmlns:a16="http://schemas.microsoft.com/office/drawing/2014/main" id="{7F9F95D6-7127-4DD3-A8D6-0BCFD344ECD0}"/>
              </a:ext>
            </a:extLst>
          </p:cNvPr>
          <p:cNvPicPr>
            <a:picLocks noChangeAspect="1"/>
          </p:cNvPicPr>
          <p:nvPr/>
        </p:nvPicPr>
        <p:blipFill>
          <a:blip r:embed="rId2"/>
          <a:stretch>
            <a:fillRect/>
          </a:stretch>
        </p:blipFill>
        <p:spPr>
          <a:xfrm>
            <a:off x="2392034" y="4067638"/>
            <a:ext cx="4343400" cy="2570795"/>
          </a:xfrm>
          <a:prstGeom prst="rect">
            <a:avLst/>
          </a:prstGeom>
        </p:spPr>
      </p:pic>
      <p:sp>
        <p:nvSpPr>
          <p:cNvPr id="7" name="TextBox 6">
            <a:extLst>
              <a:ext uri="{FF2B5EF4-FFF2-40B4-BE49-F238E27FC236}">
                <a16:creationId xmlns:a16="http://schemas.microsoft.com/office/drawing/2014/main" id="{4CAAF311-1E09-4464-B0FA-4C125BD22A2E}"/>
              </a:ext>
            </a:extLst>
          </p:cNvPr>
          <p:cNvSpPr txBox="1"/>
          <p:nvPr/>
        </p:nvSpPr>
        <p:spPr>
          <a:xfrm>
            <a:off x="6583034" y="4340342"/>
            <a:ext cx="623825" cy="1384995"/>
          </a:xfrm>
          <a:prstGeom prst="rect">
            <a:avLst/>
          </a:prstGeom>
          <a:noFill/>
        </p:spPr>
        <p:txBody>
          <a:bodyPr wrap="none" rtlCol="0">
            <a:spAutoFit/>
          </a:bodyPr>
          <a:lstStyle/>
          <a:p>
            <a:r>
              <a:rPr lang="en-US" sz="1400" dirty="0"/>
              <a:t>Count</a:t>
            </a:r>
          </a:p>
          <a:p>
            <a:r>
              <a:rPr lang="en-US" sz="1400" dirty="0"/>
              <a:t>4</a:t>
            </a:r>
          </a:p>
          <a:p>
            <a:r>
              <a:rPr lang="en-US" sz="1400" dirty="0"/>
              <a:t>4</a:t>
            </a:r>
          </a:p>
          <a:p>
            <a:r>
              <a:rPr lang="en-US" sz="1400" dirty="0"/>
              <a:t>6</a:t>
            </a:r>
          </a:p>
          <a:p>
            <a:r>
              <a:rPr lang="en-US" sz="1400" dirty="0"/>
              <a:t>14</a:t>
            </a:r>
          </a:p>
          <a:p>
            <a:endParaRPr lang="en-US" sz="1400" dirty="0"/>
          </a:p>
        </p:txBody>
      </p:sp>
      <p:sp>
        <p:nvSpPr>
          <p:cNvPr id="8" name="TextBox 7">
            <a:extLst>
              <a:ext uri="{FF2B5EF4-FFF2-40B4-BE49-F238E27FC236}">
                <a16:creationId xmlns:a16="http://schemas.microsoft.com/office/drawing/2014/main" id="{218C29BA-98B7-47EC-936D-E31B008660EB}"/>
              </a:ext>
            </a:extLst>
          </p:cNvPr>
          <p:cNvSpPr txBox="1"/>
          <p:nvPr/>
        </p:nvSpPr>
        <p:spPr>
          <a:xfrm>
            <a:off x="6686413" y="5535719"/>
            <a:ext cx="748410" cy="954107"/>
          </a:xfrm>
          <a:prstGeom prst="rect">
            <a:avLst/>
          </a:prstGeom>
          <a:noFill/>
        </p:spPr>
        <p:txBody>
          <a:bodyPr wrap="square" rtlCol="0">
            <a:spAutoFit/>
          </a:bodyPr>
          <a:lstStyle/>
          <a:p>
            <a:r>
              <a:rPr lang="en-US" sz="1400" dirty="0"/>
              <a:t>Count</a:t>
            </a:r>
          </a:p>
          <a:p>
            <a:r>
              <a:rPr lang="en-US" sz="1400" dirty="0"/>
              <a:t>8</a:t>
            </a:r>
          </a:p>
          <a:p>
            <a:r>
              <a:rPr lang="en-US" sz="1400" dirty="0"/>
              <a:t>6</a:t>
            </a:r>
          </a:p>
          <a:p>
            <a:r>
              <a:rPr lang="en-US" sz="1400" dirty="0"/>
              <a:t>14</a:t>
            </a:r>
          </a:p>
        </p:txBody>
      </p:sp>
      <p:sp>
        <p:nvSpPr>
          <p:cNvPr id="9" name="TextBox 8">
            <a:extLst>
              <a:ext uri="{FF2B5EF4-FFF2-40B4-BE49-F238E27FC236}">
                <a16:creationId xmlns:a16="http://schemas.microsoft.com/office/drawing/2014/main" id="{8128919E-22DF-4153-B6ED-98588DFB0FF3}"/>
              </a:ext>
            </a:extLst>
          </p:cNvPr>
          <p:cNvSpPr txBox="1"/>
          <p:nvPr/>
        </p:nvSpPr>
        <p:spPr>
          <a:xfrm>
            <a:off x="4189529" y="5684326"/>
            <a:ext cx="748410" cy="954107"/>
          </a:xfrm>
          <a:prstGeom prst="rect">
            <a:avLst/>
          </a:prstGeom>
          <a:noFill/>
        </p:spPr>
        <p:txBody>
          <a:bodyPr wrap="square" rtlCol="0">
            <a:spAutoFit/>
          </a:bodyPr>
          <a:lstStyle/>
          <a:p>
            <a:r>
              <a:rPr lang="en-US" sz="1400" dirty="0"/>
              <a:t>Count</a:t>
            </a:r>
          </a:p>
          <a:p>
            <a:r>
              <a:rPr lang="en-US" sz="1400" dirty="0"/>
              <a:t>7</a:t>
            </a:r>
          </a:p>
          <a:p>
            <a:r>
              <a:rPr lang="en-US" sz="1400" dirty="0"/>
              <a:t>7</a:t>
            </a:r>
          </a:p>
          <a:p>
            <a:r>
              <a:rPr lang="en-US" sz="1400" dirty="0"/>
              <a:t>14</a:t>
            </a:r>
          </a:p>
        </p:txBody>
      </p:sp>
      <p:sp>
        <p:nvSpPr>
          <p:cNvPr id="10" name="TextBox 9">
            <a:extLst>
              <a:ext uri="{FF2B5EF4-FFF2-40B4-BE49-F238E27FC236}">
                <a16:creationId xmlns:a16="http://schemas.microsoft.com/office/drawing/2014/main" id="{54560896-26BD-48A6-8D71-15F3665AAD76}"/>
              </a:ext>
            </a:extLst>
          </p:cNvPr>
          <p:cNvSpPr txBox="1"/>
          <p:nvPr/>
        </p:nvSpPr>
        <p:spPr>
          <a:xfrm>
            <a:off x="4251821" y="4340342"/>
            <a:ext cx="623825" cy="1600438"/>
          </a:xfrm>
          <a:prstGeom prst="rect">
            <a:avLst/>
          </a:prstGeom>
          <a:noFill/>
        </p:spPr>
        <p:txBody>
          <a:bodyPr wrap="none" rtlCol="0">
            <a:spAutoFit/>
          </a:bodyPr>
          <a:lstStyle/>
          <a:p>
            <a:r>
              <a:rPr lang="en-US" sz="1400" dirty="0"/>
              <a:t>Count</a:t>
            </a:r>
          </a:p>
          <a:p>
            <a:r>
              <a:rPr lang="en-US" sz="1400" dirty="0"/>
              <a:t>4</a:t>
            </a:r>
          </a:p>
          <a:p>
            <a:r>
              <a:rPr lang="en-US" sz="1400" dirty="0"/>
              <a:t>5</a:t>
            </a:r>
          </a:p>
          <a:p>
            <a:r>
              <a:rPr lang="en-US" sz="1400" dirty="0"/>
              <a:t>5</a:t>
            </a:r>
          </a:p>
          <a:p>
            <a:r>
              <a:rPr lang="en-US" sz="1400" dirty="0"/>
              <a:t>14</a:t>
            </a:r>
          </a:p>
          <a:p>
            <a:endParaRPr lang="en-US" sz="1400" dirty="0"/>
          </a:p>
          <a:p>
            <a:endParaRPr lang="en-US" sz="1400" dirty="0"/>
          </a:p>
        </p:txBody>
      </p:sp>
      <p:sp>
        <p:nvSpPr>
          <p:cNvPr id="11" name="TextBox 10">
            <a:extLst>
              <a:ext uri="{FF2B5EF4-FFF2-40B4-BE49-F238E27FC236}">
                <a16:creationId xmlns:a16="http://schemas.microsoft.com/office/drawing/2014/main" id="{67B24104-DF16-4E95-A7F5-B120CE138E46}"/>
              </a:ext>
            </a:extLst>
          </p:cNvPr>
          <p:cNvSpPr txBox="1"/>
          <p:nvPr/>
        </p:nvSpPr>
        <p:spPr>
          <a:xfrm flipH="1">
            <a:off x="5241324" y="5199146"/>
            <a:ext cx="1091540" cy="307777"/>
          </a:xfrm>
          <a:prstGeom prst="rect">
            <a:avLst/>
          </a:prstGeom>
          <a:solidFill>
            <a:schemeClr val="bg1"/>
          </a:solidFill>
        </p:spPr>
        <p:txBody>
          <a:bodyPr wrap="square" rtlCol="0">
            <a:spAutoFit/>
          </a:bodyPr>
          <a:lstStyle/>
          <a:p>
            <a:r>
              <a:rPr lang="en-US" sz="1400" dirty="0"/>
              <a:t>SDR=0.48</a:t>
            </a:r>
          </a:p>
        </p:txBody>
      </p:sp>
      <p:pic>
        <p:nvPicPr>
          <p:cNvPr id="12" name="Picture 11">
            <a:extLst>
              <a:ext uri="{FF2B5EF4-FFF2-40B4-BE49-F238E27FC236}">
                <a16:creationId xmlns:a16="http://schemas.microsoft.com/office/drawing/2014/main" id="{3FBE7625-3F33-45AC-A1ED-B91A947737A5}"/>
              </a:ext>
            </a:extLst>
          </p:cNvPr>
          <p:cNvPicPr>
            <a:picLocks noChangeAspect="1"/>
          </p:cNvPicPr>
          <p:nvPr/>
        </p:nvPicPr>
        <p:blipFill>
          <a:blip r:embed="rId3"/>
          <a:stretch>
            <a:fillRect/>
          </a:stretch>
        </p:blipFill>
        <p:spPr>
          <a:xfrm>
            <a:off x="2434265" y="725775"/>
            <a:ext cx="4573774" cy="3250582"/>
          </a:xfrm>
          <a:prstGeom prst="rect">
            <a:avLst/>
          </a:prstGeom>
        </p:spPr>
      </p:pic>
      <p:sp>
        <p:nvSpPr>
          <p:cNvPr id="13" name="Content Placeholder 12">
            <a:extLst>
              <a:ext uri="{FF2B5EF4-FFF2-40B4-BE49-F238E27FC236}">
                <a16:creationId xmlns:a16="http://schemas.microsoft.com/office/drawing/2014/main" id="{512A0EA7-6F9C-4142-86AA-5A2DE91BE9C3}"/>
              </a:ext>
            </a:extLst>
          </p:cNvPr>
          <p:cNvSpPr txBox="1">
            <a:spLocks noGrp="1"/>
          </p:cNvSpPr>
          <p:nvPr>
            <p:ph idx="1"/>
          </p:nvPr>
        </p:nvSpPr>
        <p:spPr>
          <a:xfrm>
            <a:off x="0" y="76200"/>
            <a:ext cx="2442547" cy="6851106"/>
          </a:xfrm>
          <a:prstGeom prst="rect">
            <a:avLst/>
          </a:prstGeom>
          <a:noFill/>
        </p:spPr>
        <p:txBody>
          <a:bodyPr wrap="square">
            <a:spAutoFit/>
          </a:bodyPr>
          <a:lstStyle/>
          <a:p>
            <a:r>
              <a:rPr lang="en-US" sz="1800" dirty="0"/>
              <a:t>Under outlook</a:t>
            </a:r>
          </a:p>
          <a:p>
            <a:r>
              <a:rPr lang="en-US" sz="1800" dirty="0"/>
              <a:t>Std(overcast)=std([46,43,52,44],1)= </a:t>
            </a:r>
            <a:r>
              <a:rPr lang="en-US" sz="1800" dirty="0">
                <a:solidFill>
                  <a:srgbClr val="FF0000"/>
                </a:solidFill>
              </a:rPr>
              <a:t>3.4911</a:t>
            </a:r>
          </a:p>
          <a:p>
            <a:r>
              <a:rPr lang="en-US" sz="1800" dirty="0"/>
              <a:t>Std(rainy)= std([25,30,35,38,48],1)</a:t>
            </a:r>
          </a:p>
          <a:p>
            <a:r>
              <a:rPr lang="en-US" sz="1800" dirty="0">
                <a:solidFill>
                  <a:srgbClr val="FF0000"/>
                </a:solidFill>
              </a:rPr>
              <a:t>= 7.7820</a:t>
            </a:r>
          </a:p>
          <a:p>
            <a:r>
              <a:rPr lang="en-US" sz="1800" dirty="0"/>
              <a:t>Std(sunny)= std([45,52,23,46,30],1)</a:t>
            </a:r>
          </a:p>
          <a:p>
            <a:r>
              <a:rPr lang="en-US" sz="1800" dirty="0"/>
              <a:t>= </a:t>
            </a:r>
            <a:r>
              <a:rPr lang="en-US" sz="1800" dirty="0">
                <a:solidFill>
                  <a:srgbClr val="FF0000"/>
                </a:solidFill>
              </a:rPr>
              <a:t>10.8701</a:t>
            </a:r>
          </a:p>
          <a:p>
            <a:r>
              <a:rPr lang="en-US" sz="1800" dirty="0"/>
              <a:t>------------------------</a:t>
            </a:r>
          </a:p>
          <a:p>
            <a:r>
              <a:rPr lang="en-US" sz="1800" dirty="0"/>
              <a:t>Under Humidity</a:t>
            </a:r>
          </a:p>
          <a:p>
            <a:r>
              <a:rPr lang="en-US" sz="1800" dirty="0"/>
              <a:t>Std(High)=std([25,30,46,45,35,52,30],1)</a:t>
            </a:r>
          </a:p>
          <a:p>
            <a:r>
              <a:rPr lang="en-US" sz="1800" dirty="0"/>
              <a:t>= </a:t>
            </a:r>
            <a:r>
              <a:rPr lang="en-US" sz="1800" dirty="0">
                <a:solidFill>
                  <a:srgbClr val="FF0000"/>
                </a:solidFill>
              </a:rPr>
              <a:t>9.3634</a:t>
            </a:r>
          </a:p>
          <a:p>
            <a:r>
              <a:rPr lang="en-US" sz="1800" dirty="0"/>
              <a:t>Std(Normal)=std([52,23,43,38,46,48,44],1)</a:t>
            </a:r>
          </a:p>
          <a:p>
            <a:r>
              <a:rPr lang="en-US" sz="1800" dirty="0"/>
              <a:t>=</a:t>
            </a:r>
            <a:r>
              <a:rPr lang="en-US" sz="1800" dirty="0">
                <a:solidFill>
                  <a:srgbClr val="FF0000"/>
                </a:solidFill>
              </a:rPr>
              <a:t> 8.7342</a:t>
            </a:r>
          </a:p>
          <a:p>
            <a:endParaRPr lang="en-US" sz="1800" dirty="0"/>
          </a:p>
        </p:txBody>
      </p:sp>
      <p:sp>
        <p:nvSpPr>
          <p:cNvPr id="14" name="Content Placeholder 12">
            <a:extLst>
              <a:ext uri="{FF2B5EF4-FFF2-40B4-BE49-F238E27FC236}">
                <a16:creationId xmlns:a16="http://schemas.microsoft.com/office/drawing/2014/main" id="{71939D98-790F-4F05-A065-CD3250DAC296}"/>
              </a:ext>
            </a:extLst>
          </p:cNvPr>
          <p:cNvSpPr txBox="1">
            <a:spLocks/>
          </p:cNvSpPr>
          <p:nvPr/>
        </p:nvSpPr>
        <p:spPr>
          <a:xfrm>
            <a:off x="7144889" y="103451"/>
            <a:ext cx="1943698" cy="6352508"/>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Under temp</a:t>
            </a:r>
          </a:p>
          <a:p>
            <a:r>
              <a:rPr lang="en-US" sz="1800" dirty="0"/>
              <a:t>std(cool)=std([52,23,43,38],1)= </a:t>
            </a:r>
            <a:r>
              <a:rPr lang="en-US" sz="1800" dirty="0">
                <a:solidFill>
                  <a:srgbClr val="FF0000"/>
                </a:solidFill>
              </a:rPr>
              <a:t>10.5119</a:t>
            </a:r>
          </a:p>
          <a:p>
            <a:r>
              <a:rPr lang="en-US" sz="1800" dirty="0"/>
              <a:t>Std(Hot)=std([25,30,46,44],1)= </a:t>
            </a:r>
            <a:r>
              <a:rPr lang="en-US" sz="1800" dirty="0">
                <a:solidFill>
                  <a:srgbClr val="FF0000"/>
                </a:solidFill>
              </a:rPr>
              <a:t>8.9547</a:t>
            </a:r>
          </a:p>
          <a:p>
            <a:r>
              <a:rPr lang="en-US" sz="1800" dirty="0"/>
              <a:t>Std(Mild)=std([45,35,46,48,52,30],1)</a:t>
            </a:r>
          </a:p>
          <a:p>
            <a:r>
              <a:rPr lang="en-US" sz="1800" dirty="0"/>
              <a:t>= </a:t>
            </a:r>
            <a:r>
              <a:rPr lang="en-US" sz="1800" dirty="0">
                <a:solidFill>
                  <a:srgbClr val="FF0000"/>
                </a:solidFill>
              </a:rPr>
              <a:t>7.6522</a:t>
            </a:r>
          </a:p>
          <a:p>
            <a:r>
              <a:rPr lang="en-US" sz="1800" dirty="0"/>
              <a:t>-----------</a:t>
            </a:r>
          </a:p>
          <a:p>
            <a:r>
              <a:rPr lang="en-US" sz="1800" dirty="0"/>
              <a:t>Under Windy</a:t>
            </a:r>
          </a:p>
          <a:p>
            <a:r>
              <a:rPr lang="en-US" sz="1800" dirty="0"/>
              <a:t>std(False)=std([25,46,45,52,35,38,46,44],1)= </a:t>
            </a:r>
            <a:r>
              <a:rPr lang="en-US" sz="1800" dirty="0">
                <a:solidFill>
                  <a:srgbClr val="FF0000"/>
                </a:solidFill>
              </a:rPr>
              <a:t>7.8730</a:t>
            </a:r>
          </a:p>
          <a:p>
            <a:r>
              <a:rPr lang="en-US" sz="1800" dirty="0"/>
              <a:t>Std(True)=std([30,23,43,48,52,30],1)= </a:t>
            </a:r>
            <a:r>
              <a:rPr lang="en-US" sz="1800" dirty="0">
                <a:solidFill>
                  <a:srgbClr val="FF0000"/>
                </a:solidFill>
              </a:rPr>
              <a:t>10.5935</a:t>
            </a:r>
          </a:p>
        </p:txBody>
      </p:sp>
      <p:cxnSp>
        <p:nvCxnSpPr>
          <p:cNvPr id="16" name="Straight Arrow Connector 15">
            <a:extLst>
              <a:ext uri="{FF2B5EF4-FFF2-40B4-BE49-F238E27FC236}">
                <a16:creationId xmlns:a16="http://schemas.microsoft.com/office/drawing/2014/main" id="{3A7C2075-5F56-4D49-9341-6C2C1C1B5FDC}"/>
              </a:ext>
            </a:extLst>
          </p:cNvPr>
          <p:cNvCxnSpPr>
            <a:cxnSpLocks/>
          </p:cNvCxnSpPr>
          <p:nvPr/>
        </p:nvCxnSpPr>
        <p:spPr>
          <a:xfrm>
            <a:off x="1722890" y="219567"/>
            <a:ext cx="972014" cy="452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BCE2A53-2C7F-4014-8C85-4F80765A9368}"/>
              </a:ext>
            </a:extLst>
          </p:cNvPr>
          <p:cNvCxnSpPr>
            <a:cxnSpLocks/>
          </p:cNvCxnSpPr>
          <p:nvPr/>
        </p:nvCxnSpPr>
        <p:spPr>
          <a:xfrm>
            <a:off x="2033059" y="4340342"/>
            <a:ext cx="816514" cy="1791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0A92F45-67FC-4331-8BF8-FC188F293200}"/>
              </a:ext>
            </a:extLst>
          </p:cNvPr>
          <p:cNvCxnSpPr>
            <a:cxnSpLocks/>
          </p:cNvCxnSpPr>
          <p:nvPr/>
        </p:nvCxnSpPr>
        <p:spPr>
          <a:xfrm flipH="1">
            <a:off x="4935546" y="918236"/>
            <a:ext cx="2632492" cy="387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1D1A2D4-C359-4E91-A480-66658417E52A}"/>
              </a:ext>
            </a:extLst>
          </p:cNvPr>
          <p:cNvCxnSpPr>
            <a:cxnSpLocks/>
          </p:cNvCxnSpPr>
          <p:nvPr/>
        </p:nvCxnSpPr>
        <p:spPr>
          <a:xfrm flipH="1">
            <a:off x="5012496" y="3955852"/>
            <a:ext cx="2422328" cy="2134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2637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47956-E6E1-4079-A318-67A1389A4306}"/>
              </a:ext>
            </a:extLst>
          </p:cNvPr>
          <p:cNvSpPr>
            <a:spLocks noGrp="1"/>
          </p:cNvSpPr>
          <p:nvPr>
            <p:ph type="title"/>
          </p:nvPr>
        </p:nvSpPr>
        <p:spPr>
          <a:xfrm>
            <a:off x="4622800" y="1676400"/>
            <a:ext cx="4343400" cy="655638"/>
          </a:xfrm>
        </p:spPr>
        <p:txBody>
          <a:bodyPr>
            <a:noAutofit/>
          </a:bodyPr>
          <a:lstStyle/>
          <a:p>
            <a:pPr algn="l"/>
            <a:r>
              <a:rPr lang="en-US" sz="2400" dirty="0"/>
              <a:t>Step 2: The dataset is then split on the different attributes. The standard deviation for each branch is calculated. The resulting standard deviation is subtracted from the standard deviation before the split. The result is the standard deviation reduction(SDR).</a:t>
            </a:r>
            <a:br>
              <a:rPr lang="en-US" sz="2400" dirty="0"/>
            </a:br>
            <a:endParaRPr lang="en-US" sz="2400" dirty="0"/>
          </a:p>
        </p:txBody>
      </p:sp>
      <p:sp>
        <p:nvSpPr>
          <p:cNvPr id="3" name="Content Placeholder 2">
            <a:extLst>
              <a:ext uri="{FF2B5EF4-FFF2-40B4-BE49-F238E27FC236}">
                <a16:creationId xmlns:a16="http://schemas.microsoft.com/office/drawing/2014/main" id="{DC186024-BA82-4E68-A3E2-21A4E2E521E8}"/>
              </a:ext>
            </a:extLst>
          </p:cNvPr>
          <p:cNvSpPr>
            <a:spLocks noGrp="1"/>
          </p:cNvSpPr>
          <p:nvPr>
            <p:ph idx="1"/>
          </p:nvPr>
        </p:nvSpPr>
        <p:spPr>
          <a:xfrm>
            <a:off x="44005" y="136525"/>
            <a:ext cx="3994595" cy="6492875"/>
          </a:xfrm>
        </p:spPr>
        <p:txBody>
          <a:bodyPr>
            <a:noAutofit/>
          </a:bodyPr>
          <a:lstStyle/>
          <a:p>
            <a:r>
              <a:rPr lang="en-US" sz="1200" dirty="0"/>
              <a:t>Step 2a</a:t>
            </a:r>
          </a:p>
          <a:p>
            <a:r>
              <a:rPr lang="en-US" sz="1200" dirty="0"/>
              <a:t>S(Hour, Outlook)=P(Sunny)*S(sunny)+P(Overcast)*S(Overcast)+P(Rainy)*S(Rainy)=</a:t>
            </a:r>
          </a:p>
          <a:p>
            <a:r>
              <a:rPr lang="en-US" sz="1200" dirty="0"/>
              <a:t>=(4/14)*3.49+(5/14)*7.78+(5/14)*10.87</a:t>
            </a:r>
          </a:p>
          <a:p>
            <a:r>
              <a:rPr lang="en-US" sz="1200" dirty="0"/>
              <a:t>=7.66</a:t>
            </a:r>
          </a:p>
          <a:p>
            <a:r>
              <a:rPr lang="en-US" sz="1200" dirty="0"/>
              <a:t>SDR(T,X=Outlook)=9.32-7.66=1.66</a:t>
            </a:r>
          </a:p>
          <a:p>
            <a:r>
              <a:rPr lang="en-US" sz="1200" dirty="0"/>
              <a:t>/////////////////////////////////////////////////////</a:t>
            </a:r>
          </a:p>
          <a:p>
            <a:r>
              <a:rPr lang="en-US" sz="1200" dirty="0"/>
              <a:t>Step2b</a:t>
            </a:r>
          </a:p>
          <a:p>
            <a:r>
              <a:rPr lang="en-US" sz="1200" dirty="0"/>
              <a:t>S(Hour, Temp)=P(cool)*S(cool)+P(hot)*S(hot)+P(mild)*S(mild)=</a:t>
            </a:r>
          </a:p>
          <a:p>
            <a:r>
              <a:rPr lang="en-US" sz="1200" dirty="0"/>
              <a:t>=(4/14)*10.51+(4/14)*8.95+(6/14)*7.65=</a:t>
            </a:r>
            <a:r>
              <a:rPr lang="en-US" sz="900" b="0" i="0" dirty="0">
                <a:solidFill>
                  <a:srgbClr val="202124"/>
                </a:solidFill>
                <a:effectLst/>
                <a:latin typeface="arial" panose="020B0604020202020204" pitchFamily="34" charset="0"/>
              </a:rPr>
              <a:t> </a:t>
            </a:r>
            <a:r>
              <a:rPr lang="en-US" sz="800" b="0" i="0" dirty="0">
                <a:solidFill>
                  <a:srgbClr val="202124"/>
                </a:solidFill>
                <a:effectLst/>
                <a:latin typeface="arial" panose="020B0604020202020204" pitchFamily="34" charset="0"/>
              </a:rPr>
              <a:t>8.84</a:t>
            </a:r>
            <a:endParaRPr lang="en-US" sz="900" b="0" i="0" dirty="0">
              <a:solidFill>
                <a:srgbClr val="202124"/>
              </a:solidFill>
              <a:effectLst/>
              <a:latin typeface="arial" panose="020B0604020202020204" pitchFamily="34" charset="0"/>
            </a:endParaRPr>
          </a:p>
          <a:p>
            <a:r>
              <a:rPr lang="en-US" sz="1200" dirty="0"/>
              <a:t>SDR(T,X=Temp)=9.32-</a:t>
            </a:r>
            <a:r>
              <a:rPr lang="en-US" sz="900" b="0" i="0" dirty="0">
                <a:solidFill>
                  <a:srgbClr val="202124"/>
                </a:solidFill>
                <a:effectLst/>
                <a:latin typeface="arial" panose="020B0604020202020204" pitchFamily="34" charset="0"/>
              </a:rPr>
              <a:t> </a:t>
            </a:r>
            <a:r>
              <a:rPr lang="en-US" sz="800" b="0" i="0" dirty="0">
                <a:solidFill>
                  <a:srgbClr val="202124"/>
                </a:solidFill>
                <a:effectLst/>
                <a:latin typeface="arial" panose="020B0604020202020204" pitchFamily="34" charset="0"/>
              </a:rPr>
              <a:t>8.84</a:t>
            </a:r>
            <a:r>
              <a:rPr lang="en-US" sz="900" b="0" i="0" dirty="0">
                <a:solidFill>
                  <a:srgbClr val="202124"/>
                </a:solidFill>
                <a:effectLst/>
                <a:latin typeface="arial" panose="020B0604020202020204" pitchFamily="34" charset="0"/>
              </a:rPr>
              <a:t> </a:t>
            </a:r>
            <a:r>
              <a:rPr lang="en-US" sz="1200" dirty="0"/>
              <a:t>=</a:t>
            </a:r>
            <a:r>
              <a:rPr lang="en-US" sz="1200" b="0" i="0" dirty="0">
                <a:solidFill>
                  <a:srgbClr val="202124"/>
                </a:solidFill>
                <a:effectLst/>
                <a:latin typeface="arial" panose="020B0604020202020204" pitchFamily="34" charset="0"/>
              </a:rPr>
              <a:t>0.48</a:t>
            </a:r>
          </a:p>
          <a:p>
            <a:r>
              <a:rPr lang="en-US" sz="1200" dirty="0"/>
              <a:t>///////////////////////////////////////////////////</a:t>
            </a:r>
          </a:p>
          <a:p>
            <a:r>
              <a:rPr lang="en-US" sz="1200" dirty="0"/>
              <a:t>Step2c</a:t>
            </a:r>
          </a:p>
          <a:p>
            <a:r>
              <a:rPr lang="en-US" sz="1200" dirty="0"/>
              <a:t>S(Hour, Humidity)=P(High)*S(High)+P(Normal)*S(Normal) =</a:t>
            </a:r>
          </a:p>
          <a:p>
            <a:r>
              <a:rPr lang="en-US" sz="1200" dirty="0"/>
              <a:t>=(7/14)*9.36+(7/14)*8.37=</a:t>
            </a:r>
            <a:r>
              <a:rPr lang="en-US" sz="900" b="0" i="0" dirty="0">
                <a:solidFill>
                  <a:srgbClr val="202124"/>
                </a:solidFill>
                <a:effectLst/>
                <a:latin typeface="arial" panose="020B0604020202020204" pitchFamily="34" charset="0"/>
              </a:rPr>
              <a:t> </a:t>
            </a:r>
            <a:r>
              <a:rPr lang="en-US" sz="800" b="0" i="0" dirty="0">
                <a:solidFill>
                  <a:srgbClr val="202124"/>
                </a:solidFill>
                <a:effectLst/>
                <a:latin typeface="arial" panose="020B0604020202020204" pitchFamily="34" charset="0"/>
              </a:rPr>
              <a:t>9.04</a:t>
            </a:r>
            <a:endParaRPr lang="en-US" sz="1200" dirty="0"/>
          </a:p>
          <a:p>
            <a:r>
              <a:rPr lang="en-US" sz="1200" dirty="0"/>
              <a:t>SDR(T,X= Humidity)=9.32-</a:t>
            </a:r>
            <a:r>
              <a:rPr lang="en-US" sz="800" b="0" i="0" dirty="0">
                <a:solidFill>
                  <a:srgbClr val="202124"/>
                </a:solidFill>
                <a:effectLst/>
                <a:latin typeface="arial" panose="020B0604020202020204" pitchFamily="34" charset="0"/>
              </a:rPr>
              <a:t>9.04</a:t>
            </a:r>
            <a:r>
              <a:rPr lang="en-US" sz="900" b="0" i="0" dirty="0">
                <a:solidFill>
                  <a:srgbClr val="202124"/>
                </a:solidFill>
                <a:effectLst/>
                <a:latin typeface="arial" panose="020B0604020202020204" pitchFamily="34" charset="0"/>
              </a:rPr>
              <a:t> </a:t>
            </a:r>
            <a:r>
              <a:rPr lang="en-US" sz="1200" dirty="0"/>
              <a:t>=</a:t>
            </a:r>
            <a:r>
              <a:rPr lang="en-US" sz="900" b="0" i="0" dirty="0">
                <a:solidFill>
                  <a:srgbClr val="202124"/>
                </a:solidFill>
                <a:effectLst/>
                <a:latin typeface="arial" panose="020B0604020202020204" pitchFamily="34" charset="0"/>
              </a:rPr>
              <a:t> 0.28</a:t>
            </a:r>
            <a:endParaRPr lang="en-US" sz="1200" b="0" i="0" dirty="0">
              <a:solidFill>
                <a:srgbClr val="202124"/>
              </a:solidFill>
              <a:effectLst/>
              <a:latin typeface="arial" panose="020B0604020202020204" pitchFamily="34" charset="0"/>
            </a:endParaRPr>
          </a:p>
          <a:p>
            <a:r>
              <a:rPr lang="en-US" sz="1200" dirty="0"/>
              <a:t>//////////////////////////////////////////</a:t>
            </a:r>
          </a:p>
          <a:p>
            <a:r>
              <a:rPr lang="en-US" sz="1200" dirty="0"/>
              <a:t>Step2d</a:t>
            </a:r>
          </a:p>
          <a:p>
            <a:r>
              <a:rPr lang="en-US" sz="1200" dirty="0"/>
              <a:t>S(Hour, Temp)=P(False)*S(False)+P(True)*S(True)</a:t>
            </a:r>
          </a:p>
          <a:p>
            <a:r>
              <a:rPr lang="en-US" sz="1200" dirty="0"/>
              <a:t>=(8/14)*7.87+(6/14)*10.59=</a:t>
            </a:r>
            <a:r>
              <a:rPr lang="en-US" sz="1200" b="0" i="0" dirty="0">
                <a:solidFill>
                  <a:srgbClr val="202124"/>
                </a:solidFill>
                <a:effectLst/>
                <a:latin typeface="arial" panose="020B0604020202020204" pitchFamily="34" charset="0"/>
              </a:rPr>
              <a:t>9.0357</a:t>
            </a:r>
            <a:endParaRPr lang="en-US" sz="1200" dirty="0"/>
          </a:p>
          <a:p>
            <a:r>
              <a:rPr lang="en-US" sz="1200" dirty="0"/>
              <a:t>SDR(T,X=Temp)=9.32-</a:t>
            </a:r>
            <a:r>
              <a:rPr lang="en-US" sz="1200" b="0" i="0" dirty="0">
                <a:solidFill>
                  <a:srgbClr val="202124"/>
                </a:solidFill>
                <a:effectLst/>
                <a:latin typeface="arial" panose="020B0604020202020204" pitchFamily="34" charset="0"/>
              </a:rPr>
              <a:t>9.0357</a:t>
            </a:r>
            <a:r>
              <a:rPr lang="en-US" sz="1200" dirty="0"/>
              <a:t>=</a:t>
            </a:r>
            <a:r>
              <a:rPr lang="en-US" sz="1200" b="0" i="0" dirty="0">
                <a:solidFill>
                  <a:srgbClr val="202124"/>
                </a:solidFill>
                <a:effectLst/>
                <a:latin typeface="arial" panose="020B0604020202020204" pitchFamily="34" charset="0"/>
              </a:rPr>
              <a:t>0.2843</a:t>
            </a:r>
            <a:endParaRPr lang="en-US" sz="1200" dirty="0"/>
          </a:p>
          <a:p>
            <a:r>
              <a:rPr lang="en-US" sz="1200" dirty="0"/>
              <a:t>SDR(T,X=Windy)=0.29</a:t>
            </a:r>
          </a:p>
          <a:p>
            <a:endParaRPr lang="en-US" sz="1200" dirty="0"/>
          </a:p>
        </p:txBody>
      </p:sp>
      <p:sp>
        <p:nvSpPr>
          <p:cNvPr id="4" name="Footer Placeholder 3">
            <a:extLst>
              <a:ext uri="{FF2B5EF4-FFF2-40B4-BE49-F238E27FC236}">
                <a16:creationId xmlns:a16="http://schemas.microsoft.com/office/drawing/2014/main" id="{F3E1B734-6CDF-449F-AEEA-C43945F093A0}"/>
              </a:ext>
            </a:extLst>
          </p:cNvPr>
          <p:cNvSpPr>
            <a:spLocks noGrp="1"/>
          </p:cNvSpPr>
          <p:nvPr>
            <p:ph type="ftr" sz="quarter" idx="11"/>
          </p:nvPr>
        </p:nvSpPr>
        <p:spPr/>
        <p:txBody>
          <a:bodyPr/>
          <a:lstStyle/>
          <a:p>
            <a:r>
              <a:rPr lang="en-US"/>
              <a:t>Decision tree g.2.d</a:t>
            </a:r>
          </a:p>
        </p:txBody>
      </p:sp>
      <p:sp>
        <p:nvSpPr>
          <p:cNvPr id="5" name="Slide Number Placeholder 4">
            <a:extLst>
              <a:ext uri="{FF2B5EF4-FFF2-40B4-BE49-F238E27FC236}">
                <a16:creationId xmlns:a16="http://schemas.microsoft.com/office/drawing/2014/main" id="{6B52D448-1EF2-425A-A62E-432673F22BE4}"/>
              </a:ext>
            </a:extLst>
          </p:cNvPr>
          <p:cNvSpPr>
            <a:spLocks noGrp="1"/>
          </p:cNvSpPr>
          <p:nvPr>
            <p:ph type="sldNum" sz="quarter" idx="12"/>
          </p:nvPr>
        </p:nvSpPr>
        <p:spPr/>
        <p:txBody>
          <a:bodyPr/>
          <a:lstStyle/>
          <a:p>
            <a:fld id="{2610D6A1-B8B6-49E2-8B25-8AE906FA9AFD}" type="slidenum">
              <a:rPr lang="en-US" smtClean="0"/>
              <a:t>89</a:t>
            </a:fld>
            <a:endParaRPr lang="en-US"/>
          </a:p>
        </p:txBody>
      </p:sp>
      <p:pic>
        <p:nvPicPr>
          <p:cNvPr id="7" name="Picture 6">
            <a:extLst>
              <a:ext uri="{FF2B5EF4-FFF2-40B4-BE49-F238E27FC236}">
                <a16:creationId xmlns:a16="http://schemas.microsoft.com/office/drawing/2014/main" id="{22996494-1554-4E43-B4E9-352E684F8219}"/>
              </a:ext>
            </a:extLst>
          </p:cNvPr>
          <p:cNvPicPr>
            <a:picLocks noChangeAspect="1"/>
          </p:cNvPicPr>
          <p:nvPr/>
        </p:nvPicPr>
        <p:blipFill>
          <a:blip r:embed="rId2"/>
          <a:stretch>
            <a:fillRect/>
          </a:stretch>
        </p:blipFill>
        <p:spPr>
          <a:xfrm>
            <a:off x="4229990" y="3570534"/>
            <a:ext cx="4343400" cy="2570795"/>
          </a:xfrm>
          <a:prstGeom prst="rect">
            <a:avLst/>
          </a:prstGeom>
        </p:spPr>
      </p:pic>
      <p:sp>
        <p:nvSpPr>
          <p:cNvPr id="8" name="TextBox 7">
            <a:extLst>
              <a:ext uri="{FF2B5EF4-FFF2-40B4-BE49-F238E27FC236}">
                <a16:creationId xmlns:a16="http://schemas.microsoft.com/office/drawing/2014/main" id="{F9587344-7CC9-4D71-A508-7CA275176C72}"/>
              </a:ext>
            </a:extLst>
          </p:cNvPr>
          <p:cNvSpPr txBox="1"/>
          <p:nvPr/>
        </p:nvSpPr>
        <p:spPr>
          <a:xfrm>
            <a:off x="8420990" y="3843238"/>
            <a:ext cx="623825" cy="1384995"/>
          </a:xfrm>
          <a:prstGeom prst="rect">
            <a:avLst/>
          </a:prstGeom>
          <a:noFill/>
        </p:spPr>
        <p:txBody>
          <a:bodyPr wrap="none" rtlCol="0">
            <a:spAutoFit/>
          </a:bodyPr>
          <a:lstStyle/>
          <a:p>
            <a:r>
              <a:rPr lang="en-US" sz="1400" dirty="0"/>
              <a:t>Count</a:t>
            </a:r>
          </a:p>
          <a:p>
            <a:r>
              <a:rPr lang="en-US" sz="1400" dirty="0"/>
              <a:t>4</a:t>
            </a:r>
          </a:p>
          <a:p>
            <a:r>
              <a:rPr lang="en-US" sz="1400" dirty="0"/>
              <a:t>4</a:t>
            </a:r>
          </a:p>
          <a:p>
            <a:r>
              <a:rPr lang="en-US" sz="1400" dirty="0"/>
              <a:t>6</a:t>
            </a:r>
          </a:p>
          <a:p>
            <a:r>
              <a:rPr lang="en-US" sz="1400" dirty="0"/>
              <a:t>14</a:t>
            </a:r>
          </a:p>
          <a:p>
            <a:endParaRPr lang="en-US" sz="1400" dirty="0"/>
          </a:p>
        </p:txBody>
      </p:sp>
      <p:sp>
        <p:nvSpPr>
          <p:cNvPr id="9" name="TextBox 8">
            <a:extLst>
              <a:ext uri="{FF2B5EF4-FFF2-40B4-BE49-F238E27FC236}">
                <a16:creationId xmlns:a16="http://schemas.microsoft.com/office/drawing/2014/main" id="{2CBE8C23-2F89-4C3A-8E9A-634C0220CD2D}"/>
              </a:ext>
            </a:extLst>
          </p:cNvPr>
          <p:cNvSpPr txBox="1"/>
          <p:nvPr/>
        </p:nvSpPr>
        <p:spPr>
          <a:xfrm>
            <a:off x="8471790" y="5175912"/>
            <a:ext cx="748410" cy="954107"/>
          </a:xfrm>
          <a:prstGeom prst="rect">
            <a:avLst/>
          </a:prstGeom>
          <a:noFill/>
        </p:spPr>
        <p:txBody>
          <a:bodyPr wrap="square" rtlCol="0">
            <a:spAutoFit/>
          </a:bodyPr>
          <a:lstStyle/>
          <a:p>
            <a:r>
              <a:rPr lang="en-US" sz="1400" dirty="0"/>
              <a:t>Count</a:t>
            </a:r>
          </a:p>
          <a:p>
            <a:r>
              <a:rPr lang="en-US" sz="1400" dirty="0"/>
              <a:t>8</a:t>
            </a:r>
          </a:p>
          <a:p>
            <a:r>
              <a:rPr lang="en-US" sz="1400" dirty="0"/>
              <a:t>6</a:t>
            </a:r>
          </a:p>
          <a:p>
            <a:r>
              <a:rPr lang="en-US" sz="1400" dirty="0"/>
              <a:t>14</a:t>
            </a:r>
          </a:p>
        </p:txBody>
      </p:sp>
      <p:sp>
        <p:nvSpPr>
          <p:cNvPr id="10" name="TextBox 9">
            <a:extLst>
              <a:ext uri="{FF2B5EF4-FFF2-40B4-BE49-F238E27FC236}">
                <a16:creationId xmlns:a16="http://schemas.microsoft.com/office/drawing/2014/main" id="{96BD4CA3-F4D6-494F-87E1-8368FE258558}"/>
              </a:ext>
            </a:extLst>
          </p:cNvPr>
          <p:cNvSpPr txBox="1"/>
          <p:nvPr/>
        </p:nvSpPr>
        <p:spPr>
          <a:xfrm>
            <a:off x="6027485" y="5187222"/>
            <a:ext cx="748410" cy="954107"/>
          </a:xfrm>
          <a:prstGeom prst="rect">
            <a:avLst/>
          </a:prstGeom>
          <a:noFill/>
        </p:spPr>
        <p:txBody>
          <a:bodyPr wrap="square" rtlCol="0">
            <a:spAutoFit/>
          </a:bodyPr>
          <a:lstStyle/>
          <a:p>
            <a:r>
              <a:rPr lang="en-US" sz="1400" dirty="0"/>
              <a:t>Count</a:t>
            </a:r>
          </a:p>
          <a:p>
            <a:r>
              <a:rPr lang="en-US" sz="1400" dirty="0"/>
              <a:t>7</a:t>
            </a:r>
          </a:p>
          <a:p>
            <a:r>
              <a:rPr lang="en-US" sz="1400" dirty="0"/>
              <a:t>7</a:t>
            </a:r>
          </a:p>
          <a:p>
            <a:r>
              <a:rPr lang="en-US" sz="1400" dirty="0"/>
              <a:t>14</a:t>
            </a:r>
          </a:p>
        </p:txBody>
      </p:sp>
      <p:sp>
        <p:nvSpPr>
          <p:cNvPr id="12" name="TextBox 11">
            <a:extLst>
              <a:ext uri="{FF2B5EF4-FFF2-40B4-BE49-F238E27FC236}">
                <a16:creationId xmlns:a16="http://schemas.microsoft.com/office/drawing/2014/main" id="{3F2D2D79-6FD2-465A-8196-90ECA98AD8CE}"/>
              </a:ext>
            </a:extLst>
          </p:cNvPr>
          <p:cNvSpPr txBox="1"/>
          <p:nvPr/>
        </p:nvSpPr>
        <p:spPr>
          <a:xfrm>
            <a:off x="6089777" y="3843238"/>
            <a:ext cx="623825" cy="1600438"/>
          </a:xfrm>
          <a:prstGeom prst="rect">
            <a:avLst/>
          </a:prstGeom>
          <a:noFill/>
        </p:spPr>
        <p:txBody>
          <a:bodyPr wrap="none" rtlCol="0">
            <a:spAutoFit/>
          </a:bodyPr>
          <a:lstStyle/>
          <a:p>
            <a:r>
              <a:rPr lang="en-US" sz="1400" dirty="0"/>
              <a:t>Count</a:t>
            </a:r>
          </a:p>
          <a:p>
            <a:r>
              <a:rPr lang="en-US" sz="1400" dirty="0"/>
              <a:t>4</a:t>
            </a:r>
          </a:p>
          <a:p>
            <a:r>
              <a:rPr lang="en-US" sz="1400" dirty="0"/>
              <a:t>5</a:t>
            </a:r>
          </a:p>
          <a:p>
            <a:r>
              <a:rPr lang="en-US" sz="1400" dirty="0"/>
              <a:t>5</a:t>
            </a:r>
          </a:p>
          <a:p>
            <a:r>
              <a:rPr lang="en-US" sz="1400" dirty="0"/>
              <a:t>14</a:t>
            </a:r>
          </a:p>
          <a:p>
            <a:endParaRPr lang="en-US" sz="1400" dirty="0"/>
          </a:p>
          <a:p>
            <a:endParaRPr lang="en-US" sz="1400" dirty="0"/>
          </a:p>
        </p:txBody>
      </p:sp>
      <p:sp>
        <p:nvSpPr>
          <p:cNvPr id="13" name="TextBox 12">
            <a:extLst>
              <a:ext uri="{FF2B5EF4-FFF2-40B4-BE49-F238E27FC236}">
                <a16:creationId xmlns:a16="http://schemas.microsoft.com/office/drawing/2014/main" id="{51055A51-6943-4DDE-AB1E-29DBCF417B1A}"/>
              </a:ext>
            </a:extLst>
          </p:cNvPr>
          <p:cNvSpPr txBox="1"/>
          <p:nvPr/>
        </p:nvSpPr>
        <p:spPr>
          <a:xfrm>
            <a:off x="457200" y="6356350"/>
            <a:ext cx="7810664" cy="369332"/>
          </a:xfrm>
          <a:prstGeom prst="rect">
            <a:avLst/>
          </a:prstGeom>
          <a:noFill/>
        </p:spPr>
        <p:txBody>
          <a:bodyPr wrap="none" rtlCol="0">
            <a:spAutoFit/>
          </a:bodyPr>
          <a:lstStyle/>
          <a:p>
            <a:r>
              <a:rPr lang="en-US" dirty="0"/>
              <a:t>https://sefiks.com/2018/08/28/a-step-by-step-regression-decision-tree-example/</a:t>
            </a:r>
          </a:p>
        </p:txBody>
      </p:sp>
      <p:sp>
        <p:nvSpPr>
          <p:cNvPr id="14" name="TextBox 13">
            <a:extLst>
              <a:ext uri="{FF2B5EF4-FFF2-40B4-BE49-F238E27FC236}">
                <a16:creationId xmlns:a16="http://schemas.microsoft.com/office/drawing/2014/main" id="{77432E2C-7FDD-40C2-BCCC-57961F32C8B2}"/>
              </a:ext>
            </a:extLst>
          </p:cNvPr>
          <p:cNvSpPr txBox="1"/>
          <p:nvPr/>
        </p:nvSpPr>
        <p:spPr>
          <a:xfrm flipH="1">
            <a:off x="7079280" y="4702042"/>
            <a:ext cx="1091540" cy="307777"/>
          </a:xfrm>
          <a:prstGeom prst="rect">
            <a:avLst/>
          </a:prstGeom>
          <a:solidFill>
            <a:schemeClr val="bg1"/>
          </a:solidFill>
        </p:spPr>
        <p:txBody>
          <a:bodyPr wrap="square" rtlCol="0">
            <a:spAutoFit/>
          </a:bodyPr>
          <a:lstStyle/>
          <a:p>
            <a:r>
              <a:rPr lang="en-US" sz="1400" dirty="0"/>
              <a:t>SDR=0.48</a:t>
            </a:r>
          </a:p>
        </p:txBody>
      </p:sp>
    </p:spTree>
    <p:extLst>
      <p:ext uri="{BB962C8B-B14F-4D97-AF65-F5344CB8AC3E}">
        <p14:creationId xmlns:p14="http://schemas.microsoft.com/office/powerpoint/2010/main" val="803210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Common terms used with Classification Decision trees</a:t>
            </a:r>
            <a:endParaRPr lang="en-US" dirty="0"/>
          </a:p>
        </p:txBody>
      </p:sp>
      <p:sp>
        <p:nvSpPr>
          <p:cNvPr id="3" name="Content Placeholder 2"/>
          <p:cNvSpPr>
            <a:spLocks noGrp="1"/>
          </p:cNvSpPr>
          <p:nvPr>
            <p:ph idx="1"/>
          </p:nvPr>
        </p:nvSpPr>
        <p:spPr>
          <a:xfrm>
            <a:off x="457201" y="1600200"/>
            <a:ext cx="5334000" cy="5257800"/>
          </a:xfrm>
        </p:spPr>
        <p:txBody>
          <a:bodyPr>
            <a:normAutofit fontScale="47500" lnSpcReduction="20000"/>
          </a:bodyPr>
          <a:lstStyle/>
          <a:p>
            <a:r>
              <a:rPr lang="en-US" sz="4000" b="1" dirty="0"/>
              <a:t>Root Node:</a:t>
            </a:r>
            <a:r>
              <a:rPr lang="en-US" sz="4000" dirty="0"/>
              <a:t> It represents entire population or sample and this further gets divided into two or more homogeneous sets.</a:t>
            </a:r>
          </a:p>
          <a:p>
            <a:r>
              <a:rPr lang="en-US" sz="4000" b="1" dirty="0"/>
              <a:t>Splitting:</a:t>
            </a:r>
            <a:r>
              <a:rPr lang="en-US" sz="4000" dirty="0"/>
              <a:t> It is a process of dividing a node into two or more sub-nodes.</a:t>
            </a:r>
          </a:p>
          <a:p>
            <a:r>
              <a:rPr lang="en-US" sz="4000" b="1" dirty="0"/>
              <a:t>Decision Node:</a:t>
            </a:r>
            <a:r>
              <a:rPr lang="en-US" sz="4000" dirty="0"/>
              <a:t> When a sub-node splits into further sub-nodes, then it is called decision node.</a:t>
            </a:r>
          </a:p>
          <a:p>
            <a:r>
              <a:rPr lang="en-US" sz="4000" b="1" dirty="0"/>
              <a:t>Leaf:</a:t>
            </a:r>
            <a:r>
              <a:rPr lang="en-US" sz="4000" dirty="0"/>
              <a:t> Nodes do not split is called Leaf</a:t>
            </a:r>
          </a:p>
          <a:p>
            <a:r>
              <a:rPr lang="en-US" sz="4000" b="1" dirty="0"/>
              <a:t>Pruning:</a:t>
            </a:r>
            <a:r>
              <a:rPr lang="en-US" sz="4000" dirty="0"/>
              <a:t> When we remove sub-nodes of a decision node, this process is called pruning. You can say opposite process of splitting.</a:t>
            </a:r>
          </a:p>
          <a:p>
            <a:r>
              <a:rPr lang="en-US" sz="4000" b="1" dirty="0"/>
              <a:t>Branch / Sub-Tree:</a:t>
            </a:r>
            <a:r>
              <a:rPr lang="en-US" sz="4000" dirty="0"/>
              <a:t> A sub section of entire tree is called branch or sub-tree.</a:t>
            </a:r>
          </a:p>
          <a:p>
            <a:r>
              <a:rPr lang="en-US" sz="4000" b="1" dirty="0"/>
              <a:t>Parent and Child Node:</a:t>
            </a:r>
            <a:r>
              <a:rPr lang="en-US" sz="4000" dirty="0"/>
              <a:t> A node, which is divided into sub-nodes is called parent node of sub-nodes whereas sub-nodes are the children of parent node.</a:t>
            </a:r>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9</a:t>
            </a:fld>
            <a:endParaRPr lang="en-US"/>
          </a:p>
        </p:txBody>
      </p:sp>
      <p:sp>
        <p:nvSpPr>
          <p:cNvPr id="6" name="TextBox 5"/>
          <p:cNvSpPr txBox="1"/>
          <p:nvPr/>
        </p:nvSpPr>
        <p:spPr>
          <a:xfrm>
            <a:off x="5791201" y="4724400"/>
            <a:ext cx="3276599" cy="1200329"/>
          </a:xfrm>
          <a:prstGeom prst="rect">
            <a:avLst/>
          </a:prstGeom>
          <a:noFill/>
        </p:spPr>
        <p:txBody>
          <a:bodyPr wrap="square" rtlCol="0">
            <a:spAutoFit/>
          </a:bodyPr>
          <a:lstStyle/>
          <a:p>
            <a:r>
              <a:rPr lang="en-US" dirty="0">
                <a:hlinkClick r:id="rId2"/>
              </a:rPr>
              <a:t>https://medium.com/greyatom/decision-trees-a-simple-way-to-visualize-a-decision-dc506a403aeb</a:t>
            </a:r>
            <a:endParaRPr lang="en-US" dirty="0"/>
          </a:p>
        </p:txBody>
      </p:sp>
      <p:pic>
        <p:nvPicPr>
          <p:cNvPr id="10" name="Picture 9">
            <a:extLst>
              <a:ext uri="{FF2B5EF4-FFF2-40B4-BE49-F238E27FC236}">
                <a16:creationId xmlns:a16="http://schemas.microsoft.com/office/drawing/2014/main" id="{7F2A01D7-0A2D-4693-B713-7359ECF449AC}"/>
              </a:ext>
            </a:extLst>
          </p:cNvPr>
          <p:cNvPicPr>
            <a:picLocks noChangeAspect="1"/>
          </p:cNvPicPr>
          <p:nvPr/>
        </p:nvPicPr>
        <p:blipFill>
          <a:blip r:embed="rId3"/>
          <a:stretch>
            <a:fillRect/>
          </a:stretch>
        </p:blipFill>
        <p:spPr>
          <a:xfrm>
            <a:off x="5723883" y="1384390"/>
            <a:ext cx="3324225" cy="3124200"/>
          </a:xfrm>
          <a:prstGeom prst="rect">
            <a:avLst/>
          </a:prstGeom>
        </p:spPr>
      </p:pic>
    </p:spTree>
    <p:extLst>
      <p:ext uri="{BB962C8B-B14F-4D97-AF65-F5344CB8AC3E}">
        <p14:creationId xmlns:p14="http://schemas.microsoft.com/office/powerpoint/2010/main" val="31218955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FF812B7-7078-4561-B866-F31AFD65797B}"/>
              </a:ext>
            </a:extLst>
          </p:cNvPr>
          <p:cNvPicPr>
            <a:picLocks noChangeAspect="1"/>
          </p:cNvPicPr>
          <p:nvPr/>
        </p:nvPicPr>
        <p:blipFill>
          <a:blip r:embed="rId2"/>
          <a:stretch>
            <a:fillRect/>
          </a:stretch>
        </p:blipFill>
        <p:spPr>
          <a:xfrm>
            <a:off x="1371600" y="2508838"/>
            <a:ext cx="5334000" cy="4152900"/>
          </a:xfrm>
          <a:prstGeom prst="rect">
            <a:avLst/>
          </a:prstGeom>
        </p:spPr>
      </p:pic>
      <p:sp>
        <p:nvSpPr>
          <p:cNvPr id="2" name="Title 1">
            <a:extLst>
              <a:ext uri="{FF2B5EF4-FFF2-40B4-BE49-F238E27FC236}">
                <a16:creationId xmlns:a16="http://schemas.microsoft.com/office/drawing/2014/main" id="{7657E049-863B-4B87-B449-3C8782C08065}"/>
              </a:ext>
            </a:extLst>
          </p:cNvPr>
          <p:cNvSpPr>
            <a:spLocks noGrp="1"/>
          </p:cNvSpPr>
          <p:nvPr>
            <p:ph type="title"/>
          </p:nvPr>
        </p:nvSpPr>
        <p:spPr/>
        <p:txBody>
          <a:bodyPr>
            <a:noAutofit/>
          </a:bodyPr>
          <a:lstStyle/>
          <a:p>
            <a:pPr algn="l"/>
            <a:r>
              <a:rPr lang="en-US" sz="1800" b="1" i="1" dirty="0">
                <a:solidFill>
                  <a:srgbClr val="000000"/>
                </a:solidFill>
                <a:effectLst/>
                <a:latin typeface="Times New Roman" panose="02020603050405020304" pitchFamily="18" charset="0"/>
              </a:rPr>
              <a:t>Step 3</a:t>
            </a:r>
            <a:r>
              <a:rPr lang="en-US" sz="1800" b="0" i="0" dirty="0">
                <a:solidFill>
                  <a:srgbClr val="000000"/>
                </a:solidFill>
                <a:effectLst/>
                <a:latin typeface="Calibri" panose="020F0502020204030204" pitchFamily="34" charset="0"/>
              </a:rPr>
              <a:t>: The attribute with the largest standard deviation reduction is chosen for the decision node.  </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For finding the attribute that returns the highest standard deviation reduction(SDR)(i.e., the most homogeneous branches).</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S(T)=standard deviation (Tree)</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S(T,X) =stand deviation of the tree with attribute X</a:t>
            </a:r>
            <a:endParaRPr lang="en-US" sz="1800" dirty="0"/>
          </a:p>
        </p:txBody>
      </p:sp>
      <p:sp>
        <p:nvSpPr>
          <p:cNvPr id="3" name="Content Placeholder 2">
            <a:extLst>
              <a:ext uri="{FF2B5EF4-FFF2-40B4-BE49-F238E27FC236}">
                <a16:creationId xmlns:a16="http://schemas.microsoft.com/office/drawing/2014/main" id="{16AF6F76-5965-4B34-B614-F7EED75C7265}"/>
              </a:ext>
            </a:extLst>
          </p:cNvPr>
          <p:cNvSpPr>
            <a:spLocks noGrp="1"/>
          </p:cNvSpPr>
          <p:nvPr>
            <p:ph idx="1"/>
          </p:nvPr>
        </p:nvSpPr>
        <p:spPr>
          <a:xfrm>
            <a:off x="457200" y="1752600"/>
            <a:ext cx="8458200" cy="4373563"/>
          </a:xfrm>
        </p:spPr>
        <p:txBody>
          <a:bodyPr>
            <a:normAutofit/>
          </a:bodyPr>
          <a:lstStyle/>
          <a:p>
            <a:r>
              <a:rPr lang="en-US" sz="2400" dirty="0"/>
              <a:t>SDR(T,X=</a:t>
            </a:r>
            <a:r>
              <a:rPr lang="en-US" sz="2400" dirty="0">
                <a:solidFill>
                  <a:srgbClr val="FF0000"/>
                </a:solidFill>
              </a:rPr>
              <a:t>outlook</a:t>
            </a:r>
            <a:r>
              <a:rPr lang="en-US" sz="2400" dirty="0"/>
              <a:t>)=1.66 </a:t>
            </a:r>
            <a:r>
              <a:rPr lang="en-US" sz="2400" u="sng" dirty="0">
                <a:solidFill>
                  <a:srgbClr val="FF0000"/>
                </a:solidFill>
              </a:rPr>
              <a:t>won the competition </a:t>
            </a:r>
          </a:p>
          <a:p>
            <a:r>
              <a:rPr lang="en-US" sz="2400" u="sng" dirty="0">
                <a:solidFill>
                  <a:srgbClr val="FF0000"/>
                </a:solidFill>
              </a:rPr>
              <a:t>Thus, the tree top is outlook</a:t>
            </a:r>
          </a:p>
        </p:txBody>
      </p:sp>
      <p:sp>
        <p:nvSpPr>
          <p:cNvPr id="4" name="Footer Placeholder 3">
            <a:extLst>
              <a:ext uri="{FF2B5EF4-FFF2-40B4-BE49-F238E27FC236}">
                <a16:creationId xmlns:a16="http://schemas.microsoft.com/office/drawing/2014/main" id="{E7D1110C-BB5B-4899-92E5-03AB17B4EEF3}"/>
              </a:ext>
            </a:extLst>
          </p:cNvPr>
          <p:cNvSpPr>
            <a:spLocks noGrp="1"/>
          </p:cNvSpPr>
          <p:nvPr>
            <p:ph type="ftr" sz="quarter" idx="11"/>
          </p:nvPr>
        </p:nvSpPr>
        <p:spPr>
          <a:xfrm>
            <a:off x="5791200" y="6488594"/>
            <a:ext cx="2895600" cy="365125"/>
          </a:xfrm>
        </p:spPr>
        <p:txBody>
          <a:bodyPr/>
          <a:lstStyle/>
          <a:p>
            <a:r>
              <a:rPr lang="en-US"/>
              <a:t>Decision tree g.2.d</a:t>
            </a:r>
            <a:endParaRPr lang="en-US" dirty="0"/>
          </a:p>
        </p:txBody>
      </p:sp>
      <p:sp>
        <p:nvSpPr>
          <p:cNvPr id="5" name="Slide Number Placeholder 4">
            <a:extLst>
              <a:ext uri="{FF2B5EF4-FFF2-40B4-BE49-F238E27FC236}">
                <a16:creationId xmlns:a16="http://schemas.microsoft.com/office/drawing/2014/main" id="{7F904B05-3C06-41DD-A88C-07D08199486C}"/>
              </a:ext>
            </a:extLst>
          </p:cNvPr>
          <p:cNvSpPr>
            <a:spLocks noGrp="1"/>
          </p:cNvSpPr>
          <p:nvPr>
            <p:ph type="sldNum" sz="quarter" idx="12"/>
          </p:nvPr>
        </p:nvSpPr>
        <p:spPr/>
        <p:txBody>
          <a:bodyPr/>
          <a:lstStyle/>
          <a:p>
            <a:fld id="{2610D6A1-B8B6-49E2-8B25-8AE906FA9AFD}" type="slidenum">
              <a:rPr lang="en-US" smtClean="0"/>
              <a:t>90</a:t>
            </a:fld>
            <a:endParaRPr lang="en-US"/>
          </a:p>
        </p:txBody>
      </p:sp>
      <p:sp>
        <p:nvSpPr>
          <p:cNvPr id="10" name="TextBox 5">
            <a:extLst>
              <a:ext uri="{FF2B5EF4-FFF2-40B4-BE49-F238E27FC236}">
                <a16:creationId xmlns:a16="http://schemas.microsoft.com/office/drawing/2014/main" id="{46D2E193-37E0-4096-993A-9640011EFA4D}"/>
              </a:ext>
            </a:extLst>
          </p:cNvPr>
          <p:cNvSpPr txBox="1"/>
          <p:nvPr/>
        </p:nvSpPr>
        <p:spPr>
          <a:xfrm>
            <a:off x="5308835" y="5029201"/>
            <a:ext cx="3835165" cy="1200329"/>
          </a:xfrm>
          <a:prstGeom prst="rect">
            <a:avLst/>
          </a:prstGeom>
          <a:noFill/>
          <a:ln>
            <a:solidFill>
              <a:schemeClr val="accent1">
                <a:shade val="95000"/>
                <a:satMod val="105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Define: CV=Coefficient of Variation </a:t>
            </a:r>
          </a:p>
          <a:p>
            <a:r>
              <a:rPr lang="en-US" dirty="0"/>
              <a:t>=Std/mean</a:t>
            </a:r>
          </a:p>
          <a:p>
            <a:r>
              <a:rPr lang="en-US" dirty="0"/>
              <a:t>=S/mean</a:t>
            </a:r>
          </a:p>
          <a:p>
            <a:r>
              <a:rPr lang="en-US" dirty="0"/>
              <a:t>Use CV  to determine when to stop</a:t>
            </a:r>
          </a:p>
        </p:txBody>
      </p:sp>
    </p:spTree>
    <p:extLst>
      <p:ext uri="{BB962C8B-B14F-4D97-AF65-F5344CB8AC3E}">
        <p14:creationId xmlns:p14="http://schemas.microsoft.com/office/powerpoint/2010/main" val="20239423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C279-C4EB-460F-9579-E8753795B7DF}"/>
              </a:ext>
            </a:extLst>
          </p:cNvPr>
          <p:cNvSpPr>
            <a:spLocks noGrp="1"/>
          </p:cNvSpPr>
          <p:nvPr>
            <p:ph type="title"/>
          </p:nvPr>
        </p:nvSpPr>
        <p:spPr>
          <a:xfrm>
            <a:off x="381000" y="652417"/>
            <a:ext cx="4343400" cy="2043112"/>
          </a:xfrm>
        </p:spPr>
        <p:txBody>
          <a:bodyPr>
            <a:noAutofit/>
          </a:bodyPr>
          <a:lstStyle/>
          <a:p>
            <a:pPr algn="l"/>
            <a:r>
              <a:rPr lang="en-US" sz="1800" b="1" i="1" dirty="0">
                <a:solidFill>
                  <a:srgbClr val="000000"/>
                </a:solidFill>
                <a:effectLst/>
                <a:latin typeface="Times New Roman" panose="02020603050405020304" pitchFamily="18" charset="0"/>
              </a:rPr>
              <a:t>Step 4a</a:t>
            </a:r>
            <a:r>
              <a:rPr lang="en-US" sz="1800" b="0" i="0" dirty="0">
                <a:solidFill>
                  <a:srgbClr val="000000"/>
                </a:solidFill>
                <a:effectLst/>
                <a:latin typeface="Calibri" panose="020F0502020204030204" pitchFamily="34" charset="0"/>
              </a:rPr>
              <a:t>: The dataset is divided based on the values of the selected attribute. This process is run recursively on the non-leaf branches, until all data is processed.</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In practice, we need some termination criteria. For example, when coefficient of variation (</a:t>
            </a:r>
            <a:r>
              <a:rPr lang="en-US" sz="1800" b="1" i="0" dirty="0">
                <a:solidFill>
                  <a:srgbClr val="000000"/>
                </a:solidFill>
                <a:effectLst/>
                <a:latin typeface="Calibri" panose="020F0502020204030204" pitchFamily="34" charset="0"/>
              </a:rPr>
              <a:t>CV=S/mean</a:t>
            </a:r>
            <a:r>
              <a:rPr lang="en-US" sz="1800" b="0" i="0" dirty="0">
                <a:solidFill>
                  <a:srgbClr val="000000"/>
                </a:solidFill>
                <a:effectLst/>
                <a:latin typeface="Calibri" panose="020F0502020204030204" pitchFamily="34" charset="0"/>
              </a:rPr>
              <a:t>) for a branch becomes smaller than a certain threshold (e.g., 10%) and/or when too few instances (</a:t>
            </a:r>
            <a:r>
              <a:rPr lang="en-US" sz="1800" b="1" i="0" dirty="0">
                <a:solidFill>
                  <a:srgbClr val="000000"/>
                </a:solidFill>
                <a:effectLst/>
                <a:latin typeface="Calibri" panose="020F0502020204030204" pitchFamily="34" charset="0"/>
              </a:rPr>
              <a:t>n</a:t>
            </a:r>
            <a:r>
              <a:rPr lang="en-US" sz="1800" b="0" i="0" dirty="0">
                <a:solidFill>
                  <a:srgbClr val="000000"/>
                </a:solidFill>
                <a:effectLst/>
                <a:latin typeface="Calibri" panose="020F0502020204030204" pitchFamily="34" charset="0"/>
              </a:rPr>
              <a:t>) remain in the branch (e.g., 3). </a:t>
            </a:r>
            <a:br>
              <a:rPr lang="en-US" sz="1800" dirty="0"/>
            </a:br>
            <a:endParaRPr lang="en-US" sz="1800" dirty="0"/>
          </a:p>
        </p:txBody>
      </p:sp>
      <p:sp>
        <p:nvSpPr>
          <p:cNvPr id="3" name="Content Placeholder 2">
            <a:extLst>
              <a:ext uri="{FF2B5EF4-FFF2-40B4-BE49-F238E27FC236}">
                <a16:creationId xmlns:a16="http://schemas.microsoft.com/office/drawing/2014/main" id="{BA8E9165-94BC-4E39-8984-1DFAF2EDECC0}"/>
              </a:ext>
            </a:extLst>
          </p:cNvPr>
          <p:cNvSpPr>
            <a:spLocks noGrp="1"/>
          </p:cNvSpPr>
          <p:nvPr>
            <p:ph idx="1"/>
          </p:nvPr>
        </p:nvSpPr>
        <p:spPr>
          <a:xfrm>
            <a:off x="914399" y="3048000"/>
            <a:ext cx="7890391" cy="3877250"/>
          </a:xfrm>
        </p:spPr>
        <p:txBody>
          <a:bodyPr>
            <a:normAutofit/>
          </a:bodyPr>
          <a:lstStyle/>
          <a:p>
            <a:r>
              <a:rPr lang="en-US" sz="2000" dirty="0"/>
              <a:t> </a:t>
            </a:r>
          </a:p>
        </p:txBody>
      </p:sp>
      <p:sp>
        <p:nvSpPr>
          <p:cNvPr id="4" name="Footer Placeholder 3">
            <a:extLst>
              <a:ext uri="{FF2B5EF4-FFF2-40B4-BE49-F238E27FC236}">
                <a16:creationId xmlns:a16="http://schemas.microsoft.com/office/drawing/2014/main" id="{EB5411D9-0522-46CE-A689-DB8FC8B1DFA2}"/>
              </a:ext>
            </a:extLst>
          </p:cNvPr>
          <p:cNvSpPr>
            <a:spLocks noGrp="1"/>
          </p:cNvSpPr>
          <p:nvPr>
            <p:ph type="ftr" sz="quarter" idx="11"/>
          </p:nvPr>
        </p:nvSpPr>
        <p:spPr/>
        <p:txBody>
          <a:bodyPr/>
          <a:lstStyle/>
          <a:p>
            <a:r>
              <a:rPr lang="en-US"/>
              <a:t>Decision tree g.2.d</a:t>
            </a:r>
          </a:p>
        </p:txBody>
      </p:sp>
      <p:sp>
        <p:nvSpPr>
          <p:cNvPr id="5" name="Slide Number Placeholder 4">
            <a:extLst>
              <a:ext uri="{FF2B5EF4-FFF2-40B4-BE49-F238E27FC236}">
                <a16:creationId xmlns:a16="http://schemas.microsoft.com/office/drawing/2014/main" id="{FFF2CEBD-96F0-4D1E-AD6F-86B85FA5ACBE}"/>
              </a:ext>
            </a:extLst>
          </p:cNvPr>
          <p:cNvSpPr>
            <a:spLocks noGrp="1"/>
          </p:cNvSpPr>
          <p:nvPr>
            <p:ph type="sldNum" sz="quarter" idx="12"/>
          </p:nvPr>
        </p:nvSpPr>
        <p:spPr>
          <a:xfrm>
            <a:off x="6180124" y="6390217"/>
            <a:ext cx="2133600" cy="365125"/>
          </a:xfrm>
        </p:spPr>
        <p:txBody>
          <a:bodyPr/>
          <a:lstStyle/>
          <a:p>
            <a:fld id="{2610D6A1-B8B6-49E2-8B25-8AE906FA9AFD}" type="slidenum">
              <a:rPr lang="en-US" smtClean="0"/>
              <a:t>91</a:t>
            </a:fld>
            <a:endParaRPr lang="en-US"/>
          </a:p>
        </p:txBody>
      </p:sp>
      <p:pic>
        <p:nvPicPr>
          <p:cNvPr id="7" name="Picture 6">
            <a:extLst>
              <a:ext uri="{FF2B5EF4-FFF2-40B4-BE49-F238E27FC236}">
                <a16:creationId xmlns:a16="http://schemas.microsoft.com/office/drawing/2014/main" id="{6E080F6D-C7E7-421A-B37E-181B57779507}"/>
              </a:ext>
            </a:extLst>
          </p:cNvPr>
          <p:cNvPicPr>
            <a:picLocks noChangeAspect="1"/>
          </p:cNvPicPr>
          <p:nvPr/>
        </p:nvPicPr>
        <p:blipFill>
          <a:blip r:embed="rId2"/>
          <a:stretch>
            <a:fillRect/>
          </a:stretch>
        </p:blipFill>
        <p:spPr>
          <a:xfrm>
            <a:off x="-20437" y="3212570"/>
            <a:ext cx="6687047" cy="3326342"/>
          </a:xfrm>
          <a:prstGeom prst="rect">
            <a:avLst/>
          </a:prstGeom>
        </p:spPr>
      </p:pic>
      <p:sp>
        <p:nvSpPr>
          <p:cNvPr id="6" name="TextBox 5">
            <a:extLst>
              <a:ext uri="{FF2B5EF4-FFF2-40B4-BE49-F238E27FC236}">
                <a16:creationId xmlns:a16="http://schemas.microsoft.com/office/drawing/2014/main" id="{9EBACACA-714B-49BA-A2D4-55D3973342AF}"/>
              </a:ext>
            </a:extLst>
          </p:cNvPr>
          <p:cNvSpPr txBox="1"/>
          <p:nvPr/>
        </p:nvSpPr>
        <p:spPr>
          <a:xfrm>
            <a:off x="6643622" y="4662269"/>
            <a:ext cx="2161169" cy="646331"/>
          </a:xfrm>
          <a:prstGeom prst="rect">
            <a:avLst/>
          </a:prstGeom>
          <a:noFill/>
        </p:spPr>
        <p:txBody>
          <a:bodyPr wrap="none" rtlCol="0">
            <a:spAutoFit/>
          </a:bodyPr>
          <a:lstStyle/>
          <a:p>
            <a:r>
              <a:rPr lang="en-US" dirty="0"/>
              <a:t> mean([46,43,52,44])</a:t>
            </a:r>
          </a:p>
          <a:p>
            <a:r>
              <a:rPr lang="en-US" dirty="0"/>
              <a:t>=  46.3</a:t>
            </a:r>
          </a:p>
        </p:txBody>
      </p:sp>
      <p:sp>
        <p:nvSpPr>
          <p:cNvPr id="8" name="Right Brace 7">
            <a:extLst>
              <a:ext uri="{FF2B5EF4-FFF2-40B4-BE49-F238E27FC236}">
                <a16:creationId xmlns:a16="http://schemas.microsoft.com/office/drawing/2014/main" id="{23A8DA0A-8C5C-4B13-81FC-120DA4337A2F}"/>
              </a:ext>
            </a:extLst>
          </p:cNvPr>
          <p:cNvSpPr/>
          <p:nvPr/>
        </p:nvSpPr>
        <p:spPr>
          <a:xfrm>
            <a:off x="6602327" y="4611250"/>
            <a:ext cx="168844" cy="7483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96882181-E069-46B5-9524-733716471619}"/>
              </a:ext>
            </a:extLst>
          </p:cNvPr>
          <p:cNvSpPr txBox="1"/>
          <p:nvPr/>
        </p:nvSpPr>
        <p:spPr>
          <a:xfrm>
            <a:off x="6771171" y="3462867"/>
            <a:ext cx="2452916" cy="646331"/>
          </a:xfrm>
          <a:prstGeom prst="rect">
            <a:avLst/>
          </a:prstGeom>
          <a:noFill/>
        </p:spPr>
        <p:txBody>
          <a:bodyPr wrap="none" rtlCol="0">
            <a:spAutoFit/>
          </a:bodyPr>
          <a:lstStyle/>
          <a:p>
            <a:r>
              <a:rPr lang="en-US" dirty="0"/>
              <a:t> mean([45,52,23,46,30])</a:t>
            </a:r>
          </a:p>
          <a:p>
            <a:r>
              <a:rPr lang="en-US" dirty="0"/>
              <a:t>=  39.2</a:t>
            </a:r>
          </a:p>
        </p:txBody>
      </p:sp>
      <p:sp>
        <p:nvSpPr>
          <p:cNvPr id="10" name="TextBox 9">
            <a:extLst>
              <a:ext uri="{FF2B5EF4-FFF2-40B4-BE49-F238E27FC236}">
                <a16:creationId xmlns:a16="http://schemas.microsoft.com/office/drawing/2014/main" id="{99679FF0-F72C-4DC1-9EA7-D9AE83319F79}"/>
              </a:ext>
            </a:extLst>
          </p:cNvPr>
          <p:cNvSpPr txBox="1"/>
          <p:nvPr/>
        </p:nvSpPr>
        <p:spPr>
          <a:xfrm>
            <a:off x="6686749" y="5696261"/>
            <a:ext cx="2452916" cy="646331"/>
          </a:xfrm>
          <a:prstGeom prst="rect">
            <a:avLst/>
          </a:prstGeom>
          <a:noFill/>
        </p:spPr>
        <p:txBody>
          <a:bodyPr wrap="none" rtlCol="0">
            <a:spAutoFit/>
          </a:bodyPr>
          <a:lstStyle/>
          <a:p>
            <a:r>
              <a:rPr lang="en-US" dirty="0"/>
              <a:t> mean([25,30,35,38,48])</a:t>
            </a:r>
          </a:p>
          <a:p>
            <a:r>
              <a:rPr lang="en-US" dirty="0"/>
              <a:t>=  35.2</a:t>
            </a:r>
          </a:p>
        </p:txBody>
      </p:sp>
      <p:sp>
        <p:nvSpPr>
          <p:cNvPr id="11" name="Right Brace 10">
            <a:extLst>
              <a:ext uri="{FF2B5EF4-FFF2-40B4-BE49-F238E27FC236}">
                <a16:creationId xmlns:a16="http://schemas.microsoft.com/office/drawing/2014/main" id="{9C5D7577-B33A-4E0D-B280-F6572DCF983E}"/>
              </a:ext>
            </a:extLst>
          </p:cNvPr>
          <p:cNvSpPr/>
          <p:nvPr/>
        </p:nvSpPr>
        <p:spPr>
          <a:xfrm>
            <a:off x="6632205" y="5618037"/>
            <a:ext cx="168844" cy="7483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0519708C-C46C-4D6F-8B10-7247F709C6BD}"/>
              </a:ext>
            </a:extLst>
          </p:cNvPr>
          <p:cNvSpPr/>
          <p:nvPr/>
        </p:nvSpPr>
        <p:spPr>
          <a:xfrm>
            <a:off x="6680008" y="3483999"/>
            <a:ext cx="168844" cy="8553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12">
            <a:extLst>
              <a:ext uri="{FF2B5EF4-FFF2-40B4-BE49-F238E27FC236}">
                <a16:creationId xmlns:a16="http://schemas.microsoft.com/office/drawing/2014/main" id="{B02D662F-FC42-49E1-AC70-3C623B88142E}"/>
              </a:ext>
            </a:extLst>
          </p:cNvPr>
          <p:cNvPicPr>
            <a:picLocks noChangeAspect="1"/>
          </p:cNvPicPr>
          <p:nvPr/>
        </p:nvPicPr>
        <p:blipFill>
          <a:blip r:embed="rId3"/>
          <a:stretch>
            <a:fillRect/>
          </a:stretch>
        </p:blipFill>
        <p:spPr>
          <a:xfrm>
            <a:off x="5029202" y="-2322"/>
            <a:ext cx="4038600" cy="2870234"/>
          </a:xfrm>
          <a:prstGeom prst="rect">
            <a:avLst/>
          </a:prstGeom>
        </p:spPr>
      </p:pic>
    </p:spTree>
    <p:extLst>
      <p:ext uri="{BB962C8B-B14F-4D97-AF65-F5344CB8AC3E}">
        <p14:creationId xmlns:p14="http://schemas.microsoft.com/office/powerpoint/2010/main" val="4915371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8A4E-578B-445B-B3A9-F9D7E69A4EEF}"/>
              </a:ext>
            </a:extLst>
          </p:cNvPr>
          <p:cNvSpPr>
            <a:spLocks noGrp="1"/>
          </p:cNvSpPr>
          <p:nvPr>
            <p:ph type="title"/>
          </p:nvPr>
        </p:nvSpPr>
        <p:spPr/>
        <p:txBody>
          <a:bodyPr/>
          <a:lstStyle/>
          <a:p>
            <a:r>
              <a:rPr lang="en-US" b="1" i="1" dirty="0">
                <a:solidFill>
                  <a:srgbClr val="000000"/>
                </a:solidFill>
                <a:effectLst/>
                <a:latin typeface="Times New Roman" panose="02020603050405020304" pitchFamily="18" charset="0"/>
              </a:rPr>
              <a:t>Step 4b (how to stop)</a:t>
            </a:r>
            <a:endParaRPr lang="en-US" dirty="0"/>
          </a:p>
        </p:txBody>
      </p:sp>
      <p:sp>
        <p:nvSpPr>
          <p:cNvPr id="3" name="Content Placeholder 2">
            <a:extLst>
              <a:ext uri="{FF2B5EF4-FFF2-40B4-BE49-F238E27FC236}">
                <a16:creationId xmlns:a16="http://schemas.microsoft.com/office/drawing/2014/main" id="{2774A8C9-BBDF-44FB-B787-8BA8B20CADF2}"/>
              </a:ext>
            </a:extLst>
          </p:cNvPr>
          <p:cNvSpPr>
            <a:spLocks noGrp="1"/>
          </p:cNvSpPr>
          <p:nvPr>
            <p:ph idx="1"/>
          </p:nvPr>
        </p:nvSpPr>
        <p:spPr>
          <a:xfrm>
            <a:off x="431800" y="1120904"/>
            <a:ext cx="8229600" cy="4525963"/>
          </a:xfrm>
        </p:spPr>
        <p:txBody>
          <a:bodyPr>
            <a:normAutofit/>
          </a:bodyPr>
          <a:lstStyle/>
          <a:p>
            <a:r>
              <a:rPr lang="en-US" sz="2000" dirty="0"/>
              <a:t>Define: </a:t>
            </a:r>
            <a:r>
              <a:rPr lang="en-US" sz="2000" dirty="0">
                <a:solidFill>
                  <a:srgbClr val="FF0000"/>
                </a:solidFill>
              </a:rPr>
              <a:t>CV=Coef. of Variation </a:t>
            </a:r>
            <a:r>
              <a:rPr lang="en-US" sz="2000" dirty="0"/>
              <a:t>=S/mean, use CV  to determine when to stop</a:t>
            </a:r>
          </a:p>
          <a:p>
            <a:r>
              <a:rPr lang="en-US" sz="2000" b="1" i="1" dirty="0">
                <a:solidFill>
                  <a:srgbClr val="000000"/>
                </a:solidFill>
                <a:effectLst/>
                <a:latin typeface="Times New Roman" panose="02020603050405020304" pitchFamily="18" charset="0"/>
              </a:rPr>
              <a:t>Step 4b</a:t>
            </a:r>
            <a:r>
              <a:rPr lang="en-US" sz="2000" b="0" i="0" dirty="0">
                <a:solidFill>
                  <a:srgbClr val="000000"/>
                </a:solidFill>
                <a:effectLst/>
                <a:latin typeface="Calibri" panose="020F0502020204030204" pitchFamily="34" charset="0"/>
              </a:rPr>
              <a:t>:</a:t>
            </a:r>
          </a:p>
          <a:p>
            <a:r>
              <a:rPr lang="en-US" sz="2000" b="0" i="0" dirty="0">
                <a:solidFill>
                  <a:srgbClr val="000000"/>
                </a:solidFill>
                <a:effectLst/>
                <a:latin typeface="Calibri" panose="020F0502020204030204" pitchFamily="34" charset="0"/>
              </a:rPr>
              <a:t> "Overcast" subset does not need any further splitting because its CV (8%) is less than the threshold (10%). The related leaf node gets the average of the "Overcast" subset.</a:t>
            </a:r>
            <a:endParaRPr lang="en-US" sz="2000" dirty="0"/>
          </a:p>
        </p:txBody>
      </p:sp>
      <p:sp>
        <p:nvSpPr>
          <p:cNvPr id="4" name="Footer Placeholder 3">
            <a:extLst>
              <a:ext uri="{FF2B5EF4-FFF2-40B4-BE49-F238E27FC236}">
                <a16:creationId xmlns:a16="http://schemas.microsoft.com/office/drawing/2014/main" id="{E3D4CE3D-307D-457A-8DD4-A6DBFDE60E85}"/>
              </a:ext>
            </a:extLst>
          </p:cNvPr>
          <p:cNvSpPr>
            <a:spLocks noGrp="1"/>
          </p:cNvSpPr>
          <p:nvPr>
            <p:ph type="ftr" sz="quarter" idx="11"/>
          </p:nvPr>
        </p:nvSpPr>
        <p:spPr/>
        <p:txBody>
          <a:bodyPr/>
          <a:lstStyle/>
          <a:p>
            <a:r>
              <a:rPr lang="en-US"/>
              <a:t>Decision tree g.2.d</a:t>
            </a:r>
          </a:p>
        </p:txBody>
      </p:sp>
      <p:sp>
        <p:nvSpPr>
          <p:cNvPr id="5" name="Slide Number Placeholder 4">
            <a:extLst>
              <a:ext uri="{FF2B5EF4-FFF2-40B4-BE49-F238E27FC236}">
                <a16:creationId xmlns:a16="http://schemas.microsoft.com/office/drawing/2014/main" id="{614AA7E2-9859-4F15-9C35-BE16B11FB0FF}"/>
              </a:ext>
            </a:extLst>
          </p:cNvPr>
          <p:cNvSpPr>
            <a:spLocks noGrp="1"/>
          </p:cNvSpPr>
          <p:nvPr>
            <p:ph type="sldNum" sz="quarter" idx="12"/>
          </p:nvPr>
        </p:nvSpPr>
        <p:spPr/>
        <p:txBody>
          <a:bodyPr/>
          <a:lstStyle/>
          <a:p>
            <a:fld id="{2610D6A1-B8B6-49E2-8B25-8AE906FA9AFD}" type="slidenum">
              <a:rPr lang="en-US" smtClean="0"/>
              <a:t>92</a:t>
            </a:fld>
            <a:endParaRPr lang="en-US"/>
          </a:p>
        </p:txBody>
      </p:sp>
      <p:pic>
        <p:nvPicPr>
          <p:cNvPr id="7" name="Picture 6">
            <a:extLst>
              <a:ext uri="{FF2B5EF4-FFF2-40B4-BE49-F238E27FC236}">
                <a16:creationId xmlns:a16="http://schemas.microsoft.com/office/drawing/2014/main" id="{EA5D5761-D530-49E8-BF3B-D6D9A56C2ABE}"/>
              </a:ext>
            </a:extLst>
          </p:cNvPr>
          <p:cNvPicPr>
            <a:picLocks noChangeAspect="1"/>
          </p:cNvPicPr>
          <p:nvPr/>
        </p:nvPicPr>
        <p:blipFill>
          <a:blip r:embed="rId2"/>
          <a:stretch>
            <a:fillRect/>
          </a:stretch>
        </p:blipFill>
        <p:spPr>
          <a:xfrm>
            <a:off x="482600" y="4047461"/>
            <a:ext cx="7543800" cy="2657081"/>
          </a:xfrm>
          <a:prstGeom prst="rect">
            <a:avLst/>
          </a:prstGeom>
        </p:spPr>
      </p:pic>
      <p:pic>
        <p:nvPicPr>
          <p:cNvPr id="8" name="Picture 7">
            <a:extLst>
              <a:ext uri="{FF2B5EF4-FFF2-40B4-BE49-F238E27FC236}">
                <a16:creationId xmlns:a16="http://schemas.microsoft.com/office/drawing/2014/main" id="{29D0C84A-C6AA-408E-841A-1219F1EBC5C4}"/>
              </a:ext>
            </a:extLst>
          </p:cNvPr>
          <p:cNvPicPr>
            <a:picLocks noChangeAspect="1"/>
          </p:cNvPicPr>
          <p:nvPr/>
        </p:nvPicPr>
        <p:blipFill>
          <a:blip r:embed="rId3"/>
          <a:stretch>
            <a:fillRect/>
          </a:stretch>
        </p:blipFill>
        <p:spPr>
          <a:xfrm>
            <a:off x="3733800" y="3064797"/>
            <a:ext cx="4438650" cy="638175"/>
          </a:xfrm>
          <a:prstGeom prst="rect">
            <a:avLst/>
          </a:prstGeom>
        </p:spPr>
      </p:pic>
      <p:sp>
        <p:nvSpPr>
          <p:cNvPr id="9" name="TextBox 8">
            <a:extLst>
              <a:ext uri="{FF2B5EF4-FFF2-40B4-BE49-F238E27FC236}">
                <a16:creationId xmlns:a16="http://schemas.microsoft.com/office/drawing/2014/main" id="{43569647-D4F8-4512-A792-5B9ACAF7630E}"/>
              </a:ext>
            </a:extLst>
          </p:cNvPr>
          <p:cNvSpPr txBox="1"/>
          <p:nvPr/>
        </p:nvSpPr>
        <p:spPr>
          <a:xfrm>
            <a:off x="3708400" y="3526773"/>
            <a:ext cx="3793090" cy="1200329"/>
          </a:xfrm>
          <a:prstGeom prst="rect">
            <a:avLst/>
          </a:prstGeom>
          <a:noFill/>
        </p:spPr>
        <p:txBody>
          <a:bodyPr wrap="none" rtlCol="0">
            <a:spAutoFit/>
          </a:bodyPr>
          <a:lstStyle/>
          <a:p>
            <a:r>
              <a:rPr lang="en-US" dirty="0"/>
              <a:t>CV(overcast)=(3.49/46.3)*100%=8%</a:t>
            </a:r>
          </a:p>
          <a:p>
            <a:r>
              <a:rPr lang="en-US" dirty="0"/>
              <a:t>CV(Rainy)=(7.78/35.2)*100%=22%</a:t>
            </a:r>
          </a:p>
          <a:p>
            <a:r>
              <a:rPr lang="en-US" dirty="0"/>
              <a:t>CV(overcast)=(10.87/39.2)*100%=28%</a:t>
            </a:r>
          </a:p>
          <a:p>
            <a:endParaRPr lang="en-US" dirty="0"/>
          </a:p>
        </p:txBody>
      </p:sp>
      <p:cxnSp>
        <p:nvCxnSpPr>
          <p:cNvPr id="11" name="Straight Arrow Connector 10">
            <a:extLst>
              <a:ext uri="{FF2B5EF4-FFF2-40B4-BE49-F238E27FC236}">
                <a16:creationId xmlns:a16="http://schemas.microsoft.com/office/drawing/2014/main" id="{BCC25164-4408-44B3-B515-65B7190AEA5E}"/>
              </a:ext>
            </a:extLst>
          </p:cNvPr>
          <p:cNvCxnSpPr>
            <a:cxnSpLocks/>
          </p:cNvCxnSpPr>
          <p:nvPr/>
        </p:nvCxnSpPr>
        <p:spPr>
          <a:xfrm flipH="1">
            <a:off x="3886200" y="4419600"/>
            <a:ext cx="368300" cy="424484"/>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6EA2925-31C1-4368-B260-DC555D4BDF50}"/>
              </a:ext>
            </a:extLst>
          </p:cNvPr>
          <p:cNvSpPr txBox="1"/>
          <p:nvPr/>
        </p:nvSpPr>
        <p:spPr>
          <a:xfrm>
            <a:off x="877352" y="6108843"/>
            <a:ext cx="5040848" cy="646331"/>
          </a:xfrm>
          <a:prstGeom prst="rect">
            <a:avLst/>
          </a:prstGeom>
          <a:noFill/>
        </p:spPr>
        <p:txBody>
          <a:bodyPr wrap="square" rtlCol="0">
            <a:spAutoFit/>
          </a:bodyPr>
          <a:lstStyle/>
          <a:p>
            <a:r>
              <a:rPr lang="en-US" dirty="0">
                <a:solidFill>
                  <a:srgbClr val="FF0000"/>
                </a:solidFill>
              </a:rPr>
              <a:t>complete for overcast, because CV (overcast)&lt;10%, from previous slide: </a:t>
            </a:r>
            <a:r>
              <a:rPr lang="en-US" dirty="0"/>
              <a:t>mean([46,43,52,44])=  46.3</a:t>
            </a:r>
            <a:endParaRPr lang="en-US" dirty="0">
              <a:solidFill>
                <a:srgbClr val="FF0000"/>
              </a:solidFill>
            </a:endParaRPr>
          </a:p>
        </p:txBody>
      </p:sp>
      <p:cxnSp>
        <p:nvCxnSpPr>
          <p:cNvPr id="16" name="Straight Arrow Connector 15">
            <a:extLst>
              <a:ext uri="{FF2B5EF4-FFF2-40B4-BE49-F238E27FC236}">
                <a16:creationId xmlns:a16="http://schemas.microsoft.com/office/drawing/2014/main" id="{C43CAE83-0052-44CA-89AF-214F06DAC1D2}"/>
              </a:ext>
            </a:extLst>
          </p:cNvPr>
          <p:cNvCxnSpPr>
            <a:cxnSpLocks/>
          </p:cNvCxnSpPr>
          <p:nvPr/>
        </p:nvCxnSpPr>
        <p:spPr>
          <a:xfrm flipV="1">
            <a:off x="5436653" y="6281189"/>
            <a:ext cx="811747" cy="30163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8334896-5FA3-45B2-BAC5-3C61D4672EAD}"/>
              </a:ext>
            </a:extLst>
          </p:cNvPr>
          <p:cNvSpPr txBox="1"/>
          <p:nvPr/>
        </p:nvSpPr>
        <p:spPr>
          <a:xfrm>
            <a:off x="7294195" y="6062824"/>
            <a:ext cx="1818126" cy="369332"/>
          </a:xfrm>
          <a:prstGeom prst="rect">
            <a:avLst/>
          </a:prstGeom>
          <a:noFill/>
        </p:spPr>
        <p:txBody>
          <a:bodyPr wrap="none" rtlCol="0">
            <a:spAutoFit/>
          </a:bodyPr>
          <a:lstStyle/>
          <a:p>
            <a:r>
              <a:rPr lang="en-US" dirty="0"/>
              <a:t>This is the output</a:t>
            </a:r>
          </a:p>
        </p:txBody>
      </p:sp>
      <p:cxnSp>
        <p:nvCxnSpPr>
          <p:cNvPr id="14" name="Straight Arrow Connector 13">
            <a:extLst>
              <a:ext uri="{FF2B5EF4-FFF2-40B4-BE49-F238E27FC236}">
                <a16:creationId xmlns:a16="http://schemas.microsoft.com/office/drawing/2014/main" id="{DDEB1457-6AE7-4F6C-A96C-FE774DCBB755}"/>
              </a:ext>
            </a:extLst>
          </p:cNvPr>
          <p:cNvCxnSpPr>
            <a:cxnSpLocks/>
          </p:cNvCxnSpPr>
          <p:nvPr/>
        </p:nvCxnSpPr>
        <p:spPr>
          <a:xfrm flipH="1">
            <a:off x="6940094" y="6302540"/>
            <a:ext cx="354101"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44963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522A-D3BC-447E-97F8-946B1753A672}"/>
              </a:ext>
            </a:extLst>
          </p:cNvPr>
          <p:cNvSpPr>
            <a:spLocks noGrp="1"/>
          </p:cNvSpPr>
          <p:nvPr>
            <p:ph type="title"/>
          </p:nvPr>
        </p:nvSpPr>
        <p:spPr/>
        <p:txBody>
          <a:bodyPr>
            <a:noAutofit/>
          </a:bodyPr>
          <a:lstStyle/>
          <a:p>
            <a:pPr algn="l"/>
            <a:r>
              <a:rPr lang="en-US" sz="2000" b="1" i="1" dirty="0">
                <a:solidFill>
                  <a:srgbClr val="000000"/>
                </a:solidFill>
                <a:effectLst/>
                <a:latin typeface="Times New Roman" panose="02020603050405020304" pitchFamily="18" charset="0"/>
              </a:rPr>
              <a:t>Step 4c</a:t>
            </a:r>
            <a:r>
              <a:rPr lang="en-US" sz="2000" b="0" i="0" dirty="0">
                <a:solidFill>
                  <a:srgbClr val="000000"/>
                </a:solidFill>
                <a:effectLst/>
                <a:latin typeface="Calibri" panose="020F0502020204030204" pitchFamily="34" charset="0"/>
              </a:rPr>
              <a:t>: However, the "Sunny" branch has coefficient of variation CV (28%) more than the threshold (10%) which needs further splitting. We select "Windy" as the best  node after "Outlook" because it has the largest Standard deviation reduction SDR. </a:t>
            </a:r>
            <a:endParaRPr lang="en-US" sz="2000" dirty="0"/>
          </a:p>
        </p:txBody>
      </p:sp>
      <p:sp>
        <p:nvSpPr>
          <p:cNvPr id="3" name="Content Placeholder 2">
            <a:extLst>
              <a:ext uri="{FF2B5EF4-FFF2-40B4-BE49-F238E27FC236}">
                <a16:creationId xmlns:a16="http://schemas.microsoft.com/office/drawing/2014/main" id="{9F0A9B71-72E8-4FBA-BE5A-F19CE74236C3}"/>
              </a:ext>
            </a:extLst>
          </p:cNvPr>
          <p:cNvSpPr>
            <a:spLocks noGrp="1"/>
          </p:cNvSpPr>
          <p:nvPr>
            <p:ph idx="1"/>
          </p:nvPr>
        </p:nvSpPr>
        <p:spPr/>
        <p:txBody>
          <a:bodyPr>
            <a:normAutofit/>
          </a:bodyPr>
          <a:lstStyle/>
          <a:p>
            <a:r>
              <a:rPr lang="en-US" sz="1800" dirty="0"/>
              <a:t> </a:t>
            </a:r>
          </a:p>
        </p:txBody>
      </p:sp>
      <p:sp>
        <p:nvSpPr>
          <p:cNvPr id="4" name="Footer Placeholder 3">
            <a:extLst>
              <a:ext uri="{FF2B5EF4-FFF2-40B4-BE49-F238E27FC236}">
                <a16:creationId xmlns:a16="http://schemas.microsoft.com/office/drawing/2014/main" id="{AD737309-0B84-4F74-B9A0-BE229215F380}"/>
              </a:ext>
            </a:extLst>
          </p:cNvPr>
          <p:cNvSpPr>
            <a:spLocks noGrp="1"/>
          </p:cNvSpPr>
          <p:nvPr>
            <p:ph type="ftr" sz="quarter" idx="11"/>
          </p:nvPr>
        </p:nvSpPr>
        <p:spPr/>
        <p:txBody>
          <a:bodyPr/>
          <a:lstStyle/>
          <a:p>
            <a:r>
              <a:rPr lang="en-US"/>
              <a:t>Decision tree g.2.d</a:t>
            </a:r>
          </a:p>
        </p:txBody>
      </p:sp>
      <p:sp>
        <p:nvSpPr>
          <p:cNvPr id="5" name="Slide Number Placeholder 4">
            <a:extLst>
              <a:ext uri="{FF2B5EF4-FFF2-40B4-BE49-F238E27FC236}">
                <a16:creationId xmlns:a16="http://schemas.microsoft.com/office/drawing/2014/main" id="{FCD436B7-CF98-448D-9199-F5DB58A2DA8C}"/>
              </a:ext>
            </a:extLst>
          </p:cNvPr>
          <p:cNvSpPr>
            <a:spLocks noGrp="1"/>
          </p:cNvSpPr>
          <p:nvPr>
            <p:ph type="sldNum" sz="quarter" idx="12"/>
          </p:nvPr>
        </p:nvSpPr>
        <p:spPr/>
        <p:txBody>
          <a:bodyPr/>
          <a:lstStyle/>
          <a:p>
            <a:fld id="{2610D6A1-B8B6-49E2-8B25-8AE906FA9AFD}" type="slidenum">
              <a:rPr lang="en-US" smtClean="0"/>
              <a:t>93</a:t>
            </a:fld>
            <a:endParaRPr lang="en-US"/>
          </a:p>
        </p:txBody>
      </p:sp>
      <p:pic>
        <p:nvPicPr>
          <p:cNvPr id="7" name="Picture 6">
            <a:extLst>
              <a:ext uri="{FF2B5EF4-FFF2-40B4-BE49-F238E27FC236}">
                <a16:creationId xmlns:a16="http://schemas.microsoft.com/office/drawing/2014/main" id="{794101E7-67A3-4D32-9879-14625BA3D748}"/>
              </a:ext>
            </a:extLst>
          </p:cNvPr>
          <p:cNvPicPr>
            <a:picLocks noChangeAspect="1"/>
          </p:cNvPicPr>
          <p:nvPr/>
        </p:nvPicPr>
        <p:blipFill>
          <a:blip r:embed="rId2"/>
          <a:stretch>
            <a:fillRect/>
          </a:stretch>
        </p:blipFill>
        <p:spPr>
          <a:xfrm>
            <a:off x="774159" y="2461500"/>
            <a:ext cx="7595681" cy="4259975"/>
          </a:xfrm>
          <a:prstGeom prst="rect">
            <a:avLst/>
          </a:prstGeom>
        </p:spPr>
      </p:pic>
    </p:spTree>
    <p:extLst>
      <p:ext uri="{BB962C8B-B14F-4D97-AF65-F5344CB8AC3E}">
        <p14:creationId xmlns:p14="http://schemas.microsoft.com/office/powerpoint/2010/main" val="22539402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E7D6-BDEE-477D-B122-4907E7CB4DC8}"/>
              </a:ext>
            </a:extLst>
          </p:cNvPr>
          <p:cNvSpPr>
            <a:spLocks noGrp="1"/>
          </p:cNvSpPr>
          <p:nvPr>
            <p:ph type="title"/>
          </p:nvPr>
        </p:nvSpPr>
        <p:spPr/>
        <p:txBody>
          <a:bodyPr>
            <a:noAutofit/>
          </a:bodyPr>
          <a:lstStyle/>
          <a:p>
            <a:r>
              <a:rPr lang="en-US" sz="2400" dirty="0"/>
              <a:t>Because the number of data points for both branches (FALSE and TRUE) is equal or less than 3 (too few) we stop further branching and assign the average of each branch to the related leaf node.</a:t>
            </a:r>
            <a:br>
              <a:rPr lang="en-US" sz="2400" dirty="0"/>
            </a:br>
            <a:endParaRPr lang="en-US" sz="2400" dirty="0"/>
          </a:p>
        </p:txBody>
      </p:sp>
      <p:sp>
        <p:nvSpPr>
          <p:cNvPr id="3" name="Content Placeholder 2">
            <a:extLst>
              <a:ext uri="{FF2B5EF4-FFF2-40B4-BE49-F238E27FC236}">
                <a16:creationId xmlns:a16="http://schemas.microsoft.com/office/drawing/2014/main" id="{0E0016CA-DF99-4154-A182-1F33EA7B59A9}"/>
              </a:ext>
            </a:extLst>
          </p:cNvPr>
          <p:cNvSpPr>
            <a:spLocks noGrp="1"/>
          </p:cNvSpPr>
          <p:nvPr>
            <p:ph idx="1"/>
          </p:nvPr>
        </p:nvSpPr>
        <p:spPr/>
        <p:txBody>
          <a:bodyPr/>
          <a:lstStyle/>
          <a:p>
            <a:r>
              <a:rPr lang="en-US" dirty="0"/>
              <a:t> </a:t>
            </a:r>
          </a:p>
        </p:txBody>
      </p:sp>
      <p:sp>
        <p:nvSpPr>
          <p:cNvPr id="4" name="Footer Placeholder 3">
            <a:extLst>
              <a:ext uri="{FF2B5EF4-FFF2-40B4-BE49-F238E27FC236}">
                <a16:creationId xmlns:a16="http://schemas.microsoft.com/office/drawing/2014/main" id="{3C932BB3-F3FE-46B2-86CC-E2054ECA631D}"/>
              </a:ext>
            </a:extLst>
          </p:cNvPr>
          <p:cNvSpPr>
            <a:spLocks noGrp="1"/>
          </p:cNvSpPr>
          <p:nvPr>
            <p:ph type="ftr" sz="quarter" idx="11"/>
          </p:nvPr>
        </p:nvSpPr>
        <p:spPr/>
        <p:txBody>
          <a:bodyPr/>
          <a:lstStyle/>
          <a:p>
            <a:r>
              <a:rPr lang="en-US"/>
              <a:t>Decision tree g.2.d</a:t>
            </a:r>
          </a:p>
        </p:txBody>
      </p:sp>
      <p:sp>
        <p:nvSpPr>
          <p:cNvPr id="5" name="Slide Number Placeholder 4">
            <a:extLst>
              <a:ext uri="{FF2B5EF4-FFF2-40B4-BE49-F238E27FC236}">
                <a16:creationId xmlns:a16="http://schemas.microsoft.com/office/drawing/2014/main" id="{83EAF1AF-7D26-49DF-A170-CD2FA52FD2C0}"/>
              </a:ext>
            </a:extLst>
          </p:cNvPr>
          <p:cNvSpPr>
            <a:spLocks noGrp="1"/>
          </p:cNvSpPr>
          <p:nvPr>
            <p:ph type="sldNum" sz="quarter" idx="12"/>
          </p:nvPr>
        </p:nvSpPr>
        <p:spPr/>
        <p:txBody>
          <a:bodyPr/>
          <a:lstStyle/>
          <a:p>
            <a:fld id="{2610D6A1-B8B6-49E2-8B25-8AE906FA9AFD}" type="slidenum">
              <a:rPr lang="en-US" smtClean="0"/>
              <a:t>94</a:t>
            </a:fld>
            <a:endParaRPr lang="en-US"/>
          </a:p>
        </p:txBody>
      </p:sp>
      <p:pic>
        <p:nvPicPr>
          <p:cNvPr id="7" name="Picture 6">
            <a:extLst>
              <a:ext uri="{FF2B5EF4-FFF2-40B4-BE49-F238E27FC236}">
                <a16:creationId xmlns:a16="http://schemas.microsoft.com/office/drawing/2014/main" id="{4B3C5B13-1501-44F7-A207-38757AE2018F}"/>
              </a:ext>
            </a:extLst>
          </p:cNvPr>
          <p:cNvPicPr>
            <a:picLocks noChangeAspect="1"/>
          </p:cNvPicPr>
          <p:nvPr/>
        </p:nvPicPr>
        <p:blipFill>
          <a:blip r:embed="rId2"/>
          <a:stretch>
            <a:fillRect/>
          </a:stretch>
        </p:blipFill>
        <p:spPr>
          <a:xfrm>
            <a:off x="0" y="1576227"/>
            <a:ext cx="9144000" cy="4406221"/>
          </a:xfrm>
          <a:prstGeom prst="rect">
            <a:avLst/>
          </a:prstGeom>
        </p:spPr>
      </p:pic>
    </p:spTree>
    <p:extLst>
      <p:ext uri="{BB962C8B-B14F-4D97-AF65-F5344CB8AC3E}">
        <p14:creationId xmlns:p14="http://schemas.microsoft.com/office/powerpoint/2010/main" val="3243484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B95F-B351-4776-BBDA-211ADDD25E95}"/>
              </a:ext>
            </a:extLst>
          </p:cNvPr>
          <p:cNvSpPr>
            <a:spLocks noGrp="1"/>
          </p:cNvSpPr>
          <p:nvPr>
            <p:ph type="title"/>
          </p:nvPr>
        </p:nvSpPr>
        <p:spPr/>
        <p:txBody>
          <a:bodyPr>
            <a:noAutofit/>
          </a:bodyPr>
          <a:lstStyle/>
          <a:p>
            <a:pPr algn="l"/>
            <a:r>
              <a:rPr lang="en-US" sz="2000" b="1" i="1" dirty="0">
                <a:solidFill>
                  <a:srgbClr val="000000"/>
                </a:solidFill>
                <a:effectLst/>
                <a:latin typeface="Times New Roman" panose="02020603050405020304" pitchFamily="18" charset="0"/>
              </a:rPr>
              <a:t>Step 4d</a:t>
            </a:r>
            <a:r>
              <a:rPr lang="en-US" sz="2000" b="0" i="0" dirty="0">
                <a:solidFill>
                  <a:srgbClr val="000000"/>
                </a:solidFill>
                <a:effectLst/>
                <a:latin typeface="Calibri" panose="020F0502020204030204" pitchFamily="34" charset="0"/>
              </a:rPr>
              <a:t>: Moreover, the "rainy" branch has an CV (22%) which is more than the threshold (10%). This branch needs further splitting. We select "Windy" as the best </a:t>
            </a:r>
            <a:r>
              <a:rPr lang="en-US" sz="2000" b="0" i="0" dirty="0" err="1">
                <a:solidFill>
                  <a:srgbClr val="000000"/>
                </a:solidFill>
                <a:effectLst/>
                <a:latin typeface="Calibri" panose="020F0502020204030204" pitchFamily="34" charset="0"/>
              </a:rPr>
              <a:t>best</a:t>
            </a:r>
            <a:r>
              <a:rPr lang="en-US" sz="2000" b="0" i="0" dirty="0">
                <a:solidFill>
                  <a:srgbClr val="000000"/>
                </a:solidFill>
                <a:effectLst/>
                <a:latin typeface="Calibri" panose="020F0502020204030204" pitchFamily="34" charset="0"/>
              </a:rPr>
              <a:t> node because it has the largest SDR. </a:t>
            </a:r>
            <a:r>
              <a:rPr lang="en-US" sz="2000" dirty="0"/>
              <a:t>d</a:t>
            </a:r>
          </a:p>
        </p:txBody>
      </p:sp>
      <p:sp>
        <p:nvSpPr>
          <p:cNvPr id="3" name="Content Placeholder 2">
            <a:extLst>
              <a:ext uri="{FF2B5EF4-FFF2-40B4-BE49-F238E27FC236}">
                <a16:creationId xmlns:a16="http://schemas.microsoft.com/office/drawing/2014/main" id="{A19C3319-CEA2-49C7-9D91-A8E6C586DF03}"/>
              </a:ext>
            </a:extLst>
          </p:cNvPr>
          <p:cNvSpPr>
            <a:spLocks noGrp="1"/>
          </p:cNvSpPr>
          <p:nvPr>
            <p:ph idx="1"/>
          </p:nvPr>
        </p:nvSpPr>
        <p:spPr/>
        <p:txBody>
          <a:bodyPr/>
          <a:lstStyle/>
          <a:p>
            <a:r>
              <a:rPr lang="en-US" dirty="0"/>
              <a:t> </a:t>
            </a:r>
          </a:p>
        </p:txBody>
      </p:sp>
      <p:sp>
        <p:nvSpPr>
          <p:cNvPr id="4" name="Footer Placeholder 3">
            <a:extLst>
              <a:ext uri="{FF2B5EF4-FFF2-40B4-BE49-F238E27FC236}">
                <a16:creationId xmlns:a16="http://schemas.microsoft.com/office/drawing/2014/main" id="{D2305BA7-7C48-4BF7-8D07-3CDAD075CC36}"/>
              </a:ext>
            </a:extLst>
          </p:cNvPr>
          <p:cNvSpPr>
            <a:spLocks noGrp="1"/>
          </p:cNvSpPr>
          <p:nvPr>
            <p:ph type="ftr" sz="quarter" idx="11"/>
          </p:nvPr>
        </p:nvSpPr>
        <p:spPr/>
        <p:txBody>
          <a:bodyPr/>
          <a:lstStyle/>
          <a:p>
            <a:r>
              <a:rPr lang="en-US"/>
              <a:t>Decision tree g.2.d</a:t>
            </a:r>
          </a:p>
        </p:txBody>
      </p:sp>
      <p:sp>
        <p:nvSpPr>
          <p:cNvPr id="5" name="Slide Number Placeholder 4">
            <a:extLst>
              <a:ext uri="{FF2B5EF4-FFF2-40B4-BE49-F238E27FC236}">
                <a16:creationId xmlns:a16="http://schemas.microsoft.com/office/drawing/2014/main" id="{9F3685F4-550E-41B0-A941-A926BB649466}"/>
              </a:ext>
            </a:extLst>
          </p:cNvPr>
          <p:cNvSpPr>
            <a:spLocks noGrp="1"/>
          </p:cNvSpPr>
          <p:nvPr>
            <p:ph type="sldNum" sz="quarter" idx="12"/>
          </p:nvPr>
        </p:nvSpPr>
        <p:spPr>
          <a:xfrm>
            <a:off x="6570133" y="6356350"/>
            <a:ext cx="2133600" cy="365125"/>
          </a:xfrm>
        </p:spPr>
        <p:txBody>
          <a:bodyPr/>
          <a:lstStyle/>
          <a:p>
            <a:fld id="{2610D6A1-B8B6-49E2-8B25-8AE906FA9AFD}" type="slidenum">
              <a:rPr lang="en-US" smtClean="0"/>
              <a:t>95</a:t>
            </a:fld>
            <a:endParaRPr lang="en-US"/>
          </a:p>
        </p:txBody>
      </p:sp>
      <p:pic>
        <p:nvPicPr>
          <p:cNvPr id="9" name="Picture 8">
            <a:extLst>
              <a:ext uri="{FF2B5EF4-FFF2-40B4-BE49-F238E27FC236}">
                <a16:creationId xmlns:a16="http://schemas.microsoft.com/office/drawing/2014/main" id="{6BBB952F-30D3-48B3-860B-AADA44219D2F}"/>
              </a:ext>
            </a:extLst>
          </p:cNvPr>
          <p:cNvPicPr>
            <a:picLocks noChangeAspect="1"/>
          </p:cNvPicPr>
          <p:nvPr/>
        </p:nvPicPr>
        <p:blipFill>
          <a:blip r:embed="rId2"/>
          <a:stretch>
            <a:fillRect/>
          </a:stretch>
        </p:blipFill>
        <p:spPr>
          <a:xfrm>
            <a:off x="-25400" y="2057400"/>
            <a:ext cx="9144000" cy="4964811"/>
          </a:xfrm>
          <a:prstGeom prst="rect">
            <a:avLst/>
          </a:prstGeom>
        </p:spPr>
      </p:pic>
    </p:spTree>
    <p:extLst>
      <p:ext uri="{BB962C8B-B14F-4D97-AF65-F5344CB8AC3E}">
        <p14:creationId xmlns:p14="http://schemas.microsoft.com/office/powerpoint/2010/main" val="39078591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A934-6282-45DD-B585-2294F3572E0A}"/>
              </a:ext>
            </a:extLst>
          </p:cNvPr>
          <p:cNvSpPr>
            <a:spLocks noGrp="1"/>
          </p:cNvSpPr>
          <p:nvPr>
            <p:ph type="title"/>
          </p:nvPr>
        </p:nvSpPr>
        <p:spPr/>
        <p:txBody>
          <a:bodyPr>
            <a:noAutofit/>
          </a:bodyPr>
          <a:lstStyle/>
          <a:p>
            <a:pPr algn="l"/>
            <a:r>
              <a:rPr lang="en-US" sz="1800" b="0" i="0" dirty="0">
                <a:solidFill>
                  <a:srgbClr val="000000"/>
                </a:solidFill>
                <a:effectLst/>
                <a:latin typeface="Calibri" panose="020F0502020204030204" pitchFamily="34" charset="0"/>
              </a:rPr>
              <a:t>Because the number of data points for all three branches (Cool, Hot and Mild) is equal or less than 3 we stop further branching and assign the average of each branch to the related leaf node.</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When the number of instances is more than one at a </a:t>
            </a:r>
            <a:r>
              <a:rPr lang="en-US" sz="1800" b="0" i="1" dirty="0">
                <a:solidFill>
                  <a:srgbClr val="000000"/>
                </a:solidFill>
                <a:effectLst/>
                <a:latin typeface="Calibri" panose="020F0502020204030204" pitchFamily="34" charset="0"/>
              </a:rPr>
              <a:t>leaf node</a:t>
            </a:r>
            <a:r>
              <a:rPr lang="en-US" sz="1800" b="0" i="0" dirty="0">
                <a:solidFill>
                  <a:srgbClr val="000000"/>
                </a:solidFill>
                <a:effectLst/>
                <a:latin typeface="Calibri" panose="020F0502020204030204" pitchFamily="34" charset="0"/>
              </a:rPr>
              <a:t> we calculate the </a:t>
            </a:r>
            <a:r>
              <a:rPr lang="en-US" sz="1800" b="0" i="1" dirty="0">
                <a:solidFill>
                  <a:srgbClr val="000000"/>
                </a:solidFill>
                <a:effectLst/>
                <a:latin typeface="Calibri" panose="020F0502020204030204" pitchFamily="34" charset="0"/>
              </a:rPr>
              <a:t>average</a:t>
            </a:r>
            <a:r>
              <a:rPr lang="en-US" sz="1800" b="0" i="0" dirty="0">
                <a:solidFill>
                  <a:srgbClr val="000000"/>
                </a:solidFill>
                <a:effectLst/>
                <a:latin typeface="Calibri" panose="020F0502020204030204" pitchFamily="34" charset="0"/>
              </a:rPr>
              <a:t> as the final value for the target.</a:t>
            </a:r>
            <a:endParaRPr lang="en-US" sz="1800" dirty="0"/>
          </a:p>
        </p:txBody>
      </p:sp>
      <p:sp>
        <p:nvSpPr>
          <p:cNvPr id="3" name="Content Placeholder 2">
            <a:extLst>
              <a:ext uri="{FF2B5EF4-FFF2-40B4-BE49-F238E27FC236}">
                <a16:creationId xmlns:a16="http://schemas.microsoft.com/office/drawing/2014/main" id="{AA6AF593-1884-4E9C-8E08-254FF9209CD4}"/>
              </a:ext>
            </a:extLst>
          </p:cNvPr>
          <p:cNvSpPr>
            <a:spLocks noGrp="1"/>
          </p:cNvSpPr>
          <p:nvPr>
            <p:ph idx="1"/>
          </p:nvPr>
        </p:nvSpPr>
        <p:spPr/>
        <p:txBody>
          <a:bodyPr/>
          <a:lstStyle/>
          <a:p>
            <a:r>
              <a:rPr lang="en-US" dirty="0"/>
              <a:t>d</a:t>
            </a:r>
          </a:p>
        </p:txBody>
      </p:sp>
      <p:sp>
        <p:nvSpPr>
          <p:cNvPr id="4" name="Footer Placeholder 3">
            <a:extLst>
              <a:ext uri="{FF2B5EF4-FFF2-40B4-BE49-F238E27FC236}">
                <a16:creationId xmlns:a16="http://schemas.microsoft.com/office/drawing/2014/main" id="{D8D40CF8-9122-421A-BCFA-17F28BBFC641}"/>
              </a:ext>
            </a:extLst>
          </p:cNvPr>
          <p:cNvSpPr>
            <a:spLocks noGrp="1"/>
          </p:cNvSpPr>
          <p:nvPr>
            <p:ph type="ftr" sz="quarter" idx="11"/>
          </p:nvPr>
        </p:nvSpPr>
        <p:spPr/>
        <p:txBody>
          <a:bodyPr/>
          <a:lstStyle/>
          <a:p>
            <a:r>
              <a:rPr lang="en-US"/>
              <a:t>Decision tree g.2.d</a:t>
            </a:r>
          </a:p>
        </p:txBody>
      </p:sp>
      <p:sp>
        <p:nvSpPr>
          <p:cNvPr id="5" name="Slide Number Placeholder 4">
            <a:extLst>
              <a:ext uri="{FF2B5EF4-FFF2-40B4-BE49-F238E27FC236}">
                <a16:creationId xmlns:a16="http://schemas.microsoft.com/office/drawing/2014/main" id="{90C64DDB-D5EE-4876-9A64-7BE0AD76D525}"/>
              </a:ext>
            </a:extLst>
          </p:cNvPr>
          <p:cNvSpPr>
            <a:spLocks noGrp="1"/>
          </p:cNvSpPr>
          <p:nvPr>
            <p:ph type="sldNum" sz="quarter" idx="12"/>
          </p:nvPr>
        </p:nvSpPr>
        <p:spPr/>
        <p:txBody>
          <a:bodyPr/>
          <a:lstStyle/>
          <a:p>
            <a:fld id="{2610D6A1-B8B6-49E2-8B25-8AE906FA9AFD}" type="slidenum">
              <a:rPr lang="en-US" smtClean="0"/>
              <a:t>96</a:t>
            </a:fld>
            <a:endParaRPr lang="en-US"/>
          </a:p>
        </p:txBody>
      </p:sp>
      <p:pic>
        <p:nvPicPr>
          <p:cNvPr id="7" name="Picture 6">
            <a:extLst>
              <a:ext uri="{FF2B5EF4-FFF2-40B4-BE49-F238E27FC236}">
                <a16:creationId xmlns:a16="http://schemas.microsoft.com/office/drawing/2014/main" id="{398274FC-A4C8-4EC4-A62D-C5D1FC6CF013}"/>
              </a:ext>
            </a:extLst>
          </p:cNvPr>
          <p:cNvPicPr>
            <a:picLocks noChangeAspect="1"/>
          </p:cNvPicPr>
          <p:nvPr/>
        </p:nvPicPr>
        <p:blipFill>
          <a:blip r:embed="rId2"/>
          <a:stretch>
            <a:fillRect/>
          </a:stretch>
        </p:blipFill>
        <p:spPr>
          <a:xfrm>
            <a:off x="0" y="1570038"/>
            <a:ext cx="9144000" cy="4161397"/>
          </a:xfrm>
          <a:prstGeom prst="rect">
            <a:avLst/>
          </a:prstGeom>
        </p:spPr>
      </p:pic>
      <p:sp>
        <p:nvSpPr>
          <p:cNvPr id="8" name="TextBox 7">
            <a:extLst>
              <a:ext uri="{FF2B5EF4-FFF2-40B4-BE49-F238E27FC236}">
                <a16:creationId xmlns:a16="http://schemas.microsoft.com/office/drawing/2014/main" id="{29A3FAA3-C91B-4015-8ED2-A295BD592301}"/>
              </a:ext>
            </a:extLst>
          </p:cNvPr>
          <p:cNvSpPr txBox="1"/>
          <p:nvPr/>
        </p:nvSpPr>
        <p:spPr>
          <a:xfrm>
            <a:off x="456424" y="5867400"/>
            <a:ext cx="5816592" cy="646331"/>
          </a:xfrm>
          <a:prstGeom prst="rect">
            <a:avLst/>
          </a:prstGeom>
          <a:noFill/>
        </p:spPr>
        <p:txBody>
          <a:bodyPr wrap="none" rtlCol="0">
            <a:spAutoFit/>
          </a:bodyPr>
          <a:lstStyle/>
          <a:p>
            <a:r>
              <a:rPr lang="en-US" dirty="0"/>
              <a:t>Sunny/windy-true is (23+30)/2=26.5 hours golf playing, </a:t>
            </a:r>
          </a:p>
          <a:p>
            <a:r>
              <a:rPr lang="en-US" dirty="0"/>
              <a:t>Sunny/windy-false =(45+52+46)/3=47.7 hours golf playing</a:t>
            </a:r>
          </a:p>
        </p:txBody>
      </p:sp>
      <p:cxnSp>
        <p:nvCxnSpPr>
          <p:cNvPr id="10" name="Straight Arrow Connector 9">
            <a:extLst>
              <a:ext uri="{FF2B5EF4-FFF2-40B4-BE49-F238E27FC236}">
                <a16:creationId xmlns:a16="http://schemas.microsoft.com/office/drawing/2014/main" id="{5CBEAE5C-51ED-4919-8EA7-3BBDD3656EC2}"/>
              </a:ext>
            </a:extLst>
          </p:cNvPr>
          <p:cNvCxnSpPr>
            <a:cxnSpLocks/>
          </p:cNvCxnSpPr>
          <p:nvPr/>
        </p:nvCxnSpPr>
        <p:spPr>
          <a:xfrm flipH="1" flipV="1">
            <a:off x="2438400" y="5105401"/>
            <a:ext cx="1143000" cy="76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7958820-A11F-4635-8475-53AA657CAEB3}"/>
              </a:ext>
            </a:extLst>
          </p:cNvPr>
          <p:cNvCxnSpPr>
            <a:cxnSpLocks/>
          </p:cNvCxnSpPr>
          <p:nvPr/>
        </p:nvCxnSpPr>
        <p:spPr>
          <a:xfrm flipH="1" flipV="1">
            <a:off x="1143000" y="5257800"/>
            <a:ext cx="2438400" cy="932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8879841-C628-47AF-9770-0685815FDCA0}"/>
              </a:ext>
            </a:extLst>
          </p:cNvPr>
          <p:cNvSpPr txBox="1"/>
          <p:nvPr/>
        </p:nvSpPr>
        <p:spPr>
          <a:xfrm>
            <a:off x="4114412" y="5359260"/>
            <a:ext cx="1524776" cy="646331"/>
          </a:xfrm>
          <a:prstGeom prst="rect">
            <a:avLst/>
          </a:prstGeom>
          <a:noFill/>
        </p:spPr>
        <p:txBody>
          <a:bodyPr wrap="none" rtlCol="0">
            <a:spAutoFit/>
          </a:bodyPr>
          <a:lstStyle/>
          <a:p>
            <a:r>
              <a:rPr lang="en-US" dirty="0"/>
              <a:t>mean([25,30])</a:t>
            </a:r>
          </a:p>
          <a:p>
            <a:r>
              <a:rPr lang="en-US" dirty="0"/>
              <a:t>=27.5</a:t>
            </a:r>
          </a:p>
        </p:txBody>
      </p:sp>
      <p:sp>
        <p:nvSpPr>
          <p:cNvPr id="13" name="TextBox 12">
            <a:extLst>
              <a:ext uri="{FF2B5EF4-FFF2-40B4-BE49-F238E27FC236}">
                <a16:creationId xmlns:a16="http://schemas.microsoft.com/office/drawing/2014/main" id="{5D5A5CB8-C462-42F7-81C8-2E70A1F79D6B}"/>
              </a:ext>
            </a:extLst>
          </p:cNvPr>
          <p:cNvSpPr txBox="1"/>
          <p:nvPr/>
        </p:nvSpPr>
        <p:spPr>
          <a:xfrm>
            <a:off x="5638218" y="5408269"/>
            <a:ext cx="1524776" cy="646331"/>
          </a:xfrm>
          <a:prstGeom prst="rect">
            <a:avLst/>
          </a:prstGeom>
          <a:noFill/>
        </p:spPr>
        <p:txBody>
          <a:bodyPr wrap="none" rtlCol="0">
            <a:spAutoFit/>
          </a:bodyPr>
          <a:lstStyle/>
          <a:p>
            <a:r>
              <a:rPr lang="en-US" dirty="0"/>
              <a:t>mean([35,48])</a:t>
            </a:r>
          </a:p>
          <a:p>
            <a:r>
              <a:rPr lang="en-US" dirty="0"/>
              <a:t>=41.5</a:t>
            </a:r>
          </a:p>
        </p:txBody>
      </p:sp>
      <p:sp>
        <p:nvSpPr>
          <p:cNvPr id="9" name="TextBox 8">
            <a:extLst>
              <a:ext uri="{FF2B5EF4-FFF2-40B4-BE49-F238E27FC236}">
                <a16:creationId xmlns:a16="http://schemas.microsoft.com/office/drawing/2014/main" id="{C50714E2-B758-47F8-B01C-8E807AB22292}"/>
              </a:ext>
            </a:extLst>
          </p:cNvPr>
          <p:cNvSpPr txBox="1"/>
          <p:nvPr/>
        </p:nvSpPr>
        <p:spPr>
          <a:xfrm>
            <a:off x="6806028" y="5973698"/>
            <a:ext cx="1523806" cy="523220"/>
          </a:xfrm>
          <a:prstGeom prst="rect">
            <a:avLst/>
          </a:prstGeom>
          <a:solidFill>
            <a:srgbClr val="FFC000"/>
          </a:solidFill>
        </p:spPr>
        <p:txBody>
          <a:bodyPr wrap="square" rtlCol="0">
            <a:spAutoFit/>
          </a:bodyPr>
          <a:lstStyle/>
          <a:p>
            <a:r>
              <a:rPr lang="en-US" sz="2800" dirty="0"/>
              <a:t>DONE!</a:t>
            </a:r>
          </a:p>
        </p:txBody>
      </p:sp>
    </p:spTree>
    <p:extLst>
      <p:ext uri="{BB962C8B-B14F-4D97-AF65-F5344CB8AC3E}">
        <p14:creationId xmlns:p14="http://schemas.microsoft.com/office/powerpoint/2010/main" val="420341578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http://people.revoledu.com/kardi/tutorial/DecisionTree/how-decision-tree-algorithm-work.htm</a:t>
            </a:r>
            <a:endParaRPr lang="en-US" dirty="0"/>
          </a:p>
          <a:p>
            <a:r>
              <a:rPr lang="en-US" dirty="0">
                <a:hlinkClick r:id="rId3"/>
              </a:rPr>
              <a:t>https://onlinecourses.science.psu.edu/stat857/node/60/</a:t>
            </a:r>
            <a:endParaRPr lang="en-US" dirty="0"/>
          </a:p>
          <a:p>
            <a:r>
              <a:rPr lang="en-US" dirty="0">
                <a:hlinkClick r:id="rId4"/>
              </a:rPr>
              <a:t>https://sefiks.com/2018/08/27/a-step-by-step-cart-decision-tree-example/</a:t>
            </a:r>
            <a:endParaRPr lang="en-US" dirty="0"/>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97</a:t>
            </a:fld>
            <a:endParaRPr lang="en-US"/>
          </a:p>
        </p:txBody>
      </p:sp>
    </p:spTree>
    <p:extLst>
      <p:ext uri="{BB962C8B-B14F-4D97-AF65-F5344CB8AC3E}">
        <p14:creationId xmlns:p14="http://schemas.microsoft.com/office/powerpoint/2010/main" val="5919312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Appendix2</a:t>
            </a:r>
          </a:p>
        </p:txBody>
      </p:sp>
      <p:sp>
        <p:nvSpPr>
          <p:cNvPr id="6" name="Subtitle 5"/>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98</a:t>
            </a:fld>
            <a:endParaRPr lang="en-US"/>
          </a:p>
        </p:txBody>
      </p:sp>
    </p:spTree>
    <p:extLst>
      <p:ext uri="{BB962C8B-B14F-4D97-AF65-F5344CB8AC3E}">
        <p14:creationId xmlns:p14="http://schemas.microsoft.com/office/powerpoint/2010/main" val="415212702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using </a:t>
            </a:r>
            <a:r>
              <a:rPr lang="en-US" dirty="0" err="1"/>
              <a:t>sklearn</a:t>
            </a:r>
            <a:endParaRPr lang="en-US" dirty="0"/>
          </a:p>
        </p:txBody>
      </p:sp>
      <p:sp>
        <p:nvSpPr>
          <p:cNvPr id="3" name="Content Placeholder 2"/>
          <p:cNvSpPr>
            <a:spLocks noGrp="1"/>
          </p:cNvSpPr>
          <p:nvPr>
            <p:ph idx="1"/>
          </p:nvPr>
        </p:nvSpPr>
        <p:spPr/>
        <p:txBody>
          <a:bodyPr>
            <a:normAutofit fontScale="32500" lnSpcReduction="20000"/>
          </a:bodyPr>
          <a:lstStyle/>
          <a:p>
            <a:r>
              <a:rPr lang="en-US" sz="4800" dirty="0">
                <a:hlinkClick r:id="rId2"/>
              </a:rPr>
              <a:t>https://github.com/alameenkhader/spam_classifier</a:t>
            </a:r>
            <a:endParaRPr lang="en-US" sz="4800" dirty="0"/>
          </a:p>
          <a:p>
            <a:r>
              <a:rPr lang="en-US" sz="4800" dirty="0"/>
              <a:t>Using </a:t>
            </a:r>
            <a:r>
              <a:rPr lang="en-US" sz="4800" dirty="0" err="1"/>
              <a:t>sklearn</a:t>
            </a:r>
            <a:endParaRPr lang="en-US" sz="4800" dirty="0"/>
          </a:p>
          <a:p>
            <a:r>
              <a:rPr lang="en-US" sz="4800" dirty="0"/>
              <a:t>from </a:t>
            </a:r>
            <a:r>
              <a:rPr lang="en-US" sz="4800" dirty="0" err="1"/>
              <a:t>sklearn</a:t>
            </a:r>
            <a:r>
              <a:rPr lang="en-US" sz="4800" dirty="0"/>
              <a:t> import tree</a:t>
            </a:r>
          </a:p>
          <a:p>
            <a:r>
              <a:rPr lang="en-US" sz="4800" dirty="0"/>
              <a:t># You may hard code your data as given or to use a .csv file import csv then fetch your data from .csv file</a:t>
            </a:r>
          </a:p>
          <a:p>
            <a:r>
              <a:rPr lang="en-US" sz="4800" dirty="0"/>
              <a:t># Assume we have two dimensional feature space with two classes we like distinguish</a:t>
            </a:r>
          </a:p>
          <a:p>
            <a:r>
              <a:rPr lang="en-US" sz="4800" dirty="0" err="1"/>
              <a:t>dataTable</a:t>
            </a:r>
            <a:r>
              <a:rPr lang="en-US" sz="4800" dirty="0"/>
              <a:t> = [[2,9],[4,10],[5,7],[8,3],[9,1]]</a:t>
            </a:r>
          </a:p>
          <a:p>
            <a:r>
              <a:rPr lang="en-US" sz="4800" dirty="0" err="1"/>
              <a:t>dataLabels</a:t>
            </a:r>
            <a:r>
              <a:rPr lang="en-US" sz="4800" dirty="0"/>
              <a:t> = ["Class </a:t>
            </a:r>
            <a:r>
              <a:rPr lang="en-US" sz="4800" dirty="0" err="1"/>
              <a:t>A","Class</a:t>
            </a:r>
            <a:r>
              <a:rPr lang="en-US" sz="4800" dirty="0"/>
              <a:t> </a:t>
            </a:r>
            <a:r>
              <a:rPr lang="en-US" sz="4800" dirty="0" err="1"/>
              <a:t>A","Class</a:t>
            </a:r>
            <a:r>
              <a:rPr lang="en-US" sz="4800" dirty="0"/>
              <a:t> </a:t>
            </a:r>
            <a:r>
              <a:rPr lang="en-US" sz="4800" dirty="0" err="1"/>
              <a:t>B","Class</a:t>
            </a:r>
            <a:r>
              <a:rPr lang="en-US" sz="4800" dirty="0"/>
              <a:t> </a:t>
            </a:r>
            <a:r>
              <a:rPr lang="en-US" sz="4800" dirty="0" err="1"/>
              <a:t>B","Class</a:t>
            </a:r>
            <a:r>
              <a:rPr lang="en-US" sz="4800" dirty="0"/>
              <a:t> B"]</a:t>
            </a:r>
          </a:p>
          <a:p>
            <a:r>
              <a:rPr lang="en-US" sz="4800" dirty="0"/>
              <a:t># Declare our classifier</a:t>
            </a:r>
          </a:p>
          <a:p>
            <a:r>
              <a:rPr lang="en-US" sz="4800" dirty="0" err="1"/>
              <a:t>trained_classifier</a:t>
            </a:r>
            <a:r>
              <a:rPr lang="en-US" sz="4800" dirty="0"/>
              <a:t> = </a:t>
            </a:r>
            <a:r>
              <a:rPr lang="en-US" sz="4800" dirty="0" err="1"/>
              <a:t>tree.DecisionTreeClassifier</a:t>
            </a:r>
            <a:r>
              <a:rPr lang="en-US" sz="4800" dirty="0"/>
              <a:t>()</a:t>
            </a:r>
          </a:p>
          <a:p>
            <a:r>
              <a:rPr lang="en-US" sz="4800" dirty="0"/>
              <a:t># Train our classifier with data we have</a:t>
            </a:r>
          </a:p>
          <a:p>
            <a:r>
              <a:rPr lang="en-US" sz="4800" dirty="0" err="1"/>
              <a:t>trained_classifier</a:t>
            </a:r>
            <a:r>
              <a:rPr lang="en-US" sz="4800" dirty="0"/>
              <a:t> = </a:t>
            </a:r>
            <a:r>
              <a:rPr lang="en-US" sz="4800" dirty="0" err="1"/>
              <a:t>trained_classifier.fit</a:t>
            </a:r>
            <a:r>
              <a:rPr lang="en-US" sz="4800" dirty="0"/>
              <a:t>(</a:t>
            </a:r>
            <a:r>
              <a:rPr lang="en-US" sz="4800" dirty="0" err="1"/>
              <a:t>dataTable,dataLabels</a:t>
            </a:r>
            <a:r>
              <a:rPr lang="en-US" sz="4800" dirty="0"/>
              <a:t>)</a:t>
            </a:r>
          </a:p>
          <a:p>
            <a:r>
              <a:rPr lang="en-US" sz="4800" dirty="0"/>
              <a:t># We are done with training, so it is time to test it!</a:t>
            </a:r>
          </a:p>
          <a:p>
            <a:r>
              <a:rPr lang="en-US" sz="4800" dirty="0" err="1"/>
              <a:t>someDataOutOfTrainingSet</a:t>
            </a:r>
            <a:r>
              <a:rPr lang="en-US" sz="4800" dirty="0"/>
              <a:t> = [[10,2]]</a:t>
            </a:r>
          </a:p>
          <a:p>
            <a:r>
              <a:rPr lang="en-US" sz="4800" dirty="0"/>
              <a:t>label = </a:t>
            </a:r>
            <a:r>
              <a:rPr lang="en-US" sz="4800" dirty="0" err="1"/>
              <a:t>trained_classifier.predict</a:t>
            </a:r>
            <a:r>
              <a:rPr lang="en-US" sz="4800" dirty="0"/>
              <a:t>(</a:t>
            </a:r>
            <a:r>
              <a:rPr lang="en-US" sz="4800" dirty="0" err="1"/>
              <a:t>someDataOutOfTrainingSet</a:t>
            </a:r>
            <a:r>
              <a:rPr lang="en-US" sz="4800" dirty="0"/>
              <a:t>)</a:t>
            </a:r>
          </a:p>
          <a:p>
            <a:r>
              <a:rPr lang="en-US" sz="4800" dirty="0"/>
              <a:t># Show the prediction of trained classifier for data [11,2]</a:t>
            </a:r>
          </a:p>
          <a:p>
            <a:r>
              <a:rPr lang="en-US" sz="4800" dirty="0"/>
              <a:t>print(label[0])</a:t>
            </a:r>
          </a:p>
          <a:p>
            <a:endParaRPr lang="en-US" dirty="0"/>
          </a:p>
        </p:txBody>
      </p:sp>
      <p:sp>
        <p:nvSpPr>
          <p:cNvPr id="4" name="Footer Placeholder 3"/>
          <p:cNvSpPr>
            <a:spLocks noGrp="1"/>
          </p:cNvSpPr>
          <p:nvPr>
            <p:ph type="ftr" sz="quarter" idx="11"/>
          </p:nvPr>
        </p:nvSpPr>
        <p:spPr/>
        <p:txBody>
          <a:bodyPr/>
          <a:lstStyle/>
          <a:p>
            <a:r>
              <a:rPr lang="en-US"/>
              <a:t>Decision tree g.2.d</a:t>
            </a:r>
          </a:p>
        </p:txBody>
      </p:sp>
      <p:sp>
        <p:nvSpPr>
          <p:cNvPr id="5" name="Slide Number Placeholder 4"/>
          <p:cNvSpPr>
            <a:spLocks noGrp="1"/>
          </p:cNvSpPr>
          <p:nvPr>
            <p:ph type="sldNum" sz="quarter" idx="12"/>
          </p:nvPr>
        </p:nvSpPr>
        <p:spPr/>
        <p:txBody>
          <a:bodyPr/>
          <a:lstStyle/>
          <a:p>
            <a:fld id="{2610D6A1-B8B6-49E2-8B25-8AE906FA9AFD}" type="slidenum">
              <a:rPr lang="en-US" smtClean="0"/>
              <a:t>99</a:t>
            </a:fld>
            <a:endParaRPr lang="en-US"/>
          </a:p>
        </p:txBody>
      </p:sp>
    </p:spTree>
    <p:extLst>
      <p:ext uri="{BB962C8B-B14F-4D97-AF65-F5344CB8AC3E}">
        <p14:creationId xmlns:p14="http://schemas.microsoft.com/office/powerpoint/2010/main" val="3846676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11171</TotalTime>
  <Words>13232</Words>
  <Application>Microsoft Office PowerPoint</Application>
  <PresentationFormat>On-screen Show (4:3)</PresentationFormat>
  <Paragraphs>1887</Paragraphs>
  <Slides>106</Slides>
  <Notes>13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106</vt:i4>
      </vt:variant>
    </vt:vector>
  </HeadingPairs>
  <TitlesOfParts>
    <vt:vector size="119" baseType="lpstr">
      <vt:lpstr>Arial</vt:lpstr>
      <vt:lpstr>Arial</vt:lpstr>
      <vt:lpstr>Calibri</vt:lpstr>
      <vt:lpstr>Cambria Math</vt:lpstr>
      <vt:lpstr>Courier</vt:lpstr>
      <vt:lpstr>Courier New</vt:lpstr>
      <vt:lpstr>Helvetica Neue</vt:lpstr>
      <vt:lpstr>inherit</vt:lpstr>
      <vt:lpstr>Libre Baskerville</vt:lpstr>
      <vt:lpstr>Rubik</vt:lpstr>
      <vt:lpstr>Times New Roman</vt:lpstr>
      <vt:lpstr>Office Theme</vt:lpstr>
      <vt:lpstr>Equation</vt:lpstr>
      <vt:lpstr>Classification Decision Tree  and Regress Decision Tree</vt:lpstr>
      <vt:lpstr>We will learn : the Classification and Regression decision Tree ( CART) ( or Decision Tree)</vt:lpstr>
      <vt:lpstr>To build the tree you need training data</vt:lpstr>
      <vt:lpstr>CART can preform classification or regression functions</vt:lpstr>
      <vt:lpstr>Decision trees</vt:lpstr>
      <vt:lpstr>Classification decision tree</vt:lpstr>
      <vt:lpstr>Classification decision tree approaches </vt:lpstr>
      <vt:lpstr>How to read Classification tree diagram</vt:lpstr>
      <vt:lpstr>Common terms used with Classification Decision trees</vt:lpstr>
      <vt:lpstr>CART Model Representation</vt:lpstr>
      <vt:lpstr>A simple example of a classification decision tree</vt:lpstr>
      <vt:lpstr>CMSC5707, Ch13. Exercise 1  classification Decision Tree</vt:lpstr>
      <vt:lpstr>CMSC5707, Ch13. Answer 1  Classification Decision Tree</vt:lpstr>
      <vt:lpstr>How to create a classification decision tree</vt:lpstr>
      <vt:lpstr>Greedy Splitting</vt:lpstr>
      <vt:lpstr>Example: data input</vt:lpstr>
      <vt:lpstr>Method 1) Split metric : Entropy(Parent) =Entropy at the top level</vt:lpstr>
      <vt:lpstr>Exercise 2 Method 2) Split metric: Gini (impurity) index</vt:lpstr>
      <vt:lpstr>Answer2 2) Split metric: Gini (impurity) index</vt:lpstr>
      <vt:lpstr>Exercise 3.</vt:lpstr>
      <vt:lpstr>ANSWER 3.</vt:lpstr>
      <vt:lpstr>Method 3) Split metrics : Variance reduction </vt:lpstr>
      <vt:lpstr>Splitting procedure: Recursive Partitioning Algorithm for CART</vt:lpstr>
      <vt:lpstr>Example1: Design a decision tree (table1) </vt:lpstr>
      <vt:lpstr>(1)Gini index or (2)Information gain approach</vt:lpstr>
      <vt:lpstr>Outlook( should it be at the top of the tree?)</vt:lpstr>
      <vt:lpstr>Exercise 4:Temperature</vt:lpstr>
      <vt:lpstr>ANSWER 4:Temperature</vt:lpstr>
      <vt:lpstr>Humidity (choose as top of tree?)</vt:lpstr>
      <vt:lpstr>Exercise 5: Wind (choose as top?)</vt:lpstr>
      <vt:lpstr> </vt:lpstr>
      <vt:lpstr>Question 6 : Time to decide Use either Gini or information gain to choose the top of the tree</vt:lpstr>
      <vt:lpstr>Answer 6 : Time to decide Use either Gini or information gain to choose the top of the tree</vt:lpstr>
      <vt:lpstr>Now we decided : outlook decision is at the top of the tree. Then, here we concentrate on leaves under : sunny, overcast, rain (Categorical variables). </vt:lpstr>
      <vt:lpstr>You might realize that sub dataset in the overcast leaf has only yes decisions. This means that overcast leaf is done.  </vt:lpstr>
      <vt:lpstr> </vt:lpstr>
      <vt:lpstr>Gini of temperature for sunny outlook</vt:lpstr>
      <vt:lpstr>Gini of humidity for sunny outlook</vt:lpstr>
      <vt:lpstr>Gini of wind for sunny outlook </vt:lpstr>
      <vt:lpstr>Decision for sunny outlook </vt:lpstr>
      <vt:lpstr>Result</vt:lpstr>
      <vt:lpstr>As seen, decision is always “no” for high humidity and sunny outlook. On the other hand, decision will always be “yes” for normal humidity and sunny outlook. This branch is over. </vt:lpstr>
      <vt:lpstr>Now we will work on the Rain branch</vt:lpstr>
      <vt:lpstr>Gini of temperature for rain outlook</vt:lpstr>
      <vt:lpstr>Gini of Humidity for rain outlook</vt:lpstr>
      <vt:lpstr>Gini of wind for rain outlook</vt:lpstr>
      <vt:lpstr>Decision for rain outlook</vt:lpstr>
      <vt:lpstr>Put the wind feature for rain outlook branch and monitor the new sub data sets. Can repeat the calculation to find the complete solution. </vt:lpstr>
      <vt:lpstr>Final result</vt:lpstr>
      <vt:lpstr>Example 2</vt:lpstr>
      <vt:lpstr>An example: design a tree to find out whether an umbrella is needed</vt:lpstr>
      <vt:lpstr>How to build the tree</vt:lpstr>
      <vt:lpstr>Steps to develop the tree. If root is attribute “weather”: </vt:lpstr>
      <vt:lpstr> Step1: Find M_sunny, Weight_sunny</vt:lpstr>
      <vt:lpstr>For step2: Find M_cloudy, Weight_cloudy</vt:lpstr>
      <vt:lpstr>For step3: Find M_rainy, Weight_rainy</vt:lpstr>
      <vt:lpstr>Step4: metric for weather</vt:lpstr>
      <vt:lpstr>Step5a: Find M_driving, Weight_driving_yes</vt:lpstr>
      <vt:lpstr>Step5b: Find M_driving, Weight_driving_no</vt:lpstr>
      <vt:lpstr>Step6: metric for driving</vt:lpstr>
      <vt:lpstr>Step7 make decision for root</vt:lpstr>
      <vt:lpstr>Step8: To continue</vt:lpstr>
      <vt:lpstr>The final result</vt:lpstr>
      <vt:lpstr>Exercise 7:  Information gain using entropy, example: A decision tree to determine a person can complete marathon or not</vt:lpstr>
      <vt:lpstr>Answer exercise 7: Calculation1</vt:lpstr>
      <vt:lpstr> </vt:lpstr>
      <vt:lpstr>Selection</vt:lpstr>
      <vt:lpstr>Classification Decision tree</vt:lpstr>
      <vt:lpstr>Exercise 8 (student exercise, no answer given)</vt:lpstr>
      <vt:lpstr>Overfitting</vt:lpstr>
      <vt:lpstr>Overfitting problem and solution</vt:lpstr>
      <vt:lpstr>Pruning methods</vt:lpstr>
      <vt:lpstr>Pruning methods in practice</vt:lpstr>
      <vt:lpstr>Post-pruning using Error estimation scheme</vt:lpstr>
      <vt:lpstr>Post-pruning by Error estimation example</vt:lpstr>
      <vt:lpstr>Random forest: Extension of decision tree</vt:lpstr>
      <vt:lpstr>Conclusion</vt:lpstr>
      <vt:lpstr>Appendix1</vt:lpstr>
      <vt:lpstr>Regression Decision trees for continuous variables (a value rather than yes/no)</vt:lpstr>
      <vt:lpstr>Regress tree example using variance</vt:lpstr>
      <vt:lpstr>Parameters used for the calculation</vt:lpstr>
      <vt:lpstr>Standard Deviation Reduction (SDR) method </vt:lpstr>
      <vt:lpstr>  Standard Deviation Reduction (SDR) method example </vt:lpstr>
      <vt:lpstr>Std(overcast hours)= 3.4911</vt:lpstr>
      <vt:lpstr>Std(sunny hours)= 10.8701</vt:lpstr>
      <vt:lpstr>Std(rainy hours)= 7.782</vt:lpstr>
      <vt:lpstr>Combining them: SDR(T,X=Outlook)=9.32-7.66=1.66 </vt:lpstr>
      <vt:lpstr>More calculations of StdDev under different features SDR=standard deviation reduction</vt:lpstr>
      <vt:lpstr>Step 2: The dataset is then split on the different attributes. The standard deviation for each branch is calculated. The resulting standard deviation is subtracted from the standard deviation before the split. The result is the standard deviation reduction(SDR). </vt:lpstr>
      <vt:lpstr>Step 3: The attribute with the largest standard deviation reduction is chosen for the decision node.   For finding the attribute that returns the highest standard deviation reduction(SDR)(i.e., the most homogeneous branches). S(T)=standard deviation (Tree) S(T,X) =stand deviation of the tree with attribute X</vt:lpstr>
      <vt:lpstr>Step 4a: The dataset is divided based on the values of the selected attribute. This process is run recursively on the non-leaf branches, until all data is processed. In practice, we need some termination criteria. For example, when coefficient of variation (CV=S/mean) for a branch becomes smaller than a certain threshold (e.g., 10%) and/or when too few instances (n) remain in the branch (e.g., 3).  </vt:lpstr>
      <vt:lpstr>Step 4b (how to stop)</vt:lpstr>
      <vt:lpstr>Step 4c: However, the "Sunny" branch has coefficient of variation CV (28%) more than the threshold (10%) which needs further splitting. We select "Windy" as the best  node after "Outlook" because it has the largest Standard deviation reduction SDR. </vt:lpstr>
      <vt:lpstr>Because the number of data points for both branches (FALSE and TRUE) is equal or less than 3 (too few) we stop further branching and assign the average of each branch to the related leaf node. </vt:lpstr>
      <vt:lpstr>Step 4d: Moreover, the "rainy" branch has an CV (22%) which is more than the threshold (10%). This branch needs further splitting. We select "Windy" as the best best node because it has the largest SDR. d</vt:lpstr>
      <vt:lpstr>Because the number of data points for all three branches (Cool, Hot and Mild) is equal or less than 3 we stop further branching and assign the average of each branch to the related leaf node. When the number of instances is more than one at a leaf node we calculate the average as the final value for the target.</vt:lpstr>
      <vt:lpstr>References</vt:lpstr>
      <vt:lpstr>Appendix2</vt:lpstr>
      <vt:lpstr>Example using sklearn</vt:lpstr>
      <vt:lpstr>Iris test using sklearn, this will generate (decision tree) dt.dot file</vt:lpstr>
      <vt:lpstr>Iris dataset</vt:lpstr>
      <vt:lpstr>A working implementation in pure python</vt:lpstr>
      <vt:lpstr>code</vt:lpstr>
      <vt:lpstr>A tree showing nodes, branches, leaves , attributes and target classes</vt:lpstr>
      <vt:lpstr>MATLAB DEMO</vt:lpstr>
      <vt:lpstr>Terms used</vt:lpstr>
    </vt:vector>
  </TitlesOfParts>
  <Company>CUHK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kh wong</dc:creator>
  <cp:lastModifiedBy>kh</cp:lastModifiedBy>
  <cp:revision>578</cp:revision>
  <dcterms:created xsi:type="dcterms:W3CDTF">2018-08-12T22:27:49Z</dcterms:created>
  <dcterms:modified xsi:type="dcterms:W3CDTF">2022-04-05T02:30:21Z</dcterms:modified>
</cp:coreProperties>
</file>