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83"/>
  </p:notes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0" r:id="rId9"/>
    <p:sldId id="294" r:id="rId10"/>
    <p:sldId id="296" r:id="rId11"/>
    <p:sldId id="394" r:id="rId12"/>
    <p:sldId id="264" r:id="rId13"/>
    <p:sldId id="447" r:id="rId14"/>
    <p:sldId id="297" r:id="rId15"/>
    <p:sldId id="266" r:id="rId16"/>
    <p:sldId id="298" r:id="rId17"/>
    <p:sldId id="300" r:id="rId18"/>
    <p:sldId id="299" r:id="rId19"/>
    <p:sldId id="404" r:id="rId20"/>
    <p:sldId id="402" r:id="rId21"/>
    <p:sldId id="302" r:id="rId22"/>
    <p:sldId id="435" r:id="rId23"/>
    <p:sldId id="439" r:id="rId24"/>
    <p:sldId id="352" r:id="rId25"/>
    <p:sldId id="354" r:id="rId26"/>
    <p:sldId id="434" r:id="rId27"/>
    <p:sldId id="356" r:id="rId28"/>
    <p:sldId id="344" r:id="rId29"/>
    <p:sldId id="358" r:id="rId30"/>
    <p:sldId id="371" r:id="rId31"/>
    <p:sldId id="370" r:id="rId32"/>
    <p:sldId id="353" r:id="rId33"/>
    <p:sldId id="440" r:id="rId34"/>
    <p:sldId id="361" r:id="rId35"/>
    <p:sldId id="362" r:id="rId36"/>
    <p:sldId id="455" r:id="rId37"/>
    <p:sldId id="287" r:id="rId38"/>
    <p:sldId id="372" r:id="rId39"/>
    <p:sldId id="454" r:id="rId40"/>
    <p:sldId id="418" r:id="rId41"/>
    <p:sldId id="441" r:id="rId42"/>
    <p:sldId id="417" r:id="rId43"/>
    <p:sldId id="405" r:id="rId44"/>
    <p:sldId id="365" r:id="rId45"/>
    <p:sldId id="421" r:id="rId46"/>
    <p:sldId id="408" r:id="rId47"/>
    <p:sldId id="409" r:id="rId48"/>
    <p:sldId id="442" r:id="rId49"/>
    <p:sldId id="304" r:id="rId50"/>
    <p:sldId id="389" r:id="rId51"/>
    <p:sldId id="390" r:id="rId52"/>
    <p:sldId id="388" r:id="rId53"/>
    <p:sldId id="391" r:id="rId54"/>
    <p:sldId id="392" r:id="rId55"/>
    <p:sldId id="385" r:id="rId56"/>
    <p:sldId id="386" r:id="rId57"/>
    <p:sldId id="387" r:id="rId58"/>
    <p:sldId id="275" r:id="rId59"/>
    <p:sldId id="279" r:id="rId60"/>
    <p:sldId id="269" r:id="rId61"/>
    <p:sldId id="277" r:id="rId62"/>
    <p:sldId id="278" r:id="rId63"/>
    <p:sldId id="396" r:id="rId64"/>
    <p:sldId id="397" r:id="rId65"/>
    <p:sldId id="398" r:id="rId66"/>
    <p:sldId id="399" r:id="rId67"/>
    <p:sldId id="400" r:id="rId68"/>
    <p:sldId id="403" r:id="rId69"/>
    <p:sldId id="410" r:id="rId70"/>
    <p:sldId id="419" r:id="rId71"/>
    <p:sldId id="428" r:id="rId72"/>
    <p:sldId id="429" r:id="rId73"/>
    <p:sldId id="436" r:id="rId74"/>
    <p:sldId id="437" r:id="rId75"/>
    <p:sldId id="438" r:id="rId76"/>
    <p:sldId id="448" r:id="rId77"/>
    <p:sldId id="449" r:id="rId78"/>
    <p:sldId id="450" r:id="rId79"/>
    <p:sldId id="451" r:id="rId80"/>
    <p:sldId id="452" r:id="rId81"/>
    <p:sldId id="453" r:id="rId82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B180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7" autoAdjust="0"/>
    <p:restoredTop sz="84853" autoAdjust="0"/>
  </p:normalViewPr>
  <p:slideViewPr>
    <p:cSldViewPr>
      <p:cViewPr varScale="1">
        <p:scale>
          <a:sx n="56" d="100"/>
          <a:sy n="56" d="100"/>
        </p:scale>
        <p:origin x="12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5"/>
            <a:ext cx="54403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925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b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9CA31959-C680-4FEB-8D6A-897EC6821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17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</a:t>
            </a:r>
          </a:p>
          <a:p>
            <a:r>
              <a:rPr lang="en-US" dirty="0">
                <a:effectLst/>
              </a:rPr>
              <a:t>\subsection{Slide 16: ANSWER 2a: </a:t>
            </a:r>
            <a:r>
              <a:rPr lang="en-US" dirty="0" err="1">
                <a:effectLst/>
              </a:rPr>
              <a:t>Lagrangian</a:t>
            </a:r>
            <a:r>
              <a:rPr lang="en-US" dirty="0">
                <a:effectLst/>
              </a:rPr>
              <a:t> dual problem: find $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 first, then w and b}</a:t>
            </a:r>
          </a:p>
          <a:p>
            <a:r>
              <a:rPr lang="en-US" dirty="0">
                <a:effectLst/>
              </a:rPr>
              <a:t>We want to minimize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}(a)$ w.r.t. $w$ and $b$ , assume all $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$are constants:\\</a:t>
            </a:r>
          </a:p>
          <a:p>
            <a:r>
              <a:rPr lang="en-US" dirty="0">
                <a:effectLst/>
              </a:rPr>
              <a:t>Since when $w=\sum\limits_{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--(ii), \text{ and }</a:t>
            </a: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-0---(iii)$\\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}^{(min)}=-\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x_i^Tx_j</a:t>
            </a:r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-----(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')$\\</a:t>
            </a:r>
          </a:p>
          <a:p>
            <a:r>
              <a:rPr lang="en-US" dirty="0">
                <a:effectLst/>
              </a:rPr>
              <a:t>Substitute (ii) and (iii) into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')\\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}^{(min)}(a)=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\big( </a:t>
            </a: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x^T_j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+b</a:t>
            </a:r>
          </a:p>
          <a:p>
            <a:r>
              <a:rPr lang="en-US" dirty="0">
                <a:effectLst/>
              </a:rPr>
              <a:t>\big) -1 \Big)$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}^{(min)}(a)=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+ \sum\limits_{j=1}^{n} </a:t>
            </a:r>
            <a:r>
              <a:rPr lang="en-US" dirty="0" err="1">
                <a:effectLst/>
              </a:rPr>
              <a:t>a_i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\sum\limits_{j=1}^{n}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b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$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}^{(min)}(a)=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x^T_i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+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 </a:t>
            </a:r>
          </a:p>
          <a:p>
            <a:r>
              <a:rPr lang="en-US" dirty="0">
                <a:effectLst/>
              </a:rPr>
              <a:t>(Proved! Answer of exercise (I))</a:t>
            </a:r>
          </a:p>
          <a:p>
            <a:r>
              <a:rPr lang="en-US" dirty="0">
                <a:effectLst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2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 17: ANSWER 2b : </a:t>
            </a:r>
            <a:r>
              <a:rPr lang="en-US" dirty="0" err="1">
                <a:effectLst/>
              </a:rPr>
              <a:t>Lagrangian</a:t>
            </a:r>
            <a:r>
              <a:rPr lang="en-US" dirty="0">
                <a:effectLst/>
              </a:rPr>
              <a:t> dual problem: for finding $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 ,then w and b}</a:t>
            </a:r>
          </a:p>
          <a:p>
            <a:r>
              <a:rPr lang="en-US" dirty="0">
                <a:effectLst/>
              </a:rPr>
              <a:t>Now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}^{(min)}(a)$ is in terms of $\{a\}$ and given training samples $\{</a:t>
            </a:r>
            <a:r>
              <a:rPr lang="en-US" dirty="0" err="1">
                <a:effectLst/>
              </a:rPr>
              <a:t>x_i,y_i</a:t>
            </a:r>
            <a:r>
              <a:rPr lang="en-US" dirty="0">
                <a:effectLst/>
              </a:rPr>
              <a:t>\}_{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=1,2,...,n}$\\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}^{(min)}(a)$ only depends on $a$ and not $w$ and $b$ any more.\\</a:t>
            </a:r>
          </a:p>
          <a:p>
            <a:r>
              <a:rPr lang="en-US" dirty="0">
                <a:effectLst/>
              </a:rPr>
              <a:t>Recall the (dual form) formula (*) 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\})=$\\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</a:t>
            </a:r>
          </a:p>
          <a:p>
            <a:r>
              <a:rPr lang="en-US" dirty="0">
                <a:effectLst/>
              </a:rPr>
              <a:t>\Big(\min\limits_{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\big(\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)-1)\big) =$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 (a) \big)----(*)$\\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Our task is to find 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 (a) \big)$,</a:t>
            </a:r>
          </a:p>
          <a:p>
            <a:r>
              <a:rPr lang="en-US" dirty="0">
                <a:effectLst/>
              </a:rPr>
              <a:t>from the </a:t>
            </a:r>
            <a:r>
              <a:rPr lang="en-US" dirty="0" err="1">
                <a:effectLst/>
              </a:rPr>
              <a:t>Lagrangian</a:t>
            </a:r>
            <a:r>
              <a:rPr lang="en-US" dirty="0">
                <a:effectLst/>
              </a:rPr>
              <a:t> Dual Problem w.r.t. all $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$,\\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 (a) \big)= \max </a:t>
            </a:r>
          </a:p>
          <a:p>
            <a:r>
              <a:rPr lang="en-US" dirty="0">
                <a:effectLst/>
              </a:rPr>
              <a:t>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+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\Big)---------(iv)$\\</a:t>
            </a:r>
          </a:p>
          <a:p>
            <a:r>
              <a:rPr lang="en-US" dirty="0">
                <a:effectLst/>
              </a:rPr>
              <a:t>Put $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=K(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)$ called the Linear Kernel\\</a:t>
            </a:r>
          </a:p>
          <a:p>
            <a:r>
              <a:rPr lang="en-US" dirty="0">
                <a:effectLst/>
              </a:rPr>
              <a:t>then\\</a:t>
            </a:r>
          </a:p>
          <a:p>
            <a:r>
              <a:rPr lang="en-US" dirty="0">
                <a:effectLst/>
              </a:rPr>
              <a:t>$L_{max}(a)=</a:t>
            </a:r>
          </a:p>
          <a:p>
            <a:r>
              <a:rPr lang="en-US" dirty="0">
                <a:effectLst/>
              </a:rPr>
              <a:t>\max </a:t>
            </a:r>
          </a:p>
          <a:p>
            <a:r>
              <a:rPr lang="en-US" dirty="0">
                <a:effectLst/>
              </a:rPr>
              <a:t>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+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\Big)---------(iv)$\\</a:t>
            </a:r>
          </a:p>
          <a:p>
            <a:r>
              <a:rPr lang="en-US" dirty="0">
                <a:effectLst/>
              </a:rPr>
              <a:t>Subject to $\sum\limits_{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=0$ ---- from (iii)\\</a:t>
            </a:r>
          </a:p>
          <a:p>
            <a:r>
              <a:rPr lang="en-US" dirty="0">
                <a:effectLst/>
              </a:rPr>
              <a:t>Note: For linear problems, use $K(</a:t>
            </a:r>
            <a:r>
              <a:rPr lang="en-US" dirty="0" err="1">
                <a:effectLst/>
              </a:rPr>
              <a:t>x_j,x_j</a:t>
            </a:r>
            <a:r>
              <a:rPr lang="en-US" dirty="0">
                <a:effectLst/>
              </a:rPr>
              <a:t>)=</a:t>
            </a:r>
            <a:r>
              <a:rPr lang="en-US" dirty="0" err="1">
                <a:effectLst/>
              </a:rPr>
              <a:t>x^T_ix_j</a:t>
            </a:r>
            <a:r>
              <a:rPr lang="en-US" dirty="0">
                <a:effectLst/>
              </a:rPr>
              <a:t>=$Linear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07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 18:ANSWER2c: }</a:t>
            </a:r>
          </a:p>
          <a:p>
            <a:r>
              <a:rPr lang="en-US" dirty="0">
                <a:effectLst/>
              </a:rPr>
              <a:t>After $\{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\}$ are found , we can find $w$ by\\</a:t>
            </a:r>
          </a:p>
          <a:p>
            <a:r>
              <a:rPr lang="en-US" dirty="0">
                <a:effectLst/>
              </a:rPr>
              <a:t>$w=\sum\limits_{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=0}^{n}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y_x</a:t>
            </a:r>
            <a:r>
              <a:rPr lang="en-US" dirty="0">
                <a:effectLst/>
              </a:rPr>
              <a:t>----(ii)$, and subject to </a:t>
            </a:r>
          </a:p>
          <a:p>
            <a:r>
              <a:rPr lang="en-US" dirty="0">
                <a:effectLst/>
              </a:rPr>
              <a:t>$( 1-y_i 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 )$\\</a:t>
            </a:r>
          </a:p>
          <a:p>
            <a:r>
              <a:rPr lang="en-US" dirty="0">
                <a:effectLst/>
              </a:rPr>
              <a:t>Then find $a_{1,2,...,s}$ by solving $L_{max}(a)=\max \big( 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\big)$\\</a:t>
            </a:r>
          </a:p>
          <a:p>
            <a:r>
              <a:rPr lang="en-US" dirty="0">
                <a:effectLst/>
              </a:rPr>
              <a:t>Subject to $\sum\limits_{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=0$. It is quadratic programming problem.\\</a:t>
            </a:r>
          </a:p>
          <a:p>
            <a:r>
              <a:rPr lang="en-US" dirty="0">
                <a:effectLst/>
              </a:rPr>
              <a:t>Among solution of $</a:t>
            </a:r>
            <a:r>
              <a:rPr lang="en-US" dirty="0" err="1">
                <a:effectLst/>
              </a:rPr>
              <a:t>a,s</a:t>
            </a:r>
            <a:r>
              <a:rPr lang="en-US" dirty="0">
                <a:effectLst/>
              </a:rPr>
              <a:t>=$ the set of non zero a $a$.</a:t>
            </a:r>
          </a:p>
          <a:p>
            <a:r>
              <a:rPr lang="en-US" dirty="0">
                <a:effectLst/>
              </a:rPr>
              <a:t>w=$\sum\limits_{j=1}^{s}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, $ (answer for exercise II, vector $w$ is found).</a:t>
            </a:r>
          </a:p>
          <a:p>
            <a:r>
              <a:rPr lang="en-US" dirty="0">
                <a:effectLst/>
              </a:rPr>
              <a:t>\begin{verbatim}</a:t>
            </a:r>
          </a:p>
          <a:p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 code:</a:t>
            </a:r>
          </a:p>
          <a:p>
            <a:r>
              <a:rPr lang="en-US" dirty="0">
                <a:effectLst/>
              </a:rPr>
              <a:t>S=find(</a:t>
            </a:r>
            <a:r>
              <a:rPr lang="en-US" dirty="0" err="1">
                <a:effectLst/>
              </a:rPr>
              <a:t>alphaV</a:t>
            </a:r>
            <a:r>
              <a:rPr lang="en-US" dirty="0">
                <a:effectLst/>
              </a:rPr>
              <a:t>&gt;0 &amp; </a:t>
            </a:r>
            <a:r>
              <a:rPr lang="en-US" dirty="0" err="1">
                <a:effectLst/>
              </a:rPr>
              <a:t>alphaV</a:t>
            </a:r>
            <a:r>
              <a:rPr lang="en-US" dirty="0">
                <a:effectLst/>
              </a:rPr>
              <a:t>&lt;C);</a:t>
            </a:r>
          </a:p>
          <a:p>
            <a:r>
              <a:rPr lang="en-US" dirty="0">
                <a:effectLst/>
              </a:rPr>
              <a:t>w=0;</a:t>
            </a:r>
          </a:p>
          <a:p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=S</a:t>
            </a:r>
          </a:p>
          <a:p>
            <a:r>
              <a:rPr lang="en-US" dirty="0">
                <a:effectLst/>
              </a:rPr>
              <a:t>w=</a:t>
            </a:r>
            <a:r>
              <a:rPr lang="en-US" dirty="0" err="1">
                <a:effectLst/>
              </a:rPr>
              <a:t>w+alphaV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)*y(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)*x(:,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b=mean(y(S)-w'*x(:,S));</a:t>
            </a:r>
          </a:p>
          <a:p>
            <a:r>
              <a:rPr lang="en-US" dirty="0">
                <a:effectLst/>
              </a:rPr>
              <a:t>\end{verbatim}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71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</a:t>
            </a:r>
          </a:p>
          <a:p>
            <a:r>
              <a:rPr lang="en-US" dirty="0">
                <a:effectLst/>
              </a:rPr>
              <a:t>\subsection{slide 19:ANSWER2c:}</a:t>
            </a:r>
          </a:p>
          <a:p>
            <a:r>
              <a:rPr lang="en-US" dirty="0">
                <a:effectLst/>
              </a:rPr>
              <a:t>After the vector $w$ is found\\</a:t>
            </a:r>
          </a:p>
          <a:p>
            <a:r>
              <a:rPr lang="en-US" dirty="0">
                <a:effectLst/>
              </a:rPr>
              <a:t>We use the constraint $(1-y_i 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b))=0)$ to find $b$, (Answer for Exercise (III))\\</a:t>
            </a:r>
          </a:p>
          <a:p>
            <a:r>
              <a:rPr lang="en-US" dirty="0">
                <a:effectLst/>
              </a:rPr>
              <a:t>$1-y_iw^Tx_i-y_ib=0,$ therefore $1-y_i </a:t>
            </a:r>
            <a:r>
              <a:rPr lang="en-US" dirty="0" err="1">
                <a:effectLst/>
              </a:rPr>
              <a:t>w^Tx_i</a:t>
            </a:r>
            <a:r>
              <a:rPr lang="en-US" dirty="0">
                <a:effectLst/>
              </a:rPr>
              <a:t>=-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b$\\</a:t>
            </a:r>
          </a:p>
          <a:p>
            <a:r>
              <a:rPr lang="en-US" dirty="0">
                <a:effectLst/>
              </a:rPr>
              <a:t>$\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}-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= b$, since $\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}$ , because $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=1$ or $-1$, hence\\</a:t>
            </a:r>
          </a:p>
          <a:p>
            <a:r>
              <a:rPr lang="en-US" dirty="0">
                <a:effectLst/>
              </a:rPr>
              <a:t>$b=mean(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-(</a:t>
            </a:r>
            <a:r>
              <a:rPr lang="en-US" dirty="0" err="1">
                <a:effectLst/>
              </a:rPr>
              <a:t>w^Tx_i</a:t>
            </a:r>
            <a:r>
              <a:rPr lang="en-US" dirty="0">
                <a:effectLst/>
              </a:rPr>
              <a:t>))$ for all $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$, note: take $mean()$ to improve result</a:t>
            </a:r>
          </a:p>
          <a:p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&gt;&gt; SVM for linear problems: Now you have $w$ and $b$\\</a:t>
            </a:r>
          </a:p>
          <a:p>
            <a:r>
              <a:rPr lang="en-US" dirty="0">
                <a:effectLst/>
              </a:rPr>
              <a:t>To classify a new $x_{input}$, use the discrimination function $f(x_{input})$\\</a:t>
            </a:r>
          </a:p>
          <a:p>
            <a:r>
              <a:rPr lang="en-US" dirty="0">
                <a:effectLst/>
              </a:rPr>
              <a:t>$f(x_{input})=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x_{input}+b=\sum\limits_{j=1}^{s}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x_{input}+b$\\</a:t>
            </a:r>
          </a:p>
          <a:p>
            <a:r>
              <a:rPr lang="en-US" dirty="0">
                <a:effectLst/>
              </a:rPr>
              <a:t>\begin{verbatim}</a:t>
            </a:r>
          </a:p>
          <a:p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 code:</a:t>
            </a:r>
          </a:p>
          <a:p>
            <a:r>
              <a:rPr lang="en-US" dirty="0">
                <a:effectLst/>
              </a:rPr>
              <a:t>S=find(</a:t>
            </a:r>
            <a:r>
              <a:rPr lang="en-US" dirty="0" err="1">
                <a:effectLst/>
              </a:rPr>
              <a:t>alphaV</a:t>
            </a:r>
            <a:r>
              <a:rPr lang="en-US" dirty="0">
                <a:effectLst/>
              </a:rPr>
              <a:t>&gt;0 &amp; </a:t>
            </a:r>
            <a:r>
              <a:rPr lang="en-US" dirty="0" err="1">
                <a:effectLst/>
              </a:rPr>
              <a:t>alphaV</a:t>
            </a:r>
            <a:r>
              <a:rPr lang="en-US" dirty="0">
                <a:effectLst/>
              </a:rPr>
              <a:t>&lt;C);</a:t>
            </a:r>
          </a:p>
          <a:p>
            <a:r>
              <a:rPr lang="en-US" dirty="0">
                <a:effectLst/>
              </a:rPr>
              <a:t>w=0;</a:t>
            </a:r>
          </a:p>
          <a:p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=S</a:t>
            </a:r>
          </a:p>
          <a:p>
            <a:r>
              <a:rPr lang="en-US" dirty="0">
                <a:effectLst/>
              </a:rPr>
              <a:t>w=</a:t>
            </a:r>
            <a:r>
              <a:rPr lang="en-US" dirty="0" err="1">
                <a:effectLst/>
              </a:rPr>
              <a:t>w+alphaV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)*y(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)*x(:,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b=mean(y(S)-w'*x(:,S));</a:t>
            </a:r>
          </a:p>
          <a:p>
            <a:r>
              <a:rPr lang="en-US" dirty="0">
                <a:effectLst/>
              </a:rPr>
              <a:t>\end{verbatim}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6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%%%%%%%%%%%%%%%%%%%%%%%%%%%%%%%%%%%%%%</a:t>
            </a:r>
          </a:p>
          <a:p>
            <a:r>
              <a:rPr lang="en-US" dirty="0">
                <a:effectLst/>
              </a:rPr>
              <a:t>\subsection{Slide 20: Linear Kernel: how to classify a new input}</a:t>
            </a:r>
          </a:p>
          <a:p>
            <a:r>
              <a:rPr lang="en-US" dirty="0">
                <a:effectLst/>
              </a:rPr>
              <a:t>Given training data ${</a:t>
            </a:r>
            <a:r>
              <a:rPr lang="en-US" dirty="0" err="1">
                <a:effectLst/>
              </a:rPr>
              <a:t>x_i,y_i</a:t>
            </a:r>
            <a:r>
              <a:rPr lang="en-US" dirty="0">
                <a:effectLst/>
              </a:rPr>
              <a:t>}_{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=all samples}$\\</a:t>
            </a:r>
          </a:p>
          <a:p>
            <a:r>
              <a:rPr lang="en-US" dirty="0">
                <a:effectLst/>
              </a:rPr>
              <a:t>Find $a$, select $s$={the set of non-zero $a$} by solving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$L_{max}(a)=\max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+ </a:t>
            </a: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\Big)$\\</a:t>
            </a:r>
          </a:p>
          <a:p>
            <a:r>
              <a:rPr lang="en-US" dirty="0">
                <a:effectLst/>
              </a:rPr>
              <a:t>To classify a new input $x_{input}$, use the discrimination function\\</a:t>
            </a:r>
          </a:p>
          <a:p>
            <a:r>
              <a:rPr lang="en-US" dirty="0">
                <a:effectLst/>
              </a:rPr>
              <a:t>$f(x_{input})=</a:t>
            </a:r>
            <a:r>
              <a:rPr lang="en-US" dirty="0" err="1">
                <a:effectLst/>
              </a:rPr>
              <a:t>w^Tx</a:t>
            </a:r>
            <a:r>
              <a:rPr lang="en-US" dirty="0">
                <a:effectLst/>
              </a:rPr>
              <a:t>_{in}+b=\sum\limits_{j=1}^{s}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x_{input}+b$\\</a:t>
            </a:r>
          </a:p>
          <a:p>
            <a:r>
              <a:rPr lang="en-US" dirty="0">
                <a:effectLst/>
              </a:rPr>
              <a:t>Use $f()$ to find the class of an input $x_{input}$\\</a:t>
            </a:r>
          </a:p>
          <a:p>
            <a:r>
              <a:rPr lang="en-US" dirty="0">
                <a:effectLst/>
              </a:rPr>
              <a:t>$f(x_{input})=\sum\limits_{j=1}^{s}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x^T_j</a:t>
            </a:r>
            <a:r>
              <a:rPr lang="en-US" dirty="0">
                <a:effectLst/>
              </a:rPr>
              <a:t> x_{input}+b=class\_y$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69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7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\subsection{slide22:Recall earlier (slide17)}</a:t>
            </a:r>
          </a:p>
          <a:p>
            <a:r>
              <a:rPr lang="en-US" dirty="0">
                <a:effectLst/>
              </a:rPr>
              <a:t>$L_{max}(a)=\max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\big)$ \\</a:t>
            </a:r>
          </a:p>
          <a:p>
            <a:r>
              <a:rPr lang="en-US" dirty="0">
                <a:effectLst/>
              </a:rPr>
              <a:t>or (using min instead of max)\\</a:t>
            </a:r>
          </a:p>
          <a:p>
            <a:r>
              <a:rPr lang="en-US" dirty="0">
                <a:effectLst/>
              </a:rPr>
              <a:t>$L_{min}(a)=\max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)</a:t>
            </a:r>
          </a:p>
          <a:p>
            <a:r>
              <a:rPr lang="en-US" dirty="0">
                <a:effectLst/>
              </a:rPr>
              <a:t>-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\big)---(**)$ \\</a:t>
            </a:r>
          </a:p>
          <a:p>
            <a:r>
              <a:rPr lang="en-US" dirty="0">
                <a:effectLst/>
              </a:rPr>
              <a:t>subject to </a:t>
            </a:r>
          </a:p>
          <a:p>
            <a:r>
              <a:rPr lang="en-US" dirty="0">
                <a:effectLst/>
              </a:rPr>
              <a:t>$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=0$\\</a:t>
            </a:r>
          </a:p>
          <a:p>
            <a:r>
              <a:rPr lang="en-US" dirty="0">
                <a:effectLst/>
              </a:rPr>
              <a:t>After $a_{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=1,2,...,n}$ are found, then find $w$\\</a:t>
            </a:r>
          </a:p>
          <a:p>
            <a:r>
              <a:rPr lang="en-US" dirty="0">
                <a:effectLst/>
              </a:rPr>
              <a:t>$w= \sum\limits_{j=1}^{s}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$, finally find \\</a:t>
            </a:r>
          </a:p>
          <a:p>
            <a:r>
              <a:rPr lang="en-US" dirty="0">
                <a:effectLst/>
              </a:rPr>
              <a:t>$b=mean(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- (</a:t>
            </a:r>
            <a:r>
              <a:rPr lang="en-US" dirty="0" err="1">
                <a:effectLst/>
              </a:rPr>
              <a:t>w^Tx_i</a:t>
            </a:r>
            <a:r>
              <a:rPr lang="en-US" dirty="0">
                <a:effectLst/>
              </a:rPr>
              <a:t>))$\\</a:t>
            </a:r>
          </a:p>
          <a:p>
            <a:r>
              <a:rPr lang="en-US" dirty="0">
                <a:effectLst/>
              </a:rPr>
              <a:t>The discrimination function $f(x_{input})$ depends on $w$ and $b$ found above</a:t>
            </a:r>
          </a:p>
          <a:p>
            <a:r>
              <a:rPr lang="en-US" dirty="0">
                <a:effectLst/>
              </a:rPr>
              <a:t>$f(x_{input})=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x_{input}+b=\sum\limits_{j=1}^{s}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x_{input}+b$= class of $x_{input}$ \\</a:t>
            </a:r>
          </a:p>
          <a:p>
            <a:r>
              <a:rPr lang="en-US" dirty="0">
                <a:effectLst/>
              </a:rPr>
              <a:t>The term $(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)$ in (**) can be found using the MATLAB code below</a:t>
            </a:r>
          </a:p>
          <a:p>
            <a:r>
              <a:rPr lang="en-US" dirty="0">
                <a:effectLst/>
              </a:rPr>
              <a:t>\begin{verbatim}</a:t>
            </a:r>
          </a:p>
          <a:p>
            <a:r>
              <a:rPr lang="en-US" dirty="0">
                <a:effectLst/>
              </a:rPr>
              <a:t>H = zeros(</a:t>
            </a:r>
            <a:r>
              <a:rPr lang="en-US" dirty="0" err="1">
                <a:effectLst/>
              </a:rPr>
              <a:t>n,n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=1:n</a:t>
            </a:r>
          </a:p>
          <a:p>
            <a:r>
              <a:rPr lang="en-US" dirty="0">
                <a:effectLst/>
              </a:rPr>
              <a:t>for j=</a:t>
            </a:r>
            <a:r>
              <a:rPr lang="en-US" dirty="0" err="1">
                <a:effectLst/>
              </a:rPr>
              <a:t>i:n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H(</a:t>
            </a:r>
            <a:r>
              <a:rPr lang="en-US" dirty="0" err="1">
                <a:effectLst/>
              </a:rPr>
              <a:t>i,j</a:t>
            </a:r>
            <a:r>
              <a:rPr lang="en-US" dirty="0">
                <a:effectLst/>
              </a:rPr>
              <a:t>) = y(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)*y(j)*x(:,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)'*x(:,j);</a:t>
            </a:r>
          </a:p>
          <a:p>
            <a:r>
              <a:rPr lang="en-US" dirty="0">
                <a:effectLst/>
              </a:rPr>
              <a:t>H(</a:t>
            </a:r>
            <a:r>
              <a:rPr lang="en-US" dirty="0" err="1">
                <a:effectLst/>
              </a:rPr>
              <a:t>j,i</a:t>
            </a:r>
            <a:r>
              <a:rPr lang="en-US" dirty="0">
                <a:effectLst/>
              </a:rPr>
              <a:t>) = H(</a:t>
            </a:r>
            <a:r>
              <a:rPr lang="en-US" dirty="0" err="1">
                <a:effectLst/>
              </a:rPr>
              <a:t>i,j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\end{verbatim}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11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\subsection{slide22:Recall earlier }</a:t>
            </a:r>
          </a:p>
          <a:p>
            <a:r>
              <a:rPr lang="en-US" dirty="0">
                <a:effectLst/>
              </a:rPr>
              <a:t>$L_{max}(a)=\max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\big)$ \\</a:t>
            </a:r>
          </a:p>
          <a:p>
            <a:r>
              <a:rPr lang="en-US" dirty="0">
                <a:effectLst/>
              </a:rPr>
              <a:t>or (using min instead of max)\\</a:t>
            </a:r>
          </a:p>
          <a:p>
            <a:r>
              <a:rPr lang="en-US" dirty="0">
                <a:effectLst/>
              </a:rPr>
              <a:t>$L_{min}(a)=\max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)</a:t>
            </a:r>
          </a:p>
          <a:p>
            <a:r>
              <a:rPr lang="en-US" dirty="0">
                <a:effectLst/>
              </a:rPr>
              <a:t>-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\big)---(**)$ \\</a:t>
            </a:r>
          </a:p>
          <a:p>
            <a:r>
              <a:rPr lang="en-US" dirty="0">
                <a:effectLst/>
              </a:rPr>
              <a:t>subject to </a:t>
            </a:r>
          </a:p>
          <a:p>
            <a:r>
              <a:rPr lang="en-US" dirty="0">
                <a:effectLst/>
              </a:rPr>
              <a:t>$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=0$\\</a:t>
            </a:r>
          </a:p>
          <a:p>
            <a:r>
              <a:rPr lang="en-US" dirty="0">
                <a:effectLst/>
              </a:rPr>
              <a:t>After $a_{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=1,2,...,n}$ are found, then find $w$\\</a:t>
            </a:r>
          </a:p>
          <a:p>
            <a:r>
              <a:rPr lang="en-US" dirty="0">
                <a:effectLst/>
              </a:rPr>
              <a:t>$w= \sum\limits_{j=1}^{s}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$, finally find \\</a:t>
            </a:r>
          </a:p>
          <a:p>
            <a:r>
              <a:rPr lang="en-US" dirty="0">
                <a:effectLst/>
              </a:rPr>
              <a:t>$b=mean(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- (</a:t>
            </a:r>
            <a:r>
              <a:rPr lang="en-US" dirty="0" err="1">
                <a:effectLst/>
              </a:rPr>
              <a:t>w^Tx_i</a:t>
            </a:r>
            <a:r>
              <a:rPr lang="en-US" dirty="0">
                <a:effectLst/>
              </a:rPr>
              <a:t>))$\\</a:t>
            </a:r>
          </a:p>
          <a:p>
            <a:r>
              <a:rPr lang="en-US" dirty="0">
                <a:effectLst/>
              </a:rPr>
              <a:t>The discrimination function $f(x_{input})$ depends on $w$ and $b$ found above</a:t>
            </a:r>
          </a:p>
          <a:p>
            <a:r>
              <a:rPr lang="en-US" dirty="0">
                <a:effectLst/>
              </a:rPr>
              <a:t>$f(x_{input})=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x_{input}+b=\sum\limits_{j=1}^{s}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x_{input}+b$= class of $x_{input}$ \\</a:t>
            </a:r>
          </a:p>
          <a:p>
            <a:r>
              <a:rPr lang="en-US" dirty="0">
                <a:effectLst/>
              </a:rPr>
              <a:t>The term $(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)$ in (**) can be found using the MATLAB code below</a:t>
            </a:r>
          </a:p>
          <a:p>
            <a:r>
              <a:rPr lang="en-US" dirty="0">
                <a:effectLst/>
              </a:rPr>
              <a:t>\begin{verbatim}</a:t>
            </a:r>
          </a:p>
          <a:p>
            <a:r>
              <a:rPr lang="en-US" dirty="0">
                <a:effectLst/>
              </a:rPr>
              <a:t>H = zeros(</a:t>
            </a:r>
            <a:r>
              <a:rPr lang="en-US" dirty="0" err="1">
                <a:effectLst/>
              </a:rPr>
              <a:t>n,n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=1:n</a:t>
            </a:r>
          </a:p>
          <a:p>
            <a:r>
              <a:rPr lang="en-US" dirty="0">
                <a:effectLst/>
              </a:rPr>
              <a:t>for j=</a:t>
            </a:r>
            <a:r>
              <a:rPr lang="en-US" dirty="0" err="1">
                <a:effectLst/>
              </a:rPr>
              <a:t>i:n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H(</a:t>
            </a:r>
            <a:r>
              <a:rPr lang="en-US" dirty="0" err="1">
                <a:effectLst/>
              </a:rPr>
              <a:t>i,j</a:t>
            </a:r>
            <a:r>
              <a:rPr lang="en-US" dirty="0">
                <a:effectLst/>
              </a:rPr>
              <a:t>) = y(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)*y(j)*x(:,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)'*x(:,j);</a:t>
            </a:r>
          </a:p>
          <a:p>
            <a:r>
              <a:rPr lang="en-US" dirty="0">
                <a:effectLst/>
              </a:rPr>
              <a:t>H(</a:t>
            </a:r>
            <a:r>
              <a:rPr lang="en-US" dirty="0" err="1">
                <a:effectLst/>
              </a:rPr>
              <a:t>j,i</a:t>
            </a:r>
            <a:r>
              <a:rPr lang="en-US" dirty="0">
                <a:effectLst/>
              </a:rPr>
              <a:t>) = H(</a:t>
            </a:r>
            <a:r>
              <a:rPr lang="en-US" dirty="0" err="1">
                <a:effectLst/>
              </a:rPr>
              <a:t>i,j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end</a:t>
            </a:r>
          </a:p>
          <a:p>
            <a:r>
              <a:rPr lang="en-US" dirty="0">
                <a:effectLst/>
              </a:rPr>
              <a:t>\end{verbatim}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\subsection{slide 23:Use of </a:t>
            </a:r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quadprog</a:t>
            </a:r>
            <a:r>
              <a:rPr lang="en-US" dirty="0">
                <a:effectLst/>
              </a:rPr>
              <a:t>)}</a:t>
            </a:r>
          </a:p>
          <a:p>
            <a:r>
              <a:rPr lang="en-US" dirty="0">
                <a:effectLst/>
              </a:rPr>
              <a:t>$L_{min}(a)=\max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)</a:t>
            </a:r>
          </a:p>
          <a:p>
            <a:r>
              <a:rPr lang="en-US" dirty="0">
                <a:effectLst/>
              </a:rPr>
              <a:t>-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\big)---(**)$ \\</a:t>
            </a:r>
          </a:p>
          <a:p>
            <a:r>
              <a:rPr lang="en-US" dirty="0">
                <a:effectLst/>
              </a:rPr>
              <a:t>subject to </a:t>
            </a:r>
          </a:p>
          <a:p>
            <a:r>
              <a:rPr lang="en-US" dirty="0">
                <a:effectLst/>
              </a:rPr>
              <a:t>$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=0$\\</a:t>
            </a:r>
          </a:p>
          <a:p>
            <a:r>
              <a:rPr lang="en-US" dirty="0">
                <a:effectLst/>
              </a:rPr>
              <a:t>$\min\</a:t>
            </a:r>
            <a:r>
              <a:rPr lang="en-US" dirty="0" err="1">
                <a:effectLst/>
              </a:rPr>
              <a:t>limits_x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x^T</a:t>
            </a:r>
            <a:r>
              <a:rPr lang="en-US" dirty="0">
                <a:effectLst/>
              </a:rPr>
              <a:t> H </a:t>
            </a:r>
            <a:r>
              <a:rPr lang="en-US" dirty="0" err="1">
                <a:effectLst/>
              </a:rPr>
              <a:t>x+f^T</a:t>
            </a:r>
            <a:r>
              <a:rPr lang="en-US" dirty="0">
                <a:effectLst/>
              </a:rPr>
              <a:t> x$ such that </a:t>
            </a:r>
          </a:p>
          <a:p>
            <a:r>
              <a:rPr lang="en-US" dirty="0">
                <a:effectLst/>
              </a:rPr>
              <a:t>%$X(</a:t>
            </a:r>
            <a:r>
              <a:rPr lang="en-US" dirty="0" err="1">
                <a:effectLst/>
              </a:rPr>
              <a:t>m,n</a:t>
            </a:r>
            <a:r>
              <a:rPr lang="en-US" dirty="0">
                <a:effectLst/>
              </a:rPr>
              <a:t>)=</a:t>
            </a:r>
          </a:p>
          <a:p>
            <a:r>
              <a:rPr lang="en-US" dirty="0">
                <a:effectLst/>
              </a:rPr>
              <a:t>$\begin{cases}</a:t>
            </a:r>
          </a:p>
          <a:p>
            <a:r>
              <a:rPr lang="en-US" dirty="0">
                <a:effectLst/>
              </a:rPr>
              <a:t>A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 \</a:t>
            </a:r>
            <a:r>
              <a:rPr lang="en-US" dirty="0" err="1">
                <a:effectLst/>
              </a:rPr>
              <a:t>leq</a:t>
            </a:r>
            <a:r>
              <a:rPr lang="en-US" dirty="0">
                <a:effectLst/>
              </a:rPr>
              <a:t> b,\\</a:t>
            </a:r>
          </a:p>
          <a:p>
            <a:r>
              <a:rPr lang="en-US" dirty="0" err="1">
                <a:effectLst/>
              </a:rPr>
              <a:t>A_eq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 &lt; </a:t>
            </a:r>
            <a:r>
              <a:rPr lang="en-US" dirty="0" err="1">
                <a:effectLst/>
              </a:rPr>
              <a:t>beq</a:t>
            </a:r>
            <a:r>
              <a:rPr lang="en-US" dirty="0">
                <a:effectLst/>
              </a:rPr>
              <a:t>,\\</a:t>
            </a:r>
          </a:p>
          <a:p>
            <a:r>
              <a:rPr lang="en-US" dirty="0" err="1">
                <a:effectLst/>
              </a:rPr>
              <a:t>lb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leq</a:t>
            </a:r>
            <a:r>
              <a:rPr lang="en-US" dirty="0">
                <a:effectLst/>
              </a:rPr>
              <a:t> x \</a:t>
            </a:r>
            <a:r>
              <a:rPr lang="en-US" dirty="0" err="1">
                <a:effectLst/>
              </a:rPr>
              <a:t>leq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ub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\end{cases}</a:t>
            </a:r>
          </a:p>
          <a:p>
            <a:r>
              <a:rPr lang="en-US" dirty="0">
                <a:effectLst/>
              </a:rPr>
              <a:t>$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\begin{verbatim}</a:t>
            </a:r>
          </a:p>
          <a:p>
            <a:r>
              <a:rPr lang="en-US" dirty="0">
                <a:effectLst/>
              </a:rPr>
              <a:t>\%MATLAB code</a:t>
            </a:r>
          </a:p>
          <a:p>
            <a:r>
              <a:rPr lang="en-US" dirty="0">
                <a:effectLst/>
              </a:rPr>
              <a:t>f = -ones(n,1);</a:t>
            </a:r>
          </a:p>
          <a:p>
            <a:r>
              <a:rPr lang="en-US" dirty="0" err="1">
                <a:effectLst/>
              </a:rPr>
              <a:t>Aeq</a:t>
            </a:r>
            <a:r>
              <a:rPr lang="en-US" dirty="0">
                <a:effectLst/>
              </a:rPr>
              <a:t>=y;</a:t>
            </a:r>
          </a:p>
          <a:p>
            <a:r>
              <a:rPr lang="en-US" dirty="0" err="1">
                <a:effectLst/>
              </a:rPr>
              <a:t>beq</a:t>
            </a:r>
            <a:r>
              <a:rPr lang="en-US" dirty="0">
                <a:effectLst/>
              </a:rPr>
              <a:t>=0;</a:t>
            </a:r>
          </a:p>
          <a:p>
            <a:r>
              <a:rPr lang="en-US" dirty="0" err="1">
                <a:effectLst/>
              </a:rPr>
              <a:t>lb</a:t>
            </a:r>
            <a:r>
              <a:rPr lang="en-US" dirty="0">
                <a:effectLst/>
              </a:rPr>
              <a:t>=zeros(n,1);</a:t>
            </a:r>
          </a:p>
          <a:p>
            <a:r>
              <a:rPr lang="en-US" dirty="0">
                <a:effectLst/>
              </a:rPr>
              <a:t>C=2</a:t>
            </a:r>
          </a:p>
          <a:p>
            <a:r>
              <a:rPr lang="en-US" dirty="0" err="1">
                <a:effectLst/>
              </a:rPr>
              <a:t>ub</a:t>
            </a:r>
            <a:r>
              <a:rPr lang="en-US" dirty="0">
                <a:effectLst/>
              </a:rPr>
              <a:t>=C*ones(n,1); %set C=2</a:t>
            </a:r>
          </a:p>
          <a:p>
            <a:r>
              <a:rPr lang="en-US" dirty="0" err="1">
                <a:effectLst/>
              </a:rPr>
              <a:t>Alg</a:t>
            </a:r>
            <a:r>
              <a:rPr lang="en-US" dirty="0">
                <a:effectLst/>
              </a:rPr>
              <a:t>{1}='trust-region-reflective';</a:t>
            </a:r>
          </a:p>
          <a:p>
            <a:r>
              <a:rPr lang="en-US" dirty="0" err="1">
                <a:effectLst/>
              </a:rPr>
              <a:t>Alg</a:t>
            </a:r>
            <a:r>
              <a:rPr lang="en-US" dirty="0">
                <a:effectLst/>
              </a:rPr>
              <a:t>{2}='interior-point-convex';</a:t>
            </a:r>
          </a:p>
          <a:p>
            <a:r>
              <a:rPr lang="en-US" dirty="0">
                <a:effectLst/>
              </a:rPr>
              <a:t>options=</a:t>
            </a:r>
            <a:r>
              <a:rPr lang="en-US" dirty="0" err="1">
                <a:effectLst/>
              </a:rPr>
              <a:t>optimset</a:t>
            </a:r>
            <a:r>
              <a:rPr lang="en-US" dirty="0">
                <a:effectLst/>
              </a:rPr>
              <a:t>('Algorithm',</a:t>
            </a:r>
            <a:r>
              <a:rPr lang="en-US" dirty="0" err="1">
                <a:effectLst/>
              </a:rPr>
              <a:t>Alg</a:t>
            </a:r>
            <a:r>
              <a:rPr lang="en-US" dirty="0">
                <a:effectLst/>
              </a:rPr>
              <a:t>{2},...</a:t>
            </a:r>
          </a:p>
          <a:p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Display','off</a:t>
            </a:r>
            <a:r>
              <a:rPr lang="en-US" dirty="0">
                <a:effectLst/>
              </a:rPr>
              <a:t>',...</a:t>
            </a:r>
          </a:p>
          <a:p>
            <a:r>
              <a:rPr lang="en-US" dirty="0">
                <a:effectLst/>
              </a:rPr>
              <a:t>'MaxIter',20);</a:t>
            </a:r>
          </a:p>
          <a:p>
            <a:r>
              <a:rPr lang="en-US" dirty="0">
                <a:effectLst/>
              </a:rPr>
              <a:t>alpha=</a:t>
            </a:r>
            <a:r>
              <a:rPr lang="en-US" dirty="0" err="1">
                <a:effectLst/>
              </a:rPr>
              <a:t>quadprog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H,f</a:t>
            </a:r>
            <a:r>
              <a:rPr lang="en-US" dirty="0">
                <a:effectLst/>
              </a:rPr>
              <a:t>,[],[],</a:t>
            </a:r>
            <a:r>
              <a:rPr lang="en-US" dirty="0" err="1">
                <a:effectLst/>
              </a:rPr>
              <a:t>Aeq,beq,lb,ub</a:t>
            </a:r>
            <a:r>
              <a:rPr lang="en-US" dirty="0">
                <a:effectLst/>
              </a:rPr>
              <a:t>,[],options)';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----------------</a:t>
            </a:r>
          </a:p>
          <a:p>
            <a:r>
              <a:rPr lang="en-US" dirty="0">
                <a:effectLst/>
              </a:rPr>
              <a:t>In the </a:t>
            </a:r>
            <a:r>
              <a:rPr lang="en-US" dirty="0" err="1">
                <a:effectLst/>
              </a:rPr>
              <a:t>quadprog</a:t>
            </a:r>
            <a:r>
              <a:rPr lang="en-US" dirty="0">
                <a:effectLst/>
              </a:rPr>
              <a:t>() MATLAB function</a:t>
            </a:r>
          </a:p>
          <a:p>
            <a:r>
              <a:rPr lang="en-US" dirty="0">
                <a:effectLst/>
              </a:rPr>
              <a:t>Notation used in our </a:t>
            </a:r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 code</a:t>
            </a:r>
          </a:p>
          <a:p>
            <a:r>
              <a:rPr lang="en-US" dirty="0">
                <a:effectLst/>
              </a:rPr>
              <a:t>To maximize is to minimize L</a:t>
            </a:r>
          </a:p>
          <a:p>
            <a:r>
              <a:rPr lang="en-US" dirty="0">
                <a:effectLst/>
              </a:rPr>
              <a:t>In this problem</a:t>
            </a:r>
          </a:p>
          <a:p>
            <a:r>
              <a:rPr lang="en-US" dirty="0">
                <a:effectLst/>
              </a:rPr>
              <a:t>a(ours) \</a:t>
            </a:r>
            <a:r>
              <a:rPr lang="en-US" dirty="0" err="1">
                <a:effectLst/>
              </a:rPr>
              <a:t>rightarrow</a:t>
            </a:r>
            <a:r>
              <a:rPr lang="en-US" dirty="0">
                <a:effectLst/>
              </a:rPr>
              <a:t> x (</a:t>
            </a:r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 err="1">
                <a:effectLst/>
              </a:rPr>
              <a:t>Aeq</a:t>
            </a:r>
            <a:r>
              <a:rPr lang="en-US" dirty="0">
                <a:effectLst/>
              </a:rPr>
              <a:t>(ours) \</a:t>
            </a:r>
            <a:r>
              <a:rPr lang="en-US" dirty="0" err="1">
                <a:effectLst/>
              </a:rPr>
              <a:t>rightarrow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Aeq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matlab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 err="1">
                <a:effectLst/>
              </a:rPr>
              <a:t>lb</a:t>
            </a:r>
            <a:r>
              <a:rPr lang="en-US" dirty="0">
                <a:effectLst/>
              </a:rPr>
              <a:t>(lower),</a:t>
            </a:r>
            <a:r>
              <a:rPr lang="en-US" dirty="0" err="1">
                <a:effectLst/>
              </a:rPr>
              <a:t>ub</a:t>
            </a:r>
            <a:r>
              <a:rPr lang="en-US" dirty="0">
                <a:effectLst/>
              </a:rPr>
              <a:t>(upper) bounds are set accordingly</a:t>
            </a:r>
          </a:p>
          <a:p>
            <a:r>
              <a:rPr lang="en-US" dirty="0">
                <a:effectLst/>
              </a:rPr>
              <a:t>a=alpha(in program)</a:t>
            </a:r>
          </a:p>
          <a:p>
            <a:r>
              <a:rPr lang="en-US" dirty="0">
                <a:effectLst/>
              </a:rPr>
              <a:t>\end{verbatim}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22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04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30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01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%%%%%%%%%%%%%%%%%%%%%%%%%%%%%%%%%%%%%%</a:t>
            </a:r>
          </a:p>
          <a:p>
            <a:r>
              <a:rPr lang="en-US" dirty="0">
                <a:effectLst/>
              </a:rPr>
              <a:t>\subsection{Slide39: exercise 5 nonlinear kernel polynomial kernel write the linear kernel for equation (iv)}</a:t>
            </a:r>
          </a:p>
          <a:p>
            <a:r>
              <a:rPr lang="en-US" dirty="0">
                <a:effectLst/>
              </a:rPr>
              <a:t>We can map $x_{(n\_dimension)} \</a:t>
            </a:r>
            <a:r>
              <a:rPr lang="en-US" dirty="0" err="1">
                <a:effectLst/>
              </a:rPr>
              <a:t>rightarrow</a:t>
            </a:r>
            <a:r>
              <a:rPr lang="en-US" dirty="0">
                <a:effectLst/>
              </a:rPr>
              <a:t> \phi(x)_{n+1 dimension}$, to increase dimension by 1.\\</a:t>
            </a:r>
          </a:p>
          <a:p>
            <a:r>
              <a:rPr lang="en-US" dirty="0">
                <a:effectLst/>
              </a:rPr>
              <a:t>$L_{max}(a)=\max \Big( 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 </a:t>
            </a:r>
          </a:p>
          <a:p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\Big)----(iv)$\\</a:t>
            </a:r>
          </a:p>
          <a:p>
            <a:r>
              <a:rPr lang="en-US" dirty="0">
                <a:effectLst/>
              </a:rPr>
              <a:t>Subject to $\sum\limits_{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=0$\\</a:t>
            </a:r>
          </a:p>
          <a:p>
            <a:r>
              <a:rPr lang="en-US" dirty="0">
                <a:effectLst/>
              </a:rPr>
              <a:t>One choice is us $K(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 = (</a:t>
            </a:r>
            <a:r>
              <a:rPr lang="en-US" dirty="0" err="1">
                <a:effectLst/>
              </a:rPr>
              <a:t>x^T_i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+1 )^2$ = Polynomial Kernel\\</a:t>
            </a:r>
          </a:p>
          <a:p>
            <a:r>
              <a:rPr lang="en-US" dirty="0">
                <a:effectLst/>
              </a:rPr>
              <a:t>Polynomial Kernel is popular choice:\\</a:t>
            </a:r>
          </a:p>
          <a:p>
            <a:r>
              <a:rPr lang="en-US" dirty="0">
                <a:effectLst/>
              </a:rPr>
              <a:t>$K(</a:t>
            </a:r>
            <a:r>
              <a:rPr lang="en-US" dirty="0" err="1">
                <a:effectLst/>
              </a:rPr>
              <a:t>x_i,x_j</a:t>
            </a:r>
            <a:r>
              <a:rPr lang="en-US" dirty="0">
                <a:effectLst/>
              </a:rPr>
              <a:t>)=(</a:t>
            </a:r>
            <a:r>
              <a:rPr lang="en-US" dirty="0" err="1">
                <a:effectLst/>
              </a:rPr>
              <a:t>x^T_i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x_j+x</a:t>
            </a:r>
            <a:r>
              <a:rPr lang="en-US" dirty="0">
                <a:effectLst/>
              </a:rPr>
              <a:t>)^d=$\\</a:t>
            </a:r>
          </a:p>
          <a:p>
            <a:r>
              <a:rPr lang="en-US" dirty="0">
                <a:effectLst/>
              </a:rPr>
              <a:t>$(</a:t>
            </a:r>
            <a:r>
              <a:rPr lang="en-US" dirty="0" err="1">
                <a:effectLst/>
              </a:rPr>
              <a:t>x^T_i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+1)^2=$ \text { if } $d=2, c=1.$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Answer:</a:t>
            </a:r>
          </a:p>
          <a:p>
            <a:r>
              <a:rPr lang="en-US" dirty="0">
                <a:effectLst/>
              </a:rPr>
              <a:t>$L_{max}(a)=max \Big(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x^T_i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 +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\Big)---(iv)$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52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</a:t>
            </a:r>
            <a:r>
              <a:rPr lang="en-US" baseline="0" dirty="0"/>
              <a:t> previous slide for latex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05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\subsection{slide41: Non-Linear Kernel: how to classify a new input}</a:t>
            </a:r>
          </a:p>
          <a:p>
            <a:r>
              <a:rPr lang="en-US" dirty="0">
                <a:effectLst/>
              </a:rPr>
              <a:t>Given training data ${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}_{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 all samples}$</a:t>
            </a:r>
          </a:p>
          <a:p>
            <a:r>
              <a:rPr lang="en-US" dirty="0">
                <a:effectLst/>
              </a:rPr>
              <a:t>Find $a$, select $s$={the set of non-zero $a$} by solving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$L_{max}(a)=\max \Big( </a:t>
            </a:r>
          </a:p>
          <a:p>
            <a:r>
              <a:rPr lang="en-US" dirty="0">
                <a:effectLst/>
              </a:rPr>
              <a:t>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 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</a:p>
          <a:p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) </a:t>
            </a:r>
          </a:p>
          <a:p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</a:t>
            </a:r>
            <a:r>
              <a:rPr lang="en-US" dirty="0" err="1">
                <a:effectLst/>
              </a:rPr>
              <a:t>a_i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\Big)----(iv)$\\</a:t>
            </a:r>
          </a:p>
          <a:p>
            <a:r>
              <a:rPr lang="en-US" dirty="0">
                <a:effectLst/>
              </a:rPr>
              <a:t>To classify a new input $x_{input}$, use the discrimination function\\</a:t>
            </a:r>
          </a:p>
          <a:p>
            <a:r>
              <a:rPr lang="en-US" dirty="0">
                <a:effectLst/>
              </a:rPr>
              <a:t>$f(x_{input})= \sum\limits_{j=1}^{s}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, x_{input})+b=</a:t>
            </a:r>
          </a:p>
          <a:p>
            <a:r>
              <a:rPr lang="en-US" dirty="0">
                <a:effectLst/>
              </a:rPr>
              <a:t>\sum\limits_{j=1}^{s}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x_{input} +1)^2+b$\\</a:t>
            </a:r>
          </a:p>
          <a:p>
            <a:r>
              <a:rPr lang="en-US" dirty="0">
                <a:effectLst/>
              </a:rPr>
              <a:t>Use $f()$ to find the class of an input $x_{input}$\\</a:t>
            </a:r>
          </a:p>
          <a:p>
            <a:r>
              <a:rPr lang="en-US" dirty="0">
                <a:effectLst/>
              </a:rPr>
              <a:t>$f(x_{input})=\sum\limits_{j=1}^{s}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x^T_j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x_{input} +1)^2+b=</a:t>
            </a:r>
          </a:p>
          <a:p>
            <a:r>
              <a:rPr lang="en-US" dirty="0">
                <a:effectLst/>
              </a:rPr>
              <a:t>\begin{cases}</a:t>
            </a:r>
          </a:p>
          <a:p>
            <a:r>
              <a:rPr lang="en-US" dirty="0">
                <a:effectLst/>
              </a:rPr>
              <a:t>&gt; 0: x_{input} \text{ class }= +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\\</a:t>
            </a:r>
          </a:p>
          <a:p>
            <a:r>
              <a:rPr lang="en-US" dirty="0">
                <a:effectLst/>
              </a:rPr>
              <a:t>\text{ otherwise}: x_{input} \text{ class } =-</a:t>
            </a:r>
            <a:r>
              <a:rPr lang="en-US" dirty="0" err="1">
                <a:effectLst/>
              </a:rPr>
              <a:t>ve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\end{cases}</a:t>
            </a:r>
          </a:p>
          <a:p>
            <a:r>
              <a:rPr lang="en-US" dirty="0">
                <a:effectLst/>
              </a:rPr>
              <a:t>$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9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\subsection{slide42: The Kernel trick}</a:t>
            </a:r>
          </a:p>
          <a:p>
            <a:r>
              <a:rPr lang="en-US" dirty="0">
                <a:effectLst/>
              </a:rPr>
              <a:t>This document was created on: \today\ at \</a:t>
            </a:r>
            <a:r>
              <a:rPr lang="en-US" dirty="0" err="1">
                <a:effectLst/>
              </a:rPr>
              <a:t>currenttime</a:t>
            </a:r>
            <a:r>
              <a:rPr lang="en-US" dirty="0">
                <a:effectLst/>
              </a:rPr>
              <a:t>. \\~\\</a:t>
            </a:r>
          </a:p>
          <a:p>
            <a:r>
              <a:rPr lang="en-US" dirty="0">
                <a:effectLst/>
              </a:rPr>
              <a:t>Assume two samples, each sample $x$ has 2 features indexed 1 and 2:\\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=[a_1,a_2]^T, </a:t>
            </a:r>
            <a:r>
              <a:rPr lang="en-US" dirty="0" err="1">
                <a:effectLst/>
              </a:rPr>
              <a:t>x_b</a:t>
            </a:r>
            <a:r>
              <a:rPr lang="en-US" dirty="0">
                <a:effectLst/>
              </a:rPr>
              <a:t> =[b_1,b_2]^T$\\</a:t>
            </a:r>
          </a:p>
          <a:p>
            <a:r>
              <a:rPr lang="en-US" dirty="0">
                <a:effectLst/>
              </a:rPr>
              <a:t>Map data $</a:t>
            </a:r>
            <a:r>
              <a:rPr lang="en-US" dirty="0" err="1">
                <a:effectLst/>
              </a:rPr>
              <a:t>x_a,x_b</a:t>
            </a:r>
            <a:r>
              <a:rPr lang="en-US" dirty="0">
                <a:effectLst/>
              </a:rPr>
              <a:t>$ into higher dimension</a:t>
            </a:r>
          </a:p>
          <a:p>
            <a:r>
              <a:rPr lang="en-US" dirty="0">
                <a:effectLst/>
              </a:rPr>
              <a:t>i.e. involve $a_1 </a:t>
            </a:r>
            <a:r>
              <a:rPr lang="en-US" dirty="0" err="1">
                <a:effectLst/>
              </a:rPr>
              <a:t>b_a</a:t>
            </a:r>
            <a:r>
              <a:rPr lang="en-US" dirty="0">
                <a:effectLst/>
              </a:rPr>
              <a:t>, a_1 b_2,... $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, e.g.\\</a:t>
            </a:r>
          </a:p>
          <a:p>
            <a:r>
              <a:rPr lang="en-US" dirty="0">
                <a:effectLst/>
              </a:rPr>
              <a:t>$\phi(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)=\begin{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1\\</a:t>
            </a:r>
          </a:p>
          <a:p>
            <a:r>
              <a:rPr lang="en-US" dirty="0">
                <a:effectLst/>
              </a:rPr>
              <a:t>a_1\\</a:t>
            </a:r>
          </a:p>
          <a:p>
            <a:r>
              <a:rPr lang="en-US" dirty="0">
                <a:effectLst/>
              </a:rPr>
              <a:t>a_2\\</a:t>
            </a:r>
          </a:p>
          <a:p>
            <a:r>
              <a:rPr lang="en-US" dirty="0">
                <a:effectLst/>
              </a:rPr>
              <a:t>a_1^2\\</a:t>
            </a:r>
          </a:p>
          <a:p>
            <a:r>
              <a:rPr lang="en-US" dirty="0">
                <a:effectLst/>
              </a:rPr>
              <a:t>a_2^2\\</a:t>
            </a:r>
          </a:p>
          <a:p>
            <a:r>
              <a:rPr lang="en-US" dirty="0">
                <a:effectLst/>
              </a:rPr>
              <a:t>a_1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a_2 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},</a:t>
            </a:r>
          </a:p>
          <a:p>
            <a:r>
              <a:rPr lang="en-US" dirty="0">
                <a:effectLst/>
              </a:rPr>
              <a:t>\phi(</a:t>
            </a:r>
            <a:r>
              <a:rPr lang="en-US" dirty="0" err="1">
                <a:effectLst/>
              </a:rPr>
              <a:t>x_b</a:t>
            </a:r>
            <a:r>
              <a:rPr lang="en-US" dirty="0">
                <a:effectLst/>
              </a:rPr>
              <a:t>)=\begin{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1\\</a:t>
            </a:r>
          </a:p>
          <a:p>
            <a:r>
              <a:rPr lang="en-US" dirty="0">
                <a:effectLst/>
              </a:rPr>
              <a:t>b_1\\</a:t>
            </a:r>
          </a:p>
          <a:p>
            <a:r>
              <a:rPr lang="en-US" dirty="0">
                <a:effectLst/>
              </a:rPr>
              <a:t>b_2\\</a:t>
            </a:r>
          </a:p>
          <a:p>
            <a:r>
              <a:rPr lang="en-US" dirty="0">
                <a:effectLst/>
              </a:rPr>
              <a:t>b_1^2\\</a:t>
            </a:r>
          </a:p>
          <a:p>
            <a:r>
              <a:rPr lang="en-US" dirty="0">
                <a:effectLst/>
              </a:rPr>
              <a:t>b_2^2\\</a:t>
            </a:r>
          </a:p>
          <a:p>
            <a:r>
              <a:rPr lang="en-US" dirty="0">
                <a:effectLst/>
              </a:rPr>
              <a:t>b_1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b_2 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}$\\</a:t>
            </a:r>
          </a:p>
          <a:p>
            <a:r>
              <a:rPr lang="en-US" dirty="0">
                <a:effectLst/>
              </a:rPr>
              <a:t>Will show that we can use dot product to create a function of higher power\\</a:t>
            </a:r>
          </a:p>
          <a:p>
            <a:r>
              <a:rPr lang="en-US" dirty="0">
                <a:effectLst/>
              </a:rPr>
              <a:t>$K(</a:t>
            </a:r>
            <a:r>
              <a:rPr lang="en-US" dirty="0" err="1">
                <a:effectLst/>
              </a:rPr>
              <a:t>x_a,x_b</a:t>
            </a:r>
            <a:r>
              <a:rPr lang="en-US" dirty="0">
                <a:effectLst/>
              </a:rPr>
              <a:t>)=\phi(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)^T\phi(</a:t>
            </a:r>
            <a:r>
              <a:rPr lang="en-US" dirty="0" err="1">
                <a:effectLst/>
              </a:rPr>
              <a:t>x_b</a:t>
            </a:r>
            <a:r>
              <a:rPr lang="en-US" dirty="0">
                <a:effectLst/>
              </a:rPr>
              <a:t>)=(x^T_ax_b+1)^2$\\</a:t>
            </a:r>
          </a:p>
          <a:p>
            <a:r>
              <a:rPr lang="en-US" dirty="0">
                <a:effectLst/>
              </a:rPr>
              <a:t>This is called the kernel trick\\</a:t>
            </a:r>
          </a:p>
          <a:p>
            <a:r>
              <a:rPr lang="en-US" dirty="0">
                <a:effectLst/>
              </a:rPr>
              <a:t>The proof: since $\phi(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)^T \phi(</a:t>
            </a:r>
            <a:r>
              <a:rPr lang="en-US" dirty="0" err="1">
                <a:effectLst/>
              </a:rPr>
              <a:t>x_b</a:t>
            </a:r>
            <a:r>
              <a:rPr lang="en-US" dirty="0">
                <a:effectLst/>
              </a:rPr>
              <a:t>)=$</a:t>
            </a:r>
          </a:p>
          <a:p>
            <a:r>
              <a:rPr lang="en-US" dirty="0">
                <a:effectLst/>
              </a:rPr>
              <a:t>$\begin{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1,a_1,a_2,a_1^2,a_2^2,a_1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a_2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1\\</a:t>
            </a:r>
          </a:p>
          <a:p>
            <a:r>
              <a:rPr lang="en-US" dirty="0">
                <a:effectLst/>
              </a:rPr>
              <a:t>b_1\\</a:t>
            </a:r>
          </a:p>
          <a:p>
            <a:r>
              <a:rPr lang="en-US" dirty="0">
                <a:effectLst/>
              </a:rPr>
              <a:t>b_2\\</a:t>
            </a:r>
          </a:p>
          <a:p>
            <a:r>
              <a:rPr lang="en-US" dirty="0">
                <a:effectLst/>
              </a:rPr>
              <a:t>b_1^2\\</a:t>
            </a:r>
          </a:p>
          <a:p>
            <a:r>
              <a:rPr lang="en-US" dirty="0">
                <a:effectLst/>
              </a:rPr>
              <a:t>b_2^2\\</a:t>
            </a:r>
          </a:p>
          <a:p>
            <a:r>
              <a:rPr lang="en-US" dirty="0">
                <a:effectLst/>
              </a:rPr>
              <a:t>b_1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b_2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 $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$=1+a_1 b_1 + a_2 b_2</a:t>
            </a:r>
          </a:p>
          <a:p>
            <a:r>
              <a:rPr lang="en-US" dirty="0">
                <a:effectLst/>
              </a:rPr>
              <a:t>+ a_1^2 b_1^2+ a_2^2 b_2^2 </a:t>
            </a:r>
          </a:p>
          <a:p>
            <a:r>
              <a:rPr lang="en-US" dirty="0">
                <a:effectLst/>
              </a:rPr>
              <a:t>+ a_1 b_1 a_2 b_2 $\\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Also $K(</a:t>
            </a:r>
            <a:r>
              <a:rPr lang="en-US" dirty="0" err="1">
                <a:effectLst/>
              </a:rPr>
              <a:t>x_a,x_b</a:t>
            </a:r>
            <a:r>
              <a:rPr lang="en-US" dirty="0">
                <a:effectLst/>
              </a:rPr>
              <a:t>)=(</a:t>
            </a:r>
            <a:r>
              <a:rPr lang="en-US" dirty="0" err="1">
                <a:effectLst/>
              </a:rPr>
              <a:t>x_a^T</a:t>
            </a:r>
            <a:r>
              <a:rPr lang="en-US" dirty="0">
                <a:effectLst/>
              </a:rPr>
              <a:t> x_b+1)^2$</a:t>
            </a:r>
          </a:p>
          <a:p>
            <a:r>
              <a:rPr lang="en-US" dirty="0">
                <a:effectLst/>
              </a:rPr>
              <a:t>$=1+a_1 b_1 + a_2 b_2</a:t>
            </a:r>
          </a:p>
          <a:p>
            <a:r>
              <a:rPr lang="en-US" dirty="0">
                <a:effectLst/>
              </a:rPr>
              <a:t>+ a_1^2 b_1^2+ a_2^2 b_2^2 </a:t>
            </a:r>
          </a:p>
          <a:p>
            <a:r>
              <a:rPr lang="en-US" dirty="0">
                <a:effectLst/>
              </a:rPr>
              <a:t>+ a_1 b_1 a_2 b_2 $\\</a:t>
            </a:r>
          </a:p>
          <a:p>
            <a:r>
              <a:rPr lang="en-US" dirty="0">
                <a:effectLst/>
              </a:rPr>
              <a:t>Proved!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32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%%%%%%%%%%%%%%%%%%%%%%%%%%%%%%%%%%%%</a:t>
            </a:r>
          </a:p>
          <a:p>
            <a:r>
              <a:rPr lang="en-US" dirty="0">
                <a:effectLst/>
              </a:rPr>
              <a:t>\subsection{slide43: How to use : After all \{</a:t>
            </a:r>
            <a:r>
              <a:rPr lang="en-US" dirty="0" err="1">
                <a:effectLst/>
              </a:rPr>
              <a:t>ai</a:t>
            </a:r>
            <a:r>
              <a:rPr lang="en-US" dirty="0">
                <a:effectLst/>
              </a:rPr>
              <a:t>\} are obtained}</a:t>
            </a:r>
          </a:p>
          <a:p>
            <a:r>
              <a:rPr lang="en-US" dirty="0">
                <a:effectLst/>
              </a:rPr>
              <a:t>Use classification function for a new input.</a:t>
            </a:r>
          </a:p>
          <a:p>
            <a:r>
              <a:rPr lang="en-US" dirty="0">
                <a:effectLst/>
              </a:rPr>
              <a:t>To classify a new input $x_{input}$ , use the discrimination function $f()$\\</a:t>
            </a:r>
          </a:p>
          <a:p>
            <a:r>
              <a:rPr lang="en-US" dirty="0">
                <a:effectLst/>
              </a:rPr>
              <a:t>$&gt;&gt;$ Recall without Kernel function for linear problems</a:t>
            </a:r>
          </a:p>
          <a:p>
            <a:r>
              <a:rPr lang="en-US" dirty="0">
                <a:effectLst/>
              </a:rPr>
              <a:t>$w=\sum\limits_{j=1}^{s}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$\\</a:t>
            </a:r>
          </a:p>
          <a:p>
            <a:r>
              <a:rPr lang="en-US" dirty="0">
                <a:effectLst/>
              </a:rPr>
              <a:t>$f(x_{input})=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x_{</a:t>
            </a:r>
            <a:r>
              <a:rPr lang="en-US" dirty="0" err="1">
                <a:effectLst/>
              </a:rPr>
              <a:t>inot</a:t>
            </a:r>
            <a:r>
              <a:rPr lang="en-US" dirty="0">
                <a:effectLst/>
              </a:rPr>
              <a:t>} +b = </a:t>
            </a:r>
          </a:p>
          <a:p>
            <a:r>
              <a:rPr lang="en-US" dirty="0">
                <a:effectLst/>
              </a:rPr>
              <a:t>\sum\limits_{j=1}^{s}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x_{input} +b$\\</a:t>
            </a:r>
          </a:p>
          <a:p>
            <a:r>
              <a:rPr lang="en-US" dirty="0">
                <a:effectLst/>
              </a:rPr>
              <a:t>%%%%%%%%%%%%%%%%%%%%%%%%%</a:t>
            </a:r>
          </a:p>
          <a:p>
            <a:r>
              <a:rPr lang="en-US" dirty="0">
                <a:effectLst/>
              </a:rPr>
              <a:t>----------------------------------------------\\</a:t>
            </a:r>
          </a:p>
          <a:p>
            <a:r>
              <a:rPr lang="en-US" dirty="0">
                <a:effectLst/>
              </a:rPr>
              <a:t>$&gt;&gt;$ with Kernel function for non-linear problems\\</a:t>
            </a:r>
          </a:p>
          <a:p>
            <a:r>
              <a:rPr lang="en-US" dirty="0">
                <a:effectLst/>
              </a:rPr>
              <a:t>%$ \sum\limits_{j=1}^{s}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x_j</a:t>
            </a:r>
            <a:r>
              <a:rPr lang="en-US" dirty="0">
                <a:effectLst/>
              </a:rPr>
              <a:t>, x_{input})+b=</a:t>
            </a:r>
          </a:p>
          <a:p>
            <a:r>
              <a:rPr lang="en-US" dirty="0">
                <a:effectLst/>
              </a:rPr>
              <a:t>%\sum\limits_{j=1}^{s}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K(</a:t>
            </a:r>
            <a:r>
              <a:rPr lang="en-US" dirty="0" err="1">
                <a:effectLst/>
              </a:rPr>
              <a:t>x_j^T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x_{input} +1)^2+b$</a:t>
            </a:r>
          </a:p>
          <a:p>
            <a:r>
              <a:rPr lang="en-US" dirty="0">
                <a:effectLst/>
              </a:rPr>
              <a:t>%Use $f()$ to find the class of an input $x_{input}$\\</a:t>
            </a:r>
          </a:p>
          <a:p>
            <a:r>
              <a:rPr lang="en-US" dirty="0">
                <a:effectLst/>
              </a:rPr>
              <a:t>$f(x_{input})=$\\</a:t>
            </a:r>
          </a:p>
          <a:p>
            <a:r>
              <a:rPr lang="en-US" dirty="0">
                <a:effectLst/>
              </a:rPr>
              <a:t>$\sum\limits_{j=1}^{s}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x^T_j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x_{input} +1)^2+b=</a:t>
            </a:r>
          </a:p>
          <a:p>
            <a:r>
              <a:rPr lang="en-US" dirty="0">
                <a:effectLst/>
              </a:rPr>
              <a:t>\begin{cases}</a:t>
            </a:r>
          </a:p>
          <a:p>
            <a:r>
              <a:rPr lang="en-US" dirty="0">
                <a:effectLst/>
              </a:rPr>
              <a:t>&gt; 0: x_{input} \text{ class }= +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\\</a:t>
            </a:r>
          </a:p>
          <a:p>
            <a:r>
              <a:rPr lang="en-US" dirty="0">
                <a:effectLst/>
              </a:rPr>
              <a:t>\text{ otherwise}: x_{input} \text{ class } =-</a:t>
            </a:r>
            <a:r>
              <a:rPr lang="en-US" dirty="0" err="1">
                <a:effectLst/>
              </a:rPr>
              <a:t>ve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\end{cases}$\\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Note : mapping $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$ to higher dimension (power):\\</a:t>
            </a:r>
          </a:p>
          <a:p>
            <a:r>
              <a:rPr lang="en-US" dirty="0">
                <a:effectLst/>
              </a:rPr>
              <a:t>$\phi(</a:t>
            </a:r>
            <a:r>
              <a:rPr lang="en-US" dirty="0" err="1">
                <a:effectLst/>
              </a:rPr>
              <a:t>x_a</a:t>
            </a:r>
            <a:r>
              <a:rPr lang="en-US" dirty="0">
                <a:effectLst/>
              </a:rPr>
              <a:t>)=\begin{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1\\</a:t>
            </a:r>
          </a:p>
          <a:p>
            <a:r>
              <a:rPr lang="en-US" dirty="0">
                <a:effectLst/>
              </a:rPr>
              <a:t>a_1\\</a:t>
            </a:r>
          </a:p>
          <a:p>
            <a:r>
              <a:rPr lang="en-US" dirty="0">
                <a:effectLst/>
              </a:rPr>
              <a:t>a_2\\</a:t>
            </a:r>
          </a:p>
          <a:p>
            <a:r>
              <a:rPr lang="en-US" dirty="0">
                <a:effectLst/>
              </a:rPr>
              <a:t>a_1^2\\</a:t>
            </a:r>
          </a:p>
          <a:p>
            <a:r>
              <a:rPr lang="en-US" dirty="0">
                <a:effectLst/>
              </a:rPr>
              <a:t>a_2^2\\</a:t>
            </a:r>
          </a:p>
          <a:p>
            <a:r>
              <a:rPr lang="en-US" dirty="0">
                <a:effectLst/>
              </a:rPr>
              <a:t>a_1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a_2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5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235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58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179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60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1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356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09C227-EC49-42C7-83D5-A0C0401BD8AB}" type="slidenum">
              <a:rPr lang="zh-CN" altLang="en-US" sz="1200"/>
              <a:pPr/>
              <a:t>76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 =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4           9         -25         -36          49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9          25         -81        -121         169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-25         -81         289         441        -625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-36        -121         441         676        -961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49         169        -625        -961        1369</a:t>
            </a:r>
          </a:p>
        </p:txBody>
      </p:sp>
    </p:spTree>
    <p:extLst>
      <p:ext uri="{BB962C8B-B14F-4D97-AF65-F5344CB8AC3E}">
        <p14:creationId xmlns:p14="http://schemas.microsoft.com/office/powerpoint/2010/main" val="2206917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5AB540-9D47-4E5B-ADB7-B699E504E777}" type="slidenum">
              <a:rPr lang="zh-CN" altLang="en-US" sz="1200"/>
              <a:pPr/>
              <a:t>77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optimization toolbox of matlab contains a quadratic programming solver</a:t>
            </a:r>
          </a:p>
        </p:txBody>
      </p:sp>
    </p:spTree>
    <p:extLst>
      <p:ext uri="{BB962C8B-B14F-4D97-AF65-F5344CB8AC3E}">
        <p14:creationId xmlns:p14="http://schemas.microsoft.com/office/powerpoint/2010/main" val="1530739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5AB540-9D47-4E5B-ADB7-B699E504E777}" type="slidenum">
              <a:rPr lang="zh-CN" altLang="en-US" sz="1200"/>
              <a:pPr/>
              <a:t>78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optimization toolbox of matlab contains a quadratic programming solver</a:t>
            </a:r>
          </a:p>
        </p:txBody>
      </p:sp>
    </p:spTree>
    <p:extLst>
      <p:ext uri="{BB962C8B-B14F-4D97-AF65-F5344CB8AC3E}">
        <p14:creationId xmlns:p14="http://schemas.microsoft.com/office/powerpoint/2010/main" val="128822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w1=2,w2=1,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w=[w1, w2]',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b= -10-1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=0,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ymin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=0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xmax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=10,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ymax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=10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figure(1)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clf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hold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xmin,ymin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,'.')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xmax,ymax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,'.')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xmin,ymin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],[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xmax,ymax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],'-')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xmin,ymin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],[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xmax,ymax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],'-')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plot(7,4,'+'), text(7,4,'   (7,4)+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plot(7,5,'+'), text(7,5,'   (7,5)+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plot(6,3,'+'), text(6,3,'   (6,3)+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plot(3,2,'s'), text(3,2-0.5,'   (3,2)-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plot(1,1,'s'), text(1,1-0.5,'   (1,1)-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plot(1,4,'s'), text(1,4-0.5,'   (1,4)-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%plot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w'x+b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=0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x1=[0:0.1:7]';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%x2=[1:0.1:10]';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%w=[w1,w2]', x=[x1,x2]', w*x+b=0, w1*x1+w2*x2+b=0, so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x2=(-b-w1*x1)/w2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plot(x1,x2,'k.')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x2=(-b-1-w1*x1)/w2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plot(x1,x2,'r--')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x2=(-b+1-w1*x1)/w2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plot(x1,x2,'b+')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legend('+ w^Tx+b=1','. w^Tx+b=0','- w^Tx+b=-1' 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xlabel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('x-axis');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ylabel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('y-axis');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53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</a:t>
            </a:r>
          </a:p>
          <a:p>
            <a:r>
              <a:rPr lang="en-US" dirty="0">
                <a:effectLst/>
              </a:rPr>
              <a:t>\subsection{slide 8}</a:t>
            </a:r>
          </a:p>
          <a:p>
            <a:r>
              <a:rPr lang="en-US" dirty="0">
                <a:effectLst/>
              </a:rPr>
              <a:t>\begin{equation}</a:t>
            </a:r>
          </a:p>
          <a:p>
            <a:r>
              <a:rPr lang="en-US" dirty="0">
                <a:effectLst/>
              </a:rPr>
              <a:t>\label{slide2}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&amp;d=\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{2w}{\| 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 \|}=\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{2}{\| w\|}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75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%%%%%%%%%%%%%%%%%%%%%%%%%%%%%%%%</a:t>
            </a:r>
          </a:p>
          <a:p>
            <a:r>
              <a:rPr lang="en-US" dirty="0">
                <a:effectLst/>
              </a:rPr>
              <a:t>\subsection{slide 12}</a:t>
            </a:r>
          </a:p>
          <a:p>
            <a:r>
              <a:rPr lang="en-US" dirty="0">
                <a:effectLst/>
              </a:rPr>
              <a:t>Our goal is to minimize $d=\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{2}{w}$ (the gap between 2 classes)\\</a:t>
            </a:r>
          </a:p>
          <a:p>
            <a:r>
              <a:rPr lang="en-US" dirty="0">
                <a:effectLst/>
              </a:rPr>
              <a:t>By adjusting $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$ subject to $\left(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 \right) &gt; 1$\\</a:t>
            </a:r>
          </a:p>
          <a:p>
            <a:r>
              <a:rPr lang="en-US" dirty="0">
                <a:effectLst/>
              </a:rPr>
              <a:t>Same as minimize $\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{\|w\|}{2} or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}{w}$ , subject to $\left(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 \right) -1 &gt; 0$\\</a:t>
            </a:r>
          </a:p>
          <a:p>
            <a:r>
              <a:rPr lang="en-US" dirty="0" err="1">
                <a:effectLst/>
              </a:rPr>
              <a:t>Wsing</a:t>
            </a:r>
            <a:r>
              <a:rPr lang="en-US" dirty="0">
                <a:effectLst/>
              </a:rPr>
              <a:t> $d=\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}{2}$ allow us to use quadratic programming later.\\</a:t>
            </a:r>
          </a:p>
          <a:p>
            <a:r>
              <a:rPr lang="en-US" dirty="0" err="1">
                <a:effectLst/>
              </a:rPr>
              <a:t>Lagrangian</a:t>
            </a:r>
            <a:r>
              <a:rPr lang="en-US" dirty="0">
                <a:effectLst/>
              </a:rPr>
              <a:t> (primal form) $L(</a:t>
            </a:r>
            <a:r>
              <a:rPr lang="en-US" dirty="0" err="1">
                <a:effectLst/>
              </a:rPr>
              <a:t>w,b,a</a:t>
            </a:r>
            <a:r>
              <a:rPr lang="en-US" dirty="0">
                <a:effectLst/>
              </a:rPr>
              <a:t>)=\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w-\sum\limits_{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\big(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w_i+b</a:t>
            </a:r>
            <a:r>
              <a:rPr lang="en-US" dirty="0">
                <a:effectLst/>
              </a:rPr>
              <a:t>)-1 \big)---(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)$\\</a:t>
            </a:r>
          </a:p>
          <a:p>
            <a:r>
              <a:rPr lang="en-US" dirty="0">
                <a:effectLst/>
              </a:rPr>
              <a:t>for $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=1,2,...n.$ According to Wolfe duality\\</a:t>
            </a:r>
          </a:p>
          <a:p>
            <a:r>
              <a:rPr lang="en-US" dirty="0">
                <a:effectLst/>
              </a:rPr>
              <a:t>(Primal form)=$\min\limits_{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\})=$\\</a:t>
            </a:r>
          </a:p>
          <a:p>
            <a:r>
              <a:rPr lang="en-US" dirty="0">
                <a:effectLst/>
              </a:rPr>
              <a:t>(dual form)=$\max\limits_{\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\})$\\</a:t>
            </a:r>
          </a:p>
          <a:p>
            <a:r>
              <a:rPr lang="en-US" dirty="0">
                <a:effectLst/>
              </a:rPr>
              <a:t>That is after the exchange of the operation $(\min, \max)$ positions\\</a:t>
            </a:r>
          </a:p>
          <a:p>
            <a:r>
              <a:rPr lang="en-US" dirty="0">
                <a:effectLst/>
              </a:rPr>
              <a:t>We will use the dual form, therefore or task is to 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\big(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 \big) \Big)=</a:t>
            </a:r>
          </a:p>
          <a:p>
            <a:r>
              <a:rPr lang="en-US" dirty="0">
                <a:effectLst/>
              </a:rPr>
              <a:t>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</a:t>
            </a:r>
          </a:p>
          <a:p>
            <a:r>
              <a:rPr lang="en-US" dirty="0">
                <a:effectLst/>
              </a:rPr>
              <a:t>\Big(\min\limits_{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\big(\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w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)-1)\big) 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\Big)$\\</a:t>
            </a:r>
          </a:p>
          <a:p>
            <a:r>
              <a:rPr lang="en-US" dirty="0">
                <a:effectLst/>
              </a:rPr>
              <a:t>differentiate $L(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\})$ w.r.t. $w, b,{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}$ and set to 0 to find the solution</a:t>
            </a:r>
          </a:p>
          <a:p>
            <a:r>
              <a:rPr lang="en-US" dirty="0">
                <a:effectLst/>
              </a:rPr>
              <a:t>\begin{equation}</a:t>
            </a:r>
          </a:p>
          <a:p>
            <a:r>
              <a:rPr lang="en-US" dirty="0">
                <a:effectLst/>
              </a:rPr>
              <a:t>\label{slide2}</a:t>
            </a:r>
          </a:p>
          <a:p>
            <a:r>
              <a:rPr lang="en-US" dirty="0">
                <a:effectLst/>
              </a:rPr>
              <a:t>\end{equation}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52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\subsection{slide 13}</a:t>
            </a:r>
          </a:p>
          <a:p>
            <a:r>
              <a:rPr lang="en-US" dirty="0">
                <a:effectLst/>
              </a:rPr>
              <a:t>Since 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,{a})=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w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)-1 \big)$---(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)\\</a:t>
            </a:r>
          </a:p>
          <a:p>
            <a:r>
              <a:rPr lang="en-US" dirty="0">
                <a:effectLst/>
              </a:rPr>
              <a:t>(dual form)=$\max\limits_{\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\big(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 \big) \Big)$\\</a:t>
            </a:r>
          </a:p>
          <a:p>
            <a:r>
              <a:rPr lang="en-US" dirty="0">
                <a:effectLst/>
              </a:rPr>
              <a:t>Our plan\\</a:t>
            </a:r>
          </a:p>
          <a:p>
            <a:r>
              <a:rPr lang="en-US" dirty="0">
                <a:effectLst/>
              </a:rPr>
              <a:t>Step(1):find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}^{(min)}(a)=</a:t>
            </a:r>
          </a:p>
          <a:p>
            <a:r>
              <a:rPr lang="en-US" dirty="0">
                <a:effectLst/>
              </a:rPr>
              <a:t>\Big(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\big(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 \big) \Big)$, assume all $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 are constants.\\</a:t>
            </a:r>
          </a:p>
          <a:p>
            <a:r>
              <a:rPr lang="en-US" dirty="0">
                <a:effectLst/>
              </a:rPr>
              <a:t>Step(2):Then 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leq</a:t>
            </a:r>
            <a:r>
              <a:rPr lang="en-US" dirty="0">
                <a:effectLst/>
              </a:rPr>
              <a:t> 0 } \big(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 (a) \big)$ to solve the dual form maximization.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3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</a:t>
            </a:r>
          </a:p>
          <a:p>
            <a:r>
              <a:rPr lang="en-US" dirty="0">
                <a:effectLst/>
              </a:rPr>
              <a:t>\subsection{slide 14}</a:t>
            </a:r>
          </a:p>
          <a:p>
            <a:r>
              <a:rPr lang="en-US" dirty="0">
                <a:effectLst/>
              </a:rPr>
              <a:t>if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}(a)=</a:t>
            </a:r>
          </a:p>
          <a:p>
            <a:r>
              <a:rPr lang="en-US" dirty="0">
                <a:effectLst/>
              </a:rPr>
              <a:t>\Big(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+b)-1 \big)</a:t>
            </a:r>
          </a:p>
          <a:p>
            <a:r>
              <a:rPr lang="en-US" dirty="0">
                <a:effectLst/>
              </a:rPr>
              <a:t>\Big)$\\</a:t>
            </a:r>
          </a:p>
          <a:p>
            <a:r>
              <a:rPr lang="en-US" dirty="0">
                <a:effectLst/>
              </a:rPr>
              <a:t>Use the (dual form)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 \big( 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,\{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\}) \big) \Big)=$\\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</a:t>
            </a:r>
          </a:p>
          <a:p>
            <a:r>
              <a:rPr lang="en-US" dirty="0">
                <a:effectLst/>
              </a:rPr>
              <a:t>\Big(\min\limits_{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\big(\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)-1)\big) =$</a:t>
            </a:r>
          </a:p>
          <a:p>
            <a:r>
              <a:rPr lang="en-US" dirty="0">
                <a:effectLst/>
              </a:rPr>
              <a:t>$\max\limits_{\</a:t>
            </a:r>
            <a:r>
              <a:rPr lang="en-US" dirty="0" err="1">
                <a:effectLst/>
              </a:rPr>
              <a:t>forall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geq</a:t>
            </a:r>
            <a:r>
              <a:rPr lang="en-US" dirty="0">
                <a:effectLst/>
              </a:rPr>
              <a:t> 0 } \big(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 \big)----(*)$\\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To achieve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}^{(min)}$,\\</a:t>
            </a:r>
          </a:p>
          <a:p>
            <a:r>
              <a:rPr lang="en-US" dirty="0">
                <a:effectLst/>
              </a:rPr>
              <a:t>$\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dL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}(a)}{</a:t>
            </a:r>
            <a:r>
              <a:rPr lang="en-US" dirty="0" err="1">
                <a:effectLst/>
              </a:rPr>
              <a:t>dw</a:t>
            </a:r>
            <a:r>
              <a:rPr lang="en-US" dirty="0">
                <a:effectLst/>
              </a:rPr>
              <a:t>}=w+\sum\limits_{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(-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)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=0$, hence $w=\sum\limits_{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-----(ii)$\\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$\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dL</a:t>
            </a:r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}(a)}{</a:t>
            </a:r>
            <a:r>
              <a:rPr lang="en-US" dirty="0" err="1">
                <a:effectLst/>
              </a:rPr>
              <a:t>db</a:t>
            </a:r>
            <a:r>
              <a:rPr lang="en-US" dirty="0">
                <a:effectLst/>
              </a:rPr>
              <a:t>}=\sum\limits_{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)=0---(iii)$\\</a:t>
            </a:r>
          </a:p>
          <a:p>
            <a:r>
              <a:rPr lang="en-US" dirty="0">
                <a:effectLst/>
              </a:rPr>
              <a:t>It means $\min\limits_{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}(L_{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})(or = 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}^{(min)})$ happens when </a:t>
            </a:r>
          </a:p>
          <a:p>
            <a:r>
              <a:rPr lang="en-US" dirty="0">
                <a:effectLst/>
              </a:rPr>
              <a:t>$w=\sum\limits_{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$, and $\sum\limits_{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=0$\\</a:t>
            </a:r>
          </a:p>
          <a:p>
            <a:r>
              <a:rPr lang="en-US" dirty="0">
                <a:effectLst/>
              </a:rPr>
              <a:t>note: $\sum\limits_{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=0$, assume same number of samples for +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and -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classes.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3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%%%%%%%%%%%%%%%%%%%%%%%%%%%%%</a:t>
            </a:r>
          </a:p>
          <a:p>
            <a:r>
              <a:rPr lang="en-US" dirty="0">
                <a:effectLst/>
              </a:rPr>
              <a:t>\subsection{slide 15:Exercise 2: </a:t>
            </a:r>
            <a:r>
              <a:rPr lang="en-US" dirty="0" err="1">
                <a:effectLst/>
              </a:rPr>
              <a:t>Lagrangian</a:t>
            </a:r>
            <a:r>
              <a:rPr lang="en-US" dirty="0">
                <a:effectLst/>
              </a:rPr>
              <a:t> dual problem: for finding </a:t>
            </a:r>
            <a:r>
              <a:rPr lang="en-US" dirty="0" err="1">
                <a:effectLst/>
              </a:rPr>
              <a:t>ai</a:t>
            </a:r>
            <a:r>
              <a:rPr lang="en-US" dirty="0">
                <a:effectLst/>
              </a:rPr>
              <a:t> first , then find w and b}</a:t>
            </a:r>
          </a:p>
          <a:p>
            <a:r>
              <a:rPr lang="en-US" dirty="0">
                <a:effectLst/>
              </a:rPr>
              <a:t>Recall: $L(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,{a})=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</a:t>
            </a:r>
            <a:r>
              <a:rPr lang="en-US" dirty="0" err="1">
                <a:effectLst/>
              </a:rPr>
              <a:t>w^Tw</a:t>
            </a:r>
            <a:r>
              <a:rPr lang="en-US" dirty="0">
                <a:effectLst/>
              </a:rPr>
              <a:t>-\sum\limits_{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\big(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w^T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x_i+b</a:t>
            </a:r>
            <a:r>
              <a:rPr lang="en-US" dirty="0">
                <a:effectLst/>
              </a:rPr>
              <a:t>)-1 \big)---(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)$\\</a:t>
            </a:r>
          </a:p>
          <a:p>
            <a:r>
              <a:rPr lang="en-US" dirty="0">
                <a:effectLst/>
              </a:rPr>
              <a:t>We have shown that 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}^{(min)}$ happens when\\</a:t>
            </a:r>
          </a:p>
          <a:p>
            <a:r>
              <a:rPr lang="en-US" dirty="0">
                <a:effectLst/>
              </a:rPr>
              <a:t>$w=\sum\limits_{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</a:t>
            </a:r>
            <a:r>
              <a:rPr lang="en-US" dirty="0">
                <a:effectLst/>
              </a:rPr>
              <a:t> --(ii), \text{ and }</a:t>
            </a:r>
          </a:p>
          <a:p>
            <a:r>
              <a:rPr lang="en-US" dirty="0">
                <a:effectLst/>
              </a:rPr>
              <a:t>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-0---(iii)$\\</a:t>
            </a:r>
          </a:p>
          <a:p>
            <a:r>
              <a:rPr lang="en-US" dirty="0">
                <a:effectLst/>
              </a:rPr>
              <a:t>Exercise (I): Prove</a:t>
            </a:r>
          </a:p>
          <a:p>
            <a:r>
              <a:rPr lang="en-US" dirty="0">
                <a:effectLst/>
              </a:rPr>
              <a:t>$L_{</a:t>
            </a:r>
            <a:r>
              <a:rPr lang="en-US" dirty="0" err="1">
                <a:effectLst/>
              </a:rPr>
              <a:t>w,b</a:t>
            </a:r>
            <a:r>
              <a:rPr lang="en-US" dirty="0">
                <a:effectLst/>
              </a:rPr>
              <a:t>}^{(min)}=-\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{1}{2}\sum\limits_{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 \sum\limits_{j=1}^{n}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y_j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x_i^Tx_j</a:t>
            </a:r>
            <a:r>
              <a:rPr lang="en-US" dirty="0">
                <a:effectLst/>
              </a:rPr>
              <a:t>+\sum\limits_{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=1}^{n}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$\\</a:t>
            </a:r>
          </a:p>
          <a:p>
            <a:r>
              <a:rPr lang="en-US" dirty="0">
                <a:effectLst/>
              </a:rPr>
              <a:t>Exercise (II): Show how to find $w$.\\</a:t>
            </a:r>
          </a:p>
          <a:p>
            <a:r>
              <a:rPr lang="en-US" dirty="0">
                <a:effectLst/>
              </a:rPr>
              <a:t>Exercise (III): Show how o find $s$.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28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C0D-2E41-4B42-9282-2A694FBCB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8B4-1101-4FE3-84A4-6909C6BCAD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4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0807-87FB-4F77-999D-874C943E75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1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4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7F76-98CC-4DF1-92D3-0A63D725EA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8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73F9-9CE2-4DE0-AE42-887AD8E688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7AE3-907E-43CF-A255-48E172EB55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9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AD-9912-4E33-9329-03CA5C1A32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7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3D3D-D65D-475E-A4A3-8401B07850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4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39E7-B972-4D03-9BB1-5DCA9ECD4C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5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AC2D-494C-4E2C-883A-6E84925CE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9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6.wmf"/><Relationship Id="rId3" Type="http://schemas.openxmlformats.org/officeDocument/2006/relationships/hyperlink" Target="https://en.wikipedia.org/wiki/Lagrange_multiplier" TargetMode="Externa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csail.mit.edu/dsontag/courses/ml13/slides/lecture6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programm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programm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www.mathworks.com/help/optim/ug/quadprog.html" TargetMode="External"/><Relationship Id="rId5" Type="http://schemas.openxmlformats.org/officeDocument/2006/relationships/hyperlink" Target="http://www.csd.uwo.ca/~olga/Courses/CS434a_541a/Lecture11.pdf" TargetMode="Externa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baeldung.com/cs/svm-hard-margin-vs-soft-margi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towardsdatascience.com/support-vector-machines-svm-c9ef22815589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52897/how-to-intuitively-explain-what-a-kernel-i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ndur.hi.is/tpr/tutorials/svm/notes/chapter5_6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ality_(optimization)" TargetMode="External"/><Relationship Id="rId2" Type="http://schemas.openxmlformats.org/officeDocument/2006/relationships/hyperlink" Target="http://web.mit.edu/6.034/wwwbob/svm-notes-long-0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adratic_programming" TargetMode="External"/><Relationship Id="rId4" Type="http://schemas.openxmlformats.org/officeDocument/2006/relationships/hyperlink" Target="https://en.wikipedia.org/wiki/Lagrange_multiplier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watch?v=3liCbRZPrZ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hyperlink" Target="https://en.wikipedia.org/wiki/Quadratic_programm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0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optim/ug/quadprog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3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www.cse.ust.hk/~qyang/521/PPT/SVM.ppt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notesSlide" Target="../notesSlides/notesSlide30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4.png"/><Relationship Id="rId18" Type="http://schemas.openxmlformats.org/officeDocument/2006/relationships/oleObject" Target="../embeddings/oleObject44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tags" Target="../tags/tag3.xml"/><Relationship Id="rId16" Type="http://schemas.openxmlformats.org/officeDocument/2006/relationships/image" Target="../media/image67.png"/><Relationship Id="rId1" Type="http://schemas.openxmlformats.org/officeDocument/2006/relationships/vmlDrawing" Target="../drawings/vmlDrawing27.vml"/><Relationship Id="rId6" Type="http://schemas.openxmlformats.org/officeDocument/2006/relationships/tags" Target="../tags/tag7.xml"/><Relationship Id="rId11" Type="http://schemas.openxmlformats.org/officeDocument/2006/relationships/image" Target="../media/image62.png"/><Relationship Id="rId5" Type="http://schemas.openxmlformats.org/officeDocument/2006/relationships/tags" Target="../tags/tag6.xml"/><Relationship Id="rId15" Type="http://schemas.openxmlformats.org/officeDocument/2006/relationships/image" Target="../media/image66.png"/><Relationship Id="rId10" Type="http://schemas.openxmlformats.org/officeDocument/2006/relationships/notesSlide" Target="../notesSlides/notesSlide31.xml"/><Relationship Id="rId19" Type="http://schemas.openxmlformats.org/officeDocument/2006/relationships/image" Target="../media/image61.wmf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64.png"/><Relationship Id="rId18" Type="http://schemas.openxmlformats.org/officeDocument/2006/relationships/oleObject" Target="../embeddings/oleObject45.bin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tags" Target="../tags/tag10.xml"/><Relationship Id="rId16" Type="http://schemas.openxmlformats.org/officeDocument/2006/relationships/image" Target="../media/image67.png"/><Relationship Id="rId1" Type="http://schemas.openxmlformats.org/officeDocument/2006/relationships/vmlDrawing" Target="../drawings/vmlDrawing28.vml"/><Relationship Id="rId6" Type="http://schemas.openxmlformats.org/officeDocument/2006/relationships/tags" Target="../tags/tag14.xml"/><Relationship Id="rId11" Type="http://schemas.openxmlformats.org/officeDocument/2006/relationships/image" Target="../media/image62.png"/><Relationship Id="rId5" Type="http://schemas.openxmlformats.org/officeDocument/2006/relationships/tags" Target="../tags/tag13.xml"/><Relationship Id="rId15" Type="http://schemas.openxmlformats.org/officeDocument/2006/relationships/image" Target="../media/image66.png"/><Relationship Id="rId10" Type="http://schemas.openxmlformats.org/officeDocument/2006/relationships/notesSlide" Target="../notesSlides/notesSlide32.xml"/><Relationship Id="rId19" Type="http://schemas.openxmlformats.org/officeDocument/2006/relationships/image" Target="../media/image69.wmf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Ch1. Support vector machine</a:t>
            </a:r>
            <a:br>
              <a:rPr lang="en-US" altLang="en-US" dirty="0"/>
            </a:br>
            <a:r>
              <a:rPr lang="en-US" altLang="en-US" dirty="0"/>
              <a:t>SVM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KH Wong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826A90-0C66-4296-B5D6-6C03685D9CA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"/>
            <a:ext cx="5426992" cy="6721475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/>
              <a:t>Prove d=2/|w|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Answer: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w=[w1,w2]</a:t>
            </a:r>
            <a:r>
              <a:rPr lang="en-US" sz="2600" baseline="30000" dirty="0">
                <a:solidFill>
                  <a:srgbClr val="FF0000"/>
                </a:solidFill>
              </a:rPr>
              <a:t>T</a:t>
            </a:r>
            <a:r>
              <a:rPr lang="en-US" sz="2600" dirty="0">
                <a:solidFill>
                  <a:srgbClr val="FF0000"/>
                </a:solidFill>
              </a:rPr>
              <a:t>, at A</a:t>
            </a:r>
          </a:p>
          <a:p>
            <a:r>
              <a:rPr lang="en-US" sz="2600" dirty="0">
                <a:solidFill>
                  <a:srgbClr val="FF0000"/>
                </a:solidFill>
              </a:rPr>
              <a:t>L</a:t>
            </a:r>
            <a:r>
              <a:rPr lang="en-US" sz="2600" baseline="-25000" dirty="0">
                <a:solidFill>
                  <a:srgbClr val="FF0000"/>
                </a:solidFill>
              </a:rPr>
              <a:t>(1)</a:t>
            </a:r>
            <a:r>
              <a:rPr lang="en-US" sz="2600" dirty="0">
                <a:solidFill>
                  <a:srgbClr val="FF0000"/>
                </a:solidFill>
              </a:rPr>
              <a:t>: [w1,w2]*[x1a,x2a]</a:t>
            </a:r>
            <a:r>
              <a:rPr lang="en-US" sz="2600" baseline="30000" dirty="0" err="1">
                <a:solidFill>
                  <a:srgbClr val="FF0000"/>
                </a:solidFill>
              </a:rPr>
              <a:t>T</a:t>
            </a:r>
            <a:r>
              <a:rPr lang="en-US" sz="2600" dirty="0" err="1">
                <a:solidFill>
                  <a:srgbClr val="FF0000"/>
                </a:solidFill>
              </a:rPr>
              <a:t>+b</a:t>
            </a:r>
            <a:r>
              <a:rPr lang="en-US" sz="2600" dirty="0">
                <a:solidFill>
                  <a:srgbClr val="FF0000"/>
                </a:solidFill>
              </a:rPr>
              <a:t>= +1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When x1a=0, w2*x2a+b= 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X2a=(1-b)/w2----------(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At B</a:t>
            </a:r>
          </a:p>
          <a:p>
            <a:r>
              <a:rPr lang="en-US" sz="2600" dirty="0">
                <a:solidFill>
                  <a:srgbClr val="FF0000"/>
                </a:solidFill>
              </a:rPr>
              <a:t>L</a:t>
            </a:r>
            <a:r>
              <a:rPr lang="en-US" sz="2600" baseline="-25000" dirty="0">
                <a:solidFill>
                  <a:srgbClr val="FF0000"/>
                </a:solidFill>
              </a:rPr>
              <a:t>(-1)</a:t>
            </a:r>
            <a:r>
              <a:rPr lang="en-US" sz="2600" dirty="0">
                <a:solidFill>
                  <a:srgbClr val="FF0000"/>
                </a:solidFill>
              </a:rPr>
              <a:t>: [w1,w2]*[x1b,x2b]</a:t>
            </a:r>
            <a:r>
              <a:rPr lang="en-US" sz="2600" baseline="30000" dirty="0">
                <a:solidFill>
                  <a:srgbClr val="FF0000"/>
                </a:solidFill>
              </a:rPr>
              <a:t>T </a:t>
            </a:r>
            <a:r>
              <a:rPr lang="en-US" sz="2600" dirty="0">
                <a:solidFill>
                  <a:srgbClr val="FF0000"/>
                </a:solidFill>
              </a:rPr>
              <a:t>+b= -1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When x1b=0, w2*x2b+b= -1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X2b=(-1-b)/w2---------(ii)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Vector v=[0 ,(x2a-x2b)]</a:t>
            </a:r>
            <a:r>
              <a:rPr lang="en-US" sz="2600" baseline="30000" dirty="0">
                <a:solidFill>
                  <a:srgbClr val="FF0000"/>
                </a:solidFill>
              </a:rPr>
              <a:t>T</a:t>
            </a:r>
          </a:p>
          <a:p>
            <a:r>
              <a:rPr lang="en-US" sz="2600" dirty="0">
                <a:solidFill>
                  <a:srgbClr val="FF0000"/>
                </a:solidFill>
              </a:rPr>
              <a:t>Unit vector of w = u =[w1, w2]</a:t>
            </a:r>
            <a:r>
              <a:rPr lang="en-US" sz="2600" baseline="30000" dirty="0">
                <a:solidFill>
                  <a:srgbClr val="FF0000"/>
                </a:solidFill>
              </a:rPr>
              <a:t> T </a:t>
            </a:r>
            <a:r>
              <a:rPr lang="en-US" sz="2600" dirty="0">
                <a:solidFill>
                  <a:srgbClr val="FF0000"/>
                </a:solidFill>
              </a:rPr>
              <a:t>/|w|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d=</a:t>
            </a:r>
            <a:r>
              <a:rPr lang="en-US" sz="2600" dirty="0" err="1">
                <a:solidFill>
                  <a:srgbClr val="FF0000"/>
                </a:solidFill>
              </a:rPr>
              <a:t>v</a:t>
            </a:r>
            <a:r>
              <a:rPr lang="en-US" sz="2600" baseline="30000" dirty="0" err="1">
                <a:solidFill>
                  <a:srgbClr val="FF0000"/>
                </a:solidFill>
              </a:rPr>
              <a:t>T</a:t>
            </a:r>
            <a:r>
              <a:rPr lang="en-US" sz="2600" dirty="0" err="1">
                <a:solidFill>
                  <a:srgbClr val="FF0000"/>
                </a:solidFill>
              </a:rPr>
              <a:t>.u</a:t>
            </a:r>
            <a:r>
              <a:rPr lang="en-US" sz="2600" dirty="0">
                <a:solidFill>
                  <a:srgbClr val="FF0000"/>
                </a:solidFill>
              </a:rPr>
              <a:t>=[0 ,(x2a-x2b)].[w1, w2]</a:t>
            </a:r>
            <a:r>
              <a:rPr lang="en-US" sz="2600" baseline="30000" dirty="0">
                <a:solidFill>
                  <a:srgbClr val="FF0000"/>
                </a:solidFill>
              </a:rPr>
              <a:t> T </a:t>
            </a:r>
            <a:r>
              <a:rPr lang="en-US" sz="2600" dirty="0">
                <a:solidFill>
                  <a:srgbClr val="FF0000"/>
                </a:solidFill>
              </a:rPr>
              <a:t>/|w|=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d=(x2a-x2b)*w2/|w|-------(iii)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From (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) and (ii), put (</a:t>
            </a:r>
            <a:r>
              <a:rPr lang="en-US" sz="2600" dirty="0" err="1">
                <a:solidFill>
                  <a:srgbClr val="FF0000"/>
                </a:solidFill>
              </a:rPr>
              <a:t>i</a:t>
            </a:r>
            <a:r>
              <a:rPr lang="en-US" sz="2600" dirty="0">
                <a:solidFill>
                  <a:srgbClr val="FF0000"/>
                </a:solidFill>
              </a:rPr>
              <a:t>) and (ii) into (iii)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d=[(1-b)/w2- (-1-b)/w2) ]*w2/|w|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d=2/|w| proved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191073" y="3972812"/>
            <a:ext cx="2304862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248358" y="1604024"/>
            <a:ext cx="18915" cy="239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9800" y="2133600"/>
            <a:ext cx="2323735" cy="1949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267273" y="2623251"/>
            <a:ext cx="1066800" cy="13751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10637" y="342365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0846" y="203123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A=(0,x2a)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276312" y="2309148"/>
            <a:ext cx="1" cy="10522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94448" y="3008647"/>
            <a:ext cx="455249" cy="6150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61765" y="3023547"/>
            <a:ext cx="5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37065"/>
              </p:ext>
            </p:extLst>
          </p:nvPr>
        </p:nvGraphicFramePr>
        <p:xfrm>
          <a:off x="7530547" y="2877535"/>
          <a:ext cx="129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2" name="Equation" r:id="rId3" imgW="711000" imgH="457200" progId="Equation.3">
                  <p:embed/>
                </p:oleObj>
              </mc:Choice>
              <mc:Fallback>
                <p:oleObj name="Equation" r:id="rId3" imgW="71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0547" y="2877535"/>
                        <a:ext cx="129222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5676535" y="2899424"/>
            <a:ext cx="1886074" cy="14597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64996"/>
              </p:ext>
            </p:extLst>
          </p:nvPr>
        </p:nvGraphicFramePr>
        <p:xfrm>
          <a:off x="6746875" y="4110038"/>
          <a:ext cx="1479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3" name="Equation" r:id="rId5" imgW="812520" imgH="457200" progId="Equation.3">
                  <p:embed/>
                </p:oleObj>
              </mc:Choice>
              <mc:Fallback>
                <p:oleObj name="Equation" r:id="rId5" imgW="812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6875" y="4110038"/>
                        <a:ext cx="14795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737083" y="3043753"/>
            <a:ext cx="142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B=(0,x2b)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746510" y="3193470"/>
            <a:ext cx="401963" cy="4980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02581" y="27720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97679" y="3938799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x1-axis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91073" y="164602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x2-axis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038224" y="2369965"/>
            <a:ext cx="19460" cy="95894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38808" y="251205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839311" y="2367356"/>
            <a:ext cx="476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00136" y="3335816"/>
            <a:ext cx="476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0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optimal decision line </a:t>
            </a:r>
            <a:r>
              <a:rPr lang="en-US" dirty="0">
                <a:solidFill>
                  <a:srgbClr val="FF0000"/>
                </a:solidFill>
              </a:rPr>
              <a:t>that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maximizes d</a:t>
            </a:r>
            <a:r>
              <a:rPr lang="en-US" dirty="0"/>
              <a:t> (gap between classes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192743" cy="4297363"/>
          </a:xfrm>
        </p:spPr>
        <p:txBody>
          <a:bodyPr/>
          <a:lstStyle/>
          <a:p>
            <a:r>
              <a:rPr lang="en-US" dirty="0"/>
              <a:t>Lagrange multiplier method</a:t>
            </a:r>
            <a:br>
              <a:rPr lang="en-US" dirty="0"/>
            </a:br>
            <a:r>
              <a:rPr lang="en-US" sz="1800" dirty="0">
                <a:hlinkClick r:id="rId3"/>
              </a:rPr>
              <a:t>https://en.wikipedia.org/wiki/Lagrange_multiplier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11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42939" y="1828800"/>
            <a:ext cx="0" cy="37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2939" y="5576888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74333" y="3030007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7597" y="4850587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37314" y="2367023"/>
            <a:ext cx="3658424" cy="371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139" y="196691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94967" y="550068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2939" y="2209800"/>
            <a:ext cx="3581400" cy="363533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2939" y="3200400"/>
            <a:ext cx="2689956" cy="2708557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73834"/>
              </p:ext>
            </p:extLst>
          </p:nvPr>
        </p:nvGraphicFramePr>
        <p:xfrm>
          <a:off x="4978387" y="5762566"/>
          <a:ext cx="22399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7" name="Equation" r:id="rId4" imgW="1143000" imgH="253800" progId="Equation.3">
                  <p:embed/>
                </p:oleObj>
              </mc:Choice>
              <mc:Fallback>
                <p:oleObj name="Equation" r:id="rId4" imgW="11430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8387" y="5762566"/>
                        <a:ext cx="2239962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297085"/>
              </p:ext>
            </p:extLst>
          </p:nvPr>
        </p:nvGraphicFramePr>
        <p:xfrm>
          <a:off x="6897688" y="4560888"/>
          <a:ext cx="18018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8" name="Equation" r:id="rId6" imgW="990360" imgH="253800" progId="Equation.3">
                  <p:embed/>
                </p:oleObj>
              </mc:Choice>
              <mc:Fallback>
                <p:oleObj name="Equation" r:id="rId6" imgW="9903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688" y="4560888"/>
                        <a:ext cx="1801812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21356"/>
              </p:ext>
            </p:extLst>
          </p:nvPr>
        </p:nvGraphicFramePr>
        <p:xfrm>
          <a:off x="7188200" y="6137275"/>
          <a:ext cx="1471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9" name="Equation" r:id="rId8" imgW="914400" imgH="203040" progId="Equation.3">
                  <p:embed/>
                </p:oleObj>
              </mc:Choice>
              <mc:Fallback>
                <p:oleObj name="Equation" r:id="rId8" imgW="914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88200" y="6137275"/>
                        <a:ext cx="14716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4342939" y="3595688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858"/>
              </p:ext>
            </p:extLst>
          </p:nvPr>
        </p:nvGraphicFramePr>
        <p:xfrm>
          <a:off x="6421233" y="3279776"/>
          <a:ext cx="1905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0" name="Equation" r:id="rId10" imgW="1473120" imgH="711000" progId="Equation.3">
                  <p:embed/>
                </p:oleObj>
              </mc:Choice>
              <mc:Fallback>
                <p:oleObj name="Equation" r:id="rId10" imgW="14731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21233" y="3279776"/>
                        <a:ext cx="19050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181139" y="3595688"/>
            <a:ext cx="493194" cy="456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4045" y="34977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80781" y="5017055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52539" y="4481326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5194" y="4613259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07154" y="3024618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4100998" y="2252160"/>
            <a:ext cx="184792" cy="948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20523"/>
              </p:ext>
            </p:extLst>
          </p:nvPr>
        </p:nvGraphicFramePr>
        <p:xfrm>
          <a:off x="5584825" y="1963738"/>
          <a:ext cx="17097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1" name="Equation" r:id="rId12" imgW="1054080" imgH="469800" progId="Equation.3">
                  <p:embed/>
                </p:oleObj>
              </mc:Choice>
              <mc:Fallback>
                <p:oleObj name="Equation" r:id="rId12" imgW="10540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4825" y="1963738"/>
                        <a:ext cx="17097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05638" y="5297727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decision line</a:t>
            </a: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2353736" y="3279776"/>
            <a:ext cx="2624651" cy="20179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3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We need to find </a:t>
            </a:r>
            <a:r>
              <a:rPr lang="en-US" sz="3600" i="1" dirty="0" err="1"/>
              <a:t>w,b</a:t>
            </a:r>
            <a:r>
              <a:rPr lang="en-US" sz="3600" i="1" dirty="0"/>
              <a:t> of the decision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5867400"/>
            <a:ext cx="381000" cy="258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4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638291" y="627120"/>
                <a:ext cx="7643813" cy="6094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goal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gap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classes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adjusting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allow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programming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later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Lagrangian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primal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According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Wolfe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duality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Primal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lim>
                      </m:limLow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})=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will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therefore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task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,{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})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differentiate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291" y="627120"/>
                <a:ext cx="7643813" cy="6094354"/>
              </a:xfrm>
              <a:prstGeom prst="rect">
                <a:avLst/>
              </a:prstGeom>
              <a:blipFill>
                <a:blip r:embed="rId3"/>
                <a:stretch>
                  <a:fillRect l="-239" b="-13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628900" y="4301629"/>
            <a:ext cx="609600" cy="1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03576" y="4316701"/>
            <a:ext cx="479654" cy="16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3351" y="3505200"/>
            <a:ext cx="3811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http://people.csail.mit.edu/dsontag/courses/ml13/slides/lecture6.pdf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951" y="4081265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Exchange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23A22-5121-437B-AB95-8EFD3D6C0A46}"/>
              </a:ext>
            </a:extLst>
          </p:cNvPr>
          <p:cNvSpPr txBox="1"/>
          <p:nvPr/>
        </p:nvSpPr>
        <p:spPr>
          <a:xfrm>
            <a:off x="5791200" y="1062234"/>
            <a:ext cx="3276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</a:rPr>
              <a:t>Recall  : this the constraint</a:t>
            </a:r>
          </a:p>
          <a:p>
            <a:r>
              <a:rPr lang="en-US" sz="1800" i="1" dirty="0" err="1">
                <a:solidFill>
                  <a:srgbClr val="FF0000"/>
                </a:solidFill>
              </a:rPr>
              <a:t>y</a:t>
            </a:r>
            <a:r>
              <a:rPr lang="en-US" sz="1800" i="1" baseline="-25000" dirty="0" err="1">
                <a:solidFill>
                  <a:srgbClr val="FF0000"/>
                </a:solidFill>
              </a:rPr>
              <a:t>i</a:t>
            </a:r>
            <a:r>
              <a:rPr lang="en-US" sz="1800" i="1" dirty="0">
                <a:solidFill>
                  <a:srgbClr val="FF0000"/>
                </a:solidFill>
              </a:rPr>
              <a:t>*(</a:t>
            </a:r>
            <a:r>
              <a:rPr lang="en-US" sz="1800" i="1" dirty="0" err="1">
                <a:solidFill>
                  <a:srgbClr val="FF0000"/>
                </a:solidFill>
              </a:rPr>
              <a:t>W</a:t>
            </a:r>
            <a:r>
              <a:rPr lang="en-US" sz="1800" i="1" baseline="30000" dirty="0" err="1">
                <a:solidFill>
                  <a:srgbClr val="FF0000"/>
                </a:solidFill>
              </a:rPr>
              <a:t>T</a:t>
            </a:r>
            <a:r>
              <a:rPr lang="en-US" sz="1800" i="1" dirty="0" err="1">
                <a:solidFill>
                  <a:srgbClr val="FF0000"/>
                </a:solidFill>
              </a:rPr>
              <a:t>x</a:t>
            </a:r>
            <a:r>
              <a:rPr lang="en-US" sz="1800" i="1" baseline="-25000" dirty="0" err="1">
                <a:solidFill>
                  <a:srgbClr val="FF0000"/>
                </a:solidFill>
              </a:rPr>
              <a:t>i</a:t>
            </a:r>
            <a:r>
              <a:rPr lang="en-US" sz="1800" i="1" dirty="0" err="1">
                <a:solidFill>
                  <a:srgbClr val="FF0000"/>
                </a:solidFill>
              </a:rPr>
              <a:t>+b</a:t>
            </a:r>
            <a:r>
              <a:rPr lang="en-US" sz="1800" i="1" dirty="0">
                <a:solidFill>
                  <a:srgbClr val="FF0000"/>
                </a:solidFill>
              </a:rPr>
              <a:t>) ≥ 1</a:t>
            </a:r>
            <a:r>
              <a:rPr lang="en-US" sz="1800" i="1" dirty="0"/>
              <a:t> 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05205-E6DB-4F09-A344-D1AC75FAF7A5}"/>
              </a:ext>
            </a:extLst>
          </p:cNvPr>
          <p:cNvSpPr txBox="1"/>
          <p:nvPr/>
        </p:nvSpPr>
        <p:spPr>
          <a:xfrm>
            <a:off x="6204926" y="4114927"/>
            <a:ext cx="257579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Lagrangian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We want to maximize the constraint term factor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but minimize the loss </a:t>
            </a:r>
            <a:r>
              <a:rPr lang="en-US" i="1" dirty="0">
                <a:solidFill>
                  <a:srgbClr val="FF0000"/>
                </a:solidFill>
              </a:rPr>
              <a:t>L( )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ED1CE28-4D93-4CBE-85B5-B590BBFAEC1B}"/>
              </a:ext>
            </a:extLst>
          </p:cNvPr>
          <p:cNvSpPr/>
          <p:nvPr/>
        </p:nvSpPr>
        <p:spPr>
          <a:xfrm rot="16200000">
            <a:off x="3322874" y="2127364"/>
            <a:ext cx="228600" cy="1812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605BB-C1F1-4EAD-BC81-E34861CD8538}"/>
              </a:ext>
            </a:extLst>
          </p:cNvPr>
          <p:cNvCxnSpPr>
            <a:endCxn id="13" idx="1"/>
          </p:cNvCxnSpPr>
          <p:nvPr/>
        </p:nvCxnSpPr>
        <p:spPr>
          <a:xfrm flipH="1">
            <a:off x="3437175" y="1708565"/>
            <a:ext cx="2767751" cy="121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solve the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5715000"/>
            <a:ext cx="533400" cy="411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>
              <a:xfrm>
                <a:off x="333375" y="1647825"/>
                <a:ext cx="8712200" cy="34020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})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plan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})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asumme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solve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maximization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647825"/>
                <a:ext cx="8712200" cy="3402013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17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7"/>
            <a:ext cx="82296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5867400"/>
            <a:ext cx="381000" cy="258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762000" y="73862"/>
                <a:ext cx="8077200" cy="6465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,{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−−−−−(∗)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achive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𝑠𝑜𝑙𝑢𝑡𝑖𝑜𝑛𝑠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hence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=0−−−−−−−−−−−−−−−−−−−(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happens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&amp;,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73862"/>
                <a:ext cx="8077200" cy="6465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A2C34-3AE6-41CE-99DE-556C0659DB60}"/>
              </a:ext>
            </a:extLst>
          </p:cNvPr>
          <p:cNvCxnSpPr/>
          <p:nvPr/>
        </p:nvCxnSpPr>
        <p:spPr>
          <a:xfrm>
            <a:off x="457200" y="3498474"/>
            <a:ext cx="457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231156-3C49-4387-9151-5B7007C2EEBD}"/>
              </a:ext>
            </a:extLst>
          </p:cNvPr>
          <p:cNvCxnSpPr/>
          <p:nvPr/>
        </p:nvCxnSpPr>
        <p:spPr>
          <a:xfrm>
            <a:off x="533400" y="4267200"/>
            <a:ext cx="457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70A622-951B-4EB0-A9CA-C780BFCE4580}"/>
              </a:ext>
            </a:extLst>
          </p:cNvPr>
          <p:cNvSpPr txBox="1"/>
          <p:nvPr/>
        </p:nvSpPr>
        <p:spPr>
          <a:xfrm>
            <a:off x="75896" y="321840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dw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44775-0D60-4D9A-BA44-7DD9BF1EBE6F}"/>
              </a:ext>
            </a:extLst>
          </p:cNvPr>
          <p:cNvSpPr txBox="1"/>
          <p:nvPr/>
        </p:nvSpPr>
        <p:spPr>
          <a:xfrm>
            <a:off x="96318" y="406714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90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70C0"/>
                </a:solidFill>
              </a:rPr>
              <a:t>Exercise 2: </a:t>
            </a:r>
            <a:r>
              <a:rPr lang="en-US" sz="2700" dirty="0" err="1"/>
              <a:t>Lagrangian</a:t>
            </a:r>
            <a:r>
              <a:rPr lang="en-US" sz="2700" dirty="0"/>
              <a:t> dual  problem: for finding </a:t>
            </a:r>
            <a:r>
              <a:rPr lang="en-US" sz="2700" i="1" dirty="0" err="1"/>
              <a:t>a</a:t>
            </a:r>
            <a:r>
              <a:rPr lang="en-US" sz="2700" i="1" baseline="-25000" dirty="0" err="1"/>
              <a:t>i</a:t>
            </a:r>
            <a:r>
              <a:rPr lang="en-US" sz="2700" dirty="0"/>
              <a:t> first , then find w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54403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735013" y="1228725"/>
                <a:ext cx="8229600" cy="51276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shown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happens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−−(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=0−−(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Show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how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𝐼𝐼𝐼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Show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how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13" y="1228725"/>
                <a:ext cx="8229600" cy="5127625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683BFC-5CFF-4C81-AD7E-3C7DBC56E697}"/>
              </a:ext>
            </a:extLst>
          </p:cNvPr>
          <p:cNvSpPr/>
          <p:nvPr/>
        </p:nvSpPr>
        <p:spPr>
          <a:xfrm rot="16200000">
            <a:off x="6248400" y="274229"/>
            <a:ext cx="2286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83B07-EB5B-40CD-987E-AC038975F4B4}"/>
              </a:ext>
            </a:extLst>
          </p:cNvPr>
          <p:cNvSpPr txBox="1"/>
          <p:nvPr/>
        </p:nvSpPr>
        <p:spPr>
          <a:xfrm>
            <a:off x="5486400" y="501650"/>
            <a:ext cx="3581400" cy="72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Recall  : this the constraint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y</a:t>
            </a:r>
            <a:r>
              <a:rPr lang="en-US" sz="2000" i="1" baseline="-25000" dirty="0" err="1">
                <a:solidFill>
                  <a:srgbClr val="FF0000"/>
                </a:solidFill>
              </a:rPr>
              <a:t>i</a:t>
            </a:r>
            <a:r>
              <a:rPr lang="en-US" sz="2000" i="1" dirty="0">
                <a:solidFill>
                  <a:srgbClr val="FF0000"/>
                </a:solidFill>
              </a:rPr>
              <a:t>*(</a:t>
            </a:r>
            <a:r>
              <a:rPr lang="en-US" sz="2000" i="1" dirty="0" err="1">
                <a:solidFill>
                  <a:srgbClr val="FF0000"/>
                </a:solidFill>
              </a:rPr>
              <a:t>W</a:t>
            </a:r>
            <a:r>
              <a:rPr lang="en-US" sz="2000" i="1" baseline="30000" dirty="0" err="1">
                <a:solidFill>
                  <a:srgbClr val="FF0000"/>
                </a:solidFill>
              </a:rPr>
              <a:t>T</a:t>
            </a:r>
            <a:r>
              <a:rPr lang="en-US" sz="2000" i="1" dirty="0" err="1">
                <a:solidFill>
                  <a:srgbClr val="FF0000"/>
                </a:solidFill>
              </a:rPr>
              <a:t>x</a:t>
            </a:r>
            <a:r>
              <a:rPr lang="en-US" sz="2000" i="1" baseline="-25000" dirty="0" err="1">
                <a:solidFill>
                  <a:srgbClr val="FF0000"/>
                </a:solidFill>
              </a:rPr>
              <a:t>i</a:t>
            </a:r>
            <a:r>
              <a:rPr lang="en-US" sz="2000" i="1" dirty="0" err="1">
                <a:solidFill>
                  <a:srgbClr val="FF0000"/>
                </a:solidFill>
              </a:rPr>
              <a:t>+b</a:t>
            </a:r>
            <a:r>
              <a:rPr lang="en-US" sz="2000" i="1" dirty="0">
                <a:solidFill>
                  <a:srgbClr val="FF0000"/>
                </a:solidFill>
              </a:rPr>
              <a:t>) ≥ 1</a:t>
            </a:r>
            <a:r>
              <a:rPr lang="en-US" sz="2000" i="1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65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555625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ANSWER 2a:</a:t>
            </a:r>
            <a:r>
              <a:rPr lang="en-US" sz="2700" dirty="0"/>
              <a:t> </a:t>
            </a:r>
            <a:r>
              <a:rPr lang="en-US" sz="2700" dirty="0" err="1"/>
              <a:t>Lagrangian</a:t>
            </a:r>
            <a:r>
              <a:rPr lang="en-US" sz="2700" dirty="0"/>
              <a:t> dual  problem:  find </a:t>
            </a:r>
            <a:r>
              <a:rPr lang="en-US" sz="2700" i="1" dirty="0" err="1"/>
              <a:t>a</a:t>
            </a:r>
            <a:r>
              <a:rPr lang="en-US" sz="2700" i="1" baseline="-25000" dirty="0" err="1"/>
              <a:t>i</a:t>
            </a:r>
            <a:r>
              <a:rPr lang="en-US" sz="2700" dirty="0"/>
              <a:t> first, then w &amp; b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708571" y="64309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354013" y="685800"/>
                <a:ext cx="8551862" cy="56388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want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asume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−−(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=0−−(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Substitue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3" y="685800"/>
                <a:ext cx="8551862" cy="563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9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555625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ANSWER 2b :</a:t>
            </a:r>
            <a:r>
              <a:rPr lang="en-US" sz="2700" dirty="0"/>
              <a:t> </a:t>
            </a:r>
            <a:r>
              <a:rPr lang="en-US" sz="2700" dirty="0" err="1"/>
              <a:t>Lagrangian</a:t>
            </a:r>
            <a:r>
              <a:rPr lang="en-US" sz="2700" dirty="0"/>
              <a:t> dual  problem: for finding </a:t>
            </a:r>
            <a:r>
              <a:rPr lang="en-US" sz="2700" i="1" dirty="0" err="1"/>
              <a:t>a</a:t>
            </a:r>
            <a:r>
              <a:rPr lang="en-US" sz="2700" i="1" baseline="-25000" dirty="0" err="1"/>
              <a:t>i</a:t>
            </a:r>
            <a:r>
              <a:rPr lang="en-US" sz="2700" dirty="0"/>
              <a:t> ,then w &amp; b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54403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568325" y="681832"/>
                <a:ext cx="8042275" cy="5929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=1,2,..,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𝑒𝑥𝑒𝑟𝑐𝑖𝑠𝑒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depends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anymore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})=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−−−(∗)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task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Lagrangian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nary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Subject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=0−−−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in the exercise 2 question slide</a:t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problems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Kernel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681832"/>
                <a:ext cx="8042275" cy="5929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0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03" y="201448"/>
            <a:ext cx="7924800" cy="485118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ANSWER2c: </a:t>
            </a:r>
            <a:r>
              <a:rPr lang="en-US" sz="2000" dirty="0">
                <a:hlinkClick r:id="rId3"/>
              </a:rPr>
              <a:t>https://en.wikipedia.org/wiki/Quadratic_programming</a:t>
            </a:r>
            <a:br>
              <a:rPr lang="en-US" sz="20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54403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>
              <a:xfrm>
                <a:off x="604838" y="671513"/>
                <a:ext cx="7291387" cy="37099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plan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iv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solving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programming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Amongst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nonzero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answer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8" y="671513"/>
                <a:ext cx="7291387" cy="3709987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" y="4292143"/>
            <a:ext cx="84963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code for finding w and b: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%find non-zero solution ‘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a’,and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C avoid bad solution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S=find(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&gt;0 &amp;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&lt;C);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w=0;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w+alphaV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)*y(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)*x(:,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b=mean(y(S)-w'*x(:,S));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8AAFB-AFD8-429C-9939-D9AC61489EA1}"/>
              </a:ext>
            </a:extLst>
          </p:cNvPr>
          <p:cNvSpPr txBox="1"/>
          <p:nvPr/>
        </p:nvSpPr>
        <p:spPr>
          <a:xfrm>
            <a:off x="5791200" y="3074429"/>
            <a:ext cx="31242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Each non-zero α</a:t>
            </a:r>
            <a:r>
              <a:rPr lang="en-US" sz="1400" baseline="-250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indicates its corresponding x</a:t>
            </a:r>
            <a:r>
              <a:rPr lang="en-US" sz="1400" baseline="-25000" dirty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is a support  vector.</a:t>
            </a:r>
          </a:p>
        </p:txBody>
      </p:sp>
    </p:spTree>
    <p:extLst>
      <p:ext uri="{BB962C8B-B14F-4D97-AF65-F5344CB8AC3E}">
        <p14:creationId xmlns:p14="http://schemas.microsoft.com/office/powerpoint/2010/main" val="153647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03" y="201448"/>
            <a:ext cx="7924800" cy="485118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ANSWER2c: </a:t>
            </a:r>
            <a:r>
              <a:rPr lang="en-US" sz="2000" dirty="0">
                <a:hlinkClick r:id="rId3"/>
              </a:rPr>
              <a:t>https://en.wikipedia.org/wiki/Quadratic_programming</a:t>
            </a:r>
            <a:br>
              <a:rPr lang="en-US" sz="20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54403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>
              <a:xfrm>
                <a:off x="531812" y="685800"/>
                <a:ext cx="8459788" cy="38877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contraint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answer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Exercise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III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therefore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becuase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hence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take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improve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result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&gt;&gt;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SVM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problems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classify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discrimination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685800"/>
                <a:ext cx="8459788" cy="3887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B2B34-F1F7-4F76-B6A2-080F5CD0140C}"/>
              </a:ext>
            </a:extLst>
          </p:cNvPr>
          <p:cNvSpPr/>
          <p:nvPr/>
        </p:nvSpPr>
        <p:spPr>
          <a:xfrm>
            <a:off x="419100" y="4292143"/>
            <a:ext cx="84963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code for finding w and b: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%find non-zero solution ‘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a’,and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C avoid bad solution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S=find(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&gt;0 &amp;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&lt;C);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w=0;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w+alphaV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)*y(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)*x(:,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b=mean(y(S)-w'*x(:,S));</a:t>
            </a:r>
          </a:p>
        </p:txBody>
      </p:sp>
    </p:spTree>
    <p:extLst>
      <p:ext uri="{BB962C8B-B14F-4D97-AF65-F5344CB8AC3E}">
        <p14:creationId xmlns:p14="http://schemas.microsoft.com/office/powerpoint/2010/main" val="19825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Linear method </a:t>
            </a:r>
          </a:p>
          <a:p>
            <a:r>
              <a:rPr lang="en-US" dirty="0"/>
              <a:t>Non-linear method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50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Linear Kernel: how to classify a new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221" y="6295230"/>
            <a:ext cx="609600" cy="487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>
              <a:xfrm>
                <a:off x="515938" y="1201738"/>
                <a:ext cx="7886700" cy="51244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samples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select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zero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solving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classify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discrimination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answer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exercise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found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1201738"/>
                <a:ext cx="7886700" cy="5124450"/>
              </a:xfrm>
              <a:prstGeom prst="rect">
                <a:avLst/>
              </a:prstGeom>
              <a:blipFill>
                <a:blip r:embed="rId3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0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SVM for Linear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it by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68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890" y="516278"/>
            <a:ext cx="3124200" cy="3828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 earlier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1615576"/>
            <a:ext cx="8229600" cy="45259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609600" y="108714"/>
                <a:ext cx="7543800" cy="674928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=1,2,..,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(easier when using MATLAB optimization)</a:t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e>
                                      </m:nary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zero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=1,2,..,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(Each non-zero </a:t>
                </a:r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α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indicates its related </a:t>
                </a:r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 support  vector.)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discrimination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depends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above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8714"/>
                <a:ext cx="7543800" cy="6749286"/>
              </a:xfrm>
              <a:prstGeom prst="rect">
                <a:avLst/>
              </a:prstGeom>
              <a:blipFill>
                <a:blip r:embed="rId3"/>
                <a:stretch>
                  <a:fillRect l="-7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0296" y="988694"/>
            <a:ext cx="344370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 = zeros(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en-US" dirty="0"/>
              <a:t>  for j=</a:t>
            </a:r>
            <a:r>
              <a:rPr lang="en-US" dirty="0" err="1"/>
              <a:t>i:n</a:t>
            </a:r>
            <a:endParaRPr lang="en-US" dirty="0"/>
          </a:p>
          <a:p>
            <a:r>
              <a:rPr lang="pl-PL" dirty="0"/>
              <a:t>   H(i,j) = y(i)*y(j)*x(:,i)'*x(:,j);</a:t>
            </a:r>
          </a:p>
          <a:p>
            <a:r>
              <a:rPr lang="en-US" dirty="0"/>
              <a:t>   H(</a:t>
            </a:r>
            <a:r>
              <a:rPr lang="en-US" dirty="0" err="1"/>
              <a:t>j,i</a:t>
            </a:r>
            <a:r>
              <a:rPr lang="en-US" dirty="0"/>
              <a:t>) = H(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3170585" y="2175989"/>
            <a:ext cx="384995" cy="8938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297166" y="2815403"/>
            <a:ext cx="2570234" cy="3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558" y="1456093"/>
            <a:ext cx="145264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part1</a:t>
            </a:r>
          </a:p>
        </p:txBody>
      </p:sp>
    </p:spTree>
    <p:extLst>
      <p:ext uri="{BB962C8B-B14F-4D97-AF65-F5344CB8AC3E}">
        <p14:creationId xmlns:p14="http://schemas.microsoft.com/office/powerpoint/2010/main" val="325682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Matlab</a:t>
            </a:r>
            <a:r>
              <a:rPr lang="en-US" dirty="0"/>
              <a:t> library (</a:t>
            </a:r>
            <a:r>
              <a:rPr lang="en-US" dirty="0" err="1"/>
              <a:t>quadprog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624" y="3558958"/>
            <a:ext cx="4727576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 = -ones(n,1);</a:t>
            </a:r>
          </a:p>
          <a:p>
            <a:r>
              <a:rPr lang="en-US" sz="1600" dirty="0" err="1"/>
              <a:t>Aeq</a:t>
            </a:r>
            <a:r>
              <a:rPr lang="en-US" sz="1600" dirty="0"/>
              <a:t>=y;</a:t>
            </a:r>
          </a:p>
          <a:p>
            <a:r>
              <a:rPr lang="en-US" sz="1600" dirty="0" err="1"/>
              <a:t>beq</a:t>
            </a:r>
            <a:r>
              <a:rPr lang="en-US" sz="1600" dirty="0"/>
              <a:t>=0;</a:t>
            </a:r>
          </a:p>
          <a:p>
            <a:r>
              <a:rPr lang="en-US" sz="1600" dirty="0" err="1"/>
              <a:t>lb</a:t>
            </a:r>
            <a:r>
              <a:rPr lang="en-US" sz="1600" dirty="0"/>
              <a:t>=zeros(n,1);</a:t>
            </a:r>
          </a:p>
          <a:p>
            <a:r>
              <a:rPr lang="en-US" sz="1600" dirty="0"/>
              <a:t>C=2</a:t>
            </a:r>
          </a:p>
          <a:p>
            <a:r>
              <a:rPr lang="en-US" sz="1600" dirty="0" err="1"/>
              <a:t>ub</a:t>
            </a:r>
            <a:r>
              <a:rPr lang="en-US" sz="1600" dirty="0"/>
              <a:t>=C*ones(n,1); %set C=2</a:t>
            </a:r>
          </a:p>
          <a:p>
            <a:r>
              <a:rPr lang="en-US" sz="1600" dirty="0" err="1"/>
              <a:t>Alg</a:t>
            </a:r>
            <a:r>
              <a:rPr lang="en-US" sz="1600" dirty="0"/>
              <a:t>{1}='trust-region-reflective';</a:t>
            </a:r>
          </a:p>
          <a:p>
            <a:r>
              <a:rPr lang="en-US" sz="1600" dirty="0" err="1"/>
              <a:t>Alg</a:t>
            </a:r>
            <a:r>
              <a:rPr lang="en-US" sz="1600" dirty="0"/>
              <a:t>{2}='interior-point-convex';</a:t>
            </a:r>
          </a:p>
          <a:p>
            <a:r>
              <a:rPr lang="en-US" sz="1600" dirty="0"/>
              <a:t>options=</a:t>
            </a:r>
            <a:r>
              <a:rPr lang="en-US" sz="1600" dirty="0" err="1"/>
              <a:t>optimset</a:t>
            </a:r>
            <a:r>
              <a:rPr lang="en-US" sz="1600" dirty="0"/>
              <a:t>('Algorithm',</a:t>
            </a:r>
            <a:r>
              <a:rPr lang="en-US" sz="1600" dirty="0" err="1"/>
              <a:t>Alg</a:t>
            </a:r>
            <a:r>
              <a:rPr lang="en-US" sz="1600" dirty="0"/>
              <a:t>{2},...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Display','off</a:t>
            </a:r>
            <a:r>
              <a:rPr lang="en-US" sz="1600" dirty="0"/>
              <a:t>',...</a:t>
            </a:r>
          </a:p>
          <a:p>
            <a:r>
              <a:rPr lang="en-US" sz="1600" dirty="0"/>
              <a:t>    'MaxIter',20);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alpha=</a:t>
            </a:r>
            <a:r>
              <a:rPr lang="en-US" sz="1600" dirty="0" err="1">
                <a:solidFill>
                  <a:srgbClr val="FF0000"/>
                </a:solidFill>
              </a:rPr>
              <a:t>quadprog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H,f</a:t>
            </a:r>
            <a:r>
              <a:rPr lang="en-US" sz="1600" dirty="0">
                <a:solidFill>
                  <a:srgbClr val="FF0000"/>
                </a:solidFill>
              </a:rPr>
              <a:t>,[],[],</a:t>
            </a:r>
            <a:r>
              <a:rPr lang="en-US" sz="1600" dirty="0" err="1">
                <a:solidFill>
                  <a:srgbClr val="FF0000"/>
                </a:solidFill>
              </a:rPr>
              <a:t>Aeq,beq,lb,ub</a:t>
            </a:r>
            <a:r>
              <a:rPr lang="en-US" sz="1600" dirty="0">
                <a:solidFill>
                  <a:srgbClr val="FF0000"/>
                </a:solidFill>
              </a:rPr>
              <a:t>,[],options)';</a:t>
            </a:r>
          </a:p>
          <a:p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08720"/>
              </p:ext>
            </p:extLst>
          </p:nvPr>
        </p:nvGraphicFramePr>
        <p:xfrm>
          <a:off x="868363" y="1390650"/>
          <a:ext cx="77882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34" name="Equation" r:id="rId4" imgW="4178160" imgH="482400" progId="Equation.3">
                  <p:embed/>
                </p:oleObj>
              </mc:Choice>
              <mc:Fallback>
                <p:oleObj name="Equation" r:id="rId4" imgW="4178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363" y="1390650"/>
                        <a:ext cx="7788275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06" y="2270126"/>
            <a:ext cx="5934075" cy="12668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551624" y="3880766"/>
            <a:ext cx="3592375" cy="25545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Notation used in our &amp; 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maximize is to minimize L</a:t>
            </a:r>
          </a:p>
          <a:p>
            <a:r>
              <a:rPr lang="en-US" dirty="0"/>
              <a:t>In this problem</a:t>
            </a:r>
          </a:p>
          <a:p>
            <a:r>
              <a:rPr lang="en-US" dirty="0"/>
              <a:t>a(ours)</a:t>
            </a:r>
            <a:r>
              <a:rPr lang="en-US" dirty="0">
                <a:sym typeface="Wingdings" panose="05000000000000000000" pitchFamily="2" charset="2"/>
              </a:rPr>
              <a:t>x (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y(ours)</a:t>
            </a:r>
            <a:r>
              <a:rPr lang="en-US" dirty="0" err="1">
                <a:sym typeface="Wingdings" panose="05000000000000000000" pitchFamily="2" charset="2"/>
              </a:rPr>
              <a:t>Aeq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lb</a:t>
            </a:r>
            <a:r>
              <a:rPr lang="en-US" dirty="0">
                <a:sym typeface="Wingdings" panose="05000000000000000000" pitchFamily="2" charset="2"/>
              </a:rPr>
              <a:t>(lower),</a:t>
            </a:r>
            <a:r>
              <a:rPr lang="en-US" dirty="0" err="1">
                <a:sym typeface="Wingdings" panose="05000000000000000000" pitchFamily="2" charset="2"/>
              </a:rPr>
              <a:t>ub</a:t>
            </a:r>
            <a:r>
              <a:rPr lang="en-US" dirty="0">
                <a:sym typeface="Wingdings" panose="05000000000000000000" pitchFamily="2" charset="2"/>
              </a:rPr>
              <a:t>(upper) bounds are set accordingly</a:t>
            </a:r>
          </a:p>
          <a:p>
            <a:r>
              <a:rPr lang="en-US" dirty="0">
                <a:sym typeface="Wingdings" panose="05000000000000000000" pitchFamily="2" charset="2"/>
              </a:rPr>
              <a:t>a=alpha(solution in program)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2971800"/>
            <a:ext cx="3124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1421" y="1961204"/>
            <a:ext cx="2632979" cy="93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71600" y="2971800"/>
            <a:ext cx="41910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05400" y="1828800"/>
            <a:ext cx="2667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4290" y="2070071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becomes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9256" y="357659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beq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107800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Aeq</a:t>
            </a:r>
            <a:r>
              <a:rPr lang="en-US" dirty="0">
                <a:solidFill>
                  <a:srgbClr val="FF0000"/>
                </a:solidFill>
              </a:rPr>
              <a:t>=y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620000" y="1454287"/>
            <a:ext cx="385441" cy="2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73671" y="4206877"/>
            <a:ext cx="145264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part2</a:t>
            </a:r>
          </a:p>
        </p:txBody>
      </p:sp>
      <p:sp>
        <p:nvSpPr>
          <p:cNvPr id="32" name="Freeform 31"/>
          <p:cNvSpPr/>
          <p:nvPr/>
        </p:nvSpPr>
        <p:spPr>
          <a:xfrm>
            <a:off x="1075174" y="6370655"/>
            <a:ext cx="4652386" cy="415331"/>
          </a:xfrm>
          <a:custGeom>
            <a:avLst/>
            <a:gdLst>
              <a:gd name="connsiteX0" fmla="*/ 4652386 w 4652386"/>
              <a:gd name="connsiteY0" fmla="*/ 0 h 415331"/>
              <a:gd name="connsiteX1" fmla="*/ 4340888 w 4652386"/>
              <a:gd name="connsiteY1" fmla="*/ 221064 h 415331"/>
              <a:gd name="connsiteX2" fmla="*/ 3717890 w 4652386"/>
              <a:gd name="connsiteY2" fmla="*/ 401934 h 415331"/>
              <a:gd name="connsiteX3" fmla="*/ 1808703 w 4652386"/>
              <a:gd name="connsiteY3" fmla="*/ 401934 h 415331"/>
              <a:gd name="connsiteX4" fmla="*/ 341644 w 4652386"/>
              <a:gd name="connsiteY4" fmla="*/ 381837 h 415331"/>
              <a:gd name="connsiteX5" fmla="*/ 70338 w 4652386"/>
              <a:gd name="connsiteY5" fmla="*/ 321547 h 415331"/>
              <a:gd name="connsiteX6" fmla="*/ 0 w 4652386"/>
              <a:gd name="connsiteY6" fmla="*/ 170822 h 41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2386" h="415331">
                <a:moveTo>
                  <a:pt x="4652386" y="0"/>
                </a:moveTo>
                <a:cubicBezTo>
                  <a:pt x="4574511" y="77037"/>
                  <a:pt x="4496637" y="154075"/>
                  <a:pt x="4340888" y="221064"/>
                </a:cubicBezTo>
                <a:cubicBezTo>
                  <a:pt x="4185139" y="288053"/>
                  <a:pt x="4139921" y="371789"/>
                  <a:pt x="3717890" y="401934"/>
                </a:cubicBezTo>
                <a:cubicBezTo>
                  <a:pt x="3295859" y="432079"/>
                  <a:pt x="1808703" y="401934"/>
                  <a:pt x="1808703" y="401934"/>
                </a:cubicBezTo>
                <a:lnTo>
                  <a:pt x="341644" y="381837"/>
                </a:lnTo>
                <a:cubicBezTo>
                  <a:pt x="51916" y="368439"/>
                  <a:pt x="127279" y="356716"/>
                  <a:pt x="70338" y="321547"/>
                </a:cubicBezTo>
                <a:cubicBezTo>
                  <a:pt x="13397" y="286378"/>
                  <a:pt x="6698" y="228600"/>
                  <a:pt x="0" y="17082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0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%</a:t>
            </a:r>
            <a:r>
              <a:rPr lang="en-US" sz="2000" dirty="0" err="1"/>
              <a:t>Matlab</a:t>
            </a:r>
            <a:r>
              <a:rPr lang="en-US" sz="2000" dirty="0"/>
              <a:t> test svm_test1.m</a:t>
            </a:r>
            <a:br>
              <a:rPr lang="en-US" sz="2000" dirty="0"/>
            </a:br>
            <a:r>
              <a:rPr lang="en-US" sz="2000" dirty="0"/>
              <a:t>%(using linear 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31242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%svm_test1.m</a:t>
            </a:r>
          </a:p>
          <a:p>
            <a:r>
              <a:rPr lang="en-US" sz="3600" dirty="0"/>
              <a:t>' test2: hard coded test'</a:t>
            </a:r>
          </a:p>
          <a:p>
            <a:r>
              <a:rPr lang="en-US" sz="3600" dirty="0"/>
              <a:t>  x=[10 4</a:t>
            </a:r>
          </a:p>
          <a:p>
            <a:r>
              <a:rPr lang="en-US" sz="3600" dirty="0"/>
              <a:t>     7 6</a:t>
            </a:r>
          </a:p>
          <a:p>
            <a:r>
              <a:rPr lang="en-US" sz="3600" dirty="0"/>
              <a:t>     5 2</a:t>
            </a:r>
          </a:p>
          <a:p>
            <a:r>
              <a:rPr lang="en-US" sz="3600" dirty="0"/>
              <a:t>     4 11</a:t>
            </a:r>
          </a:p>
          <a:p>
            <a:r>
              <a:rPr lang="en-US" sz="3600" dirty="0"/>
              <a:t>     1 10</a:t>
            </a:r>
          </a:p>
          <a:p>
            <a:r>
              <a:rPr lang="en-US" sz="3600" dirty="0"/>
              <a:t>     1 6]'</a:t>
            </a:r>
          </a:p>
          <a:p>
            <a:r>
              <a:rPr lang="es-ES" sz="3600" dirty="0"/>
              <a:t>y=[ 1 1 1 -1 -1 -1]</a:t>
            </a:r>
          </a:p>
          <a:p>
            <a:r>
              <a:rPr lang="en-US" sz="3600" dirty="0"/>
              <a:t>n=length(y)</a:t>
            </a:r>
          </a:p>
          <a:p>
            <a:r>
              <a:rPr lang="en-US" sz="3600" dirty="0"/>
              <a:t>%%%%%%%%%%%%</a:t>
            </a:r>
          </a:p>
          <a:p>
            <a:r>
              <a:rPr lang="en-US" sz="3600" dirty="0"/>
              <a:t>  </a:t>
            </a:r>
          </a:p>
          <a:p>
            <a:r>
              <a:rPr lang="en-US" sz="3600" dirty="0" err="1"/>
              <a:t>ClassA</a:t>
            </a:r>
            <a:r>
              <a:rPr lang="en-US" sz="3600" dirty="0"/>
              <a:t> = find( y == +1 );</a:t>
            </a:r>
          </a:p>
          <a:p>
            <a:r>
              <a:rPr lang="en-US" sz="3600" dirty="0" err="1"/>
              <a:t>ClassB</a:t>
            </a:r>
            <a:r>
              <a:rPr lang="en-US" sz="3600" dirty="0"/>
              <a:t> = find( y == -1 );</a:t>
            </a:r>
          </a:p>
          <a:p>
            <a:r>
              <a:rPr lang="en-US" sz="3600" dirty="0"/>
              <a:t>%% Design SVM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52800" y="274638"/>
            <a:ext cx="5791200" cy="6446837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H = zeros(</a:t>
            </a:r>
            <a:r>
              <a:rPr lang="en-US" sz="3400" dirty="0" err="1"/>
              <a:t>n,n</a:t>
            </a:r>
            <a:r>
              <a:rPr lang="en-US" sz="3400" dirty="0"/>
              <a:t>);</a:t>
            </a:r>
          </a:p>
          <a:p>
            <a:r>
              <a:rPr lang="en-US" sz="3400" dirty="0"/>
              <a:t>for </a:t>
            </a:r>
            <a:r>
              <a:rPr lang="en-US" sz="3400" dirty="0" err="1"/>
              <a:t>i</a:t>
            </a:r>
            <a:r>
              <a:rPr lang="en-US" sz="3400" dirty="0"/>
              <a:t>=1:n</a:t>
            </a:r>
          </a:p>
          <a:p>
            <a:r>
              <a:rPr lang="en-US" sz="3400" dirty="0"/>
              <a:t>    for j=</a:t>
            </a:r>
            <a:r>
              <a:rPr lang="en-US" sz="3400" dirty="0" err="1"/>
              <a:t>i:n</a:t>
            </a:r>
            <a:endParaRPr lang="en-US" sz="3400" dirty="0"/>
          </a:p>
          <a:p>
            <a:r>
              <a:rPr lang="pl-PL" sz="3400" dirty="0"/>
              <a:t>        H(i,j) = y(i)*y(j)*x(:,i)'*x(:,j);</a:t>
            </a:r>
          </a:p>
          <a:p>
            <a:r>
              <a:rPr lang="en-US" sz="3400" dirty="0"/>
              <a:t>        H(</a:t>
            </a:r>
            <a:r>
              <a:rPr lang="en-US" sz="3400" dirty="0" err="1"/>
              <a:t>j,i</a:t>
            </a:r>
            <a:r>
              <a:rPr lang="en-US" sz="3400" dirty="0"/>
              <a:t>) = H(</a:t>
            </a:r>
            <a:r>
              <a:rPr lang="en-US" sz="3400" dirty="0" err="1"/>
              <a:t>i,j</a:t>
            </a:r>
            <a:r>
              <a:rPr lang="en-US" sz="3400" dirty="0"/>
              <a:t>);</a:t>
            </a:r>
          </a:p>
          <a:p>
            <a:r>
              <a:rPr lang="en-US" sz="3400" dirty="0"/>
              <a:t>    end</a:t>
            </a:r>
          </a:p>
          <a:p>
            <a:r>
              <a:rPr lang="en-US" sz="3400" dirty="0"/>
              <a:t>end</a:t>
            </a:r>
          </a:p>
          <a:p>
            <a:r>
              <a:rPr lang="en-US" sz="3400" dirty="0"/>
              <a:t>f = -ones(n,1);</a:t>
            </a:r>
          </a:p>
          <a:p>
            <a:r>
              <a:rPr lang="en-US" sz="3400" dirty="0" err="1"/>
              <a:t>Aeq</a:t>
            </a:r>
            <a:r>
              <a:rPr lang="en-US" sz="3400" dirty="0"/>
              <a:t>=y;</a:t>
            </a:r>
          </a:p>
          <a:p>
            <a:r>
              <a:rPr lang="en-US" sz="3400" dirty="0" err="1"/>
              <a:t>beq</a:t>
            </a:r>
            <a:r>
              <a:rPr lang="en-US" sz="3400" dirty="0"/>
              <a:t>=0;</a:t>
            </a:r>
          </a:p>
          <a:p>
            <a:r>
              <a:rPr lang="en-US" sz="3400" dirty="0" err="1"/>
              <a:t>lb</a:t>
            </a:r>
            <a:r>
              <a:rPr lang="en-US" sz="3400" dirty="0"/>
              <a:t>=zeros(n,1);</a:t>
            </a:r>
          </a:p>
          <a:p>
            <a:r>
              <a:rPr lang="en-US" sz="3400" dirty="0"/>
              <a:t>C=2</a:t>
            </a:r>
          </a:p>
          <a:p>
            <a:r>
              <a:rPr lang="en-US" sz="3400" dirty="0" err="1"/>
              <a:t>ub</a:t>
            </a:r>
            <a:r>
              <a:rPr lang="en-US" sz="3400" dirty="0"/>
              <a:t>=C*ones(n,1); %set C=2</a:t>
            </a:r>
          </a:p>
          <a:p>
            <a:r>
              <a:rPr lang="en-US" sz="3400" dirty="0" err="1"/>
              <a:t>Alg</a:t>
            </a:r>
            <a:r>
              <a:rPr lang="en-US" sz="3400" dirty="0"/>
              <a:t>{1}='trust-region-reflective';</a:t>
            </a:r>
          </a:p>
          <a:p>
            <a:r>
              <a:rPr lang="en-US" sz="3400" dirty="0" err="1"/>
              <a:t>Alg</a:t>
            </a:r>
            <a:r>
              <a:rPr lang="en-US" sz="3400" dirty="0"/>
              <a:t>{2}='interior-point-convex';</a:t>
            </a:r>
          </a:p>
          <a:p>
            <a:r>
              <a:rPr lang="en-US" sz="3400" dirty="0"/>
              <a:t>options=</a:t>
            </a:r>
            <a:r>
              <a:rPr lang="en-US" sz="3400" dirty="0" err="1"/>
              <a:t>optimset</a:t>
            </a:r>
            <a:r>
              <a:rPr lang="en-US" sz="3400" dirty="0"/>
              <a:t>('Algorithm',</a:t>
            </a:r>
            <a:r>
              <a:rPr lang="en-US" sz="3400" dirty="0" err="1"/>
              <a:t>Alg</a:t>
            </a:r>
            <a:r>
              <a:rPr lang="en-US" sz="3400" dirty="0"/>
              <a:t>{2},...</a:t>
            </a:r>
          </a:p>
          <a:p>
            <a:r>
              <a:rPr lang="en-US" sz="3400" dirty="0"/>
              <a:t>    '</a:t>
            </a:r>
            <a:r>
              <a:rPr lang="en-US" sz="3400" dirty="0" err="1"/>
              <a:t>Display','off</a:t>
            </a:r>
            <a:r>
              <a:rPr lang="en-US" sz="3400" dirty="0"/>
              <a:t>',...</a:t>
            </a:r>
          </a:p>
          <a:p>
            <a:r>
              <a:rPr lang="en-US" sz="3400" dirty="0"/>
              <a:t>    'MaxIter',20);</a:t>
            </a:r>
          </a:p>
          <a:p>
            <a:r>
              <a:rPr lang="en-US" sz="3400" dirty="0">
                <a:solidFill>
                  <a:srgbClr val="FF0000"/>
                </a:solidFill>
              </a:rPr>
              <a:t>alpha=</a:t>
            </a:r>
            <a:r>
              <a:rPr lang="en-US" sz="3400" dirty="0" err="1">
                <a:solidFill>
                  <a:srgbClr val="FF0000"/>
                </a:solidFill>
              </a:rPr>
              <a:t>quadprog</a:t>
            </a:r>
            <a:r>
              <a:rPr lang="en-US" sz="3400" dirty="0">
                <a:solidFill>
                  <a:srgbClr val="FF0000"/>
                </a:solidFill>
              </a:rPr>
              <a:t>(</a:t>
            </a:r>
            <a:r>
              <a:rPr lang="en-US" sz="3400" dirty="0" err="1">
                <a:solidFill>
                  <a:srgbClr val="FF0000"/>
                </a:solidFill>
              </a:rPr>
              <a:t>H,f</a:t>
            </a:r>
            <a:r>
              <a:rPr lang="en-US" sz="3400" dirty="0">
                <a:solidFill>
                  <a:srgbClr val="FF0000"/>
                </a:solidFill>
              </a:rPr>
              <a:t>,[],[],</a:t>
            </a:r>
            <a:r>
              <a:rPr lang="en-US" sz="3400" dirty="0" err="1">
                <a:solidFill>
                  <a:srgbClr val="FF0000"/>
                </a:solidFill>
              </a:rPr>
              <a:t>Aeq,beq,lb,ub</a:t>
            </a:r>
            <a:r>
              <a:rPr lang="en-US" sz="3400" dirty="0">
                <a:solidFill>
                  <a:srgbClr val="FF0000"/>
                </a:solidFill>
              </a:rPr>
              <a:t>,[],options)';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5334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0614" y="179457"/>
            <a:ext cx="169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linear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74638"/>
            <a:ext cx="3461331" cy="2011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9283" y="2286000"/>
            <a:ext cx="5326117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8651" y="2869397"/>
            <a:ext cx="145264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part2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0288" y="561870"/>
            <a:ext cx="145264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part1</a:t>
            </a:r>
          </a:p>
        </p:txBody>
      </p:sp>
    </p:spTree>
    <p:extLst>
      <p:ext uri="{BB962C8B-B14F-4D97-AF65-F5344CB8AC3E}">
        <p14:creationId xmlns:p14="http://schemas.microsoft.com/office/powerpoint/2010/main" val="143995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0" y="381000"/>
            <a:ext cx="4191000" cy="1981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Matlab</a:t>
            </a:r>
            <a:r>
              <a:rPr lang="en-US" dirty="0"/>
              <a:t> test (continue , for display)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9550" y="157765"/>
            <a:ext cx="4762500" cy="65532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AlmostZero</a:t>
            </a:r>
            <a:r>
              <a:rPr lang="en-US" dirty="0"/>
              <a:t>=(abs(alpha)&lt;max(abs(alpha))/1e5);</a:t>
            </a:r>
          </a:p>
          <a:p>
            <a:r>
              <a:rPr lang="en-US" dirty="0"/>
              <a:t>alpha(</a:t>
            </a:r>
            <a:r>
              <a:rPr lang="en-US" dirty="0" err="1"/>
              <a:t>AlmostZero</a:t>
            </a:r>
            <a:r>
              <a:rPr lang="en-US" dirty="0"/>
              <a:t>)=0;</a:t>
            </a:r>
          </a:p>
          <a:p>
            <a:r>
              <a:rPr lang="en-US" dirty="0">
                <a:solidFill>
                  <a:srgbClr val="FF0000"/>
                </a:solidFill>
              </a:rPr>
              <a:t>S=find(alpha&gt;0 &amp; alpha&lt;C);</a:t>
            </a:r>
          </a:p>
          <a:p>
            <a:r>
              <a:rPr lang="en-US" dirty="0">
                <a:solidFill>
                  <a:srgbClr val="FF0000"/>
                </a:solidFill>
              </a:rPr>
              <a:t>w=0;</a:t>
            </a:r>
          </a:p>
          <a:p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=S</a:t>
            </a:r>
          </a:p>
          <a:p>
            <a:r>
              <a:rPr lang="en-US" dirty="0">
                <a:solidFill>
                  <a:srgbClr val="FF0000"/>
                </a:solidFill>
              </a:rPr>
              <a:t>    w=</a:t>
            </a:r>
            <a:r>
              <a:rPr lang="en-US" dirty="0" err="1">
                <a:solidFill>
                  <a:srgbClr val="FF0000"/>
                </a:solidFill>
              </a:rPr>
              <a:t>w+alpha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)*y(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)*x(:,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b=mean(y(S)-w'*x(:,S));</a:t>
            </a:r>
          </a:p>
          <a:p>
            <a:r>
              <a:rPr lang="en-US" dirty="0"/>
              <a:t>%% Plot Results</a:t>
            </a:r>
          </a:p>
          <a:p>
            <a:r>
              <a:rPr lang="pl-PL" dirty="0">
                <a:solidFill>
                  <a:srgbClr val="FF0000"/>
                </a:solidFill>
              </a:rPr>
              <a:t>Line = @(x1,x2) w(1)*x1+w(2)*x2+b;</a:t>
            </a:r>
          </a:p>
          <a:p>
            <a:r>
              <a:rPr lang="pl-PL" dirty="0"/>
              <a:t>LineA = @(x1,x2) w(1)*x1+w(2)*x2+b+1;</a:t>
            </a:r>
          </a:p>
          <a:p>
            <a:r>
              <a:rPr lang="pl-PL" dirty="0"/>
              <a:t>LineB = @(x1,x2) w(1)*x1+w(2)*x2+b-1;</a:t>
            </a:r>
          </a:p>
          <a:p>
            <a:r>
              <a:rPr lang="en-US" dirty="0"/>
              <a:t>figure;</a:t>
            </a:r>
          </a:p>
          <a:p>
            <a:r>
              <a:rPr lang="en-US" dirty="0"/>
              <a:t>plot(x(1,ClassA),x(2,ClassA),'</a:t>
            </a:r>
            <a:r>
              <a:rPr lang="en-US" dirty="0" err="1"/>
              <a:t>ro</a:t>
            </a:r>
            <a:r>
              <a:rPr lang="en-US" dirty="0"/>
              <a:t>');</a:t>
            </a:r>
          </a:p>
          <a:p>
            <a:r>
              <a:rPr lang="en-US" dirty="0"/>
              <a:t>hold on;</a:t>
            </a:r>
          </a:p>
          <a:p>
            <a:r>
              <a:rPr lang="en-US" dirty="0"/>
              <a:t>plot(x(1,ClassB),x(2,ClassB),'</a:t>
            </a:r>
            <a:r>
              <a:rPr lang="en-US" dirty="0" err="1"/>
              <a:t>bs</a:t>
            </a:r>
            <a:r>
              <a:rPr lang="en-US" dirty="0"/>
              <a:t>');</a:t>
            </a:r>
          </a:p>
          <a:p>
            <a:r>
              <a:rPr lang="en-US" dirty="0"/>
              <a:t>plot(x(1,S),x(2,S),'ko','MarkerSize',12);</a:t>
            </a:r>
          </a:p>
          <a:p>
            <a:r>
              <a:rPr lang="en-US" dirty="0"/>
              <a:t>x1min = min(x(1,:));</a:t>
            </a:r>
          </a:p>
          <a:p>
            <a:r>
              <a:rPr lang="en-US" dirty="0"/>
              <a:t>x1max = max(x(1,:));</a:t>
            </a:r>
          </a:p>
          <a:p>
            <a:r>
              <a:rPr lang="en-US" dirty="0"/>
              <a:t>x2min = min(x(2,:));</a:t>
            </a:r>
          </a:p>
          <a:p>
            <a:r>
              <a:rPr lang="en-US" dirty="0"/>
              <a:t>x2max = max(x(2,:));</a:t>
            </a:r>
          </a:p>
          <a:p>
            <a:r>
              <a:rPr lang="en-US" dirty="0"/>
              <a:t>handle = </a:t>
            </a:r>
            <a:r>
              <a:rPr lang="en-US" dirty="0" err="1"/>
              <a:t>ezplot</a:t>
            </a:r>
            <a:r>
              <a:rPr lang="en-US" dirty="0"/>
              <a:t>(Line,[x1min x1max x2min x2max]);</a:t>
            </a:r>
          </a:p>
          <a:p>
            <a:r>
              <a:rPr lang="en-US" dirty="0"/>
              <a:t>set(handle,'Color','k','LineWidth',2);</a:t>
            </a:r>
          </a:p>
          <a:p>
            <a:r>
              <a:rPr lang="sv-SE" dirty="0"/>
              <a:t>handleA = ezplot(LineA,[x1min x1max x2min x2max]);</a:t>
            </a:r>
          </a:p>
          <a:p>
            <a:r>
              <a:rPr lang="en-US" dirty="0"/>
              <a:t>set(handleA,'Color','k','LineWidth',1,'LineStyle',':');</a:t>
            </a:r>
          </a:p>
          <a:p>
            <a:r>
              <a:rPr lang="en-US" dirty="0" err="1"/>
              <a:t>handleB</a:t>
            </a:r>
            <a:r>
              <a:rPr lang="en-US" dirty="0"/>
              <a:t> = </a:t>
            </a:r>
            <a:r>
              <a:rPr lang="en-US" dirty="0" err="1"/>
              <a:t>ezplot</a:t>
            </a:r>
            <a:r>
              <a:rPr lang="en-US" dirty="0"/>
              <a:t>(</a:t>
            </a:r>
            <a:r>
              <a:rPr lang="en-US" dirty="0" err="1"/>
              <a:t>LineB</a:t>
            </a:r>
            <a:r>
              <a:rPr lang="en-US" dirty="0"/>
              <a:t>,[x1min x1max x2min x2max]);</a:t>
            </a:r>
          </a:p>
          <a:p>
            <a:r>
              <a:rPr lang="en-US" dirty="0"/>
              <a:t>set(handleB,'Color','k','LineWidth',1,'LineStyle',':');</a:t>
            </a:r>
          </a:p>
          <a:p>
            <a:r>
              <a:rPr lang="en-US" dirty="0"/>
              <a:t>legend('Class </a:t>
            </a:r>
            <a:r>
              <a:rPr lang="en-US" dirty="0" err="1"/>
              <a:t>A','Class</a:t>
            </a:r>
            <a:r>
              <a:rPr lang="en-US" dirty="0"/>
              <a:t> B');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84" y="2585435"/>
            <a:ext cx="3733800" cy="2800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4201" y="762000"/>
            <a:ext cx="160020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 err="1">
                <a:solidFill>
                  <a:srgbClr val="FF0000"/>
                </a:solidFill>
              </a:rPr>
              <a:t>w,b</a:t>
            </a:r>
            <a:r>
              <a:rPr lang="en-US" dirty="0">
                <a:solidFill>
                  <a:srgbClr val="FF0000"/>
                </a:solidFill>
              </a:rPr>
              <a:t> and decision line</a:t>
            </a:r>
          </a:p>
        </p:txBody>
      </p:sp>
    </p:spTree>
    <p:extLst>
      <p:ext uri="{BB962C8B-B14F-4D97-AF65-F5344CB8AC3E}">
        <p14:creationId xmlns:p14="http://schemas.microsoft.com/office/powerpoint/2010/main" val="273497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60" y="304800"/>
            <a:ext cx="8229600" cy="1143000"/>
          </a:xfrm>
        </p:spPr>
        <p:txBody>
          <a:bodyPr/>
          <a:lstStyle/>
          <a:p>
            <a:r>
              <a:rPr lang="en-US" dirty="0"/>
              <a:t>svm_test1.m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00" y="1166018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%svm_test1.m</a:t>
            </a:r>
          </a:p>
          <a:p>
            <a:r>
              <a:rPr lang="en-US" dirty="0"/>
              <a:t>' test2: hard coded test'</a:t>
            </a:r>
          </a:p>
          <a:p>
            <a:r>
              <a:rPr lang="en-US" dirty="0"/>
              <a:t>  x=[10 4</a:t>
            </a:r>
          </a:p>
          <a:p>
            <a:r>
              <a:rPr lang="en-US" dirty="0"/>
              <a:t>     7 6</a:t>
            </a:r>
          </a:p>
          <a:p>
            <a:r>
              <a:rPr lang="en-US" dirty="0"/>
              <a:t>     5 2</a:t>
            </a:r>
          </a:p>
          <a:p>
            <a:r>
              <a:rPr lang="en-US" dirty="0"/>
              <a:t>     4 11</a:t>
            </a:r>
          </a:p>
          <a:p>
            <a:r>
              <a:rPr lang="en-US" dirty="0"/>
              <a:t>     1 10</a:t>
            </a:r>
          </a:p>
          <a:p>
            <a:r>
              <a:rPr lang="en-US" dirty="0"/>
              <a:t>     1 6]'</a:t>
            </a:r>
          </a:p>
          <a:p>
            <a:r>
              <a:rPr lang="es-ES" dirty="0"/>
              <a:t>y=[ 1 1 1 -1 -1 -1]</a:t>
            </a:r>
          </a:p>
          <a:p>
            <a:r>
              <a:rPr lang="en-US" dirty="0"/>
              <a:t>n=length(y)</a:t>
            </a:r>
          </a:p>
          <a:p>
            <a:r>
              <a:rPr lang="en-US" dirty="0"/>
              <a:t>%%%%%%%%%%%%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ClassA</a:t>
            </a:r>
            <a:r>
              <a:rPr lang="en-US" dirty="0"/>
              <a:t> = find( y == +1 );</a:t>
            </a:r>
          </a:p>
          <a:p>
            <a:r>
              <a:rPr lang="en-US" dirty="0" err="1"/>
              <a:t>ClassB</a:t>
            </a:r>
            <a:r>
              <a:rPr lang="en-US" dirty="0"/>
              <a:t> = find( y == -1 );</a:t>
            </a:r>
          </a:p>
          <a:p>
            <a:r>
              <a:rPr lang="en-US" dirty="0"/>
              <a:t>%% Design SVM</a:t>
            </a:r>
          </a:p>
          <a:p>
            <a:r>
              <a:rPr lang="en-US" dirty="0"/>
              <a:t>H = zeros(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en-US" dirty="0"/>
              <a:t>    for j=</a:t>
            </a:r>
            <a:r>
              <a:rPr lang="en-US" dirty="0" err="1"/>
              <a:t>i:n</a:t>
            </a:r>
            <a:endParaRPr lang="en-US" dirty="0"/>
          </a:p>
          <a:p>
            <a:r>
              <a:rPr lang="pl-PL" dirty="0"/>
              <a:t>        H(i,j) = y(i)*y(j)*x(:,i)'*x(:,j);</a:t>
            </a:r>
          </a:p>
          <a:p>
            <a:r>
              <a:rPr lang="en-US" dirty="0"/>
              <a:t>        H(</a:t>
            </a:r>
            <a:r>
              <a:rPr lang="en-US" dirty="0" err="1"/>
              <a:t>j,i</a:t>
            </a:r>
            <a:r>
              <a:rPr lang="en-US" dirty="0"/>
              <a:t>) = H(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 = -ones(n,1);</a:t>
            </a:r>
          </a:p>
          <a:p>
            <a:r>
              <a:rPr lang="en-US" dirty="0" err="1"/>
              <a:t>Aeq</a:t>
            </a:r>
            <a:r>
              <a:rPr lang="en-US" dirty="0"/>
              <a:t>=y;</a:t>
            </a:r>
          </a:p>
          <a:p>
            <a:r>
              <a:rPr lang="en-US" dirty="0" err="1"/>
              <a:t>beq</a:t>
            </a:r>
            <a:r>
              <a:rPr lang="en-US" dirty="0"/>
              <a:t>=0;</a:t>
            </a:r>
          </a:p>
          <a:p>
            <a:r>
              <a:rPr lang="en-US" dirty="0" err="1"/>
              <a:t>lb</a:t>
            </a:r>
            <a:r>
              <a:rPr lang="en-US" dirty="0"/>
              <a:t>=zeros(n,1);</a:t>
            </a:r>
          </a:p>
          <a:p>
            <a:r>
              <a:rPr lang="en-US" dirty="0"/>
              <a:t>C=2</a:t>
            </a:r>
          </a:p>
          <a:p>
            <a:r>
              <a:rPr lang="en-US" dirty="0" err="1"/>
              <a:t>ub</a:t>
            </a:r>
            <a:r>
              <a:rPr lang="en-US" dirty="0"/>
              <a:t>=C*ones(n,1); %set C=0 for a linear problem</a:t>
            </a:r>
          </a:p>
          <a:p>
            <a:r>
              <a:rPr lang="en-US" dirty="0" err="1"/>
              <a:t>Alg</a:t>
            </a:r>
            <a:r>
              <a:rPr lang="en-US" dirty="0"/>
              <a:t>{1}='trust-region-reflective';</a:t>
            </a:r>
          </a:p>
          <a:p>
            <a:r>
              <a:rPr lang="en-US" dirty="0" err="1"/>
              <a:t>Alg</a:t>
            </a:r>
            <a:r>
              <a:rPr lang="en-US" dirty="0"/>
              <a:t>{2}='interior-point-convex';</a:t>
            </a:r>
          </a:p>
          <a:p>
            <a:r>
              <a:rPr lang="en-US" dirty="0"/>
              <a:t>options=</a:t>
            </a:r>
            <a:r>
              <a:rPr lang="en-US" dirty="0" err="1"/>
              <a:t>optimset</a:t>
            </a:r>
            <a:r>
              <a:rPr lang="en-US" dirty="0"/>
              <a:t>('Algorithm',</a:t>
            </a:r>
            <a:r>
              <a:rPr lang="en-US" dirty="0" err="1"/>
              <a:t>Alg</a:t>
            </a:r>
            <a:r>
              <a:rPr lang="en-US" dirty="0"/>
              <a:t>{2},...</a:t>
            </a:r>
          </a:p>
          <a:p>
            <a:r>
              <a:rPr lang="en-US" dirty="0"/>
              <a:t>    '</a:t>
            </a:r>
            <a:r>
              <a:rPr lang="en-US" dirty="0" err="1"/>
              <a:t>Display','off</a:t>
            </a:r>
            <a:r>
              <a:rPr lang="en-US" dirty="0"/>
              <a:t>',...</a:t>
            </a:r>
          </a:p>
          <a:p>
            <a:r>
              <a:rPr lang="en-US" dirty="0"/>
              <a:t>    'MaxIter',20);</a:t>
            </a:r>
          </a:p>
          <a:p>
            <a:r>
              <a:rPr lang="en-US" dirty="0"/>
              <a:t>alpha=</a:t>
            </a:r>
            <a:r>
              <a:rPr lang="en-US" dirty="0" err="1"/>
              <a:t>quadprog</a:t>
            </a:r>
            <a:r>
              <a:rPr lang="en-US" dirty="0"/>
              <a:t>(</a:t>
            </a:r>
            <a:r>
              <a:rPr lang="en-US" dirty="0" err="1"/>
              <a:t>H,f</a:t>
            </a:r>
            <a:r>
              <a:rPr lang="en-US" dirty="0"/>
              <a:t>,[],[],</a:t>
            </a:r>
            <a:r>
              <a:rPr lang="en-US" dirty="0" err="1"/>
              <a:t>Aeq,beq,lb,ub</a:t>
            </a:r>
            <a:r>
              <a:rPr lang="en-US" dirty="0"/>
              <a:t>,[],options)';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AlmostZero</a:t>
            </a:r>
            <a:r>
              <a:rPr lang="en-US" dirty="0"/>
              <a:t>=(abs(alpha)&lt;max(abs(alpha))/1e5);</a:t>
            </a:r>
          </a:p>
          <a:p>
            <a:r>
              <a:rPr lang="en-US" dirty="0"/>
              <a:t>alpha(</a:t>
            </a:r>
            <a:r>
              <a:rPr lang="en-US" dirty="0" err="1"/>
              <a:t>AlmostZero</a:t>
            </a:r>
            <a:r>
              <a:rPr lang="en-US" dirty="0"/>
              <a:t>)=0;</a:t>
            </a:r>
          </a:p>
          <a:p>
            <a:r>
              <a:rPr lang="en-US" dirty="0"/>
              <a:t>S=find(alpha&gt;0 &amp; alpha&lt;C);</a:t>
            </a:r>
          </a:p>
          <a:p>
            <a:r>
              <a:rPr lang="en-US" dirty="0"/>
              <a:t>w=0;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=S</a:t>
            </a:r>
          </a:p>
          <a:p>
            <a:r>
              <a:rPr lang="en-US" dirty="0"/>
              <a:t>    w=</a:t>
            </a:r>
            <a:r>
              <a:rPr lang="en-US" dirty="0" err="1"/>
              <a:t>w+alpha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)*y(</a:t>
            </a:r>
            <a:r>
              <a:rPr lang="en-US" dirty="0" err="1"/>
              <a:t>i</a:t>
            </a:r>
            <a:r>
              <a:rPr lang="en-US" dirty="0"/>
              <a:t>)*x(:,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b=mean(y(S)-w'*x(:,S));</a:t>
            </a:r>
          </a:p>
          <a:p>
            <a:r>
              <a:rPr lang="en-US" dirty="0"/>
              <a:t>%% Plot Results</a:t>
            </a:r>
          </a:p>
          <a:p>
            <a:r>
              <a:rPr lang="pl-PL" dirty="0"/>
              <a:t>Line = @(x1,x2) w(1)*x1+w(2)*x2+b;</a:t>
            </a:r>
          </a:p>
          <a:p>
            <a:r>
              <a:rPr lang="pl-PL" dirty="0"/>
              <a:t>LineA = @(x1,x2) w(1)*x1+w(2)*x2+b+1;</a:t>
            </a:r>
          </a:p>
          <a:p>
            <a:r>
              <a:rPr lang="pl-PL" dirty="0"/>
              <a:t>LineB = @(x1,x2) w(1)*x1+w(2)*x2+b-1;</a:t>
            </a:r>
          </a:p>
          <a:p>
            <a:r>
              <a:rPr lang="en-US" dirty="0"/>
              <a:t>figure;</a:t>
            </a:r>
          </a:p>
          <a:p>
            <a:r>
              <a:rPr lang="en-US" dirty="0"/>
              <a:t>plot(x(1,ClassA),x(2,ClassA),'</a:t>
            </a:r>
            <a:r>
              <a:rPr lang="en-US" dirty="0" err="1"/>
              <a:t>ro</a:t>
            </a:r>
            <a:r>
              <a:rPr lang="en-US" dirty="0"/>
              <a:t>');</a:t>
            </a:r>
          </a:p>
          <a:p>
            <a:r>
              <a:rPr lang="en-US" dirty="0"/>
              <a:t>hold on;</a:t>
            </a:r>
          </a:p>
          <a:p>
            <a:r>
              <a:rPr lang="en-US" dirty="0"/>
              <a:t>plot(x(1,ClassB),x(2,ClassB),'</a:t>
            </a:r>
            <a:r>
              <a:rPr lang="en-US" dirty="0" err="1"/>
              <a:t>bs</a:t>
            </a:r>
            <a:r>
              <a:rPr lang="en-US" dirty="0"/>
              <a:t>');</a:t>
            </a:r>
          </a:p>
          <a:p>
            <a:r>
              <a:rPr lang="en-US" dirty="0"/>
              <a:t>plot(x(1,S),x(2,S),'ko','MarkerSize',12);</a:t>
            </a:r>
          </a:p>
          <a:p>
            <a:r>
              <a:rPr lang="en-US" dirty="0"/>
              <a:t>x1min = min(x(1,:));</a:t>
            </a:r>
          </a:p>
          <a:p>
            <a:r>
              <a:rPr lang="en-US" dirty="0"/>
              <a:t>x1max = max(x(1,:));</a:t>
            </a:r>
          </a:p>
          <a:p>
            <a:r>
              <a:rPr lang="en-US" dirty="0"/>
              <a:t>x2min = min(x(2,:));</a:t>
            </a:r>
          </a:p>
          <a:p>
            <a:r>
              <a:rPr lang="en-US" dirty="0"/>
              <a:t>x2max = max(x(2,:));</a:t>
            </a:r>
          </a:p>
          <a:p>
            <a:r>
              <a:rPr lang="en-US" dirty="0"/>
              <a:t>handle = </a:t>
            </a:r>
            <a:r>
              <a:rPr lang="en-US" dirty="0" err="1"/>
              <a:t>ezplot</a:t>
            </a:r>
            <a:r>
              <a:rPr lang="en-US" dirty="0"/>
              <a:t>(Line,[x1min x1max x2min x2max]);</a:t>
            </a:r>
          </a:p>
          <a:p>
            <a:r>
              <a:rPr lang="en-US" dirty="0"/>
              <a:t>set(handle,'Color','k','LineWidth',2);</a:t>
            </a:r>
          </a:p>
          <a:p>
            <a:r>
              <a:rPr lang="sv-SE" dirty="0"/>
              <a:t>handleA = ezplot(LineA,[x1min x1max x2min x2max]);</a:t>
            </a:r>
          </a:p>
          <a:p>
            <a:r>
              <a:rPr lang="en-US" dirty="0"/>
              <a:t>set(handleA,'Color','k','LineWidth',1,'LineStyle',':');</a:t>
            </a:r>
          </a:p>
          <a:p>
            <a:r>
              <a:rPr lang="en-US" dirty="0" err="1"/>
              <a:t>handleB</a:t>
            </a:r>
            <a:r>
              <a:rPr lang="en-US" dirty="0"/>
              <a:t> = </a:t>
            </a:r>
            <a:r>
              <a:rPr lang="en-US" dirty="0" err="1"/>
              <a:t>ezplot</a:t>
            </a:r>
            <a:r>
              <a:rPr lang="en-US" dirty="0"/>
              <a:t>(</a:t>
            </a:r>
            <a:r>
              <a:rPr lang="en-US" dirty="0" err="1"/>
              <a:t>LineB</a:t>
            </a:r>
            <a:r>
              <a:rPr lang="en-US" dirty="0"/>
              <a:t>,[x1min x1max x2min x2max]);</a:t>
            </a:r>
          </a:p>
          <a:p>
            <a:r>
              <a:rPr lang="en-US" dirty="0"/>
              <a:t>set(handleB,'Color','k','LineWidth',1,'LineStyle',':');</a:t>
            </a:r>
          </a:p>
          <a:p>
            <a:r>
              <a:rPr lang="en-US" dirty="0"/>
              <a:t>legend('Class </a:t>
            </a:r>
            <a:r>
              <a:rPr lang="en-US" dirty="0" err="1"/>
              <a:t>A','Class</a:t>
            </a:r>
            <a:r>
              <a:rPr lang="en-US" dirty="0"/>
              <a:t> B');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92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2119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Exercise 3: Explaining the code: </a:t>
            </a:r>
            <a:br>
              <a:rPr lang="en-US" sz="3200" dirty="0"/>
            </a:br>
            <a:r>
              <a:rPr lang="en-US" sz="3200" dirty="0"/>
              <a:t>Finding the H= matrix: verify how to get these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298"/>
            <a:ext cx="4648200" cy="455486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%%--MATLAB code:</a:t>
            </a:r>
          </a:p>
          <a:p>
            <a:r>
              <a:rPr lang="en-US" sz="2400" dirty="0"/>
              <a:t> x=[10 4</a:t>
            </a:r>
          </a:p>
          <a:p>
            <a:r>
              <a:rPr lang="en-US" sz="2400" dirty="0"/>
              <a:t>     7 6</a:t>
            </a:r>
          </a:p>
          <a:p>
            <a:r>
              <a:rPr lang="en-US" sz="2400" dirty="0"/>
              <a:t>     5 2</a:t>
            </a:r>
          </a:p>
          <a:p>
            <a:r>
              <a:rPr lang="en-US" sz="2400" dirty="0"/>
              <a:t>     4 11</a:t>
            </a:r>
          </a:p>
          <a:p>
            <a:r>
              <a:rPr lang="en-US" sz="2400" dirty="0"/>
              <a:t>     1 10</a:t>
            </a:r>
          </a:p>
          <a:p>
            <a:r>
              <a:rPr lang="en-US" sz="2400" dirty="0"/>
              <a:t>     1 6]'</a:t>
            </a:r>
          </a:p>
          <a:p>
            <a:r>
              <a:rPr lang="es-ES" sz="2400" dirty="0"/>
              <a:t>y=[ 1 1 1 -1 -1 -1]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=1:n</a:t>
            </a:r>
          </a:p>
          <a:p>
            <a:r>
              <a:rPr lang="en-US" sz="2400" dirty="0"/>
              <a:t>    for j=</a:t>
            </a:r>
            <a:r>
              <a:rPr lang="en-US" sz="2400" dirty="0" err="1"/>
              <a:t>i:n</a:t>
            </a:r>
            <a:endParaRPr lang="en-US" sz="2400" dirty="0"/>
          </a:p>
          <a:p>
            <a:r>
              <a:rPr lang="pl-PL" sz="2400" dirty="0"/>
              <a:t>        H(i,j) = y(i)*y(j)*x(:,i)'*x(:,j);</a:t>
            </a:r>
          </a:p>
          <a:p>
            <a:r>
              <a:rPr lang="en-US" sz="2400" dirty="0"/>
              <a:t>        H(</a:t>
            </a:r>
            <a:r>
              <a:rPr lang="en-US" sz="2400" dirty="0" err="1"/>
              <a:t>j,i</a:t>
            </a:r>
            <a:r>
              <a:rPr lang="en-US" sz="2400" dirty="0"/>
              <a:t>) = H(</a:t>
            </a:r>
            <a:r>
              <a:rPr lang="en-US" sz="2400" dirty="0" err="1"/>
              <a:t>i,j</a:t>
            </a:r>
            <a:r>
              <a:rPr lang="en-US" sz="2400" dirty="0"/>
              <a:t>);</a:t>
            </a:r>
          </a:p>
          <a:p>
            <a:r>
              <a:rPr lang="en-US" sz="2400" dirty="0"/>
              <a:t>    end</a:t>
            </a:r>
          </a:p>
          <a:p>
            <a:r>
              <a:rPr lang="en-US" sz="2400" dirty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99342"/>
              </p:ext>
            </p:extLst>
          </p:nvPr>
        </p:nvGraphicFramePr>
        <p:xfrm>
          <a:off x="4987925" y="1284444"/>
          <a:ext cx="3695700" cy="288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94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-84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-50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-34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94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-94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-67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-43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-42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-25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-84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-94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-42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137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-50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-67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-25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61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-34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-43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703" y="144776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22463"/>
              </p:ext>
            </p:extLst>
          </p:nvPr>
        </p:nvGraphicFramePr>
        <p:xfrm>
          <a:off x="4267703" y="4521701"/>
          <a:ext cx="4723897" cy="16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3" name="Equation" r:id="rId3" imgW="2857320" imgH="990360" progId="Equation.3">
                  <p:embed/>
                </p:oleObj>
              </mc:Choice>
              <mc:Fallback>
                <p:oleObj name="Equation" r:id="rId3" imgW="285732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703" y="4521701"/>
                        <a:ext cx="4723897" cy="163906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4787397" y="1253358"/>
            <a:ext cx="252248" cy="2963918"/>
          </a:xfrm>
          <a:custGeom>
            <a:avLst/>
            <a:gdLst>
              <a:gd name="connsiteX0" fmla="*/ 220717 w 252248"/>
              <a:gd name="connsiteY0" fmla="*/ 0 h 2963918"/>
              <a:gd name="connsiteX1" fmla="*/ 0 w 252248"/>
              <a:gd name="connsiteY1" fmla="*/ 0 h 2963918"/>
              <a:gd name="connsiteX2" fmla="*/ 15766 w 252248"/>
              <a:gd name="connsiteY2" fmla="*/ 2963918 h 2963918"/>
              <a:gd name="connsiteX3" fmla="*/ 252248 w 252248"/>
              <a:gd name="connsiteY3" fmla="*/ 2963918 h 2963918"/>
              <a:gd name="connsiteX4" fmla="*/ 252248 w 25224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" h="2963918">
                <a:moveTo>
                  <a:pt x="220717" y="0"/>
                </a:moveTo>
                <a:lnTo>
                  <a:pt x="0" y="0"/>
                </a:lnTo>
                <a:cubicBezTo>
                  <a:pt x="5255" y="987973"/>
                  <a:pt x="10511" y="1975945"/>
                  <a:pt x="15766" y="2963918"/>
                </a:cubicBezTo>
                <a:lnTo>
                  <a:pt x="252248" y="2963918"/>
                </a:lnTo>
                <a:lnTo>
                  <a:pt x="252248" y="29639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8503153" y="1221827"/>
            <a:ext cx="367294" cy="2963918"/>
          </a:xfrm>
          <a:custGeom>
            <a:avLst/>
            <a:gdLst>
              <a:gd name="connsiteX0" fmla="*/ 220717 w 252248"/>
              <a:gd name="connsiteY0" fmla="*/ 0 h 2963918"/>
              <a:gd name="connsiteX1" fmla="*/ 0 w 252248"/>
              <a:gd name="connsiteY1" fmla="*/ 0 h 2963918"/>
              <a:gd name="connsiteX2" fmla="*/ 15766 w 252248"/>
              <a:gd name="connsiteY2" fmla="*/ 2963918 h 2963918"/>
              <a:gd name="connsiteX3" fmla="*/ 252248 w 252248"/>
              <a:gd name="connsiteY3" fmla="*/ 2963918 h 2963918"/>
              <a:gd name="connsiteX4" fmla="*/ 252248 w 25224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" h="2963918">
                <a:moveTo>
                  <a:pt x="220717" y="0"/>
                </a:moveTo>
                <a:lnTo>
                  <a:pt x="0" y="0"/>
                </a:lnTo>
                <a:cubicBezTo>
                  <a:pt x="5255" y="987973"/>
                  <a:pt x="10511" y="1975945"/>
                  <a:pt x="15766" y="2963918"/>
                </a:cubicBezTo>
                <a:lnTo>
                  <a:pt x="252248" y="2963918"/>
                </a:lnTo>
                <a:lnTo>
                  <a:pt x="252248" y="29639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7637737" y="5123721"/>
            <a:ext cx="228599" cy="949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14600" y="616344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67600" y="1165500"/>
            <a:ext cx="762000" cy="21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67600" y="1165500"/>
            <a:ext cx="1035553" cy="25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12673" y="3276600"/>
            <a:ext cx="574127" cy="90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086600" y="1165500"/>
            <a:ext cx="381000" cy="165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0" y="27432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02"/>
            <a:ext cx="8229600" cy="27531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ANSWER 3: Show how matrix H is found</a:t>
            </a:r>
            <a:endParaRPr 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2" y="470591"/>
            <a:ext cx="8229600" cy="4112659"/>
          </a:xfrm>
        </p:spPr>
        <p:txBody>
          <a:bodyPr>
            <a:normAutofit fontScale="77500" lnSpcReduction="20000"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1" dirty="0"/>
              <a:t>[10 4</a:t>
            </a:r>
          </a:p>
          <a:p>
            <a:r>
              <a:rPr lang="en-US" sz="2400" b="1" dirty="0"/>
              <a:t>     7 6</a:t>
            </a:r>
          </a:p>
          <a:p>
            <a:r>
              <a:rPr lang="en-US" sz="2400" b="1" dirty="0"/>
              <a:t>     5 2</a:t>
            </a:r>
          </a:p>
          <a:p>
            <a:r>
              <a:rPr lang="en-US" sz="2400" b="1" dirty="0"/>
              <a:t>     4 11</a:t>
            </a:r>
          </a:p>
          <a:p>
            <a:r>
              <a:rPr lang="en-US" sz="2400" b="1" dirty="0"/>
              <a:t>     1 10</a:t>
            </a:r>
          </a:p>
          <a:p>
            <a:r>
              <a:rPr lang="en-US" sz="2400" b="1" dirty="0"/>
              <a:t>     1 6]</a:t>
            </a:r>
          </a:p>
          <a:p>
            <a:r>
              <a:rPr lang="en-US" sz="2400" i="1" dirty="0"/>
              <a:t>y</a:t>
            </a:r>
            <a:r>
              <a:rPr lang="en-US" sz="2400" dirty="0"/>
              <a:t>=[ 1 1 1 -1 -1 -1]’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=1:n</a:t>
            </a:r>
          </a:p>
          <a:p>
            <a:r>
              <a:rPr lang="en-US" sz="2400" dirty="0"/>
              <a:t>    for j=</a:t>
            </a:r>
            <a:r>
              <a:rPr lang="en-US" sz="2400" dirty="0" err="1"/>
              <a:t>i:n</a:t>
            </a:r>
            <a:endParaRPr lang="en-US" sz="2400" dirty="0"/>
          </a:p>
          <a:p>
            <a:r>
              <a:rPr lang="pl-PL" sz="2400" dirty="0"/>
              <a:t>        H(i,j) = y(i)*y(j)*x(:,i)'*x(:,j);</a:t>
            </a:r>
          </a:p>
          <a:p>
            <a:r>
              <a:rPr lang="en-US" sz="2400" dirty="0"/>
              <a:t>        H(</a:t>
            </a:r>
            <a:r>
              <a:rPr lang="en-US" sz="2400" dirty="0" err="1"/>
              <a:t>j,i</a:t>
            </a:r>
            <a:r>
              <a:rPr lang="en-US" sz="2400" dirty="0"/>
              <a:t>) = H(</a:t>
            </a:r>
            <a:r>
              <a:rPr lang="en-US" sz="2400" dirty="0" err="1"/>
              <a:t>i,j</a:t>
            </a:r>
            <a:r>
              <a:rPr lang="en-US" sz="2400" dirty="0"/>
              <a:t>);</a:t>
            </a:r>
          </a:p>
          <a:p>
            <a:r>
              <a:rPr lang="en-US" sz="2400" dirty="0"/>
              <a:t>    end</a:t>
            </a:r>
          </a:p>
          <a:p>
            <a:r>
              <a:rPr lang="en-US" sz="2400" dirty="0"/>
              <a:t>end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0" y="637604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23355"/>
              </p:ext>
            </p:extLst>
          </p:nvPr>
        </p:nvGraphicFramePr>
        <p:xfrm>
          <a:off x="502036" y="5044654"/>
          <a:ext cx="1949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3" name="Equation" r:id="rId3" imgW="977760" imgH="253800" progId="Equation.3">
                  <p:embed/>
                </p:oleObj>
              </mc:Choice>
              <mc:Fallback>
                <p:oleObj name="Equation" r:id="rId3" imgW="9777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036" y="5044654"/>
                        <a:ext cx="19494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93272" y="782767"/>
          <a:ext cx="5350728" cy="4974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0137">
                <a:tc>
                  <a:txBody>
                    <a:bodyPr/>
                    <a:lstStyle/>
                    <a:p>
                      <a:r>
                        <a:rPr lang="en-US" dirty="0"/>
                        <a:t>37=1*1*[1,6]*[1,6]’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61=1*1=[1,6]*[1,10]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70=1*1*[1,6]*[4,11]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-17=1*-1*[1,6]*[5,2]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-43=1*-1*[1,6]*[7,6]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-34=1*-1*[1,6]*[10,4]’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17">
                <a:tc>
                  <a:txBody>
                    <a:bodyPr/>
                    <a:lstStyle/>
                    <a:p>
                      <a:r>
                        <a:rPr lang="en-US" dirty="0"/>
                        <a:t>61=1*1*[1,10][1,6]’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101=1*1*[1,10][1,10]’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13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137=1*1*[4,11]*[4,11]’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5">
                <a:tc>
                  <a:txBody>
                    <a:bodyPr/>
                    <a:lstStyle/>
                    <a:p>
                      <a:r>
                        <a:rPr lang="en-US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5">
                <a:tc>
                  <a:txBody>
                    <a:bodyPr/>
                    <a:lstStyle/>
                    <a:p>
                      <a:r>
                        <a:rPr lang="en-US" dirty="0"/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5">
                <a:tc>
                  <a:txBody>
                    <a:bodyPr/>
                    <a:lstStyle/>
                    <a:p>
                      <a:r>
                        <a:rPr lang="en-US" dirty="0"/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64779" y="1027454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H</a:t>
            </a:r>
            <a:r>
              <a:rPr lang="en-US" sz="3200" i="1" baseline="-25000" dirty="0" err="1"/>
              <a:t>i,j</a:t>
            </a:r>
            <a:r>
              <a:rPr lang="en-US" sz="3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020" y="6338857"/>
            <a:ext cx="778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http://www.csd.uwo.ca/~olga/Courses/CS434a_541a/Lecture11.pdf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567" y="5975930"/>
            <a:ext cx="5128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i="1" dirty="0">
                <a:hlinkClick r:id="rId6"/>
              </a:rPr>
              <a:t>H </a:t>
            </a:r>
            <a:r>
              <a:rPr lang="en-US" i="1" dirty="0" err="1">
                <a:hlinkClick r:id="rId6"/>
              </a:rPr>
              <a:t>wil</a:t>
            </a:r>
            <a:r>
              <a:rPr lang="en-US" i="1" dirty="0">
                <a:hlinkClick r:id="rId6"/>
              </a:rPr>
              <a:t> be used in </a:t>
            </a:r>
            <a:r>
              <a:rPr lang="en-US" i="1" dirty="0" err="1">
                <a:hlinkClick r:id="rId6"/>
              </a:rPr>
              <a:t>quadprog</a:t>
            </a:r>
            <a:r>
              <a:rPr lang="en-US" i="1" dirty="0">
                <a:hlinkClick r:id="rId6"/>
              </a:rPr>
              <a:t>(</a:t>
            </a:r>
            <a:r>
              <a:rPr lang="en-US" i="1" dirty="0" err="1">
                <a:hlinkClick r:id="rId6"/>
              </a:rPr>
              <a:t>H,f,A,b,Aeq,beq</a:t>
            </a:r>
            <a:r>
              <a:rPr lang="en-US" i="1" dirty="0">
                <a:hlinkClick r:id="rId6"/>
              </a:rPr>
              <a:t>)</a:t>
            </a:r>
            <a:endParaRPr lang="en-US" i="1" dirty="0"/>
          </a:p>
        </p:txBody>
      </p:sp>
      <p:sp>
        <p:nvSpPr>
          <p:cNvPr id="13" name="Freeform 12"/>
          <p:cNvSpPr/>
          <p:nvPr/>
        </p:nvSpPr>
        <p:spPr>
          <a:xfrm flipH="1">
            <a:off x="8602722" y="680710"/>
            <a:ext cx="541278" cy="5186690"/>
          </a:xfrm>
          <a:custGeom>
            <a:avLst/>
            <a:gdLst>
              <a:gd name="connsiteX0" fmla="*/ 220717 w 252248"/>
              <a:gd name="connsiteY0" fmla="*/ 0 h 2963918"/>
              <a:gd name="connsiteX1" fmla="*/ 0 w 252248"/>
              <a:gd name="connsiteY1" fmla="*/ 0 h 2963918"/>
              <a:gd name="connsiteX2" fmla="*/ 15766 w 252248"/>
              <a:gd name="connsiteY2" fmla="*/ 2963918 h 2963918"/>
              <a:gd name="connsiteX3" fmla="*/ 252248 w 252248"/>
              <a:gd name="connsiteY3" fmla="*/ 2963918 h 2963918"/>
              <a:gd name="connsiteX4" fmla="*/ 252248 w 25224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" h="2963918">
                <a:moveTo>
                  <a:pt x="220717" y="0"/>
                </a:moveTo>
                <a:lnTo>
                  <a:pt x="0" y="0"/>
                </a:lnTo>
                <a:cubicBezTo>
                  <a:pt x="5255" y="987973"/>
                  <a:pt x="10511" y="1975945"/>
                  <a:pt x="15766" y="2963918"/>
                </a:cubicBezTo>
                <a:lnTo>
                  <a:pt x="252248" y="2963918"/>
                </a:lnTo>
                <a:lnTo>
                  <a:pt x="252248" y="29639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58340" y="680710"/>
            <a:ext cx="524752" cy="5186690"/>
          </a:xfrm>
          <a:custGeom>
            <a:avLst/>
            <a:gdLst>
              <a:gd name="connsiteX0" fmla="*/ 220717 w 252248"/>
              <a:gd name="connsiteY0" fmla="*/ 0 h 2963918"/>
              <a:gd name="connsiteX1" fmla="*/ 0 w 252248"/>
              <a:gd name="connsiteY1" fmla="*/ 0 h 2963918"/>
              <a:gd name="connsiteX2" fmla="*/ 15766 w 252248"/>
              <a:gd name="connsiteY2" fmla="*/ 2963918 h 2963918"/>
              <a:gd name="connsiteX3" fmla="*/ 252248 w 252248"/>
              <a:gd name="connsiteY3" fmla="*/ 2963918 h 2963918"/>
              <a:gd name="connsiteX4" fmla="*/ 252248 w 25224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" h="2963918">
                <a:moveTo>
                  <a:pt x="220717" y="0"/>
                </a:moveTo>
                <a:lnTo>
                  <a:pt x="0" y="0"/>
                </a:lnTo>
                <a:cubicBezTo>
                  <a:pt x="5255" y="987973"/>
                  <a:pt x="10511" y="1975945"/>
                  <a:pt x="15766" y="2963918"/>
                </a:cubicBezTo>
                <a:lnTo>
                  <a:pt x="252248" y="2963918"/>
                </a:lnTo>
                <a:lnTo>
                  <a:pt x="252248" y="29639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Explaining the code: Finding the H= matrix(continue)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843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 = -ones(n,1);</a:t>
            </a:r>
          </a:p>
          <a:p>
            <a:r>
              <a:rPr lang="en-US" dirty="0" err="1"/>
              <a:t>Aeq</a:t>
            </a:r>
            <a:r>
              <a:rPr lang="en-US" dirty="0"/>
              <a:t>=y;</a:t>
            </a:r>
          </a:p>
          <a:p>
            <a:r>
              <a:rPr lang="en-US" dirty="0" err="1"/>
              <a:t>beq</a:t>
            </a:r>
            <a:r>
              <a:rPr lang="en-US" dirty="0"/>
              <a:t>=0;</a:t>
            </a:r>
          </a:p>
          <a:p>
            <a:r>
              <a:rPr lang="en-US" dirty="0" err="1"/>
              <a:t>lb</a:t>
            </a:r>
            <a:r>
              <a:rPr lang="en-US" dirty="0"/>
              <a:t>=zeros(n,1);</a:t>
            </a:r>
          </a:p>
          <a:p>
            <a:r>
              <a:rPr lang="en-US" dirty="0"/>
              <a:t>C=2;</a:t>
            </a:r>
          </a:p>
          <a:p>
            <a:r>
              <a:rPr lang="en-US" dirty="0" err="1"/>
              <a:t>ub</a:t>
            </a:r>
            <a:r>
              <a:rPr lang="en-US" dirty="0"/>
              <a:t>=C*ones(n,1); %set C=2</a:t>
            </a:r>
          </a:p>
          <a:p>
            <a:r>
              <a:rPr lang="en-US" dirty="0" err="1"/>
              <a:t>Alg</a:t>
            </a:r>
            <a:r>
              <a:rPr lang="en-US" dirty="0"/>
              <a:t>{1}='trust-region-reflective';</a:t>
            </a:r>
          </a:p>
          <a:p>
            <a:r>
              <a:rPr lang="en-US" dirty="0" err="1"/>
              <a:t>Alg</a:t>
            </a:r>
            <a:r>
              <a:rPr lang="en-US" dirty="0"/>
              <a:t>{2}='interior-point-convex';</a:t>
            </a:r>
          </a:p>
          <a:p>
            <a:r>
              <a:rPr lang="en-US" dirty="0"/>
              <a:t>options=</a:t>
            </a:r>
            <a:r>
              <a:rPr lang="en-US" dirty="0" err="1"/>
              <a:t>optimset</a:t>
            </a:r>
            <a:r>
              <a:rPr lang="en-US" dirty="0"/>
              <a:t>('Algorithm',</a:t>
            </a:r>
            <a:r>
              <a:rPr lang="en-US" dirty="0" err="1"/>
              <a:t>Alg</a:t>
            </a:r>
            <a:r>
              <a:rPr lang="en-US" dirty="0"/>
              <a:t>{2},...</a:t>
            </a:r>
          </a:p>
          <a:p>
            <a:r>
              <a:rPr lang="en-US" dirty="0"/>
              <a:t>    '</a:t>
            </a:r>
            <a:r>
              <a:rPr lang="en-US" dirty="0" err="1"/>
              <a:t>Display','off</a:t>
            </a:r>
            <a:r>
              <a:rPr lang="en-US" dirty="0"/>
              <a:t>',...</a:t>
            </a:r>
          </a:p>
          <a:p>
            <a:r>
              <a:rPr lang="en-US" dirty="0"/>
              <a:t>    'MaxIter',20);</a:t>
            </a:r>
          </a:p>
          <a:p>
            <a:r>
              <a:rPr lang="en-US" dirty="0"/>
              <a:t>alpha=</a:t>
            </a:r>
            <a:r>
              <a:rPr lang="en-US" dirty="0" err="1"/>
              <a:t>quadprog</a:t>
            </a:r>
            <a:r>
              <a:rPr lang="en-US" dirty="0"/>
              <a:t>(</a:t>
            </a:r>
            <a:r>
              <a:rPr lang="en-US" dirty="0" err="1"/>
              <a:t>H,f</a:t>
            </a:r>
            <a:r>
              <a:rPr lang="en-US" dirty="0"/>
              <a:t>,[],[],</a:t>
            </a:r>
            <a:r>
              <a:rPr lang="en-US" dirty="0" err="1"/>
              <a:t>Aeq,beq,lb,ub</a:t>
            </a:r>
            <a:r>
              <a:rPr lang="en-US" dirty="0"/>
              <a:t>,[],options)';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7484"/>
              </p:ext>
            </p:extLst>
          </p:nvPr>
        </p:nvGraphicFramePr>
        <p:xfrm>
          <a:off x="5410200" y="1416843"/>
          <a:ext cx="3595688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0" name="Equation" r:id="rId3" imgW="1803240" imgH="1218960" progId="Equation.3">
                  <p:embed/>
                </p:oleObj>
              </mc:Choice>
              <mc:Fallback>
                <p:oleObj name="Equation" r:id="rId3" imgW="1803240" imgH="1218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1416843"/>
                        <a:ext cx="3595688" cy="242093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64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making 2-class classifiers</a:t>
            </a:r>
          </a:p>
          <a:p>
            <a:r>
              <a:rPr lang="en-US" dirty="0"/>
              <a:t>Can solve non-linear problems using the kernel trick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6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 from </a:t>
            </a:r>
            <a:r>
              <a:rPr lang="en-US" dirty="0">
                <a:sym typeface="Symbol" panose="05050102010706020507" pitchFamily="18" charset="2"/>
              </a:rPr>
              <a:t>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%alpha=</a:t>
            </a:r>
            <a:r>
              <a:rPr lang="en-US" dirty="0" err="1"/>
              <a:t>quadprog</a:t>
            </a:r>
            <a:r>
              <a:rPr lang="en-US" dirty="0"/>
              <a:t>(</a:t>
            </a:r>
            <a:r>
              <a:rPr lang="en-US" dirty="0" err="1"/>
              <a:t>H,f</a:t>
            </a:r>
            <a:r>
              <a:rPr lang="en-US" dirty="0"/>
              <a:t>,[],[],</a:t>
            </a:r>
            <a:r>
              <a:rPr lang="en-US" dirty="0" err="1"/>
              <a:t>Aeq,beq,lb,ub</a:t>
            </a:r>
            <a:r>
              <a:rPr lang="en-US" dirty="0"/>
              <a:t>,[],options)';</a:t>
            </a:r>
          </a:p>
          <a:p>
            <a:r>
              <a:rPr lang="en-US" dirty="0"/>
              <a:t>alpha</a:t>
            </a:r>
          </a:p>
          <a:p>
            <a:r>
              <a:rPr lang="en-US" dirty="0" err="1"/>
              <a:t>AlmostZero</a:t>
            </a:r>
            <a:r>
              <a:rPr lang="en-US" dirty="0"/>
              <a:t>=(abs(alpha)&lt;max(abs(alpha))/1e5);</a:t>
            </a:r>
          </a:p>
          <a:p>
            <a:r>
              <a:rPr lang="en-US" dirty="0"/>
              <a:t>alpha(</a:t>
            </a:r>
            <a:r>
              <a:rPr lang="en-US" dirty="0" err="1"/>
              <a:t>AlmostZero</a:t>
            </a:r>
            <a:r>
              <a:rPr lang="en-US" dirty="0"/>
              <a:t>)=0;</a:t>
            </a:r>
          </a:p>
          <a:p>
            <a:r>
              <a:rPr lang="en-US" dirty="0"/>
              <a:t>S=find(alpha&gt;0 &amp; alpha&lt;C); %can use C to control soft margin</a:t>
            </a:r>
          </a:p>
          <a:p>
            <a:r>
              <a:rPr lang="en-US" dirty="0"/>
              <a:t>w=0;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=S</a:t>
            </a:r>
          </a:p>
          <a:p>
            <a:r>
              <a:rPr lang="en-US" dirty="0"/>
              <a:t>    w=</a:t>
            </a:r>
            <a:r>
              <a:rPr lang="en-US" dirty="0" err="1"/>
              <a:t>w+alpha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)*y(</a:t>
            </a:r>
            <a:r>
              <a:rPr lang="en-US" dirty="0" err="1"/>
              <a:t>i</a:t>
            </a:r>
            <a:r>
              <a:rPr lang="en-US" dirty="0"/>
              <a:t>)*x(:,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b=mean(y(S)-w'*x(:,S));</a:t>
            </a:r>
          </a:p>
          <a:p>
            <a:r>
              <a:rPr lang="en-US" dirty="0"/>
              <a:t>%% Plot Results</a:t>
            </a:r>
          </a:p>
          <a:p>
            <a:r>
              <a:rPr lang="pl-PL" dirty="0"/>
              <a:t>Line = @(x1,x2) w(1)*x1+w(2)*x2+b;</a:t>
            </a:r>
          </a:p>
          <a:p>
            <a:r>
              <a:rPr lang="pl-PL" dirty="0"/>
              <a:t>LineA = @(x1,x2) w(1)*x1+w(2)*x2+b+1;</a:t>
            </a:r>
          </a:p>
          <a:p>
            <a:r>
              <a:rPr lang="pl-PL" dirty="0"/>
              <a:t>LineB = @(x1,x2) w(1)*x1+w(2)*x2+b-1;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33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figure;</a:t>
            </a:r>
          </a:p>
          <a:p>
            <a:r>
              <a:rPr lang="en-US" dirty="0"/>
              <a:t>plot(x(1,ClassA),x(2,ClassA),'</a:t>
            </a:r>
            <a:r>
              <a:rPr lang="en-US" dirty="0" err="1"/>
              <a:t>ro</a:t>
            </a:r>
            <a:r>
              <a:rPr lang="en-US" dirty="0"/>
              <a:t>');</a:t>
            </a:r>
          </a:p>
          <a:p>
            <a:r>
              <a:rPr lang="en-US" dirty="0"/>
              <a:t>hold on;</a:t>
            </a:r>
          </a:p>
          <a:p>
            <a:r>
              <a:rPr lang="en-US" dirty="0"/>
              <a:t>plot(x(1,ClassB),x(2,ClassB),'</a:t>
            </a:r>
            <a:r>
              <a:rPr lang="en-US" dirty="0" err="1"/>
              <a:t>bs</a:t>
            </a:r>
            <a:r>
              <a:rPr lang="en-US" dirty="0"/>
              <a:t>');</a:t>
            </a:r>
          </a:p>
          <a:p>
            <a:r>
              <a:rPr lang="en-US" dirty="0"/>
              <a:t>plot(x(1,S),x(2,S),'ko','MarkerSize',12);</a:t>
            </a:r>
          </a:p>
          <a:p>
            <a:r>
              <a:rPr lang="en-US" dirty="0"/>
              <a:t>x1min = min(x(1,:));</a:t>
            </a:r>
          </a:p>
          <a:p>
            <a:r>
              <a:rPr lang="en-US" dirty="0"/>
              <a:t>x1max = max(x(1,:));</a:t>
            </a:r>
          </a:p>
          <a:p>
            <a:r>
              <a:rPr lang="en-US" dirty="0"/>
              <a:t>x2min = min(x(2,:));</a:t>
            </a:r>
          </a:p>
          <a:p>
            <a:r>
              <a:rPr lang="en-US" dirty="0"/>
              <a:t>x2max = max(x(2,:));</a:t>
            </a:r>
          </a:p>
          <a:p>
            <a:r>
              <a:rPr lang="en-US" dirty="0"/>
              <a:t>handle = </a:t>
            </a:r>
            <a:r>
              <a:rPr lang="en-US" dirty="0" err="1"/>
              <a:t>ezplot</a:t>
            </a:r>
            <a:r>
              <a:rPr lang="en-US" dirty="0"/>
              <a:t>(Line,[x1min x1max x2min x2max]);</a:t>
            </a:r>
          </a:p>
          <a:p>
            <a:r>
              <a:rPr lang="en-US" dirty="0"/>
              <a:t>set(handle,'Color','k','LineWidth',2);</a:t>
            </a:r>
          </a:p>
          <a:p>
            <a:r>
              <a:rPr lang="sv-SE" dirty="0"/>
              <a:t>handleA = ezplot(LineA,[x1min x1max x2min x2max]);</a:t>
            </a:r>
          </a:p>
          <a:p>
            <a:r>
              <a:rPr lang="en-US" dirty="0"/>
              <a:t>set(handleA,'Color','k','LineWidth',1,'LineStyle',':');</a:t>
            </a:r>
          </a:p>
          <a:p>
            <a:r>
              <a:rPr lang="en-US" dirty="0" err="1"/>
              <a:t>handleB</a:t>
            </a:r>
            <a:r>
              <a:rPr lang="en-US" dirty="0"/>
              <a:t> = </a:t>
            </a:r>
            <a:r>
              <a:rPr lang="en-US" dirty="0" err="1"/>
              <a:t>ezplot</a:t>
            </a:r>
            <a:r>
              <a:rPr lang="en-US" dirty="0"/>
              <a:t>(</a:t>
            </a:r>
            <a:r>
              <a:rPr lang="en-US" dirty="0" err="1"/>
              <a:t>LineB</a:t>
            </a:r>
            <a:r>
              <a:rPr lang="en-US" dirty="0"/>
              <a:t>,[x1min x1max x2min x2max]);</a:t>
            </a:r>
          </a:p>
          <a:p>
            <a:r>
              <a:rPr lang="en-US" dirty="0"/>
              <a:t>set(handleB,'Color','k','LineWidth',1,'LineStyle',':');</a:t>
            </a:r>
          </a:p>
          <a:p>
            <a:r>
              <a:rPr lang="en-US" dirty="0"/>
              <a:t>legend('Class </a:t>
            </a:r>
            <a:r>
              <a:rPr lang="en-US" dirty="0" err="1"/>
              <a:t>A','Class</a:t>
            </a:r>
            <a:r>
              <a:rPr lang="en-US" dirty="0"/>
              <a:t> B');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14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Exercise 4 : </a:t>
            </a:r>
            <a:br>
              <a:rPr lang="en-US" sz="2800" dirty="0"/>
            </a:br>
            <a:r>
              <a:rPr lang="en-US" sz="2800" dirty="0"/>
              <a:t>Result: select support vector using non-zero alphas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7390" y="1302001"/>
            <a:ext cx="3798810" cy="5419474"/>
          </a:xfrm>
        </p:spPr>
        <p:txBody>
          <a:bodyPr>
            <a:no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1" dirty="0"/>
              <a:t>[10 4</a:t>
            </a:r>
          </a:p>
          <a:p>
            <a:r>
              <a:rPr lang="en-US" sz="2400" b="1" dirty="0"/>
              <a:t>     7 6</a:t>
            </a:r>
          </a:p>
          <a:p>
            <a:r>
              <a:rPr lang="en-US" sz="2400" b="1" dirty="0"/>
              <a:t>     5 2</a:t>
            </a:r>
          </a:p>
          <a:p>
            <a:r>
              <a:rPr lang="en-US" sz="2400" b="1" dirty="0"/>
              <a:t>     4 11</a:t>
            </a:r>
          </a:p>
          <a:p>
            <a:r>
              <a:rPr lang="en-US" sz="2400" b="1" dirty="0"/>
              <a:t>     1 10</a:t>
            </a:r>
          </a:p>
          <a:p>
            <a:r>
              <a:rPr lang="en-US" sz="2400" b="1" dirty="0"/>
              <a:t>     1 6]</a:t>
            </a:r>
          </a:p>
          <a:p>
            <a:r>
              <a:rPr lang="en-US" sz="2400" i="1" dirty="0"/>
              <a:t>y</a:t>
            </a:r>
            <a:r>
              <a:rPr lang="en-US" sz="2400" dirty="0"/>
              <a:t>=[ 1 1 1 -1 -1 -1]’</a:t>
            </a:r>
          </a:p>
          <a:p>
            <a:r>
              <a:rPr lang="en-US" sz="2400" dirty="0"/>
              <a:t>Where are Support vectors for A and B </a:t>
            </a:r>
            <a:r>
              <a:rPr lang="en-US" sz="2400" dirty="0" err="1"/>
              <a:t>andd</a:t>
            </a:r>
            <a:r>
              <a:rPr lang="en-US" sz="2400" dirty="0"/>
              <a:t> their corresponding alphas ?</a:t>
            </a:r>
          </a:p>
          <a:p>
            <a:r>
              <a:rPr lang="en-US" sz="2400" dirty="0"/>
              <a:t>ANSWER: ___________________?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02001"/>
            <a:ext cx="5782399" cy="4336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6029" y="1478777"/>
            <a:ext cx="1250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</a:t>
            </a:r>
            <a:r>
              <a:rPr lang="en-US" dirty="0"/>
              <a:t>alpha</a:t>
            </a:r>
            <a:r>
              <a:rPr lang="fr-FR" dirty="0"/>
              <a:t> =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0.0756    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0.0400    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0.0356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29361" y="1600200"/>
            <a:ext cx="11903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5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ANSWER 4 : </a:t>
            </a:r>
            <a:br>
              <a:rPr lang="en-US" sz="2800" dirty="0"/>
            </a:br>
            <a:r>
              <a:rPr lang="en-US" sz="2800" dirty="0"/>
              <a:t>Result: select support vector using non-zero alphas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3878" y="1441286"/>
            <a:ext cx="2987531" cy="4502314"/>
          </a:xfrm>
        </p:spPr>
        <p:txBody>
          <a:bodyPr>
            <a:no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1" dirty="0"/>
              <a:t>[10 4</a:t>
            </a:r>
          </a:p>
          <a:p>
            <a:r>
              <a:rPr lang="en-US" sz="2400" b="1" dirty="0"/>
              <a:t>     7 6</a:t>
            </a:r>
          </a:p>
          <a:p>
            <a:r>
              <a:rPr lang="en-US" sz="2400" b="1" dirty="0"/>
              <a:t>     5 2</a:t>
            </a:r>
          </a:p>
          <a:p>
            <a:r>
              <a:rPr lang="en-US" sz="2400" b="1" dirty="0"/>
              <a:t>     4 11</a:t>
            </a:r>
          </a:p>
          <a:p>
            <a:r>
              <a:rPr lang="en-US" sz="2400" b="1" dirty="0"/>
              <a:t>     1 10</a:t>
            </a:r>
          </a:p>
          <a:p>
            <a:r>
              <a:rPr lang="en-US" sz="2400" b="1" dirty="0"/>
              <a:t>     1 6]</a:t>
            </a:r>
          </a:p>
          <a:p>
            <a:r>
              <a:rPr lang="en-US" sz="2400" i="1" dirty="0"/>
              <a:t>y</a:t>
            </a:r>
            <a:r>
              <a:rPr lang="en-US" sz="2400" dirty="0"/>
              <a:t>=[ 1 1 1 -1 -1 -1]’</a:t>
            </a:r>
          </a:p>
          <a:p>
            <a:r>
              <a:rPr lang="en-US" sz="2400" dirty="0"/>
              <a:t>Support vectors (see arrows)</a:t>
            </a:r>
          </a:p>
          <a:p>
            <a:r>
              <a:rPr lang="en-US" sz="2400" dirty="0"/>
              <a:t>Result=non-zero alphas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02001"/>
            <a:ext cx="6096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46468" y="1828802"/>
            <a:ext cx="1250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</a:t>
            </a:r>
            <a:r>
              <a:rPr lang="en-US" dirty="0"/>
              <a:t>alpha</a:t>
            </a:r>
            <a:r>
              <a:rPr lang="fr-FR" dirty="0"/>
              <a:t> =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0.0756    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0.0400    </a:t>
            </a:r>
          </a:p>
          <a:p>
            <a:r>
              <a:rPr lang="fr-FR" dirty="0"/>
              <a:t>0.0000    </a:t>
            </a:r>
          </a:p>
          <a:p>
            <a:r>
              <a:rPr lang="fr-FR" dirty="0"/>
              <a:t>0.0356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8079" y="3230430"/>
            <a:ext cx="455722" cy="3496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368" y="1828802"/>
            <a:ext cx="2147275" cy="7239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78079" y="3704267"/>
            <a:ext cx="3536855" cy="1819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29361" y="1600200"/>
            <a:ext cx="11903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1" idx="2"/>
          </p:cNvCxnSpPr>
          <p:nvPr/>
        </p:nvCxnSpPr>
        <p:spPr>
          <a:xfrm flipV="1">
            <a:off x="1295400" y="4075571"/>
            <a:ext cx="1676400" cy="186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7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5669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function </a:t>
            </a:r>
            <a:r>
              <a:rPr lang="en-US" sz="2400" dirty="0" err="1"/>
              <a:t>basic_SVM</a:t>
            </a:r>
            <a:r>
              <a:rPr lang="en-US" sz="2400" dirty="0"/>
              <a:t>(</a:t>
            </a:r>
            <a:r>
              <a:rPr lang="en-US" sz="2400" dirty="0" err="1"/>
              <a:t>n,D,S,C</a:t>
            </a:r>
            <a:r>
              <a:rPr lang="en-US" sz="2400" dirty="0"/>
              <a:t>) for 160 data</a:t>
            </a:r>
            <a:br>
              <a:rPr lang="en-US" sz="2400" dirty="0"/>
            </a:br>
            <a:r>
              <a:rPr lang="en-US" sz="2400" dirty="0"/>
              <a:t>%https://www.mathworks.com/matlabcentral/fileexchange/68218-svm-basic-support-vector-machines-using-quadprog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883" y="976258"/>
            <a:ext cx="8229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basic_SVM</a:t>
            </a:r>
            <a:r>
              <a:rPr lang="en-US" dirty="0"/>
              <a:t>(</a:t>
            </a:r>
            <a:r>
              <a:rPr lang="en-US" dirty="0" err="1"/>
              <a:t>n,D,S,C</a:t>
            </a:r>
            <a:r>
              <a:rPr lang="en-US" dirty="0"/>
              <a:t>)</a:t>
            </a:r>
          </a:p>
          <a:p>
            <a:r>
              <a:rPr lang="en-US" dirty="0"/>
              <a:t>%https://www.mathworks.com/matlabcentral/fileexchange/68218-svm-basic-support-vector-machines-using-quadprog</a:t>
            </a:r>
          </a:p>
          <a:p>
            <a:r>
              <a:rPr lang="en-US" dirty="0"/>
              <a:t>% This function shows how simple is to train one of the simplest </a:t>
            </a:r>
          </a:p>
          <a:p>
            <a:r>
              <a:rPr lang="en-US" dirty="0"/>
              <a:t>% Support Vector Machines, by using </a:t>
            </a:r>
            <a:r>
              <a:rPr lang="en-US" dirty="0" err="1"/>
              <a:t>Matlab</a:t>
            </a:r>
            <a:r>
              <a:rPr lang="en-US" dirty="0"/>
              <a:t> function for </a:t>
            </a:r>
          </a:p>
          <a:p>
            <a:r>
              <a:rPr lang="en-US" dirty="0"/>
              <a:t>% quadratic programming (</a:t>
            </a:r>
            <a:r>
              <a:rPr lang="en-US" dirty="0" err="1"/>
              <a:t>quadprog</a:t>
            </a:r>
            <a:r>
              <a:rPr lang="en-US" dirty="0"/>
              <a:t>).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% First of all the dataset of n points in 2D is generate, as the union </a:t>
            </a:r>
          </a:p>
          <a:p>
            <a:r>
              <a:rPr lang="en-US" dirty="0"/>
              <a:t>% of two subsets of random numbers generated according to two </a:t>
            </a:r>
            <a:r>
              <a:rPr lang="en-US" dirty="0" err="1"/>
              <a:t>gaussian</a:t>
            </a:r>
            <a:r>
              <a:rPr lang="en-US" dirty="0"/>
              <a:t> </a:t>
            </a:r>
          </a:p>
          <a:p>
            <a:r>
              <a:rPr lang="en-US" dirty="0"/>
              <a:t>% distributions centered in (-D,-D) and in (+D,+D), respectively,</a:t>
            </a:r>
          </a:p>
          <a:p>
            <a:r>
              <a:rPr lang="en-US" dirty="0"/>
              <a:t>% with the same standard deviation S.</a:t>
            </a:r>
          </a:p>
          <a:p>
            <a:r>
              <a:rPr lang="en-US" dirty="0"/>
              <a:t>% Then a SVM is trained, using C as soft margin.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% Inputs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% n: total number of points (n/2 belongs to each of the two classes)</a:t>
            </a:r>
          </a:p>
          <a:p>
            <a:r>
              <a:rPr lang="en-US" dirty="0"/>
              <a:t>% D: controls the distance between the two classes.</a:t>
            </a:r>
          </a:p>
          <a:p>
            <a:r>
              <a:rPr lang="en-US" dirty="0"/>
              <a:t>% S: is the standard deviation of the two </a:t>
            </a:r>
            <a:r>
              <a:rPr lang="en-US" dirty="0" err="1"/>
              <a:t>gaussian</a:t>
            </a:r>
            <a:r>
              <a:rPr lang="en-US" dirty="0"/>
              <a:t> distributions</a:t>
            </a:r>
          </a:p>
          <a:p>
            <a:r>
              <a:rPr lang="en-US" dirty="0"/>
              <a:t>% C: soft margin of the SVM ( C=0 if the two class are linearly separable )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% % Example</a:t>
            </a:r>
          </a:p>
          <a:p>
            <a:r>
              <a:rPr lang="en-US" dirty="0"/>
              <a:t>% </a:t>
            </a:r>
            <a:r>
              <a:rPr lang="en-US" dirty="0" err="1"/>
              <a:t>basic_SVM</a:t>
            </a:r>
            <a:r>
              <a:rPr lang="en-US" dirty="0"/>
              <a:t>(160,3,1,2);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% See also </a:t>
            </a:r>
            <a:r>
              <a:rPr lang="en-US" dirty="0" err="1"/>
              <a:t>ClassificationSVM</a:t>
            </a:r>
            <a:r>
              <a:rPr lang="en-US" dirty="0"/>
              <a:t>, </a:t>
            </a:r>
            <a:r>
              <a:rPr lang="en-US" dirty="0" err="1"/>
              <a:t>fitcsvm</a:t>
            </a:r>
            <a:endParaRPr lang="en-US" dirty="0"/>
          </a:p>
          <a:p>
            <a:r>
              <a:rPr lang="en-US" dirty="0"/>
              <a:t>% This code is just a simple adaptation of the one provided by </a:t>
            </a:r>
            <a:r>
              <a:rPr lang="en-US" dirty="0" err="1"/>
              <a:t>ali</a:t>
            </a:r>
            <a:r>
              <a:rPr lang="en-US" dirty="0"/>
              <a:t> raj:</a:t>
            </a:r>
          </a:p>
          <a:p>
            <a:r>
              <a:rPr lang="en-US" dirty="0"/>
              <a:t>% https://it.mathworks.com/matlabcentral/fileexchange/51248-svm</a:t>
            </a:r>
          </a:p>
          <a:p>
            <a:r>
              <a:rPr lang="en-US" dirty="0"/>
              <a:t>% Copyright Marco </a:t>
            </a:r>
            <a:r>
              <a:rPr lang="en-US" dirty="0" err="1"/>
              <a:t>Cococcioni</a:t>
            </a:r>
            <a:r>
              <a:rPr lang="en-US" dirty="0"/>
              <a:t>, 2018-07-17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1, n = 160;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2, D = 4;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3, S = 3;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4, C = 2; 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%% Generate Data</a:t>
            </a:r>
          </a:p>
          <a:p>
            <a:r>
              <a:rPr lang="en-US" dirty="0"/>
              <a:t>x = [ D + S*</a:t>
            </a:r>
            <a:r>
              <a:rPr lang="en-US" dirty="0" err="1"/>
              <a:t>randn</a:t>
            </a:r>
            <a:r>
              <a:rPr lang="en-US" dirty="0"/>
              <a:t>(n/2,2); </a:t>
            </a:r>
          </a:p>
          <a:p>
            <a:r>
              <a:rPr lang="en-US" dirty="0"/>
              <a:t>     -D + S*</a:t>
            </a:r>
            <a:r>
              <a:rPr lang="en-US" dirty="0" err="1"/>
              <a:t>randn</a:t>
            </a:r>
            <a:r>
              <a:rPr lang="en-US" dirty="0"/>
              <a:t>(n/2,2)]';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 = [  ones(n/2,1); </a:t>
            </a:r>
          </a:p>
          <a:p>
            <a:r>
              <a:rPr lang="en-US" dirty="0"/>
              <a:t>      -ones(n/2,1)  ]';</a:t>
            </a:r>
          </a:p>
          <a:p>
            <a:r>
              <a:rPr lang="en-US" dirty="0" err="1"/>
              <a:t>ClassA</a:t>
            </a:r>
            <a:r>
              <a:rPr lang="en-US" dirty="0"/>
              <a:t> = find( y == +1 );</a:t>
            </a:r>
          </a:p>
          <a:p>
            <a:r>
              <a:rPr lang="en-US" dirty="0" err="1"/>
              <a:t>ClassB</a:t>
            </a:r>
            <a:r>
              <a:rPr lang="en-US" dirty="0"/>
              <a:t> = find( y == -1 );</a:t>
            </a:r>
          </a:p>
          <a:p>
            <a:r>
              <a:rPr lang="en-US" dirty="0"/>
              <a:t>%% Design SVM</a:t>
            </a:r>
          </a:p>
          <a:p>
            <a:r>
              <a:rPr lang="en-US" dirty="0"/>
              <a:t>H = zeros(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en-US" dirty="0"/>
              <a:t>    for j=</a:t>
            </a:r>
            <a:r>
              <a:rPr lang="en-US" dirty="0" err="1"/>
              <a:t>i:n</a:t>
            </a:r>
            <a:endParaRPr lang="en-US" dirty="0"/>
          </a:p>
          <a:p>
            <a:r>
              <a:rPr lang="pl-PL" dirty="0"/>
              <a:t>        H(i,j) = y(i)*y(j)*x(:,i)'*x(:,j);</a:t>
            </a:r>
          </a:p>
          <a:p>
            <a:r>
              <a:rPr lang="en-US" dirty="0"/>
              <a:t>        H(</a:t>
            </a:r>
            <a:r>
              <a:rPr lang="en-US" dirty="0" err="1"/>
              <a:t>j,i</a:t>
            </a:r>
            <a:r>
              <a:rPr lang="en-US" dirty="0"/>
              <a:t>) = H(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 = -ones(n,1);</a:t>
            </a:r>
          </a:p>
          <a:p>
            <a:r>
              <a:rPr lang="en-US" dirty="0" err="1"/>
              <a:t>Aeq</a:t>
            </a:r>
            <a:r>
              <a:rPr lang="en-US" dirty="0"/>
              <a:t>=y;</a:t>
            </a:r>
          </a:p>
          <a:p>
            <a:r>
              <a:rPr lang="en-US" dirty="0" err="1"/>
              <a:t>beq</a:t>
            </a:r>
            <a:r>
              <a:rPr lang="en-US" dirty="0"/>
              <a:t>=0;</a:t>
            </a:r>
          </a:p>
          <a:p>
            <a:r>
              <a:rPr lang="en-US" dirty="0" err="1"/>
              <a:t>lb</a:t>
            </a:r>
            <a:r>
              <a:rPr lang="en-US" dirty="0"/>
              <a:t>=zeros(n,1);</a:t>
            </a:r>
          </a:p>
          <a:p>
            <a:r>
              <a:rPr lang="en-US" dirty="0" err="1"/>
              <a:t>ub</a:t>
            </a:r>
            <a:r>
              <a:rPr lang="en-US" dirty="0"/>
              <a:t>=C*ones(n,1);</a:t>
            </a:r>
          </a:p>
          <a:p>
            <a:r>
              <a:rPr lang="en-US" dirty="0" err="1"/>
              <a:t>Alg</a:t>
            </a:r>
            <a:r>
              <a:rPr lang="en-US" dirty="0"/>
              <a:t>{1}='trust-region-reflective';</a:t>
            </a:r>
          </a:p>
          <a:p>
            <a:r>
              <a:rPr lang="en-US" dirty="0" err="1"/>
              <a:t>Alg</a:t>
            </a:r>
            <a:r>
              <a:rPr lang="en-US" dirty="0"/>
              <a:t>{2}='interior-point-convex';</a:t>
            </a:r>
          </a:p>
          <a:p>
            <a:r>
              <a:rPr lang="en-US" dirty="0"/>
              <a:t>options=</a:t>
            </a:r>
            <a:r>
              <a:rPr lang="en-US" dirty="0" err="1"/>
              <a:t>optimset</a:t>
            </a:r>
            <a:r>
              <a:rPr lang="en-US" dirty="0"/>
              <a:t>('Algorithm',</a:t>
            </a:r>
            <a:r>
              <a:rPr lang="en-US" dirty="0" err="1"/>
              <a:t>Alg</a:t>
            </a:r>
            <a:r>
              <a:rPr lang="en-US" dirty="0"/>
              <a:t>{2},...</a:t>
            </a:r>
          </a:p>
          <a:p>
            <a:r>
              <a:rPr lang="en-US" dirty="0"/>
              <a:t>    '</a:t>
            </a:r>
            <a:r>
              <a:rPr lang="en-US" dirty="0" err="1"/>
              <a:t>Display','off</a:t>
            </a:r>
            <a:r>
              <a:rPr lang="en-US" dirty="0"/>
              <a:t>',...</a:t>
            </a:r>
          </a:p>
          <a:p>
            <a:r>
              <a:rPr lang="en-US" dirty="0"/>
              <a:t>    'MaxIter',20);</a:t>
            </a:r>
          </a:p>
          <a:p>
            <a:r>
              <a:rPr lang="en-US" dirty="0"/>
              <a:t>alpha=</a:t>
            </a:r>
            <a:r>
              <a:rPr lang="en-US" dirty="0" err="1"/>
              <a:t>quadprog</a:t>
            </a:r>
            <a:r>
              <a:rPr lang="en-US" dirty="0"/>
              <a:t>(</a:t>
            </a:r>
            <a:r>
              <a:rPr lang="en-US" dirty="0" err="1"/>
              <a:t>H,f</a:t>
            </a:r>
            <a:r>
              <a:rPr lang="en-US" dirty="0"/>
              <a:t>,[],[],</a:t>
            </a:r>
            <a:r>
              <a:rPr lang="en-US" dirty="0" err="1"/>
              <a:t>Aeq,beq,lb,ub</a:t>
            </a:r>
            <a:r>
              <a:rPr lang="en-US" dirty="0"/>
              <a:t>,[],options)';</a:t>
            </a:r>
          </a:p>
          <a:p>
            <a:r>
              <a:rPr lang="en-US" dirty="0" err="1"/>
              <a:t>AlmostZero</a:t>
            </a:r>
            <a:r>
              <a:rPr lang="en-US" dirty="0"/>
              <a:t>=(abs(alpha)&lt;max(abs(alpha))/1e5);</a:t>
            </a:r>
          </a:p>
          <a:p>
            <a:r>
              <a:rPr lang="en-US" dirty="0"/>
              <a:t>alpha(</a:t>
            </a:r>
            <a:r>
              <a:rPr lang="en-US" dirty="0" err="1"/>
              <a:t>AlmostZero</a:t>
            </a:r>
            <a:r>
              <a:rPr lang="en-US" dirty="0"/>
              <a:t>)=0;</a:t>
            </a:r>
          </a:p>
          <a:p>
            <a:r>
              <a:rPr lang="en-US" dirty="0"/>
              <a:t>S=find(alpha&gt;0 &amp; alpha&lt;C);</a:t>
            </a:r>
          </a:p>
          <a:p>
            <a:r>
              <a:rPr lang="en-US" dirty="0"/>
              <a:t>w=0;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=S</a:t>
            </a:r>
          </a:p>
          <a:p>
            <a:r>
              <a:rPr lang="en-US" dirty="0"/>
              <a:t>    w=</a:t>
            </a:r>
            <a:r>
              <a:rPr lang="en-US" dirty="0" err="1"/>
              <a:t>w+alpha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)*y(</a:t>
            </a:r>
            <a:r>
              <a:rPr lang="en-US" dirty="0" err="1"/>
              <a:t>i</a:t>
            </a:r>
            <a:r>
              <a:rPr lang="en-US" dirty="0"/>
              <a:t>)*x(:,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b=mean(y(S)-w'*x(:,S));</a:t>
            </a:r>
          </a:p>
          <a:p>
            <a:r>
              <a:rPr lang="en-US" dirty="0"/>
              <a:t>%% Plot Results</a:t>
            </a:r>
          </a:p>
          <a:p>
            <a:r>
              <a:rPr lang="pl-PL" dirty="0"/>
              <a:t>Line = @(x1,x2) w(1)*x1+w(2)*x2+b;</a:t>
            </a:r>
          </a:p>
          <a:p>
            <a:r>
              <a:rPr lang="pl-PL" dirty="0"/>
              <a:t>LineA = @(x1,x2) w(1)*x1+w(2)*x2+b+1;</a:t>
            </a:r>
          </a:p>
          <a:p>
            <a:r>
              <a:rPr lang="pl-PL" dirty="0"/>
              <a:t>LineB = @(x1,x2) w(1)*x1+w(2)*x2+b-1;</a:t>
            </a:r>
          </a:p>
          <a:p>
            <a:r>
              <a:rPr lang="en-US" dirty="0"/>
              <a:t>figure;</a:t>
            </a:r>
          </a:p>
          <a:p>
            <a:r>
              <a:rPr lang="en-US" dirty="0"/>
              <a:t>plot(x(1,ClassA),x(2,ClassA),'</a:t>
            </a:r>
            <a:r>
              <a:rPr lang="en-US" dirty="0" err="1"/>
              <a:t>ro</a:t>
            </a:r>
            <a:r>
              <a:rPr lang="en-US" dirty="0"/>
              <a:t>');</a:t>
            </a:r>
          </a:p>
          <a:p>
            <a:r>
              <a:rPr lang="en-US" dirty="0"/>
              <a:t>hold on;</a:t>
            </a:r>
          </a:p>
          <a:p>
            <a:r>
              <a:rPr lang="en-US" dirty="0"/>
              <a:t>plot(x(1,ClassB),x(2,ClassB),'</a:t>
            </a:r>
            <a:r>
              <a:rPr lang="en-US" dirty="0" err="1"/>
              <a:t>bs</a:t>
            </a:r>
            <a:r>
              <a:rPr lang="en-US" dirty="0"/>
              <a:t>');</a:t>
            </a:r>
          </a:p>
          <a:p>
            <a:r>
              <a:rPr lang="en-US" dirty="0"/>
              <a:t>plot(x(1,S),x(2,S),'ko','MarkerSize',12);</a:t>
            </a:r>
          </a:p>
          <a:p>
            <a:r>
              <a:rPr lang="en-US" dirty="0"/>
              <a:t>x1min = min(x(1,:));</a:t>
            </a:r>
          </a:p>
          <a:p>
            <a:r>
              <a:rPr lang="en-US" dirty="0"/>
              <a:t>x1max = max(x(1,:));</a:t>
            </a:r>
          </a:p>
          <a:p>
            <a:r>
              <a:rPr lang="en-US" dirty="0"/>
              <a:t>x2min = min(x(2,:));</a:t>
            </a:r>
          </a:p>
          <a:p>
            <a:r>
              <a:rPr lang="en-US" dirty="0"/>
              <a:t>x2max = max(x(2,:));</a:t>
            </a:r>
          </a:p>
          <a:p>
            <a:r>
              <a:rPr lang="en-US" dirty="0"/>
              <a:t>handle = </a:t>
            </a:r>
            <a:r>
              <a:rPr lang="en-US" dirty="0" err="1"/>
              <a:t>ezplot</a:t>
            </a:r>
            <a:r>
              <a:rPr lang="en-US" dirty="0"/>
              <a:t>(Line,[x1min x1max x2min x2max]);</a:t>
            </a:r>
          </a:p>
          <a:p>
            <a:r>
              <a:rPr lang="en-US" dirty="0"/>
              <a:t>set(handle,'Color','k','LineWidth',2);</a:t>
            </a:r>
          </a:p>
          <a:p>
            <a:r>
              <a:rPr lang="sv-SE" dirty="0"/>
              <a:t>handleA = ezplot(LineA,[x1min x1max x2min x2max]);</a:t>
            </a:r>
          </a:p>
          <a:p>
            <a:r>
              <a:rPr lang="en-US" dirty="0"/>
              <a:t>set(handleA,'Color','k','LineWidth',1,'LineStyle',':');</a:t>
            </a:r>
          </a:p>
          <a:p>
            <a:r>
              <a:rPr lang="en-US" dirty="0" err="1"/>
              <a:t>handleB</a:t>
            </a:r>
            <a:r>
              <a:rPr lang="en-US" dirty="0"/>
              <a:t> = </a:t>
            </a:r>
            <a:r>
              <a:rPr lang="en-US" dirty="0" err="1"/>
              <a:t>ezplot</a:t>
            </a:r>
            <a:r>
              <a:rPr lang="en-US" dirty="0"/>
              <a:t>(</a:t>
            </a:r>
            <a:r>
              <a:rPr lang="en-US" dirty="0" err="1"/>
              <a:t>LineB</a:t>
            </a:r>
            <a:r>
              <a:rPr lang="en-US" dirty="0"/>
              <a:t>,[x1min x1max x2min x2max]);</a:t>
            </a:r>
          </a:p>
          <a:p>
            <a:r>
              <a:rPr lang="en-US" dirty="0"/>
              <a:t>set(handleB,'Color','k','LineWidth',1,'LineStyle',':');</a:t>
            </a:r>
          </a:p>
          <a:p>
            <a:r>
              <a:rPr lang="en-US" dirty="0"/>
              <a:t>legend('Class </a:t>
            </a:r>
            <a:r>
              <a:rPr lang="en-US" dirty="0" err="1"/>
              <a:t>A','Class</a:t>
            </a:r>
            <a:r>
              <a:rPr lang="en-US" dirty="0"/>
              <a:t> B');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46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50" y="1313736"/>
            <a:ext cx="5999099" cy="54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5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1FB-A62E-4995-96BA-AAF71028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Soft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E621-C094-49ED-9DB8-C9C9010F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ADE1-57C9-4E2E-85D4-A7213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E27CF-6AFF-47F0-A376-F8896FAA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11F3F-8CFD-459D-AB71-27D5F39ACD2B}"/>
              </a:ext>
            </a:extLst>
          </p:cNvPr>
          <p:cNvSpPr txBox="1"/>
          <p:nvPr/>
        </p:nvSpPr>
        <p:spPr>
          <a:xfrm>
            <a:off x="685800" y="1213554"/>
            <a:ext cx="7287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https://www.baeldung.com/cs/svm-hard-margin-vs-soft-margin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B7DEE-2EBD-4116-997E-EBBC4D9C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00249"/>
            <a:ext cx="6005231" cy="43244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5321B-35D3-4275-A9AD-7F6E0F7FF85A}"/>
              </a:ext>
            </a:extLst>
          </p:cNvPr>
          <p:cNvCxnSpPr/>
          <p:nvPr/>
        </p:nvCxnSpPr>
        <p:spPr>
          <a:xfrm flipH="1">
            <a:off x="4800600" y="2286000"/>
            <a:ext cx="1371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D20CC-933F-456F-B75B-C57F102441F2}"/>
              </a:ext>
            </a:extLst>
          </p:cNvPr>
          <p:cNvCxnSpPr>
            <a:cxnSpLocks/>
          </p:cNvCxnSpPr>
          <p:nvPr/>
        </p:nvCxnSpPr>
        <p:spPr>
          <a:xfrm flipH="1">
            <a:off x="5029200" y="2286000"/>
            <a:ext cx="1219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FFB9D2-69BC-4FE7-938F-B07AE0BE66BC}"/>
              </a:ext>
            </a:extLst>
          </p:cNvPr>
          <p:cNvSpPr txBox="1"/>
          <p:nvPr/>
        </p:nvSpPr>
        <p:spPr>
          <a:xfrm>
            <a:off x="3810000" y="1905000"/>
            <a:ext cx="4817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 are allowed to live inside </a:t>
            </a:r>
          </a:p>
          <a:p>
            <a:r>
              <a:rPr lang="en-US" dirty="0"/>
              <a:t>the margins</a:t>
            </a:r>
          </a:p>
        </p:txBody>
      </p:sp>
    </p:spTree>
    <p:extLst>
      <p:ext uri="{BB962C8B-B14F-4D97-AF65-F5344CB8AC3E}">
        <p14:creationId xmlns:p14="http://schemas.microsoft.com/office/powerpoint/2010/main" val="3261078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 implementation for Non-linear problems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kernel trick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871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basic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47458" name="Picture 2" descr="https://miro.medium.com/max/2196/1*7zZnvT1bT1Lub_gmeq9p1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53" y="820207"/>
            <a:ext cx="6379295" cy="2671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reflection stA="45000" endPos="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0" name="Picture 4" descr="https://miro.medium.com/max/1559/1*4pLn03Tc-tTW_6N1RLzUy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08" y="3491319"/>
            <a:ext cx="3824292" cy="3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7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06"/>
            <a:ext cx="8229600" cy="1143000"/>
          </a:xfrm>
        </p:spPr>
        <p:txBody>
          <a:bodyPr/>
          <a:lstStyle/>
          <a:p>
            <a:r>
              <a:rPr lang="en-US" dirty="0"/>
              <a:t>A simple Kernel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53" y="1355299"/>
            <a:ext cx="3122428" cy="44497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6" name="Picture 6" descr="https://miro.medium.com/max/1952/1*aecSIdkC172OQZhLVxKgI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2494595"/>
            <a:ext cx="8458200" cy="28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1400" y="5199909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1666" y="5070123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98952" y="4962825"/>
            <a:ext cx="2484942" cy="3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71668" y="3700818"/>
            <a:ext cx="706390" cy="166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29033" y="2860415"/>
            <a:ext cx="42633" cy="84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1372" y="247770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sqrt</a:t>
            </a:r>
            <a:r>
              <a:rPr lang="en-US" dirty="0"/>
              <a:t>(2)x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0106" y="4058050"/>
            <a:ext cx="306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57400" y="2570755"/>
            <a:ext cx="0" cy="29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1" y="410083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5548" y="232719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445" y="5788836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2-D data space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62826" y="5830206"/>
            <a:ext cx="3203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Mapped to 3-D data space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88717" y="540495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(0,0,0)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9628" y="1043934"/>
            <a:ext cx="551902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red dots are having large 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in magnitude, so in the 3-D space they will be at higher locations along the vertical axis (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(2)x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baseline="-25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inputs </a:t>
            </a:r>
            <a:r>
              <a:rPr lang="en-US" i="1" dirty="0"/>
              <a:t>x={x</a:t>
            </a:r>
            <a:r>
              <a:rPr lang="en-US" i="1" baseline="-25000" dirty="0"/>
              <a:t>1</a:t>
            </a:r>
            <a:r>
              <a:rPr lang="en-US" i="1" dirty="0"/>
              <a:t>,x</a:t>
            </a:r>
            <a:r>
              <a:rPr lang="en-US" i="1" baseline="-25000" dirty="0"/>
              <a:t>2</a:t>
            </a:r>
            <a:r>
              <a:rPr lang="en-US" i="1" dirty="0"/>
              <a:t>,..,x</a:t>
            </a:r>
            <a:r>
              <a:rPr lang="en-US" i="1" baseline="-25000" dirty="0"/>
              <a:t>n</a:t>
            </a:r>
            <a:r>
              <a:rPr lang="en-US" i="1" dirty="0"/>
              <a:t>} </a:t>
            </a:r>
            <a:r>
              <a:rPr lang="en-US" dirty="0"/>
              <a:t>and their labels </a:t>
            </a:r>
            <a:r>
              <a:rPr lang="en-US" i="1" dirty="0"/>
              <a:t>y={y</a:t>
            </a:r>
            <a:r>
              <a:rPr lang="en-US" i="1" baseline="-25000" dirty="0"/>
              <a:t>1</a:t>
            </a:r>
            <a:r>
              <a:rPr lang="en-US" i="1" dirty="0"/>
              <a:t>,y</a:t>
            </a:r>
            <a:r>
              <a:rPr lang="en-US" i="1" baseline="-25000" dirty="0"/>
              <a:t>2</a:t>
            </a:r>
            <a:r>
              <a:rPr lang="en-US" i="1" dirty="0"/>
              <a:t>,..,y</a:t>
            </a:r>
            <a:r>
              <a:rPr lang="en-US" i="1" baseline="-25000" dirty="0"/>
              <a:t>n</a:t>
            </a:r>
            <a:r>
              <a:rPr lang="en-US" i="1" dirty="0"/>
              <a:t>} </a:t>
            </a:r>
            <a:r>
              <a:rPr lang="en-US" dirty="0"/>
              <a:t>as training data set (values can be +1 or -1 only). Find a classifier </a:t>
            </a:r>
            <a:r>
              <a:rPr lang="en-US" i="1" dirty="0"/>
              <a:t>f() </a:t>
            </a:r>
            <a:r>
              <a:rPr lang="en-US" dirty="0"/>
              <a:t>to classify the unknown inputs to give the correct label.</a:t>
            </a:r>
          </a:p>
          <a:p>
            <a:r>
              <a:rPr lang="en-US" dirty="0"/>
              <a:t>So that</a:t>
            </a:r>
          </a:p>
          <a:p>
            <a:pPr marL="457200" lvl="1" indent="0">
              <a:buNone/>
            </a:pPr>
            <a:r>
              <a:rPr lang="en-US" i="1" dirty="0"/>
              <a:t>f(x)=+1</a:t>
            </a:r>
            <a:r>
              <a:rPr lang="en-US" dirty="0"/>
              <a:t>, if x has label </a:t>
            </a:r>
            <a:r>
              <a:rPr lang="en-US" i="1" dirty="0"/>
              <a:t>‘+1’</a:t>
            </a:r>
          </a:p>
          <a:p>
            <a:pPr marL="457200" lvl="1" indent="0">
              <a:buNone/>
            </a:pPr>
            <a:r>
              <a:rPr lang="en-US" i="1" dirty="0"/>
              <a:t>f(x)=-1</a:t>
            </a:r>
            <a:r>
              <a:rPr lang="en-US" dirty="0"/>
              <a:t>,  if x has label </a:t>
            </a:r>
            <a:r>
              <a:rPr lang="en-US" i="1" dirty="0"/>
              <a:t>‘-1’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28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Exercise 5: </a:t>
            </a:r>
            <a:br>
              <a:rPr lang="en-US" sz="2800" dirty="0"/>
            </a:br>
            <a:r>
              <a:rPr lang="en-US" sz="2800" dirty="0"/>
              <a:t>Non-linear kernel: Polynomial Kernel</a:t>
            </a:r>
            <a:br>
              <a:rPr lang="en-US" sz="2800" dirty="0"/>
            </a:br>
            <a:r>
              <a:rPr lang="en-US" sz="2800" dirty="0"/>
              <a:t>Write the Linear kernel for eq.(iv)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40</a:t>
            </a:fld>
            <a:endParaRPr lang="en-US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73892"/>
              </p:ext>
            </p:extLst>
          </p:nvPr>
        </p:nvGraphicFramePr>
        <p:xfrm>
          <a:off x="1219200" y="4519996"/>
          <a:ext cx="58102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3" name="Equation" r:id="rId4" imgW="2463480" imgH="812520" progId="Equation.3">
                  <p:embed/>
                </p:oleObj>
              </mc:Choice>
              <mc:Fallback>
                <p:oleObj name="Equation" r:id="rId4" imgW="2463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19996"/>
                        <a:ext cx="5810250" cy="1922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62823"/>
              </p:ext>
            </p:extLst>
          </p:nvPr>
        </p:nvGraphicFramePr>
        <p:xfrm>
          <a:off x="842168" y="1647825"/>
          <a:ext cx="745966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4" name="Equation" r:id="rId6" imgW="4178160" imgH="1498320" progId="Equation.3">
                  <p:embed/>
                </p:oleObj>
              </mc:Choice>
              <mc:Fallback>
                <p:oleObj name="Equation" r:id="rId6" imgW="417816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" y="1647825"/>
                        <a:ext cx="7459663" cy="2674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535213" y="2209800"/>
            <a:ext cx="1110120" cy="61946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599" y="2816569"/>
            <a:ext cx="14326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86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ANSWER 5</a:t>
            </a:r>
            <a:r>
              <a:rPr lang="en-US" sz="4000" dirty="0"/>
              <a:t>: </a:t>
            </a:r>
            <a:br>
              <a:rPr lang="en-US" sz="2800" dirty="0"/>
            </a:br>
            <a:r>
              <a:rPr lang="en-US" sz="2800" dirty="0"/>
              <a:t>Non-linear kernel: Polynomial Kernel</a:t>
            </a:r>
            <a:br>
              <a:rPr lang="en-US" sz="2800" dirty="0"/>
            </a:br>
            <a:r>
              <a:rPr lang="en-US" sz="2800" dirty="0"/>
              <a:t>Write the Linear kernel for eq.(iv)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519996"/>
          <a:ext cx="58102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8" name="Equation" r:id="rId4" imgW="2463480" imgH="812520" progId="Equation.3">
                  <p:embed/>
                </p:oleObj>
              </mc:Choice>
              <mc:Fallback>
                <p:oleObj name="Equation" r:id="rId4" imgW="2463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19996"/>
                        <a:ext cx="5810250" cy="1922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59334"/>
              </p:ext>
            </p:extLst>
          </p:nvPr>
        </p:nvGraphicFramePr>
        <p:xfrm>
          <a:off x="805381" y="1615068"/>
          <a:ext cx="745966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9" name="Equation" r:id="rId6" imgW="4178160" imgH="1498320" progId="Equation.3">
                  <p:embed/>
                </p:oleObj>
              </mc:Choice>
              <mc:Fallback>
                <p:oleObj name="Equation" r:id="rId6" imgW="417816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81" y="1615068"/>
                        <a:ext cx="7459663" cy="2674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535213" y="2209800"/>
            <a:ext cx="1110120" cy="61946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599" y="2816569"/>
            <a:ext cx="14326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95125"/>
              </p:ext>
            </p:extLst>
          </p:nvPr>
        </p:nvGraphicFramePr>
        <p:xfrm>
          <a:off x="4074625" y="2944897"/>
          <a:ext cx="4957150" cy="94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0" name="Equation" r:id="rId8" imgW="3733560" imgH="711000" progId="Equation.3">
                  <p:embed/>
                </p:oleObj>
              </mc:Choice>
              <mc:Fallback>
                <p:oleObj name="Equation" r:id="rId8" imgW="37335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4625" y="2944897"/>
                        <a:ext cx="4957150" cy="944219"/>
                      </a:xfrm>
                      <a:prstGeom prst="rect">
                        <a:avLst/>
                      </a:prstGeom>
                      <a:ln w="603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569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Non-Linear Kernel: how to classify a new input</a:t>
            </a:r>
            <a:br>
              <a:rPr lang="en-US" sz="3200" dirty="0"/>
            </a:br>
            <a:r>
              <a:rPr lang="en-US" sz="3200" i="1" dirty="0">
                <a:solidFill>
                  <a:srgbClr val="FF0000"/>
                </a:solidFill>
              </a:rPr>
              <a:t>s{ }</a:t>
            </a:r>
            <a:r>
              <a:rPr lang="en-US" sz="3200" dirty="0">
                <a:solidFill>
                  <a:srgbClr val="FF0000"/>
                </a:solidFill>
              </a:rPr>
              <a:t>=set of support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0" y="6438954"/>
            <a:ext cx="381000" cy="411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08732"/>
              </p:ext>
            </p:extLst>
          </p:nvPr>
        </p:nvGraphicFramePr>
        <p:xfrm>
          <a:off x="236538" y="998538"/>
          <a:ext cx="8670925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46" name="Equation" r:id="rId4" imgW="4063680" imgH="2666880" progId="Equation.3">
                  <p:embed/>
                </p:oleObj>
              </mc:Choice>
              <mc:Fallback>
                <p:oleObj name="Equation" r:id="rId4" imgW="4063680" imgH="266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8" y="998538"/>
                        <a:ext cx="8670925" cy="569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396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16" y="116295"/>
            <a:ext cx="6096001" cy="299392"/>
          </a:xfrm>
        </p:spPr>
        <p:txBody>
          <a:bodyPr>
            <a:no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The Kernel trick: A more complex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254809"/>
            <a:ext cx="228600" cy="4666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54391" y="423583"/>
                <a:ext cx="4421955" cy="61595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Task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ap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data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br>
                  <a:rPr lang="en-US" sz="1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higher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dimensional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(6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</a:t>
                </a:r>
                <a:r>
                  <a:rPr lang="en-US" sz="1800" dirty="0"/>
                  <a:t>Show , you can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simply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use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kernel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and achieve the same mapping</a:t>
                </a:r>
                <a:br>
                  <a:rPr lang="en-US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12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1" y="423583"/>
                <a:ext cx="4421955" cy="6159500"/>
              </a:xfrm>
              <a:prstGeom prst="rect">
                <a:avLst/>
              </a:prstGeom>
              <a:blipFill>
                <a:blip r:embed="rId3"/>
                <a:stretch>
                  <a:fillRect l="-275" r="-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531" y="6444971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https://towardsdatascience.com/support-vector-machines-svm-c9ef22815589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4500585" y="459997"/>
                <a:ext cx="4518025" cy="61595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create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higher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power</m:t>
                      </m:r>
                    </m:oMath>
                    <m:oMath xmlns:m="http://schemas.openxmlformats.org/officeDocument/2006/math"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called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Kernel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Trick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Also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585" y="459997"/>
                <a:ext cx="4518025" cy="6159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054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: After all {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} are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Use classification function to classify an input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06057"/>
              </p:ext>
            </p:extLst>
          </p:nvPr>
        </p:nvGraphicFramePr>
        <p:xfrm>
          <a:off x="795337" y="1951831"/>
          <a:ext cx="6824663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63" name="Equation" r:id="rId4" imgW="3911400" imgH="1396800" progId="Equation.3">
                  <p:embed/>
                </p:oleObj>
              </mc:Choice>
              <mc:Fallback>
                <p:oleObj name="Equation" r:id="rId4" imgW="3911400" imgH="139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337" y="1951831"/>
                        <a:ext cx="6824663" cy="243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83376"/>
              </p:ext>
            </p:extLst>
          </p:nvPr>
        </p:nvGraphicFramePr>
        <p:xfrm>
          <a:off x="6821526" y="2442143"/>
          <a:ext cx="233362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64" name="Equation" r:id="rId6" imgW="1244520" imgH="2082600" progId="Equation.3">
                  <p:embed/>
                </p:oleObj>
              </mc:Choice>
              <mc:Fallback>
                <p:oleObj name="Equation" r:id="rId6" imgW="1244520" imgH="20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526" y="2442143"/>
                        <a:ext cx="2333625" cy="3914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44286"/>
              </p:ext>
            </p:extLst>
          </p:nvPr>
        </p:nvGraphicFramePr>
        <p:xfrm>
          <a:off x="668323" y="4478529"/>
          <a:ext cx="60512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65" name="Equation" r:id="rId8" imgW="3136680" imgH="939600" progId="Equation.3">
                  <p:embed/>
                </p:oleObj>
              </mc:Choice>
              <mc:Fallback>
                <p:oleObj name="Equation" r:id="rId8" imgW="31366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8323" y="4478529"/>
                        <a:ext cx="6051250" cy="1812925"/>
                      </a:xfrm>
                      <a:prstGeom prst="rect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211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Non-linear kernel for non-linear problems.</a:t>
            </a:r>
          </a:p>
          <a:p>
            <a:r>
              <a:rPr lang="en-US" dirty="0">
                <a:hlinkClick r:id="rId2"/>
              </a:rPr>
              <a:t>https://stats.stackexchange.com/questions/152897/how-to-intuitively-explain-what-a-kernel-is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122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to find bias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% </a:t>
            </a:r>
            <a:r>
              <a:rPr lang="en-US" dirty="0" err="1"/>
              <a:t>matlab</a:t>
            </a:r>
            <a:r>
              <a:rPr lang="en-US" dirty="0"/>
              <a:t> Code in Svm_demo2 </a:t>
            </a:r>
            <a:r>
              <a:rPr lang="en-US" dirty="0" err="1"/>
              <a:t>svm.m</a:t>
            </a:r>
            <a:endParaRPr lang="en-US" dirty="0"/>
          </a:p>
          <a:p>
            <a:r>
              <a:rPr lang="en-US" dirty="0" err="1"/>
              <a:t>svindex</a:t>
            </a:r>
            <a:r>
              <a:rPr lang="en-US" dirty="0"/>
              <a:t> = find( alpha &gt; epsilon);</a:t>
            </a:r>
          </a:p>
          <a:p>
            <a:r>
              <a:rPr lang="en-US" dirty="0"/>
              <a:t>% Find unbounded support vectors</a:t>
            </a:r>
          </a:p>
          <a:p>
            <a:r>
              <a:rPr lang="en-US" dirty="0" err="1"/>
              <a:t>usvindex</a:t>
            </a:r>
            <a:r>
              <a:rPr lang="en-US" dirty="0"/>
              <a:t> = find( alpha &gt; epsilon &amp; alpha &lt; (C - epsilon));</a:t>
            </a:r>
          </a:p>
          <a:p>
            <a:r>
              <a:rPr lang="en-US" dirty="0"/>
              <a:t>%</a:t>
            </a:r>
            <a:r>
              <a:rPr lang="en-US" dirty="0" err="1"/>
              <a:t>usvindex</a:t>
            </a:r>
            <a:r>
              <a:rPr lang="en-US" dirty="0"/>
              <a:t> = find( alpha &gt; epsilon); %can also work.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length(</a:t>
            </a:r>
            <a:r>
              <a:rPr lang="en-US" dirty="0" err="1"/>
              <a:t>usvindex</a:t>
            </a:r>
            <a:r>
              <a:rPr lang="en-US" dirty="0"/>
              <a:t>) &gt; 0</a:t>
            </a:r>
          </a:p>
          <a:p>
            <a:r>
              <a:rPr lang="en-US" dirty="0"/>
              <a:t>    b0 =...</a:t>
            </a:r>
          </a:p>
          <a:p>
            <a:r>
              <a:rPr lang="en-US" dirty="0"/>
              <a:t>        (1/length(</a:t>
            </a:r>
            <a:r>
              <a:rPr lang="en-US" dirty="0" err="1"/>
              <a:t>usvindex</a:t>
            </a:r>
            <a:r>
              <a:rPr lang="en-US" dirty="0"/>
              <a:t>))*sum(D(</a:t>
            </a:r>
            <a:r>
              <a:rPr lang="en-US" dirty="0" err="1"/>
              <a:t>usvindex</a:t>
            </a:r>
            <a:r>
              <a:rPr lang="en-US" dirty="0"/>
              <a:t>) -...</a:t>
            </a:r>
          </a:p>
          <a:p>
            <a:r>
              <a:rPr lang="en-US" dirty="0"/>
              <a:t>        H(</a:t>
            </a:r>
            <a:r>
              <a:rPr lang="en-US" dirty="0" err="1"/>
              <a:t>usvindex,svindex</a:t>
            </a:r>
            <a:r>
              <a:rPr lang="en-US" dirty="0"/>
              <a:t>)*alpha(</a:t>
            </a:r>
            <a:r>
              <a:rPr lang="en-US" dirty="0" err="1"/>
              <a:t>svindex</a:t>
            </a:r>
            <a:r>
              <a:rPr lang="en-US" dirty="0"/>
              <a:t>).*D(</a:t>
            </a:r>
            <a:r>
              <a:rPr lang="en-US" dirty="0" err="1"/>
              <a:t>usvindex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('No support vectors on margin - cannot compute bias.\n');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%%%%%%%%%%%%%%%%%%%%%%%%%%%%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544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Exercise 6:  Write the formula for the polynomial kernel</a:t>
            </a:r>
            <a:br>
              <a:rPr lang="en-US" sz="2800" dirty="0"/>
            </a:br>
            <a:r>
              <a:rPr lang="en-US" sz="2800" dirty="0" err="1"/>
              <a:t>Matlab</a:t>
            </a:r>
            <a:r>
              <a:rPr lang="en-US" sz="2800" dirty="0"/>
              <a:t> code for using the polynomial kernel , after alphas  (</a:t>
            </a:r>
            <a:r>
              <a:rPr lang="en-US" sz="2800" dirty="0">
                <a:sym typeface="Symbol" panose="05050102010706020507" pitchFamily="18" charset="2"/>
              </a:rPr>
              <a:t>) </a:t>
            </a:r>
            <a:r>
              <a:rPr lang="en-US" sz="2800" dirty="0"/>
              <a:t>are found, it can be used directly to find the third dimension data (</a:t>
            </a:r>
            <a:r>
              <a:rPr lang="en-US" sz="2800" dirty="0" err="1"/>
              <a:t>ztemp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% inside </a:t>
            </a:r>
            <a:r>
              <a:rPr lang="en-US" dirty="0" err="1"/>
              <a:t>matlab</a:t>
            </a:r>
            <a:r>
              <a:rPr lang="en-US" dirty="0"/>
              <a:t> Code in Svm_demo2 </a:t>
            </a:r>
            <a:r>
              <a:rPr lang="en-US" dirty="0" err="1"/>
              <a:t>svm.m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z = b0*ones(size(x)); %% z is offset to b0</a:t>
            </a:r>
          </a:p>
          <a:p>
            <a:r>
              <a:rPr lang="en-US" dirty="0"/>
              <a:t>for x1 = 1 : size(x,1)</a:t>
            </a:r>
          </a:p>
          <a:p>
            <a:r>
              <a:rPr lang="en-US" dirty="0"/>
              <a:t>    for y1 = 1 : size(x,2)</a:t>
            </a:r>
          </a:p>
          <a:p>
            <a:r>
              <a:rPr lang="en-US" dirty="0"/>
              <a:t>        input(1) = x(x1,y1); %scan thru all areas (</a:t>
            </a:r>
            <a:r>
              <a:rPr lang="en-US" dirty="0" err="1"/>
              <a:t>x,y</a:t>
            </a:r>
            <a:r>
              <a:rPr lang="en-US" dirty="0"/>
              <a:t>)--&gt; valid areas as inputs, and see output z</a:t>
            </a:r>
          </a:p>
          <a:p>
            <a:r>
              <a:rPr lang="en-US" dirty="0"/>
              <a:t>        input(2) = y(x1,y1);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= 1 : length(D)</a:t>
            </a:r>
          </a:p>
          <a:p>
            <a:r>
              <a:rPr lang="en-US" dirty="0"/>
              <a:t>            if (abs(alpha(</a:t>
            </a:r>
            <a:r>
              <a:rPr lang="en-US" dirty="0" err="1"/>
              <a:t>i</a:t>
            </a:r>
            <a:r>
              <a:rPr lang="en-US" dirty="0"/>
              <a:t>)) &gt; epsilon)</a:t>
            </a:r>
          </a:p>
          <a:p>
            <a:r>
              <a:rPr lang="pl-PL" dirty="0"/>
              <a:t>                z(x1,y1) = z(x1,y1) + D(i)*alpha(i)*(input*X(i,:)'+ 1)^2; </a:t>
            </a:r>
          </a:p>
          <a:p>
            <a:r>
              <a:rPr lang="en-US" dirty="0"/>
              <a:t>            end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47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72200" y="609600"/>
            <a:ext cx="609600" cy="307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6200000">
            <a:off x="6477000" y="3139281"/>
            <a:ext cx="6096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94553"/>
              </p:ext>
            </p:extLst>
          </p:nvPr>
        </p:nvGraphicFramePr>
        <p:xfrm>
          <a:off x="2440615" y="4997380"/>
          <a:ext cx="37131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4" name="Equation" r:id="rId3" imgW="2006280" imgH="914400" progId="Equation.3">
                  <p:embed/>
                </p:oleObj>
              </mc:Choice>
              <mc:Fallback>
                <p:oleObj name="Equation" r:id="rId3" imgW="20062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615" y="4997380"/>
                        <a:ext cx="3713163" cy="16922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501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ANSWER 6: </a:t>
            </a:r>
            <a:r>
              <a:rPr lang="en-US" sz="2800" dirty="0"/>
              <a:t> Write the formula for the polynomial kernel</a:t>
            </a:r>
            <a:br>
              <a:rPr lang="en-US" sz="2800" dirty="0"/>
            </a:br>
            <a:r>
              <a:rPr lang="en-US" sz="2800" dirty="0" err="1"/>
              <a:t>Matlab</a:t>
            </a:r>
            <a:r>
              <a:rPr lang="en-US" sz="2800" dirty="0"/>
              <a:t> code for using the polynomial kernel , after alphas  (</a:t>
            </a:r>
            <a:r>
              <a:rPr lang="en-US" sz="2800" dirty="0">
                <a:sym typeface="Symbol" panose="05050102010706020507" pitchFamily="18" charset="2"/>
              </a:rPr>
              <a:t>) </a:t>
            </a:r>
            <a:r>
              <a:rPr lang="en-US" sz="2800" dirty="0"/>
              <a:t>are found, it can be used directly to find the third dimension data (</a:t>
            </a:r>
            <a:r>
              <a:rPr lang="en-US" sz="2800" dirty="0" err="1"/>
              <a:t>ztemp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% inside </a:t>
            </a:r>
            <a:r>
              <a:rPr lang="en-US" dirty="0" err="1"/>
              <a:t>matlab</a:t>
            </a:r>
            <a:r>
              <a:rPr lang="en-US" dirty="0"/>
              <a:t> Code in Svm_demo2 </a:t>
            </a:r>
            <a:r>
              <a:rPr lang="en-US" dirty="0" err="1"/>
              <a:t>svm.m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z = b0*ones(size(x)); %% z is offset to b0</a:t>
            </a:r>
          </a:p>
          <a:p>
            <a:r>
              <a:rPr lang="en-US" dirty="0"/>
              <a:t>for x1 = 1 : size(x,1)</a:t>
            </a:r>
          </a:p>
          <a:p>
            <a:r>
              <a:rPr lang="en-US" dirty="0"/>
              <a:t>    for y1 = 1 : size(x,2)</a:t>
            </a:r>
          </a:p>
          <a:p>
            <a:r>
              <a:rPr lang="en-US" dirty="0"/>
              <a:t>        input(1) = x(x1,y1); %scan thru all areas (</a:t>
            </a:r>
            <a:r>
              <a:rPr lang="en-US" dirty="0" err="1"/>
              <a:t>x,y</a:t>
            </a:r>
            <a:r>
              <a:rPr lang="en-US" dirty="0"/>
              <a:t>)--&gt; valid areas as inputs, and see output z</a:t>
            </a:r>
          </a:p>
          <a:p>
            <a:r>
              <a:rPr lang="en-US" dirty="0"/>
              <a:t>        input(2) = y(x1,y1);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= 1 : length(D)</a:t>
            </a:r>
          </a:p>
          <a:p>
            <a:r>
              <a:rPr lang="en-US" dirty="0"/>
              <a:t>            if (abs(alpha(</a:t>
            </a:r>
            <a:r>
              <a:rPr lang="en-US" dirty="0" err="1"/>
              <a:t>i</a:t>
            </a:r>
            <a:r>
              <a:rPr lang="en-US" dirty="0"/>
              <a:t>)) &gt; epsilon)</a:t>
            </a:r>
          </a:p>
          <a:p>
            <a:r>
              <a:rPr lang="pl-PL" dirty="0"/>
              <a:t>                z(x1,y1) = z(x1,y1) + D(i)*alpha(i)*(input*X(i,:)'+ 1)^2; </a:t>
            </a:r>
          </a:p>
          <a:p>
            <a:r>
              <a:rPr lang="en-US" dirty="0"/>
              <a:t>            end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48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72200" y="609600"/>
            <a:ext cx="609600" cy="307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6200000">
            <a:off x="6477000" y="3139281"/>
            <a:ext cx="6096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66115"/>
              </p:ext>
            </p:extLst>
          </p:nvPr>
        </p:nvGraphicFramePr>
        <p:xfrm>
          <a:off x="2640013" y="4997450"/>
          <a:ext cx="33131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8" name="Equation" r:id="rId3" imgW="1790640" imgH="914400" progId="Equation.3">
                  <p:embed/>
                </p:oleObj>
              </mc:Choice>
              <mc:Fallback>
                <p:oleObj name="Equation" r:id="rId3" imgW="179064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4997450"/>
                        <a:ext cx="3313112" cy="1692275"/>
                      </a:xfrm>
                      <a:prstGeom prst="rect">
                        <a:avLst/>
                      </a:prstGeom>
                      <a:ln w="603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503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Svm_demo1 (</a:t>
            </a:r>
            <a:r>
              <a:rPr lang="en-US" dirty="0" err="1"/>
              <a:t>new_basic_SVM</a:t>
            </a:r>
            <a:r>
              <a:rPr lang="en-US" dirty="0"/>
              <a:t>) using </a:t>
            </a:r>
            <a:r>
              <a:rPr lang="en-US" dirty="0" err="1"/>
              <a:t>matlab</a:t>
            </a:r>
            <a:r>
              <a:rPr lang="en-US" dirty="0"/>
              <a:t>: Non-linear example using Polynomial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https://notendur.hi.is/tpr/tutorials/svm/notes/chapter5_6.pdf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3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52104" cy="4525963"/>
          </a:xfrm>
        </p:spPr>
        <p:txBody>
          <a:bodyPr/>
          <a:lstStyle/>
          <a:p>
            <a:r>
              <a:rPr lang="en-US" dirty="0"/>
              <a:t>Classifier inputs into 2 classes of categories</a:t>
            </a:r>
          </a:p>
          <a:p>
            <a:r>
              <a:rPr lang="en-US" dirty="0"/>
              <a:t>Find the line L :(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x+b</a:t>
            </a:r>
            <a:r>
              <a:rPr lang="en-US" dirty="0"/>
              <a:t>=0) to separate the 2 classes.</a:t>
            </a:r>
          </a:p>
          <a:p>
            <a:r>
              <a:rPr lang="en-US" dirty="0"/>
              <a:t>What it means is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+b</a:t>
            </a:r>
            <a:r>
              <a:rPr lang="en-US" dirty="0"/>
              <a:t>)≥1 for all </a:t>
            </a:r>
            <a:r>
              <a:rPr lang="en-US" dirty="0" err="1"/>
              <a:t>i</a:t>
            </a:r>
            <a:r>
              <a:rPr lang="en-US" dirty="0"/>
              <a:t>=1,,n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209305" y="2802258"/>
            <a:ext cx="3771234" cy="3503724"/>
            <a:chOff x="5209305" y="2802258"/>
            <a:chExt cx="3771234" cy="3503724"/>
          </a:xfrm>
        </p:grpSpPr>
        <p:sp>
          <p:nvSpPr>
            <p:cNvPr id="18" name="TextBox 17"/>
            <p:cNvSpPr txBox="1"/>
            <p:nvPr/>
          </p:nvSpPr>
          <p:spPr>
            <a:xfrm>
              <a:off x="8447139" y="590587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209305" y="2802258"/>
              <a:ext cx="3719052" cy="3103614"/>
              <a:chOff x="1881647" y="2890734"/>
              <a:chExt cx="3719052" cy="310361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400299" y="3022548"/>
                <a:ext cx="0" cy="2971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400299" y="5994348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579937" y="3462433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64957" y="5268047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81647" y="2890734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338141" y="5434515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09899" y="4898786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5041835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28454" y="3845661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7907595" y="303038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53941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0"/>
            <a:ext cx="4038600" cy="6735762"/>
          </a:xfrm>
        </p:spPr>
        <p:txBody>
          <a:bodyPr>
            <a:noAutofit/>
          </a:bodyPr>
          <a:lstStyle/>
          <a:p>
            <a:r>
              <a:rPr lang="en-US" sz="1600" dirty="0"/>
              <a:t>%  svm_demo1.m</a:t>
            </a:r>
          </a:p>
          <a:p>
            <a:r>
              <a:rPr lang="en-US" sz="1600" dirty="0"/>
              <a:t>function </a:t>
            </a:r>
            <a:r>
              <a:rPr lang="en-US" sz="1600" dirty="0" err="1"/>
              <a:t>new_basic_SVM</a:t>
            </a:r>
            <a:r>
              <a:rPr lang="en-US" sz="1600" dirty="0"/>
              <a:t>(</a:t>
            </a:r>
            <a:r>
              <a:rPr lang="en-US" sz="1600" dirty="0" err="1"/>
              <a:t>n,D,S,C</a:t>
            </a:r>
            <a:r>
              <a:rPr lang="en-US" sz="1600" dirty="0"/>
              <a:t>)</a:t>
            </a:r>
          </a:p>
          <a:p>
            <a:r>
              <a:rPr lang="en-US" sz="1600" dirty="0"/>
              <a:t>%ref https://www.mathworks.com/matlabcentral/fileexchange/68218-svm-basic-support-vector-machines-using-quadprog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nargin</a:t>
            </a:r>
            <a:r>
              <a:rPr lang="en-US" sz="1600" dirty="0"/>
              <a:t> &lt; 1, n = 160; end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nargin</a:t>
            </a:r>
            <a:r>
              <a:rPr lang="en-US" sz="1600" dirty="0"/>
              <a:t> &lt; 2, D = 4; end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nargin</a:t>
            </a:r>
            <a:r>
              <a:rPr lang="en-US" sz="1600" dirty="0"/>
              <a:t> &lt; 3, S = 3; end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nargin</a:t>
            </a:r>
            <a:r>
              <a:rPr lang="en-US" sz="1600" dirty="0"/>
              <a:t> &lt; 4, C = 2; end</a:t>
            </a:r>
          </a:p>
          <a:p>
            <a:r>
              <a:rPr lang="en-US" sz="1600" dirty="0"/>
              <a:t>%% Generate Data</a:t>
            </a:r>
          </a:p>
          <a:p>
            <a:r>
              <a:rPr lang="en-US" sz="1600" dirty="0"/>
              <a:t>%%%%%%%%%%%%%%%test 1 data begins%%%%%%%%%%%%%%%%%%%%%%%</a:t>
            </a:r>
          </a:p>
          <a:p>
            <a:r>
              <a:rPr lang="en-US" sz="1600" dirty="0"/>
              <a:t>x = [ D + S*</a:t>
            </a:r>
            <a:r>
              <a:rPr lang="en-US" sz="1600" dirty="0" err="1"/>
              <a:t>randn</a:t>
            </a:r>
            <a:r>
              <a:rPr lang="en-US" sz="1600" dirty="0"/>
              <a:t>(n/2,2);% test1: random data test</a:t>
            </a:r>
          </a:p>
          <a:p>
            <a:r>
              <a:rPr lang="en-US" sz="1600" dirty="0"/>
              <a:t>     -D + S*</a:t>
            </a:r>
            <a:r>
              <a:rPr lang="en-US" sz="1600" dirty="0" err="1"/>
              <a:t>randn</a:t>
            </a:r>
            <a:r>
              <a:rPr lang="en-US" sz="1600" dirty="0"/>
              <a:t>(n/2,2)]';</a:t>
            </a:r>
          </a:p>
          <a:p>
            <a:r>
              <a:rPr lang="en-US" sz="1600" dirty="0"/>
              <a:t>y = [  ones(n/2,1);</a:t>
            </a:r>
          </a:p>
          <a:p>
            <a:r>
              <a:rPr lang="en-US" sz="1600" dirty="0"/>
              <a:t>      -ones(n/2,1)  ]';</a:t>
            </a:r>
          </a:p>
          <a:p>
            <a:r>
              <a:rPr lang="en-US" sz="1600" dirty="0"/>
              <a:t>n=length(y)</a:t>
            </a:r>
          </a:p>
          <a:p>
            <a:r>
              <a:rPr lang="en-US" sz="1600" dirty="0"/>
              <a:t>%%%%%%%%%%%%%%%%%%%%%%%%%%%%%%%</a:t>
            </a:r>
          </a:p>
          <a:p>
            <a:r>
              <a:rPr lang="en-US" sz="1600" dirty="0" err="1"/>
              <a:t>ClassA</a:t>
            </a:r>
            <a:r>
              <a:rPr lang="en-US" sz="1600" dirty="0"/>
              <a:t> = find( y == +1 );</a:t>
            </a:r>
          </a:p>
          <a:p>
            <a:r>
              <a:rPr lang="en-US" sz="1600" dirty="0" err="1"/>
              <a:t>ClassB</a:t>
            </a:r>
            <a:r>
              <a:rPr lang="en-US" sz="1600" dirty="0"/>
              <a:t> = find( y == -1 );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81500" y="-68097"/>
            <a:ext cx="4762500" cy="6424447"/>
          </a:xfrm>
        </p:spPr>
        <p:txBody>
          <a:bodyPr>
            <a:noAutofit/>
          </a:bodyPr>
          <a:lstStyle/>
          <a:p>
            <a:r>
              <a:rPr lang="en-US" sz="1600" dirty="0"/>
              <a:t>%% Design SVM</a:t>
            </a:r>
          </a:p>
          <a:p>
            <a:r>
              <a:rPr lang="en-US" sz="1600" dirty="0"/>
              <a:t>H = zeros(</a:t>
            </a:r>
            <a:r>
              <a:rPr lang="en-US" sz="1600" dirty="0" err="1"/>
              <a:t>n,n</a:t>
            </a:r>
            <a:r>
              <a:rPr lang="en-US" sz="1600" dirty="0"/>
              <a:t>);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=1:n</a:t>
            </a:r>
          </a:p>
          <a:p>
            <a:r>
              <a:rPr lang="en-US" sz="1600" dirty="0"/>
              <a:t>    for j=</a:t>
            </a:r>
            <a:r>
              <a:rPr lang="en-US" sz="1600" dirty="0" err="1"/>
              <a:t>i:n</a:t>
            </a:r>
            <a:endParaRPr lang="en-US" sz="1600" dirty="0"/>
          </a:p>
          <a:p>
            <a:r>
              <a:rPr lang="en-US" sz="1600" dirty="0"/>
              <a:t>        %H(</a:t>
            </a:r>
            <a:r>
              <a:rPr lang="en-US" sz="1600" dirty="0" err="1"/>
              <a:t>i,j</a:t>
            </a:r>
            <a:r>
              <a:rPr lang="en-US" sz="1600" dirty="0"/>
              <a:t>) = y(</a:t>
            </a:r>
            <a:r>
              <a:rPr lang="en-US" sz="1600" dirty="0" err="1"/>
              <a:t>i</a:t>
            </a:r>
            <a:r>
              <a:rPr lang="en-US" sz="1600" dirty="0"/>
              <a:t>)*y(j)*xx(:,</a:t>
            </a:r>
            <a:r>
              <a:rPr lang="en-US" sz="1600" dirty="0" err="1"/>
              <a:t>i</a:t>
            </a:r>
            <a:r>
              <a:rPr lang="en-US" sz="1600" dirty="0"/>
              <a:t>)'*xx(:,j); %linear kernel</a:t>
            </a:r>
          </a:p>
          <a:p>
            <a:r>
              <a:rPr lang="en-US" sz="1600" dirty="0"/>
              <a:t>        H(</a:t>
            </a:r>
            <a:r>
              <a:rPr lang="en-US" sz="1600" dirty="0" err="1"/>
              <a:t>i,j</a:t>
            </a:r>
            <a:r>
              <a:rPr lang="en-US" sz="1600" dirty="0"/>
              <a:t>) = y(</a:t>
            </a:r>
            <a:r>
              <a:rPr lang="en-US" sz="1600" dirty="0" err="1"/>
              <a:t>i</a:t>
            </a:r>
            <a:r>
              <a:rPr lang="en-US" sz="1600" dirty="0"/>
              <a:t>)*y(j)*(x(:,</a:t>
            </a:r>
            <a:r>
              <a:rPr lang="en-US" sz="1600" dirty="0" err="1"/>
              <a:t>i</a:t>
            </a:r>
            <a:r>
              <a:rPr lang="en-US" sz="1600" dirty="0"/>
              <a:t>)'*x(:,j)+1)^2;%polynomial </a:t>
            </a:r>
          </a:p>
          <a:p>
            <a:r>
              <a:rPr lang="en-US" sz="1600" dirty="0"/>
              <a:t>        H(</a:t>
            </a:r>
            <a:r>
              <a:rPr lang="en-US" sz="1600" dirty="0" err="1"/>
              <a:t>j,i</a:t>
            </a:r>
            <a:r>
              <a:rPr lang="en-US" sz="1600" dirty="0"/>
              <a:t>) = H(</a:t>
            </a:r>
            <a:r>
              <a:rPr lang="en-US" sz="1600" dirty="0" err="1"/>
              <a:t>i,j</a:t>
            </a:r>
            <a:r>
              <a:rPr lang="en-US" sz="1600" dirty="0"/>
              <a:t>);</a:t>
            </a:r>
          </a:p>
          <a:p>
            <a:r>
              <a:rPr lang="en-US" sz="1600" dirty="0"/>
              <a:t>    end</a:t>
            </a:r>
          </a:p>
          <a:p>
            <a:r>
              <a:rPr lang="en-US" sz="1600" dirty="0"/>
              <a:t>end</a:t>
            </a:r>
          </a:p>
          <a:p>
            <a:r>
              <a:rPr lang="en-US" sz="1600" dirty="0"/>
              <a:t>f = -ones(n,1);</a:t>
            </a:r>
          </a:p>
          <a:p>
            <a:r>
              <a:rPr lang="en-US" sz="1600" dirty="0" err="1"/>
              <a:t>Aeq</a:t>
            </a:r>
            <a:r>
              <a:rPr lang="en-US" sz="1600" dirty="0"/>
              <a:t>=y;</a:t>
            </a:r>
          </a:p>
          <a:p>
            <a:r>
              <a:rPr lang="en-US" sz="1600" dirty="0" err="1"/>
              <a:t>beq</a:t>
            </a:r>
            <a:r>
              <a:rPr lang="en-US" sz="1600" dirty="0"/>
              <a:t>=0;</a:t>
            </a:r>
          </a:p>
          <a:p>
            <a:r>
              <a:rPr lang="en-US" sz="1600" dirty="0" err="1"/>
              <a:t>lb</a:t>
            </a:r>
            <a:r>
              <a:rPr lang="en-US" sz="1600" dirty="0"/>
              <a:t>=zeros(n,1);</a:t>
            </a:r>
          </a:p>
          <a:p>
            <a:r>
              <a:rPr lang="en-US" sz="1600" dirty="0" err="1"/>
              <a:t>ub</a:t>
            </a:r>
            <a:r>
              <a:rPr lang="en-US" sz="1600" dirty="0"/>
              <a:t>=C*ones(n,1);</a:t>
            </a:r>
          </a:p>
          <a:p>
            <a:r>
              <a:rPr lang="en-US" sz="1600" dirty="0" err="1"/>
              <a:t>Alg</a:t>
            </a:r>
            <a:r>
              <a:rPr lang="en-US" sz="1600" dirty="0"/>
              <a:t>{1}='trust-region-reflective';</a:t>
            </a:r>
          </a:p>
          <a:p>
            <a:r>
              <a:rPr lang="en-US" sz="1600" dirty="0" err="1"/>
              <a:t>Alg</a:t>
            </a:r>
            <a:r>
              <a:rPr lang="en-US" sz="1600" dirty="0"/>
              <a:t>{2}='interior-point-convex';</a:t>
            </a:r>
          </a:p>
          <a:p>
            <a:r>
              <a:rPr lang="en-US" sz="1600" dirty="0"/>
              <a:t>options=</a:t>
            </a:r>
            <a:r>
              <a:rPr lang="en-US" sz="1600" dirty="0" err="1"/>
              <a:t>optimset</a:t>
            </a:r>
            <a:r>
              <a:rPr lang="en-US" sz="1600" dirty="0"/>
              <a:t>('Algorithm',</a:t>
            </a:r>
            <a:r>
              <a:rPr lang="en-US" sz="1600" dirty="0" err="1"/>
              <a:t>Alg</a:t>
            </a:r>
            <a:r>
              <a:rPr lang="en-US" sz="1600" dirty="0"/>
              <a:t>{2},...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Display','off</a:t>
            </a:r>
            <a:r>
              <a:rPr lang="en-US" sz="1600" dirty="0"/>
              <a:t>',...</a:t>
            </a:r>
          </a:p>
          <a:p>
            <a:r>
              <a:rPr lang="en-US" sz="1600" dirty="0"/>
              <a:t>    'MaxIter',20);</a:t>
            </a:r>
          </a:p>
          <a:p>
            <a:r>
              <a:rPr lang="en-US" sz="1600" dirty="0" err="1"/>
              <a:t>alphaV</a:t>
            </a:r>
            <a:r>
              <a:rPr lang="en-US" sz="1600" dirty="0"/>
              <a:t>=</a:t>
            </a:r>
            <a:r>
              <a:rPr lang="en-US" sz="1600" dirty="0" err="1"/>
              <a:t>quadprog</a:t>
            </a:r>
            <a:r>
              <a:rPr lang="en-US" sz="1600" dirty="0"/>
              <a:t>(</a:t>
            </a:r>
            <a:r>
              <a:rPr lang="en-US" sz="1600" dirty="0" err="1"/>
              <a:t>H,f</a:t>
            </a:r>
            <a:r>
              <a:rPr lang="en-US" sz="1600" dirty="0"/>
              <a:t>,[],[],</a:t>
            </a:r>
            <a:r>
              <a:rPr lang="en-US" sz="1600" dirty="0" err="1"/>
              <a:t>Aeq,beq,lb,ub</a:t>
            </a:r>
            <a:r>
              <a:rPr lang="en-US" sz="1600" dirty="0"/>
              <a:t>,[],options)';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4591050" y="538086"/>
            <a:ext cx="447675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3956" y="492195"/>
            <a:ext cx="221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Polynomial kernel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92456" y="873108"/>
            <a:ext cx="615656" cy="58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06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14052"/>
            <a:ext cx="4762500" cy="6504534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err="1"/>
              <a:t>alphaV</a:t>
            </a:r>
            <a:endParaRPr lang="en-US" sz="7400" dirty="0"/>
          </a:p>
          <a:p>
            <a:r>
              <a:rPr lang="en-US" sz="7400" dirty="0" err="1"/>
              <a:t>AlmostZero</a:t>
            </a:r>
            <a:r>
              <a:rPr lang="en-US" sz="7400" dirty="0"/>
              <a:t>=(abs(</a:t>
            </a:r>
            <a:r>
              <a:rPr lang="en-US" sz="7400" dirty="0" err="1"/>
              <a:t>alphaV</a:t>
            </a:r>
            <a:r>
              <a:rPr lang="en-US" sz="7400" dirty="0"/>
              <a:t>)&lt;max(abs(</a:t>
            </a:r>
            <a:r>
              <a:rPr lang="en-US" sz="7400" dirty="0" err="1"/>
              <a:t>alphaV</a:t>
            </a:r>
            <a:r>
              <a:rPr lang="en-US" sz="7400" dirty="0"/>
              <a:t>))/1e5);</a:t>
            </a:r>
          </a:p>
          <a:p>
            <a:r>
              <a:rPr lang="en-US" sz="7400" dirty="0" err="1"/>
              <a:t>alphaV</a:t>
            </a:r>
            <a:r>
              <a:rPr lang="en-US" sz="7400" dirty="0"/>
              <a:t>(</a:t>
            </a:r>
            <a:r>
              <a:rPr lang="en-US" sz="7400" dirty="0" err="1"/>
              <a:t>AlmostZero</a:t>
            </a:r>
            <a:r>
              <a:rPr lang="en-US" sz="7400" dirty="0"/>
              <a:t>)=0;</a:t>
            </a:r>
          </a:p>
          <a:p>
            <a:r>
              <a:rPr lang="en-US" sz="7400" dirty="0"/>
              <a:t>S=find(</a:t>
            </a:r>
            <a:r>
              <a:rPr lang="en-US" sz="7400" dirty="0" err="1"/>
              <a:t>alphaV</a:t>
            </a:r>
            <a:r>
              <a:rPr lang="en-US" sz="7400" dirty="0"/>
              <a:t>&gt;0 &amp; </a:t>
            </a:r>
            <a:r>
              <a:rPr lang="en-US" sz="7400" dirty="0" err="1"/>
              <a:t>alphaV</a:t>
            </a:r>
            <a:r>
              <a:rPr lang="en-US" sz="7400" dirty="0"/>
              <a:t>&lt;C);</a:t>
            </a:r>
          </a:p>
          <a:p>
            <a:r>
              <a:rPr lang="en-US" sz="7400" dirty="0"/>
              <a:t>w=0;</a:t>
            </a:r>
          </a:p>
          <a:p>
            <a:r>
              <a:rPr lang="en-US" sz="7400" dirty="0"/>
              <a:t>for </a:t>
            </a:r>
            <a:r>
              <a:rPr lang="en-US" sz="7400" dirty="0" err="1"/>
              <a:t>i</a:t>
            </a:r>
            <a:r>
              <a:rPr lang="en-US" sz="7400" dirty="0"/>
              <a:t>=S</a:t>
            </a:r>
          </a:p>
          <a:p>
            <a:r>
              <a:rPr lang="en-US" sz="7400" dirty="0"/>
              <a:t>    w=</a:t>
            </a:r>
            <a:r>
              <a:rPr lang="en-US" sz="7400" dirty="0" err="1"/>
              <a:t>w+alphaV</a:t>
            </a:r>
            <a:r>
              <a:rPr lang="en-US" sz="7400" dirty="0"/>
              <a:t>(</a:t>
            </a:r>
            <a:r>
              <a:rPr lang="en-US" sz="7400" dirty="0" err="1"/>
              <a:t>i</a:t>
            </a:r>
            <a:r>
              <a:rPr lang="en-US" sz="7400" dirty="0"/>
              <a:t>)*y(</a:t>
            </a:r>
            <a:r>
              <a:rPr lang="en-US" sz="7400" dirty="0" err="1"/>
              <a:t>i</a:t>
            </a:r>
            <a:r>
              <a:rPr lang="en-US" sz="7400" dirty="0"/>
              <a:t>)*x(:,</a:t>
            </a:r>
            <a:r>
              <a:rPr lang="en-US" sz="7400" dirty="0" err="1"/>
              <a:t>i</a:t>
            </a:r>
            <a:r>
              <a:rPr lang="en-US" sz="7400" dirty="0"/>
              <a:t>);</a:t>
            </a:r>
          </a:p>
          <a:p>
            <a:r>
              <a:rPr lang="en-US" sz="7400" dirty="0"/>
              <a:t>end</a:t>
            </a:r>
          </a:p>
          <a:p>
            <a:r>
              <a:rPr lang="en-US" sz="7400" dirty="0"/>
              <a:t>b=mean(y(S)-w'*x(:,S));</a:t>
            </a:r>
          </a:p>
          <a:p>
            <a:r>
              <a:rPr lang="en-US" sz="7400" dirty="0" err="1"/>
              <a:t>ztemp</a:t>
            </a:r>
            <a:r>
              <a:rPr lang="en-US" sz="7400" dirty="0"/>
              <a:t>=zeros(1,n);</a:t>
            </a:r>
          </a:p>
          <a:p>
            <a:r>
              <a:rPr lang="en-US" sz="7400" dirty="0"/>
              <a:t>for j=1:n %test all samples</a:t>
            </a:r>
          </a:p>
          <a:p>
            <a:r>
              <a:rPr lang="en-US" sz="7400" dirty="0"/>
              <a:t>    </a:t>
            </a:r>
            <a:r>
              <a:rPr lang="en-US" sz="7400" dirty="0" err="1"/>
              <a:t>test_x</a:t>
            </a:r>
            <a:r>
              <a:rPr lang="en-US" sz="7400" dirty="0"/>
              <a:t>=x(:,j);</a:t>
            </a:r>
          </a:p>
          <a:p>
            <a:r>
              <a:rPr lang="en-US" sz="7400" dirty="0"/>
              <a:t>    for </a:t>
            </a:r>
            <a:r>
              <a:rPr lang="en-US" sz="7400" dirty="0" err="1"/>
              <a:t>i</a:t>
            </a:r>
            <a:r>
              <a:rPr lang="en-US" sz="7400" dirty="0"/>
              <a:t>=S</a:t>
            </a:r>
          </a:p>
          <a:p>
            <a:r>
              <a:rPr lang="en-US" sz="7400" dirty="0"/>
              <a:t>        </a:t>
            </a:r>
            <a:r>
              <a:rPr lang="en-US" sz="7400" dirty="0" err="1"/>
              <a:t>ztemp</a:t>
            </a:r>
            <a:r>
              <a:rPr lang="en-US" sz="7400" dirty="0"/>
              <a:t>(j)=</a:t>
            </a:r>
            <a:r>
              <a:rPr lang="en-US" sz="7400" dirty="0" err="1"/>
              <a:t>ztemp</a:t>
            </a:r>
            <a:r>
              <a:rPr lang="en-US" sz="7400" dirty="0"/>
              <a:t>(j)+</a:t>
            </a:r>
            <a:r>
              <a:rPr lang="en-US" sz="7400" dirty="0" err="1"/>
              <a:t>alphaV</a:t>
            </a:r>
            <a:r>
              <a:rPr lang="en-US" sz="7400" dirty="0"/>
              <a:t>(</a:t>
            </a:r>
            <a:r>
              <a:rPr lang="en-US" sz="7400" dirty="0" err="1"/>
              <a:t>i</a:t>
            </a:r>
            <a:r>
              <a:rPr lang="en-US" sz="7400" dirty="0"/>
              <a:t>)*y(</a:t>
            </a:r>
            <a:r>
              <a:rPr lang="en-US" sz="7400" dirty="0" err="1"/>
              <a:t>i</a:t>
            </a:r>
            <a:r>
              <a:rPr lang="en-US" sz="7400" dirty="0"/>
              <a:t>)*(x(:,</a:t>
            </a:r>
            <a:r>
              <a:rPr lang="en-US" sz="7400" dirty="0" err="1"/>
              <a:t>i</a:t>
            </a:r>
            <a:r>
              <a:rPr lang="en-US" sz="7400" dirty="0"/>
              <a:t>)'*test_x+1)^2; </a:t>
            </a:r>
          </a:p>
          <a:p>
            <a:r>
              <a:rPr lang="en-US" sz="7400" dirty="0">
                <a:solidFill>
                  <a:srgbClr val="FF0000"/>
                </a:solidFill>
              </a:rPr>
              <a:t>%find result directly, not depends on </a:t>
            </a:r>
            <a:r>
              <a:rPr lang="en-US" sz="7400" dirty="0" err="1">
                <a:solidFill>
                  <a:srgbClr val="FF0000"/>
                </a:solidFill>
              </a:rPr>
              <a:t>w,b</a:t>
            </a:r>
            <a:endParaRPr lang="en-US" sz="7400" dirty="0">
              <a:solidFill>
                <a:srgbClr val="FF0000"/>
              </a:solidFill>
            </a:endParaRPr>
          </a:p>
          <a:p>
            <a:r>
              <a:rPr lang="en-US" sz="7400" dirty="0"/>
              <a:t>     end</a:t>
            </a:r>
          </a:p>
          <a:p>
            <a:r>
              <a:rPr lang="en-US" sz="7400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77527"/>
            <a:ext cx="4038600" cy="654394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'show and compare ----------------s'</a:t>
            </a:r>
          </a:p>
          <a:p>
            <a:r>
              <a:rPr lang="en-US" sz="6400" dirty="0"/>
              <a:t> y, </a:t>
            </a:r>
            <a:r>
              <a:rPr lang="en-US" sz="6400" dirty="0" err="1"/>
              <a:t>ztemp</a:t>
            </a:r>
            <a:r>
              <a:rPr lang="en-US" sz="6400" dirty="0"/>
              <a:t>, ztemp2=</a:t>
            </a:r>
            <a:r>
              <a:rPr lang="en-US" sz="6400" dirty="0" err="1"/>
              <a:t>ztemp</a:t>
            </a:r>
            <a:r>
              <a:rPr lang="en-US" sz="6400" dirty="0"/>
              <a:t>--mean(</a:t>
            </a:r>
            <a:r>
              <a:rPr lang="en-US" sz="6400" dirty="0" err="1"/>
              <a:t>ztemp</a:t>
            </a:r>
            <a:r>
              <a:rPr lang="en-US" sz="6400" dirty="0"/>
              <a:t>)</a:t>
            </a:r>
          </a:p>
          <a:p>
            <a:r>
              <a:rPr lang="en-US" sz="6400" dirty="0"/>
              <a:t>%%%%%%%%%%%%%%%  </a:t>
            </a:r>
            <a:r>
              <a:rPr lang="en-US" sz="6400" dirty="0" err="1"/>
              <a:t>figire</a:t>
            </a:r>
            <a:r>
              <a:rPr lang="en-US" sz="6400" dirty="0"/>
              <a:t> 33333333333 --</a:t>
            </a:r>
          </a:p>
          <a:p>
            <a:r>
              <a:rPr lang="en-US" sz="6400" dirty="0"/>
              <a:t>figure(3),</a:t>
            </a:r>
            <a:r>
              <a:rPr lang="en-US" sz="6400" dirty="0" err="1"/>
              <a:t>clf,hold</a:t>
            </a:r>
            <a:r>
              <a:rPr lang="en-US" sz="6400" dirty="0"/>
              <a:t> on</a:t>
            </a:r>
          </a:p>
          <a:p>
            <a:r>
              <a:rPr lang="en-US" sz="6400" dirty="0"/>
              <a:t>for </a:t>
            </a:r>
            <a:r>
              <a:rPr lang="en-US" sz="6400" dirty="0" err="1"/>
              <a:t>i</a:t>
            </a:r>
            <a:r>
              <a:rPr lang="en-US" sz="6400" dirty="0"/>
              <a:t>=1:n</a:t>
            </a:r>
          </a:p>
          <a:p>
            <a:r>
              <a:rPr lang="en-US" sz="6400" dirty="0"/>
              <a:t> if y(</a:t>
            </a:r>
            <a:r>
              <a:rPr lang="en-US" sz="6400" dirty="0" err="1"/>
              <a:t>i</a:t>
            </a:r>
            <a:r>
              <a:rPr lang="en-US" sz="6400" dirty="0"/>
              <a:t>)== +1</a:t>
            </a:r>
          </a:p>
          <a:p>
            <a:r>
              <a:rPr lang="en-US" sz="6400" dirty="0"/>
              <a:t>     plot3(x(1,i),x(2,i),</a:t>
            </a:r>
            <a:r>
              <a:rPr lang="en-US" sz="6400" dirty="0" err="1"/>
              <a:t>ztemp</a:t>
            </a:r>
            <a:r>
              <a:rPr lang="en-US" sz="6400" dirty="0"/>
              <a:t>(</a:t>
            </a:r>
            <a:r>
              <a:rPr lang="en-US" sz="6400" dirty="0" err="1"/>
              <a:t>i</a:t>
            </a:r>
            <a:r>
              <a:rPr lang="en-US" sz="6400" dirty="0"/>
              <a:t>),'r+'); %ztemp2 not used</a:t>
            </a:r>
          </a:p>
          <a:p>
            <a:r>
              <a:rPr lang="en-US" sz="6400" dirty="0"/>
              <a:t> end</a:t>
            </a:r>
          </a:p>
          <a:p>
            <a:r>
              <a:rPr lang="en-US" sz="6400" dirty="0"/>
              <a:t> if y(</a:t>
            </a:r>
            <a:r>
              <a:rPr lang="en-US" sz="6400" dirty="0" err="1"/>
              <a:t>i</a:t>
            </a:r>
            <a:r>
              <a:rPr lang="en-US" sz="6400" dirty="0"/>
              <a:t>)== -1</a:t>
            </a:r>
          </a:p>
          <a:p>
            <a:r>
              <a:rPr lang="en-US" sz="6400" dirty="0"/>
              <a:t>     plot3(x(1,i),x(2,i),</a:t>
            </a:r>
            <a:r>
              <a:rPr lang="en-US" sz="6400" dirty="0" err="1"/>
              <a:t>ztemp</a:t>
            </a:r>
            <a:r>
              <a:rPr lang="en-US" sz="6400" dirty="0"/>
              <a:t>(</a:t>
            </a:r>
            <a:r>
              <a:rPr lang="en-US" sz="6400" dirty="0" err="1"/>
              <a:t>i</a:t>
            </a:r>
            <a:r>
              <a:rPr lang="en-US" sz="6400" dirty="0"/>
              <a:t>),'</a:t>
            </a:r>
            <a:r>
              <a:rPr lang="en-US" sz="6400" dirty="0" err="1"/>
              <a:t>bo</a:t>
            </a:r>
            <a:r>
              <a:rPr lang="en-US" sz="6400" dirty="0"/>
              <a:t>')</a:t>
            </a:r>
          </a:p>
          <a:p>
            <a:r>
              <a:rPr lang="en-US" sz="6400" dirty="0"/>
              <a:t> end</a:t>
            </a:r>
          </a:p>
          <a:p>
            <a:r>
              <a:rPr lang="en-US" sz="6400" dirty="0"/>
              <a:t> </a:t>
            </a:r>
            <a:r>
              <a:rPr lang="en-US" sz="6400" dirty="0" err="1"/>
              <a:t>xlabel</a:t>
            </a:r>
            <a:r>
              <a:rPr lang="en-US" sz="6400" dirty="0"/>
              <a:t>('x axis')</a:t>
            </a:r>
          </a:p>
          <a:p>
            <a:r>
              <a:rPr lang="en-US" sz="6400" dirty="0"/>
              <a:t> </a:t>
            </a:r>
            <a:r>
              <a:rPr lang="en-US" sz="6400" dirty="0" err="1"/>
              <a:t>ylabel</a:t>
            </a:r>
            <a:r>
              <a:rPr lang="en-US" sz="6400" dirty="0"/>
              <a:t>('y axis')</a:t>
            </a:r>
          </a:p>
          <a:p>
            <a:r>
              <a:rPr lang="en-US" sz="6400" dirty="0"/>
              <a:t> </a:t>
            </a:r>
            <a:r>
              <a:rPr lang="en-US" sz="6400" dirty="0" err="1"/>
              <a:t>zlabel</a:t>
            </a:r>
            <a:r>
              <a:rPr lang="en-US" sz="6400" dirty="0"/>
              <a:t>('z axis')</a:t>
            </a:r>
          </a:p>
          <a:p>
            <a:r>
              <a:rPr lang="en-US" sz="6400" dirty="0"/>
              <a:t>end</a:t>
            </a:r>
          </a:p>
          <a:p>
            <a:r>
              <a:rPr lang="en-US" sz="6400" dirty="0"/>
              <a:t>%ok plot the decision  plane, z=0</a:t>
            </a:r>
          </a:p>
          <a:p>
            <a:r>
              <a:rPr lang="fi-FI" sz="6400" dirty="0"/>
              <a:t>pointA = [15 , -15, 0]; pointB = [-15,0,0];pointC = [0,15,0];</a:t>
            </a:r>
          </a:p>
          <a:p>
            <a:r>
              <a:rPr lang="en-US" sz="6400" dirty="0"/>
              <a:t>plane1 = cross(</a:t>
            </a:r>
            <a:r>
              <a:rPr lang="en-US" sz="6400" dirty="0" err="1"/>
              <a:t>pointA-pointB</a:t>
            </a:r>
            <a:r>
              <a:rPr lang="en-US" sz="6400" dirty="0"/>
              <a:t>, </a:t>
            </a:r>
            <a:r>
              <a:rPr lang="en-US" sz="6400" dirty="0" err="1"/>
              <a:t>pointA-pointC</a:t>
            </a:r>
            <a:r>
              <a:rPr lang="en-US" sz="6400" dirty="0"/>
              <a:t>)</a:t>
            </a:r>
          </a:p>
          <a:p>
            <a:r>
              <a:rPr lang="en-US" sz="6400" dirty="0"/>
              <a:t>points=[</a:t>
            </a:r>
            <a:r>
              <a:rPr lang="en-US" sz="6400" dirty="0" err="1"/>
              <a:t>pointA</a:t>
            </a:r>
            <a:r>
              <a:rPr lang="en-US" sz="6400" dirty="0"/>
              <a:t>' </a:t>
            </a:r>
            <a:r>
              <a:rPr lang="en-US" sz="6400" dirty="0" err="1"/>
              <a:t>pointB</a:t>
            </a:r>
            <a:r>
              <a:rPr lang="en-US" sz="6400" dirty="0"/>
              <a:t>' </a:t>
            </a:r>
            <a:r>
              <a:rPr lang="en-US" sz="6400" dirty="0" err="1"/>
              <a:t>pointC</a:t>
            </a:r>
            <a:r>
              <a:rPr lang="en-US" sz="6400" dirty="0"/>
              <a:t>']; % using the data given in the question</a:t>
            </a:r>
          </a:p>
          <a:p>
            <a:r>
              <a:rPr lang="en-US" sz="6400" dirty="0" err="1"/>
              <a:t>ss</a:t>
            </a:r>
            <a:r>
              <a:rPr lang="en-US" sz="6400" dirty="0"/>
              <a:t>=fill3(points(1,:),points(2,:),points(3,:),'r')</a:t>
            </a:r>
          </a:p>
          <a:p>
            <a:r>
              <a:rPr lang="en-US" sz="6400" dirty="0"/>
              <a:t>grid on, alpha(0.5),view(3)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1728" y="1457052"/>
            <a:ext cx="3997872" cy="1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40046" y="2052806"/>
            <a:ext cx="684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</a:t>
            </a:r>
          </a:p>
          <a:p>
            <a:r>
              <a:rPr lang="en-US" dirty="0" err="1">
                <a:solidFill>
                  <a:srgbClr val="FF0000"/>
                </a:solidFill>
              </a:rPr>
              <a:t>W,b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728" y="3197882"/>
            <a:ext cx="4493172" cy="271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6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New_basic_SVM</a:t>
            </a:r>
            <a:r>
              <a:rPr lang="en-US" dirty="0"/>
              <a:t>(</a:t>
            </a:r>
            <a:r>
              <a:rPr lang="en-US" dirty="0" err="1"/>
              <a:t>n,D,S,C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demo1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different views of the result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13" y="2255836"/>
            <a:ext cx="4612217" cy="3459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" y="2514600"/>
            <a:ext cx="447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Svm_demo1.m:new_basic_SVM(</a:t>
            </a:r>
            <a:r>
              <a:rPr lang="en-US" sz="3600" dirty="0" err="1"/>
              <a:t>n,D,S,C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(using polynomial kernel)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51" y="1465098"/>
            <a:ext cx="6183021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basic_SVM</a:t>
            </a:r>
            <a:r>
              <a:rPr lang="en-US" dirty="0"/>
              <a:t>(</a:t>
            </a:r>
            <a:r>
              <a:rPr lang="en-US" dirty="0" err="1"/>
              <a:t>n,D,S,C</a:t>
            </a:r>
            <a:r>
              <a:rPr lang="en-US" dirty="0"/>
              <a:t>) % svm_demo1.m</a:t>
            </a:r>
          </a:p>
          <a:p>
            <a:r>
              <a:rPr lang="en-US" dirty="0"/>
              <a:t>%ref https://www.mathworks.com/matlabcentral/fileexchange/68218-svm-basic-support-vector-machines-using-quadprog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1, n = 160;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2, D = 4;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3, S = 3; 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 &lt; 4, C = 2; end</a:t>
            </a:r>
          </a:p>
          <a:p>
            <a:r>
              <a:rPr lang="en-US" dirty="0"/>
              <a:t>%% Generate Data</a:t>
            </a:r>
          </a:p>
          <a:p>
            <a:r>
              <a:rPr lang="en-US" dirty="0"/>
              <a:t>%%%%%%%%%%%%%%%test 1 data begins%%%%%%%%%%%%%%%%%%%%%%%</a:t>
            </a:r>
          </a:p>
          <a:p>
            <a:r>
              <a:rPr lang="en-US" dirty="0"/>
              <a:t>x = [ D + S*</a:t>
            </a:r>
            <a:r>
              <a:rPr lang="en-US" dirty="0" err="1"/>
              <a:t>randn</a:t>
            </a:r>
            <a:r>
              <a:rPr lang="en-US" dirty="0"/>
              <a:t>(n/2,2);% test1: random data test</a:t>
            </a:r>
          </a:p>
          <a:p>
            <a:r>
              <a:rPr lang="en-US" dirty="0"/>
              <a:t>     -D + S*</a:t>
            </a:r>
            <a:r>
              <a:rPr lang="en-US" dirty="0" err="1"/>
              <a:t>randn</a:t>
            </a:r>
            <a:r>
              <a:rPr lang="en-US" dirty="0"/>
              <a:t>(n/2,2)]';</a:t>
            </a:r>
          </a:p>
          <a:p>
            <a:r>
              <a:rPr lang="en-US" dirty="0"/>
              <a:t>y = [  ones(n/2,1);</a:t>
            </a:r>
          </a:p>
          <a:p>
            <a:r>
              <a:rPr lang="en-US" dirty="0"/>
              <a:t>      -ones(n/2,1)  ]';</a:t>
            </a:r>
          </a:p>
          <a:p>
            <a:r>
              <a:rPr lang="en-US" dirty="0"/>
              <a:t>n=length(y)</a:t>
            </a:r>
          </a:p>
          <a:p>
            <a:r>
              <a:rPr lang="en-US" dirty="0"/>
              <a:t>%%%%%%%%%%%%%%%%%%%%%%%%%%%%%%%</a:t>
            </a:r>
          </a:p>
          <a:p>
            <a:r>
              <a:rPr lang="en-US" dirty="0" err="1"/>
              <a:t>ClassA</a:t>
            </a:r>
            <a:r>
              <a:rPr lang="en-US" dirty="0"/>
              <a:t> = find( y == +1 );</a:t>
            </a:r>
          </a:p>
          <a:p>
            <a:r>
              <a:rPr lang="en-US" dirty="0" err="1"/>
              <a:t>ClassB</a:t>
            </a:r>
            <a:r>
              <a:rPr lang="en-US" dirty="0"/>
              <a:t> = find( y == -1 );</a:t>
            </a:r>
          </a:p>
          <a:p>
            <a:r>
              <a:rPr lang="en-US" dirty="0"/>
              <a:t>%% Design SVM</a:t>
            </a:r>
          </a:p>
          <a:p>
            <a:r>
              <a:rPr lang="en-US" dirty="0"/>
              <a:t>H = zeros(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en-US" dirty="0"/>
              <a:t>    for j=</a:t>
            </a:r>
            <a:r>
              <a:rPr lang="en-US" dirty="0" err="1"/>
              <a:t>i:n</a:t>
            </a:r>
            <a:endParaRPr lang="en-US" dirty="0"/>
          </a:p>
          <a:p>
            <a:r>
              <a:rPr lang="en-US" dirty="0"/>
              <a:t>        %H(</a:t>
            </a:r>
            <a:r>
              <a:rPr lang="en-US" dirty="0" err="1"/>
              <a:t>i,j</a:t>
            </a:r>
            <a:r>
              <a:rPr lang="en-US" dirty="0"/>
              <a:t>) = y(</a:t>
            </a:r>
            <a:r>
              <a:rPr lang="en-US" dirty="0" err="1"/>
              <a:t>i</a:t>
            </a:r>
            <a:r>
              <a:rPr lang="en-US" dirty="0"/>
              <a:t>)*y(j)*xx(:,</a:t>
            </a:r>
            <a:r>
              <a:rPr lang="en-US" dirty="0" err="1"/>
              <a:t>i</a:t>
            </a:r>
            <a:r>
              <a:rPr lang="en-US" dirty="0"/>
              <a:t>)'*xx(:,j); %linear kernel</a:t>
            </a:r>
          </a:p>
          <a:p>
            <a:r>
              <a:rPr lang="en-US" dirty="0"/>
              <a:t>        H(</a:t>
            </a:r>
            <a:r>
              <a:rPr lang="en-US" dirty="0" err="1"/>
              <a:t>i,j</a:t>
            </a:r>
            <a:r>
              <a:rPr lang="en-US" dirty="0"/>
              <a:t>) = y(</a:t>
            </a:r>
            <a:r>
              <a:rPr lang="en-US" dirty="0" err="1"/>
              <a:t>i</a:t>
            </a:r>
            <a:r>
              <a:rPr lang="en-US" dirty="0"/>
              <a:t>)*y(j)*(x(:,</a:t>
            </a:r>
            <a:r>
              <a:rPr lang="en-US" dirty="0" err="1"/>
              <a:t>i</a:t>
            </a:r>
            <a:r>
              <a:rPr lang="en-US" dirty="0"/>
              <a:t>)'*x(:,j)+1)^2; %polynomial kernel</a:t>
            </a:r>
          </a:p>
          <a:p>
            <a:r>
              <a:rPr lang="en-US" dirty="0"/>
              <a:t>        H(</a:t>
            </a:r>
            <a:r>
              <a:rPr lang="en-US" dirty="0" err="1"/>
              <a:t>j,i</a:t>
            </a:r>
            <a:r>
              <a:rPr lang="en-US" dirty="0"/>
              <a:t>) = H(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 = -ones(n,1);</a:t>
            </a:r>
          </a:p>
          <a:p>
            <a:r>
              <a:rPr lang="en-US" dirty="0" err="1"/>
              <a:t>Aeq</a:t>
            </a:r>
            <a:r>
              <a:rPr lang="en-US" dirty="0"/>
              <a:t>=y;</a:t>
            </a:r>
          </a:p>
          <a:p>
            <a:r>
              <a:rPr lang="en-US" dirty="0" err="1"/>
              <a:t>beq</a:t>
            </a:r>
            <a:r>
              <a:rPr lang="en-US" dirty="0"/>
              <a:t>=0;</a:t>
            </a:r>
          </a:p>
          <a:p>
            <a:r>
              <a:rPr lang="en-US" dirty="0" err="1"/>
              <a:t>lb</a:t>
            </a:r>
            <a:r>
              <a:rPr lang="en-US" dirty="0"/>
              <a:t>=zeros(n,1);</a:t>
            </a:r>
          </a:p>
          <a:p>
            <a:r>
              <a:rPr lang="en-US" dirty="0" err="1"/>
              <a:t>ub</a:t>
            </a:r>
            <a:r>
              <a:rPr lang="en-US" dirty="0"/>
              <a:t>=C*ones(n,1);</a:t>
            </a:r>
          </a:p>
          <a:p>
            <a:r>
              <a:rPr lang="en-US" dirty="0" err="1"/>
              <a:t>Alg</a:t>
            </a:r>
            <a:r>
              <a:rPr lang="en-US" dirty="0"/>
              <a:t>{1}='trust-region-reflective';</a:t>
            </a:r>
          </a:p>
          <a:p>
            <a:r>
              <a:rPr lang="en-US" dirty="0" err="1"/>
              <a:t>Alg</a:t>
            </a:r>
            <a:r>
              <a:rPr lang="en-US" dirty="0"/>
              <a:t>{2}='interior-point-convex';</a:t>
            </a:r>
          </a:p>
          <a:p>
            <a:r>
              <a:rPr lang="en-US" dirty="0"/>
              <a:t>options=</a:t>
            </a:r>
            <a:r>
              <a:rPr lang="en-US" dirty="0" err="1"/>
              <a:t>optimset</a:t>
            </a:r>
            <a:r>
              <a:rPr lang="en-US" dirty="0"/>
              <a:t>('Algorithm',</a:t>
            </a:r>
            <a:r>
              <a:rPr lang="en-US" dirty="0" err="1"/>
              <a:t>Alg</a:t>
            </a:r>
            <a:r>
              <a:rPr lang="en-US" dirty="0"/>
              <a:t>{2},...</a:t>
            </a:r>
          </a:p>
          <a:p>
            <a:r>
              <a:rPr lang="en-US" dirty="0"/>
              <a:t>    '</a:t>
            </a:r>
            <a:r>
              <a:rPr lang="en-US" dirty="0" err="1"/>
              <a:t>Display','off</a:t>
            </a:r>
            <a:r>
              <a:rPr lang="en-US" dirty="0"/>
              <a:t>',...</a:t>
            </a:r>
          </a:p>
          <a:p>
            <a:r>
              <a:rPr lang="en-US" dirty="0"/>
              <a:t>    'MaxIter',20);</a:t>
            </a:r>
          </a:p>
          <a:p>
            <a:r>
              <a:rPr lang="en-US" dirty="0" err="1"/>
              <a:t>alphaV</a:t>
            </a:r>
            <a:r>
              <a:rPr lang="en-US" dirty="0"/>
              <a:t>=</a:t>
            </a:r>
            <a:r>
              <a:rPr lang="en-US" dirty="0" err="1"/>
              <a:t>quadprog</a:t>
            </a:r>
            <a:r>
              <a:rPr lang="en-US" dirty="0"/>
              <a:t>(</a:t>
            </a:r>
            <a:r>
              <a:rPr lang="en-US" dirty="0" err="1"/>
              <a:t>H,f</a:t>
            </a:r>
            <a:r>
              <a:rPr lang="en-US" dirty="0"/>
              <a:t>,[],[],</a:t>
            </a:r>
            <a:r>
              <a:rPr lang="en-US" dirty="0" err="1"/>
              <a:t>Aeq,beq,lb,ub</a:t>
            </a:r>
            <a:r>
              <a:rPr lang="en-US" dirty="0"/>
              <a:t>,[],options)';</a:t>
            </a:r>
          </a:p>
          <a:p>
            <a:r>
              <a:rPr lang="en-US" dirty="0" err="1"/>
              <a:t>alphaV</a:t>
            </a:r>
            <a:endParaRPr lang="en-US" dirty="0"/>
          </a:p>
          <a:p>
            <a:r>
              <a:rPr lang="en-US" dirty="0" err="1"/>
              <a:t>AlmostZero</a:t>
            </a:r>
            <a:r>
              <a:rPr lang="en-US" dirty="0"/>
              <a:t>=(abs(</a:t>
            </a:r>
            <a:r>
              <a:rPr lang="en-US" dirty="0" err="1"/>
              <a:t>alphaV</a:t>
            </a:r>
            <a:r>
              <a:rPr lang="en-US" dirty="0"/>
              <a:t>)&lt;max(abs(</a:t>
            </a:r>
            <a:r>
              <a:rPr lang="en-US" dirty="0" err="1"/>
              <a:t>alphaV</a:t>
            </a:r>
            <a:r>
              <a:rPr lang="en-US" dirty="0"/>
              <a:t>))/1e5);</a:t>
            </a:r>
          </a:p>
          <a:p>
            <a:r>
              <a:rPr lang="en-US" dirty="0" err="1"/>
              <a:t>alphaV</a:t>
            </a:r>
            <a:r>
              <a:rPr lang="en-US" dirty="0"/>
              <a:t>(</a:t>
            </a:r>
            <a:r>
              <a:rPr lang="en-US" dirty="0" err="1"/>
              <a:t>AlmostZero</a:t>
            </a:r>
            <a:r>
              <a:rPr lang="en-US" dirty="0"/>
              <a:t>)=0;</a:t>
            </a:r>
          </a:p>
          <a:p>
            <a:r>
              <a:rPr lang="en-US" dirty="0"/>
              <a:t>S=find(</a:t>
            </a:r>
            <a:r>
              <a:rPr lang="en-US" dirty="0" err="1"/>
              <a:t>alphaV</a:t>
            </a:r>
            <a:r>
              <a:rPr lang="en-US" dirty="0"/>
              <a:t>&gt;0 &amp; </a:t>
            </a:r>
            <a:r>
              <a:rPr lang="en-US" dirty="0" err="1"/>
              <a:t>alphaV</a:t>
            </a:r>
            <a:r>
              <a:rPr lang="en-US" dirty="0"/>
              <a:t>&lt;C);</a:t>
            </a:r>
          </a:p>
          <a:p>
            <a:r>
              <a:rPr lang="en-US" dirty="0"/>
              <a:t>w=0;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=S</a:t>
            </a:r>
          </a:p>
          <a:p>
            <a:r>
              <a:rPr lang="en-US" dirty="0"/>
              <a:t>    w=</a:t>
            </a:r>
            <a:r>
              <a:rPr lang="en-US" dirty="0" err="1"/>
              <a:t>w+alphaV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)*y(</a:t>
            </a:r>
            <a:r>
              <a:rPr lang="en-US" dirty="0" err="1"/>
              <a:t>i</a:t>
            </a:r>
            <a:r>
              <a:rPr lang="en-US" dirty="0"/>
              <a:t>)*x(:,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b=mean(y(S)-w'*x(:,S));</a:t>
            </a:r>
          </a:p>
          <a:p>
            <a:r>
              <a:rPr lang="en-US" dirty="0" err="1"/>
              <a:t>ztemp</a:t>
            </a:r>
            <a:r>
              <a:rPr lang="en-US" dirty="0"/>
              <a:t>=zeros(1,n);</a:t>
            </a:r>
          </a:p>
          <a:p>
            <a:r>
              <a:rPr lang="en-US" dirty="0"/>
              <a:t>for j=1:n %test all samples</a:t>
            </a:r>
          </a:p>
          <a:p>
            <a:r>
              <a:rPr lang="en-US" dirty="0"/>
              <a:t>    </a:t>
            </a:r>
            <a:r>
              <a:rPr lang="en-US" dirty="0" err="1"/>
              <a:t>test_x</a:t>
            </a:r>
            <a:r>
              <a:rPr lang="en-US" dirty="0"/>
              <a:t>=x(:,j);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=S</a:t>
            </a:r>
          </a:p>
          <a:p>
            <a:r>
              <a:rPr lang="en-US" dirty="0"/>
              <a:t>        </a:t>
            </a:r>
            <a:r>
              <a:rPr lang="en-US" dirty="0" err="1"/>
              <a:t>ztemp</a:t>
            </a:r>
            <a:r>
              <a:rPr lang="en-US" dirty="0"/>
              <a:t>(j)=</a:t>
            </a:r>
            <a:r>
              <a:rPr lang="en-US" dirty="0" err="1"/>
              <a:t>ztemp</a:t>
            </a:r>
            <a:r>
              <a:rPr lang="en-US" dirty="0"/>
              <a:t>(j)+</a:t>
            </a:r>
            <a:r>
              <a:rPr lang="en-US" dirty="0" err="1"/>
              <a:t>alphaV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)*y(</a:t>
            </a:r>
            <a:r>
              <a:rPr lang="en-US" dirty="0" err="1"/>
              <a:t>i</a:t>
            </a:r>
            <a:r>
              <a:rPr lang="en-US" dirty="0"/>
              <a:t>)*(x(:,</a:t>
            </a:r>
            <a:r>
              <a:rPr lang="en-US" dirty="0" err="1"/>
              <a:t>i</a:t>
            </a:r>
            <a:r>
              <a:rPr lang="en-US" dirty="0"/>
              <a:t>)'*test_x+1)^2; %find result not depends on w</a:t>
            </a:r>
          </a:p>
          <a:p>
            <a:r>
              <a:rPr lang="en-US" dirty="0"/>
              <a:t> 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'show and compare ----------------s'</a:t>
            </a:r>
          </a:p>
          <a:p>
            <a:r>
              <a:rPr lang="en-US" dirty="0"/>
              <a:t> y, </a:t>
            </a:r>
            <a:r>
              <a:rPr lang="en-US" dirty="0" err="1"/>
              <a:t>ztemp</a:t>
            </a:r>
            <a:r>
              <a:rPr lang="en-US" dirty="0"/>
              <a:t>, ztemp2=</a:t>
            </a:r>
            <a:r>
              <a:rPr lang="en-US" dirty="0" err="1"/>
              <a:t>ztemp</a:t>
            </a:r>
            <a:r>
              <a:rPr lang="en-US" dirty="0"/>
              <a:t>--mean(</a:t>
            </a:r>
            <a:r>
              <a:rPr lang="en-US" dirty="0" err="1"/>
              <a:t>ztemp</a:t>
            </a:r>
            <a:r>
              <a:rPr lang="en-US" dirty="0"/>
              <a:t>)</a:t>
            </a:r>
          </a:p>
          <a:p>
            <a:r>
              <a:rPr lang="en-US" dirty="0"/>
              <a:t>%%%%%%%%%%%%%%%  </a:t>
            </a:r>
            <a:r>
              <a:rPr lang="en-US" dirty="0" err="1"/>
              <a:t>figire</a:t>
            </a:r>
            <a:r>
              <a:rPr lang="en-US" dirty="0"/>
              <a:t> 33333333333 --</a:t>
            </a:r>
          </a:p>
          <a:p>
            <a:r>
              <a:rPr lang="en-US" dirty="0"/>
              <a:t>figure(3),</a:t>
            </a:r>
            <a:r>
              <a:rPr lang="en-US" dirty="0" err="1"/>
              <a:t>clf,hold</a:t>
            </a:r>
            <a:r>
              <a:rPr lang="en-US" dirty="0"/>
              <a:t> on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en-US" dirty="0"/>
              <a:t> if y(</a:t>
            </a:r>
            <a:r>
              <a:rPr lang="en-US" dirty="0" err="1"/>
              <a:t>i</a:t>
            </a:r>
            <a:r>
              <a:rPr lang="en-US" dirty="0"/>
              <a:t>)== +1</a:t>
            </a:r>
          </a:p>
          <a:p>
            <a:r>
              <a:rPr lang="en-US" dirty="0"/>
              <a:t>     plot3(x(1,i),x(2,i),</a:t>
            </a:r>
            <a:r>
              <a:rPr lang="en-US" dirty="0" err="1"/>
              <a:t>ztemp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),'r+'); %ztemp2 not used</a:t>
            </a:r>
          </a:p>
          <a:p>
            <a:r>
              <a:rPr lang="en-US" dirty="0"/>
              <a:t> end</a:t>
            </a:r>
          </a:p>
          <a:p>
            <a:r>
              <a:rPr lang="en-US" dirty="0"/>
              <a:t> if y(</a:t>
            </a:r>
            <a:r>
              <a:rPr lang="en-US" dirty="0" err="1"/>
              <a:t>i</a:t>
            </a:r>
            <a:r>
              <a:rPr lang="en-US" dirty="0"/>
              <a:t>)== -1</a:t>
            </a:r>
          </a:p>
          <a:p>
            <a:r>
              <a:rPr lang="en-US" dirty="0"/>
              <a:t>     plot3(x(1,i),x(2,i),</a:t>
            </a:r>
            <a:r>
              <a:rPr lang="en-US" dirty="0" err="1"/>
              <a:t>ztemp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),'</a:t>
            </a:r>
            <a:r>
              <a:rPr lang="en-US" dirty="0" err="1"/>
              <a:t>bo</a:t>
            </a:r>
            <a:r>
              <a:rPr lang="en-US" dirty="0"/>
              <a:t>')</a:t>
            </a:r>
          </a:p>
          <a:p>
            <a:r>
              <a:rPr lang="en-US" dirty="0"/>
              <a:t> end</a:t>
            </a:r>
          </a:p>
          <a:p>
            <a:r>
              <a:rPr lang="en-US" dirty="0"/>
              <a:t> </a:t>
            </a:r>
            <a:r>
              <a:rPr lang="en-US" dirty="0" err="1"/>
              <a:t>xlabel</a:t>
            </a:r>
            <a:r>
              <a:rPr lang="en-US" dirty="0"/>
              <a:t>('x axis')</a:t>
            </a:r>
          </a:p>
          <a:p>
            <a:r>
              <a:rPr lang="en-US" dirty="0"/>
              <a:t> </a:t>
            </a:r>
            <a:r>
              <a:rPr lang="en-US" dirty="0" err="1"/>
              <a:t>ylabel</a:t>
            </a:r>
            <a:r>
              <a:rPr lang="en-US" dirty="0"/>
              <a:t>('y axis')</a:t>
            </a:r>
          </a:p>
          <a:p>
            <a:r>
              <a:rPr lang="en-US" dirty="0"/>
              <a:t> </a:t>
            </a:r>
            <a:r>
              <a:rPr lang="en-US" dirty="0" err="1"/>
              <a:t>zlabel</a:t>
            </a:r>
            <a:r>
              <a:rPr lang="en-US" dirty="0"/>
              <a:t>('z axis')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%ok plot the decision  plane, z=0</a:t>
            </a:r>
          </a:p>
          <a:p>
            <a:r>
              <a:rPr lang="fi-FI" dirty="0"/>
              <a:t>pointA = [15 , -15, 0]; pointB = [-15,0,0];pointC = [0,15,0];</a:t>
            </a:r>
          </a:p>
          <a:p>
            <a:r>
              <a:rPr lang="en-US" dirty="0"/>
              <a:t>plane1 = cross(</a:t>
            </a:r>
            <a:r>
              <a:rPr lang="en-US" dirty="0" err="1"/>
              <a:t>pointA-pointB</a:t>
            </a:r>
            <a:r>
              <a:rPr lang="en-US" dirty="0"/>
              <a:t>, </a:t>
            </a:r>
            <a:r>
              <a:rPr lang="en-US" dirty="0" err="1"/>
              <a:t>pointA-pointC</a:t>
            </a:r>
            <a:r>
              <a:rPr lang="en-US" dirty="0"/>
              <a:t>)</a:t>
            </a:r>
          </a:p>
          <a:p>
            <a:r>
              <a:rPr lang="en-US" dirty="0"/>
              <a:t>points=[</a:t>
            </a:r>
            <a:r>
              <a:rPr lang="en-US" dirty="0" err="1"/>
              <a:t>pointA</a:t>
            </a:r>
            <a:r>
              <a:rPr lang="en-US" dirty="0"/>
              <a:t>' </a:t>
            </a:r>
            <a:r>
              <a:rPr lang="en-US" dirty="0" err="1"/>
              <a:t>pointB</a:t>
            </a:r>
            <a:r>
              <a:rPr lang="en-US" dirty="0"/>
              <a:t>' </a:t>
            </a:r>
            <a:r>
              <a:rPr lang="en-US" dirty="0" err="1"/>
              <a:t>pointC</a:t>
            </a:r>
            <a:r>
              <a:rPr lang="en-US" dirty="0"/>
              <a:t>']; % using the data given in the question</a:t>
            </a:r>
          </a:p>
          <a:p>
            <a:r>
              <a:rPr lang="en-US" dirty="0" err="1"/>
              <a:t>ss</a:t>
            </a:r>
            <a:r>
              <a:rPr lang="en-US" dirty="0"/>
              <a:t>=fill3(points(1,:),points(2,:),points(3,:),'r')</a:t>
            </a:r>
          </a:p>
          <a:p>
            <a:r>
              <a:rPr lang="en-US" dirty="0"/>
              <a:t>grid on, alpha(0.5),view(3)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28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Demo2: using </a:t>
            </a:r>
            <a:r>
              <a:rPr lang="en-US" dirty="0" err="1"/>
              <a:t>matlab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(using polynomial 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Svm_demo2 </a:t>
            </a:r>
            <a:r>
              <a:rPr lang="en-US" sz="2400" dirty="0" err="1"/>
              <a:t>svm.m</a:t>
            </a:r>
            <a:r>
              <a:rPr lang="en-US" sz="2400" dirty="0"/>
              <a:t> demo with graphical 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254653"/>
            <a:ext cx="4431979" cy="399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" y="2280929"/>
            <a:ext cx="4394454" cy="395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%Example using </a:t>
            </a:r>
            <a:r>
              <a:rPr lang="en-US" sz="2000" dirty="0" err="1"/>
              <a:t>matlab</a:t>
            </a:r>
            <a:r>
              <a:rPr lang="en-US" sz="2000" dirty="0"/>
              <a:t>  svm_demo2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571556"/>
            <a:ext cx="4038600" cy="628644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Function svm_demo2 </a:t>
            </a:r>
          </a:p>
          <a:p>
            <a:r>
              <a:rPr lang="en-US" sz="6400" dirty="0"/>
              <a:t>close all</a:t>
            </a:r>
          </a:p>
          <a:p>
            <a:r>
              <a:rPr lang="en-US" sz="6400" dirty="0" err="1"/>
              <a:t>clearvars</a:t>
            </a:r>
            <a:endParaRPr lang="en-US" sz="6400" dirty="0"/>
          </a:p>
          <a:p>
            <a:r>
              <a:rPr lang="en-US" sz="6400" dirty="0"/>
              <a:t>X=[0.5 0.5</a:t>
            </a:r>
          </a:p>
          <a:p>
            <a:r>
              <a:rPr lang="en-US" sz="6400" dirty="0"/>
              <a:t>    0.5 1.0</a:t>
            </a:r>
          </a:p>
          <a:p>
            <a:r>
              <a:rPr lang="en-US" sz="6400" dirty="0"/>
              <a:t>    1. 1.5</a:t>
            </a:r>
          </a:p>
          <a:p>
            <a:r>
              <a:rPr lang="en-US" sz="6400" dirty="0"/>
              <a:t>    1.5 0.5</a:t>
            </a:r>
          </a:p>
          <a:p>
            <a:r>
              <a:rPr lang="en-US" sz="6400" dirty="0"/>
              <a:t>    1.5 2.0</a:t>
            </a:r>
          </a:p>
          <a:p>
            <a:r>
              <a:rPr lang="en-US" sz="6400" dirty="0"/>
              <a:t>    2.0 1.0</a:t>
            </a:r>
          </a:p>
          <a:p>
            <a:r>
              <a:rPr lang="en-US" sz="6400" dirty="0"/>
              <a:t>    2.5 2.0</a:t>
            </a:r>
          </a:p>
          <a:p>
            <a:r>
              <a:rPr lang="en-US" sz="6400" dirty="0"/>
              <a:t>    2.5 2.5];</a:t>
            </a:r>
          </a:p>
          <a:p>
            <a:r>
              <a:rPr lang="en-US" sz="6400" dirty="0"/>
              <a:t>D =[-1 -1 1 -1 -1 1 1 1]';</a:t>
            </a:r>
          </a:p>
          <a:p>
            <a:r>
              <a:rPr lang="en-US" sz="6400" dirty="0"/>
              <a:t> q = size(X,1);</a:t>
            </a:r>
          </a:p>
          <a:p>
            <a:r>
              <a:rPr lang="en-US" sz="6400" dirty="0"/>
              <a:t>C = 150;</a:t>
            </a:r>
          </a:p>
          <a:p>
            <a:r>
              <a:rPr lang="en-US" sz="6400" dirty="0"/>
              <a:t> % tolerance for Support Vector Detection</a:t>
            </a:r>
          </a:p>
          <a:p>
            <a:r>
              <a:rPr lang="en-US" sz="6400" dirty="0"/>
              <a:t>epsilon = C*1e-6;</a:t>
            </a:r>
          </a:p>
          <a:p>
            <a:r>
              <a:rPr lang="en-US" sz="6400" dirty="0" err="1"/>
              <a:t>ord</a:t>
            </a:r>
            <a:r>
              <a:rPr lang="en-US" sz="6400" dirty="0"/>
              <a:t> = 2; % Order of polynomial kernel</a:t>
            </a:r>
          </a:p>
          <a:p>
            <a:r>
              <a:rPr lang="pt-BR" sz="6400" dirty="0"/>
              <a:t>H = zeros(q,q); % Initialize Hessian matrix</a:t>
            </a:r>
          </a:p>
          <a:p>
            <a:r>
              <a:rPr lang="en-US" sz="6400" dirty="0"/>
              <a:t>for </a:t>
            </a:r>
            <a:r>
              <a:rPr lang="en-US" sz="6400" dirty="0" err="1"/>
              <a:t>i</a:t>
            </a:r>
            <a:r>
              <a:rPr lang="en-US" sz="6400" dirty="0"/>
              <a:t>=1:q % Set up the Hessian</a:t>
            </a:r>
          </a:p>
          <a:p>
            <a:r>
              <a:rPr lang="en-US" sz="6400" dirty="0"/>
              <a:t>    for j=1:q</a:t>
            </a:r>
          </a:p>
          <a:p>
            <a:r>
              <a:rPr lang="en-US" sz="6400" dirty="0"/>
              <a:t>        H(</a:t>
            </a:r>
            <a:r>
              <a:rPr lang="en-US" sz="6400" dirty="0" err="1"/>
              <a:t>i,j</a:t>
            </a:r>
            <a:r>
              <a:rPr lang="en-US" sz="6400" dirty="0"/>
              <a:t>) = D(</a:t>
            </a:r>
            <a:r>
              <a:rPr lang="en-US" sz="6400" dirty="0" err="1"/>
              <a:t>i</a:t>
            </a:r>
            <a:r>
              <a:rPr lang="en-US" sz="6400" dirty="0"/>
              <a:t>)*D(j)*(X(</a:t>
            </a:r>
            <a:r>
              <a:rPr lang="en-US" sz="6400" dirty="0" err="1"/>
              <a:t>i</a:t>
            </a:r>
            <a:r>
              <a:rPr lang="en-US" sz="6400" dirty="0"/>
              <a:t>,:)*X(j,:)'+1)^</a:t>
            </a:r>
            <a:r>
              <a:rPr lang="en-US" sz="6400" dirty="0" err="1"/>
              <a:t>ord</a:t>
            </a:r>
            <a:r>
              <a:rPr lang="en-US" sz="6400" dirty="0"/>
              <a:t>;</a:t>
            </a:r>
          </a:p>
          <a:p>
            <a:r>
              <a:rPr lang="en-US" sz="6400" dirty="0"/>
              <a:t>    end</a:t>
            </a:r>
          </a:p>
          <a:p>
            <a:r>
              <a:rPr lang="en-US" sz="6400" dirty="0"/>
              <a:t>end</a:t>
            </a:r>
          </a:p>
          <a:p>
            <a:r>
              <a:rPr lang="en-US" sz="6400" dirty="0"/>
              <a:t>n=length(D)%8 % a guess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152399"/>
            <a:ext cx="4648200" cy="6569075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f = -ones(n,1);</a:t>
            </a:r>
          </a:p>
          <a:p>
            <a:r>
              <a:rPr lang="en-US" sz="5600" dirty="0"/>
              <a:t>% Add small amount of zero order </a:t>
            </a:r>
            <a:r>
              <a:rPr lang="en-US" sz="5600" dirty="0" err="1"/>
              <a:t>regularisation</a:t>
            </a:r>
            <a:r>
              <a:rPr lang="en-US" sz="5600" dirty="0"/>
              <a:t> to</a:t>
            </a:r>
          </a:p>
          <a:p>
            <a:r>
              <a:rPr lang="en-US" sz="5600" dirty="0"/>
              <a:t>% avoid problems when Hessian is badly conditioned.</a:t>
            </a:r>
          </a:p>
          <a:p>
            <a:r>
              <a:rPr lang="en-US" sz="5600" dirty="0"/>
              <a:t>H = H+1e-10*eye(size(H));</a:t>
            </a:r>
          </a:p>
          <a:p>
            <a:r>
              <a:rPr lang="en-US" sz="5600" dirty="0"/>
              <a:t>% Parameters for the Optimization problem</a:t>
            </a:r>
          </a:p>
          <a:p>
            <a:r>
              <a:rPr lang="en-US" sz="5600" dirty="0" err="1"/>
              <a:t>vlb</a:t>
            </a:r>
            <a:r>
              <a:rPr lang="en-US" sz="5600" dirty="0"/>
              <a:t> = zeros(q,1); % Lower bound of lambdas = 0</a:t>
            </a:r>
          </a:p>
          <a:p>
            <a:r>
              <a:rPr lang="en-US" sz="5600" dirty="0" err="1"/>
              <a:t>vub</a:t>
            </a:r>
            <a:r>
              <a:rPr lang="en-US" sz="5600" dirty="0"/>
              <a:t> = C*ones(q,1); % Upper bound C</a:t>
            </a:r>
          </a:p>
          <a:p>
            <a:r>
              <a:rPr lang="en-US" sz="5600" dirty="0"/>
              <a:t>x0 = zeros(q,1); % Initial point is 0</a:t>
            </a:r>
          </a:p>
          <a:p>
            <a:r>
              <a:rPr lang="en-US" sz="5600" dirty="0" err="1"/>
              <a:t>numeqconstraints</a:t>
            </a:r>
            <a:r>
              <a:rPr lang="en-US" sz="5600" dirty="0"/>
              <a:t> = 1; % Number of equality constraints</a:t>
            </a:r>
          </a:p>
          <a:p>
            <a:r>
              <a:rPr lang="en-US" sz="5600" dirty="0"/>
              <a:t>A = D'; % Set up the equality constraint</a:t>
            </a:r>
          </a:p>
          <a:p>
            <a:r>
              <a:rPr lang="en-US" sz="5600" dirty="0"/>
              <a:t>b = 0;</a:t>
            </a:r>
          </a:p>
          <a:p>
            <a:r>
              <a:rPr lang="en-US" sz="5600" dirty="0"/>
              <a:t>% Solve the Optimization Problem</a:t>
            </a:r>
          </a:p>
          <a:p>
            <a:r>
              <a:rPr lang="en-US" sz="5600" dirty="0"/>
              <a:t>%[alpha lambda how] = </a:t>
            </a:r>
            <a:r>
              <a:rPr lang="en-US" sz="5600" dirty="0" err="1"/>
              <a:t>qp</a:t>
            </a:r>
            <a:r>
              <a:rPr lang="en-US" sz="5600" dirty="0"/>
              <a:t>(H, f, A, b, </a:t>
            </a:r>
            <a:r>
              <a:rPr lang="en-US" sz="5600" dirty="0" err="1"/>
              <a:t>vlb</a:t>
            </a:r>
            <a:r>
              <a:rPr lang="en-US" sz="5600" dirty="0"/>
              <a:t>, </a:t>
            </a:r>
            <a:r>
              <a:rPr lang="en-US" sz="5600" dirty="0" err="1"/>
              <a:t>vub</a:t>
            </a:r>
            <a:r>
              <a:rPr lang="en-US" sz="5600" dirty="0"/>
              <a:t>, x0, </a:t>
            </a:r>
            <a:r>
              <a:rPr lang="en-US" sz="5600" dirty="0" err="1"/>
              <a:t>numeqconstraints</a:t>
            </a:r>
            <a:r>
              <a:rPr lang="en-US" sz="5600" dirty="0"/>
              <a:t>);</a:t>
            </a:r>
          </a:p>
          <a:p>
            <a:r>
              <a:rPr lang="en-US" sz="5600" dirty="0"/>
              <a:t> %%%  https://www.mathworks.com/matlabcentral/newsreader/view_thread/296517</a:t>
            </a:r>
          </a:p>
          <a:p>
            <a:r>
              <a:rPr lang="en-US" sz="5600" dirty="0"/>
              <a:t>%</a:t>
            </a:r>
            <a:r>
              <a:rPr lang="en-US" sz="5600" dirty="0" err="1"/>
              <a:t>Kanika</a:t>
            </a:r>
            <a:r>
              <a:rPr lang="en-US" sz="5600" dirty="0"/>
              <a:t>, I believe if you change this:</a:t>
            </a:r>
          </a:p>
          <a:p>
            <a:r>
              <a:rPr lang="en-US" sz="5600" dirty="0"/>
              <a:t>%&gt; [alpha lambda how] = </a:t>
            </a:r>
            <a:r>
              <a:rPr lang="en-US" sz="5600" dirty="0" err="1"/>
              <a:t>qp</a:t>
            </a:r>
            <a:r>
              <a:rPr lang="en-US" sz="5600" dirty="0"/>
              <a:t>(H, f, A, b, </a:t>
            </a:r>
            <a:r>
              <a:rPr lang="en-US" sz="5600" dirty="0" err="1"/>
              <a:t>vlb</a:t>
            </a:r>
            <a:r>
              <a:rPr lang="en-US" sz="5600" dirty="0"/>
              <a:t>, </a:t>
            </a:r>
            <a:r>
              <a:rPr lang="en-US" sz="5600" dirty="0" err="1"/>
              <a:t>vub</a:t>
            </a:r>
            <a:r>
              <a:rPr lang="en-US" sz="5600" dirty="0"/>
              <a:t>, x0, </a:t>
            </a:r>
            <a:r>
              <a:rPr lang="en-US" sz="5600" dirty="0" err="1"/>
              <a:t>numeqconstraints</a:t>
            </a:r>
            <a:r>
              <a:rPr lang="en-US" sz="5600" dirty="0"/>
              <a:t>);</a:t>
            </a:r>
          </a:p>
          <a:p>
            <a:r>
              <a:rPr lang="en-US" sz="5600" dirty="0"/>
              <a:t>%to:</a:t>
            </a:r>
          </a:p>
          <a:p>
            <a:r>
              <a:rPr lang="en-US" sz="5600" dirty="0"/>
              <a:t>%[</a:t>
            </a:r>
            <a:r>
              <a:rPr lang="en-US" sz="5600" dirty="0" err="1"/>
              <a:t>alpha,fval,exitflag,output,lambda</a:t>
            </a:r>
            <a:r>
              <a:rPr lang="en-US" sz="5600" dirty="0"/>
              <a:t>]= </a:t>
            </a:r>
            <a:r>
              <a:rPr lang="en-US" sz="5600" dirty="0" err="1"/>
              <a:t>quadprog</a:t>
            </a:r>
            <a:r>
              <a:rPr lang="en-US" sz="5600" dirty="0"/>
              <a:t>(H, f, A(2:end, :), b(2:end), </a:t>
            </a:r>
          </a:p>
          <a:p>
            <a:r>
              <a:rPr lang="en-US" sz="5600" dirty="0"/>
              <a:t>%A(1, :), b(1), </a:t>
            </a:r>
            <a:r>
              <a:rPr lang="en-US" sz="5600" dirty="0" err="1"/>
              <a:t>vlb</a:t>
            </a:r>
            <a:r>
              <a:rPr lang="en-US" sz="5600" dirty="0"/>
              <a:t>, </a:t>
            </a:r>
            <a:r>
              <a:rPr lang="en-US" sz="5600" dirty="0" err="1"/>
              <a:t>vub</a:t>
            </a:r>
            <a:r>
              <a:rPr lang="en-US" sz="5600" dirty="0"/>
              <a:t>, x0);</a:t>
            </a:r>
          </a:p>
          <a:p>
            <a:r>
              <a:rPr lang="en-US" sz="5600" dirty="0"/>
              <a:t> %[</a:t>
            </a:r>
            <a:r>
              <a:rPr lang="en-US" sz="5600" dirty="0" err="1"/>
              <a:t>alpha,fval,exitflag,output,lambda</a:t>
            </a:r>
            <a:r>
              <a:rPr lang="en-US" sz="5600" dirty="0"/>
              <a:t>] =...</a:t>
            </a:r>
          </a:p>
          <a:p>
            <a:r>
              <a:rPr lang="en-US" sz="5600" dirty="0"/>
              <a:t>%    </a:t>
            </a:r>
            <a:r>
              <a:rPr lang="en-US" sz="5600" dirty="0" err="1"/>
              <a:t>quadprog</a:t>
            </a:r>
            <a:r>
              <a:rPr lang="en-US" sz="5600" dirty="0"/>
              <a:t>(H, f, A(2:end, :), b(2:end), A(1, :), b(1), </a:t>
            </a:r>
            <a:r>
              <a:rPr lang="en-US" sz="5600" dirty="0" err="1"/>
              <a:t>vlb</a:t>
            </a:r>
            <a:r>
              <a:rPr lang="en-US" sz="5600" dirty="0"/>
              <a:t>, </a:t>
            </a:r>
            <a:r>
              <a:rPr lang="en-US" sz="5600" dirty="0" err="1"/>
              <a:t>vub</a:t>
            </a:r>
            <a:r>
              <a:rPr lang="en-US" sz="5600" dirty="0"/>
              <a:t>, x0);</a:t>
            </a:r>
          </a:p>
          <a:p>
            <a:r>
              <a:rPr lang="en-US" sz="5600" dirty="0"/>
              <a:t>[</a:t>
            </a:r>
            <a:r>
              <a:rPr lang="en-US" sz="5600" dirty="0" err="1"/>
              <a:t>alpha,fval,exitflag,output,lambda</a:t>
            </a:r>
            <a:r>
              <a:rPr lang="en-US" sz="5600" dirty="0"/>
              <a:t>] =...</a:t>
            </a:r>
          </a:p>
          <a:p>
            <a:r>
              <a:rPr lang="pt-BR" sz="5600" dirty="0"/>
              <a:t>    quadprog(H, f, A, b, A(1, :), b(1), vlb, vub, x0);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09600" y="3982271"/>
            <a:ext cx="3733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361571"/>
            <a:ext cx="221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Polynomial kernel</a:t>
            </a:r>
          </a:p>
        </p:txBody>
      </p:sp>
    </p:spTree>
    <p:extLst>
      <p:ext uri="{BB962C8B-B14F-4D97-AF65-F5344CB8AC3E}">
        <p14:creationId xmlns:p14="http://schemas.microsoft.com/office/powerpoint/2010/main" val="1217137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74638"/>
            <a:ext cx="4648199" cy="6583362"/>
          </a:xfrm>
        </p:spPr>
        <p:txBody>
          <a:bodyPr>
            <a:noAutofit/>
          </a:bodyPr>
          <a:lstStyle/>
          <a:p>
            <a:r>
              <a:rPr lang="en-US" sz="1800" dirty="0" err="1"/>
              <a:t>svindex</a:t>
            </a:r>
            <a:r>
              <a:rPr lang="en-US" sz="1800" dirty="0"/>
              <a:t> = find( alpha &gt; epsilon);</a:t>
            </a:r>
          </a:p>
          <a:p>
            <a:r>
              <a:rPr lang="en-US" sz="1800" dirty="0"/>
              <a:t>% Find unbounded support vectors</a:t>
            </a:r>
          </a:p>
          <a:p>
            <a:r>
              <a:rPr lang="en-US" sz="1800" dirty="0" err="1"/>
              <a:t>usvindex</a:t>
            </a:r>
            <a:r>
              <a:rPr lang="en-US" sz="1800" dirty="0"/>
              <a:t> = find( alpha &gt; epsilon &amp; alpha &lt; (C - epsilon));</a:t>
            </a:r>
          </a:p>
          <a:p>
            <a:r>
              <a:rPr lang="en-US" sz="1800" dirty="0"/>
              <a:t>if length(</a:t>
            </a:r>
            <a:r>
              <a:rPr lang="en-US" sz="1800" dirty="0" err="1"/>
              <a:t>usvindex</a:t>
            </a:r>
            <a:r>
              <a:rPr lang="en-US" sz="1800" dirty="0"/>
              <a:t>) &gt; 0</a:t>
            </a:r>
          </a:p>
          <a:p>
            <a:r>
              <a:rPr lang="en-US" sz="1800" dirty="0"/>
              <a:t>    b0 =...</a:t>
            </a:r>
          </a:p>
          <a:p>
            <a:r>
              <a:rPr lang="en-US" sz="1800" dirty="0"/>
              <a:t>        (1/length(</a:t>
            </a:r>
            <a:r>
              <a:rPr lang="en-US" sz="1800" dirty="0" err="1"/>
              <a:t>usvindex</a:t>
            </a:r>
            <a:r>
              <a:rPr lang="en-US" sz="1800" dirty="0"/>
              <a:t>))*sum(D(</a:t>
            </a:r>
            <a:r>
              <a:rPr lang="en-US" sz="1800" dirty="0" err="1"/>
              <a:t>usvindex</a:t>
            </a:r>
            <a:r>
              <a:rPr lang="en-US" sz="1800" dirty="0"/>
              <a:t>) -...</a:t>
            </a:r>
          </a:p>
          <a:p>
            <a:r>
              <a:rPr lang="en-US" sz="1800" dirty="0"/>
              <a:t>H(</a:t>
            </a:r>
            <a:r>
              <a:rPr lang="en-US" sz="1800" dirty="0" err="1"/>
              <a:t>usvindex,svindex</a:t>
            </a:r>
            <a:r>
              <a:rPr lang="en-US" sz="1800" dirty="0"/>
              <a:t>)*alpha(</a:t>
            </a:r>
            <a:r>
              <a:rPr lang="en-US" sz="1800" dirty="0" err="1"/>
              <a:t>svindex</a:t>
            </a:r>
            <a:r>
              <a:rPr lang="en-US" sz="1800" dirty="0"/>
              <a:t>).*D(</a:t>
            </a:r>
            <a:r>
              <a:rPr lang="en-US" sz="1800" dirty="0" err="1"/>
              <a:t>usvindex</a:t>
            </a:r>
            <a:r>
              <a:rPr lang="en-US" sz="1800" dirty="0"/>
              <a:t>));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fprintf</a:t>
            </a:r>
            <a:r>
              <a:rPr lang="en-US" sz="1800" dirty="0"/>
              <a:t>('No support vectors on margin - cannot compute bias.\n');</a:t>
            </a:r>
          </a:p>
          <a:p>
            <a:r>
              <a:rPr lang="en-US" sz="1800" dirty="0"/>
              <a:t>end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xmin</a:t>
            </a:r>
            <a:r>
              <a:rPr lang="en-US" sz="1800" dirty="0"/>
              <a:t> = 0;xmax = 3;ymin = 0;ymax = 3;</a:t>
            </a:r>
          </a:p>
          <a:p>
            <a:r>
              <a:rPr lang="en-US" sz="1800" dirty="0"/>
              <a:t>figure(1),</a:t>
            </a:r>
            <a:r>
              <a:rPr lang="en-US" sz="1800" dirty="0" err="1"/>
              <a:t>clf</a:t>
            </a:r>
            <a:endParaRPr lang="en-US" sz="1800" dirty="0"/>
          </a:p>
          <a:p>
            <a:r>
              <a:rPr lang="en-US" sz="1800" dirty="0"/>
              <a:t>% Plot function value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x,y</a:t>
            </a:r>
            <a:r>
              <a:rPr lang="en-US" sz="1800" dirty="0"/>
              <a:t>] = </a:t>
            </a:r>
            <a:r>
              <a:rPr lang="en-US" sz="1800" dirty="0" err="1"/>
              <a:t>meshgrid</a:t>
            </a:r>
            <a:r>
              <a:rPr lang="en-US" sz="1800" dirty="0"/>
              <a:t>(</a:t>
            </a:r>
            <a:r>
              <a:rPr lang="en-US" sz="1800" dirty="0" err="1"/>
              <a:t>xmin</a:t>
            </a:r>
            <a:r>
              <a:rPr lang="en-US" sz="1800" dirty="0"/>
              <a:t>:(</a:t>
            </a:r>
            <a:r>
              <a:rPr lang="en-US" sz="1800" dirty="0" err="1"/>
              <a:t>xmax-xmin</a:t>
            </a:r>
            <a:r>
              <a:rPr lang="en-US" sz="1800" dirty="0"/>
              <a:t>)/50:xmax,ymin:(</a:t>
            </a:r>
            <a:r>
              <a:rPr lang="en-US" sz="1800" dirty="0" err="1"/>
              <a:t>ymax-ymin</a:t>
            </a:r>
            <a:r>
              <a:rPr lang="en-US" sz="1800" dirty="0"/>
              <a:t>)/50:ymax);</a:t>
            </a:r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37579"/>
            <a:ext cx="4038600" cy="6820421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z = b0*ones(size(x));</a:t>
            </a:r>
          </a:p>
          <a:p>
            <a:r>
              <a:rPr lang="en-US" sz="3200" dirty="0"/>
              <a:t>for x1 = 1 : size(x,1)</a:t>
            </a:r>
          </a:p>
          <a:p>
            <a:r>
              <a:rPr lang="en-US" sz="3200" dirty="0"/>
              <a:t>    for y1 = 1 : size(x,2)</a:t>
            </a:r>
          </a:p>
          <a:p>
            <a:r>
              <a:rPr lang="en-US" sz="3200" dirty="0"/>
              <a:t>        input(1) = x(x1,y1); %scan </a:t>
            </a:r>
            <a:r>
              <a:rPr lang="en-US" sz="3200" dirty="0" err="1"/>
              <a:t>throu</a:t>
            </a:r>
            <a:r>
              <a:rPr lang="en-US" sz="3200" dirty="0"/>
              <a:t> all areas (</a:t>
            </a:r>
            <a:r>
              <a:rPr lang="en-US" sz="3200" dirty="0" err="1"/>
              <a:t>x,y</a:t>
            </a:r>
            <a:r>
              <a:rPr lang="en-US" sz="3200" dirty="0"/>
              <a:t>)--&gt; valid areas as inputs, and see output z</a:t>
            </a:r>
          </a:p>
          <a:p>
            <a:r>
              <a:rPr lang="en-US" sz="3200" dirty="0"/>
              <a:t>        input(2) = y(x1,y1);</a:t>
            </a:r>
          </a:p>
          <a:p>
            <a:r>
              <a:rPr lang="en-US" sz="3200" dirty="0"/>
              <a:t>        for </a:t>
            </a:r>
            <a:r>
              <a:rPr lang="en-US" sz="3200" dirty="0" err="1"/>
              <a:t>i</a:t>
            </a:r>
            <a:r>
              <a:rPr lang="en-US" sz="3200" dirty="0"/>
              <a:t> = 1 : length(D)</a:t>
            </a:r>
          </a:p>
          <a:p>
            <a:r>
              <a:rPr lang="en-US" sz="3200" dirty="0"/>
              <a:t>            if (abs(alpha(</a:t>
            </a:r>
            <a:r>
              <a:rPr lang="en-US" sz="3200" dirty="0" err="1"/>
              <a:t>i</a:t>
            </a:r>
            <a:r>
              <a:rPr lang="en-US" sz="3200" dirty="0"/>
              <a:t>)) &gt; epsilon)</a:t>
            </a:r>
          </a:p>
          <a:p>
            <a:r>
              <a:rPr lang="pl-PL" sz="3200" dirty="0"/>
              <a:t>                z(x1,y1) = z(x1,y1) + D(i)*alpha(i)*(input*X(i,:)'+ 1)^2; %Specific to poly!!!!</a:t>
            </a:r>
          </a:p>
          <a:p>
            <a:r>
              <a:rPr lang="en-US" sz="3200" dirty="0"/>
              <a:t>            end</a:t>
            </a:r>
          </a:p>
          <a:p>
            <a:r>
              <a:rPr lang="en-US" sz="3200" dirty="0"/>
              <a:t>        end</a:t>
            </a:r>
          </a:p>
          <a:p>
            <a:r>
              <a:rPr lang="en-US" sz="3200" dirty="0"/>
              <a:t>    end</a:t>
            </a:r>
          </a:p>
          <a:p>
            <a:r>
              <a:rPr lang="en-US" sz="3000" dirty="0"/>
              <a:t>end</a:t>
            </a:r>
          </a:p>
          <a:p>
            <a:r>
              <a:rPr lang="en-US" sz="3000" dirty="0" err="1"/>
              <a:t>sp</a:t>
            </a:r>
            <a:r>
              <a:rPr lang="en-US" sz="3000" dirty="0"/>
              <a:t> = </a:t>
            </a:r>
            <a:r>
              <a:rPr lang="en-US" sz="3000" dirty="0" err="1"/>
              <a:t>pcolor</a:t>
            </a:r>
            <a:r>
              <a:rPr lang="en-US" sz="3000" dirty="0"/>
              <a:t>(</a:t>
            </a:r>
            <a:r>
              <a:rPr lang="en-US" sz="3000" dirty="0" err="1"/>
              <a:t>x,y,z</a:t>
            </a:r>
            <a:r>
              <a:rPr lang="en-US" sz="3000" dirty="0"/>
              <a:t>);</a:t>
            </a:r>
          </a:p>
          <a:p>
            <a:r>
              <a:rPr lang="en-US" sz="3000" dirty="0"/>
              <a:t>shading </a:t>
            </a:r>
            <a:r>
              <a:rPr lang="en-US" sz="3000" dirty="0" err="1"/>
              <a:t>interp</a:t>
            </a:r>
            <a:r>
              <a:rPr lang="en-US" sz="3000" dirty="0"/>
              <a:t>;</a:t>
            </a:r>
          </a:p>
          <a:p>
            <a:r>
              <a:rPr lang="en-US" sz="3000" dirty="0" err="1"/>
              <a:t>colormap</a:t>
            </a:r>
            <a:r>
              <a:rPr lang="en-US" sz="3000" dirty="0"/>
              <a:t>(bone);</a:t>
            </a:r>
          </a:p>
          <a:p>
            <a:r>
              <a:rPr lang="en-US" sz="3000" dirty="0"/>
              <a:t> </a:t>
            </a:r>
          </a:p>
          <a:p>
            <a:r>
              <a:rPr lang="en-US" sz="3000" dirty="0"/>
              <a:t> </a:t>
            </a:r>
          </a:p>
          <a:p>
            <a:r>
              <a:rPr lang="en-US" sz="3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799" y="1547019"/>
            <a:ext cx="434339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1752600"/>
            <a:ext cx="1040670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b0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1"/>
            <a:ext cx="4343399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34213" y="4417358"/>
            <a:ext cx="1896800" cy="23698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Find the third dimension output z(</a:t>
            </a:r>
            <a:r>
              <a:rPr lang="en-US" sz="1800" dirty="0" err="1">
                <a:solidFill>
                  <a:srgbClr val="FF0000"/>
                </a:solidFill>
              </a:rPr>
              <a:t>x,y</a:t>
            </a:r>
            <a:r>
              <a:rPr lang="en-US" sz="1800" dirty="0">
                <a:solidFill>
                  <a:srgbClr val="FF0000"/>
                </a:solidFill>
              </a:rPr>
              <a:t>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If higher than threshold it is class A else B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(Z is offset with b0 already)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6146" y="-21070"/>
            <a:ext cx="17578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Z is offset to b0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78539" y="348262"/>
            <a:ext cx="1804075" cy="24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17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"/>
            <a:ext cx="4038600" cy="6477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hold on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1:size(D)</a:t>
            </a:r>
          </a:p>
          <a:p>
            <a:r>
              <a:rPr lang="en-US" dirty="0"/>
              <a:t>    if (D(</a:t>
            </a:r>
            <a:r>
              <a:rPr lang="en-US" dirty="0" err="1"/>
              <a:t>i</a:t>
            </a:r>
            <a:r>
              <a:rPr lang="en-US" dirty="0"/>
              <a:t>) == 1)</a:t>
            </a:r>
          </a:p>
          <a:p>
            <a:r>
              <a:rPr lang="en-US" dirty="0"/>
              <a:t>        h(1) = plot(X(i,1),X(i,2),'k^', '</a:t>
            </a:r>
            <a:r>
              <a:rPr lang="en-US" dirty="0" err="1"/>
              <a:t>MarkerSize</a:t>
            </a:r>
            <a:r>
              <a:rPr lang="en-US" dirty="0"/>
              <a:t>', 8); % Class A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h(2) = plot(X(i,1),X(i,2),'w*', '</a:t>
            </a:r>
            <a:r>
              <a:rPr lang="en-US" dirty="0" err="1"/>
              <a:t>MarkerSize</a:t>
            </a:r>
            <a:r>
              <a:rPr lang="en-US" dirty="0"/>
              <a:t>', 8); % Class B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if (abs(alpha(</a:t>
            </a:r>
            <a:r>
              <a:rPr lang="en-US" dirty="0" err="1"/>
              <a:t>i</a:t>
            </a:r>
            <a:r>
              <a:rPr lang="en-US" dirty="0"/>
              <a:t>)) &gt; epsilon)</a:t>
            </a:r>
          </a:p>
          <a:p>
            <a:r>
              <a:rPr lang="en-US" dirty="0"/>
              <a:t>        plot(X(i,1),X(i,2),'wo', '</a:t>
            </a:r>
            <a:r>
              <a:rPr lang="en-US" dirty="0" err="1"/>
              <a:t>MarkerSize</a:t>
            </a:r>
            <a:r>
              <a:rPr lang="en-US" dirty="0"/>
              <a:t>', 12) % Support Vector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716" y="272010"/>
            <a:ext cx="4198883" cy="64494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% Plot Boundary contour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hold on</a:t>
            </a:r>
          </a:p>
          <a:p>
            <a:r>
              <a:rPr lang="en-US" dirty="0"/>
              <a:t>contour(</a:t>
            </a:r>
            <a:r>
              <a:rPr lang="en-US" dirty="0" err="1"/>
              <a:t>x,y,z</a:t>
            </a:r>
            <a:r>
              <a:rPr lang="en-US" dirty="0"/>
              <a:t>,[0 0],'w')</a:t>
            </a:r>
          </a:p>
          <a:p>
            <a:r>
              <a:rPr lang="en-US" dirty="0"/>
              <a:t>contour(</a:t>
            </a:r>
            <a:r>
              <a:rPr lang="en-US" dirty="0" err="1"/>
              <a:t>x,y,z</a:t>
            </a:r>
            <a:r>
              <a:rPr lang="en-US" dirty="0"/>
              <a:t>,[-1 -1],'w:')</a:t>
            </a:r>
          </a:p>
          <a:p>
            <a:r>
              <a:rPr lang="en-US" dirty="0"/>
              <a:t>contour(</a:t>
            </a:r>
            <a:r>
              <a:rPr lang="en-US" dirty="0" err="1"/>
              <a:t>x,y,z</a:t>
            </a:r>
            <a:r>
              <a:rPr lang="en-US" dirty="0"/>
              <a:t>,[1 1],'w:')</a:t>
            </a:r>
          </a:p>
          <a:p>
            <a:r>
              <a:rPr lang="en-US" dirty="0"/>
              <a:t>hold off</a:t>
            </a:r>
          </a:p>
          <a:p>
            <a:r>
              <a:rPr lang="en-US" dirty="0"/>
              <a:t>figure(2)</a:t>
            </a:r>
          </a:p>
          <a:p>
            <a:r>
              <a:rPr lang="en-US" dirty="0" err="1"/>
              <a:t>clf</a:t>
            </a:r>
            <a:endParaRPr lang="en-US" dirty="0"/>
          </a:p>
          <a:p>
            <a:r>
              <a:rPr lang="en-US" dirty="0"/>
              <a:t>mesh(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rotate3d on</a:t>
            </a:r>
          </a:p>
          <a:p>
            <a:r>
              <a:rPr lang="en-US" dirty="0"/>
              <a:t>hold on</a:t>
            </a:r>
          </a:p>
          <a:p>
            <a:r>
              <a:rPr lang="en-US" dirty="0"/>
              <a:t>decision = sign(z);</a:t>
            </a:r>
          </a:p>
          <a:p>
            <a:r>
              <a:rPr lang="en-US" dirty="0"/>
              <a:t>mesh(</a:t>
            </a:r>
            <a:r>
              <a:rPr lang="en-US" dirty="0" err="1"/>
              <a:t>x,y,decision</a:t>
            </a:r>
            <a:r>
              <a:rPr lang="en-US" dirty="0"/>
              <a:t>);</a:t>
            </a:r>
          </a:p>
          <a:p>
            <a:r>
              <a:rPr lang="pt-BR" dirty="0"/>
              <a:t>axis([0 3 0 3 -6 6]);</a:t>
            </a:r>
          </a:p>
          <a:p>
            <a:r>
              <a:rPr lang="en-US" dirty="0"/>
              <a:t>rotate3d on</a:t>
            </a:r>
          </a:p>
          <a:p>
            <a:r>
              <a:rPr lang="en-US" dirty="0" err="1"/>
              <a:t>colormap</a:t>
            </a:r>
            <a:r>
              <a:rPr lang="en-US" dirty="0"/>
              <a:t>(bone)</a:t>
            </a:r>
          </a:p>
          <a:p>
            <a:r>
              <a:rPr lang="en-US" dirty="0"/>
              <a:t>'end done'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398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114800" cy="11128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svm_demo2: with Graphic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" dirty="0"/>
              <a:t>% ==========================================================</a:t>
            </a:r>
          </a:p>
          <a:p>
            <a:r>
              <a:rPr lang="en-US" sz="800" dirty="0"/>
              <a:t>%https://www.mathworks.com/matlabcentral/newsreader/view_thread/296517</a:t>
            </a:r>
          </a:p>
          <a:p>
            <a:r>
              <a:rPr lang="en-US" sz="800" dirty="0"/>
              <a:t>% Neural Networks A Classroom Approach</a:t>
            </a:r>
          </a:p>
          <a:p>
            <a:r>
              <a:rPr lang="en-US" sz="800" dirty="0"/>
              <a:t>% Satish Kumar</a:t>
            </a:r>
          </a:p>
          <a:p>
            <a:r>
              <a:rPr lang="en-US" sz="800" dirty="0"/>
              <a:t>% Copyright Tata McGraw Hill, 2004</a:t>
            </a:r>
          </a:p>
          <a:p>
            <a:r>
              <a:rPr lang="en-US" sz="800" dirty="0"/>
              <a:t>%</a:t>
            </a:r>
          </a:p>
          <a:p>
            <a:r>
              <a:rPr lang="en-US" sz="800" dirty="0"/>
              <a:t>% MATLAB code that implements the SVM for non-linearly</a:t>
            </a:r>
          </a:p>
          <a:p>
            <a:r>
              <a:rPr lang="en-US" sz="800" dirty="0"/>
              <a:t>% separable data</a:t>
            </a:r>
          </a:p>
          <a:p>
            <a:r>
              <a:rPr lang="en-US" sz="800" dirty="0"/>
              <a:t>% Reference: Table 8.6;Page 294</a:t>
            </a:r>
          </a:p>
          <a:p>
            <a:r>
              <a:rPr lang="en-US" sz="800" dirty="0"/>
              <a:t>%</a:t>
            </a:r>
          </a:p>
          <a:p>
            <a:r>
              <a:rPr lang="en-US" sz="800" dirty="0"/>
              <a:t>% ==========================================================</a:t>
            </a:r>
          </a:p>
          <a:p>
            <a:r>
              <a:rPr lang="en-US" sz="800" dirty="0"/>
              <a:t>function svm_demo2</a:t>
            </a:r>
          </a:p>
          <a:p>
            <a:r>
              <a:rPr lang="en-US" sz="800" dirty="0"/>
              <a:t>close all</a:t>
            </a:r>
          </a:p>
          <a:p>
            <a:r>
              <a:rPr lang="en-US" sz="800" dirty="0" err="1"/>
              <a:t>clearvars</a:t>
            </a:r>
            <a:endParaRPr lang="en-US" sz="800" dirty="0"/>
          </a:p>
          <a:p>
            <a:r>
              <a:rPr lang="en-US" sz="800" dirty="0"/>
              <a:t>X=[0.5 0.5</a:t>
            </a:r>
          </a:p>
          <a:p>
            <a:r>
              <a:rPr lang="en-US" sz="800" dirty="0"/>
              <a:t>    0.5 1.0</a:t>
            </a:r>
          </a:p>
          <a:p>
            <a:r>
              <a:rPr lang="en-US" sz="800" dirty="0"/>
              <a:t>    1. 1.5</a:t>
            </a:r>
          </a:p>
          <a:p>
            <a:r>
              <a:rPr lang="en-US" sz="800" dirty="0"/>
              <a:t>    1.5 0.5</a:t>
            </a:r>
          </a:p>
          <a:p>
            <a:r>
              <a:rPr lang="en-US" sz="800" dirty="0"/>
              <a:t>    1.5 2.0</a:t>
            </a:r>
          </a:p>
          <a:p>
            <a:r>
              <a:rPr lang="en-US" sz="800" dirty="0"/>
              <a:t>    2.0 1.0</a:t>
            </a:r>
          </a:p>
          <a:p>
            <a:r>
              <a:rPr lang="en-US" sz="800" dirty="0"/>
              <a:t>    2.5 2.0</a:t>
            </a:r>
          </a:p>
          <a:p>
            <a:r>
              <a:rPr lang="en-US" sz="800" dirty="0"/>
              <a:t>    2.5 2.5];</a:t>
            </a:r>
          </a:p>
          <a:p>
            <a:r>
              <a:rPr lang="en-US" sz="800" dirty="0"/>
              <a:t>D =[-1 -1 1 -1 -1 1 1 1]';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q = size(X,1);</a:t>
            </a:r>
          </a:p>
          <a:p>
            <a:r>
              <a:rPr lang="en-US" sz="800" dirty="0"/>
              <a:t>C = 150;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% tolerance for Support Vector Detection</a:t>
            </a:r>
          </a:p>
          <a:p>
            <a:r>
              <a:rPr lang="en-US" sz="800" dirty="0"/>
              <a:t>epsilon = C*1e-6;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 err="1"/>
              <a:t>ord</a:t>
            </a:r>
            <a:r>
              <a:rPr lang="en-US" sz="800" dirty="0"/>
              <a:t> = 2; % Order of polynomial kernel</a:t>
            </a:r>
          </a:p>
          <a:p>
            <a:r>
              <a:rPr lang="pt-BR" sz="800" dirty="0"/>
              <a:t>H = zeros(q,q); % Initialize Hessian matrix</a:t>
            </a:r>
          </a:p>
          <a:p>
            <a:r>
              <a:rPr lang="en-US" sz="800" dirty="0"/>
              <a:t>for </a:t>
            </a:r>
            <a:r>
              <a:rPr lang="en-US" sz="800" dirty="0" err="1"/>
              <a:t>i</a:t>
            </a:r>
            <a:r>
              <a:rPr lang="en-US" sz="800" dirty="0"/>
              <a:t>=1:q % Set up the Hessian</a:t>
            </a:r>
          </a:p>
          <a:p>
            <a:r>
              <a:rPr lang="en-US" sz="800" dirty="0"/>
              <a:t>    for j=1:q</a:t>
            </a:r>
          </a:p>
          <a:p>
            <a:r>
              <a:rPr lang="en-US" sz="800" dirty="0"/>
              <a:t>        H(</a:t>
            </a:r>
            <a:r>
              <a:rPr lang="en-US" sz="800" dirty="0" err="1"/>
              <a:t>i,j</a:t>
            </a:r>
            <a:r>
              <a:rPr lang="en-US" sz="800" dirty="0"/>
              <a:t>) = D(</a:t>
            </a:r>
            <a:r>
              <a:rPr lang="en-US" sz="800" dirty="0" err="1"/>
              <a:t>i</a:t>
            </a:r>
            <a:r>
              <a:rPr lang="en-US" sz="800" dirty="0"/>
              <a:t>)*D(j)*(X(</a:t>
            </a:r>
            <a:r>
              <a:rPr lang="en-US" sz="800" dirty="0" err="1"/>
              <a:t>i</a:t>
            </a:r>
            <a:r>
              <a:rPr lang="en-US" sz="800" dirty="0"/>
              <a:t>,:)*X(j,:)'+1)^</a:t>
            </a:r>
            <a:r>
              <a:rPr lang="en-US" sz="800" dirty="0" err="1"/>
              <a:t>ord</a:t>
            </a:r>
            <a:r>
              <a:rPr lang="en-US" sz="800" dirty="0"/>
              <a:t>;</a:t>
            </a:r>
          </a:p>
          <a:p>
            <a:r>
              <a:rPr lang="en-US" sz="800" dirty="0"/>
              <a:t>    end</a:t>
            </a:r>
          </a:p>
          <a:p>
            <a:r>
              <a:rPr lang="en-US" sz="800" dirty="0"/>
              <a:t>end</a:t>
            </a:r>
          </a:p>
          <a:p>
            <a:r>
              <a:rPr lang="en-US" sz="800" dirty="0"/>
              <a:t>n=length(D)%8 % a guess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f = -ones(n,1);</a:t>
            </a:r>
          </a:p>
          <a:p>
            <a:r>
              <a:rPr lang="en-US" sz="800" dirty="0"/>
              <a:t>% Add small amount of zero order </a:t>
            </a:r>
            <a:r>
              <a:rPr lang="en-US" sz="800" dirty="0" err="1"/>
              <a:t>regularisation</a:t>
            </a:r>
            <a:r>
              <a:rPr lang="en-US" sz="800" dirty="0"/>
              <a:t> to</a:t>
            </a:r>
          </a:p>
          <a:p>
            <a:r>
              <a:rPr lang="en-US" sz="800" dirty="0"/>
              <a:t>% avoid problems when Hessian is badly conditioned.</a:t>
            </a:r>
          </a:p>
          <a:p>
            <a:r>
              <a:rPr lang="en-US" sz="800" dirty="0"/>
              <a:t>H = H+1e-10*eye(size(H));</a:t>
            </a:r>
          </a:p>
          <a:p>
            <a:r>
              <a:rPr lang="en-US" sz="800" dirty="0"/>
              <a:t>% Parameters for the Optimization problem</a:t>
            </a:r>
          </a:p>
          <a:p>
            <a:r>
              <a:rPr lang="en-US" sz="800" dirty="0" err="1"/>
              <a:t>vlb</a:t>
            </a:r>
            <a:r>
              <a:rPr lang="en-US" sz="800" dirty="0"/>
              <a:t> = zeros(q,1); % Lower bound of lambdas = 0</a:t>
            </a:r>
          </a:p>
          <a:p>
            <a:r>
              <a:rPr lang="en-US" sz="800" dirty="0" err="1"/>
              <a:t>vub</a:t>
            </a:r>
            <a:r>
              <a:rPr lang="en-US" sz="800" dirty="0"/>
              <a:t> = C*ones(q,1); % Upper bound C</a:t>
            </a:r>
          </a:p>
          <a:p>
            <a:r>
              <a:rPr lang="en-US" sz="800" dirty="0"/>
              <a:t>x0 = zeros(q,1); % Initial point is 0</a:t>
            </a:r>
          </a:p>
          <a:p>
            <a:r>
              <a:rPr lang="en-US" sz="800" dirty="0" err="1"/>
              <a:t>numeqconstraints</a:t>
            </a:r>
            <a:r>
              <a:rPr lang="en-US" sz="800" dirty="0"/>
              <a:t> = 1; % Number of equality constraints</a:t>
            </a:r>
          </a:p>
          <a:p>
            <a:r>
              <a:rPr lang="en-US" sz="800" dirty="0"/>
              <a:t>A = D'; % Set up the equality constraint</a:t>
            </a:r>
          </a:p>
          <a:p>
            <a:r>
              <a:rPr lang="en-US" sz="800" dirty="0"/>
              <a:t>b = 0;</a:t>
            </a:r>
          </a:p>
          <a:p>
            <a:r>
              <a:rPr lang="en-US" sz="800" dirty="0"/>
              <a:t>% Solve the Optimization Problem</a:t>
            </a:r>
          </a:p>
          <a:p>
            <a:r>
              <a:rPr lang="en-US" sz="800" dirty="0"/>
              <a:t>%[alpha lambda how] = </a:t>
            </a:r>
            <a:r>
              <a:rPr lang="en-US" sz="800" dirty="0" err="1"/>
              <a:t>qp</a:t>
            </a:r>
            <a:r>
              <a:rPr lang="en-US" sz="800" dirty="0"/>
              <a:t>(H, f, A, b, </a:t>
            </a:r>
            <a:r>
              <a:rPr lang="en-US" sz="800" dirty="0" err="1"/>
              <a:t>vlb</a:t>
            </a:r>
            <a:r>
              <a:rPr lang="en-US" sz="800" dirty="0"/>
              <a:t>, </a:t>
            </a:r>
            <a:r>
              <a:rPr lang="en-US" sz="800" dirty="0" err="1"/>
              <a:t>vub</a:t>
            </a:r>
            <a:r>
              <a:rPr lang="en-US" sz="800" dirty="0"/>
              <a:t>, x0, </a:t>
            </a:r>
            <a:r>
              <a:rPr lang="en-US" sz="800" dirty="0" err="1"/>
              <a:t>numeqconstraints</a:t>
            </a:r>
            <a:r>
              <a:rPr lang="en-US" sz="800" dirty="0"/>
              <a:t>);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%%%  https://www.mathworks.com/matlabcentral/newsreader/view_thread/296517</a:t>
            </a:r>
          </a:p>
          <a:p>
            <a:r>
              <a:rPr lang="en-US" sz="800" dirty="0"/>
              <a:t>%</a:t>
            </a:r>
            <a:r>
              <a:rPr lang="en-US" sz="800" dirty="0" err="1"/>
              <a:t>Kanika</a:t>
            </a:r>
            <a:r>
              <a:rPr lang="en-US" sz="800" dirty="0"/>
              <a:t>, I believe if you change this:</a:t>
            </a:r>
          </a:p>
          <a:p>
            <a:r>
              <a:rPr lang="en-US" sz="800" dirty="0"/>
              <a:t>%&gt; [alpha lambda how] = </a:t>
            </a:r>
            <a:r>
              <a:rPr lang="en-US" sz="800" dirty="0" err="1"/>
              <a:t>qp</a:t>
            </a:r>
            <a:r>
              <a:rPr lang="en-US" sz="800" dirty="0"/>
              <a:t>(H, f, A, b, </a:t>
            </a:r>
            <a:r>
              <a:rPr lang="en-US" sz="800" dirty="0" err="1"/>
              <a:t>vlb</a:t>
            </a:r>
            <a:r>
              <a:rPr lang="en-US" sz="800" dirty="0"/>
              <a:t>, </a:t>
            </a:r>
            <a:r>
              <a:rPr lang="en-US" sz="800" dirty="0" err="1"/>
              <a:t>vub</a:t>
            </a:r>
            <a:r>
              <a:rPr lang="en-US" sz="800" dirty="0"/>
              <a:t>, x0, </a:t>
            </a:r>
            <a:r>
              <a:rPr lang="en-US" sz="800" dirty="0" err="1"/>
              <a:t>numeqconstraints</a:t>
            </a:r>
            <a:r>
              <a:rPr lang="en-US" sz="800" dirty="0"/>
              <a:t>);</a:t>
            </a:r>
          </a:p>
          <a:p>
            <a:r>
              <a:rPr lang="en-US" sz="800" dirty="0"/>
              <a:t>%to:</a:t>
            </a:r>
          </a:p>
          <a:p>
            <a:r>
              <a:rPr lang="en-US" sz="800" dirty="0"/>
              <a:t>%[</a:t>
            </a:r>
            <a:r>
              <a:rPr lang="en-US" sz="800" dirty="0" err="1"/>
              <a:t>alpha,fval,exitflag,output,lambda</a:t>
            </a:r>
            <a:r>
              <a:rPr lang="en-US" sz="800" dirty="0"/>
              <a:t>]= </a:t>
            </a:r>
            <a:r>
              <a:rPr lang="en-US" sz="800" dirty="0" err="1"/>
              <a:t>quadprog</a:t>
            </a:r>
            <a:r>
              <a:rPr lang="en-US" sz="800" dirty="0"/>
              <a:t>(H, f, A(2:end, :), b(2:end), </a:t>
            </a:r>
          </a:p>
          <a:p>
            <a:r>
              <a:rPr lang="en-US" sz="800" dirty="0"/>
              <a:t>%A(1, :), b(1), </a:t>
            </a:r>
            <a:r>
              <a:rPr lang="en-US" sz="800" dirty="0" err="1"/>
              <a:t>vlb</a:t>
            </a:r>
            <a:r>
              <a:rPr lang="en-US" sz="800" dirty="0"/>
              <a:t>, </a:t>
            </a:r>
            <a:r>
              <a:rPr lang="en-US" sz="800" dirty="0" err="1"/>
              <a:t>vub</a:t>
            </a:r>
            <a:r>
              <a:rPr lang="en-US" sz="800" dirty="0"/>
              <a:t>, x0);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%[</a:t>
            </a:r>
            <a:r>
              <a:rPr lang="en-US" sz="800" dirty="0" err="1"/>
              <a:t>alpha,fval,exitflag,output,lambda</a:t>
            </a:r>
            <a:r>
              <a:rPr lang="en-US" sz="800" dirty="0"/>
              <a:t>] =...</a:t>
            </a:r>
          </a:p>
          <a:p>
            <a:r>
              <a:rPr lang="en-US" sz="800" dirty="0"/>
              <a:t>%    </a:t>
            </a:r>
            <a:r>
              <a:rPr lang="en-US" sz="800" dirty="0" err="1"/>
              <a:t>quadprog</a:t>
            </a:r>
            <a:r>
              <a:rPr lang="en-US" sz="800" dirty="0"/>
              <a:t>(H, f, A(2:end, :), b(2:end), A(1, :), b(1), </a:t>
            </a:r>
            <a:r>
              <a:rPr lang="en-US" sz="800" dirty="0" err="1"/>
              <a:t>vlb</a:t>
            </a:r>
            <a:r>
              <a:rPr lang="en-US" sz="800" dirty="0"/>
              <a:t>, </a:t>
            </a:r>
            <a:r>
              <a:rPr lang="en-US" sz="800" dirty="0" err="1"/>
              <a:t>vub</a:t>
            </a:r>
            <a:r>
              <a:rPr lang="en-US" sz="800" dirty="0"/>
              <a:t>, x0);</a:t>
            </a:r>
          </a:p>
          <a:p>
            <a:r>
              <a:rPr lang="en-US" sz="800" dirty="0"/>
              <a:t>[</a:t>
            </a:r>
            <a:r>
              <a:rPr lang="en-US" sz="800" dirty="0" err="1"/>
              <a:t>alpha,fval,exitflag,output,lambda</a:t>
            </a:r>
            <a:r>
              <a:rPr lang="en-US" sz="800" dirty="0"/>
              <a:t>] =...</a:t>
            </a:r>
          </a:p>
          <a:p>
            <a:r>
              <a:rPr lang="pt-BR" sz="800" dirty="0"/>
              <a:t>    quadprog(H, f, A, b, A(1, :), b(1), vlb, vub, x0);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 err="1"/>
              <a:t>svindex</a:t>
            </a:r>
            <a:r>
              <a:rPr lang="en-US" sz="800" dirty="0"/>
              <a:t> = find( alpha &gt; epsilon);</a:t>
            </a:r>
          </a:p>
          <a:p>
            <a:r>
              <a:rPr lang="en-US" sz="800" dirty="0"/>
              <a:t>% Find unbounded support vectors</a:t>
            </a:r>
          </a:p>
          <a:p>
            <a:r>
              <a:rPr lang="en-US" sz="800" dirty="0" err="1"/>
              <a:t>usvindex</a:t>
            </a:r>
            <a:r>
              <a:rPr lang="en-US" sz="800" dirty="0"/>
              <a:t> = find( alpha &gt; epsilon &amp; alpha &lt; (C - epsilon));</a:t>
            </a:r>
          </a:p>
          <a:p>
            <a:r>
              <a:rPr lang="en-US" sz="800" dirty="0"/>
              <a:t>if length(</a:t>
            </a:r>
            <a:r>
              <a:rPr lang="en-US" sz="800" dirty="0" err="1"/>
              <a:t>usvindex</a:t>
            </a:r>
            <a:r>
              <a:rPr lang="en-US" sz="800" dirty="0"/>
              <a:t>) &gt; 0</a:t>
            </a:r>
          </a:p>
          <a:p>
            <a:r>
              <a:rPr lang="en-US" sz="800" dirty="0"/>
              <a:t>    b0 =...</a:t>
            </a:r>
          </a:p>
          <a:p>
            <a:r>
              <a:rPr lang="en-US" sz="800" dirty="0"/>
              <a:t>        (1/length(</a:t>
            </a:r>
            <a:r>
              <a:rPr lang="en-US" sz="800" dirty="0" err="1"/>
              <a:t>usvindex</a:t>
            </a:r>
            <a:r>
              <a:rPr lang="en-US" sz="800" dirty="0"/>
              <a:t>))*sum(D(</a:t>
            </a:r>
            <a:r>
              <a:rPr lang="en-US" sz="800" dirty="0" err="1"/>
              <a:t>usvindex</a:t>
            </a:r>
            <a:r>
              <a:rPr lang="en-US" sz="800" dirty="0"/>
              <a:t>) -...</a:t>
            </a:r>
          </a:p>
          <a:p>
            <a:r>
              <a:rPr lang="en-US" sz="800" dirty="0"/>
              <a:t>        H(</a:t>
            </a:r>
            <a:r>
              <a:rPr lang="en-US" sz="800" dirty="0" err="1"/>
              <a:t>usvindex,svindex</a:t>
            </a:r>
            <a:r>
              <a:rPr lang="en-US" sz="800" dirty="0"/>
              <a:t>)*alpha(</a:t>
            </a:r>
            <a:r>
              <a:rPr lang="en-US" sz="800" dirty="0" err="1"/>
              <a:t>svindex</a:t>
            </a:r>
            <a:r>
              <a:rPr lang="en-US" sz="800" dirty="0"/>
              <a:t>).*D(</a:t>
            </a:r>
            <a:r>
              <a:rPr lang="en-US" sz="800" dirty="0" err="1"/>
              <a:t>usvindex</a:t>
            </a:r>
            <a:r>
              <a:rPr lang="en-US" sz="800" dirty="0"/>
              <a:t>));</a:t>
            </a:r>
          </a:p>
          <a:p>
            <a:r>
              <a:rPr lang="en-US" sz="800" dirty="0"/>
              <a:t>else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fprintf</a:t>
            </a:r>
            <a:r>
              <a:rPr lang="en-US" sz="800" dirty="0"/>
              <a:t>('No support vectors on margin - cannot compute bias.\n');</a:t>
            </a:r>
          </a:p>
          <a:p>
            <a:r>
              <a:rPr lang="en-US" sz="800" dirty="0"/>
              <a:t>end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 err="1"/>
              <a:t>xmin</a:t>
            </a:r>
            <a:r>
              <a:rPr lang="en-US" sz="800" dirty="0"/>
              <a:t> = 0;</a:t>
            </a:r>
          </a:p>
          <a:p>
            <a:r>
              <a:rPr lang="en-US" sz="800" dirty="0" err="1"/>
              <a:t>xmax</a:t>
            </a:r>
            <a:r>
              <a:rPr lang="en-US" sz="800" dirty="0"/>
              <a:t> = 3;</a:t>
            </a:r>
          </a:p>
          <a:p>
            <a:r>
              <a:rPr lang="en-US" sz="800" dirty="0" err="1"/>
              <a:t>ymin</a:t>
            </a:r>
            <a:r>
              <a:rPr lang="en-US" sz="800" dirty="0"/>
              <a:t> = 0;</a:t>
            </a:r>
          </a:p>
          <a:p>
            <a:r>
              <a:rPr lang="en-US" sz="800" dirty="0" err="1"/>
              <a:t>ymax</a:t>
            </a:r>
            <a:r>
              <a:rPr lang="en-US" sz="800" dirty="0"/>
              <a:t> = 3;</a:t>
            </a:r>
          </a:p>
          <a:p>
            <a:r>
              <a:rPr lang="en-US" sz="800" dirty="0"/>
              <a:t>figure(1)</a:t>
            </a:r>
          </a:p>
          <a:p>
            <a:r>
              <a:rPr lang="en-US" sz="800" dirty="0" err="1"/>
              <a:t>clf</a:t>
            </a:r>
            <a:endParaRPr lang="en-US" sz="800" dirty="0"/>
          </a:p>
          <a:p>
            <a:r>
              <a:rPr lang="en-US" sz="800" dirty="0"/>
              <a:t>% Plot function value</a:t>
            </a:r>
          </a:p>
          <a:p>
            <a:r>
              <a:rPr lang="en-US" sz="800" dirty="0"/>
              <a:t>[</a:t>
            </a:r>
            <a:r>
              <a:rPr lang="en-US" sz="800" dirty="0" err="1"/>
              <a:t>x,y</a:t>
            </a:r>
            <a:r>
              <a:rPr lang="en-US" sz="800" dirty="0"/>
              <a:t>] = </a:t>
            </a:r>
            <a:r>
              <a:rPr lang="en-US" sz="800" dirty="0" err="1"/>
              <a:t>meshgrid</a:t>
            </a:r>
            <a:r>
              <a:rPr lang="en-US" sz="800" dirty="0"/>
              <a:t>(</a:t>
            </a:r>
            <a:r>
              <a:rPr lang="en-US" sz="800" dirty="0" err="1"/>
              <a:t>xmin</a:t>
            </a:r>
            <a:r>
              <a:rPr lang="en-US" sz="800" dirty="0"/>
              <a:t>:(</a:t>
            </a:r>
            <a:r>
              <a:rPr lang="en-US" sz="800" dirty="0" err="1"/>
              <a:t>xmax-xmin</a:t>
            </a:r>
            <a:r>
              <a:rPr lang="en-US" sz="800" dirty="0"/>
              <a:t>)/50:xmax,ymin:(</a:t>
            </a:r>
            <a:r>
              <a:rPr lang="en-US" sz="800" dirty="0" err="1"/>
              <a:t>ymax-ymin</a:t>
            </a:r>
            <a:r>
              <a:rPr lang="en-US" sz="800" dirty="0"/>
              <a:t>)/50:ymax);</a:t>
            </a:r>
          </a:p>
          <a:p>
            <a:r>
              <a:rPr lang="en-US" sz="800" dirty="0"/>
              <a:t>z = b0*ones(size(x));</a:t>
            </a:r>
          </a:p>
          <a:p>
            <a:r>
              <a:rPr lang="en-US" sz="800" dirty="0"/>
              <a:t>for x1 = 1 : size(x,1)</a:t>
            </a:r>
          </a:p>
          <a:p>
            <a:r>
              <a:rPr lang="en-US" sz="800" dirty="0"/>
              <a:t>    for y1 = 1 : size(x,2)</a:t>
            </a:r>
          </a:p>
          <a:p>
            <a:r>
              <a:rPr lang="en-US" sz="800" dirty="0"/>
              <a:t>        input(1) = x(x1,y1);</a:t>
            </a:r>
          </a:p>
          <a:p>
            <a:r>
              <a:rPr lang="en-US" sz="800" dirty="0"/>
              <a:t>        input(2) = y(x1,y1);</a:t>
            </a:r>
          </a:p>
          <a:p>
            <a:r>
              <a:rPr lang="en-US" sz="800" dirty="0"/>
              <a:t>        for </a:t>
            </a:r>
            <a:r>
              <a:rPr lang="en-US" sz="800" dirty="0" err="1"/>
              <a:t>i</a:t>
            </a:r>
            <a:r>
              <a:rPr lang="en-US" sz="800" dirty="0"/>
              <a:t> = 1 : length(D)</a:t>
            </a:r>
          </a:p>
          <a:p>
            <a:r>
              <a:rPr lang="en-US" sz="800" dirty="0"/>
              <a:t>            if (abs(alpha(</a:t>
            </a:r>
            <a:r>
              <a:rPr lang="en-US" sz="800" dirty="0" err="1"/>
              <a:t>i</a:t>
            </a:r>
            <a:r>
              <a:rPr lang="en-US" sz="800" dirty="0"/>
              <a:t>)) &gt; epsilon)</a:t>
            </a:r>
          </a:p>
          <a:p>
            <a:r>
              <a:rPr lang="pl-PL" sz="800" dirty="0"/>
              <a:t>                z(x1,y1) = z(x1,y1) + D(i)*alpha(i)*(input*X(i,:)'+ 1)^2; %Specific to poly!!!!</a:t>
            </a:r>
          </a:p>
          <a:p>
            <a:r>
              <a:rPr lang="en-US" sz="800" dirty="0"/>
              <a:t>            end</a:t>
            </a:r>
          </a:p>
          <a:p>
            <a:r>
              <a:rPr lang="en-US" sz="800" dirty="0"/>
              <a:t>        end</a:t>
            </a:r>
          </a:p>
          <a:p>
            <a:r>
              <a:rPr lang="en-US" sz="800" dirty="0"/>
              <a:t>    end</a:t>
            </a:r>
          </a:p>
          <a:p>
            <a:r>
              <a:rPr lang="en-US" sz="800" dirty="0"/>
              <a:t>end</a:t>
            </a:r>
          </a:p>
          <a:p>
            <a:r>
              <a:rPr lang="en-US" sz="800" dirty="0" err="1"/>
              <a:t>sp</a:t>
            </a:r>
            <a:r>
              <a:rPr lang="en-US" sz="800" dirty="0"/>
              <a:t> = </a:t>
            </a:r>
            <a:r>
              <a:rPr lang="en-US" sz="800" dirty="0" err="1"/>
              <a:t>pcolor</a:t>
            </a:r>
            <a:r>
              <a:rPr lang="en-US" sz="800" dirty="0"/>
              <a:t>(</a:t>
            </a:r>
            <a:r>
              <a:rPr lang="en-US" sz="800" dirty="0" err="1"/>
              <a:t>x,y,z</a:t>
            </a:r>
            <a:r>
              <a:rPr lang="en-US" sz="800" dirty="0"/>
              <a:t>);</a:t>
            </a:r>
          </a:p>
          <a:p>
            <a:r>
              <a:rPr lang="en-US" sz="800" dirty="0"/>
              <a:t>shading </a:t>
            </a:r>
            <a:r>
              <a:rPr lang="en-US" sz="800" dirty="0" err="1"/>
              <a:t>interp</a:t>
            </a:r>
            <a:r>
              <a:rPr lang="en-US" sz="800" dirty="0"/>
              <a:t>;</a:t>
            </a:r>
          </a:p>
          <a:p>
            <a:r>
              <a:rPr lang="en-US" sz="800" dirty="0" err="1"/>
              <a:t>colormap</a:t>
            </a:r>
            <a:r>
              <a:rPr lang="en-US" sz="800" dirty="0"/>
              <a:t>(bone);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hold on</a:t>
            </a:r>
          </a:p>
          <a:p>
            <a:r>
              <a:rPr lang="en-US" sz="800" dirty="0"/>
              <a:t>for </a:t>
            </a:r>
            <a:r>
              <a:rPr lang="en-US" sz="800" dirty="0" err="1"/>
              <a:t>i</a:t>
            </a:r>
            <a:r>
              <a:rPr lang="en-US" sz="800" dirty="0"/>
              <a:t> = 1:size(D)</a:t>
            </a:r>
          </a:p>
          <a:p>
            <a:r>
              <a:rPr lang="en-US" sz="800" dirty="0"/>
              <a:t>    if (D(</a:t>
            </a:r>
            <a:r>
              <a:rPr lang="en-US" sz="800" dirty="0" err="1"/>
              <a:t>i</a:t>
            </a:r>
            <a:r>
              <a:rPr lang="en-US" sz="800" dirty="0"/>
              <a:t>) == 1)</a:t>
            </a:r>
          </a:p>
          <a:p>
            <a:r>
              <a:rPr lang="en-US" sz="800" dirty="0"/>
              <a:t>        h(1) = plot(X(i,1),X(i,2),'k^', '</a:t>
            </a:r>
            <a:r>
              <a:rPr lang="en-US" sz="800" dirty="0" err="1"/>
              <a:t>MarkerSize</a:t>
            </a:r>
            <a:r>
              <a:rPr lang="en-US" sz="800" dirty="0"/>
              <a:t>', 8); % Class A</a:t>
            </a:r>
          </a:p>
          <a:p>
            <a:r>
              <a:rPr lang="en-US" sz="800" dirty="0"/>
              <a:t>    else</a:t>
            </a:r>
          </a:p>
          <a:p>
            <a:r>
              <a:rPr lang="en-US" sz="800" dirty="0"/>
              <a:t>        h(2) = plot(X(i,1),X(i,2),'w*', '</a:t>
            </a:r>
            <a:r>
              <a:rPr lang="en-US" sz="800" dirty="0" err="1"/>
              <a:t>MarkerSize</a:t>
            </a:r>
            <a:r>
              <a:rPr lang="en-US" sz="800" dirty="0"/>
              <a:t>', 8); % Class B</a:t>
            </a:r>
          </a:p>
          <a:p>
            <a:r>
              <a:rPr lang="en-US" sz="800" dirty="0"/>
              <a:t>    end</a:t>
            </a:r>
          </a:p>
          <a:p>
            <a:r>
              <a:rPr lang="en-US" sz="800" dirty="0"/>
              <a:t>    if (abs(alpha(</a:t>
            </a:r>
            <a:r>
              <a:rPr lang="en-US" sz="800" dirty="0" err="1"/>
              <a:t>i</a:t>
            </a:r>
            <a:r>
              <a:rPr lang="en-US" sz="800" dirty="0"/>
              <a:t>)) &gt; epsilon)</a:t>
            </a:r>
          </a:p>
          <a:p>
            <a:r>
              <a:rPr lang="en-US" sz="800" dirty="0"/>
              <a:t>        plot(X(i,1),X(i,2),'wo', '</a:t>
            </a:r>
            <a:r>
              <a:rPr lang="en-US" sz="800" dirty="0" err="1"/>
              <a:t>MarkerSize</a:t>
            </a:r>
            <a:r>
              <a:rPr lang="en-US" sz="800" dirty="0"/>
              <a:t>', 12) % Support Vector</a:t>
            </a:r>
          </a:p>
          <a:p>
            <a:r>
              <a:rPr lang="en-US" sz="800" dirty="0"/>
              <a:t>    end</a:t>
            </a:r>
          </a:p>
          <a:p>
            <a:r>
              <a:rPr lang="en-US" sz="800" dirty="0"/>
              <a:t>end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% Plot Boundary contour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hold on</a:t>
            </a:r>
          </a:p>
          <a:p>
            <a:r>
              <a:rPr lang="en-US" sz="800" dirty="0"/>
              <a:t>contour(</a:t>
            </a:r>
            <a:r>
              <a:rPr lang="en-US" sz="800" dirty="0" err="1"/>
              <a:t>x,y,z</a:t>
            </a:r>
            <a:r>
              <a:rPr lang="en-US" sz="800" dirty="0"/>
              <a:t>,[0 0],'w')</a:t>
            </a:r>
          </a:p>
          <a:p>
            <a:r>
              <a:rPr lang="en-US" sz="800" dirty="0"/>
              <a:t>contour(</a:t>
            </a:r>
            <a:r>
              <a:rPr lang="en-US" sz="800" dirty="0" err="1"/>
              <a:t>x,y,z</a:t>
            </a:r>
            <a:r>
              <a:rPr lang="en-US" sz="800" dirty="0"/>
              <a:t>,[-1 -1],'w:')</a:t>
            </a:r>
          </a:p>
          <a:p>
            <a:r>
              <a:rPr lang="en-US" sz="800" dirty="0"/>
              <a:t>contour(</a:t>
            </a:r>
            <a:r>
              <a:rPr lang="en-US" sz="800" dirty="0" err="1"/>
              <a:t>x,y,z</a:t>
            </a:r>
            <a:r>
              <a:rPr lang="en-US" sz="800" dirty="0"/>
              <a:t>,[1 1],'w:')</a:t>
            </a:r>
          </a:p>
          <a:p>
            <a:r>
              <a:rPr lang="en-US" sz="800" dirty="0"/>
              <a:t>hold off</a:t>
            </a:r>
          </a:p>
          <a:p>
            <a:r>
              <a:rPr lang="en-US" sz="800" dirty="0"/>
              <a:t>figure(2)</a:t>
            </a:r>
          </a:p>
          <a:p>
            <a:r>
              <a:rPr lang="en-US" sz="800" dirty="0" err="1"/>
              <a:t>clf</a:t>
            </a:r>
            <a:endParaRPr lang="en-US" sz="800" dirty="0"/>
          </a:p>
          <a:p>
            <a:r>
              <a:rPr lang="en-US" sz="800" dirty="0"/>
              <a:t>mesh(</a:t>
            </a:r>
            <a:r>
              <a:rPr lang="en-US" sz="800" dirty="0" err="1"/>
              <a:t>x,y,z</a:t>
            </a:r>
            <a:r>
              <a:rPr lang="en-US" sz="800" dirty="0"/>
              <a:t>)</a:t>
            </a:r>
          </a:p>
          <a:p>
            <a:r>
              <a:rPr lang="en-US" sz="800" dirty="0"/>
              <a:t>rotate3d on</a:t>
            </a:r>
          </a:p>
          <a:p>
            <a:r>
              <a:rPr lang="en-US" sz="800" dirty="0"/>
              <a:t>hold on</a:t>
            </a:r>
          </a:p>
          <a:p>
            <a:r>
              <a:rPr lang="en-US" sz="800" dirty="0"/>
              <a:t>decision = sign(z);</a:t>
            </a:r>
          </a:p>
          <a:p>
            <a:r>
              <a:rPr lang="en-US" sz="800" dirty="0"/>
              <a:t>mesh(</a:t>
            </a:r>
            <a:r>
              <a:rPr lang="en-US" sz="800" dirty="0" err="1"/>
              <a:t>x,y,decision</a:t>
            </a:r>
            <a:r>
              <a:rPr lang="en-US" sz="800" dirty="0"/>
              <a:t>);</a:t>
            </a:r>
          </a:p>
          <a:p>
            <a:r>
              <a:rPr lang="pt-BR" sz="800" dirty="0"/>
              <a:t>axis([0 3 0 3 -6 6]);</a:t>
            </a:r>
          </a:p>
          <a:p>
            <a:r>
              <a:rPr lang="en-US" sz="800" dirty="0"/>
              <a:t>rotate3d on</a:t>
            </a:r>
          </a:p>
          <a:p>
            <a:r>
              <a:rPr lang="en-US" sz="800" dirty="0" err="1"/>
              <a:t>colormap</a:t>
            </a:r>
            <a:r>
              <a:rPr lang="en-US" sz="800" dirty="0"/>
              <a:t>(bone)</a:t>
            </a:r>
          </a:p>
          <a:p>
            <a:r>
              <a:rPr lang="en-US" sz="800" dirty="0"/>
              <a:t>'end done'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552" y="5638800"/>
            <a:ext cx="4461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1000" dirty="0"/>
              <a:t>https://www.mathworks.com/matlabcentral/newsreader/view_thread/296517</a:t>
            </a:r>
          </a:p>
        </p:txBody>
      </p:sp>
    </p:spTree>
    <p:extLst>
      <p:ext uri="{BB962C8B-B14F-4D97-AF65-F5344CB8AC3E}">
        <p14:creationId xmlns:p14="http://schemas.microsoft.com/office/powerpoint/2010/main" val="57801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276600" cy="381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Example svm_demo3.m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4" y="652380"/>
            <a:ext cx="8229600" cy="6726402"/>
          </a:xfrm>
        </p:spPr>
        <p:txBody>
          <a:bodyPr>
            <a:noAutofit/>
          </a:bodyPr>
          <a:lstStyle/>
          <a:p>
            <a:r>
              <a:rPr lang="en-US" sz="100" dirty="0"/>
              <a:t>%Clear %</a:t>
            </a:r>
            <a:r>
              <a:rPr lang="en-US" sz="100" dirty="0" err="1"/>
              <a:t>matlab</a:t>
            </a:r>
            <a:r>
              <a:rPr lang="en-US" sz="100" dirty="0"/>
              <a:t> code for </a:t>
            </a:r>
            <a:r>
              <a:rPr lang="en-US" sz="100" dirty="0" err="1"/>
              <a:t>svm</a:t>
            </a:r>
            <a:endParaRPr lang="en-US" sz="100" dirty="0"/>
          </a:p>
          <a:p>
            <a:r>
              <a:rPr lang="en-US" sz="400" dirty="0"/>
              <a:t>%Clear %</a:t>
            </a:r>
            <a:r>
              <a:rPr lang="en-US" sz="400" dirty="0" err="1"/>
              <a:t>matlab</a:t>
            </a:r>
            <a:r>
              <a:rPr lang="en-US" sz="400" dirty="0"/>
              <a:t> code for </a:t>
            </a:r>
            <a:r>
              <a:rPr lang="en-US" sz="400" dirty="0" err="1"/>
              <a:t>svm</a:t>
            </a:r>
            <a:endParaRPr lang="en-US" sz="400" dirty="0"/>
          </a:p>
          <a:p>
            <a:r>
              <a:rPr lang="en-US" sz="400" dirty="0"/>
              <a:t>%x=[1 2  4  5 6 ]</a:t>
            </a:r>
          </a:p>
          <a:p>
            <a:r>
              <a:rPr lang="es-ES" sz="400" dirty="0"/>
              <a:t>%y=[1 1 -1 -1 1 ]</a:t>
            </a:r>
          </a:p>
          <a:p>
            <a:r>
              <a:rPr lang="en-US" sz="400" dirty="0"/>
              <a:t>%testing svm2.m</a:t>
            </a:r>
          </a:p>
          <a:p>
            <a:r>
              <a:rPr lang="en-US" sz="400" dirty="0"/>
              <a:t>function svm_demo3</a:t>
            </a:r>
          </a:p>
          <a:p>
            <a:r>
              <a:rPr lang="en-US" sz="400" dirty="0"/>
              <a:t>x=[0.5 0.5</a:t>
            </a:r>
          </a:p>
          <a:p>
            <a:r>
              <a:rPr lang="en-US" sz="400" dirty="0"/>
              <a:t>    0.5 1.0</a:t>
            </a:r>
          </a:p>
          <a:p>
            <a:r>
              <a:rPr lang="en-US" sz="400" dirty="0"/>
              <a:t>    1. 1.5</a:t>
            </a:r>
          </a:p>
          <a:p>
            <a:r>
              <a:rPr lang="en-US" sz="400" dirty="0"/>
              <a:t>    1.5 0.5</a:t>
            </a:r>
          </a:p>
          <a:p>
            <a:r>
              <a:rPr lang="en-US" sz="400" dirty="0"/>
              <a:t>    1.5 2.0</a:t>
            </a:r>
          </a:p>
          <a:p>
            <a:r>
              <a:rPr lang="en-US" sz="400" dirty="0"/>
              <a:t>    2.0 1.0</a:t>
            </a:r>
          </a:p>
          <a:p>
            <a:r>
              <a:rPr lang="en-US" sz="400" dirty="0"/>
              <a:t>    2.5 2.0</a:t>
            </a:r>
          </a:p>
          <a:p>
            <a:r>
              <a:rPr lang="en-US" sz="400" dirty="0"/>
              <a:t>    2.5 2.5];</a:t>
            </a:r>
          </a:p>
          <a:p>
            <a:r>
              <a:rPr lang="en-US" sz="400" dirty="0"/>
              <a:t>y =[-1 -1 1 -1 -1 1 1 1]'; %test 1</a:t>
            </a:r>
          </a:p>
          <a:p>
            <a:r>
              <a:rPr lang="en-US" sz="400" dirty="0"/>
              <a:t>%y =[-1 -1 -1 -1 1 1 1 1]'; %test2</a:t>
            </a:r>
          </a:p>
          <a:p>
            <a:r>
              <a:rPr lang="en-US" sz="400" dirty="0"/>
              <a:t> </a:t>
            </a:r>
          </a:p>
          <a:p>
            <a:r>
              <a:rPr lang="en-US" sz="400" dirty="0"/>
              <a:t> </a:t>
            </a:r>
          </a:p>
          <a:p>
            <a:r>
              <a:rPr lang="en-US" sz="400" dirty="0"/>
              <a:t>H=0</a:t>
            </a:r>
          </a:p>
          <a:p>
            <a:r>
              <a:rPr lang="en-US" sz="400" dirty="0"/>
              <a:t>for j=1:length(x)</a:t>
            </a:r>
          </a:p>
          <a:p>
            <a:r>
              <a:rPr lang="en-US" sz="400" dirty="0"/>
              <a:t>    for </a:t>
            </a:r>
            <a:r>
              <a:rPr lang="en-US" sz="400" dirty="0" err="1"/>
              <a:t>i</a:t>
            </a:r>
            <a:r>
              <a:rPr lang="en-US" sz="400" dirty="0"/>
              <a:t>=1:length(y)</a:t>
            </a:r>
          </a:p>
          <a:p>
            <a:r>
              <a:rPr lang="pl-PL" sz="400" dirty="0"/>
              <a:t>        H(i,j)=y(i)*y(j)* (x(i,:)*x(j,:)'+1)^2</a:t>
            </a:r>
          </a:p>
          <a:p>
            <a:r>
              <a:rPr lang="en-US" sz="400" dirty="0"/>
              <a:t>    end</a:t>
            </a:r>
          </a:p>
          <a:p>
            <a:r>
              <a:rPr lang="en-US" sz="400" dirty="0"/>
              <a:t>end</a:t>
            </a:r>
          </a:p>
          <a:p>
            <a:r>
              <a:rPr lang="en-US" sz="400" dirty="0"/>
              <a:t>H</a:t>
            </a:r>
          </a:p>
          <a:p>
            <a:r>
              <a:rPr lang="en-US" sz="400" dirty="0"/>
              <a:t>f=[-1 -1 -1 -1 -1 -1 -1 -1]'</a:t>
            </a:r>
          </a:p>
          <a:p>
            <a:r>
              <a:rPr lang="en-US" sz="400" dirty="0"/>
              <a:t>A=y</a:t>
            </a:r>
          </a:p>
          <a:p>
            <a:r>
              <a:rPr lang="en-US" sz="400" dirty="0"/>
              <a:t>b=0</a:t>
            </a:r>
          </a:p>
          <a:p>
            <a:r>
              <a:rPr lang="en-US" sz="400" dirty="0"/>
              <a:t>'</a:t>
            </a:r>
            <a:r>
              <a:rPr lang="en-US" sz="400" dirty="0" err="1"/>
              <a:t>vub</a:t>
            </a:r>
            <a:r>
              <a:rPr lang="en-US" sz="400" dirty="0"/>
              <a:t>=[100 100 100 100 100]'</a:t>
            </a:r>
          </a:p>
          <a:p>
            <a:r>
              <a:rPr lang="en-US" sz="400" dirty="0"/>
              <a:t>x0=[0 0 0 0 0]'%</a:t>
            </a:r>
            <a:r>
              <a:rPr lang="en-US" sz="400" dirty="0" err="1"/>
              <a:t>init</a:t>
            </a:r>
            <a:r>
              <a:rPr lang="en-US" sz="400" dirty="0"/>
              <a:t> values</a:t>
            </a:r>
          </a:p>
          <a:p>
            <a:r>
              <a:rPr lang="en-US" sz="400" dirty="0"/>
              <a:t>%[</a:t>
            </a:r>
            <a:r>
              <a:rPr lang="en-US" sz="400" dirty="0" err="1"/>
              <a:t>alpha,fval,exitflag,output,lambda</a:t>
            </a:r>
            <a:r>
              <a:rPr lang="en-US" sz="400" dirty="0"/>
              <a:t>] =...</a:t>
            </a:r>
          </a:p>
          <a:p>
            <a:r>
              <a:rPr lang="pt-BR" sz="400" dirty="0"/>
              <a:t>%    quadprog(H, f, A, b, A(1, :), b(1), vlb, vub, x0);</a:t>
            </a:r>
          </a:p>
          <a:p>
            <a:r>
              <a:rPr lang="en-US" sz="400" dirty="0"/>
              <a:t>%</a:t>
            </a:r>
            <a:r>
              <a:rPr lang="en-US" sz="400" dirty="0" err="1"/>
              <a:t>quadprog</a:t>
            </a:r>
            <a:r>
              <a:rPr lang="en-US" sz="400" dirty="0"/>
              <a:t>(H,f,A,b,A,b,vlb,vub,x0)</a:t>
            </a:r>
          </a:p>
          <a:p>
            <a:r>
              <a:rPr lang="en-US" sz="400" dirty="0"/>
              <a:t>a=</a:t>
            </a:r>
            <a:r>
              <a:rPr lang="en-US" sz="400" dirty="0" err="1"/>
              <a:t>quadprog</a:t>
            </a:r>
            <a:r>
              <a:rPr lang="en-US" sz="400" dirty="0"/>
              <a:t>(</a:t>
            </a:r>
            <a:r>
              <a:rPr lang="en-US" sz="400" dirty="0" err="1"/>
              <a:t>H,f</a:t>
            </a:r>
            <a:r>
              <a:rPr lang="en-US" sz="400" dirty="0"/>
              <a:t>)</a:t>
            </a:r>
          </a:p>
          <a:p>
            <a:r>
              <a:rPr lang="en-US" sz="400" dirty="0"/>
              <a:t>figure(2)</a:t>
            </a:r>
          </a:p>
          <a:p>
            <a:r>
              <a:rPr lang="en-US" sz="400" dirty="0" err="1"/>
              <a:t>clf</a:t>
            </a:r>
            <a:endParaRPr lang="en-US" sz="400" dirty="0"/>
          </a:p>
          <a:p>
            <a:r>
              <a:rPr lang="en-US" sz="400" dirty="0"/>
              <a:t>hold on</a:t>
            </a:r>
          </a:p>
          <a:p>
            <a:r>
              <a:rPr lang="en-US" sz="400" dirty="0"/>
              <a:t>for </a:t>
            </a:r>
            <a:r>
              <a:rPr lang="en-US" sz="400" dirty="0" err="1"/>
              <a:t>i</a:t>
            </a:r>
            <a:r>
              <a:rPr lang="en-US" sz="400" dirty="0"/>
              <a:t>=1:length(x)</a:t>
            </a:r>
          </a:p>
          <a:p>
            <a:r>
              <a:rPr lang="en-US" sz="400" dirty="0"/>
              <a:t>    if y(</a:t>
            </a:r>
            <a:r>
              <a:rPr lang="en-US" sz="400" dirty="0" err="1"/>
              <a:t>i</a:t>
            </a:r>
            <a:r>
              <a:rPr lang="en-US" sz="400" dirty="0"/>
              <a:t>)==1</a:t>
            </a:r>
          </a:p>
          <a:p>
            <a:r>
              <a:rPr lang="en-US" sz="400" dirty="0"/>
              <a:t>        plot(x(i,1),x(i,2),'r+')</a:t>
            </a:r>
          </a:p>
          <a:p>
            <a:r>
              <a:rPr lang="en-US" sz="400" dirty="0"/>
              <a:t>    else</a:t>
            </a:r>
          </a:p>
          <a:p>
            <a:r>
              <a:rPr lang="en-US" sz="400" dirty="0"/>
              <a:t>        plot(x(i,1),x(i,2),'</a:t>
            </a:r>
            <a:r>
              <a:rPr lang="en-US" sz="400" dirty="0" err="1"/>
              <a:t>bo</a:t>
            </a:r>
            <a:r>
              <a:rPr lang="en-US" sz="400" dirty="0"/>
              <a:t>')</a:t>
            </a:r>
          </a:p>
          <a:p>
            <a:r>
              <a:rPr lang="en-US" sz="400" dirty="0"/>
              <a:t>    end</a:t>
            </a:r>
          </a:p>
          <a:p>
            <a:r>
              <a:rPr lang="en-US" sz="400" dirty="0"/>
              <a:t>end</a:t>
            </a:r>
          </a:p>
          <a:p>
            <a:r>
              <a:rPr lang="en-US" sz="400" dirty="0"/>
              <a:t>plot(0,0,'.')</a:t>
            </a:r>
          </a:p>
          <a:p>
            <a:r>
              <a:rPr lang="en-US" sz="400" dirty="0"/>
              <a:t>plot(3,3,'.')</a:t>
            </a:r>
          </a:p>
          <a:p>
            <a:r>
              <a:rPr lang="en-US" sz="400" dirty="0"/>
              <a:t> </a:t>
            </a:r>
          </a:p>
          <a:p>
            <a:r>
              <a:rPr lang="en-US" sz="400" dirty="0"/>
              <a:t>input=[2,2]</a:t>
            </a:r>
          </a:p>
          <a:p>
            <a:r>
              <a:rPr lang="en-US" sz="400" dirty="0"/>
              <a:t>f=0;</a:t>
            </a:r>
          </a:p>
          <a:p>
            <a:r>
              <a:rPr lang="en-US" sz="400" dirty="0"/>
              <a:t>%%%%%%%%%%% </a:t>
            </a:r>
            <a:r>
              <a:rPr lang="en-US" sz="400" dirty="0" err="1"/>
              <a:t>claasifier</a:t>
            </a:r>
            <a:endParaRPr lang="en-US" sz="400" dirty="0"/>
          </a:p>
          <a:p>
            <a:r>
              <a:rPr lang="en-US" sz="400" dirty="0"/>
              <a:t>%for j=1:length(x)</a:t>
            </a:r>
          </a:p>
          <a:p>
            <a:r>
              <a:rPr lang="en-US" sz="400" dirty="0"/>
              <a:t>for </a:t>
            </a:r>
            <a:r>
              <a:rPr lang="en-US" sz="400" dirty="0" err="1"/>
              <a:t>i</a:t>
            </a:r>
            <a:r>
              <a:rPr lang="en-US" sz="400" dirty="0"/>
              <a:t>=1:length(y)</a:t>
            </a:r>
          </a:p>
          <a:p>
            <a:r>
              <a:rPr lang="en-US" sz="400" dirty="0"/>
              <a:t>    f=</a:t>
            </a:r>
            <a:r>
              <a:rPr lang="en-US" sz="400" dirty="0" err="1"/>
              <a:t>f+a</a:t>
            </a:r>
            <a:r>
              <a:rPr lang="en-US" sz="400" dirty="0"/>
              <a:t>(</a:t>
            </a:r>
            <a:r>
              <a:rPr lang="en-US" sz="400" dirty="0" err="1"/>
              <a:t>i</a:t>
            </a:r>
            <a:r>
              <a:rPr lang="en-US" sz="400" dirty="0"/>
              <a:t>)*y(</a:t>
            </a:r>
            <a:r>
              <a:rPr lang="en-US" sz="400" dirty="0" err="1"/>
              <a:t>i</a:t>
            </a:r>
            <a:r>
              <a:rPr lang="en-US" sz="400" dirty="0"/>
              <a:t>)*(x(</a:t>
            </a:r>
            <a:r>
              <a:rPr lang="en-US" sz="400" dirty="0" err="1"/>
              <a:t>i</a:t>
            </a:r>
            <a:r>
              <a:rPr lang="en-US" sz="400" dirty="0"/>
              <a:t>,:)*input'+1)^2  ;</a:t>
            </a:r>
          </a:p>
          <a:p>
            <a:r>
              <a:rPr lang="en-US" sz="400" dirty="0"/>
              <a:t>end</a:t>
            </a:r>
          </a:p>
          <a:p>
            <a:r>
              <a:rPr lang="en-US" sz="400" dirty="0"/>
              <a:t>%end</a:t>
            </a:r>
          </a:p>
          <a:p>
            <a:r>
              <a:rPr lang="en-US" sz="400" dirty="0"/>
              <a:t> </a:t>
            </a:r>
          </a:p>
          <a:p>
            <a:r>
              <a:rPr lang="en-US" sz="400" dirty="0"/>
              <a:t>%%%%%%%%%%%%testing</a:t>
            </a:r>
          </a:p>
          <a:p>
            <a:r>
              <a:rPr lang="en-US" sz="400" dirty="0"/>
              <a:t> </a:t>
            </a:r>
          </a:p>
          <a:p>
            <a:r>
              <a:rPr lang="en-US" sz="400" dirty="0"/>
              <a:t>for xx=0:0.2:3</a:t>
            </a:r>
          </a:p>
          <a:p>
            <a:r>
              <a:rPr lang="en-US" sz="400" dirty="0"/>
              <a:t>    for </a:t>
            </a:r>
            <a:r>
              <a:rPr lang="en-US" sz="400" dirty="0" err="1"/>
              <a:t>yy</a:t>
            </a:r>
            <a:r>
              <a:rPr lang="en-US" sz="400" dirty="0"/>
              <a:t>=0:0.2:3</a:t>
            </a:r>
          </a:p>
          <a:p>
            <a:r>
              <a:rPr lang="en-US" sz="400" dirty="0"/>
              <a:t>        input=[</a:t>
            </a:r>
            <a:r>
              <a:rPr lang="en-US" sz="400" dirty="0" err="1"/>
              <a:t>xx,yy</a:t>
            </a:r>
            <a:r>
              <a:rPr lang="en-US" sz="400" dirty="0"/>
              <a:t>]</a:t>
            </a:r>
          </a:p>
          <a:p>
            <a:r>
              <a:rPr lang="en-US" sz="400" dirty="0"/>
              <a:t>        f=0;</a:t>
            </a:r>
          </a:p>
          <a:p>
            <a:r>
              <a:rPr lang="en-US" sz="400" dirty="0"/>
              <a:t>        %%%%%%%%%%% classifier</a:t>
            </a:r>
          </a:p>
          <a:p>
            <a:r>
              <a:rPr lang="en-US" sz="400" dirty="0"/>
              <a:t>        %for j=1:length(x)</a:t>
            </a:r>
          </a:p>
          <a:p>
            <a:r>
              <a:rPr lang="en-US" sz="400" dirty="0"/>
              <a:t>        for </a:t>
            </a:r>
            <a:r>
              <a:rPr lang="en-US" sz="400" dirty="0" err="1"/>
              <a:t>i</a:t>
            </a:r>
            <a:r>
              <a:rPr lang="en-US" sz="400" dirty="0"/>
              <a:t>=1:length(y)</a:t>
            </a:r>
          </a:p>
          <a:p>
            <a:r>
              <a:rPr lang="en-US" sz="400" dirty="0"/>
              <a:t>            f=</a:t>
            </a:r>
            <a:r>
              <a:rPr lang="en-US" sz="400" dirty="0" err="1"/>
              <a:t>f+a</a:t>
            </a:r>
            <a:r>
              <a:rPr lang="en-US" sz="400" dirty="0"/>
              <a:t>(</a:t>
            </a:r>
            <a:r>
              <a:rPr lang="en-US" sz="400" dirty="0" err="1"/>
              <a:t>i</a:t>
            </a:r>
            <a:r>
              <a:rPr lang="en-US" sz="400" dirty="0"/>
              <a:t>)*y(</a:t>
            </a:r>
            <a:r>
              <a:rPr lang="en-US" sz="400" dirty="0" err="1"/>
              <a:t>i</a:t>
            </a:r>
            <a:r>
              <a:rPr lang="en-US" sz="400" dirty="0"/>
              <a:t>)*(x(</a:t>
            </a:r>
            <a:r>
              <a:rPr lang="en-US" sz="400" dirty="0" err="1"/>
              <a:t>i</a:t>
            </a:r>
            <a:r>
              <a:rPr lang="en-US" sz="400" dirty="0"/>
              <a:t>,:)*input'+1)^2  ;</a:t>
            </a:r>
          </a:p>
          <a:p>
            <a:r>
              <a:rPr lang="en-US" sz="400" dirty="0"/>
              <a:t>        end</a:t>
            </a:r>
          </a:p>
          <a:p>
            <a:r>
              <a:rPr lang="en-US" sz="400" dirty="0"/>
              <a:t>        if f&gt;0</a:t>
            </a:r>
          </a:p>
          <a:p>
            <a:r>
              <a:rPr lang="en-US" sz="400" dirty="0"/>
              <a:t>            plot(xx,</a:t>
            </a:r>
            <a:r>
              <a:rPr lang="en-US" sz="400" dirty="0" err="1"/>
              <a:t>yy</a:t>
            </a:r>
            <a:r>
              <a:rPr lang="en-US" sz="400" dirty="0"/>
              <a:t>,'r.')</a:t>
            </a:r>
          </a:p>
          <a:p>
            <a:r>
              <a:rPr lang="en-US" sz="400" dirty="0"/>
              <a:t>        else</a:t>
            </a:r>
          </a:p>
          <a:p>
            <a:r>
              <a:rPr lang="en-US" sz="400" dirty="0"/>
              <a:t>            plot(xx,</a:t>
            </a:r>
            <a:r>
              <a:rPr lang="en-US" sz="400" dirty="0" err="1"/>
              <a:t>yy</a:t>
            </a:r>
            <a:r>
              <a:rPr lang="en-US" sz="400" dirty="0"/>
              <a:t>,'b.')</a:t>
            </a:r>
          </a:p>
          <a:p>
            <a:r>
              <a:rPr lang="en-US" sz="400" dirty="0"/>
              <a:t>        end</a:t>
            </a:r>
          </a:p>
          <a:p>
            <a:r>
              <a:rPr lang="en-US" sz="400" dirty="0"/>
              <a:t>    end</a:t>
            </a:r>
          </a:p>
          <a:p>
            <a:r>
              <a:rPr lang="en-US" sz="400" dirty="0"/>
              <a:t>end</a:t>
            </a:r>
          </a:p>
          <a:p>
            <a:r>
              <a:rPr lang="en-US" sz="800" dirty="0"/>
              <a:t> </a:t>
            </a:r>
          </a:p>
          <a:p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40026" y="1367358"/>
            <a:ext cx="1867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demo3</a:t>
            </a:r>
          </a:p>
          <a:p>
            <a:r>
              <a:rPr lang="en-US" dirty="0"/>
              <a:t>Linearly </a:t>
            </a:r>
          </a:p>
          <a:p>
            <a:r>
              <a:rPr lang="en-US" dirty="0"/>
              <a:t>Non-separable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3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300" dirty="0"/>
          </a:p>
        </p:txBody>
      </p:sp>
      <p:sp>
        <p:nvSpPr>
          <p:cNvPr id="11" name="Rectangle 10"/>
          <p:cNvSpPr/>
          <p:nvPr/>
        </p:nvSpPr>
        <p:spPr>
          <a:xfrm>
            <a:off x="7231269" y="4573773"/>
            <a:ext cx="13115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demo3</a:t>
            </a:r>
          </a:p>
          <a:p>
            <a:r>
              <a:rPr lang="en-US" dirty="0"/>
              <a:t>Linearly </a:t>
            </a:r>
          </a:p>
          <a:p>
            <a:r>
              <a:rPr lang="en-US" dirty="0"/>
              <a:t>separable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768" y="117759"/>
            <a:ext cx="3629025" cy="3236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3" y="3370063"/>
            <a:ext cx="3552825" cy="3168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06793" y="10668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68387" y="421640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164358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177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53" y="134888"/>
            <a:ext cx="5149338" cy="4530911"/>
          </a:xfrm>
        </p:spPr>
        <p:txBody>
          <a:bodyPr>
            <a:noAutofit/>
          </a:bodyPr>
          <a:lstStyle/>
          <a:p>
            <a:r>
              <a:rPr lang="en-US" sz="2800" i="1" dirty="0"/>
              <a:t>In the diagram,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a</a:t>
            </a:r>
            <a:r>
              <a:rPr lang="en-US" sz="2800" dirty="0"/>
              <a:t> has label </a:t>
            </a:r>
            <a:r>
              <a:rPr lang="en-US" sz="2800" dirty="0" err="1"/>
              <a:t>y</a:t>
            </a:r>
            <a:r>
              <a:rPr lang="en-US" sz="2800" baseline="-25000" dirty="0" err="1"/>
              <a:t>a</a:t>
            </a:r>
            <a:r>
              <a:rPr lang="en-US" sz="2800" dirty="0"/>
              <a:t>=+1, </a:t>
            </a:r>
          </a:p>
          <a:p>
            <a:r>
              <a:rPr lang="en-US" sz="2800" dirty="0" err="1"/>
              <a:t>x</a:t>
            </a:r>
            <a:r>
              <a:rPr lang="en-US" sz="2800" baseline="-25000" dirty="0" err="1"/>
              <a:t>b</a:t>
            </a:r>
            <a:r>
              <a:rPr lang="en-US" sz="2800" dirty="0"/>
              <a:t> has label </a:t>
            </a:r>
            <a:r>
              <a:rPr lang="en-US" sz="2800" dirty="0" err="1"/>
              <a:t>y</a:t>
            </a:r>
            <a:r>
              <a:rPr lang="en-US" sz="2800" baseline="-25000" dirty="0" err="1"/>
              <a:t>b</a:t>
            </a:r>
            <a:r>
              <a:rPr lang="en-US" sz="2800" dirty="0"/>
              <a:t>=-1</a:t>
            </a:r>
          </a:p>
          <a:p>
            <a:r>
              <a:rPr lang="en-US" sz="2800" dirty="0"/>
              <a:t>We want to find two boundary lines </a:t>
            </a:r>
          </a:p>
          <a:p>
            <a:r>
              <a:rPr lang="en-US" sz="2800" dirty="0"/>
              <a:t>for </a:t>
            </a:r>
            <a:r>
              <a:rPr lang="en-US" sz="2800" i="1" dirty="0"/>
              <a:t>f(x</a:t>
            </a:r>
            <a:r>
              <a:rPr lang="en-US" sz="2800" i="1" baseline="30000" dirty="0"/>
              <a:t>(+)</a:t>
            </a:r>
            <a:r>
              <a:rPr lang="en-US" sz="2800" i="1" dirty="0"/>
              <a:t>)≥ +1 ,and for f(x</a:t>
            </a:r>
            <a:r>
              <a:rPr lang="en-US" sz="2800" i="1" baseline="30000" dirty="0"/>
              <a:t>(-)</a:t>
            </a:r>
            <a:r>
              <a:rPr lang="en-US" sz="2800" i="1" dirty="0"/>
              <a:t>) ≤1 with the following characteristic </a:t>
            </a:r>
          </a:p>
          <a:p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i="1" dirty="0"/>
              <a:t>*f(x</a:t>
            </a:r>
            <a:r>
              <a:rPr lang="en-US" sz="2800" i="1" baseline="-25000" dirty="0"/>
              <a:t>i</a:t>
            </a:r>
            <a:r>
              <a:rPr lang="en-US" sz="2800" i="1" dirty="0"/>
              <a:t>) ≥ 1</a:t>
            </a:r>
          </a:p>
          <a:p>
            <a:r>
              <a:rPr lang="en-US" sz="2800" i="1" dirty="0"/>
              <a:t>Because:</a:t>
            </a:r>
          </a:p>
          <a:p>
            <a:pPr marL="457200" lvl="1" indent="0">
              <a:buNone/>
            </a:pPr>
            <a:r>
              <a:rPr lang="en-US" sz="2400" i="1" dirty="0"/>
              <a:t>If a point x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(+)</a:t>
            </a:r>
            <a:r>
              <a:rPr lang="en-US" sz="2400" i="1" dirty="0"/>
              <a:t> has +</a:t>
            </a:r>
            <a:r>
              <a:rPr lang="en-US" sz="2400" i="1" dirty="0" err="1"/>
              <a:t>ve</a:t>
            </a:r>
            <a:r>
              <a:rPr lang="en-US" sz="2400" i="1" dirty="0"/>
              <a:t> label (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=+1), then f(x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(+)</a:t>
            </a:r>
            <a:r>
              <a:rPr lang="en-US" sz="2400" i="1" dirty="0"/>
              <a:t>) ≥ 1, so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*f(x</a:t>
            </a:r>
            <a:r>
              <a:rPr lang="en-US" sz="2400" i="1" baseline="-25000" dirty="0"/>
              <a:t>i</a:t>
            </a:r>
            <a:r>
              <a:rPr lang="en-US" sz="2400" i="1" dirty="0"/>
              <a:t>) ≥ 1</a:t>
            </a:r>
          </a:p>
          <a:p>
            <a:pPr marL="457200" lvl="1" indent="0">
              <a:buNone/>
            </a:pPr>
            <a:r>
              <a:rPr lang="en-US" sz="2400" i="1" dirty="0"/>
              <a:t>If a point x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(-)</a:t>
            </a:r>
            <a:r>
              <a:rPr lang="en-US" sz="2400" i="1" dirty="0"/>
              <a:t> has -</a:t>
            </a:r>
            <a:r>
              <a:rPr lang="en-US" sz="2400" i="1" dirty="0" err="1"/>
              <a:t>ve</a:t>
            </a:r>
            <a:r>
              <a:rPr lang="en-US" sz="2400" i="1" dirty="0"/>
              <a:t> label (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=-1), then f(x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(-)</a:t>
            </a:r>
            <a:r>
              <a:rPr lang="en-US" sz="2400" i="1" dirty="0"/>
              <a:t>) ≤ -1, so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i="1" dirty="0"/>
              <a:t>*f(x</a:t>
            </a:r>
            <a:r>
              <a:rPr lang="en-US" sz="2400" i="1" baseline="-25000" dirty="0"/>
              <a:t>i</a:t>
            </a:r>
            <a:r>
              <a:rPr lang="en-US" sz="2400" i="1" dirty="0"/>
              <a:t>) ≥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3145" y="642320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293320" y="3284606"/>
            <a:ext cx="3771234" cy="3503724"/>
            <a:chOff x="5209305" y="2802258"/>
            <a:chExt cx="3771234" cy="3503724"/>
          </a:xfrm>
        </p:grpSpPr>
        <p:sp>
          <p:nvSpPr>
            <p:cNvPr id="8" name="TextBox 7"/>
            <p:cNvSpPr txBox="1"/>
            <p:nvPr/>
          </p:nvSpPr>
          <p:spPr>
            <a:xfrm>
              <a:off x="8447139" y="5905872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09305" y="2802258"/>
              <a:ext cx="3719052" cy="3103614"/>
              <a:chOff x="1881647" y="2890734"/>
              <a:chExt cx="3719052" cy="310361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400299" y="3022548"/>
                <a:ext cx="0" cy="2971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400299" y="5994348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579937" y="3462433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64957" y="5268047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1647" y="2890734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141" y="5434515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09899" y="4898786"/>
                <a:ext cx="121846" cy="12940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00600" y="5041835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628454" y="3845661"/>
                <a:ext cx="106362" cy="11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859766" y="357332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94844" y="528423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48717" y="393560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92668" y="498615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4748" y="577289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5624" y="4949022"/>
            <a:ext cx="1082348" cy="91307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a</a:t>
            </a:r>
            <a:r>
              <a:rPr lang="en-US" dirty="0"/>
              <a:t>=-1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=(4,2)</a:t>
            </a:r>
          </a:p>
          <a:p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8106157" y="4692542"/>
            <a:ext cx="1082348" cy="91307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b</a:t>
            </a:r>
            <a:r>
              <a:rPr lang="en-US" dirty="0"/>
              <a:t>=+1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=(6,3)</a:t>
            </a:r>
          </a:p>
          <a:p>
            <a:endParaRPr lang="en-US" baseline="-25000" dirty="0"/>
          </a:p>
        </p:txBody>
      </p:sp>
      <p:cxnSp>
        <p:nvCxnSpPr>
          <p:cNvPr id="41" name="Straight Connector 40"/>
          <p:cNvCxnSpPr>
            <a:endCxn id="57" idx="3"/>
          </p:cNvCxnSpPr>
          <p:nvPr/>
        </p:nvCxnSpPr>
        <p:spPr>
          <a:xfrm flipH="1">
            <a:off x="5631347" y="5428133"/>
            <a:ext cx="2489868" cy="7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46615" y="5716952"/>
            <a:ext cx="1690939" cy="17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2"/>
            <a:endCxn id="55" idx="0"/>
          </p:cNvCxnSpPr>
          <p:nvPr/>
        </p:nvCxnSpPr>
        <p:spPr>
          <a:xfrm>
            <a:off x="7337553" y="5791320"/>
            <a:ext cx="24291" cy="651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64178" y="3997616"/>
            <a:ext cx="33794" cy="2390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77110" y="64285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8177" y="644281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7126" y="55912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4013" y="52356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5619772" y="4100463"/>
            <a:ext cx="3193394" cy="214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3614" y="3895956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f()=0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76219" y="38100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749042" y="3824262"/>
            <a:ext cx="3193394" cy="214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76459" y="4371347"/>
            <a:ext cx="3193394" cy="214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04013" y="4603257"/>
            <a:ext cx="99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f()=-1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89930" y="3714618"/>
            <a:ext cx="132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f()=1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29565" y="1253281"/>
            <a:ext cx="3523722" cy="1938992"/>
          </a:xfrm>
          <a:prstGeom prst="rect">
            <a:avLst/>
          </a:prstGeom>
          <a:noFill/>
          <a:ln>
            <a:solidFill>
              <a:srgbClr val="5B180B">
                <a:alpha val="99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Note:</a:t>
            </a:r>
          </a:p>
          <a:p>
            <a:r>
              <a:rPr lang="en-US" i="1" dirty="0"/>
              <a:t>In fact, there are two lines </a:t>
            </a:r>
          </a:p>
          <a:p>
            <a:r>
              <a:rPr lang="en-US" i="1" dirty="0"/>
              <a:t>f(x) ≥ 1 for +</a:t>
            </a:r>
            <a:r>
              <a:rPr lang="en-US" i="1" dirty="0" err="1"/>
              <a:t>ve</a:t>
            </a:r>
            <a:r>
              <a:rPr lang="en-US" i="1" dirty="0"/>
              <a:t> labels</a:t>
            </a:r>
          </a:p>
          <a:p>
            <a:r>
              <a:rPr lang="en-US" i="1" dirty="0"/>
              <a:t>and f(x) ≤ -1 for –</a:t>
            </a:r>
            <a:r>
              <a:rPr lang="en-US" i="1" dirty="0" err="1"/>
              <a:t>ve</a:t>
            </a:r>
            <a:r>
              <a:rPr lang="en-US" i="1" dirty="0"/>
              <a:t> labels</a:t>
            </a:r>
          </a:p>
          <a:p>
            <a:r>
              <a:rPr lang="en-US" i="1" dirty="0"/>
              <a:t>f(x)=0 is the line in the middle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1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389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Dual Problem: instead of minimizing over </a:t>
            </a:r>
            <a:r>
              <a:rPr lang="en-US" b="1" dirty="0"/>
              <a:t>w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</a:t>
            </a:r>
          </a:p>
          <a:p>
            <a:r>
              <a:rPr lang="en-US" dirty="0"/>
              <a:t>subject to constraints involving </a:t>
            </a:r>
            <a:r>
              <a:rPr lang="en-US" i="1" dirty="0"/>
              <a:t>a</a:t>
            </a:r>
            <a:r>
              <a:rPr lang="en-US" dirty="0"/>
              <a:t>’s, we can maximize over </a:t>
            </a:r>
            <a:r>
              <a:rPr lang="en-US" i="1" dirty="0"/>
              <a:t>a </a:t>
            </a:r>
            <a:r>
              <a:rPr lang="en-US" dirty="0"/>
              <a:t>(the</a:t>
            </a:r>
          </a:p>
          <a:p>
            <a:r>
              <a:rPr lang="en-US" dirty="0"/>
              <a:t>dual variable) subject to the relations obtained previously for </a:t>
            </a:r>
            <a:r>
              <a:rPr lang="en-US" b="1" dirty="0"/>
              <a:t>w </a:t>
            </a:r>
            <a:r>
              <a:rPr lang="en-US" dirty="0"/>
              <a:t>and </a:t>
            </a:r>
            <a:r>
              <a:rPr lang="en-US" i="1" dirty="0"/>
              <a:t>b</a:t>
            </a:r>
            <a:endParaRPr lang="en-US" dirty="0"/>
          </a:p>
          <a:p>
            <a:r>
              <a:rPr lang="en-US" dirty="0">
                <a:hlinkClick r:id="rId2"/>
              </a:rPr>
              <a:t>http://web.mit.edu/6.034/wwwbob/svm-notes-long-08.pdf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https://en.wikipedia.org/wiki/Duality_(optimization)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https://en.wikipedia.org/wiki/Lagrange_multiplier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https://en.wikipedia.org/wiki/Quadratic_programming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429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https://www.youtube.com/watch?v=3liCbRZPrZA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63" y="2264219"/>
            <a:ext cx="2083674" cy="15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03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565"/>
            <a:ext cx="8229600" cy="1143000"/>
          </a:xfrm>
        </p:spPr>
        <p:txBody>
          <a:bodyPr/>
          <a:lstStyle/>
          <a:p>
            <a:r>
              <a:rPr lang="en-US" dirty="0"/>
              <a:t>Matrix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1624012"/>
            <a:ext cx="8229600" cy="45259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63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66497" y="1098550"/>
          <a:ext cx="5257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77" name="Equation" r:id="rId3" imgW="3098520" imgH="3098520" progId="Equation.3">
                  <p:embed/>
                </p:oleObj>
              </mc:Choice>
              <mc:Fallback>
                <p:oleObj name="Equation" r:id="rId3" imgW="3098520" imgH="309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6497" y="1098550"/>
                        <a:ext cx="52578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2624959" y="3167774"/>
            <a:ext cx="304800" cy="762000"/>
          </a:xfrm>
          <a:prstGeom prst="rightBrace">
            <a:avLst>
              <a:gd name="adj1" fmla="val 3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5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223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Supporting vectors</a:t>
            </a:r>
            <a:br>
              <a:rPr lang="en-US" sz="2400" dirty="0"/>
            </a:br>
            <a:r>
              <a:rPr lang="en-US" sz="2400" dirty="0"/>
              <a:t>First find all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, and sort out those non-zero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br>
              <a:rPr lang="en-US" sz="2400" dirty="0"/>
            </a:br>
            <a:r>
              <a:rPr lang="en-US" sz="2400" dirty="0"/>
              <a:t>Non zero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 </a:t>
            </a:r>
            <a:r>
              <a:rPr lang="en-US" sz="2400" dirty="0"/>
              <a:t>, are </a:t>
            </a:r>
            <a:r>
              <a:rPr lang="en-US" sz="2400" u="sng" dirty="0">
                <a:solidFill>
                  <a:srgbClr val="FF0000"/>
                </a:solidFill>
              </a:rPr>
              <a:t>supporting vectors, Then use </a:t>
            </a:r>
            <a:r>
              <a:rPr lang="en-US" sz="2400" i="1" u="sng" dirty="0">
                <a:solidFill>
                  <a:srgbClr val="FF0000"/>
                </a:solidFill>
              </a:rPr>
              <a:t>(ii) </a:t>
            </a:r>
            <a:r>
              <a:rPr lang="en-US" sz="2400" u="sng" dirty="0">
                <a:solidFill>
                  <a:srgbClr val="FF0000"/>
                </a:solidFill>
              </a:rPr>
              <a:t>to find w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200" y="5638800"/>
            <a:ext cx="76200" cy="288759"/>
          </a:xfrm>
        </p:spPr>
        <p:txBody>
          <a:bodyPr>
            <a:normAutofit fontScale="85000" lnSpcReduction="20000"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65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1639804"/>
          <a:ext cx="7353151" cy="491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01" name="Equation" r:id="rId3" imgW="3860640" imgH="2577960" progId="Equation.3">
                  <p:embed/>
                </p:oleObj>
              </mc:Choice>
              <mc:Fallback>
                <p:oleObj name="Equation" r:id="rId3" imgW="3860640" imgH="257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639804"/>
                        <a:ext cx="7353151" cy="4913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981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Supporting vectors using kernel function </a:t>
            </a:r>
            <a:br>
              <a:rPr lang="en-US" sz="2400" dirty="0"/>
            </a:br>
            <a:r>
              <a:rPr lang="en-US" sz="2400" dirty="0"/>
              <a:t>First find all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, and sort out those non-zero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br>
              <a:rPr lang="en-US" sz="2400" dirty="0"/>
            </a:br>
            <a:r>
              <a:rPr lang="en-US" sz="2400" dirty="0"/>
              <a:t>Non zero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 </a:t>
            </a:r>
            <a:r>
              <a:rPr lang="en-US" sz="2400" dirty="0"/>
              <a:t>, are </a:t>
            </a:r>
            <a:r>
              <a:rPr lang="en-US" sz="2400" u="sng" dirty="0">
                <a:solidFill>
                  <a:srgbClr val="FF0000"/>
                </a:solidFill>
              </a:rPr>
              <a:t>supporting vectors, Then use </a:t>
            </a:r>
            <a:r>
              <a:rPr lang="en-US" sz="2400" i="1" u="sng" dirty="0">
                <a:solidFill>
                  <a:srgbClr val="FF0000"/>
                </a:solidFill>
              </a:rPr>
              <a:t>(ii) </a:t>
            </a:r>
            <a:r>
              <a:rPr lang="en-US" sz="2400" u="sng" dirty="0">
                <a:solidFill>
                  <a:srgbClr val="FF0000"/>
                </a:solidFill>
              </a:rPr>
              <a:t>to find w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200" y="5638800"/>
            <a:ext cx="76200" cy="288759"/>
          </a:xfrm>
        </p:spPr>
        <p:txBody>
          <a:bodyPr>
            <a:normAutofit fontScale="85000" lnSpcReduction="20000"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66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838" y="1676400"/>
          <a:ext cx="8175625" cy="484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5" name="Equation" r:id="rId3" imgW="4292280" imgH="2539800" progId="Equation.3">
                  <p:embed/>
                </p:oleObj>
              </mc:Choice>
              <mc:Fallback>
                <p:oleObj name="Equation" r:id="rId3" imgW="4292280" imgH="25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838" y="1676400"/>
                        <a:ext cx="8175625" cy="484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606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67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2819400"/>
          <a:ext cx="8262706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49" name="Equation" r:id="rId3" imgW="4470120" imgH="1130040" progId="Equation.3">
                  <p:embed/>
                </p:oleObj>
              </mc:Choice>
              <mc:Fallback>
                <p:oleObj name="Equation" r:id="rId3" imgW="4470120" imgH="1130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819400"/>
                        <a:ext cx="8262706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165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48" y="204081"/>
            <a:ext cx="8229600" cy="3810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ANSWER2:</a:t>
            </a:r>
            <a:r>
              <a:rPr lang="en-US" sz="1800" dirty="0"/>
              <a:t> </a:t>
            </a:r>
            <a:r>
              <a:rPr lang="en-US" sz="1800" dirty="0" err="1"/>
              <a:t>Lagrangian</a:t>
            </a:r>
            <a:r>
              <a:rPr lang="en-US" sz="1800" dirty="0"/>
              <a:t> dual  problem: find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i</a:t>
            </a:r>
            <a:r>
              <a:rPr lang="en-US" sz="1800" dirty="0"/>
              <a:t> first , then find w and b (one page)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5440363"/>
            <a:ext cx="381000" cy="427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68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66733"/>
              </p:ext>
            </p:extLst>
          </p:nvPr>
        </p:nvGraphicFramePr>
        <p:xfrm>
          <a:off x="144463" y="746125"/>
          <a:ext cx="4916487" cy="589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8" name="Equation" r:id="rId3" imgW="3898800" imgH="4673520" progId="Equation.3">
                  <p:embed/>
                </p:oleObj>
              </mc:Choice>
              <mc:Fallback>
                <p:oleObj name="Equation" r:id="rId3" imgW="3898800" imgH="4673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746125"/>
                        <a:ext cx="4916487" cy="5891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02238" y="552450"/>
          <a:ext cx="3821112" cy="549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9" name="Equation" r:id="rId5" imgW="3213000" imgH="4622760" progId="Equation.3">
                  <p:embed/>
                </p:oleObj>
              </mc:Choice>
              <mc:Fallback>
                <p:oleObj name="Equation" r:id="rId5" imgW="3213000" imgH="4622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2238" y="552450"/>
                        <a:ext cx="3821112" cy="549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0534" y="5715000"/>
            <a:ext cx="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48918" y="5854515"/>
            <a:ext cx="381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https://en.wikipedia.org/wiki/Quadratic_programming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84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221" y="6295230"/>
            <a:ext cx="609600" cy="487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69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1194545"/>
          <a:ext cx="5693979" cy="532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6" name="Equation" r:id="rId3" imgW="3695400" imgH="3454200" progId="Equation.3">
                  <p:embed/>
                </p:oleObj>
              </mc:Choice>
              <mc:Fallback>
                <p:oleObj name="Equation" r:id="rId3" imgW="3695400" imgH="345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94545"/>
                        <a:ext cx="5693979" cy="5323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5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177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" y="52370"/>
            <a:ext cx="5098124" cy="6249024"/>
          </a:xfrm>
        </p:spPr>
        <p:txBody>
          <a:bodyPr>
            <a:noAutofit/>
          </a:bodyPr>
          <a:lstStyle/>
          <a:p>
            <a:r>
              <a:rPr lang="en-US" sz="2400" i="1" dirty="0"/>
              <a:t>We choose W and b, then the decision lines are f(x</a:t>
            </a:r>
            <a:r>
              <a:rPr lang="en-US" sz="2400" i="1" baseline="-25000" dirty="0"/>
              <a:t>i</a:t>
            </a:r>
            <a:r>
              <a:rPr lang="en-US" sz="2400" i="1" dirty="0"/>
              <a:t>)=</a:t>
            </a:r>
            <a:r>
              <a:rPr lang="en-US" sz="2400" i="1" dirty="0" err="1"/>
              <a:t>W</a:t>
            </a:r>
            <a:r>
              <a:rPr lang="en-US" sz="2400" i="1" baseline="30000" dirty="0" err="1"/>
              <a:t>T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+b</a:t>
            </a:r>
            <a:r>
              <a:rPr lang="en-US" sz="2400" i="1" dirty="0"/>
              <a:t> = 1 and f(x</a:t>
            </a:r>
            <a:r>
              <a:rPr lang="en-US" sz="2400" i="1" baseline="-25000" dirty="0"/>
              <a:t>i</a:t>
            </a:r>
            <a:r>
              <a:rPr lang="en-US" sz="2400" i="1" dirty="0"/>
              <a:t>)= -(</a:t>
            </a:r>
            <a:r>
              <a:rPr lang="en-US" sz="2400" i="1" dirty="0" err="1"/>
              <a:t>W</a:t>
            </a:r>
            <a:r>
              <a:rPr lang="en-US" sz="2400" i="1" baseline="30000" dirty="0" err="1"/>
              <a:t>T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+b</a:t>
            </a:r>
            <a:r>
              <a:rPr lang="en-US" sz="2400" i="1" dirty="0"/>
              <a:t>) = 1 </a:t>
            </a:r>
          </a:p>
          <a:p>
            <a:r>
              <a:rPr lang="en-US" sz="2400" i="1" dirty="0"/>
              <a:t>which(</a:t>
            </a:r>
            <a:r>
              <a:rPr lang="en-US" sz="2400" i="1" dirty="0" err="1"/>
              <a:t>W,b</a:t>
            </a:r>
            <a:r>
              <a:rPr lang="en-US" sz="2400" i="1" dirty="0"/>
              <a:t>) satisfies </a:t>
            </a:r>
            <a:r>
              <a:rPr lang="en-US" sz="2400" i="1" dirty="0" err="1">
                <a:solidFill>
                  <a:srgbClr val="FF0000"/>
                </a:solidFill>
              </a:rPr>
              <a:t>y</a:t>
            </a:r>
            <a:r>
              <a:rPr lang="en-US" sz="2400" i="1" baseline="-25000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*(</a:t>
            </a:r>
            <a:r>
              <a:rPr lang="en-US" sz="2400" i="1" dirty="0" err="1">
                <a:solidFill>
                  <a:srgbClr val="FF0000"/>
                </a:solidFill>
              </a:rPr>
              <a:t>W</a:t>
            </a:r>
            <a:r>
              <a:rPr lang="en-US" sz="2400" i="1" baseline="30000" dirty="0" err="1">
                <a:solidFill>
                  <a:srgbClr val="FF0000"/>
                </a:solidFill>
              </a:rPr>
              <a:t>T</a:t>
            </a:r>
            <a:r>
              <a:rPr lang="en-US" sz="2400" i="1" dirty="0" err="1">
                <a:solidFill>
                  <a:srgbClr val="FF0000"/>
                </a:solidFill>
              </a:rPr>
              <a:t>x</a:t>
            </a:r>
            <a:r>
              <a:rPr lang="en-US" sz="2400" i="1" baseline="-25000" dirty="0" err="1">
                <a:solidFill>
                  <a:srgbClr val="FF0000"/>
                </a:solidFill>
              </a:rPr>
              <a:t>i</a:t>
            </a:r>
            <a:r>
              <a:rPr lang="en-US" sz="2400" i="1" dirty="0" err="1">
                <a:solidFill>
                  <a:srgbClr val="FF0000"/>
                </a:solidFill>
              </a:rPr>
              <a:t>+b</a:t>
            </a:r>
            <a:r>
              <a:rPr lang="en-US" sz="2400" i="1" dirty="0">
                <a:solidFill>
                  <a:srgbClr val="FF0000"/>
                </a:solidFill>
              </a:rPr>
              <a:t>) ≥ 1</a:t>
            </a:r>
            <a:r>
              <a:rPr lang="en-US" sz="2400" i="1" dirty="0"/>
              <a:t> ?</a:t>
            </a:r>
          </a:p>
          <a:p>
            <a:pPr lvl="1"/>
            <a:r>
              <a:rPr lang="en-US" sz="2000" dirty="0"/>
              <a:t>W=[w1,w2]</a:t>
            </a:r>
            <a:r>
              <a:rPr lang="en-US" sz="2000" baseline="30000" dirty="0"/>
              <a:t>T</a:t>
            </a:r>
            <a:r>
              <a:rPr lang="en-US" sz="2000" dirty="0"/>
              <a:t> is a 2x1 vector</a:t>
            </a:r>
          </a:p>
          <a:p>
            <a:pPr lvl="1"/>
            <a:r>
              <a:rPr lang="en-US" sz="2000" dirty="0"/>
              <a:t>b is a scalar</a:t>
            </a:r>
          </a:p>
          <a:p>
            <a:pPr lvl="1"/>
            <a:r>
              <a:rPr lang="en-US" sz="2000" dirty="0"/>
              <a:t>e.g. A guess of f() is: </a:t>
            </a:r>
          </a:p>
          <a:p>
            <a:pPr lvl="1"/>
            <a:r>
              <a:rPr lang="en-US" sz="2000" dirty="0"/>
              <a:t>W=[1,-1]</a:t>
            </a:r>
            <a:r>
              <a:rPr lang="en-US" sz="2000" baseline="30000" dirty="0"/>
              <a:t>T</a:t>
            </a:r>
            <a:r>
              <a:rPr lang="en-US" sz="2000" dirty="0"/>
              <a:t>, b= -1.4</a:t>
            </a:r>
          </a:p>
          <a:p>
            <a:pPr lvl="1"/>
            <a:r>
              <a:rPr lang="en-US" sz="2000" dirty="0" err="1"/>
              <a:t>y</a:t>
            </a:r>
            <a:r>
              <a:rPr lang="en-US" sz="2000" baseline="-25000" dirty="0" err="1"/>
              <a:t>b</a:t>
            </a:r>
            <a:r>
              <a:rPr lang="en-US" sz="2000" dirty="0"/>
              <a:t>*f(</a:t>
            </a:r>
            <a:r>
              <a:rPr lang="en-US" sz="2000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) =+1*[ [1 -1]*[6,3]</a:t>
            </a:r>
            <a:r>
              <a:rPr lang="en-US" sz="2000" baseline="30000" dirty="0"/>
              <a:t>T</a:t>
            </a:r>
            <a:r>
              <a:rPr lang="en-US" sz="2000" dirty="0"/>
              <a:t>-1.4] = 6-3-1.4=</a:t>
            </a:r>
            <a:r>
              <a:rPr lang="en-US" sz="2000" i="1" dirty="0"/>
              <a:t> </a:t>
            </a:r>
            <a:r>
              <a:rPr lang="en-US" sz="2000" dirty="0"/>
              <a:t>+1.6</a:t>
            </a:r>
            <a:r>
              <a:rPr lang="en-US" sz="2000" i="1" dirty="0"/>
              <a:t> ≥ 1</a:t>
            </a:r>
            <a:r>
              <a:rPr lang="en-US" sz="2000" dirty="0"/>
              <a:t>, so f() is correct to find the label of </a:t>
            </a:r>
            <a:r>
              <a:rPr lang="en-US" sz="2000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r>
              <a:rPr lang="en-US" sz="2000" dirty="0"/>
              <a:t>*f(</a:t>
            </a:r>
            <a:r>
              <a:rPr lang="en-US" sz="2000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)= -1*([1 -1]*[3,2]</a:t>
            </a:r>
            <a:r>
              <a:rPr lang="en-US" sz="2000" baseline="30000" dirty="0"/>
              <a:t>T</a:t>
            </a:r>
            <a:r>
              <a:rPr lang="en-US" sz="2000" dirty="0"/>
              <a:t>-1.4] )</a:t>
            </a:r>
          </a:p>
          <a:p>
            <a:pPr lvl="1"/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r>
              <a:rPr lang="en-US" sz="2000" dirty="0"/>
              <a:t>*f(</a:t>
            </a:r>
            <a:r>
              <a:rPr lang="en-US" sz="2000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)= -1*(3-2-1.4)=0.4 &lt; 1, </a:t>
            </a:r>
          </a:p>
          <a:p>
            <a:pPr lvl="1"/>
            <a:r>
              <a:rPr lang="en-US" sz="2000" dirty="0"/>
              <a:t>so f() is correct. Our guess is correct but how to find the best f() is the task of SVM</a:t>
            </a:r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678932" y="102302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3615" y="1295400"/>
            <a:ext cx="364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W controls the gradient, b controls the offset, you have a lot of choices.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76" y="2362200"/>
            <a:ext cx="406239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6324600" y="3276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00800" y="34290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477000" y="35814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51816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49" y="408322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5275" y="4394537"/>
            <a:ext cx="0" cy="1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78672" y="4827627"/>
            <a:ext cx="304800" cy="4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52AED1-EF2D-4188-A7E9-4C85843CAA1B}"/>
              </a:ext>
            </a:extLst>
          </p:cNvPr>
          <p:cNvSpPr txBox="1"/>
          <p:nvPr/>
        </p:nvSpPr>
        <p:spPr>
          <a:xfrm>
            <a:off x="3667746" y="82296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constraint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1DE14C-AE76-485D-953A-E0550AC95130}"/>
              </a:ext>
            </a:extLst>
          </p:cNvPr>
          <p:cNvSpPr/>
          <p:nvPr/>
        </p:nvSpPr>
        <p:spPr>
          <a:xfrm rot="16200000">
            <a:off x="3970810" y="71666"/>
            <a:ext cx="211779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7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70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79466"/>
              </p:ext>
            </p:extLst>
          </p:nvPr>
        </p:nvGraphicFramePr>
        <p:xfrm>
          <a:off x="1016712" y="1600200"/>
          <a:ext cx="8101012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6" name="Equation" r:id="rId3" imgW="3670200" imgH="1930320" progId="Equation.3">
                  <p:embed/>
                </p:oleObj>
              </mc:Choice>
              <mc:Fallback>
                <p:oleObj name="Equation" r:id="rId3" imgW="367020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12" y="1600200"/>
                        <a:ext cx="8101012" cy="42592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286000" y="2438400"/>
            <a:ext cx="3352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716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71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50647" y="1600200"/>
          <a:ext cx="720725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6" name="Equation" r:id="rId3" imgW="4381200" imgH="2361960" progId="Equation.3">
                  <p:embed/>
                </p:oleObj>
              </mc:Choice>
              <mc:Fallback>
                <p:oleObj name="Equation" r:id="rId3" imgW="4381200" imgH="236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647" y="1600200"/>
                        <a:ext cx="7207250" cy="388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708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72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1436031"/>
          <a:ext cx="720725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8" name="Equation" r:id="rId4" imgW="4381200" imgH="2361960" progId="Equation.3">
                  <p:embed/>
                </p:oleObj>
              </mc:Choice>
              <mc:Fallback>
                <p:oleObj name="Equation" r:id="rId4" imgW="4381200" imgH="236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36031"/>
                        <a:ext cx="7207250" cy="388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68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background: quadratic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minimize a second order function based on some constraints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73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2685257"/>
          <a:ext cx="6477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7" name="Equation" r:id="rId3" imgW="4140000" imgH="2273040" progId="Equation.3">
                  <p:embed/>
                </p:oleObj>
              </mc:Choice>
              <mc:Fallback>
                <p:oleObj name="Equation" r:id="rId3" imgW="4140000" imgH="227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85257"/>
                        <a:ext cx="6477000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313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324" y="5920581"/>
            <a:ext cx="838200" cy="411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74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62353" y="1600200"/>
          <a:ext cx="782444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1" name="Equation" r:id="rId3" imgW="4140000" imgH="2273040" progId="Equation.3">
                  <p:embed/>
                </p:oleObj>
              </mc:Choice>
              <mc:Fallback>
                <p:oleObj name="Equation" r:id="rId3" imgW="4140000" imgH="227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353" y="1600200"/>
                        <a:ext cx="7824447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6735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Reference: use of </a:t>
            </a:r>
            <a:r>
              <a:rPr lang="en-US" dirty="0" err="1"/>
              <a:t>matlab</a:t>
            </a:r>
            <a:r>
              <a:rPr lang="en-US" dirty="0"/>
              <a:t>: </a:t>
            </a:r>
            <a:r>
              <a:rPr lang="en-US" dirty="0" err="1"/>
              <a:t>quadprog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6051"/>
            <a:ext cx="8153400" cy="2568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>
                <a:hlinkClick r:id="rId3"/>
              </a:rPr>
              <a:t>quadprog</a:t>
            </a:r>
            <a:r>
              <a:rPr lang="en-US" i="1" dirty="0">
                <a:hlinkClick r:id="rId3"/>
              </a:rPr>
              <a:t>(</a:t>
            </a:r>
            <a:r>
              <a:rPr lang="en-US" i="1" dirty="0" err="1">
                <a:hlinkClick r:id="rId3"/>
              </a:rPr>
              <a:t>H,f,A,b,Aeq,beq</a:t>
            </a:r>
            <a:r>
              <a:rPr lang="en-US" i="1" dirty="0">
                <a:hlinkClick r:id="rId3"/>
              </a:rPr>
              <a:t>)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75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03300" y="930275"/>
          <a:ext cx="7777598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5" name="Equation" r:id="rId4" imgW="4673520" imgH="1879560" progId="Equation.3">
                  <p:embed/>
                </p:oleObj>
              </mc:Choice>
              <mc:Fallback>
                <p:oleObj name="Equation" r:id="rId4" imgW="4673520" imgH="1879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300" y="930275"/>
                        <a:ext cx="7777598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024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890B47-25AB-406D-8642-308992B04F92}" type="slidenum">
              <a:rPr lang="zh-CN" altLang="en-US" sz="1400"/>
              <a:pPr/>
              <a:t>76</a:t>
            </a:fld>
            <a:endParaRPr lang="en-US" altLang="zh-CN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4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1-D Example for non-linear problems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36" y="73237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Suppose we have 5 one-dimensional data points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=1, 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=2, x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=4, 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=5, x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=6, with 1, 2, 6 as class 1 and 4, 5 as class 2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y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=1, y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=1, y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=-1, y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=-1, y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=1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use the polynomial kernel of degree 2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K(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 = (xy+1)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 is set to 100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first find </a:t>
            </a:r>
            <a:r>
              <a:rPr lang="en-US" altLang="zh-CN" dirty="0" err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=1, …, 5) by</a:t>
            </a:r>
          </a:p>
        </p:txBody>
      </p:sp>
      <p:pic>
        <p:nvPicPr>
          <p:cNvPr id="64518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4" y="5045397"/>
            <a:ext cx="5794706" cy="82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9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53496"/>
            <a:ext cx="56165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4682"/>
            <a:ext cx="570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http://www.cse.ust.hk/~qyang/521/PPT/SVM.ppt</a:t>
            </a: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ED6A-3765-473C-8EEF-C545709F2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401939"/>
            <a:ext cx="3151649" cy="13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1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5A5201-CEC7-462A-81B6-2A5C0EBB28CE}" type="slidenum">
              <a:rPr lang="zh-CN" altLang="en-US" sz="1400"/>
              <a:pPr/>
              <a:t>77</a:t>
            </a:fld>
            <a:endParaRPr lang="en-US" altLang="zh-CN" sz="1400"/>
          </a:p>
        </p:txBody>
      </p:sp>
      <p:pic>
        <p:nvPicPr>
          <p:cNvPr id="66564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611166"/>
            <a:ext cx="79883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27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EXERCISE 7: 1-D Example, fill in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6024"/>
            <a:ext cx="8229600" cy="553958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By using a QP solver, we get</a:t>
            </a:r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=0,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=2.5,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=0,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=7.333,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=4.833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Note that the constraints are indeed satisfied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support vectors are {x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=2, 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=5, x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=6}</a:t>
            </a:r>
          </a:p>
          <a:p>
            <a:pPr lvl="1"/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=1, y</a:t>
            </a:r>
            <a:r>
              <a:rPr lang="en-US" altLang="zh-CN" baseline="-25000" dirty="0"/>
              <a:t>2</a:t>
            </a:r>
            <a:r>
              <a:rPr lang="en-US" altLang="zh-CN" dirty="0"/>
              <a:t>=1, y</a:t>
            </a:r>
            <a:r>
              <a:rPr lang="en-US" altLang="zh-CN" baseline="-25000" dirty="0"/>
              <a:t>3</a:t>
            </a:r>
            <a:r>
              <a:rPr lang="en-US" altLang="zh-CN" dirty="0"/>
              <a:t>=-1, y</a:t>
            </a:r>
            <a:r>
              <a:rPr lang="en-US" altLang="zh-CN" baseline="-25000" dirty="0"/>
              <a:t>4</a:t>
            </a:r>
            <a:r>
              <a:rPr lang="en-US" altLang="zh-CN" dirty="0"/>
              <a:t>=-1, y</a:t>
            </a:r>
            <a:r>
              <a:rPr lang="en-US" altLang="zh-CN" baseline="-25000" dirty="0"/>
              <a:t>5</a:t>
            </a:r>
            <a:r>
              <a:rPr lang="en-US" altLang="zh-CN" dirty="0"/>
              <a:t>=1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discriminant function is as follows, solve for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recovered by solving </a:t>
            </a:r>
            <a:r>
              <a:rPr lang="en-US" altLang="zh-CN" sz="2400" dirty="0">
                <a:ea typeface="宋体" panose="02010600030101010101" pitchFamily="2" charset="-122"/>
              </a:rPr>
              <a:t>f(2)=1</a:t>
            </a:r>
            <a:r>
              <a:rPr lang="en-US" altLang="zh-CN" sz="3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or by</a:t>
            </a:r>
            <a:r>
              <a:rPr lang="en-US" altLang="zh-CN" sz="33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f(5)=-1</a:t>
            </a:r>
            <a:r>
              <a:rPr lang="en-US" altLang="zh-CN" dirty="0">
                <a:ea typeface="宋体" panose="02010600030101010101" pitchFamily="2" charset="-122"/>
              </a:rPr>
              <a:t> or by </a:t>
            </a:r>
            <a:r>
              <a:rPr lang="en-US" altLang="zh-CN" sz="2100" dirty="0">
                <a:ea typeface="宋体" panose="02010600030101010101" pitchFamily="2" charset="-122"/>
              </a:rPr>
              <a:t>f(6)=1</a:t>
            </a:r>
            <a:r>
              <a:rPr lang="en-US" altLang="zh-CN" dirty="0">
                <a:ea typeface="宋体" panose="02010600030101010101" pitchFamily="2" charset="-122"/>
              </a:rPr>
              <a:t>, as 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and x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 lie on the line                                  and 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 lies on the line                             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All three give</a:t>
            </a:r>
            <a:r>
              <a:rPr lang="en-US" altLang="zh-CN" sz="3800" dirty="0">
                <a:ea typeface="宋体" panose="02010600030101010101" pitchFamily="2" charset="-122"/>
              </a:rPr>
              <a:t> </a:t>
            </a:r>
            <a:r>
              <a:rPr lang="en-US" altLang="zh-CN" sz="3300" dirty="0">
                <a:ea typeface="宋体" panose="02010600030101010101" pitchFamily="2" charset="-122"/>
              </a:rPr>
              <a:t>b=9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66567" name="AutoShape 10"/>
          <p:cNvSpPr>
            <a:spLocks noChangeArrowheads="1"/>
          </p:cNvSpPr>
          <p:nvPr/>
        </p:nvSpPr>
        <p:spPr bwMode="auto">
          <a:xfrm>
            <a:off x="1066800" y="6424612"/>
            <a:ext cx="533400" cy="228600"/>
          </a:xfrm>
          <a:prstGeom prst="rightArrow">
            <a:avLst>
              <a:gd name="adj1" fmla="val 34722"/>
              <a:gd name="adj2" fmla="val 539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656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14" y="3239691"/>
            <a:ext cx="3048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9" name="Line 15"/>
          <p:cNvSpPr>
            <a:spLocks noChangeShapeType="1"/>
          </p:cNvSpPr>
          <p:nvPr/>
        </p:nvSpPr>
        <p:spPr bwMode="auto">
          <a:xfrm>
            <a:off x="6458014" y="3468291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0" name="Line 21"/>
          <p:cNvSpPr>
            <a:spLocks noChangeShapeType="1"/>
          </p:cNvSpPr>
          <p:nvPr/>
        </p:nvSpPr>
        <p:spPr bwMode="auto">
          <a:xfrm>
            <a:off x="7093014" y="3425428"/>
            <a:ext cx="31204" cy="490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71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14" y="3222604"/>
            <a:ext cx="27781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2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27" y="3112691"/>
            <a:ext cx="104457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73" name="Line 24"/>
          <p:cNvSpPr>
            <a:spLocks noChangeShapeType="1"/>
          </p:cNvSpPr>
          <p:nvPr/>
        </p:nvSpPr>
        <p:spPr bwMode="auto">
          <a:xfrm flipH="1">
            <a:off x="7982014" y="3392091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74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39" y="6311359"/>
            <a:ext cx="453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5" name="Picture 3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7522"/>
            <a:ext cx="2625465" cy="33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6" name="Picture 3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02" y="5084537"/>
            <a:ext cx="2344239" cy="27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48400" y="583176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33550" y="3113088"/>
          <a:ext cx="38512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3" name="Equation" r:id="rId18" imgW="2158920" imgH="431640" progId="Equation.3">
                  <p:embed/>
                </p:oleObj>
              </mc:Choice>
              <mc:Fallback>
                <p:oleObj name="Equation" r:id="rId18" imgW="2158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33550" y="3113088"/>
                        <a:ext cx="3851275" cy="7699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143000" y="3925491"/>
            <a:ext cx="381000" cy="265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01583" y="3953094"/>
            <a:ext cx="723900" cy="39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94626" y="3945694"/>
            <a:ext cx="1123886" cy="378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65936" y="445620"/>
            <a:ext cx="723900" cy="39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7241" y="6338857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&gt;0</a:t>
            </a:r>
          </a:p>
        </p:txBody>
      </p:sp>
    </p:spTree>
    <p:extLst>
      <p:ext uri="{BB962C8B-B14F-4D97-AF65-F5344CB8AC3E}">
        <p14:creationId xmlns:p14="http://schemas.microsoft.com/office/powerpoint/2010/main" val="2841436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5A5201-CEC7-462A-81B6-2A5C0EBB28CE}" type="slidenum">
              <a:rPr lang="zh-CN" altLang="en-US" sz="1400"/>
              <a:pPr/>
              <a:t>78</a:t>
            </a:fld>
            <a:endParaRPr lang="en-US" altLang="zh-CN" sz="1400"/>
          </a:p>
        </p:txBody>
      </p:sp>
      <p:pic>
        <p:nvPicPr>
          <p:cNvPr id="66564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611166"/>
            <a:ext cx="79883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278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 7: 1-D Example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6024"/>
            <a:ext cx="8229600" cy="553958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By using a QP solver, we get</a:t>
            </a:r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=0,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=2.5,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=0,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=7.333,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=4.833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Note that the constraints are indeed satisfied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support vectors are {x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=2, 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=5, x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=6}</a:t>
            </a:r>
          </a:p>
          <a:p>
            <a:pPr lvl="1"/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=1, y</a:t>
            </a:r>
            <a:r>
              <a:rPr lang="en-US" altLang="zh-CN" baseline="-25000" dirty="0"/>
              <a:t>2</a:t>
            </a:r>
            <a:r>
              <a:rPr lang="en-US" altLang="zh-CN" dirty="0"/>
              <a:t>=1, y</a:t>
            </a:r>
            <a:r>
              <a:rPr lang="en-US" altLang="zh-CN" baseline="-25000" dirty="0"/>
              <a:t>3</a:t>
            </a:r>
            <a:r>
              <a:rPr lang="en-US" altLang="zh-CN" dirty="0"/>
              <a:t>=-1, y</a:t>
            </a:r>
            <a:r>
              <a:rPr lang="en-US" altLang="zh-CN" baseline="-25000" dirty="0"/>
              <a:t>4</a:t>
            </a:r>
            <a:r>
              <a:rPr lang="en-US" altLang="zh-CN" dirty="0"/>
              <a:t>=-1, y</a:t>
            </a:r>
            <a:r>
              <a:rPr lang="en-US" altLang="zh-CN" baseline="-25000" dirty="0"/>
              <a:t>5</a:t>
            </a:r>
            <a:r>
              <a:rPr lang="en-US" altLang="zh-CN" dirty="0"/>
              <a:t>=1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discriminant function is as follows, solve for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recovered by solving </a:t>
            </a:r>
            <a:r>
              <a:rPr lang="en-US" altLang="zh-CN" sz="2400" dirty="0">
                <a:ea typeface="宋体" panose="02010600030101010101" pitchFamily="2" charset="-122"/>
              </a:rPr>
              <a:t>f(2)=1</a:t>
            </a:r>
            <a:r>
              <a:rPr lang="en-US" altLang="zh-CN" sz="3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or by </a:t>
            </a:r>
            <a:r>
              <a:rPr lang="en-US" altLang="zh-CN" sz="2400" dirty="0">
                <a:ea typeface="宋体" panose="02010600030101010101" pitchFamily="2" charset="-122"/>
              </a:rPr>
              <a:t>f(5)=-1</a:t>
            </a:r>
            <a:r>
              <a:rPr lang="en-US" altLang="zh-CN" sz="33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or by </a:t>
            </a:r>
            <a:r>
              <a:rPr lang="en-US" altLang="zh-CN" sz="2100" dirty="0">
                <a:ea typeface="宋体" panose="02010600030101010101" pitchFamily="2" charset="-122"/>
              </a:rPr>
              <a:t>f(6)=1</a:t>
            </a:r>
            <a:r>
              <a:rPr lang="en-US" altLang="zh-CN" dirty="0">
                <a:ea typeface="宋体" panose="02010600030101010101" pitchFamily="2" charset="-122"/>
              </a:rPr>
              <a:t>, as 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and x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 lie on the line                                  and 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 lies on the line                             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All three give</a:t>
            </a:r>
            <a:r>
              <a:rPr lang="en-US" altLang="zh-CN" sz="38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b=9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66567" name="AutoShape 10"/>
          <p:cNvSpPr>
            <a:spLocks noChangeArrowheads="1"/>
          </p:cNvSpPr>
          <p:nvPr/>
        </p:nvSpPr>
        <p:spPr bwMode="auto">
          <a:xfrm>
            <a:off x="861306" y="6434181"/>
            <a:ext cx="533400" cy="228600"/>
          </a:xfrm>
          <a:prstGeom prst="rightArrow">
            <a:avLst>
              <a:gd name="adj1" fmla="val 34722"/>
              <a:gd name="adj2" fmla="val 539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656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14" y="3239691"/>
            <a:ext cx="3048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9" name="Line 15"/>
          <p:cNvSpPr>
            <a:spLocks noChangeShapeType="1"/>
          </p:cNvSpPr>
          <p:nvPr/>
        </p:nvSpPr>
        <p:spPr bwMode="auto">
          <a:xfrm>
            <a:off x="6458014" y="3468291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0" name="Line 21"/>
          <p:cNvSpPr>
            <a:spLocks noChangeShapeType="1"/>
          </p:cNvSpPr>
          <p:nvPr/>
        </p:nvSpPr>
        <p:spPr bwMode="auto">
          <a:xfrm>
            <a:off x="7093014" y="3425428"/>
            <a:ext cx="31204" cy="490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71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14" y="3222604"/>
            <a:ext cx="277812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2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27" y="3112691"/>
            <a:ext cx="104457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73" name="Line 24"/>
          <p:cNvSpPr>
            <a:spLocks noChangeShapeType="1"/>
          </p:cNvSpPr>
          <p:nvPr/>
        </p:nvSpPr>
        <p:spPr bwMode="auto">
          <a:xfrm flipH="1">
            <a:off x="7982014" y="3392091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74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6392189"/>
            <a:ext cx="453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5" name="Picture 3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46" y="5060880"/>
            <a:ext cx="2389468" cy="3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6" name="Picture 3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90912"/>
            <a:ext cx="2571458" cy="30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05093" y="608579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33550" y="3113088"/>
          <a:ext cx="38512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7" name="Equation" r:id="rId18" imgW="2158920" imgH="431640" progId="Equation.3">
                  <p:embed/>
                </p:oleObj>
              </mc:Choice>
              <mc:Fallback>
                <p:oleObj name="Equation" r:id="rId18" imgW="2158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33550" y="3113088"/>
                        <a:ext cx="3851275" cy="7699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82651" y="639798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&gt;0</a:t>
            </a:r>
          </a:p>
        </p:txBody>
      </p:sp>
    </p:spTree>
    <p:extLst>
      <p:ext uri="{BB962C8B-B14F-4D97-AF65-F5344CB8AC3E}">
        <p14:creationId xmlns:p14="http://schemas.microsoft.com/office/powerpoint/2010/main" val="26867034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b=9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f(z)=0.6667z^2-5.333z+b</a:t>
            </a:r>
          </a:p>
          <a:p>
            <a:r>
              <a:rPr lang="en-US" dirty="0" err="1"/>
              <a:t>Matlab</a:t>
            </a:r>
            <a:r>
              <a:rPr lang="en-US" dirty="0"/>
              <a:t> code test</a:t>
            </a:r>
          </a:p>
          <a:p>
            <a:r>
              <a:rPr lang="pl-PL" dirty="0"/>
              <a:t>&gt;&gt; z=2; fz=1;</a:t>
            </a:r>
          </a:p>
          <a:p>
            <a:r>
              <a:rPr lang="pl-PL" dirty="0"/>
              <a:t>b1=fz-0.6667*z^2+5.333*z</a:t>
            </a:r>
          </a:p>
          <a:p>
            <a:r>
              <a:rPr lang="pl-PL" dirty="0"/>
              <a:t>z=5; fz=-1;</a:t>
            </a:r>
          </a:p>
          <a:p>
            <a:r>
              <a:rPr lang="pl-PL" dirty="0"/>
              <a:t>b2=fz-0.6667*z^2+5.333*z</a:t>
            </a:r>
          </a:p>
          <a:p>
            <a:r>
              <a:rPr lang="pl-PL" dirty="0"/>
              <a:t>z=6; fz=1;</a:t>
            </a:r>
          </a:p>
          <a:p>
            <a:r>
              <a:rPr lang="pl-PL" dirty="0"/>
              <a:t>b3=fz-0.6667*z^2+5.333*z</a:t>
            </a:r>
          </a:p>
          <a:p>
            <a:r>
              <a:rPr lang="pl-PL" dirty="0"/>
              <a:t>b=(b1+b2+b3)/3</a:t>
            </a:r>
          </a:p>
          <a:p>
            <a:r>
              <a:rPr lang="pl-PL" dirty="0"/>
              <a:t>b1 =    8.9992</a:t>
            </a:r>
          </a:p>
          <a:p>
            <a:r>
              <a:rPr lang="pl-PL" dirty="0"/>
              <a:t>b2 =    8.9975</a:t>
            </a:r>
          </a:p>
          <a:p>
            <a:r>
              <a:rPr lang="pl-PL" dirty="0"/>
              <a:t>b3 =    8.9968</a:t>
            </a:r>
          </a:p>
          <a:p>
            <a:r>
              <a:rPr lang="pl-PL" dirty="0"/>
              <a:t>b =    8.9978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6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19298"/>
            <a:ext cx="3810000" cy="470852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L is a line </a:t>
            </a:r>
            <a:r>
              <a:rPr lang="en-US" sz="2400" i="1" dirty="0" err="1"/>
              <a:t>w</a:t>
            </a:r>
            <a:r>
              <a:rPr lang="en-US" sz="2400" i="1" baseline="30000" dirty="0" err="1"/>
              <a:t>T</a:t>
            </a:r>
            <a:r>
              <a:rPr lang="en-US" sz="2400" i="1" dirty="0" err="1"/>
              <a:t>x+b</a:t>
            </a:r>
            <a:r>
              <a:rPr lang="en-US" sz="2400" i="1" dirty="0"/>
              <a:t>=0 </a:t>
            </a:r>
            <a:r>
              <a:rPr lang="en-US" sz="2400" dirty="0"/>
              <a:t>you use it to separate the 2 classes (circles, squares), but you are not sure how to find the correct formula, i.e. </a:t>
            </a:r>
            <a:r>
              <a:rPr lang="en-US" sz="2400" i="1" dirty="0"/>
              <a:t>w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If L is used, the shortest distance between the two classes is </a:t>
            </a:r>
            <a:r>
              <a:rPr lang="en-US" sz="2400" i="1" dirty="0"/>
              <a:t>d</a:t>
            </a:r>
            <a:r>
              <a:rPr lang="en-US" sz="2400" dirty="0"/>
              <a:t>.</a:t>
            </a:r>
          </a:p>
          <a:p>
            <a:r>
              <a:rPr lang="en-US" sz="2400" dirty="0"/>
              <a:t>It is not difficult to show that d=2 in this setup. See exercise1.</a:t>
            </a:r>
          </a:p>
          <a:p>
            <a:r>
              <a:rPr lang="en-US" sz="2400" dirty="0"/>
              <a:t>Assume the distance between the 2 vertical cutting points at y-axis is  h.</a:t>
            </a:r>
          </a:p>
          <a:p>
            <a:r>
              <a:rPr lang="en-US" sz="2400" dirty="0"/>
              <a:t>Hence, by projecting the length 2 to the unit vector of </a:t>
            </a:r>
            <a:r>
              <a:rPr lang="en-US" sz="2400" i="1" dirty="0"/>
              <a:t>w</a:t>
            </a:r>
            <a:r>
              <a:rPr lang="en-US" sz="2400" dirty="0"/>
              <a:t>, we get </a:t>
            </a:r>
            <a:r>
              <a:rPr lang="en-US" sz="2400" i="1" dirty="0"/>
              <a:t>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3951" y="6356349"/>
            <a:ext cx="2133600" cy="365125"/>
          </a:xfrm>
        </p:spPr>
        <p:txBody>
          <a:bodyPr/>
          <a:lstStyle/>
          <a:p>
            <a:fld id="{37E61D7B-C622-463B-9B8C-260E075F6CF2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42939" y="1828800"/>
            <a:ext cx="0" cy="37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2939" y="5576888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4333" y="3030007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07597" y="4850587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37314" y="2367023"/>
            <a:ext cx="3658424" cy="371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139" y="196691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94967" y="550068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342939" y="2209800"/>
            <a:ext cx="3581400" cy="363533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42939" y="3200400"/>
            <a:ext cx="2689956" cy="2708557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5371"/>
              </p:ext>
            </p:extLst>
          </p:nvPr>
        </p:nvGraphicFramePr>
        <p:xfrm>
          <a:off x="4978387" y="5762566"/>
          <a:ext cx="22399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2" name="Equation" r:id="rId4" imgW="1143000" imgH="253800" progId="Equation.3">
                  <p:embed/>
                </p:oleObj>
              </mc:Choice>
              <mc:Fallback>
                <p:oleObj name="Equation" r:id="rId4" imgW="11430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8387" y="5762566"/>
                        <a:ext cx="2239962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07871"/>
              </p:ext>
            </p:extLst>
          </p:nvPr>
        </p:nvGraphicFramePr>
        <p:xfrm>
          <a:off x="6897688" y="4560888"/>
          <a:ext cx="18018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3" name="Equation" r:id="rId6" imgW="990360" imgH="253800" progId="Equation.3">
                  <p:embed/>
                </p:oleObj>
              </mc:Choice>
              <mc:Fallback>
                <p:oleObj name="Equation" r:id="rId6" imgW="9903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688" y="4560888"/>
                        <a:ext cx="1801812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46444"/>
              </p:ext>
            </p:extLst>
          </p:nvPr>
        </p:nvGraphicFramePr>
        <p:xfrm>
          <a:off x="7188200" y="6137275"/>
          <a:ext cx="1471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4" name="Equation" r:id="rId8" imgW="914400" imgH="203040" progId="Equation.3">
                  <p:embed/>
                </p:oleObj>
              </mc:Choice>
              <mc:Fallback>
                <p:oleObj name="Equation" r:id="rId8" imgW="914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88200" y="6137275"/>
                        <a:ext cx="14716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4342939" y="3595688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71336"/>
              </p:ext>
            </p:extLst>
          </p:nvPr>
        </p:nvGraphicFramePr>
        <p:xfrm>
          <a:off x="6421233" y="3279776"/>
          <a:ext cx="1905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5" name="Equation" r:id="rId10" imgW="1473120" imgH="711000" progId="Equation.3">
                  <p:embed/>
                </p:oleObj>
              </mc:Choice>
              <mc:Fallback>
                <p:oleObj name="Equation" r:id="rId10" imgW="1473120" imgH="7110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21233" y="3279776"/>
                        <a:ext cx="19050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5181139" y="3595688"/>
            <a:ext cx="493194" cy="456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84045" y="34977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80781" y="5017055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2539" y="4481326"/>
            <a:ext cx="121846" cy="1294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75194" y="4613259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07154" y="3024618"/>
            <a:ext cx="106362" cy="11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100998" y="2252160"/>
            <a:ext cx="184792" cy="948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9061" y="2526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07132"/>
              </p:ext>
            </p:extLst>
          </p:nvPr>
        </p:nvGraphicFramePr>
        <p:xfrm>
          <a:off x="5584825" y="1963738"/>
          <a:ext cx="17097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6" name="Equation" r:id="rId12" imgW="1054080" imgH="469800" progId="Equation.3">
                  <p:embed/>
                </p:oleObj>
              </mc:Choice>
              <mc:Fallback>
                <p:oleObj name="Equation" r:id="rId12" imgW="10540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4825" y="1963738"/>
                        <a:ext cx="17097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5898"/>
              </p:ext>
            </p:extLst>
          </p:nvPr>
        </p:nvGraphicFramePr>
        <p:xfrm>
          <a:off x="635000" y="5397500"/>
          <a:ext cx="19748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7" name="Equation" r:id="rId14" imgW="1346040" imgH="469800" progId="Equation.3">
                  <p:embed/>
                </p:oleObj>
              </mc:Choice>
              <mc:Fallback>
                <p:oleObj name="Equation" r:id="rId14" imgW="13460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5000" y="5397500"/>
                        <a:ext cx="19748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BC0BE5E-6F50-4E16-BFAF-0A19351AC096}"/>
              </a:ext>
            </a:extLst>
          </p:cNvPr>
          <p:cNvSpPr txBox="1"/>
          <p:nvPr/>
        </p:nvSpPr>
        <p:spPr>
          <a:xfrm>
            <a:off x="4100998" y="124054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W=[w1,w2]</a:t>
            </a:r>
            <a:r>
              <a:rPr lang="en-US" sz="2000" baseline="30000" dirty="0"/>
              <a:t>T</a:t>
            </a:r>
            <a:r>
              <a:rPr lang="en-US" sz="2000" dirty="0"/>
              <a:t> is a 2x1 vector</a:t>
            </a:r>
          </a:p>
          <a:p>
            <a:pPr lvl="1"/>
            <a:r>
              <a:rPr lang="en-US" sz="2000" dirty="0"/>
              <a:t>b is a scalar</a:t>
            </a:r>
          </a:p>
        </p:txBody>
      </p:sp>
    </p:spTree>
    <p:extLst>
      <p:ext uri="{BB962C8B-B14F-4D97-AF65-F5344CB8AC3E}">
        <p14:creationId xmlns:p14="http://schemas.microsoft.com/office/powerpoint/2010/main" val="914084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8, Name the coordinate systems and fill in ___?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91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Example: the original data is 1-D , after apply the polynomial kernel function SVM, the problem becomes 2D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627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6273"/>
            <a:ext cx="2133600" cy="365125"/>
          </a:xfrm>
        </p:spPr>
        <p:txBody>
          <a:bodyPr/>
          <a:lstStyle/>
          <a:p>
            <a:fld id="{37E61D7B-C622-463B-9B8C-260E075F6CF2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1559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1559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8544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38544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645275" y="5436515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6645275" y="5436515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14938" y="5401590"/>
            <a:ext cx="192087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913438" y="5401590"/>
            <a:ext cx="190500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2514600" y="2601240"/>
            <a:ext cx="4883150" cy="3419475"/>
          </a:xfrm>
          <a:custGeom>
            <a:avLst/>
            <a:gdLst>
              <a:gd name="T0" fmla="*/ 68263 w 3076"/>
              <a:gd name="T1" fmla="*/ 168275 h 2154"/>
              <a:gd name="T2" fmla="*/ 203200 w 3076"/>
              <a:gd name="T3" fmla="*/ 495300 h 2154"/>
              <a:gd name="T4" fmla="*/ 349250 w 3076"/>
              <a:gd name="T5" fmla="*/ 798513 h 2154"/>
              <a:gd name="T6" fmla="*/ 484188 w 3076"/>
              <a:gd name="T7" fmla="*/ 1090613 h 2154"/>
              <a:gd name="T8" fmla="*/ 619125 w 3076"/>
              <a:gd name="T9" fmla="*/ 1362075 h 2154"/>
              <a:gd name="T10" fmla="*/ 765175 w 3076"/>
              <a:gd name="T11" fmla="*/ 1619250 h 2154"/>
              <a:gd name="T12" fmla="*/ 900113 w 3076"/>
              <a:gd name="T13" fmla="*/ 1855788 h 2154"/>
              <a:gd name="T14" fmla="*/ 1047750 w 3076"/>
              <a:gd name="T15" fmla="*/ 2081213 h 2154"/>
              <a:gd name="T16" fmla="*/ 1182688 w 3076"/>
              <a:gd name="T17" fmla="*/ 2284413 h 2154"/>
              <a:gd name="T18" fmla="*/ 1317625 w 3076"/>
              <a:gd name="T19" fmla="*/ 2474913 h 2154"/>
              <a:gd name="T20" fmla="*/ 1463675 w 3076"/>
              <a:gd name="T21" fmla="*/ 2643188 h 2154"/>
              <a:gd name="T22" fmla="*/ 1598613 w 3076"/>
              <a:gd name="T23" fmla="*/ 2800350 h 2154"/>
              <a:gd name="T24" fmla="*/ 1744663 w 3076"/>
              <a:gd name="T25" fmla="*/ 2936875 h 2154"/>
              <a:gd name="T26" fmla="*/ 1879600 w 3076"/>
              <a:gd name="T27" fmla="*/ 3059113 h 2154"/>
              <a:gd name="T28" fmla="*/ 2014538 w 3076"/>
              <a:gd name="T29" fmla="*/ 3160713 h 2154"/>
              <a:gd name="T30" fmla="*/ 2160588 w 3076"/>
              <a:gd name="T31" fmla="*/ 3251200 h 2154"/>
              <a:gd name="T32" fmla="*/ 2295525 w 3076"/>
              <a:gd name="T33" fmla="*/ 3317875 h 2154"/>
              <a:gd name="T34" fmla="*/ 2441575 w 3076"/>
              <a:gd name="T35" fmla="*/ 3363913 h 2154"/>
              <a:gd name="T36" fmla="*/ 2576513 w 3076"/>
              <a:gd name="T37" fmla="*/ 3397250 h 2154"/>
              <a:gd name="T38" fmla="*/ 2711450 w 3076"/>
              <a:gd name="T39" fmla="*/ 3419475 h 2154"/>
              <a:gd name="T40" fmla="*/ 2859088 w 3076"/>
              <a:gd name="T41" fmla="*/ 3419475 h 2154"/>
              <a:gd name="T42" fmla="*/ 2994025 w 3076"/>
              <a:gd name="T43" fmla="*/ 3397250 h 2154"/>
              <a:gd name="T44" fmla="*/ 3140075 w 3076"/>
              <a:gd name="T45" fmla="*/ 3363913 h 2154"/>
              <a:gd name="T46" fmla="*/ 3275013 w 3076"/>
              <a:gd name="T47" fmla="*/ 3317875 h 2154"/>
              <a:gd name="T48" fmla="*/ 3409950 w 3076"/>
              <a:gd name="T49" fmla="*/ 3251200 h 2154"/>
              <a:gd name="T50" fmla="*/ 3556000 w 3076"/>
              <a:gd name="T51" fmla="*/ 3160713 h 2154"/>
              <a:gd name="T52" fmla="*/ 3690938 w 3076"/>
              <a:gd name="T53" fmla="*/ 3059113 h 2154"/>
              <a:gd name="T54" fmla="*/ 3836988 w 3076"/>
              <a:gd name="T55" fmla="*/ 2936875 h 2154"/>
              <a:gd name="T56" fmla="*/ 3971925 w 3076"/>
              <a:gd name="T57" fmla="*/ 2800350 h 2154"/>
              <a:gd name="T58" fmla="*/ 4106863 w 3076"/>
              <a:gd name="T59" fmla="*/ 2643188 h 2154"/>
              <a:gd name="T60" fmla="*/ 4252913 w 3076"/>
              <a:gd name="T61" fmla="*/ 2474913 h 2154"/>
              <a:gd name="T62" fmla="*/ 4389438 w 3076"/>
              <a:gd name="T63" fmla="*/ 2284413 h 2154"/>
              <a:gd name="T64" fmla="*/ 4535488 w 3076"/>
              <a:gd name="T65" fmla="*/ 2081213 h 2154"/>
              <a:gd name="T66" fmla="*/ 4670425 w 3076"/>
              <a:gd name="T67" fmla="*/ 1855788 h 2154"/>
              <a:gd name="T68" fmla="*/ 4805363 w 3076"/>
              <a:gd name="T69" fmla="*/ 1619250 h 21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76" h="2154">
                <a:moveTo>
                  <a:pt x="0" y="0"/>
                </a:moveTo>
                <a:lnTo>
                  <a:pt x="43" y="106"/>
                </a:lnTo>
                <a:lnTo>
                  <a:pt x="85" y="213"/>
                </a:lnTo>
                <a:lnTo>
                  <a:pt x="128" y="312"/>
                </a:lnTo>
                <a:lnTo>
                  <a:pt x="170" y="411"/>
                </a:lnTo>
                <a:lnTo>
                  <a:pt x="220" y="503"/>
                </a:lnTo>
                <a:lnTo>
                  <a:pt x="263" y="595"/>
                </a:lnTo>
                <a:lnTo>
                  <a:pt x="305" y="687"/>
                </a:lnTo>
                <a:lnTo>
                  <a:pt x="348" y="772"/>
                </a:lnTo>
                <a:lnTo>
                  <a:pt x="390" y="858"/>
                </a:lnTo>
                <a:lnTo>
                  <a:pt x="440" y="943"/>
                </a:lnTo>
                <a:lnTo>
                  <a:pt x="482" y="1020"/>
                </a:lnTo>
                <a:lnTo>
                  <a:pt x="525" y="1098"/>
                </a:lnTo>
                <a:lnTo>
                  <a:pt x="567" y="1169"/>
                </a:lnTo>
                <a:lnTo>
                  <a:pt x="610" y="1247"/>
                </a:lnTo>
                <a:lnTo>
                  <a:pt x="660" y="1311"/>
                </a:lnTo>
                <a:lnTo>
                  <a:pt x="702" y="1382"/>
                </a:lnTo>
                <a:lnTo>
                  <a:pt x="745" y="1439"/>
                </a:lnTo>
                <a:lnTo>
                  <a:pt x="787" y="1502"/>
                </a:lnTo>
                <a:lnTo>
                  <a:pt x="830" y="1559"/>
                </a:lnTo>
                <a:lnTo>
                  <a:pt x="879" y="1616"/>
                </a:lnTo>
                <a:lnTo>
                  <a:pt x="922" y="1665"/>
                </a:lnTo>
                <a:lnTo>
                  <a:pt x="964" y="1715"/>
                </a:lnTo>
                <a:lnTo>
                  <a:pt x="1007" y="1764"/>
                </a:lnTo>
                <a:lnTo>
                  <a:pt x="1049" y="1807"/>
                </a:lnTo>
                <a:lnTo>
                  <a:pt x="1099" y="1850"/>
                </a:lnTo>
                <a:lnTo>
                  <a:pt x="1141" y="1892"/>
                </a:lnTo>
                <a:lnTo>
                  <a:pt x="1184" y="1927"/>
                </a:lnTo>
                <a:lnTo>
                  <a:pt x="1227" y="1963"/>
                </a:lnTo>
                <a:lnTo>
                  <a:pt x="1269" y="1991"/>
                </a:lnTo>
                <a:lnTo>
                  <a:pt x="1319" y="2020"/>
                </a:lnTo>
                <a:lnTo>
                  <a:pt x="1361" y="2048"/>
                </a:lnTo>
                <a:lnTo>
                  <a:pt x="1404" y="2069"/>
                </a:lnTo>
                <a:lnTo>
                  <a:pt x="1446" y="2090"/>
                </a:lnTo>
                <a:lnTo>
                  <a:pt x="1489" y="2105"/>
                </a:lnTo>
                <a:lnTo>
                  <a:pt x="1538" y="2119"/>
                </a:lnTo>
                <a:lnTo>
                  <a:pt x="1581" y="2133"/>
                </a:lnTo>
                <a:lnTo>
                  <a:pt x="1623" y="2140"/>
                </a:lnTo>
                <a:lnTo>
                  <a:pt x="1666" y="2147"/>
                </a:lnTo>
                <a:lnTo>
                  <a:pt x="1708" y="2154"/>
                </a:lnTo>
                <a:lnTo>
                  <a:pt x="1758" y="2154"/>
                </a:lnTo>
                <a:lnTo>
                  <a:pt x="1801" y="2154"/>
                </a:lnTo>
                <a:lnTo>
                  <a:pt x="1843" y="2147"/>
                </a:lnTo>
                <a:lnTo>
                  <a:pt x="1886" y="2140"/>
                </a:lnTo>
                <a:lnTo>
                  <a:pt x="1928" y="2133"/>
                </a:lnTo>
                <a:lnTo>
                  <a:pt x="1978" y="2119"/>
                </a:lnTo>
                <a:lnTo>
                  <a:pt x="2020" y="2105"/>
                </a:lnTo>
                <a:lnTo>
                  <a:pt x="2063" y="2090"/>
                </a:lnTo>
                <a:lnTo>
                  <a:pt x="2105" y="2069"/>
                </a:lnTo>
                <a:lnTo>
                  <a:pt x="2148" y="2048"/>
                </a:lnTo>
                <a:lnTo>
                  <a:pt x="2198" y="2020"/>
                </a:lnTo>
                <a:lnTo>
                  <a:pt x="2240" y="1991"/>
                </a:lnTo>
                <a:lnTo>
                  <a:pt x="2283" y="1963"/>
                </a:lnTo>
                <a:lnTo>
                  <a:pt x="2325" y="1927"/>
                </a:lnTo>
                <a:lnTo>
                  <a:pt x="2368" y="1892"/>
                </a:lnTo>
                <a:lnTo>
                  <a:pt x="2417" y="1850"/>
                </a:lnTo>
                <a:lnTo>
                  <a:pt x="2460" y="1807"/>
                </a:lnTo>
                <a:lnTo>
                  <a:pt x="2502" y="1764"/>
                </a:lnTo>
                <a:lnTo>
                  <a:pt x="2545" y="1715"/>
                </a:lnTo>
                <a:lnTo>
                  <a:pt x="2587" y="1665"/>
                </a:lnTo>
                <a:lnTo>
                  <a:pt x="2637" y="1616"/>
                </a:lnTo>
                <a:lnTo>
                  <a:pt x="2679" y="1559"/>
                </a:lnTo>
                <a:lnTo>
                  <a:pt x="2722" y="1502"/>
                </a:lnTo>
                <a:lnTo>
                  <a:pt x="2765" y="1439"/>
                </a:lnTo>
                <a:lnTo>
                  <a:pt x="2807" y="1382"/>
                </a:lnTo>
                <a:lnTo>
                  <a:pt x="2857" y="1311"/>
                </a:lnTo>
                <a:lnTo>
                  <a:pt x="2899" y="1247"/>
                </a:lnTo>
                <a:lnTo>
                  <a:pt x="2942" y="1169"/>
                </a:lnTo>
                <a:lnTo>
                  <a:pt x="2984" y="1098"/>
                </a:lnTo>
                <a:lnTo>
                  <a:pt x="3027" y="1020"/>
                </a:lnTo>
                <a:lnTo>
                  <a:pt x="3076" y="943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514600" y="5492077"/>
            <a:ext cx="4883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24200" y="3454175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Value of discriminant function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0162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782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498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8356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1613" y="5504777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220918" y="3930573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6353122" y="3930573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752975" y="4395115"/>
            <a:ext cx="1720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Class ___?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107238" y="4361777"/>
            <a:ext cx="1624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Class ___?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391959" y="4972579"/>
            <a:ext cx="1527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Class___?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 flipV="1">
            <a:off x="2438400" y="4652628"/>
            <a:ext cx="1797050" cy="13949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6369050" y="4666577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4235450" y="4895177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989" y="3693142"/>
            <a:ext cx="239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polynomial kernel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1291" y="530472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F(z)&gt;0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38400" y="2842764"/>
            <a:ext cx="0" cy="3276599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4629" y="292501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__?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62908" y="6096000"/>
            <a:ext cx="5385692" cy="18378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31387" y="591432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__?</a:t>
            </a:r>
          </a:p>
        </p:txBody>
      </p:sp>
      <p:pic>
        <p:nvPicPr>
          <p:cNvPr id="38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34" y="2472876"/>
            <a:ext cx="453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818917" y="247793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</a:t>
            </a:r>
          </a:p>
        </p:txBody>
      </p:sp>
      <p:cxnSp>
        <p:nvCxnSpPr>
          <p:cNvPr id="43" name="Straight Connector 42"/>
          <p:cNvCxnSpPr>
            <a:stCxn id="15" idx="0"/>
          </p:cNvCxnSpPr>
          <p:nvPr/>
        </p:nvCxnSpPr>
        <p:spPr>
          <a:xfrm flipH="1">
            <a:off x="1219200" y="549207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50704" y="5169984"/>
            <a:ext cx="79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196695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8:</a:t>
            </a:r>
            <a:r>
              <a:rPr lang="en-US" dirty="0"/>
              <a:t> Name the coordinate systems and fill in ___?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85" y="13792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Example: the original data is 1-D , after apply the polynomial kernel function SVM, the problem becomes 2D, F(z) &gt;0 can form the decision line.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627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6273"/>
            <a:ext cx="2133600" cy="365125"/>
          </a:xfrm>
        </p:spPr>
        <p:txBody>
          <a:bodyPr/>
          <a:lstStyle/>
          <a:p>
            <a:fld id="{37E61D7B-C622-463B-9B8C-260E075F6CF2}" type="slidenum">
              <a:rPr lang="en-US" altLang="en-US" smtClean="0"/>
              <a:pPr/>
              <a:t>81</a:t>
            </a:fld>
            <a:endParaRPr lang="en-US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1559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1559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8544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3854450" y="5436515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645275" y="5436515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6645275" y="5436515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14938" y="5401590"/>
            <a:ext cx="192087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913438" y="5401590"/>
            <a:ext cx="190500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2514600" y="2601240"/>
            <a:ext cx="4883150" cy="3419475"/>
          </a:xfrm>
          <a:custGeom>
            <a:avLst/>
            <a:gdLst>
              <a:gd name="T0" fmla="*/ 68263 w 3076"/>
              <a:gd name="T1" fmla="*/ 168275 h 2154"/>
              <a:gd name="T2" fmla="*/ 203200 w 3076"/>
              <a:gd name="T3" fmla="*/ 495300 h 2154"/>
              <a:gd name="T4" fmla="*/ 349250 w 3076"/>
              <a:gd name="T5" fmla="*/ 798513 h 2154"/>
              <a:gd name="T6" fmla="*/ 484188 w 3076"/>
              <a:gd name="T7" fmla="*/ 1090613 h 2154"/>
              <a:gd name="T8" fmla="*/ 619125 w 3076"/>
              <a:gd name="T9" fmla="*/ 1362075 h 2154"/>
              <a:gd name="T10" fmla="*/ 765175 w 3076"/>
              <a:gd name="T11" fmla="*/ 1619250 h 2154"/>
              <a:gd name="T12" fmla="*/ 900113 w 3076"/>
              <a:gd name="T13" fmla="*/ 1855788 h 2154"/>
              <a:gd name="T14" fmla="*/ 1047750 w 3076"/>
              <a:gd name="T15" fmla="*/ 2081213 h 2154"/>
              <a:gd name="T16" fmla="*/ 1182688 w 3076"/>
              <a:gd name="T17" fmla="*/ 2284413 h 2154"/>
              <a:gd name="T18" fmla="*/ 1317625 w 3076"/>
              <a:gd name="T19" fmla="*/ 2474913 h 2154"/>
              <a:gd name="T20" fmla="*/ 1463675 w 3076"/>
              <a:gd name="T21" fmla="*/ 2643188 h 2154"/>
              <a:gd name="T22" fmla="*/ 1598613 w 3076"/>
              <a:gd name="T23" fmla="*/ 2800350 h 2154"/>
              <a:gd name="T24" fmla="*/ 1744663 w 3076"/>
              <a:gd name="T25" fmla="*/ 2936875 h 2154"/>
              <a:gd name="T26" fmla="*/ 1879600 w 3076"/>
              <a:gd name="T27" fmla="*/ 3059113 h 2154"/>
              <a:gd name="T28" fmla="*/ 2014538 w 3076"/>
              <a:gd name="T29" fmla="*/ 3160713 h 2154"/>
              <a:gd name="T30" fmla="*/ 2160588 w 3076"/>
              <a:gd name="T31" fmla="*/ 3251200 h 2154"/>
              <a:gd name="T32" fmla="*/ 2295525 w 3076"/>
              <a:gd name="T33" fmla="*/ 3317875 h 2154"/>
              <a:gd name="T34" fmla="*/ 2441575 w 3076"/>
              <a:gd name="T35" fmla="*/ 3363913 h 2154"/>
              <a:gd name="T36" fmla="*/ 2576513 w 3076"/>
              <a:gd name="T37" fmla="*/ 3397250 h 2154"/>
              <a:gd name="T38" fmla="*/ 2711450 w 3076"/>
              <a:gd name="T39" fmla="*/ 3419475 h 2154"/>
              <a:gd name="T40" fmla="*/ 2859088 w 3076"/>
              <a:gd name="T41" fmla="*/ 3419475 h 2154"/>
              <a:gd name="T42" fmla="*/ 2994025 w 3076"/>
              <a:gd name="T43" fmla="*/ 3397250 h 2154"/>
              <a:gd name="T44" fmla="*/ 3140075 w 3076"/>
              <a:gd name="T45" fmla="*/ 3363913 h 2154"/>
              <a:gd name="T46" fmla="*/ 3275013 w 3076"/>
              <a:gd name="T47" fmla="*/ 3317875 h 2154"/>
              <a:gd name="T48" fmla="*/ 3409950 w 3076"/>
              <a:gd name="T49" fmla="*/ 3251200 h 2154"/>
              <a:gd name="T50" fmla="*/ 3556000 w 3076"/>
              <a:gd name="T51" fmla="*/ 3160713 h 2154"/>
              <a:gd name="T52" fmla="*/ 3690938 w 3076"/>
              <a:gd name="T53" fmla="*/ 3059113 h 2154"/>
              <a:gd name="T54" fmla="*/ 3836988 w 3076"/>
              <a:gd name="T55" fmla="*/ 2936875 h 2154"/>
              <a:gd name="T56" fmla="*/ 3971925 w 3076"/>
              <a:gd name="T57" fmla="*/ 2800350 h 2154"/>
              <a:gd name="T58" fmla="*/ 4106863 w 3076"/>
              <a:gd name="T59" fmla="*/ 2643188 h 2154"/>
              <a:gd name="T60" fmla="*/ 4252913 w 3076"/>
              <a:gd name="T61" fmla="*/ 2474913 h 2154"/>
              <a:gd name="T62" fmla="*/ 4389438 w 3076"/>
              <a:gd name="T63" fmla="*/ 2284413 h 2154"/>
              <a:gd name="T64" fmla="*/ 4535488 w 3076"/>
              <a:gd name="T65" fmla="*/ 2081213 h 2154"/>
              <a:gd name="T66" fmla="*/ 4670425 w 3076"/>
              <a:gd name="T67" fmla="*/ 1855788 h 2154"/>
              <a:gd name="T68" fmla="*/ 4805363 w 3076"/>
              <a:gd name="T69" fmla="*/ 1619250 h 21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76" h="2154">
                <a:moveTo>
                  <a:pt x="0" y="0"/>
                </a:moveTo>
                <a:lnTo>
                  <a:pt x="43" y="106"/>
                </a:lnTo>
                <a:lnTo>
                  <a:pt x="85" y="213"/>
                </a:lnTo>
                <a:lnTo>
                  <a:pt x="128" y="312"/>
                </a:lnTo>
                <a:lnTo>
                  <a:pt x="170" y="411"/>
                </a:lnTo>
                <a:lnTo>
                  <a:pt x="220" y="503"/>
                </a:lnTo>
                <a:lnTo>
                  <a:pt x="263" y="595"/>
                </a:lnTo>
                <a:lnTo>
                  <a:pt x="305" y="687"/>
                </a:lnTo>
                <a:lnTo>
                  <a:pt x="348" y="772"/>
                </a:lnTo>
                <a:lnTo>
                  <a:pt x="390" y="858"/>
                </a:lnTo>
                <a:lnTo>
                  <a:pt x="440" y="943"/>
                </a:lnTo>
                <a:lnTo>
                  <a:pt x="482" y="1020"/>
                </a:lnTo>
                <a:lnTo>
                  <a:pt x="525" y="1098"/>
                </a:lnTo>
                <a:lnTo>
                  <a:pt x="567" y="1169"/>
                </a:lnTo>
                <a:lnTo>
                  <a:pt x="610" y="1247"/>
                </a:lnTo>
                <a:lnTo>
                  <a:pt x="660" y="1311"/>
                </a:lnTo>
                <a:lnTo>
                  <a:pt x="702" y="1382"/>
                </a:lnTo>
                <a:lnTo>
                  <a:pt x="745" y="1439"/>
                </a:lnTo>
                <a:lnTo>
                  <a:pt x="787" y="1502"/>
                </a:lnTo>
                <a:lnTo>
                  <a:pt x="830" y="1559"/>
                </a:lnTo>
                <a:lnTo>
                  <a:pt x="879" y="1616"/>
                </a:lnTo>
                <a:lnTo>
                  <a:pt x="922" y="1665"/>
                </a:lnTo>
                <a:lnTo>
                  <a:pt x="964" y="1715"/>
                </a:lnTo>
                <a:lnTo>
                  <a:pt x="1007" y="1764"/>
                </a:lnTo>
                <a:lnTo>
                  <a:pt x="1049" y="1807"/>
                </a:lnTo>
                <a:lnTo>
                  <a:pt x="1099" y="1850"/>
                </a:lnTo>
                <a:lnTo>
                  <a:pt x="1141" y="1892"/>
                </a:lnTo>
                <a:lnTo>
                  <a:pt x="1184" y="1927"/>
                </a:lnTo>
                <a:lnTo>
                  <a:pt x="1227" y="1963"/>
                </a:lnTo>
                <a:lnTo>
                  <a:pt x="1269" y="1991"/>
                </a:lnTo>
                <a:lnTo>
                  <a:pt x="1319" y="2020"/>
                </a:lnTo>
                <a:lnTo>
                  <a:pt x="1361" y="2048"/>
                </a:lnTo>
                <a:lnTo>
                  <a:pt x="1404" y="2069"/>
                </a:lnTo>
                <a:lnTo>
                  <a:pt x="1446" y="2090"/>
                </a:lnTo>
                <a:lnTo>
                  <a:pt x="1489" y="2105"/>
                </a:lnTo>
                <a:lnTo>
                  <a:pt x="1538" y="2119"/>
                </a:lnTo>
                <a:lnTo>
                  <a:pt x="1581" y="2133"/>
                </a:lnTo>
                <a:lnTo>
                  <a:pt x="1623" y="2140"/>
                </a:lnTo>
                <a:lnTo>
                  <a:pt x="1666" y="2147"/>
                </a:lnTo>
                <a:lnTo>
                  <a:pt x="1708" y="2154"/>
                </a:lnTo>
                <a:lnTo>
                  <a:pt x="1758" y="2154"/>
                </a:lnTo>
                <a:lnTo>
                  <a:pt x="1801" y="2154"/>
                </a:lnTo>
                <a:lnTo>
                  <a:pt x="1843" y="2147"/>
                </a:lnTo>
                <a:lnTo>
                  <a:pt x="1886" y="2140"/>
                </a:lnTo>
                <a:lnTo>
                  <a:pt x="1928" y="2133"/>
                </a:lnTo>
                <a:lnTo>
                  <a:pt x="1978" y="2119"/>
                </a:lnTo>
                <a:lnTo>
                  <a:pt x="2020" y="2105"/>
                </a:lnTo>
                <a:lnTo>
                  <a:pt x="2063" y="2090"/>
                </a:lnTo>
                <a:lnTo>
                  <a:pt x="2105" y="2069"/>
                </a:lnTo>
                <a:lnTo>
                  <a:pt x="2148" y="2048"/>
                </a:lnTo>
                <a:lnTo>
                  <a:pt x="2198" y="2020"/>
                </a:lnTo>
                <a:lnTo>
                  <a:pt x="2240" y="1991"/>
                </a:lnTo>
                <a:lnTo>
                  <a:pt x="2283" y="1963"/>
                </a:lnTo>
                <a:lnTo>
                  <a:pt x="2325" y="1927"/>
                </a:lnTo>
                <a:lnTo>
                  <a:pt x="2368" y="1892"/>
                </a:lnTo>
                <a:lnTo>
                  <a:pt x="2417" y="1850"/>
                </a:lnTo>
                <a:lnTo>
                  <a:pt x="2460" y="1807"/>
                </a:lnTo>
                <a:lnTo>
                  <a:pt x="2502" y="1764"/>
                </a:lnTo>
                <a:lnTo>
                  <a:pt x="2545" y="1715"/>
                </a:lnTo>
                <a:lnTo>
                  <a:pt x="2587" y="1665"/>
                </a:lnTo>
                <a:lnTo>
                  <a:pt x="2637" y="1616"/>
                </a:lnTo>
                <a:lnTo>
                  <a:pt x="2679" y="1559"/>
                </a:lnTo>
                <a:lnTo>
                  <a:pt x="2722" y="1502"/>
                </a:lnTo>
                <a:lnTo>
                  <a:pt x="2765" y="1439"/>
                </a:lnTo>
                <a:lnTo>
                  <a:pt x="2807" y="1382"/>
                </a:lnTo>
                <a:lnTo>
                  <a:pt x="2857" y="1311"/>
                </a:lnTo>
                <a:lnTo>
                  <a:pt x="2899" y="1247"/>
                </a:lnTo>
                <a:lnTo>
                  <a:pt x="2942" y="1169"/>
                </a:lnTo>
                <a:lnTo>
                  <a:pt x="2984" y="1098"/>
                </a:lnTo>
                <a:lnTo>
                  <a:pt x="3027" y="1020"/>
                </a:lnTo>
                <a:lnTo>
                  <a:pt x="3076" y="943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514600" y="5492077"/>
            <a:ext cx="4883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24200" y="3454175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Value of discriminant function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0162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782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498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835650" y="5504777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1613" y="5504777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220918" y="3930573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6353122" y="3930573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752975" y="4395115"/>
            <a:ext cx="12378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7030A0"/>
                </a:solidFill>
                <a:ea typeface="宋体" panose="02010600030101010101" pitchFamily="2" charset="-122"/>
              </a:rPr>
              <a:t>Class 2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107238" y="4361777"/>
            <a:ext cx="1141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Class 1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523295" y="4874142"/>
            <a:ext cx="1099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class 1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>
            <a:off x="2442542" y="4666577"/>
            <a:ext cx="1792908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6369050" y="4666577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4235450" y="4895177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989" y="3693142"/>
            <a:ext cx="239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polynomial kernel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1291" y="530472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F(z)&gt;0</a:t>
            </a:r>
          </a:p>
        </p:txBody>
      </p:sp>
      <p:pic>
        <p:nvPicPr>
          <p:cNvPr id="3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34" y="2472876"/>
            <a:ext cx="453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818917" y="247793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20025" y="2780143"/>
            <a:ext cx="22517" cy="330452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20025" y="6093160"/>
            <a:ext cx="5664731" cy="123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16754" y="3061249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f(z)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55728" y="57750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219200" y="549207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50625" y="511397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0426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729898" cy="4433070"/>
          </a:xfrm>
        </p:spPr>
        <p:txBody>
          <a:bodyPr>
            <a:normAutofit/>
          </a:bodyPr>
          <a:lstStyle/>
          <a:p>
            <a:r>
              <a:rPr lang="en-US" dirty="0"/>
              <a:t>Prove if gradient of L</a:t>
            </a:r>
            <a:r>
              <a:rPr lang="en-US" baseline="-25000" dirty="0"/>
              <a:t>(1)</a:t>
            </a:r>
            <a:r>
              <a:rPr lang="en-US" dirty="0"/>
              <a:t> and L</a:t>
            </a:r>
            <a:r>
              <a:rPr lang="en-US" baseline="-25000" dirty="0"/>
              <a:t>(-1)</a:t>
            </a:r>
            <a:r>
              <a:rPr lang="en-US" dirty="0"/>
              <a:t> is w=[w1,w2]</a:t>
            </a:r>
            <a:r>
              <a:rPr lang="en-US" baseline="30000" dirty="0"/>
              <a:t>T</a:t>
            </a:r>
          </a:p>
          <a:p>
            <a:r>
              <a:rPr lang="en-US" dirty="0"/>
              <a:t>Then, d=2/|w| </a:t>
            </a:r>
          </a:p>
          <a:p>
            <a:r>
              <a:rPr lang="en-US" sz="2400" dirty="0"/>
              <a:t>Answer: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zh-CN"/>
              <a:t>Ch13. SVM, V.2.a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9</a:t>
            </a:fld>
            <a:endParaRPr lang="en-US" alt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6191073" y="3972812"/>
            <a:ext cx="2304862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248358" y="1604024"/>
            <a:ext cx="18915" cy="239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19800" y="2133600"/>
            <a:ext cx="2323735" cy="19494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267273" y="2623251"/>
            <a:ext cx="1066800" cy="13751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10637" y="342365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0846" y="203123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A=(0,x2a)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276312" y="2309148"/>
            <a:ext cx="1" cy="10522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594448" y="3008647"/>
            <a:ext cx="455249" cy="6150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61765" y="3023547"/>
            <a:ext cx="5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70507"/>
              </p:ext>
            </p:extLst>
          </p:nvPr>
        </p:nvGraphicFramePr>
        <p:xfrm>
          <a:off x="7530547" y="2877535"/>
          <a:ext cx="129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6" name="Equation" r:id="rId3" imgW="711000" imgH="457200" progId="Equation.3">
                  <p:embed/>
                </p:oleObj>
              </mc:Choice>
              <mc:Fallback>
                <p:oleObj name="Equation" r:id="rId3" imgW="71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0547" y="2877535"/>
                        <a:ext cx="129222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5676535" y="2899424"/>
            <a:ext cx="1886074" cy="14597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41839"/>
              </p:ext>
            </p:extLst>
          </p:nvPr>
        </p:nvGraphicFramePr>
        <p:xfrm>
          <a:off x="6746875" y="4110038"/>
          <a:ext cx="1479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7" name="Equation" r:id="rId5" imgW="812520" imgH="457200" progId="Equation.3">
                  <p:embed/>
                </p:oleObj>
              </mc:Choice>
              <mc:Fallback>
                <p:oleObj name="Equation" r:id="rId5" imgW="812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6875" y="4110038"/>
                        <a:ext cx="14795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737083" y="3043753"/>
            <a:ext cx="142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B=(0,x2b)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746510" y="3193470"/>
            <a:ext cx="401963" cy="4980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02581" y="27720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897679" y="3938799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x1-axis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91073" y="164602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x2-axis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038224" y="2369965"/>
            <a:ext cx="19460" cy="95894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738808" y="251205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839311" y="2367356"/>
            <a:ext cx="476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800136" y="3335816"/>
            <a:ext cx="476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3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\sum_{i=1}^5 \alpha_i - \frac 12 \sum_{i=1}^5 \sum_{j=1}^5 \alpha_i \alpha_j y_i y_j &#10;(x_i x_j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8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&amp; \quad f(z) \\&amp;= 2.5(1) (2z+1)^2 +&#10;7.333(-1) (5z+1)^2 +&#10;4.833(1) (6z+1)^2 + b \\&#10;&amp;= 0.6667 z^2 - 5.333 z + b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655"/>
  <p:tag name="PICTUREFILESIZE" val="472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4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K(z, x_5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517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hi(\mathbf{w})^T \phi(\mathbf{x}) + b = 1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6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hi(\mathbf{w})^T \phi(\mathbf{x}) + b = -1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9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100 \geq \alpha_i \geq 0, \sum_{i=1}^5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60"/>
  <p:tag name="PICTUREFILESIZE" val="205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&amp; \quad f(z) \\&amp;= 2.5(1) (2z+1)^2 +&#10;7.333(-1) (5z+1)^2 +&#10;4.833(1) (6z+1)^2 + b \\&#10;&amp;= 0.6667 z^2 - 5.333 z + b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655"/>
  <p:tag name="PICTUREFILESIZE" val="472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4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K(z, x_5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51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hi(\mathbf{w})^T \phi(\mathbf{x}) + b = 1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6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phi(\mathbf{w})^T \phi(\mathbf{x}) + b = -1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98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31220</TotalTime>
  <Words>18688</Words>
  <Application>Microsoft Office PowerPoint</Application>
  <PresentationFormat>On-screen Show (4:3)</PresentationFormat>
  <Paragraphs>2018</Paragraphs>
  <Slides>81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Cambria Math</vt:lpstr>
      <vt:lpstr>Courier New</vt:lpstr>
      <vt:lpstr>Garamond</vt:lpstr>
      <vt:lpstr>Symbol</vt:lpstr>
      <vt:lpstr>Tahoma</vt:lpstr>
      <vt:lpstr>Office Theme</vt:lpstr>
      <vt:lpstr>Equation</vt:lpstr>
      <vt:lpstr>Ch1. Support vector machine SVM</vt:lpstr>
      <vt:lpstr>Overview</vt:lpstr>
      <vt:lpstr>Introduction</vt:lpstr>
      <vt:lpstr>Problem definition</vt:lpstr>
      <vt:lpstr>Problem definition</vt:lpstr>
      <vt:lpstr>Example</vt:lpstr>
      <vt:lpstr>Example</vt:lpstr>
      <vt:lpstr>Math</vt:lpstr>
      <vt:lpstr>Exercise 1</vt:lpstr>
      <vt:lpstr>Answer 1</vt:lpstr>
      <vt:lpstr>Find the optimal decision line that  maximizes d (gap between classes )</vt:lpstr>
      <vt:lpstr>We need to find w,b of the decision line</vt:lpstr>
      <vt:lpstr>How to solve the optimization problem</vt:lpstr>
      <vt:lpstr> </vt:lpstr>
      <vt:lpstr>Exercise 2: Lagrangian dual  problem: for finding ai first , then find w and b</vt:lpstr>
      <vt:lpstr>ANSWER 2a: Lagrangian dual  problem:  find ai first, then w &amp; b  </vt:lpstr>
      <vt:lpstr>ANSWER 2b : Lagrangian dual  problem: for finding ai ,then w &amp; b  </vt:lpstr>
      <vt:lpstr>ANSWER2c: https://en.wikipedia.org/wiki/Quadratic_programming </vt:lpstr>
      <vt:lpstr>ANSWER2c: https://en.wikipedia.org/wiki/Quadratic_programming </vt:lpstr>
      <vt:lpstr>Linear Kernel: how to classify a new input</vt:lpstr>
      <vt:lpstr>Implementation of SVM for Linear problems</vt:lpstr>
      <vt:lpstr>Recall earlier</vt:lpstr>
      <vt:lpstr>Use of Matlab library (quadprog) </vt:lpstr>
      <vt:lpstr>%Matlab test svm_test1.m %(using linear kernel)</vt:lpstr>
      <vt:lpstr>Matlab test (continue , for display)</vt:lpstr>
      <vt:lpstr>svm_test1.m</vt:lpstr>
      <vt:lpstr>Exercise 3: Explaining the code:  Finding the H= matrix: verify how to get these </vt:lpstr>
      <vt:lpstr>ANSWER 3: Show how matrix H is found</vt:lpstr>
      <vt:lpstr>Explaining the code: Finding the H= matrix(continue)</vt:lpstr>
      <vt:lpstr>Find w from </vt:lpstr>
      <vt:lpstr>Plotting</vt:lpstr>
      <vt:lpstr>Exercise 4 :  Result: select support vector using non-zero alphas</vt:lpstr>
      <vt:lpstr>ANSWER 4 :  Result: select support vector using non-zero alphas</vt:lpstr>
      <vt:lpstr>function basic_SVM(n,D,S,C) for 160 data %https://www.mathworks.com/matlabcentral/fileexchange/68218-svm-basic-support-vector-machines-using-quadprog </vt:lpstr>
      <vt:lpstr>Result</vt:lpstr>
      <vt:lpstr> Soft margin</vt:lpstr>
      <vt:lpstr>SVM implementation for Non-linear problems</vt:lpstr>
      <vt:lpstr>The basic concept</vt:lpstr>
      <vt:lpstr>A simple Kernel example</vt:lpstr>
      <vt:lpstr>Exercise 5:  Non-linear kernel: Polynomial Kernel Write the Linear kernel for eq.(iv)</vt:lpstr>
      <vt:lpstr>ANSWER 5:  Non-linear kernel: Polynomial Kernel Write the Linear kernel for eq.(iv)</vt:lpstr>
      <vt:lpstr>Non-Linear Kernel: how to classify a new input s{ }=set of support vectors</vt:lpstr>
      <vt:lpstr>The Kernel trick: A more complex kernel</vt:lpstr>
      <vt:lpstr>How to use : After all {ai} are obtained</vt:lpstr>
      <vt:lpstr>Implementation</vt:lpstr>
      <vt:lpstr>Implementation to find bias b</vt:lpstr>
      <vt:lpstr>Exercise 6:  Write the formula for the polynomial kernel Matlab code for using the polynomial kernel , after alphas  () are found, it can be used directly to find the third dimension data (ztemp)</vt:lpstr>
      <vt:lpstr>ANSWER 6:  Write the formula for the polynomial kernel Matlab code for using the polynomial kernel , after alphas  () are found, it can be used directly to find the third dimension data (ztemp)</vt:lpstr>
      <vt:lpstr>Svm_demo1 (new_basic_SVM) using matlab: Non-linear example using Polynomial kernel</vt:lpstr>
      <vt:lpstr> </vt:lpstr>
      <vt:lpstr> </vt:lpstr>
      <vt:lpstr>New_basic_SVM(n,D,S,C)  demo1</vt:lpstr>
      <vt:lpstr>Svm_demo1.m:new_basic_SVM(n,D,S,C) (using polynomial kernel)</vt:lpstr>
      <vt:lpstr>Demo2: using matlab  (using polynomial kernel)</vt:lpstr>
      <vt:lpstr>%Example using matlab  svm_demo2</vt:lpstr>
      <vt:lpstr> </vt:lpstr>
      <vt:lpstr> </vt:lpstr>
      <vt:lpstr>svm_demo2: with Graphic Display</vt:lpstr>
      <vt:lpstr>Example svm_demo3.m</vt:lpstr>
      <vt:lpstr>Appendix</vt:lpstr>
      <vt:lpstr>Dual</vt:lpstr>
      <vt:lpstr>Demos</vt:lpstr>
      <vt:lpstr>Matrix form</vt:lpstr>
      <vt:lpstr>Example</vt:lpstr>
      <vt:lpstr>Supporting vectors First find all ai, and sort out those non-zero ai Non zero ai , are supporting vectors, Then use (ii) to find w </vt:lpstr>
      <vt:lpstr>Supporting vectors using kernel function  First find all ai, and sort out those non-zero ai Non zero ai , are supporting vectors, Then use (ii) to find w </vt:lpstr>
      <vt:lpstr> </vt:lpstr>
      <vt:lpstr>ANSWER2: Lagrangian dual  problem: find ai first , then find w and b (one page)</vt:lpstr>
      <vt:lpstr>Summary </vt:lpstr>
      <vt:lpstr>Non-linear Kernel</vt:lpstr>
      <vt:lpstr> </vt:lpstr>
      <vt:lpstr> </vt:lpstr>
      <vt:lpstr>Math background: quadratic programming</vt:lpstr>
      <vt:lpstr>Quadratic programming</vt:lpstr>
      <vt:lpstr>Reference: use of matlab: quadprog</vt:lpstr>
      <vt:lpstr>1-D Example for non-linear problems</vt:lpstr>
      <vt:lpstr>EXERCISE 7: 1-D Example, fill in </vt:lpstr>
      <vt:lpstr>ANSWER 7: 1-D Example</vt:lpstr>
      <vt:lpstr>Show b=9</vt:lpstr>
      <vt:lpstr>Exercise 8, Name the coordinate systems and fill in ___?</vt:lpstr>
      <vt:lpstr>ANSWER 8: Name the coordinate systems and fill in ___?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user</dc:creator>
  <cp:lastModifiedBy>kh</cp:lastModifiedBy>
  <cp:revision>869</cp:revision>
  <cp:lastPrinted>2017-08-29T10:27:09Z</cp:lastPrinted>
  <dcterms:created xsi:type="dcterms:W3CDTF">2011-09-11T07:17:36Z</dcterms:created>
  <dcterms:modified xsi:type="dcterms:W3CDTF">2022-05-31T03:41:42Z</dcterms:modified>
</cp:coreProperties>
</file>