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1325" r:id="rId4"/>
    <p:sldId id="1326" r:id="rId5"/>
    <p:sldId id="1320" r:id="rId6"/>
    <p:sldId id="1321" r:id="rId7"/>
    <p:sldId id="1322" r:id="rId8"/>
    <p:sldId id="1327" r:id="rId9"/>
    <p:sldId id="1305" r:id="rId10"/>
    <p:sldId id="1306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28" r:id="rId23"/>
    <p:sldId id="1318" r:id="rId24"/>
    <p:sldId id="1319" r:id="rId25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6F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39" autoAdjust="0"/>
  </p:normalViewPr>
  <p:slideViewPr>
    <p:cSldViewPr>
      <p:cViewPr>
        <p:scale>
          <a:sx n="90" d="100"/>
          <a:sy n="90" d="100"/>
        </p:scale>
        <p:origin x="-1155" y="-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9A90-F304-41D6-A604-BE311DA8DE9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C5C3F-D52D-4753-BD83-BC6AC5598F3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3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221CAA-B91F-4E3B-8217-C470C16B6F02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59613E1-8864-4212-A3BB-118DEFDA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4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5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4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0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26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1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9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2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8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1995-5FAE-4ABF-A160-4600F06B4767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FB858E5F-30ED-43FC-A6C6-A9BC3123D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6"/>
            <a:ext cx="2469593" cy="2243811"/>
          </a:xfrm>
          <a:prstGeom prst="rect">
            <a:avLst/>
          </a:prstGeom>
        </p:spPr>
      </p:pic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xmlns="" id="{85F0AC56-A3E4-4EFC-8440-3E0B0B3F4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1" y="967054"/>
            <a:ext cx="3849330" cy="830997"/>
          </a:xfrm>
          <a:prstGeom prst="rect">
            <a:avLst/>
          </a:prstGeom>
        </p:spPr>
      </p:pic>
      <p:pic>
        <p:nvPicPr>
          <p:cNvPr id="1026" name="Picture 2" descr="Resultado de imagen de cdti">
            <a:extLst>
              <a:ext uri="{FF2B5EF4-FFF2-40B4-BE49-F238E27FC236}">
                <a16:creationId xmlns:a16="http://schemas.microsoft.com/office/drawing/2014/main" xmlns="" id="{57B7EB45-B212-4B4A-88D9-892E842D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71295"/>
            <a:ext cx="1826890" cy="97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3 CuadroTexto">
            <a:extLst>
              <a:ext uri="{FF2B5EF4-FFF2-40B4-BE49-F238E27FC236}">
                <a16:creationId xmlns:a16="http://schemas.microsoft.com/office/drawing/2014/main" xmlns="" id="{8665B061-9AC3-4005-81EF-59D1F1E87231}"/>
              </a:ext>
            </a:extLst>
          </p:cNvPr>
          <p:cNvSpPr txBox="1"/>
          <p:nvPr/>
        </p:nvSpPr>
        <p:spPr>
          <a:xfrm>
            <a:off x="634993" y="2852936"/>
            <a:ext cx="78740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PROYECTO: </a:t>
            </a:r>
          </a:p>
          <a:p>
            <a:endParaRPr lang="es-ES" sz="2800" b="1" dirty="0"/>
          </a:p>
          <a:p>
            <a:r>
              <a:rPr lang="es-ES" sz="4000" b="1" dirty="0"/>
              <a:t>Pre-</a:t>
            </a:r>
            <a:r>
              <a:rPr lang="es-ES" sz="4000" b="1" dirty="0" err="1"/>
              <a:t>Fall</a:t>
            </a:r>
            <a:r>
              <a:rPr lang="es-ES" sz="4000" b="1" dirty="0"/>
              <a:t> – Sistema inteligente para la prevención y predicción de caídas</a:t>
            </a:r>
          </a:p>
          <a:p>
            <a:r>
              <a:rPr lang="es-ES" sz="4000" b="1" dirty="0"/>
              <a:t>(Evaluación Técnica Hito 1)</a:t>
            </a:r>
            <a:endParaRPr lang="es-E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306BB7FD-239F-B7AC-5EB2-124F9C00C015}"/>
              </a:ext>
            </a:extLst>
          </p:cNvPr>
          <p:cNvSpPr txBox="1"/>
          <p:nvPr/>
        </p:nvSpPr>
        <p:spPr>
          <a:xfrm>
            <a:off x="647003" y="6126356"/>
            <a:ext cx="4141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u="none" strike="noStrike" baseline="0" dirty="0">
                <a:latin typeface="Arial-BoldMT"/>
              </a:rPr>
              <a:t>Depto. Ingeniería: </a:t>
            </a:r>
            <a:r>
              <a:rPr lang="es-ES" sz="2000" b="1" dirty="0">
                <a:latin typeface="Arial-BoldMT"/>
              </a:rPr>
              <a:t>Iván Jiménez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8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xmlns="" id="{D0D61014-18E8-2B9A-7501-97FD765A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05" y="534690"/>
            <a:ext cx="5793227" cy="55813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F1673C-395E-D080-5B20-8EAB92E2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27384"/>
            <a:ext cx="6707088" cy="634082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2. Entregable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7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703120-B62F-E75B-07B0-39C58A8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79" y="116632"/>
            <a:ext cx="8363272" cy="432048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Entregable 2.1:</a:t>
            </a:r>
            <a:endParaRPr lang="en-U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A4FD93EF-F5A5-C940-E21D-DEFAF116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0339"/>
              </p:ext>
            </p:extLst>
          </p:nvPr>
        </p:nvGraphicFramePr>
        <p:xfrm>
          <a:off x="1403648" y="1469428"/>
          <a:ext cx="5714548" cy="140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049">
                  <a:extLst>
                    <a:ext uri="{9D8B030D-6E8A-4147-A177-3AD203B41FA5}">
                      <a16:colId xmlns:a16="http://schemas.microsoft.com/office/drawing/2014/main" xmlns="" val="3228739160"/>
                    </a:ext>
                  </a:extLst>
                </a:gridCol>
                <a:gridCol w="2709499">
                  <a:extLst>
                    <a:ext uri="{9D8B030D-6E8A-4147-A177-3AD203B41FA5}">
                      <a16:colId xmlns:a16="http://schemas.microsoft.com/office/drawing/2014/main" xmlns="" val="387443522"/>
                    </a:ext>
                  </a:extLst>
                </a:gridCol>
              </a:tblGrid>
              <a:tr h="430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Ubicación de IMU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Porcentaje más alto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0282845"/>
                  </a:ext>
                </a:extLst>
              </a:tr>
              <a:tr h="977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Parte baja de la espalda: sacro, pelvis, vertebras L3 a L5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65%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538497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xmlns="" id="{EDCB6A3F-EACC-244C-D714-62AD54DBE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18363"/>
              </p:ext>
            </p:extLst>
          </p:nvPr>
        </p:nvGraphicFramePr>
        <p:xfrm>
          <a:off x="1403648" y="3122973"/>
          <a:ext cx="5714548" cy="1962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049">
                  <a:extLst>
                    <a:ext uri="{9D8B030D-6E8A-4147-A177-3AD203B41FA5}">
                      <a16:colId xmlns:a16="http://schemas.microsoft.com/office/drawing/2014/main" xmlns="" val="1870097021"/>
                    </a:ext>
                  </a:extLst>
                </a:gridCol>
                <a:gridCol w="2709499">
                  <a:extLst>
                    <a:ext uri="{9D8B030D-6E8A-4147-A177-3AD203B41FA5}">
                      <a16:colId xmlns:a16="http://schemas.microsoft.com/office/drawing/2014/main" xmlns="" val="1861655301"/>
                    </a:ext>
                  </a:extLst>
                </a:gridCol>
              </a:tblGrid>
              <a:tr h="317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Prueba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Porcentaje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70261841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Caminar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45%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2288018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TUG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32.5%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98152767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FTSS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44699389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StandUp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57504300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Otros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17.5%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788824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E2BC0EB-75F4-F407-D7E8-AE8B673DAEA2}"/>
              </a:ext>
            </a:extLst>
          </p:cNvPr>
          <p:cNvSpPr txBox="1"/>
          <p:nvPr/>
        </p:nvSpPr>
        <p:spPr>
          <a:xfrm>
            <a:off x="323249" y="639308"/>
            <a:ext cx="7920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Ubicación de los inerciales y tipos de pruebas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556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0476BA-1300-64F7-81EF-E631C23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086" y="764704"/>
            <a:ext cx="7077193" cy="792088"/>
          </a:xfrm>
        </p:spPr>
        <p:txBody>
          <a:bodyPr>
            <a:normAutofit/>
          </a:bodyPr>
          <a:lstStyle/>
          <a:p>
            <a:r>
              <a:rPr lang="es-ES" sz="3600" i="1" dirty="0" err="1"/>
              <a:t>Features</a:t>
            </a:r>
            <a:r>
              <a:rPr lang="es-ES" sz="3600" dirty="0"/>
              <a:t> para analizar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0DA67975-9743-4236-2639-FA3F7C8C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29445"/>
              </p:ext>
            </p:extLst>
          </p:nvPr>
        </p:nvGraphicFramePr>
        <p:xfrm>
          <a:off x="827584" y="1700808"/>
          <a:ext cx="7200800" cy="4212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7949">
                  <a:extLst>
                    <a:ext uri="{9D8B030D-6E8A-4147-A177-3AD203B41FA5}">
                      <a16:colId xmlns:a16="http://schemas.microsoft.com/office/drawing/2014/main" xmlns="" val="2299104214"/>
                    </a:ext>
                  </a:extLst>
                </a:gridCol>
                <a:gridCol w="3792851">
                  <a:extLst>
                    <a:ext uri="{9D8B030D-6E8A-4147-A177-3AD203B41FA5}">
                      <a16:colId xmlns:a16="http://schemas.microsoft.com/office/drawing/2014/main" xmlns="" val="2313917099"/>
                    </a:ext>
                  </a:extLst>
                </a:gridCol>
              </a:tblGrid>
              <a:tr h="799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Categoría de variable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Porcentaje de uso para evaluar riesgo de caída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1439579"/>
                  </a:ext>
                </a:extLst>
              </a:tr>
              <a:tr h="42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Posición y Ángulo.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7.7%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48039189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Velocidad angular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11.5%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84584278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Aceleración lineal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3645118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Espaciales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3.8%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57252226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Temporales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23.1%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591027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Energía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3.8%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6981587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Frecuencia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15.4%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18501064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Otras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14.6%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8635101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AD8C72F4-96B9-A080-B02A-49703AF83A4F}"/>
              </a:ext>
            </a:extLst>
          </p:cNvPr>
          <p:cNvSpPr txBox="1">
            <a:spLocks/>
          </p:cNvSpPr>
          <p:nvPr/>
        </p:nvSpPr>
        <p:spPr>
          <a:xfrm>
            <a:off x="576064" y="116632"/>
            <a:ext cx="680424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D38F73-1D7A-1AB3-E0E7-E4BF11E2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836712"/>
            <a:ext cx="4988961" cy="715516"/>
          </a:xfrm>
        </p:spPr>
        <p:txBody>
          <a:bodyPr>
            <a:normAutofit/>
          </a:bodyPr>
          <a:lstStyle/>
          <a:p>
            <a:r>
              <a:rPr lang="es-ES" sz="3600" dirty="0"/>
              <a:t>Descripción de la prueba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92CDA5FD-6FCE-C0B3-99EC-6D13B618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85662"/>
              </p:ext>
            </p:extLst>
          </p:nvPr>
        </p:nvGraphicFramePr>
        <p:xfrm>
          <a:off x="791579" y="1628800"/>
          <a:ext cx="7560841" cy="386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827">
                  <a:extLst>
                    <a:ext uri="{9D8B030D-6E8A-4147-A177-3AD203B41FA5}">
                      <a16:colId xmlns:a16="http://schemas.microsoft.com/office/drawing/2014/main" xmlns="" val="3313541356"/>
                    </a:ext>
                  </a:extLst>
                </a:gridCol>
                <a:gridCol w="1075464">
                  <a:extLst>
                    <a:ext uri="{9D8B030D-6E8A-4147-A177-3AD203B41FA5}">
                      <a16:colId xmlns:a16="http://schemas.microsoft.com/office/drawing/2014/main" xmlns="" val="1929430949"/>
                    </a:ext>
                  </a:extLst>
                </a:gridCol>
                <a:gridCol w="854396">
                  <a:extLst>
                    <a:ext uri="{9D8B030D-6E8A-4147-A177-3AD203B41FA5}">
                      <a16:colId xmlns:a16="http://schemas.microsoft.com/office/drawing/2014/main" xmlns="" val="814440907"/>
                    </a:ext>
                  </a:extLst>
                </a:gridCol>
                <a:gridCol w="833912">
                  <a:extLst>
                    <a:ext uri="{9D8B030D-6E8A-4147-A177-3AD203B41FA5}">
                      <a16:colId xmlns:a16="http://schemas.microsoft.com/office/drawing/2014/main" xmlns="" val="2119690706"/>
                    </a:ext>
                  </a:extLst>
                </a:gridCol>
                <a:gridCol w="382854">
                  <a:extLst>
                    <a:ext uri="{9D8B030D-6E8A-4147-A177-3AD203B41FA5}">
                      <a16:colId xmlns:a16="http://schemas.microsoft.com/office/drawing/2014/main" xmlns="" val="369574479"/>
                    </a:ext>
                  </a:extLst>
                </a:gridCol>
                <a:gridCol w="735444">
                  <a:extLst>
                    <a:ext uri="{9D8B030D-6E8A-4147-A177-3AD203B41FA5}">
                      <a16:colId xmlns:a16="http://schemas.microsoft.com/office/drawing/2014/main" xmlns="" val="769949306"/>
                    </a:ext>
                  </a:extLst>
                </a:gridCol>
                <a:gridCol w="998646">
                  <a:extLst>
                    <a:ext uri="{9D8B030D-6E8A-4147-A177-3AD203B41FA5}">
                      <a16:colId xmlns:a16="http://schemas.microsoft.com/office/drawing/2014/main" xmlns="" val="1885183444"/>
                    </a:ext>
                  </a:extLst>
                </a:gridCol>
                <a:gridCol w="1758298">
                  <a:extLst>
                    <a:ext uri="{9D8B030D-6E8A-4147-A177-3AD203B41FA5}">
                      <a16:colId xmlns:a16="http://schemas.microsoft.com/office/drawing/2014/main" xmlns="" val="2447582577"/>
                    </a:ext>
                  </a:extLst>
                </a:gridCol>
              </a:tblGrid>
              <a:tr h="7815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Batería de Pruebas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Distancia/ ubicación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Tiempo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Ubica-</a:t>
                      </a:r>
                      <a:r>
                        <a:rPr lang="es-ES" sz="1200" dirty="0" err="1">
                          <a:effectLst/>
                        </a:rPr>
                        <a:t>ción</a:t>
                      </a:r>
                      <a:r>
                        <a:rPr lang="es-ES" sz="1200" dirty="0">
                          <a:effectLst/>
                        </a:rPr>
                        <a:t> Inercial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Tipo de sujetos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Sensores del IMU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Variables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8577249"/>
                  </a:ext>
                </a:extLst>
              </a:tr>
              <a:tr h="3083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Caminar (segmento de 8 metros ida y vuelta)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8 metros ida y vuelta / laboratorio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90 s (aprox.)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Espalda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Baja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(sacro)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Riesgo de caída y no riesgo de caída**************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Aceleró-metro </a:t>
                      </a:r>
                      <a:r>
                        <a:rPr lang="es-ES" sz="1200" dirty="0" err="1">
                          <a:effectLst/>
                        </a:rPr>
                        <a:t>triaxial</a:t>
                      </a:r>
                      <a:r>
                        <a:rPr lang="es-ES" sz="1200" dirty="0">
                          <a:effectLst/>
                        </a:rPr>
                        <a:t>, Giroscopio </a:t>
                      </a:r>
                      <a:r>
                        <a:rPr lang="es-ES" sz="1200" dirty="0" err="1">
                          <a:effectLst/>
                        </a:rPr>
                        <a:t>triaxial</a:t>
                      </a:r>
                      <a:r>
                        <a:rPr lang="es-ES" sz="1200" dirty="0">
                          <a:effectLst/>
                        </a:rPr>
                        <a:t>, </a:t>
                      </a:r>
                      <a:r>
                        <a:rPr lang="es-ES" sz="1200" dirty="0" err="1">
                          <a:effectLst/>
                        </a:rPr>
                        <a:t>Magnetó</a:t>
                      </a:r>
                      <a:r>
                        <a:rPr lang="es-ES" sz="1200" dirty="0">
                          <a:effectLst/>
                        </a:rPr>
                        <a:t>-metro </a:t>
                      </a:r>
                      <a:r>
                        <a:rPr lang="es-ES" sz="1200" dirty="0" err="1">
                          <a:effectLst/>
                        </a:rPr>
                        <a:t>triaxial</a:t>
                      </a:r>
                      <a:r>
                        <a:rPr lang="es-E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Aceleración lineal.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Espacio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Tiempo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Frecuencia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61016773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8C65D4F4-3389-D6E1-5FC4-C1528CBD867D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49722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D4E882-6CC9-24C8-B316-3F4D787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0512" y="803501"/>
            <a:ext cx="6059016" cy="432048"/>
          </a:xfrm>
        </p:spPr>
        <p:txBody>
          <a:bodyPr>
            <a:noAutofit/>
          </a:bodyPr>
          <a:lstStyle/>
          <a:p>
            <a:r>
              <a:rPr lang="es-ES" sz="3200" dirty="0"/>
              <a:t>Laboratorio</a:t>
            </a:r>
            <a:endParaRPr lang="en-US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xmlns="" id="{39195E0C-F6ED-CF64-2723-0707A224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3114955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75E7FF5C-5761-18A1-7313-731FC10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29" y="1128077"/>
            <a:ext cx="4168197" cy="460184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DD93A484-F09E-149A-8EE1-B4F9FDF1E0FF}"/>
              </a:ext>
            </a:extLst>
          </p:cNvPr>
          <p:cNvSpPr txBox="1">
            <a:spLocks/>
          </p:cNvSpPr>
          <p:nvPr/>
        </p:nvSpPr>
        <p:spPr>
          <a:xfrm>
            <a:off x="467544" y="42957"/>
            <a:ext cx="8460711" cy="72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26060-AFE2-1610-06CA-72A66472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64" y="-31150"/>
            <a:ext cx="3538736" cy="652934"/>
          </a:xfrm>
        </p:spPr>
        <p:txBody>
          <a:bodyPr>
            <a:normAutofit/>
          </a:bodyPr>
          <a:lstStyle/>
          <a:p>
            <a:r>
              <a:rPr lang="es-ES" sz="3200" dirty="0"/>
              <a:t>Proceso de Registro</a:t>
            </a:r>
            <a:endParaRPr lang="en-US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xmlns="" id="{8C3F1A30-6C01-3145-BA97-DC53EFC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38" y="722052"/>
            <a:ext cx="6547702" cy="52272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1B9D519D-184D-D4BE-1E29-ED2D4C85A9FE}"/>
              </a:ext>
            </a:extLst>
          </p:cNvPr>
          <p:cNvSpPr txBox="1">
            <a:spLocks/>
          </p:cNvSpPr>
          <p:nvPr/>
        </p:nvSpPr>
        <p:spPr>
          <a:xfrm>
            <a:off x="35496" y="0"/>
            <a:ext cx="4536504" cy="72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Entregable 2.1: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030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6ADB44-00C2-3C41-036B-F68FDD46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Entregable 2.2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6778EA93-6821-AEB2-673D-F717BEF3A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19022"/>
              </p:ext>
            </p:extLst>
          </p:nvPr>
        </p:nvGraphicFramePr>
        <p:xfrm>
          <a:off x="1115616" y="1637400"/>
          <a:ext cx="7056783" cy="315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624">
                  <a:extLst>
                    <a:ext uri="{9D8B030D-6E8A-4147-A177-3AD203B41FA5}">
                      <a16:colId xmlns:a16="http://schemas.microsoft.com/office/drawing/2014/main" xmlns="" val="3339628620"/>
                    </a:ext>
                  </a:extLst>
                </a:gridCol>
                <a:gridCol w="1154279">
                  <a:extLst>
                    <a:ext uri="{9D8B030D-6E8A-4147-A177-3AD203B41FA5}">
                      <a16:colId xmlns:a16="http://schemas.microsoft.com/office/drawing/2014/main" xmlns="" val="3622839709"/>
                    </a:ext>
                  </a:extLst>
                </a:gridCol>
                <a:gridCol w="912801">
                  <a:extLst>
                    <a:ext uri="{9D8B030D-6E8A-4147-A177-3AD203B41FA5}">
                      <a16:colId xmlns:a16="http://schemas.microsoft.com/office/drawing/2014/main" xmlns="" val="2507847408"/>
                    </a:ext>
                  </a:extLst>
                </a:gridCol>
                <a:gridCol w="1341818">
                  <a:extLst>
                    <a:ext uri="{9D8B030D-6E8A-4147-A177-3AD203B41FA5}">
                      <a16:colId xmlns:a16="http://schemas.microsoft.com/office/drawing/2014/main" xmlns="" val="2669539556"/>
                    </a:ext>
                  </a:extLst>
                </a:gridCol>
                <a:gridCol w="1055530">
                  <a:extLst>
                    <a:ext uri="{9D8B030D-6E8A-4147-A177-3AD203B41FA5}">
                      <a16:colId xmlns:a16="http://schemas.microsoft.com/office/drawing/2014/main" xmlns="" val="330334773"/>
                    </a:ext>
                  </a:extLst>
                </a:gridCol>
                <a:gridCol w="1322731">
                  <a:extLst>
                    <a:ext uri="{9D8B030D-6E8A-4147-A177-3AD203B41FA5}">
                      <a16:colId xmlns:a16="http://schemas.microsoft.com/office/drawing/2014/main" xmlns="" val="2717088122"/>
                    </a:ext>
                  </a:extLst>
                </a:gridCol>
              </a:tblGrid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Proveedor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Sensores inerciales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Precio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 err="1">
                          <a:effectLst/>
                        </a:rPr>
                        <a:t>Accelerómetro</a:t>
                      </a:r>
                      <a:r>
                        <a:rPr lang="es-ES" sz="1200" dirty="0">
                          <a:effectLst/>
                        </a:rPr>
                        <a:t> x3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Giroscopio x3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Magnetómetro x3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44992398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Mbientlab Inc.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Metamotion RL+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90 USD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2963439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WiseWare Solutions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Actisense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300 €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52494225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LP-Research Inc.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LPMBS-2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290 USD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30019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03CD5CD-9C3C-E116-60E9-E47ECA32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18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9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F0EAB2-746F-900F-B450-341A8C9C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6" y="526009"/>
            <a:ext cx="6984776" cy="2175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F629628-517B-5620-DC41-CFBCDE09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9342"/>
            <a:ext cx="4500500" cy="33843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05EE5B-C0E3-0BC3-5C98-3DB57A5D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88640"/>
            <a:ext cx="5112568" cy="216024"/>
          </a:xfrm>
        </p:spPr>
        <p:txBody>
          <a:bodyPr>
            <a:normAutofit fontScale="90000"/>
          </a:bodyPr>
          <a:lstStyle/>
          <a:p>
            <a:r>
              <a:rPr lang="es-ES" dirty="0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8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8FE155-CA2E-E9E3-1CCD-F54EB42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3610744" cy="56207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Proceso de </a:t>
            </a:r>
            <a:r>
              <a:rPr lang="es-ES" sz="3200" i="1" dirty="0" err="1"/>
              <a:t>scoring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16BB43F-E1A5-2D53-A337-879B3DCBA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16" y="1110754"/>
            <a:ext cx="6900344" cy="507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A228E62-EFB6-FC95-1C5B-C9E0CABFA11A}"/>
              </a:ext>
            </a:extLst>
          </p:cNvPr>
          <p:cNvSpPr txBox="1">
            <a:spLocks/>
          </p:cNvSpPr>
          <p:nvPr/>
        </p:nvSpPr>
        <p:spPr>
          <a:xfrm>
            <a:off x="1403648" y="114588"/>
            <a:ext cx="7283152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2FBBB8-06AB-C3D5-054D-5F56F7E6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852" y="965703"/>
            <a:ext cx="4256209" cy="580926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Resultados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BCC1F9F7-5035-E0C0-184A-7DB97D35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29838"/>
              </p:ext>
            </p:extLst>
          </p:nvPr>
        </p:nvGraphicFramePr>
        <p:xfrm>
          <a:off x="899592" y="1417638"/>
          <a:ext cx="6478155" cy="3653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35">
                  <a:extLst>
                    <a:ext uri="{9D8B030D-6E8A-4147-A177-3AD203B41FA5}">
                      <a16:colId xmlns:a16="http://schemas.microsoft.com/office/drawing/2014/main" xmlns="" val="3397121986"/>
                    </a:ext>
                  </a:extLst>
                </a:gridCol>
                <a:gridCol w="843033">
                  <a:extLst>
                    <a:ext uri="{9D8B030D-6E8A-4147-A177-3AD203B41FA5}">
                      <a16:colId xmlns:a16="http://schemas.microsoft.com/office/drawing/2014/main" xmlns="" val="528164249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xmlns="" val="1046353188"/>
                    </a:ext>
                  </a:extLst>
                </a:gridCol>
                <a:gridCol w="871622">
                  <a:extLst>
                    <a:ext uri="{9D8B030D-6E8A-4147-A177-3AD203B41FA5}">
                      <a16:colId xmlns:a16="http://schemas.microsoft.com/office/drawing/2014/main" xmlns="" val="115766455"/>
                    </a:ext>
                  </a:extLst>
                </a:gridCol>
                <a:gridCol w="1247688">
                  <a:extLst>
                    <a:ext uri="{9D8B030D-6E8A-4147-A177-3AD203B41FA5}">
                      <a16:colId xmlns:a16="http://schemas.microsoft.com/office/drawing/2014/main" xmlns="" val="3223546069"/>
                    </a:ext>
                  </a:extLst>
                </a:gridCol>
                <a:gridCol w="782188">
                  <a:extLst>
                    <a:ext uri="{9D8B030D-6E8A-4147-A177-3AD203B41FA5}">
                      <a16:colId xmlns:a16="http://schemas.microsoft.com/office/drawing/2014/main" xmlns="" val="1723180366"/>
                    </a:ext>
                  </a:extLst>
                </a:gridCol>
                <a:gridCol w="543939">
                  <a:extLst>
                    <a:ext uri="{9D8B030D-6E8A-4147-A177-3AD203B41FA5}">
                      <a16:colId xmlns:a16="http://schemas.microsoft.com/office/drawing/2014/main" xmlns="" val="3672707969"/>
                    </a:ext>
                  </a:extLst>
                </a:gridCol>
              </a:tblGrid>
              <a:tr h="1119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Sensores Inerciales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Acceso y Extracción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Tamaño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Autonomía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Comunicaciones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Facilidad de Uso Cotidiano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63858453"/>
                  </a:ext>
                </a:extLst>
              </a:tr>
              <a:tr h="833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MetamotionRL2+®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(Mbientlab Inc.™)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6101932"/>
                  </a:ext>
                </a:extLst>
              </a:tr>
              <a:tr h="855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ActiSense®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(WiseWare™ Technologies)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45000438"/>
                  </a:ext>
                </a:extLst>
              </a:tr>
              <a:tr h="845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LPMBS-2®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(LP-Research Inc.™)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3411854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335243EB-A246-A90F-5335-69F479233825}"/>
              </a:ext>
            </a:extLst>
          </p:cNvPr>
          <p:cNvSpPr txBox="1">
            <a:spLocks/>
          </p:cNvSpPr>
          <p:nvPr/>
        </p:nvSpPr>
        <p:spPr>
          <a:xfrm>
            <a:off x="-111663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887814"/>
            <a:ext cx="6048672" cy="39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600" b="1" u="sng" dirty="0"/>
              <a:t>INDICE: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Paquete de Trabajo 1: E1.1, E1.2, E1.3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Paquete de Trabajo 2: E2.1, E2.2, E2.3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Problemas y Soluciones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Prueba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395937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489B80-2D96-FCF7-BEE8-EAFD3245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5280"/>
            <a:ext cx="3729608" cy="998984"/>
          </a:xfrm>
        </p:spPr>
        <p:txBody>
          <a:bodyPr>
            <a:normAutofit fontScale="90000"/>
          </a:bodyPr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/>
              <a:t>Entregable 2.3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6985D84-0CED-425A-3FD1-81ED3EC6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4" y="836711"/>
            <a:ext cx="4969713" cy="5152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9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65B878-2662-4D44-ABD0-43654CC7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570" y="40129"/>
            <a:ext cx="3923926" cy="706090"/>
          </a:xfrm>
        </p:spPr>
        <p:txBody>
          <a:bodyPr>
            <a:normAutofit fontScale="90000"/>
          </a:bodyPr>
          <a:lstStyle/>
          <a:p>
            <a:r>
              <a:rPr lang="es-ES" dirty="0"/>
              <a:t>Validación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16593E9-AD05-0E73-EEAA-6972685A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46219"/>
            <a:ext cx="6696744" cy="536556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237194A0-43A5-705B-F1BE-EDC7A5D7D702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3563888" cy="89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2. </a:t>
            </a:r>
            <a:r>
              <a:rPr lang="es-ES" dirty="0"/>
              <a:t>Entregable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7EA7C6-4702-E510-9970-15B669E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Hito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205D5E-79DF-6D2A-8C90-1EAA4BF4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i="0" u="none" strike="noStrike" baseline="0" dirty="0">
                <a:latin typeface="Arial-BoldMT"/>
              </a:rPr>
              <a:t>HITO 1: Dispositivo de captación de datos identificado, validado y probado </a:t>
            </a:r>
            <a:r>
              <a:rPr lang="en-US" b="1" i="0" u="none" strike="noStrike" baseline="0" dirty="0">
                <a:latin typeface="Arial-BoldMT"/>
              </a:rPr>
              <a:t>(</a:t>
            </a:r>
            <a:r>
              <a:rPr lang="en-US" b="1" i="0" u="none" strike="noStrike" baseline="0" dirty="0" smtClean="0">
                <a:latin typeface="Arial-BoldMT"/>
              </a:rPr>
              <a:t>M16)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41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2FE9E9-A742-9EDB-FAA8-7A295EF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3. </a:t>
            </a:r>
            <a:r>
              <a:rPr lang="es-ES" dirty="0"/>
              <a:t>Problemas y Soluciones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A0E9852-1A5E-D10D-1ADD-640E858F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Sujetos mayores de 60 años en el laboratorio</a:t>
            </a:r>
          </a:p>
          <a:p>
            <a:r>
              <a:rPr lang="es-ES" dirty="0"/>
              <a:t>Transportar el sistema de registros a centros hospitalarios, residencias, etc.</a:t>
            </a:r>
          </a:p>
          <a:p>
            <a:pPr marL="0" indent="0">
              <a:buNone/>
            </a:pPr>
            <a:r>
              <a:rPr lang="es-ES" dirty="0"/>
              <a:t>Soluciones</a:t>
            </a:r>
          </a:p>
          <a:p>
            <a:r>
              <a:rPr lang="es-ES" dirty="0"/>
              <a:t>Hemos ampliado la horquilla de edad para pacientes &lt; 60 años. </a:t>
            </a:r>
          </a:p>
          <a:p>
            <a:r>
              <a:rPr lang="es-ES" dirty="0"/>
              <a:t>Teniendo en cuenta que los sujetos de distinta edad pueden tener también riesgo de caída y también pueden tener procesos de rehabilitación -&gt; no perjudica el experimento.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1E17A2-E1D4-66B2-C542-65FB4182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4. </a:t>
            </a:r>
            <a:r>
              <a:rPr lang="es-ES" dirty="0"/>
              <a:t>Prueba de validación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B4C5729-3BBC-9FB7-814C-1C7FC1BB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 IMU por el software DAT de IBC para PreFall (se hará uno sin pacientes para ver cómo funciona la herramienta y el IMU)</a:t>
            </a:r>
          </a:p>
          <a:p>
            <a:r>
              <a:rPr lang="es-ES" dirty="0"/>
              <a:t>Muestra del proceso de validación mediante el MOCAP.</a:t>
            </a:r>
          </a:p>
          <a:p>
            <a:pPr marL="0" indent="0">
              <a:buNone/>
            </a:pPr>
            <a:endParaRPr lang="es-E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A20F14-DE2C-358A-76EC-D5A5782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Cronograma del Proyecto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09986B0-3EEF-23E6-9DE3-BE224F3C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" b="1621"/>
          <a:stretch/>
        </p:blipFill>
        <p:spPr>
          <a:xfrm>
            <a:off x="107504" y="1684421"/>
            <a:ext cx="8988051" cy="34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21584C-E72B-0F04-E664-EC5BE70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 Paquete </a:t>
            </a:r>
            <a:r>
              <a:rPr lang="es-ES" dirty="0"/>
              <a:t>de Trabajo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19E6FAD-6EB0-A7C4-E981-AC6126DD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Entregable </a:t>
            </a:r>
            <a:r>
              <a:rPr lang="es-ES" dirty="0" smtClean="0"/>
              <a:t>1.1</a:t>
            </a:r>
            <a:r>
              <a:rPr lang="es-ES" dirty="0"/>
              <a:t>: Informe de estado de la técnica</a:t>
            </a:r>
          </a:p>
          <a:p>
            <a:r>
              <a:rPr lang="es-ES" dirty="0" smtClean="0"/>
              <a:t>Entregable </a:t>
            </a:r>
            <a:r>
              <a:rPr lang="es-ES" dirty="0" smtClean="0"/>
              <a:t>1.2: Catálogo </a:t>
            </a:r>
            <a:r>
              <a:rPr lang="es-ES" dirty="0"/>
              <a:t>de requisitos</a:t>
            </a:r>
          </a:p>
          <a:p>
            <a:r>
              <a:rPr lang="es-ES" dirty="0" smtClean="0"/>
              <a:t>Entregable 1.3: Diseño </a:t>
            </a:r>
            <a:r>
              <a:rPr lang="es-ES" dirty="0"/>
              <a:t>conceptual del sistema</a:t>
            </a:r>
            <a:endParaRPr lang="en-U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519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 Entregable </a:t>
            </a:r>
            <a:r>
              <a:rPr lang="es-ES" dirty="0"/>
              <a:t>1.1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39747C2-788D-6070-BEB4-C65DAF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Revisión bibliográfica</a:t>
            </a:r>
          </a:p>
          <a:p>
            <a:r>
              <a:rPr lang="es-ES" dirty="0"/>
              <a:t>Tipos de dispositivos: </a:t>
            </a:r>
          </a:p>
          <a:p>
            <a:pPr lvl="1"/>
            <a:r>
              <a:rPr lang="es-ES" dirty="0"/>
              <a:t>Vestibles: plantillas, calzado, etc.</a:t>
            </a:r>
          </a:p>
          <a:p>
            <a:pPr lvl="1"/>
            <a:r>
              <a:rPr lang="es-ES" dirty="0"/>
              <a:t>No vestibles: captura de movimientos, plataformas de fuerza, etc.</a:t>
            </a:r>
          </a:p>
          <a:p>
            <a:pPr lvl="1"/>
            <a:r>
              <a:rPr lang="es-ES" dirty="0"/>
              <a:t>Inerciales: diferentes tipos de sensores en un dispositivo para registro de datos cinemáticos.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 Entregable </a:t>
            </a:r>
            <a:r>
              <a:rPr lang="es-ES" dirty="0"/>
              <a:t>1.2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39747C2-788D-6070-BEB4-C65DAF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Requisitos para el dispositivo de medición de la marcha humana: IMU (</a:t>
            </a:r>
            <a:r>
              <a:rPr lang="es-ES" dirty="0" err="1"/>
              <a:t>Inertial</a:t>
            </a:r>
            <a:r>
              <a:rPr lang="es-ES" dirty="0"/>
              <a:t> 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) -&gt; software de registro de dispositivos </a:t>
            </a:r>
            <a:r>
              <a:rPr lang="es-ES" dirty="0" err="1"/>
              <a:t>IoT</a:t>
            </a:r>
            <a:r>
              <a:rPr lang="es-ES" dirty="0"/>
              <a:t> para biomecánica.</a:t>
            </a:r>
          </a:p>
          <a:p>
            <a:r>
              <a:rPr lang="en-US" dirty="0" err="1"/>
              <a:t>Requisitos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: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r>
              <a:rPr lang="en-US" dirty="0"/>
              <a:t> (</a:t>
            </a:r>
            <a:r>
              <a:rPr lang="en-US" dirty="0" err="1"/>
              <a:t>algoritmos</a:t>
            </a:r>
            <a:r>
              <a:rPr lang="en-US" dirty="0"/>
              <a:t> Machine Learning).</a:t>
            </a:r>
          </a:p>
          <a:p>
            <a:r>
              <a:rPr lang="es-ES" dirty="0"/>
              <a:t>Requisitos de la interfaz de usuario: arquitectura de microservicios (Docker, </a:t>
            </a:r>
            <a:r>
              <a:rPr lang="es-ES" dirty="0" err="1"/>
              <a:t>Celery</a:t>
            </a:r>
            <a:r>
              <a:rPr lang="es-ES" dirty="0"/>
              <a:t>, API para modelo)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 Entregable </a:t>
            </a:r>
            <a:r>
              <a:rPr lang="es-ES" dirty="0"/>
              <a:t>1.3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1B7AE12F-39ED-4E13-F880-EF1ECAD7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760"/>
            <a:ext cx="5859562" cy="4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21584C-E72B-0F04-E664-EC5BE70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2. Paquete </a:t>
            </a:r>
            <a:r>
              <a:rPr lang="es-ES" dirty="0"/>
              <a:t>de Trabajo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19E6FAD-6EB0-A7C4-E981-AC6126DD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Entregable </a:t>
            </a:r>
            <a:r>
              <a:rPr lang="es-ES" dirty="0" smtClean="0"/>
              <a:t>2.1: Banco </a:t>
            </a:r>
            <a:r>
              <a:rPr lang="es-ES" dirty="0"/>
              <a:t>de </a:t>
            </a:r>
            <a:r>
              <a:rPr lang="es-ES" dirty="0" smtClean="0"/>
              <a:t>pruebas</a:t>
            </a:r>
            <a:endParaRPr lang="es-ES" dirty="0"/>
          </a:p>
          <a:p>
            <a:r>
              <a:rPr lang="es-ES" dirty="0"/>
              <a:t>Entregable </a:t>
            </a:r>
            <a:r>
              <a:rPr lang="es-ES" dirty="0" smtClean="0"/>
              <a:t>2.2: Protocolo </a:t>
            </a:r>
            <a:r>
              <a:rPr lang="es-ES" dirty="0"/>
              <a:t>de benchmarking para la evaluación de dispositivos inerciales </a:t>
            </a:r>
            <a:r>
              <a:rPr lang="es-ES" dirty="0" smtClean="0"/>
              <a:t>de medición </a:t>
            </a:r>
            <a:r>
              <a:rPr lang="es-ES" dirty="0"/>
              <a:t>de la marcha</a:t>
            </a:r>
          </a:p>
          <a:p>
            <a:r>
              <a:rPr lang="es-ES" dirty="0" smtClean="0"/>
              <a:t>Entregable 2.3: Plan </a:t>
            </a:r>
            <a:r>
              <a:rPr lang="es-ES" dirty="0"/>
              <a:t>de captura de datos</a:t>
            </a:r>
            <a:endParaRPr lang="en-U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545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DAEDB9-69DC-0A66-C338-838BFC6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2. Entregable 2.1</a:t>
            </a:r>
            <a:endParaRPr lang="en-US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xmlns="" id="{7B2216CE-3FDF-D23D-1C54-F06A1AED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05436"/>
              </p:ext>
            </p:extLst>
          </p:nvPr>
        </p:nvGraphicFramePr>
        <p:xfrm>
          <a:off x="611561" y="1340768"/>
          <a:ext cx="8208914" cy="4024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806081702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xmlns="" val="25184734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1269976697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xmlns="" val="222469864"/>
                    </a:ext>
                  </a:extLst>
                </a:gridCol>
                <a:gridCol w="864094">
                  <a:extLst>
                    <a:ext uri="{9D8B030D-6E8A-4147-A177-3AD203B41FA5}">
                      <a16:colId xmlns:a16="http://schemas.microsoft.com/office/drawing/2014/main" xmlns="" val="3404969337"/>
                    </a:ext>
                  </a:extLst>
                </a:gridCol>
                <a:gridCol w="1200136">
                  <a:extLst>
                    <a:ext uri="{9D8B030D-6E8A-4147-A177-3AD203B41FA5}">
                      <a16:colId xmlns:a16="http://schemas.microsoft.com/office/drawing/2014/main" xmlns="" val="826563878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xmlns="" val="2500953565"/>
                    </a:ext>
                  </a:extLst>
                </a:gridCol>
              </a:tblGrid>
              <a:tr h="730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Autor, Año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Sujetos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(con riesgo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de </a:t>
                      </a:r>
                      <a:r>
                        <a:rPr lang="es-ES" sz="1200" dirty="0">
                          <a:effectLst/>
                        </a:rPr>
                        <a:t>caída)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Media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edad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Tipo de Sensor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Número de sensores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Ubicación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200" dirty="0">
                          <a:effectLst/>
                        </a:rPr>
                        <a:t>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34997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Kokima</a:t>
                      </a:r>
                      <a:r>
                        <a:rPr lang="es-ES" sz="1200" dirty="0" smtClean="0">
                          <a:effectLst/>
                        </a:rPr>
                        <a:t>, 2008 </a:t>
                      </a:r>
                      <a:r>
                        <a:rPr lang="es-ES" sz="1200" dirty="0">
                          <a:effectLst/>
                        </a:rPr>
                        <a:t>[3]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153 (</a:t>
                      </a:r>
                      <a:r>
                        <a:rPr lang="es-ES" sz="1200" dirty="0">
                          <a:effectLst/>
                        </a:rPr>
                        <a:t>22)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Espalda baja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84751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O’Sullivan</a:t>
                      </a:r>
                      <a:r>
                        <a:rPr lang="es-ES" sz="1200" dirty="0">
                          <a:effectLst/>
                        </a:rPr>
                        <a:t>, 2009 [4]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17 (</a:t>
                      </a:r>
                      <a:r>
                        <a:rPr lang="es-ES" sz="1200" dirty="0">
                          <a:effectLst/>
                        </a:rPr>
                        <a:t>12)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Stand 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84333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Green, </a:t>
                      </a:r>
                      <a:r>
                        <a:rPr lang="es-ES" sz="1200" dirty="0" smtClean="0">
                          <a:effectLst/>
                        </a:rPr>
                        <a:t> 2010 </a:t>
                      </a:r>
                      <a:r>
                        <a:rPr lang="es-ES" sz="1200" dirty="0">
                          <a:effectLst/>
                        </a:rPr>
                        <a:t>[5]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349 (</a:t>
                      </a:r>
                      <a:r>
                        <a:rPr lang="es-ES" sz="1200" dirty="0">
                          <a:effectLst/>
                        </a:rPr>
                        <a:t>207)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72.4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GYR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Espinillas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TUG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80011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Itoh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2012 [6]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30 (</a:t>
                      </a:r>
                      <a:r>
                        <a:rPr lang="es-ES" sz="1200" dirty="0">
                          <a:effectLst/>
                        </a:rPr>
                        <a:t>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ACC+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GYR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Stand 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58591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Senden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2012 [7]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100 (</a:t>
                      </a:r>
                      <a:r>
                        <a:rPr lang="es-ES" sz="1200" dirty="0">
                          <a:effectLst/>
                        </a:rPr>
                        <a:t>50)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76.5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48006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Doheny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 [8]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39 (19)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71.5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Muslo, Esternón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 times sit to stand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09457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 [9]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73 (16)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80.7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baja, espalda alta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10m </a:t>
                      </a:r>
                      <a:r>
                        <a:rPr lang="es-ES" sz="1200" dirty="0" err="1">
                          <a:effectLst/>
                        </a:rPr>
                        <a:t>walk</a:t>
                      </a:r>
                      <a:r>
                        <a:rPr lang="es-ES" sz="1200" dirty="0">
                          <a:effectLst/>
                        </a:rPr>
                        <a:t>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174539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Weiss</a:t>
                      </a: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 [10]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71 (32)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78.4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53724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Cui, 2014 [11]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81 (39)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78.4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Espalda baja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Walking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1319140"/>
                  </a:ext>
                </a:extLst>
              </a:tr>
            </a:tbl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E9B35400-8A3A-9540-9DBC-B6173C59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638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96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829</Words>
  <Application>Microsoft Office PowerPoint</Application>
  <PresentationFormat>Presentación en pantalla (4:3)</PresentationFormat>
  <Paragraphs>257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Presentación de PowerPoint</vt:lpstr>
      <vt:lpstr>Presentación de PowerPoint</vt:lpstr>
      <vt:lpstr>Cronograma del Proyecto</vt:lpstr>
      <vt:lpstr>1. Paquete de Trabajo 1</vt:lpstr>
      <vt:lpstr>1. Entregable 1.1</vt:lpstr>
      <vt:lpstr>1. Entregable 1.2</vt:lpstr>
      <vt:lpstr>1. Entregable 1.3</vt:lpstr>
      <vt:lpstr>2. Paquete de Trabajo 2</vt:lpstr>
      <vt:lpstr>2. Entregable 2.1</vt:lpstr>
      <vt:lpstr>2. Entregable 2.1</vt:lpstr>
      <vt:lpstr>Entregable 2.1:</vt:lpstr>
      <vt:lpstr>Features para analizar</vt:lpstr>
      <vt:lpstr>Descripción de la prueba</vt:lpstr>
      <vt:lpstr>Laboratorio</vt:lpstr>
      <vt:lpstr>Proceso de Registro</vt:lpstr>
      <vt:lpstr>2. Entregable 2.2</vt:lpstr>
      <vt:lpstr>2. Entregable 2.2</vt:lpstr>
      <vt:lpstr>Proceso de scoring</vt:lpstr>
      <vt:lpstr>Resultados</vt:lpstr>
      <vt:lpstr>2. Entregable 2.3</vt:lpstr>
      <vt:lpstr>Validación</vt:lpstr>
      <vt:lpstr>Hito 1</vt:lpstr>
      <vt:lpstr>3. Problemas y Soluciones</vt:lpstr>
      <vt:lpstr>4. Prueba de validación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ELA</cp:lastModifiedBy>
  <cp:revision>868</cp:revision>
  <cp:lastPrinted>2014-02-25T07:20:37Z</cp:lastPrinted>
  <dcterms:created xsi:type="dcterms:W3CDTF">2012-07-06T15:19:26Z</dcterms:created>
  <dcterms:modified xsi:type="dcterms:W3CDTF">2023-03-06T10:11:08Z</dcterms:modified>
</cp:coreProperties>
</file>