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5ECB-978D-43C6-A51F-2B0A8B801126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718F-EB8E-417B-97F3-FBF5ABC103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13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5" y="2382261"/>
            <a:ext cx="6858002" cy="1143000"/>
          </a:xfrm>
        </p:spPr>
        <p:txBody>
          <a:bodyPr anchor="b">
            <a:normAutofit/>
          </a:bodyPr>
          <a:lstStyle>
            <a:lvl1pPr algn="ctr" latinLnBrk="0">
              <a:defRPr lang="es-ES" sz="48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6693" y="3850114"/>
            <a:ext cx="6858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2000" cap="none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latinLnBrk="0">
              <a:buNone/>
              <a:defRPr lang="es-ES" sz="2800"/>
            </a:lvl2pPr>
            <a:lvl3pPr marL="914400" indent="0" algn="ctr" latinLnBrk="0">
              <a:buNone/>
              <a:defRPr lang="es-ES" sz="2400"/>
            </a:lvl3pPr>
            <a:lvl4pPr marL="1371600" indent="0" algn="ctr" latinLnBrk="0">
              <a:buNone/>
              <a:defRPr lang="es-ES" sz="2000"/>
            </a:lvl4pPr>
            <a:lvl5pPr marL="1828800" indent="0" algn="ctr" latinLnBrk="0">
              <a:buNone/>
              <a:defRPr lang="es-ES" sz="2000"/>
            </a:lvl5pPr>
            <a:lvl6pPr marL="2286000" indent="0" algn="ctr" latinLnBrk="0">
              <a:buNone/>
              <a:defRPr lang="es-ES" sz="2000"/>
            </a:lvl6pPr>
            <a:lvl7pPr marL="2743200" indent="0" algn="ctr" latinLnBrk="0">
              <a:buNone/>
              <a:defRPr lang="es-ES" sz="2000"/>
            </a:lvl7pPr>
            <a:lvl8pPr marL="3200400" indent="0" algn="ctr" latinLnBrk="0">
              <a:buNone/>
              <a:defRPr lang="es-ES" sz="2000"/>
            </a:lvl8pPr>
            <a:lvl9pPr marL="3657600" indent="0" algn="ctr" latinLnBrk="0">
              <a:buNone/>
              <a:defRPr lang="es-ES" sz="20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11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Rectángulo 6"/>
          <p:cNvSpPr/>
          <p:nvPr/>
        </p:nvSpPr>
        <p:spPr bwMode="ltGray">
          <a:xfrm>
            <a:off x="1" y="2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alterna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ltGray">
          <a:xfrm>
            <a:off x="0" y="0"/>
            <a:ext cx="365531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09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es-ES" sz="34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022169" y="685800"/>
            <a:ext cx="4777740" cy="5486400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5486400" y="0"/>
            <a:ext cx="365531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2411" y="2362200"/>
            <a:ext cx="2400300" cy="1993392"/>
          </a:xfrm>
        </p:spPr>
        <p:txBody>
          <a:bodyPr anchor="b">
            <a:normAutofit/>
          </a:bodyPr>
          <a:lstStyle>
            <a:lvl1pPr latinLnBrk="0">
              <a:defRPr lang="es-ES" sz="34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0" y="0"/>
            <a:ext cx="54864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es-ES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942411" y="4355592"/>
            <a:ext cx="24003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330" y="517347"/>
            <a:ext cx="8094245" cy="697843"/>
          </a:xfrm>
        </p:spPr>
        <p:txBody>
          <a:bodyPr>
            <a:noAutofit/>
          </a:bodyPr>
          <a:lstStyle>
            <a:lvl1pPr>
              <a:defRPr sz="4400" b="1" u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05330" y="1633591"/>
            <a:ext cx="8094245" cy="439599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/>
            </a:lvl6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13 Conector recto"/>
          <p:cNvCxnSpPr/>
          <p:nvPr/>
        </p:nvCxnSpPr>
        <p:spPr>
          <a:xfrm>
            <a:off x="487281" y="1227209"/>
            <a:ext cx="81213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478259" y="6601968"/>
            <a:ext cx="5897399" cy="256032"/>
          </a:xfrm>
        </p:spPr>
        <p:txBody>
          <a:bodyPr/>
          <a:lstStyle>
            <a:lvl1pPr>
              <a:defRPr sz="900" b="1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1" y="0"/>
            <a:ext cx="91416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-1" y="4114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 latinLnBrk="0">
              <a:defRPr lang="es-ES" sz="5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300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2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alternad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676" y="1143000"/>
            <a:ext cx="6981324" cy="2667000"/>
          </a:xfrm>
        </p:spPr>
        <p:txBody>
          <a:bodyPr anchor="b">
            <a:normAutofit/>
          </a:bodyPr>
          <a:lstStyle>
            <a:lvl1pPr algn="ctr" latinLnBrk="0">
              <a:defRPr lang="es-ES" sz="5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18486" y="3810000"/>
            <a:ext cx="6981324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2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es-ES"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es-ES"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200" b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05840" y="2740741"/>
            <a:ext cx="3429000" cy="3288847"/>
          </a:xfrm>
        </p:spPr>
        <p:txBody>
          <a:bodyPr>
            <a:normAutofit/>
          </a:bodyPr>
          <a:lstStyle>
            <a:lvl1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200"/>
            </a:lvl6pPr>
            <a:lvl7pPr latinLnBrk="0">
              <a:defRPr lang="es-ES" sz="1200"/>
            </a:lvl7pPr>
            <a:lvl8pPr latinLnBrk="0">
              <a:defRPr lang="es-ES" sz="1200"/>
            </a:lvl8pPr>
            <a:lvl9pPr latinLnBrk="0">
              <a:defRPr lang="es-ES"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200" b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709160" y="2740741"/>
            <a:ext cx="3429000" cy="3288847"/>
          </a:xfrm>
        </p:spPr>
        <p:txBody>
          <a:bodyPr>
            <a:normAutofit/>
          </a:bodyPr>
          <a:lstStyle>
            <a:lvl1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200"/>
            </a:lvl6pPr>
            <a:lvl7pPr latinLnBrk="0">
              <a:defRPr lang="es-ES" sz="1200"/>
            </a:lvl7pPr>
            <a:lvl8pPr latinLnBrk="0">
              <a:defRPr lang="es-ES" sz="1200"/>
            </a:lvl8pPr>
            <a:lvl9pPr latinLnBrk="0">
              <a:defRPr lang="es-ES"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09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es-ES" sz="3400" b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370663" y="685800"/>
            <a:ext cx="5429251" cy="5486400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192" y="6583680"/>
            <a:ext cx="9141620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1192" y="65836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05840" y="1901960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800">
                <a:solidFill>
                  <a:schemeClr val="bg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800" cap="all" baseline="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800">
                <a:solidFill>
                  <a:schemeClr val="bg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es-ES"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lang="es-ES"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lang="es-ES"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lang="es-ES"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lang="es-ES"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lang="es-ES"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97836" y="2502024"/>
            <a:ext cx="6858002" cy="1431032"/>
          </a:xfrm>
        </p:spPr>
        <p:txBody>
          <a:bodyPr>
            <a:normAutofit/>
          </a:bodyPr>
          <a:lstStyle/>
          <a:p>
            <a:r>
              <a:rPr lang="es-ES" dirty="0"/>
              <a:t>Modelos N-Mixtos</a:t>
            </a:r>
            <a:br>
              <a:rPr lang="es-ES" dirty="0"/>
            </a:br>
            <a:r>
              <a:rPr lang="es-ES" dirty="0"/>
              <a:t>-</a:t>
            </a:r>
            <a:r>
              <a:rPr lang="es-ES" sz="4000" i="1" dirty="0"/>
              <a:t>Conteos Repetidos-</a:t>
            </a:r>
            <a:endParaRPr lang="es-ES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42390" y="4467200"/>
            <a:ext cx="6858002" cy="762000"/>
          </a:xfrm>
        </p:spPr>
        <p:txBody>
          <a:bodyPr/>
          <a:lstStyle/>
          <a:p>
            <a:r>
              <a:rPr lang="es-ES" i="1" dirty="0"/>
              <a:t>José Jiménez García-Herrera</a:t>
            </a:r>
          </a:p>
        </p:txBody>
      </p:sp>
    </p:spTree>
    <p:extLst>
      <p:ext uri="{BB962C8B-B14F-4D97-AF65-F5344CB8AC3E}">
        <p14:creationId xmlns:p14="http://schemas.microsoft.com/office/powerpoint/2010/main" val="9108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308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Diseño de muestreo</a:t>
            </a:r>
          </a:p>
          <a:p>
            <a:r>
              <a:rPr lang="es-ES" sz="2400" b="1" dirty="0"/>
              <a:t>Réplicas espaciales</a:t>
            </a:r>
            <a:r>
              <a:rPr lang="es-ES" sz="2400" dirty="0"/>
              <a:t>: Múltiples localizaciones </a:t>
            </a:r>
            <a:r>
              <a:rPr lang="es-ES" sz="2400" i="1" dirty="0"/>
              <a:t>i</a:t>
            </a:r>
            <a:r>
              <a:rPr lang="es-ES" sz="2400" dirty="0"/>
              <a:t> donde </a:t>
            </a:r>
            <a:r>
              <a:rPr lang="es-ES" sz="2400" i="1" dirty="0"/>
              <a:t>N</a:t>
            </a:r>
            <a:r>
              <a:rPr lang="es-ES" sz="2400" i="1" baseline="-25000" dirty="0"/>
              <a:t>i</a:t>
            </a:r>
            <a:r>
              <a:rPr lang="es-ES" sz="2400" dirty="0"/>
              <a:t> se asume es ‘equivalente’ (con la misma distribución)</a:t>
            </a:r>
          </a:p>
          <a:p>
            <a:r>
              <a:rPr lang="es-ES" sz="2400" b="1" dirty="0"/>
              <a:t>Réplicas temporales</a:t>
            </a:r>
            <a:r>
              <a:rPr lang="es-ES" sz="2400" dirty="0"/>
              <a:t>: Conteos por puntos (</a:t>
            </a:r>
            <a:r>
              <a:rPr lang="es-ES" sz="2400" i="1" dirty="0" err="1"/>
              <a:t>n</a:t>
            </a:r>
            <a:r>
              <a:rPr lang="es-ES" sz="2400" i="1" baseline="-25000" dirty="0" err="1"/>
              <a:t>ij</a:t>
            </a:r>
            <a:r>
              <a:rPr lang="es-ES" sz="2400" dirty="0"/>
              <a:t>) en cada localización múltiples veces (muestreo ‘</a:t>
            </a:r>
            <a:r>
              <a:rPr lang="es-ES" sz="2400" i="1" dirty="0"/>
              <a:t>j</a:t>
            </a:r>
            <a:r>
              <a:rPr lang="es-ES" sz="2400" dirty="0"/>
              <a:t>’) durante una estación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533400" y="4437112"/>
            <a:ext cx="8001000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  <a:buClrTx/>
              <a:buSzTx/>
              <a:buFontTx/>
              <a:buNone/>
            </a:pPr>
            <a:r>
              <a:rPr lang="es-ES" altLang="en-US" sz="2800" i="1" u="sng" dirty="0"/>
              <a:t>En resumen: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s-ES" altLang="en-US" sz="2800" b="1" i="1" dirty="0" smtClean="0"/>
              <a:t>Usamos </a:t>
            </a:r>
            <a:r>
              <a:rPr lang="es-ES" altLang="en-US" sz="2800" b="1" i="1" dirty="0"/>
              <a:t>réplicas espaciales y temporales para separar N de p en los conteos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Conteos Repetidos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5436096" y="5517232"/>
                <a:ext cx="2664296" cy="58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s-E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800" dirty="0"/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517232"/>
                <a:ext cx="2664296" cy="5887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54525"/>
          </a:xfrm>
        </p:spPr>
        <p:txBody>
          <a:bodyPr>
            <a:normAutofit fontScale="92500"/>
          </a:bodyPr>
          <a:lstStyle/>
          <a:p>
            <a:r>
              <a:rPr lang="es-ES" sz="2800" dirty="0"/>
              <a:t>Estadísticos (</a:t>
            </a:r>
            <a:r>
              <a:rPr lang="es-ES" sz="2800" i="1" dirty="0" err="1"/>
              <a:t>n</a:t>
            </a:r>
            <a:r>
              <a:rPr lang="es-ES" sz="2800" i="1" baseline="-25000" dirty="0" err="1"/>
              <a:t>ij</a:t>
            </a:r>
            <a:r>
              <a:rPr lang="es-ES" sz="2800" dirty="0"/>
              <a:t>): número de individuos detectados en cada ocasión en cada sitio</a:t>
            </a:r>
          </a:p>
          <a:p>
            <a:pPr>
              <a:spcBef>
                <a:spcPts val="2400"/>
              </a:spcBef>
            </a:pPr>
            <a:r>
              <a:rPr lang="es-ES" sz="2800" dirty="0"/>
              <a:t>Aproximación de modelado jerárquico:</a:t>
            </a:r>
          </a:p>
          <a:p>
            <a:pPr lvl="1">
              <a:spcBef>
                <a:spcPts val="2400"/>
              </a:spcBef>
              <a:buFont typeface="Arial" panose="020B0604020202020204" pitchFamily="34" charset="0"/>
              <a:buChar char="‒"/>
            </a:pPr>
            <a:r>
              <a:rPr lang="es-ES" sz="2000" dirty="0"/>
              <a:t>Los conteos son condicionales binomiales (de la verdadera abundancia) con parámetro(s) de detección (= Componente de observación)</a:t>
            </a:r>
          </a:p>
          <a:p>
            <a:pPr lvl="1">
              <a:spcBef>
                <a:spcPts val="2400"/>
              </a:spcBef>
              <a:buFont typeface="Arial" panose="020B0604020202020204" pitchFamily="34" charset="0"/>
              <a:buChar char="‒"/>
            </a:pPr>
            <a:r>
              <a:rPr lang="es-ES" sz="2000" dirty="0"/>
              <a:t>La distribución de abundancia (sitios) se asume es una Poisson, binomial negativa, etc. (= Componente de proceso)</a:t>
            </a:r>
          </a:p>
          <a:p>
            <a:pPr>
              <a:spcBef>
                <a:spcPts val="2400"/>
              </a:spcBef>
            </a:pPr>
            <a:r>
              <a:rPr lang="es-ES" sz="2800" dirty="0"/>
              <a:t>Estimación numérica basada en un </a:t>
            </a:r>
            <a:r>
              <a:rPr lang="es-ES" sz="2800" b="1" dirty="0"/>
              <a:t>modelo mixto</a:t>
            </a:r>
            <a:r>
              <a:rPr lang="es-ES" sz="2800" dirty="0"/>
              <a:t> de componentes de proceso y observación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Conteos Repetidos</a:t>
            </a:r>
          </a:p>
        </p:txBody>
      </p:sp>
    </p:spTree>
    <p:extLst>
      <p:ext uri="{BB962C8B-B14F-4D97-AF65-F5344CB8AC3E}">
        <p14:creationId xmlns:p14="http://schemas.microsoft.com/office/powerpoint/2010/main" val="35179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39687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s-ES" dirty="0"/>
              <a:t>En cada sitio ‘</a:t>
            </a:r>
            <a:r>
              <a:rPr lang="es-ES" i="1" dirty="0"/>
              <a:t>i’</a:t>
            </a:r>
            <a:r>
              <a:rPr lang="es-ES" dirty="0"/>
              <a:t> las detecciones son binomiales: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endParaRPr lang="es-ES" dirty="0"/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i="1" dirty="0"/>
              <a:t>N</a:t>
            </a:r>
            <a:r>
              <a:rPr lang="es-ES" i="1" baseline="-25000" dirty="0"/>
              <a:t>i </a:t>
            </a:r>
            <a:r>
              <a:rPr lang="es-ES" i="1" dirty="0"/>
              <a:t>= </a:t>
            </a:r>
            <a:r>
              <a:rPr lang="es-ES" dirty="0"/>
              <a:t>abundancia en el sitio</a:t>
            </a:r>
            <a:r>
              <a:rPr lang="es-ES" i="1" dirty="0"/>
              <a:t> i</a:t>
            </a:r>
          </a:p>
          <a:p>
            <a:pPr>
              <a:defRPr/>
            </a:pPr>
            <a:r>
              <a:rPr lang="es-ES" i="1" dirty="0"/>
              <a:t>p</a:t>
            </a:r>
            <a:r>
              <a:rPr lang="es-ES" dirty="0"/>
              <a:t> = probabilidad de detección</a:t>
            </a:r>
          </a:p>
          <a:p>
            <a:pPr>
              <a:defRPr/>
            </a:pPr>
            <a:r>
              <a:rPr lang="es-ES" i="1" dirty="0" err="1"/>
              <a:t>n</a:t>
            </a:r>
            <a:r>
              <a:rPr lang="es-ES" i="1" baseline="-25000" dirty="0" err="1"/>
              <a:t>it</a:t>
            </a:r>
            <a:r>
              <a:rPr lang="es-ES" i="1" baseline="-25000" dirty="0"/>
              <a:t> </a:t>
            </a:r>
            <a:r>
              <a:rPr lang="es-ES" i="1" dirty="0"/>
              <a:t>= </a:t>
            </a:r>
            <a:r>
              <a:rPr lang="es-ES" dirty="0"/>
              <a:t>numero de individuos detectados en el sitio </a:t>
            </a:r>
            <a:r>
              <a:rPr lang="es-ES" i="1" dirty="0"/>
              <a:t>i</a:t>
            </a:r>
            <a:r>
              <a:rPr lang="es-ES" dirty="0"/>
              <a:t> en la ocasión </a:t>
            </a:r>
            <a:r>
              <a:rPr lang="es-ES" i="1" dirty="0"/>
              <a:t>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9246"/>
            <a:ext cx="7056784" cy="121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Conteos Repetidos</a:t>
            </a:r>
          </a:p>
        </p:txBody>
      </p:sp>
    </p:spTree>
    <p:extLst>
      <p:ext uri="{BB962C8B-B14F-4D97-AF65-F5344CB8AC3E}">
        <p14:creationId xmlns:p14="http://schemas.microsoft.com/office/powerpoint/2010/main" val="36337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distribución espacial de la abundancia entre sitios sigue una Poisson:</a:t>
            </a:r>
          </a:p>
        </p:txBody>
      </p:sp>
      <p:sp>
        <p:nvSpPr>
          <p:cNvPr id="51204" name="ZoneTexte 5"/>
          <p:cNvSpPr txBox="1">
            <a:spLocks noChangeArrowheads="1"/>
          </p:cNvSpPr>
          <p:nvPr/>
        </p:nvSpPr>
        <p:spPr bwMode="auto">
          <a:xfrm>
            <a:off x="613725" y="486916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es-E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resulta de un </a:t>
            </a:r>
            <a:r>
              <a:rPr lang="es-E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proceso común</a:t>
            </a:r>
            <a:br>
              <a:rPr lang="es-E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(la distribución a que se ajustan las </a:t>
            </a:r>
            <a:r>
              <a:rPr lang="es-E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Conteos Repetidos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763688" y="3173492"/>
                <a:ext cx="5544616" cy="110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es-E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s-ES" sz="3200" b="0" i="1" smtClean="0">
                              <a:latin typeface="Cambria Math"/>
                            </a:rPr>
                            <m:t>; </m:t>
                          </m:r>
                          <m:r>
                            <a:rPr lang="es-ES" sz="32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s-ES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ES" sz="32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32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ES" sz="3200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ES" sz="3200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ES" sz="32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s-ES" sz="32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s-ES" sz="3200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173492"/>
                <a:ext cx="5544616" cy="1101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71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Conteos Repetidos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51520" y="2579672"/>
                <a:ext cx="8686800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s-E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/>
                                      <a:ea typeface="Cambria Math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/>
                            </a:rPr>
                            <m:t>𝑅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ES" sz="24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2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s-ES" sz="24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s-ES" sz="2400" b="0" i="1" smtClean="0">
                                      <a:latin typeface="Cambria Math"/>
                                    </a:rPr>
                                    <m:t>𝑚𝑎𝑥</m:t>
                                  </m:r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latin typeface="Cambria Math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s-ES" sz="240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s-ES" sz="24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s-ES" sz="2400" i="1" smtClean="0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s-ES" sz="24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s-ES" sz="2400" b="0" i="1" smtClean="0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s-ES" sz="24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r>
                                            <a:rPr lang="es-ES" sz="2400" b="0" i="1" smtClean="0">
                                              <a:latin typeface="Cambria Math"/>
                                            </a:rPr>
                                            <m:t>𝐵𝑖𝑛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sz="24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sz="2400" b="0" i="1" smtClean="0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sz="2400" b="0" i="1" smtClean="0">
                                                      <a:latin typeface="Cambria Math"/>
                                                    </a:rPr>
                                                    <m:t>𝑖𝑡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sz="2400" b="0" i="1" smtClean="0">
                                                  <a:latin typeface="Cambria Math"/>
                                                </a:rPr>
                                                <m:t>;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sz="24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sz="2400" b="0" i="1" smtClean="0">
                                                      <a:latin typeface="Cambria Math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sz="2400" b="0" i="1" smtClean="0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sz="2400" b="0" i="1" smtClean="0">
                                                  <a:latin typeface="Cambria Math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579672"/>
                <a:ext cx="8686800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25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s-ES" sz="2600" dirty="0"/>
              <a:t>Población cerrada dentro de las estaciones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s-ES" sz="2600" dirty="0"/>
              <a:t>Todos los animales tienen la misma probabilidad de detección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s-ES" sz="2600" dirty="0"/>
              <a:t>No hay errores en la identificación y conteo de la especies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s-ES" sz="2600" dirty="0"/>
              <a:t>Correcta asignación dentro/fuera de la unidad de muestreo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s-ES" sz="2600" dirty="0"/>
              <a:t>Elección razonable de la distribución para el proceso espacial (¿Poisson? ¿Binomial negativa</a:t>
            </a:r>
            <a:r>
              <a:rPr lang="es-ES" sz="2600" dirty="0" smtClean="0"/>
              <a:t>? ¿ZIP?)</a:t>
            </a:r>
            <a:endParaRPr lang="es-ES" sz="2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Conteos Repetidos: premisas</a:t>
            </a:r>
          </a:p>
        </p:txBody>
      </p:sp>
    </p:spTree>
    <p:extLst>
      <p:ext uri="{BB962C8B-B14F-4D97-AF65-F5344CB8AC3E}">
        <p14:creationId xmlns:p14="http://schemas.microsoft.com/office/powerpoint/2010/main" val="15452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con banda, azul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Tesis</Template>
  <TotalTime>275</TotalTime>
  <Words>351</Words>
  <Application>Microsoft Office PowerPoint</Application>
  <PresentationFormat>Presentación en pantalla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Diseño con banda, azul 16x9</vt:lpstr>
      <vt:lpstr>Modelos N-Mixtos -Conteos Repetidos-</vt:lpstr>
      <vt:lpstr>Conteos Repetidos</vt:lpstr>
      <vt:lpstr>Conteos Repetidos</vt:lpstr>
      <vt:lpstr>Conteos Repetidos</vt:lpstr>
      <vt:lpstr>Conteos Repetidos</vt:lpstr>
      <vt:lpstr>Conteos Repetidos</vt:lpstr>
      <vt:lpstr>Conteos Repetidos: premisas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N-Mixtos Conteos Repetidos</dc:title>
  <dc:creator>Jose Jimenez</dc:creator>
  <cp:lastModifiedBy>Jose Jimenez</cp:lastModifiedBy>
  <cp:revision>10</cp:revision>
  <dcterms:created xsi:type="dcterms:W3CDTF">2017-05-03T17:05:07Z</dcterms:created>
  <dcterms:modified xsi:type="dcterms:W3CDTF">2017-05-08T18:44:18Z</dcterms:modified>
</cp:coreProperties>
</file>