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5effa89125cb7b2" providerId="LiveId" clId="{0AE8A584-0A57-46B0-AB8A-6FF52E90EF30}"/>
    <pc:docChg chg="delSld">
      <pc:chgData name="" userId="e5effa89125cb7b2" providerId="LiveId" clId="{0AE8A584-0A57-46B0-AB8A-6FF52E90EF30}" dt="2023-03-10T10:31:17.815" v="0" actId="2696"/>
      <pc:docMkLst>
        <pc:docMk/>
      </pc:docMkLst>
      <pc:sldChg chg="del">
        <pc:chgData name="" userId="e5effa89125cb7b2" providerId="LiveId" clId="{0AE8A584-0A57-46B0-AB8A-6FF52E90EF30}" dt="2023-03-10T10:31:17.815" v="0" actId="2696"/>
        <pc:sldMkLst>
          <pc:docMk/>
          <pc:sldMk cId="745307311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C5ECB-978D-43C6-A51F-2B0A8B801126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D718F-EB8E-417B-97F3-FBF5ABC103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7135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6905" y="2382261"/>
            <a:ext cx="6858002" cy="1143000"/>
          </a:xfrm>
        </p:spPr>
        <p:txBody>
          <a:bodyPr anchor="b">
            <a:normAutofit/>
          </a:bodyPr>
          <a:lstStyle>
            <a:lvl1pPr algn="ctr" latinLnBrk="0">
              <a:defRPr lang="es-ES" sz="4800" b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96693" y="3850114"/>
            <a:ext cx="6858002" cy="7620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es-ES" sz="2000" cap="none" baseline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 latinLnBrk="0">
              <a:buNone/>
              <a:defRPr lang="es-ES" sz="2800"/>
            </a:lvl2pPr>
            <a:lvl3pPr marL="914400" indent="0" algn="ctr" latinLnBrk="0">
              <a:buNone/>
              <a:defRPr lang="es-ES" sz="2400"/>
            </a:lvl3pPr>
            <a:lvl4pPr marL="1371600" indent="0" algn="ctr" latinLnBrk="0">
              <a:buNone/>
              <a:defRPr lang="es-ES" sz="2000"/>
            </a:lvl4pPr>
            <a:lvl5pPr marL="1828800" indent="0" algn="ctr" latinLnBrk="0">
              <a:buNone/>
              <a:defRPr lang="es-ES" sz="2000"/>
            </a:lvl5pPr>
            <a:lvl6pPr marL="2286000" indent="0" algn="ctr" latinLnBrk="0">
              <a:buNone/>
              <a:defRPr lang="es-ES" sz="2000"/>
            </a:lvl6pPr>
            <a:lvl7pPr marL="2743200" indent="0" algn="ctr" latinLnBrk="0">
              <a:buNone/>
              <a:defRPr lang="es-ES" sz="2000"/>
            </a:lvl7pPr>
            <a:lvl8pPr marL="3200400" indent="0" algn="ctr" latinLnBrk="0">
              <a:buNone/>
              <a:defRPr lang="es-ES" sz="2000"/>
            </a:lvl8pPr>
            <a:lvl9pPr marL="3657600" indent="0" algn="ctr" latinLnBrk="0">
              <a:buNone/>
              <a:defRPr lang="es-ES" sz="2000"/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11" name="Rectángulo 6"/>
          <p:cNvSpPr/>
          <p:nvPr/>
        </p:nvSpPr>
        <p:spPr bwMode="ltGray">
          <a:xfrm>
            <a:off x="1" y="6605345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12" name="Rectángulo 6"/>
          <p:cNvSpPr/>
          <p:nvPr/>
        </p:nvSpPr>
        <p:spPr bwMode="ltGray">
          <a:xfrm>
            <a:off x="1" y="2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alterna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6"/>
          <p:cNvSpPr/>
          <p:nvPr/>
        </p:nvSpPr>
        <p:spPr bwMode="ltGray">
          <a:xfrm>
            <a:off x="1" y="6605345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ángulo 7"/>
          <p:cNvSpPr/>
          <p:nvPr/>
        </p:nvSpPr>
        <p:spPr bwMode="ltGray">
          <a:xfrm>
            <a:off x="0" y="0"/>
            <a:ext cx="365531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0309" y="2362209"/>
            <a:ext cx="2400300" cy="1990725"/>
          </a:xfrm>
        </p:spPr>
        <p:txBody>
          <a:bodyPr anchor="b">
            <a:normAutofit/>
          </a:bodyPr>
          <a:lstStyle>
            <a:lvl1pPr latinLnBrk="0">
              <a:defRPr lang="es-ES" sz="34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022169" y="685800"/>
            <a:ext cx="4777740" cy="5486400"/>
          </a:xfrm>
        </p:spPr>
        <p:txBody>
          <a:bodyPr>
            <a:normAutofit/>
          </a:bodyPr>
          <a:lstStyle>
            <a:lvl1pPr latinLnBrk="0">
              <a:defRPr lang="es-ES" sz="2000"/>
            </a:lvl1pPr>
            <a:lvl2pPr latinLnBrk="0">
              <a:defRPr lang="es-ES" sz="1800"/>
            </a:lvl2pPr>
            <a:lvl3pPr latinLnBrk="0">
              <a:defRPr lang="es-ES" sz="1600"/>
            </a:lvl3pPr>
            <a:lvl4pPr latinLnBrk="0">
              <a:defRPr lang="es-ES" sz="1400"/>
            </a:lvl4pPr>
            <a:lvl5pPr latinLnBrk="0">
              <a:defRPr lang="es-ES" sz="1400"/>
            </a:lvl5pPr>
            <a:lvl6pPr latinLnBrk="0">
              <a:defRPr lang="es-ES" sz="1400"/>
            </a:lvl6pPr>
            <a:lvl7pPr latinLnBrk="0">
              <a:defRPr lang="es-ES" sz="1400"/>
            </a:lvl7pPr>
            <a:lvl8pPr latinLnBrk="0">
              <a:defRPr lang="es-ES" sz="1400"/>
            </a:lvl8pPr>
            <a:lvl9pPr latinLnBrk="0">
              <a:defRPr lang="es-ES"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70309" y="4367308"/>
            <a:ext cx="2400300" cy="1622012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es-ES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526AE77C-9FBF-4264-8C0E-3B8644F096C5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4E293C68-4B36-4F3B-8F65-A6D8A5ECF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5486400" y="0"/>
            <a:ext cx="365531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42411" y="2362200"/>
            <a:ext cx="2400300" cy="1993392"/>
          </a:xfrm>
        </p:spPr>
        <p:txBody>
          <a:bodyPr anchor="b">
            <a:normAutofit/>
          </a:bodyPr>
          <a:lstStyle>
            <a:lvl1pPr latinLnBrk="0">
              <a:defRPr lang="es-ES" sz="34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0" y="0"/>
            <a:ext cx="54864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 latinLnBrk="0">
              <a:buNone/>
              <a:defRPr lang="es-ES" sz="3200">
                <a:solidFill>
                  <a:schemeClr val="tx2"/>
                </a:solidFill>
              </a:defRPr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942411" y="4355592"/>
            <a:ext cx="2400300" cy="1644614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es-ES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E77C-9FBF-4264-8C0E-3B8644F096C5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3C68-4B36-4F3B-8F65-A6D8A5ECF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ltGray">
          <a:xfrm>
            <a:off x="1" y="6605345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E77C-9FBF-4264-8C0E-3B8644F096C5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3C68-4B36-4F3B-8F65-A6D8A5ECF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ltGray">
          <a:xfrm>
            <a:off x="1" y="6605345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6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2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E77C-9FBF-4264-8C0E-3B8644F096C5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3C68-4B36-4F3B-8F65-A6D8A5ECF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ltGray">
          <a:xfrm>
            <a:off x="1" y="6605345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5330" y="517347"/>
            <a:ext cx="8094245" cy="697843"/>
          </a:xfrm>
        </p:spPr>
        <p:txBody>
          <a:bodyPr>
            <a:noAutofit/>
          </a:bodyPr>
          <a:lstStyle>
            <a:lvl1pPr>
              <a:defRPr sz="4400" b="1" u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05330" y="1633591"/>
            <a:ext cx="8094245" cy="4395990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latinLnBrk="0">
              <a:defRPr lang="es-ES"/>
            </a:lvl6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E77C-9FBF-4264-8C0E-3B8644F096C5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3C68-4B36-4F3B-8F65-A6D8A5ECF4AF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13 Conector recto"/>
          <p:cNvCxnSpPr/>
          <p:nvPr/>
        </p:nvCxnSpPr>
        <p:spPr>
          <a:xfrm>
            <a:off x="487281" y="1227209"/>
            <a:ext cx="81213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478259" y="6601968"/>
            <a:ext cx="5897399" cy="256032"/>
          </a:xfrm>
        </p:spPr>
        <p:txBody>
          <a:bodyPr/>
          <a:lstStyle>
            <a:lvl1pPr>
              <a:defRPr sz="900" b="1"/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6"/>
          <p:cNvSpPr/>
          <p:nvPr/>
        </p:nvSpPr>
        <p:spPr bwMode="ltGray">
          <a:xfrm>
            <a:off x="1" y="6605345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7" name="Rectángulo 6"/>
          <p:cNvSpPr/>
          <p:nvPr/>
        </p:nvSpPr>
        <p:spPr bwMode="ltGray">
          <a:xfrm>
            <a:off x="1" y="0"/>
            <a:ext cx="914162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ángulo 7"/>
          <p:cNvSpPr/>
          <p:nvPr/>
        </p:nvSpPr>
        <p:spPr bwMode="white">
          <a:xfrm>
            <a:off x="-1" y="411480"/>
            <a:ext cx="9141620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1143000"/>
            <a:ext cx="6858000" cy="2667000"/>
          </a:xfrm>
        </p:spPr>
        <p:txBody>
          <a:bodyPr anchor="b">
            <a:normAutofit/>
          </a:bodyPr>
          <a:lstStyle>
            <a:lvl1pPr algn="ctr" latinLnBrk="0">
              <a:defRPr lang="es-ES" sz="5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43000" y="3810000"/>
            <a:ext cx="6858000" cy="1143000"/>
          </a:xfrm>
        </p:spPr>
        <p:txBody>
          <a:bodyPr anchor="t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es-ES" sz="2400" cap="none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E77C-9FBF-4264-8C0E-3B8644F096C5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3C68-4B36-4F3B-8F65-A6D8A5ECF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alternad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9676" y="1143000"/>
            <a:ext cx="6981324" cy="2667000"/>
          </a:xfrm>
        </p:spPr>
        <p:txBody>
          <a:bodyPr anchor="b">
            <a:normAutofit/>
          </a:bodyPr>
          <a:lstStyle>
            <a:lvl1pPr algn="ctr" latinLnBrk="0">
              <a:defRPr lang="es-ES" sz="5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18486" y="3810000"/>
            <a:ext cx="6981324" cy="1143000"/>
          </a:xfrm>
        </p:spPr>
        <p:txBody>
          <a:bodyPr anchor="t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es-ES" sz="240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526AE77C-9FBF-4264-8C0E-3B8644F096C5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4E293C68-4B36-4F3B-8F65-A6D8A5ECF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6"/>
          <p:cNvSpPr/>
          <p:nvPr/>
        </p:nvSpPr>
        <p:spPr bwMode="ltGray">
          <a:xfrm>
            <a:off x="1" y="6605345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 latinLnBrk="0">
              <a:defRPr lang="es-ES"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atinLnBrk="0">
              <a:defRPr lang="es-ES"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latinLnBrk="0">
              <a:defRPr lang="es-ES"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latinLnBrk="0"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latinLnBrk="0"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latinLnBrk="0">
              <a:defRPr lang="es-ES" sz="1400"/>
            </a:lvl6pPr>
            <a:lvl7pPr latinLnBrk="0">
              <a:defRPr lang="es-ES" sz="1400"/>
            </a:lvl7pPr>
            <a:lvl8pPr latinLnBrk="0">
              <a:defRPr lang="es-ES" sz="1400"/>
            </a:lvl8pPr>
            <a:lvl9pPr latinLnBrk="0">
              <a:defRPr lang="es-ES"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 latinLnBrk="0">
              <a:defRPr lang="es-ES"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atinLnBrk="0">
              <a:defRPr lang="es-ES"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latinLnBrk="0">
              <a:defRPr lang="es-ES"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latinLnBrk="0"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latinLnBrk="0"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latinLnBrk="0">
              <a:defRPr lang="es-ES" sz="1400"/>
            </a:lvl6pPr>
            <a:lvl7pPr latinLnBrk="0">
              <a:defRPr lang="es-ES" sz="1400"/>
            </a:lvl7pPr>
            <a:lvl8pPr latinLnBrk="0">
              <a:defRPr lang="es-ES" sz="1400"/>
            </a:lvl8pPr>
            <a:lvl9pPr latinLnBrk="0">
              <a:defRPr lang="es-ES"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E77C-9FBF-4264-8C0E-3B8644F096C5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3C68-4B36-4F3B-8F65-A6D8A5ECF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6"/>
          <p:cNvSpPr/>
          <p:nvPr/>
        </p:nvSpPr>
        <p:spPr bwMode="ltGray">
          <a:xfrm>
            <a:off x="1" y="6605345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es-ES" sz="2200" b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05840" y="2740741"/>
            <a:ext cx="3429000" cy="3288847"/>
          </a:xfrm>
        </p:spPr>
        <p:txBody>
          <a:bodyPr>
            <a:normAutofit/>
          </a:bodyPr>
          <a:lstStyle>
            <a:lvl1pPr latinLnBrk="0">
              <a:defRPr lang="es-ES"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atinLnBrk="0">
              <a:defRPr lang="es-ES"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latinLnBrk="0"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latinLnBrk="0">
              <a:defRPr lang="es-ES"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latinLnBrk="0">
              <a:defRPr lang="es-ES" sz="12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latinLnBrk="0">
              <a:defRPr lang="es-ES" sz="1200"/>
            </a:lvl6pPr>
            <a:lvl7pPr latinLnBrk="0">
              <a:defRPr lang="es-ES" sz="1200"/>
            </a:lvl7pPr>
            <a:lvl8pPr latinLnBrk="0">
              <a:defRPr lang="es-ES" sz="1200"/>
            </a:lvl8pPr>
            <a:lvl9pPr latinLnBrk="0">
              <a:defRPr lang="es-ES"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es-ES" sz="2200" b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4709160" y="2740741"/>
            <a:ext cx="3429000" cy="3288847"/>
          </a:xfrm>
        </p:spPr>
        <p:txBody>
          <a:bodyPr>
            <a:normAutofit/>
          </a:bodyPr>
          <a:lstStyle>
            <a:lvl1pPr latinLnBrk="0">
              <a:defRPr lang="es-ES"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atinLnBrk="0">
              <a:defRPr lang="es-ES"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latinLnBrk="0"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latinLnBrk="0">
              <a:defRPr lang="es-ES"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latinLnBrk="0">
              <a:defRPr lang="es-ES" sz="12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latinLnBrk="0">
              <a:defRPr lang="es-ES" sz="1200"/>
            </a:lvl6pPr>
            <a:lvl7pPr latinLnBrk="0">
              <a:defRPr lang="es-ES" sz="1200"/>
            </a:lvl7pPr>
            <a:lvl8pPr latinLnBrk="0">
              <a:defRPr lang="es-ES" sz="1200"/>
            </a:lvl8pPr>
            <a:lvl9pPr latinLnBrk="0">
              <a:defRPr lang="es-ES"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E77C-9FBF-4264-8C0E-3B8644F096C5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3C68-4B36-4F3B-8F65-A6D8A5ECF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6"/>
          <p:cNvSpPr/>
          <p:nvPr/>
        </p:nvSpPr>
        <p:spPr bwMode="ltGray">
          <a:xfrm>
            <a:off x="1" y="6605345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E77C-9FBF-4264-8C0E-3B8644F096C5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3C68-4B36-4F3B-8F65-A6D8A5ECF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6"/>
          <p:cNvSpPr/>
          <p:nvPr/>
        </p:nvSpPr>
        <p:spPr bwMode="ltGray">
          <a:xfrm>
            <a:off x="1" y="6605345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526AE77C-9FBF-4264-8C0E-3B8644F096C5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4E293C68-4B36-4F3B-8F65-A6D8A5ECF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6"/>
          <p:cNvSpPr/>
          <p:nvPr/>
        </p:nvSpPr>
        <p:spPr bwMode="ltGray">
          <a:xfrm>
            <a:off x="1" y="6605345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0309" y="2362209"/>
            <a:ext cx="2400300" cy="1990725"/>
          </a:xfrm>
        </p:spPr>
        <p:txBody>
          <a:bodyPr anchor="b">
            <a:normAutofit/>
          </a:bodyPr>
          <a:lstStyle>
            <a:lvl1pPr latinLnBrk="0">
              <a:defRPr lang="es-ES" sz="3400" b="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3370663" y="685800"/>
            <a:ext cx="5429251" cy="5486400"/>
          </a:xfrm>
        </p:spPr>
        <p:txBody>
          <a:bodyPr>
            <a:normAutofit/>
          </a:bodyPr>
          <a:lstStyle>
            <a:lvl1pPr latinLnBrk="0">
              <a:defRPr lang="es-ES" sz="2000"/>
            </a:lvl1pPr>
            <a:lvl2pPr latinLnBrk="0">
              <a:defRPr lang="es-ES" sz="1800"/>
            </a:lvl2pPr>
            <a:lvl3pPr latinLnBrk="0">
              <a:defRPr lang="es-ES" sz="1600"/>
            </a:lvl3pPr>
            <a:lvl4pPr latinLnBrk="0">
              <a:defRPr lang="es-ES" sz="1400"/>
            </a:lvl4pPr>
            <a:lvl5pPr latinLnBrk="0">
              <a:defRPr lang="es-ES" sz="1400"/>
            </a:lvl5pPr>
            <a:lvl6pPr latinLnBrk="0">
              <a:defRPr lang="es-ES" sz="1400"/>
            </a:lvl6pPr>
            <a:lvl7pPr latinLnBrk="0">
              <a:defRPr lang="es-ES" sz="1400"/>
            </a:lvl7pPr>
            <a:lvl8pPr latinLnBrk="0">
              <a:defRPr lang="es-ES" sz="1400"/>
            </a:lvl8pPr>
            <a:lvl9pPr latinLnBrk="0">
              <a:defRPr lang="es-ES"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70309" y="4367308"/>
            <a:ext cx="2400300" cy="1622012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es-ES" sz="16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E77C-9FBF-4264-8C0E-3B8644F096C5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3C68-4B36-4F3B-8F65-A6D8A5ECF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ltGray">
          <a:xfrm>
            <a:off x="1192" y="6583680"/>
            <a:ext cx="9141620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ángulo 7"/>
          <p:cNvSpPr/>
          <p:nvPr/>
        </p:nvSpPr>
        <p:spPr bwMode="white">
          <a:xfrm>
            <a:off x="1192" y="6583680"/>
            <a:ext cx="9141620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05840" y="1901960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800">
                <a:solidFill>
                  <a:schemeClr val="bg2"/>
                </a:solidFill>
              </a:defRPr>
            </a:lvl1pPr>
          </a:lstStyle>
          <a:p>
            <a:fld id="{526AE77C-9FBF-4264-8C0E-3B8644F096C5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800" cap="all" baseline="0"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800">
                <a:solidFill>
                  <a:schemeClr val="bg2"/>
                </a:solidFill>
              </a:defRPr>
            </a:lvl1pPr>
          </a:lstStyle>
          <a:p>
            <a:fld id="{4E293C68-4B36-4F3B-8F65-A6D8A5ECF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es-ES"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100000"/>
        <a:buFont typeface="Arial" pitchFamily="34" charset="0"/>
        <a:buChar char="▪"/>
        <a:defRPr lang="es-ES"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00000"/>
        <a:buFont typeface="Arial" pitchFamily="34" charset="0"/>
        <a:buChar char="▪"/>
        <a:defRPr lang="es-ES"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lang="es-ES"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lang="es-ES"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lang="es-ES"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lang="es-ES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lang="es-ES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lang="es-ES"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lang="es-ES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97836" y="2502024"/>
            <a:ext cx="6858002" cy="1431032"/>
          </a:xfrm>
        </p:spPr>
        <p:txBody>
          <a:bodyPr>
            <a:normAutofit/>
          </a:bodyPr>
          <a:lstStyle/>
          <a:p>
            <a:r>
              <a:rPr lang="es-ES" dirty="0"/>
              <a:t>Muestreo de distancias</a:t>
            </a:r>
            <a:endParaRPr lang="es-ES" i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42390" y="4467200"/>
            <a:ext cx="6858002" cy="762000"/>
          </a:xfrm>
        </p:spPr>
        <p:txBody>
          <a:bodyPr/>
          <a:lstStyle/>
          <a:p>
            <a:r>
              <a:rPr lang="es-ES" i="1" dirty="0"/>
              <a:t>José Jiménez García-Herrera</a:t>
            </a:r>
          </a:p>
        </p:txBody>
      </p:sp>
    </p:spTree>
    <p:extLst>
      <p:ext uri="{BB962C8B-B14F-4D97-AF65-F5344CB8AC3E}">
        <p14:creationId xmlns:p14="http://schemas.microsoft.com/office/powerpoint/2010/main" val="91081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6552"/>
            <a:ext cx="64008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62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DS en </a:t>
            </a:r>
            <a:r>
              <a:rPr lang="es-ES" i="1" dirty="0" err="1"/>
              <a:t>unmarked</a:t>
            </a:r>
            <a:endParaRPr lang="es-ES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Clásico: </a:t>
            </a:r>
            <a:r>
              <a:rPr lang="es-ES" b="1" i="1" dirty="0" err="1"/>
              <a:t>distsamp</a:t>
            </a:r>
            <a:r>
              <a:rPr lang="es-ES" b="1" i="1" dirty="0"/>
              <a:t>. </a:t>
            </a:r>
            <a:r>
              <a:rPr lang="es-ES" dirty="0"/>
              <a:t>Es el básico. Datos de distancias para un único muestreo</a:t>
            </a:r>
          </a:p>
          <a:p>
            <a:r>
              <a:rPr lang="es-ES" dirty="0"/>
              <a:t>Muestreo de distancias jerárquico: </a:t>
            </a:r>
            <a:r>
              <a:rPr lang="es-ES" b="1" i="1" dirty="0" err="1"/>
              <a:t>gdistsamp</a:t>
            </a:r>
            <a:r>
              <a:rPr lang="es-ES" dirty="0"/>
              <a:t>. A utilizar con poblaciones abiertas o con emigración temporal, con varias réplicas. Permite la binomial negativa</a:t>
            </a:r>
          </a:p>
          <a:p>
            <a:r>
              <a:rPr lang="es-ES" dirty="0"/>
              <a:t>Muestreo de distancias jerárquico y con evolución temporal </a:t>
            </a:r>
            <a:r>
              <a:rPr lang="es-ES" dirty="0" err="1"/>
              <a:t>Dail-Madsen</a:t>
            </a:r>
            <a:r>
              <a:rPr lang="es-ES" dirty="0"/>
              <a:t>: no está todavía en </a:t>
            </a:r>
            <a:r>
              <a:rPr lang="es-ES" b="1" i="1" dirty="0" err="1"/>
              <a:t>unmarked</a:t>
            </a:r>
            <a:endParaRPr lang="es-ES" b="1" i="1" dirty="0"/>
          </a:p>
        </p:txBody>
      </p:sp>
    </p:spTree>
    <p:extLst>
      <p:ext uri="{BB962C8B-B14F-4D97-AF65-F5344CB8AC3E}">
        <p14:creationId xmlns:p14="http://schemas.microsoft.com/office/powerpoint/2010/main" val="322961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en DS en </a:t>
            </a:r>
            <a:r>
              <a:rPr lang="es-ES" i="1" dirty="0" err="1"/>
              <a:t>unmarked</a:t>
            </a:r>
            <a:endParaRPr lang="es-ES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60070" indent="-514350">
              <a:buFont typeface="+mj-lt"/>
              <a:buAutoNum type="arabicPeriod"/>
            </a:pPr>
            <a:r>
              <a:rPr lang="es-ES" dirty="0"/>
              <a:t>Preparación de datos</a:t>
            </a:r>
          </a:p>
          <a:p>
            <a:pPr marL="560070" indent="-514350">
              <a:buFont typeface="+mj-lt"/>
              <a:buAutoNum type="arabicPeriod"/>
            </a:pPr>
            <a:r>
              <a:rPr lang="es-ES" dirty="0"/>
              <a:t>Ajuste de modelo nulo</a:t>
            </a:r>
          </a:p>
          <a:p>
            <a:pPr marL="560070" indent="-514350">
              <a:buFont typeface="+mj-lt"/>
              <a:buAutoNum type="arabicPeriod"/>
            </a:pPr>
            <a:r>
              <a:rPr lang="es-ES" dirty="0"/>
              <a:t>Ajuste de modelos competidores</a:t>
            </a:r>
          </a:p>
          <a:p>
            <a:pPr marL="560070" indent="-514350">
              <a:buFont typeface="+mj-lt"/>
              <a:buAutoNum type="arabicPeriod"/>
            </a:pPr>
            <a:r>
              <a:rPr lang="es-ES" dirty="0"/>
              <a:t>Comparación de modelos</a:t>
            </a:r>
          </a:p>
          <a:p>
            <a:pPr marL="560070" indent="-514350">
              <a:buFont typeface="+mj-lt"/>
              <a:buAutoNum type="arabicPeriod"/>
            </a:pPr>
            <a:r>
              <a:rPr lang="es-ES" dirty="0"/>
              <a:t>Análisis de resultados</a:t>
            </a:r>
          </a:p>
          <a:p>
            <a:pPr marL="560070" indent="-514350">
              <a:buFont typeface="+mj-lt"/>
              <a:buAutoNum type="arabicPeriod"/>
            </a:pPr>
            <a:r>
              <a:rPr lang="es-ES" dirty="0"/>
              <a:t>Bondad del ajuste</a:t>
            </a:r>
          </a:p>
          <a:p>
            <a:pPr marL="560070" indent="-514350">
              <a:buFont typeface="+mj-lt"/>
              <a:buAutoNum type="arabicPeriod"/>
            </a:pPr>
            <a:r>
              <a:rPr lang="es-ES" dirty="0"/>
              <a:t>Predicción</a:t>
            </a:r>
          </a:p>
          <a:p>
            <a:pPr marL="560070" indent="-51435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406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seño con banda, azul 16x9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Tesis</Template>
  <TotalTime>581</TotalTime>
  <Words>90</Words>
  <Application>Microsoft Office PowerPoint</Application>
  <PresentationFormat>Presentación en pantalla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Corbel</vt:lpstr>
      <vt:lpstr>Euphemia</vt:lpstr>
      <vt:lpstr>Diseño con banda, azul 16x9</vt:lpstr>
      <vt:lpstr>Muestreo de distancias</vt:lpstr>
      <vt:lpstr>Presentación de PowerPoint</vt:lpstr>
      <vt:lpstr>DS en unmarked</vt:lpstr>
      <vt:lpstr>Pasos en DS en unmarked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N-Mixtos Conteos Repetidos</dc:title>
  <dc:creator>Jose Jimenez</dc:creator>
  <cp:lastModifiedBy>Usuario</cp:lastModifiedBy>
  <cp:revision>16</cp:revision>
  <dcterms:created xsi:type="dcterms:W3CDTF">2017-05-03T17:05:07Z</dcterms:created>
  <dcterms:modified xsi:type="dcterms:W3CDTF">2023-03-10T10:31:24Z</dcterms:modified>
</cp:coreProperties>
</file>