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3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92" r:id="rId5"/>
    <p:sldId id="361" r:id="rId6"/>
    <p:sldId id="362" r:id="rId7"/>
    <p:sldId id="328" r:id="rId8"/>
    <p:sldId id="33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5FF"/>
    <a:srgbClr val="E7F4D8"/>
    <a:srgbClr val="FAEAEA"/>
    <a:srgbClr val="CCE9AD"/>
    <a:srgbClr val="6BA42C"/>
    <a:srgbClr val="7ABC3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82" autoAdjust="0"/>
    <p:restoredTop sz="94648" autoAdjust="0"/>
  </p:normalViewPr>
  <p:slideViewPr>
    <p:cSldViewPr snapToGrid="0">
      <p:cViewPr varScale="1">
        <p:scale>
          <a:sx n="86" d="100"/>
          <a:sy n="86" d="100"/>
        </p:scale>
        <p:origin x="996" y="90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8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20EA5F0D-C1DC-412F-A146-DDB3A74B588F}" type="datetimeFigureOut">
              <a:rPr lang="es-ES"/>
              <a:pPr/>
              <a:t>04/05/2020</a:t>
            </a:fld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7BAE14B8-3CC9-472D-9BC5-A84D80684DE2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A8CDE508-72C8-4AB5-AA9C-1584D31690E0}" type="datetimeFigureOut">
              <a:rPr lang="es-ES"/>
              <a:pPr/>
              <a:t>04/05/2020</a:t>
            </a:fld>
            <a:endParaRPr lang="es-ES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7FB667E1-E601-4AAF-B95C-B25720D70A60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6905" y="2382261"/>
            <a:ext cx="6858002" cy="1143000"/>
          </a:xfrm>
        </p:spPr>
        <p:txBody>
          <a:bodyPr anchor="b">
            <a:normAutofit/>
          </a:bodyPr>
          <a:lstStyle>
            <a:lvl1pPr algn="ctr" latinLnBrk="0">
              <a:defRPr lang="es-ES" sz="3600" b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96693" y="3850114"/>
            <a:ext cx="6858002" cy="7620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es-ES" sz="1500" cap="none" baseline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 latinLnBrk="0">
              <a:buNone/>
              <a:defRPr lang="es-ES" sz="2100"/>
            </a:lvl2pPr>
            <a:lvl3pPr marL="685800" indent="0" algn="ctr" latinLnBrk="0">
              <a:buNone/>
              <a:defRPr lang="es-ES" sz="1800"/>
            </a:lvl3pPr>
            <a:lvl4pPr marL="1028700" indent="0" algn="ctr" latinLnBrk="0">
              <a:buNone/>
              <a:defRPr lang="es-ES" sz="1500"/>
            </a:lvl4pPr>
            <a:lvl5pPr marL="1371600" indent="0" algn="ctr" latinLnBrk="0">
              <a:buNone/>
              <a:defRPr lang="es-ES" sz="1500"/>
            </a:lvl5pPr>
            <a:lvl6pPr marL="1714500" indent="0" algn="ctr" latinLnBrk="0">
              <a:buNone/>
              <a:defRPr lang="es-ES" sz="1500"/>
            </a:lvl6pPr>
            <a:lvl7pPr marL="2057400" indent="0" algn="ctr" latinLnBrk="0">
              <a:buNone/>
              <a:defRPr lang="es-ES" sz="1500"/>
            </a:lvl7pPr>
            <a:lvl8pPr marL="2400300" indent="0" algn="ctr" latinLnBrk="0">
              <a:buNone/>
              <a:defRPr lang="es-ES" sz="1500"/>
            </a:lvl8pPr>
            <a:lvl9pPr marL="2743200" indent="0" algn="ctr" latinLnBrk="0">
              <a:buNone/>
              <a:defRPr lang="es-ES" sz="1500"/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  <p:sp>
        <p:nvSpPr>
          <p:cNvPr id="11" name="Rectángulo 6"/>
          <p:cNvSpPr/>
          <p:nvPr userDrawn="1"/>
        </p:nvSpPr>
        <p:spPr bwMode="ltGray">
          <a:xfrm>
            <a:off x="1" y="6605349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35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12" name="Rectángulo 6"/>
          <p:cNvSpPr/>
          <p:nvPr userDrawn="1"/>
        </p:nvSpPr>
        <p:spPr bwMode="ltGray">
          <a:xfrm>
            <a:off x="1" y="2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35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alterna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6"/>
          <p:cNvSpPr/>
          <p:nvPr userDrawn="1"/>
        </p:nvSpPr>
        <p:spPr bwMode="ltGray">
          <a:xfrm>
            <a:off x="1" y="6605349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35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ángulo 7"/>
          <p:cNvSpPr/>
          <p:nvPr/>
        </p:nvSpPr>
        <p:spPr bwMode="ltGray">
          <a:xfrm>
            <a:off x="0" y="0"/>
            <a:ext cx="365531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35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0309" y="2362213"/>
            <a:ext cx="2400300" cy="1990725"/>
          </a:xfrm>
        </p:spPr>
        <p:txBody>
          <a:bodyPr anchor="b">
            <a:normAutofit/>
          </a:bodyPr>
          <a:lstStyle>
            <a:lvl1pPr latinLnBrk="0">
              <a:defRPr lang="es-ES" sz="255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022169" y="685800"/>
            <a:ext cx="4777740" cy="5486400"/>
          </a:xfrm>
        </p:spPr>
        <p:txBody>
          <a:bodyPr>
            <a:normAutofit/>
          </a:bodyPr>
          <a:lstStyle>
            <a:lvl1pPr latinLnBrk="0">
              <a:defRPr lang="es-ES" sz="1500"/>
            </a:lvl1pPr>
            <a:lvl2pPr latinLnBrk="0">
              <a:defRPr lang="es-ES" sz="1350"/>
            </a:lvl2pPr>
            <a:lvl3pPr latinLnBrk="0">
              <a:defRPr lang="es-ES" sz="1200"/>
            </a:lvl3pPr>
            <a:lvl4pPr latinLnBrk="0">
              <a:defRPr lang="es-ES" sz="1050"/>
            </a:lvl4pPr>
            <a:lvl5pPr latinLnBrk="0">
              <a:defRPr lang="es-ES" sz="1050"/>
            </a:lvl5pPr>
            <a:lvl6pPr latinLnBrk="0">
              <a:defRPr lang="es-ES" sz="1050"/>
            </a:lvl6pPr>
            <a:lvl7pPr latinLnBrk="0">
              <a:defRPr lang="es-ES" sz="1050"/>
            </a:lvl7pPr>
            <a:lvl8pPr latinLnBrk="0">
              <a:defRPr lang="es-ES" sz="1050"/>
            </a:lvl8pPr>
            <a:lvl9pPr latinLnBrk="0">
              <a:defRPr lang="es-ES"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70309" y="4367308"/>
            <a:ext cx="2400300" cy="1622012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es-ES" sz="1200">
                <a:solidFill>
                  <a:schemeClr val="bg1"/>
                </a:solidFill>
              </a:defRPr>
            </a:lvl1pPr>
            <a:lvl2pPr marL="342900" indent="0" latinLnBrk="0">
              <a:buNone/>
              <a:defRPr lang="es-ES" sz="900"/>
            </a:lvl2pPr>
            <a:lvl3pPr marL="685800" indent="0" latinLnBrk="0">
              <a:buNone/>
              <a:defRPr lang="es-ES" sz="750"/>
            </a:lvl3pPr>
            <a:lvl4pPr marL="1028700" indent="0" latinLnBrk="0">
              <a:buNone/>
              <a:defRPr lang="es-ES" sz="675"/>
            </a:lvl4pPr>
            <a:lvl5pPr marL="1371600" indent="0" latinLnBrk="0">
              <a:buNone/>
              <a:defRPr lang="es-ES" sz="675"/>
            </a:lvl5pPr>
            <a:lvl6pPr marL="1714500" indent="0" latinLnBrk="0">
              <a:buNone/>
              <a:defRPr lang="es-ES" sz="675"/>
            </a:lvl6pPr>
            <a:lvl7pPr marL="2057400" indent="0" latinLnBrk="0">
              <a:buNone/>
              <a:defRPr lang="es-ES" sz="675"/>
            </a:lvl7pPr>
            <a:lvl8pPr marL="2400300" indent="0" latinLnBrk="0">
              <a:buNone/>
              <a:defRPr lang="es-ES" sz="675"/>
            </a:lvl8pPr>
            <a:lvl9pPr marL="2743200" indent="0" latinLnBrk="0">
              <a:buNone/>
              <a:defRPr lang="es-ES"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s-ES"/>
              <a:pPr/>
              <a:t>04/05/2020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5486400" y="0"/>
            <a:ext cx="365531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35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42411" y="2362200"/>
            <a:ext cx="2400300" cy="1993392"/>
          </a:xfrm>
        </p:spPr>
        <p:txBody>
          <a:bodyPr anchor="b">
            <a:normAutofit/>
          </a:bodyPr>
          <a:lstStyle>
            <a:lvl1pPr latinLnBrk="0">
              <a:defRPr lang="es-ES" sz="255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0" y="0"/>
            <a:ext cx="54864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 latinLnBrk="0">
              <a:buNone/>
              <a:defRPr lang="es-ES" sz="2400">
                <a:solidFill>
                  <a:schemeClr val="tx2"/>
                </a:solidFill>
              </a:defRPr>
            </a:lvl1pPr>
            <a:lvl2pPr marL="342900" indent="0" latinLnBrk="0">
              <a:buNone/>
              <a:defRPr lang="es-ES" sz="2100"/>
            </a:lvl2pPr>
            <a:lvl3pPr marL="685800" indent="0" latinLnBrk="0">
              <a:buNone/>
              <a:defRPr lang="es-ES" sz="1800"/>
            </a:lvl3pPr>
            <a:lvl4pPr marL="1028700" indent="0" latinLnBrk="0">
              <a:buNone/>
              <a:defRPr lang="es-ES" sz="1500"/>
            </a:lvl4pPr>
            <a:lvl5pPr marL="1371600" indent="0" latinLnBrk="0">
              <a:buNone/>
              <a:defRPr lang="es-ES" sz="1500"/>
            </a:lvl5pPr>
            <a:lvl6pPr marL="1714500" indent="0" latinLnBrk="0">
              <a:buNone/>
              <a:defRPr lang="es-ES" sz="1500"/>
            </a:lvl6pPr>
            <a:lvl7pPr marL="2057400" indent="0" latinLnBrk="0">
              <a:buNone/>
              <a:defRPr lang="es-ES" sz="1500"/>
            </a:lvl7pPr>
            <a:lvl8pPr marL="2400300" indent="0" latinLnBrk="0">
              <a:buNone/>
              <a:defRPr lang="es-ES" sz="1500"/>
            </a:lvl8pPr>
            <a:lvl9pPr marL="2743200" indent="0" latinLnBrk="0">
              <a:buNone/>
              <a:defRPr lang="es-ES" sz="1500"/>
            </a:lvl9pPr>
          </a:lstStyle>
          <a:p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942411" y="4355592"/>
            <a:ext cx="2400300" cy="1644614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es-ES" sz="1200">
                <a:solidFill>
                  <a:schemeClr val="bg1"/>
                </a:solidFill>
              </a:defRPr>
            </a:lvl1pPr>
            <a:lvl2pPr marL="342900" indent="0" latinLnBrk="0">
              <a:buNone/>
              <a:defRPr lang="es-ES" sz="900"/>
            </a:lvl2pPr>
            <a:lvl3pPr marL="685800" indent="0" latinLnBrk="0">
              <a:buNone/>
              <a:defRPr lang="es-ES" sz="750"/>
            </a:lvl3pPr>
            <a:lvl4pPr marL="1028700" indent="0" latinLnBrk="0">
              <a:buNone/>
              <a:defRPr lang="es-ES" sz="675"/>
            </a:lvl4pPr>
            <a:lvl5pPr marL="1371600" indent="0" latinLnBrk="0">
              <a:buNone/>
              <a:defRPr lang="es-ES" sz="675"/>
            </a:lvl5pPr>
            <a:lvl6pPr marL="1714500" indent="0" latinLnBrk="0">
              <a:buNone/>
              <a:defRPr lang="es-ES" sz="675"/>
            </a:lvl6pPr>
            <a:lvl7pPr marL="2057400" indent="0" latinLnBrk="0">
              <a:buNone/>
              <a:defRPr lang="es-ES" sz="675"/>
            </a:lvl7pPr>
            <a:lvl8pPr marL="2400300" indent="0" latinLnBrk="0">
              <a:buNone/>
              <a:defRPr lang="es-ES" sz="675"/>
            </a:lvl8pPr>
            <a:lvl9pPr marL="2743200" indent="0" latinLnBrk="0">
              <a:buNone/>
              <a:defRPr lang="es-ES"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s-ES"/>
              <a:pPr/>
              <a:t>04/05/2020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ltGray">
          <a:xfrm>
            <a:off x="1" y="6605349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35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s-ES"/>
              <a:pPr/>
              <a:t>04/05/2020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ltGray">
          <a:xfrm>
            <a:off x="1" y="6605349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35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6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2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s-ES"/>
              <a:pPr/>
              <a:t>04/05/2020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ltGray">
          <a:xfrm>
            <a:off x="1" y="6605349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35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5332" y="517347"/>
            <a:ext cx="8094245" cy="697843"/>
          </a:xfrm>
        </p:spPr>
        <p:txBody>
          <a:bodyPr>
            <a:noAutofit/>
          </a:bodyPr>
          <a:lstStyle>
            <a:lvl1pPr>
              <a:defRPr sz="3300" b="1" u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05332" y="1633591"/>
            <a:ext cx="8094245" cy="4395990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latinLnBrk="0">
              <a:defRPr lang="es-ES"/>
            </a:lvl6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s-ES"/>
              <a:pPr/>
              <a:t>04/05/2020</a:t>
            </a:fld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‹Nº›</a:t>
            </a:fld>
            <a:endParaRPr lang="es-ES"/>
          </a:p>
        </p:txBody>
      </p:sp>
      <p:cxnSp>
        <p:nvCxnSpPr>
          <p:cNvPr id="14" name="13 Conector recto"/>
          <p:cNvCxnSpPr/>
          <p:nvPr userDrawn="1"/>
        </p:nvCxnSpPr>
        <p:spPr>
          <a:xfrm>
            <a:off x="487281" y="1227209"/>
            <a:ext cx="81213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478261" y="6601968"/>
            <a:ext cx="5897399" cy="256032"/>
          </a:xfrm>
        </p:spPr>
        <p:txBody>
          <a:bodyPr/>
          <a:lstStyle>
            <a:lvl1pPr>
              <a:defRPr sz="675" b="1"/>
            </a:lvl1pPr>
          </a:lstStyle>
          <a:p>
            <a:r>
              <a:rPr lang="es-ES" dirty="0"/>
              <a:t>José Jiménez García-herrera CSIC-IREC</a:t>
            </a:r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6"/>
          <p:cNvSpPr/>
          <p:nvPr userDrawn="1"/>
        </p:nvSpPr>
        <p:spPr bwMode="ltGray">
          <a:xfrm>
            <a:off x="1" y="6605349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35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7" name="Rectángulo 6"/>
          <p:cNvSpPr/>
          <p:nvPr/>
        </p:nvSpPr>
        <p:spPr bwMode="ltGray">
          <a:xfrm>
            <a:off x="1" y="0"/>
            <a:ext cx="914162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35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ángulo 7"/>
          <p:cNvSpPr/>
          <p:nvPr/>
        </p:nvSpPr>
        <p:spPr bwMode="white">
          <a:xfrm>
            <a:off x="-1" y="411480"/>
            <a:ext cx="9141620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1143000"/>
            <a:ext cx="6858000" cy="2667000"/>
          </a:xfrm>
        </p:spPr>
        <p:txBody>
          <a:bodyPr anchor="b">
            <a:normAutofit/>
          </a:bodyPr>
          <a:lstStyle>
            <a:lvl1pPr algn="ctr" latinLnBrk="0">
              <a:defRPr lang="es-ES" sz="39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43000" y="3810000"/>
            <a:ext cx="6858000" cy="1143000"/>
          </a:xfrm>
        </p:spPr>
        <p:txBody>
          <a:bodyPr anchor="t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es-ES" sz="1800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latinLnBrk="0">
              <a:buNone/>
              <a:defRPr lang="es-ES"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latinLnBrk="0">
              <a:buNone/>
              <a:defRPr lang="es-ES"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latinLnBrk="0">
              <a:buNone/>
              <a:defRPr lang="es-ES"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latinLnBrk="0">
              <a:buNone/>
              <a:defRPr lang="es-ES"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latinLnBrk="0">
              <a:buNone/>
              <a:defRPr lang="es-ES"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latinLnBrk="0">
              <a:buNone/>
              <a:defRPr lang="es-ES"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latinLnBrk="0">
              <a:buNone/>
              <a:defRPr lang="es-ES"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latinLnBrk="0">
              <a:buNone/>
              <a:defRPr lang="es-ES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s-ES"/>
              <a:pPr/>
              <a:t>04/05/2020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alternad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9676" y="1143000"/>
            <a:ext cx="6981324" cy="2667000"/>
          </a:xfrm>
        </p:spPr>
        <p:txBody>
          <a:bodyPr anchor="b">
            <a:normAutofit/>
          </a:bodyPr>
          <a:lstStyle>
            <a:lvl1pPr algn="ctr" latinLnBrk="0">
              <a:defRPr lang="es-ES" sz="3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18486" y="3810000"/>
            <a:ext cx="6981324" cy="1143000"/>
          </a:xfrm>
        </p:spPr>
        <p:txBody>
          <a:bodyPr anchor="t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es-ES" sz="180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latinLnBrk="0">
              <a:buNone/>
              <a:defRPr lang="es-ES"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latinLnBrk="0">
              <a:buNone/>
              <a:defRPr lang="es-ES"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latinLnBrk="0">
              <a:buNone/>
              <a:defRPr lang="es-ES"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latinLnBrk="0">
              <a:buNone/>
              <a:defRPr lang="es-ES"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latinLnBrk="0">
              <a:buNone/>
              <a:defRPr lang="es-ES"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latinLnBrk="0">
              <a:buNone/>
              <a:defRPr lang="es-ES"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latinLnBrk="0">
              <a:buNone/>
              <a:defRPr lang="es-ES"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latinLnBrk="0">
              <a:buNone/>
              <a:defRPr lang="es-ES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s-ES"/>
              <a:pPr/>
              <a:t>04/05/2020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José Jiménez García-Herrera CSIC-IREC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6"/>
          <p:cNvSpPr/>
          <p:nvPr userDrawn="1"/>
        </p:nvSpPr>
        <p:spPr bwMode="ltGray">
          <a:xfrm>
            <a:off x="1" y="6605349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35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 latinLnBrk="0">
              <a:defRPr lang="es-ES"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atinLnBrk="0">
              <a:defRPr lang="es-ES"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latinLnBrk="0">
              <a:defRPr lang="es-ES"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latinLnBrk="0">
              <a:defRPr lang="es-ES"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latinLnBrk="0">
              <a:defRPr lang="es-ES" sz="105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latinLnBrk="0">
              <a:defRPr lang="es-ES" sz="1050"/>
            </a:lvl6pPr>
            <a:lvl7pPr latinLnBrk="0">
              <a:defRPr lang="es-ES" sz="1050"/>
            </a:lvl7pPr>
            <a:lvl8pPr latinLnBrk="0">
              <a:defRPr lang="es-ES" sz="1050"/>
            </a:lvl8pPr>
            <a:lvl9pPr latinLnBrk="0">
              <a:defRPr lang="es-ES"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 latinLnBrk="0">
              <a:defRPr lang="es-ES"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atinLnBrk="0">
              <a:defRPr lang="es-ES"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latinLnBrk="0">
              <a:defRPr lang="es-ES"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latinLnBrk="0">
              <a:defRPr lang="es-ES"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latinLnBrk="0">
              <a:defRPr lang="es-ES" sz="105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latinLnBrk="0">
              <a:defRPr lang="es-ES" sz="1050"/>
            </a:lvl6pPr>
            <a:lvl7pPr latinLnBrk="0">
              <a:defRPr lang="es-ES" sz="1050"/>
            </a:lvl7pPr>
            <a:lvl8pPr latinLnBrk="0">
              <a:defRPr lang="es-ES" sz="1050"/>
            </a:lvl8pPr>
            <a:lvl9pPr latinLnBrk="0">
              <a:defRPr lang="es-ES"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s-ES"/>
              <a:pPr/>
              <a:t>04/05/2020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6"/>
          <p:cNvSpPr/>
          <p:nvPr userDrawn="1"/>
        </p:nvSpPr>
        <p:spPr bwMode="ltGray">
          <a:xfrm>
            <a:off x="1" y="6605349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35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es-ES" sz="1650" b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latinLnBrk="0">
              <a:buNone/>
              <a:defRPr lang="es-ES" sz="1500" b="1"/>
            </a:lvl2pPr>
            <a:lvl3pPr marL="685800" indent="0" latinLnBrk="0">
              <a:buNone/>
              <a:defRPr lang="es-ES" sz="1350" b="1"/>
            </a:lvl3pPr>
            <a:lvl4pPr marL="1028700" indent="0" latinLnBrk="0">
              <a:buNone/>
              <a:defRPr lang="es-ES" sz="1200" b="1"/>
            </a:lvl4pPr>
            <a:lvl5pPr marL="1371600" indent="0" latinLnBrk="0">
              <a:buNone/>
              <a:defRPr lang="es-ES" sz="1200" b="1"/>
            </a:lvl5pPr>
            <a:lvl6pPr marL="1714500" indent="0" latinLnBrk="0">
              <a:buNone/>
              <a:defRPr lang="es-ES" sz="1200" b="1"/>
            </a:lvl6pPr>
            <a:lvl7pPr marL="2057400" indent="0" latinLnBrk="0">
              <a:buNone/>
              <a:defRPr lang="es-ES" sz="1200" b="1"/>
            </a:lvl7pPr>
            <a:lvl8pPr marL="2400300" indent="0" latinLnBrk="0">
              <a:buNone/>
              <a:defRPr lang="es-ES" sz="1200" b="1"/>
            </a:lvl8pPr>
            <a:lvl9pPr marL="2743200" indent="0" latinLnBrk="0">
              <a:buNone/>
              <a:defRPr lang="es-ES"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05840" y="2740745"/>
            <a:ext cx="3429000" cy="3288847"/>
          </a:xfrm>
        </p:spPr>
        <p:txBody>
          <a:bodyPr>
            <a:normAutofit/>
          </a:bodyPr>
          <a:lstStyle>
            <a:lvl1pPr latinLnBrk="0">
              <a:defRPr lang="es-ES" sz="13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atinLnBrk="0">
              <a:defRPr lang="es-ES" sz="1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latinLnBrk="0">
              <a:defRPr lang="es-ES" sz="10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latinLnBrk="0">
              <a:defRPr lang="es-ES" sz="9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latinLnBrk="0">
              <a:defRPr lang="es-ES" sz="9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latinLnBrk="0">
              <a:defRPr lang="es-ES" sz="900"/>
            </a:lvl6pPr>
            <a:lvl7pPr latinLnBrk="0">
              <a:defRPr lang="es-ES" sz="900"/>
            </a:lvl7pPr>
            <a:lvl8pPr latinLnBrk="0">
              <a:defRPr lang="es-ES" sz="900"/>
            </a:lvl8pPr>
            <a:lvl9pPr latinLnBrk="0">
              <a:defRPr lang="es-ES"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es-ES" sz="1650" b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latinLnBrk="0">
              <a:buNone/>
              <a:defRPr lang="es-ES" sz="1500" b="1"/>
            </a:lvl2pPr>
            <a:lvl3pPr marL="685800" indent="0" latinLnBrk="0">
              <a:buNone/>
              <a:defRPr lang="es-ES" sz="1350" b="1"/>
            </a:lvl3pPr>
            <a:lvl4pPr marL="1028700" indent="0" latinLnBrk="0">
              <a:buNone/>
              <a:defRPr lang="es-ES" sz="1200" b="1"/>
            </a:lvl4pPr>
            <a:lvl5pPr marL="1371600" indent="0" latinLnBrk="0">
              <a:buNone/>
              <a:defRPr lang="es-ES" sz="1200" b="1"/>
            </a:lvl5pPr>
            <a:lvl6pPr marL="1714500" indent="0" latinLnBrk="0">
              <a:buNone/>
              <a:defRPr lang="es-ES" sz="1200" b="1"/>
            </a:lvl6pPr>
            <a:lvl7pPr marL="2057400" indent="0" latinLnBrk="0">
              <a:buNone/>
              <a:defRPr lang="es-ES" sz="1200" b="1"/>
            </a:lvl7pPr>
            <a:lvl8pPr marL="2400300" indent="0" latinLnBrk="0">
              <a:buNone/>
              <a:defRPr lang="es-ES" sz="1200" b="1"/>
            </a:lvl8pPr>
            <a:lvl9pPr marL="2743200" indent="0" latinLnBrk="0">
              <a:buNone/>
              <a:defRPr lang="es-ES"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4709160" y="2740745"/>
            <a:ext cx="3429000" cy="3288847"/>
          </a:xfrm>
        </p:spPr>
        <p:txBody>
          <a:bodyPr>
            <a:normAutofit/>
          </a:bodyPr>
          <a:lstStyle>
            <a:lvl1pPr latinLnBrk="0">
              <a:defRPr lang="es-ES" sz="13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atinLnBrk="0">
              <a:defRPr lang="es-ES" sz="1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latinLnBrk="0">
              <a:defRPr lang="es-ES" sz="10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latinLnBrk="0">
              <a:defRPr lang="es-ES" sz="9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latinLnBrk="0">
              <a:defRPr lang="es-ES" sz="9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latinLnBrk="0">
              <a:defRPr lang="es-ES" sz="900"/>
            </a:lvl6pPr>
            <a:lvl7pPr latinLnBrk="0">
              <a:defRPr lang="es-ES" sz="900"/>
            </a:lvl7pPr>
            <a:lvl8pPr latinLnBrk="0">
              <a:defRPr lang="es-ES" sz="900"/>
            </a:lvl8pPr>
            <a:lvl9pPr latinLnBrk="0">
              <a:defRPr lang="es-ES"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s-ES"/>
              <a:pPr/>
              <a:t>04/05/2020</a:t>
            </a:fld>
            <a:endParaRPr lang="es-ES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6"/>
          <p:cNvSpPr/>
          <p:nvPr userDrawn="1"/>
        </p:nvSpPr>
        <p:spPr bwMode="ltGray">
          <a:xfrm>
            <a:off x="1" y="6605349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35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s-ES"/>
              <a:pPr/>
              <a:t>04/05/2020</a:t>
            </a:fld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6"/>
          <p:cNvSpPr/>
          <p:nvPr userDrawn="1"/>
        </p:nvSpPr>
        <p:spPr bwMode="ltGray">
          <a:xfrm>
            <a:off x="1" y="6605349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35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s-ES"/>
              <a:pPr/>
              <a:t>04/05/2020</a:t>
            </a:fld>
            <a:endParaRPr lang="es-ES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6"/>
          <p:cNvSpPr/>
          <p:nvPr userDrawn="1"/>
        </p:nvSpPr>
        <p:spPr bwMode="ltGray">
          <a:xfrm>
            <a:off x="1" y="6605349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35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0309" y="2362213"/>
            <a:ext cx="2400300" cy="1990725"/>
          </a:xfrm>
        </p:spPr>
        <p:txBody>
          <a:bodyPr anchor="b">
            <a:normAutofit/>
          </a:bodyPr>
          <a:lstStyle>
            <a:lvl1pPr latinLnBrk="0">
              <a:defRPr lang="es-ES" sz="2550" b="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3370665" y="685800"/>
            <a:ext cx="5429251" cy="5486400"/>
          </a:xfrm>
        </p:spPr>
        <p:txBody>
          <a:bodyPr>
            <a:normAutofit/>
          </a:bodyPr>
          <a:lstStyle>
            <a:lvl1pPr latinLnBrk="0">
              <a:defRPr lang="es-ES" sz="1500"/>
            </a:lvl1pPr>
            <a:lvl2pPr latinLnBrk="0">
              <a:defRPr lang="es-ES" sz="1350"/>
            </a:lvl2pPr>
            <a:lvl3pPr latinLnBrk="0">
              <a:defRPr lang="es-ES" sz="1200"/>
            </a:lvl3pPr>
            <a:lvl4pPr latinLnBrk="0">
              <a:defRPr lang="es-ES" sz="1050"/>
            </a:lvl4pPr>
            <a:lvl5pPr latinLnBrk="0">
              <a:defRPr lang="es-ES" sz="1050"/>
            </a:lvl5pPr>
            <a:lvl6pPr latinLnBrk="0">
              <a:defRPr lang="es-ES" sz="1050"/>
            </a:lvl6pPr>
            <a:lvl7pPr latinLnBrk="0">
              <a:defRPr lang="es-ES" sz="1050"/>
            </a:lvl7pPr>
            <a:lvl8pPr latinLnBrk="0">
              <a:defRPr lang="es-ES" sz="1050"/>
            </a:lvl8pPr>
            <a:lvl9pPr latinLnBrk="0">
              <a:defRPr lang="es-ES"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70309" y="4367308"/>
            <a:ext cx="2400300" cy="1622012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es-ES" sz="1200"/>
            </a:lvl1pPr>
            <a:lvl2pPr marL="342900" indent="0" latinLnBrk="0">
              <a:buNone/>
              <a:defRPr lang="es-ES" sz="900"/>
            </a:lvl2pPr>
            <a:lvl3pPr marL="685800" indent="0" latinLnBrk="0">
              <a:buNone/>
              <a:defRPr lang="es-ES" sz="750"/>
            </a:lvl3pPr>
            <a:lvl4pPr marL="1028700" indent="0" latinLnBrk="0">
              <a:buNone/>
              <a:defRPr lang="es-ES" sz="675"/>
            </a:lvl4pPr>
            <a:lvl5pPr marL="1371600" indent="0" latinLnBrk="0">
              <a:buNone/>
              <a:defRPr lang="es-ES" sz="675"/>
            </a:lvl5pPr>
            <a:lvl6pPr marL="1714500" indent="0" latinLnBrk="0">
              <a:buNone/>
              <a:defRPr lang="es-ES" sz="675"/>
            </a:lvl6pPr>
            <a:lvl7pPr marL="2057400" indent="0" latinLnBrk="0">
              <a:buNone/>
              <a:defRPr lang="es-ES" sz="675"/>
            </a:lvl7pPr>
            <a:lvl8pPr marL="2400300" indent="0" latinLnBrk="0">
              <a:buNone/>
              <a:defRPr lang="es-ES" sz="675"/>
            </a:lvl8pPr>
            <a:lvl9pPr marL="2743200" indent="0" latinLnBrk="0">
              <a:buNone/>
              <a:defRPr lang="es-ES"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s-ES"/>
              <a:pPr/>
              <a:t>04/05/2020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ltGray">
          <a:xfrm>
            <a:off x="1192" y="6583680"/>
            <a:ext cx="9141620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35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ángulo 7"/>
          <p:cNvSpPr/>
          <p:nvPr/>
        </p:nvSpPr>
        <p:spPr bwMode="white">
          <a:xfrm>
            <a:off x="1192" y="6583680"/>
            <a:ext cx="9141620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05840" y="1901960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6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s-ES"/>
              <a:pPr/>
              <a:t>04/05/2020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600" cap="all" baseline="0"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6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es-ES" sz="255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tx2"/>
        </a:buClr>
        <a:buSzPct val="100000"/>
        <a:buFont typeface="Arial" pitchFamily="34" charset="0"/>
        <a:buChar char="▪"/>
        <a:defRPr lang="es-ES" sz="1500" kern="1200">
          <a:solidFill>
            <a:schemeClr val="tx2"/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tx2"/>
        </a:buClr>
        <a:buSzPct val="100000"/>
        <a:buFont typeface="Arial" pitchFamily="34" charset="0"/>
        <a:buChar char="▪"/>
        <a:defRPr lang="es-ES" sz="135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Arial" pitchFamily="34" charset="0"/>
        <a:buChar char="▪"/>
        <a:defRPr lang="es-ES"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Arial" pitchFamily="34" charset="0"/>
        <a:buChar char="▪"/>
        <a:defRPr lang="es-ES" sz="1050" kern="1200">
          <a:solidFill>
            <a:schemeClr val="tx2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Arial" pitchFamily="34" charset="0"/>
        <a:buChar char="▪"/>
        <a:defRPr lang="es-ES" sz="1050" kern="1200">
          <a:solidFill>
            <a:schemeClr val="tx2"/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es-ES" sz="1050" kern="1200">
          <a:solidFill>
            <a:schemeClr val="tx2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es-ES"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es-ES" sz="105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es-ES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Una breve introducción</a:t>
            </a:r>
            <a:endParaRPr lang="es-E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José Jiménez García-Herrera (IREC-CSIC)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870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¿Para qué estimar las poblaciones?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5333" y="1633591"/>
            <a:ext cx="3946924" cy="4395990"/>
          </a:xfrm>
        </p:spPr>
        <p:txBody>
          <a:bodyPr/>
          <a:lstStyle/>
          <a:p>
            <a:pPr marL="34290" indent="0">
              <a:buNone/>
            </a:pPr>
            <a:r>
              <a:rPr lang="es-ES" b="1" i="1" dirty="0"/>
              <a:t>Los cambios en los ecosistemas son circulaciones de materia y energía, pero se evalúan en unidades discretas y reales; los individuos</a:t>
            </a:r>
          </a:p>
          <a:p>
            <a:pPr marL="34290" indent="0" algn="r">
              <a:buNone/>
            </a:pPr>
            <a:endParaRPr lang="es-ES" dirty="0"/>
          </a:p>
          <a:p>
            <a:pPr marL="34290" indent="0">
              <a:buNone/>
            </a:pPr>
            <a:r>
              <a:rPr lang="es-ES" sz="1600" dirty="0">
                <a:solidFill>
                  <a:schemeClr val="tx1"/>
                </a:solidFill>
              </a:rPr>
              <a:t>Ramón </a:t>
            </a:r>
            <a:r>
              <a:rPr lang="es-ES" sz="1600" dirty="0" err="1">
                <a:solidFill>
                  <a:schemeClr val="tx1"/>
                </a:solidFill>
              </a:rPr>
              <a:t>Margalef</a:t>
            </a:r>
            <a:r>
              <a:rPr lang="es-ES" sz="1600" dirty="0">
                <a:solidFill>
                  <a:schemeClr val="tx1"/>
                </a:solidFill>
              </a:rPr>
              <a:t>, </a:t>
            </a:r>
            <a:r>
              <a:rPr lang="es-ES" sz="1600" i="1" dirty="0">
                <a:solidFill>
                  <a:schemeClr val="tx1"/>
                </a:solidFill>
              </a:rPr>
              <a:t>Ecología (1977)</a:t>
            </a:r>
          </a:p>
        </p:txBody>
      </p:sp>
      <p:pic>
        <p:nvPicPr>
          <p:cNvPr id="1026" name="Picture 2" descr="Resultado de imagen de ramon margale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841" y="1545772"/>
            <a:ext cx="3632215" cy="465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66256" y="6608622"/>
            <a:ext cx="1953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130286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¿Para qué estimar las poblaciones?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Sin estimas insesgadas y realistas de las poblaciones, no sería posible conocer parámetros como la mortalidad, natalidad, inmigración y emigración, que son descriptores de fenómenos complejos en la biología de las especies</a:t>
            </a:r>
          </a:p>
          <a:p>
            <a:r>
              <a:rPr lang="es-ES" dirty="0"/>
              <a:t>La inferencia de la ecología poblacional se fundamenta en el conocimiento de dos estadísticos principales: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s-ES" dirty="0"/>
              <a:t>El tamaño poblacional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s-ES" dirty="0"/>
              <a:t>La densidad</a:t>
            </a:r>
          </a:p>
          <a:p>
            <a:pPr marL="34290" indent="0">
              <a:buNone/>
            </a:pPr>
            <a:r>
              <a:rPr lang="es-ES" dirty="0"/>
              <a:t>… y ninguno de estos dos parámetros es fácil de obtener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66256" y="6608622"/>
            <a:ext cx="1953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11485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¿Para qué estimar las poblaciones?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5332" y="1581973"/>
            <a:ext cx="8094245" cy="4395990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es-ES" dirty="0"/>
              <a:t>… pero ambos parámetros son fundamentales para:</a:t>
            </a:r>
          </a:p>
          <a:p>
            <a:pPr lvl="1">
              <a:spcBef>
                <a:spcPts val="1800"/>
              </a:spcBef>
              <a:buFont typeface="Arial" panose="020B0604020202020204" pitchFamily="34" charset="0"/>
              <a:buChar char="-"/>
            </a:pPr>
            <a:r>
              <a:rPr lang="es-ES" dirty="0"/>
              <a:t>Evaluar estatus y tendencias</a:t>
            </a:r>
          </a:p>
          <a:p>
            <a:pPr lvl="1">
              <a:spcBef>
                <a:spcPts val="1800"/>
              </a:spcBef>
              <a:buFont typeface="Arial" panose="020B0604020202020204" pitchFamily="34" charset="0"/>
              <a:buChar char="-"/>
            </a:pPr>
            <a:r>
              <a:rPr lang="es-ES" dirty="0"/>
              <a:t>Medir el impacto de cualquier actividad humana en el medio</a:t>
            </a:r>
          </a:p>
          <a:p>
            <a:pPr lvl="1">
              <a:spcBef>
                <a:spcPts val="1800"/>
              </a:spcBef>
              <a:buFont typeface="Arial" panose="020B0604020202020204" pitchFamily="34" charset="0"/>
              <a:buChar char="-"/>
            </a:pPr>
            <a:r>
              <a:rPr lang="es-ES" dirty="0"/>
              <a:t>Informar la toma de decisiones en materia de conservación y gestión</a:t>
            </a:r>
          </a:p>
          <a:p>
            <a:pPr lvl="1">
              <a:spcBef>
                <a:spcPts val="1800"/>
              </a:spcBef>
              <a:buFont typeface="Arial" panose="020B0604020202020204" pitchFamily="34" charset="0"/>
              <a:buChar char="-"/>
            </a:pPr>
            <a:r>
              <a:rPr lang="es-ES" dirty="0"/>
              <a:t>Evaluar las propias actuaciones de gestión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66256" y="6608622"/>
            <a:ext cx="1953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428999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… y de ahí el objetivo de </a:t>
            </a:r>
            <a:r>
              <a:rPr lang="es-ES" dirty="0" smtClean="0"/>
              <a:t>mi temario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5332" y="1581973"/>
            <a:ext cx="8094245" cy="4395990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es-ES" dirty="0"/>
              <a:t>He tratado de adaptar y </a:t>
            </a:r>
            <a:r>
              <a:rPr lang="es-ES" dirty="0" smtClean="0"/>
              <a:t>explicar </a:t>
            </a:r>
            <a:r>
              <a:rPr lang="es-ES" dirty="0"/>
              <a:t>modelos de </a:t>
            </a:r>
            <a:r>
              <a:rPr lang="es-ES" dirty="0" smtClean="0"/>
              <a:t>seguimiento </a:t>
            </a:r>
            <a:r>
              <a:rPr lang="es-ES" dirty="0"/>
              <a:t>de especies que fueran:</a:t>
            </a:r>
          </a:p>
          <a:p>
            <a:pPr lvl="1">
              <a:spcBef>
                <a:spcPts val="1800"/>
              </a:spcBef>
              <a:buFont typeface="Arial" panose="020B0604020202020204" pitchFamily="34" charset="0"/>
              <a:buChar char="-"/>
            </a:pPr>
            <a:r>
              <a:rPr lang="es-ES" dirty="0"/>
              <a:t>Robustos y fiables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s-ES" b="1" dirty="0"/>
              <a:t>Que considerasen la problemática asociada a la detectabilidad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s-ES" dirty="0"/>
              <a:t>Que permitieran obtener mediciones de la incertidumbre de los parámetros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66256" y="6608622"/>
            <a:ext cx="1953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275847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con banda, azul 16x9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DocumentoBibliotecaFormulario</Display>
  <Edit>DocumentoBibliotecaFormulario</Edit>
  <New>DocumentoBibliotecaFormulario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Este valor indica el número de revisiones o de veces que se ha guardado. La aplicación es la responsable de actualizar este valor después de cada revisión.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E0F679-A584-4399-A819-C76A3E698C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462196-136C-4882-9A05-B06D207CCB40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www.w3.org/XML/1998/namespace"/>
    <ds:schemaRef ds:uri="http://purl.org/dc/elements/1.1/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C6E8159-802E-4725-8D5B-08C56B3022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215</Words>
  <Application>Microsoft Office PowerPoint</Application>
  <PresentationFormat>Presentación en pantalla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Corbel</vt:lpstr>
      <vt:lpstr>Euphemia</vt:lpstr>
      <vt:lpstr>Diseño con banda, azul 16x9</vt:lpstr>
      <vt:lpstr>Una breve introducción</vt:lpstr>
      <vt:lpstr>¿Para qué estimar las poblaciones?</vt:lpstr>
      <vt:lpstr>¿Para qué estimar las poblaciones?</vt:lpstr>
      <vt:lpstr>¿Para qué estimar las poblaciones?</vt:lpstr>
      <vt:lpstr>… y de ahí el objetivo de mi temario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2013-07-31T01:43:10Z</dcterms:created>
  <dcterms:modified xsi:type="dcterms:W3CDTF">2020-05-04T16:28:29Z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TMPPTTimer_CountDownTime">
    <vt:lpwstr>Text=hh:mm:ss</vt:lpwstr>
  </property>
  <property fmtid="{D5CDD505-2E9C-101B-9397-08002B2CF9AE}" pid="4" name="TMPPTTimer_ForceStop">
    <vt:lpwstr>Value=Falso</vt:lpwstr>
  </property>
  <property fmtid="{D5CDD505-2E9C-101B-9397-08002B2CF9AE}" pid="5" name="TMPPTTimer_ForceStopGraceTime">
    <vt:lpwstr>Text=hh:mm:ss</vt:lpwstr>
  </property>
  <property fmtid="{D5CDD505-2E9C-101B-9397-08002B2CF9AE}" pid="6" name="TMPPTTimer_ElapsedTime">
    <vt:lpwstr>Value=True</vt:lpwstr>
  </property>
  <property fmtid="{D5CDD505-2E9C-101B-9397-08002B2CF9AE}" pid="7" name="TMPPTTimer_UpdateFrequency">
    <vt:lpwstr>Text=0:0:10</vt:lpwstr>
  </property>
  <property fmtid="{D5CDD505-2E9C-101B-9397-08002B2CF9AE}" pid="8" name="TMPPTTimer_ForceStopUpdateFrequency">
    <vt:lpwstr>Text=hh:mm:ss</vt:lpwstr>
  </property>
  <property fmtid="{D5CDD505-2E9C-101B-9397-08002B2CF9AE}" pid="9" name="TMPPTTimer_cbAddTimerBoxAsNeeded">
    <vt:lpwstr>Value=Verdadero</vt:lpwstr>
  </property>
  <property fmtid="{D5CDD505-2E9C-101B-9397-08002B2CF9AE}" pid="10" name="TMPPTTimer_obLDeleteNone">
    <vt:lpwstr>Value=True</vt:lpwstr>
  </property>
  <property fmtid="{D5CDD505-2E9C-101B-9397-08002B2CF9AE}" pid="11" name="TMPPTTimer_DisplayFormat">
    <vt:lpwstr>Text=Hh:Nn:ss</vt:lpwstr>
  </property>
  <property fmtid="{D5CDD505-2E9C-101B-9397-08002B2CF9AE}" pid="12" name="TMPPTTimer_CheckBox1">
    <vt:lpwstr>Value=Falso</vt:lpwstr>
  </property>
  <property fmtid="{D5CDD505-2E9C-101B-9397-08002B2CF9AE}" pid="13" name="TMPPTTimer_TimerInfoPresent">
    <vt:lpwstr>True</vt:lpwstr>
  </property>
</Properties>
</file>