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60" r:id="rId5"/>
    <p:sldId id="265" r:id="rId6"/>
    <p:sldId id="263" r:id="rId7"/>
    <p:sldId id="264" r:id="rId8"/>
    <p:sldId id="266" r:id="rId9"/>
    <p:sldId id="262" r:id="rId10"/>
    <p:sldId id="261" r:id="rId11"/>
    <p:sldId id="267" r:id="rId1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457-1C3D-4A5E-9626-5F583831AD3B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35FB-4C17-4CF3-9AA9-4F659A80E8A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656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457-1C3D-4A5E-9626-5F583831AD3B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35FB-4C17-4CF3-9AA9-4F659A80E8A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720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457-1C3D-4A5E-9626-5F583831AD3B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35FB-4C17-4CF3-9AA9-4F659A80E8A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081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457-1C3D-4A5E-9626-5F583831AD3B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35FB-4C17-4CF3-9AA9-4F659A80E8A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729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457-1C3D-4A5E-9626-5F583831AD3B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35FB-4C17-4CF3-9AA9-4F659A80E8A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2074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457-1C3D-4A5E-9626-5F583831AD3B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35FB-4C17-4CF3-9AA9-4F659A80E8A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5391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457-1C3D-4A5E-9626-5F583831AD3B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35FB-4C17-4CF3-9AA9-4F659A80E8A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3825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457-1C3D-4A5E-9626-5F583831AD3B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35FB-4C17-4CF3-9AA9-4F659A80E8A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188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457-1C3D-4A5E-9626-5F583831AD3B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35FB-4C17-4CF3-9AA9-4F659A80E8A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878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457-1C3D-4A5E-9626-5F583831AD3B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35FB-4C17-4CF3-9AA9-4F659A80E8A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2404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457-1C3D-4A5E-9626-5F583831AD3B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35FB-4C17-4CF3-9AA9-4F659A80E8A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114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9457-1C3D-4A5E-9626-5F583831AD3B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35FB-4C17-4CF3-9AA9-4F659A80E8A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1826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5" y="97768"/>
            <a:ext cx="12064135" cy="67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549941" y="5459847"/>
            <a:ext cx="59826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6600" b="1" dirty="0" smtClean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</a:rPr>
              <a:t>Capacitación</a:t>
            </a:r>
            <a:endParaRPr lang="es-GT" sz="6600" dirty="0">
              <a:solidFill>
                <a:schemeClr val="bg2">
                  <a:lumMod val="50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1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tx1"/>
            </a:gs>
            <a:gs pos="0">
              <a:schemeClr val="tx2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0326" y="778594"/>
            <a:ext cx="1093123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800" dirty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rPr>
              <a:t>El soporte técnico se puede dar por distintos medios, incluyendo el correo electrónico, chat, software de aplicación, faxes y técnicos, aunque los más comunes son el telefónico y el presencial (en sitio). En los últimos años hay una tendencia a la prestación de soporte técnico remoto, donde un técnico se conecta al ordenador mediante una aplicación de conexión remota que cuenta con la capacidad de almacenar muchos trabajos de memoria.</a:t>
            </a:r>
            <a:endParaRPr lang="es-GT" sz="2800" dirty="0">
              <a:solidFill>
                <a:schemeClr val="bg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61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tx1"/>
            </a:gs>
            <a:gs pos="0">
              <a:schemeClr val="tx2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03563" y="2538121"/>
            <a:ext cx="109312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800" dirty="0" smtClean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rPr>
              <a:t>Recordemos que todo visto anteriormente, es una profesión muy linda, pero todo depende del programador/técnico/informático. </a:t>
            </a:r>
            <a:endParaRPr lang="es-GT" sz="2800" dirty="0">
              <a:solidFill>
                <a:schemeClr val="bg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80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tx1"/>
            </a:gs>
            <a:gs pos="0">
              <a:schemeClr val="tx2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informa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" y="139701"/>
            <a:ext cx="11208327" cy="653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034145" y="168566"/>
            <a:ext cx="6619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6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INFORMÁTICA:</a:t>
            </a:r>
            <a:endParaRPr lang="es-GT" sz="66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149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tx1"/>
            </a:gs>
            <a:gs pos="0">
              <a:schemeClr val="tx2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96291" y="734292"/>
            <a:ext cx="931025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800" dirty="0">
                <a:solidFill>
                  <a:schemeClr val="bg2">
                    <a:lumMod val="75000"/>
                  </a:schemeClr>
                </a:solidFill>
              </a:rPr>
              <a:t>La </a:t>
            </a:r>
            <a:r>
              <a:rPr lang="es-GT" sz="2800" b="1" dirty="0">
                <a:solidFill>
                  <a:schemeClr val="bg2">
                    <a:lumMod val="75000"/>
                  </a:schemeClr>
                </a:solidFill>
              </a:rPr>
              <a:t>informática</a:t>
            </a:r>
            <a:r>
              <a:rPr lang="es-GT" sz="2800" dirty="0">
                <a:solidFill>
                  <a:schemeClr val="bg2">
                    <a:lumMod val="75000"/>
                  </a:schemeClr>
                </a:solidFill>
              </a:rPr>
              <a:t>, también llamada </a:t>
            </a:r>
            <a:r>
              <a:rPr lang="es-GT" sz="2800" b="1" dirty="0" smtClean="0">
                <a:solidFill>
                  <a:schemeClr val="bg2">
                    <a:lumMod val="75000"/>
                  </a:schemeClr>
                </a:solidFill>
              </a:rPr>
              <a:t>computación</a:t>
            </a:r>
            <a:r>
              <a:rPr lang="es-GT" sz="2800" dirty="0" smtClean="0">
                <a:solidFill>
                  <a:schemeClr val="bg2">
                    <a:lumMod val="75000"/>
                  </a:schemeClr>
                </a:solidFill>
              </a:rPr>
              <a:t>, es </a:t>
            </a:r>
            <a:r>
              <a:rPr lang="es-GT" sz="2800" dirty="0">
                <a:solidFill>
                  <a:schemeClr val="bg2">
                    <a:lumMod val="75000"/>
                  </a:schemeClr>
                </a:solidFill>
              </a:rPr>
              <a:t>una ciencia que administra métodos, técnicas y procesos con el fin de almacenar, procesar y transmitir información y datos en formato digital.</a:t>
            </a:r>
          </a:p>
          <a:p>
            <a:pPr algn="ctr"/>
            <a:r>
              <a:rPr lang="es-GT" sz="2800" dirty="0">
                <a:solidFill>
                  <a:schemeClr val="bg2">
                    <a:lumMod val="75000"/>
                  </a:schemeClr>
                </a:solidFill>
              </a:rPr>
              <a:t>De esta forma, la informática se refiere al </a:t>
            </a:r>
            <a:r>
              <a:rPr lang="es-GT" sz="2800" b="1" dirty="0">
                <a:solidFill>
                  <a:schemeClr val="bg2">
                    <a:lumMod val="75000"/>
                  </a:schemeClr>
                </a:solidFill>
              </a:rPr>
              <a:t>procesamiento automático de información </a:t>
            </a:r>
            <a:r>
              <a:rPr lang="es-GT" sz="2800" dirty="0">
                <a:solidFill>
                  <a:schemeClr val="bg2">
                    <a:lumMod val="75000"/>
                  </a:schemeClr>
                </a:solidFill>
              </a:rPr>
              <a:t>mediante </a:t>
            </a:r>
            <a:r>
              <a:rPr lang="es-GT" sz="2800" b="1" dirty="0">
                <a:solidFill>
                  <a:schemeClr val="bg2">
                    <a:lumMod val="75000"/>
                  </a:schemeClr>
                </a:solidFill>
              </a:rPr>
              <a:t>dispositivos electrónicos</a:t>
            </a:r>
            <a:r>
              <a:rPr lang="es-GT" sz="2800" dirty="0">
                <a:solidFill>
                  <a:schemeClr val="bg2">
                    <a:lumMod val="75000"/>
                  </a:schemeClr>
                </a:solidFill>
              </a:rPr>
              <a:t> y </a:t>
            </a:r>
            <a:r>
              <a:rPr lang="es-GT" sz="2800" b="1" dirty="0">
                <a:solidFill>
                  <a:schemeClr val="bg2">
                    <a:lumMod val="75000"/>
                  </a:schemeClr>
                </a:solidFill>
              </a:rPr>
              <a:t>sistemas computacionales</a:t>
            </a:r>
            <a:r>
              <a:rPr lang="es-GT" sz="2800" dirty="0">
                <a:solidFill>
                  <a:schemeClr val="bg2">
                    <a:lumMod val="75000"/>
                  </a:schemeClr>
                </a:solidFill>
              </a:rPr>
              <a:t>. Los sistemas informáticos deben contar con la capacidad de cumplir tres tareas básicas: </a:t>
            </a:r>
            <a:r>
              <a:rPr lang="es-GT" sz="2800" b="1" dirty="0">
                <a:solidFill>
                  <a:schemeClr val="bg2">
                    <a:lumMod val="75000"/>
                  </a:schemeClr>
                </a:solidFill>
              </a:rPr>
              <a:t>entrada</a:t>
            </a:r>
            <a:r>
              <a:rPr lang="es-GT" sz="2800" dirty="0">
                <a:solidFill>
                  <a:schemeClr val="bg2">
                    <a:lumMod val="75000"/>
                  </a:schemeClr>
                </a:solidFill>
              </a:rPr>
              <a:t> (captación de la información), </a:t>
            </a:r>
            <a:r>
              <a:rPr lang="es-GT" sz="2800" b="1" dirty="0">
                <a:solidFill>
                  <a:schemeClr val="bg2">
                    <a:lumMod val="75000"/>
                  </a:schemeClr>
                </a:solidFill>
              </a:rPr>
              <a:t>procesamiento</a:t>
            </a:r>
            <a:r>
              <a:rPr lang="es-GT" sz="2800" dirty="0">
                <a:solidFill>
                  <a:schemeClr val="bg2">
                    <a:lumMod val="75000"/>
                  </a:schemeClr>
                </a:solidFill>
              </a:rPr>
              <a:t> y </a:t>
            </a:r>
            <a:r>
              <a:rPr lang="es-GT" sz="2800" b="1" dirty="0">
                <a:solidFill>
                  <a:schemeClr val="bg2">
                    <a:lumMod val="75000"/>
                  </a:schemeClr>
                </a:solidFill>
              </a:rPr>
              <a:t>salida</a:t>
            </a:r>
            <a:r>
              <a:rPr lang="es-GT" sz="2800" dirty="0">
                <a:solidFill>
                  <a:schemeClr val="bg2">
                    <a:lumMod val="75000"/>
                  </a:schemeClr>
                </a:solidFill>
              </a:rPr>
              <a:t> (transmisión de los resultados). El conjunto de estas tres tareas se conoce como </a:t>
            </a:r>
            <a:r>
              <a:rPr lang="es-GT" sz="2800" b="1" dirty="0">
                <a:solidFill>
                  <a:schemeClr val="bg2">
                    <a:lumMod val="75000"/>
                  </a:schemeClr>
                </a:solidFill>
              </a:rPr>
              <a:t>algoritmo</a:t>
            </a:r>
            <a:r>
              <a:rPr lang="es-GT" sz="28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832146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tx1"/>
            </a:gs>
            <a:gs pos="0">
              <a:schemeClr val="tx2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informa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2" y="1026969"/>
            <a:ext cx="8797637" cy="49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162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tx1"/>
            </a:gs>
            <a:gs pos="0">
              <a:schemeClr val="tx2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n para progra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848" y="2004435"/>
            <a:ext cx="71437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687782" y="734290"/>
            <a:ext cx="71073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6600" dirty="0" smtClean="0">
                <a:solidFill>
                  <a:schemeClr val="bg2">
                    <a:lumMod val="75000"/>
                  </a:schemeClr>
                </a:solidFill>
              </a:rPr>
              <a:t>PROGRAMACIÓN:</a:t>
            </a:r>
            <a:endParaRPr lang="es-GT" sz="6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569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tx1"/>
            </a:gs>
            <a:gs pos="0">
              <a:schemeClr val="tx2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8038" y="1288473"/>
            <a:ext cx="11471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dirty="0">
                <a:solidFill>
                  <a:schemeClr val="bg2">
                    <a:lumMod val="75000"/>
                  </a:schemeClr>
                </a:solidFill>
              </a:rPr>
              <a:t>La </a:t>
            </a:r>
            <a:r>
              <a:rPr lang="es-GT" sz="2800" b="1" dirty="0">
                <a:solidFill>
                  <a:schemeClr val="bg2">
                    <a:lumMod val="75000"/>
                  </a:schemeClr>
                </a:solidFill>
              </a:rPr>
              <a:t>programación</a:t>
            </a:r>
            <a:r>
              <a:rPr lang="es-GT" sz="2800" dirty="0">
                <a:solidFill>
                  <a:schemeClr val="bg2">
                    <a:lumMod val="75000"/>
                  </a:schemeClr>
                </a:solidFill>
              </a:rPr>
              <a:t> es un proceso que se utiliza para idear y ordenar las acciones que se realizarán en el marco de un proyecto; al anuncio de las partes que componen un acto o espectáculo; a la preparación de máquinas para que cumplan con una cierta tarea en un momento determinado; a la elaboración de programas para la resolución de problemas mediante ordenadores, y a la preparación de los datos necesarios para obtener una solución de un problema.</a:t>
            </a:r>
          </a:p>
        </p:txBody>
      </p:sp>
    </p:spTree>
    <p:extLst>
      <p:ext uri="{BB962C8B-B14F-4D97-AF65-F5344CB8AC3E}">
        <p14:creationId xmlns:p14="http://schemas.microsoft.com/office/powerpoint/2010/main" val="1197286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tx1"/>
            </a:gs>
            <a:gs pos="0">
              <a:schemeClr val="tx2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974" t="32913" r="37753" b="32069"/>
          <a:stretch/>
        </p:blipFill>
        <p:spPr>
          <a:xfrm>
            <a:off x="928253" y="886692"/>
            <a:ext cx="10506409" cy="52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281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tx1"/>
            </a:gs>
            <a:gs pos="0">
              <a:schemeClr val="tx2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3636" t="40320" r="56566" b="28367"/>
          <a:stretch/>
        </p:blipFill>
        <p:spPr>
          <a:xfrm>
            <a:off x="2729345" y="720438"/>
            <a:ext cx="6733309" cy="53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340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tx1"/>
            </a:gs>
            <a:gs pos="0">
              <a:schemeClr val="tx2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4073" y="571466"/>
            <a:ext cx="114854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800" b="0" i="0" dirty="0" smtClean="0">
                <a:solidFill>
                  <a:schemeClr val="bg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El soporte técnico es un rango de </a:t>
            </a:r>
            <a:r>
              <a:rPr lang="es-GT" sz="2800" b="0" i="0" u="none" strike="noStrike" dirty="0" smtClean="0">
                <a:solidFill>
                  <a:schemeClr val="bg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servicios</a:t>
            </a:r>
            <a:r>
              <a:rPr lang="es-GT" sz="2800" b="0" i="0" dirty="0" smtClean="0">
                <a:solidFill>
                  <a:schemeClr val="bg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 que proporcionan asistencia con el </a:t>
            </a:r>
            <a:r>
              <a:rPr lang="es-GT" sz="2800" b="0" i="0" u="none" strike="noStrike" dirty="0" smtClean="0">
                <a:solidFill>
                  <a:schemeClr val="bg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hardware</a:t>
            </a:r>
            <a:r>
              <a:rPr lang="es-GT" sz="2800" b="0" i="0" dirty="0" smtClean="0">
                <a:solidFill>
                  <a:schemeClr val="bg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 o </a:t>
            </a:r>
            <a:r>
              <a:rPr lang="es-GT" sz="2800" b="0" i="0" u="none" strike="noStrike" dirty="0" smtClean="0">
                <a:solidFill>
                  <a:schemeClr val="bg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software</a:t>
            </a:r>
            <a:r>
              <a:rPr lang="es-GT" sz="2800" b="0" i="0" dirty="0" smtClean="0">
                <a:solidFill>
                  <a:schemeClr val="bg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 de una </a:t>
            </a:r>
            <a:r>
              <a:rPr lang="es-GT" sz="2800" b="0" i="0" u="none" strike="noStrike" dirty="0" smtClean="0">
                <a:solidFill>
                  <a:schemeClr val="bg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computadora</a:t>
            </a:r>
            <a:r>
              <a:rPr lang="es-GT" sz="2800" b="0" i="0" dirty="0" smtClean="0">
                <a:solidFill>
                  <a:schemeClr val="bg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, o algún otro dispositivo electrónico o mecánico. En general los servicios de soporte técnico tratan de ayudar al usuario a resolver determinados </a:t>
            </a:r>
            <a:r>
              <a:rPr lang="es-GT" sz="2800" b="0" i="0" u="none" strike="noStrike" dirty="0" smtClean="0">
                <a:solidFill>
                  <a:schemeClr val="bg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problemas</a:t>
            </a:r>
            <a:r>
              <a:rPr lang="es-GT" sz="2800" b="0" i="0" dirty="0" smtClean="0">
                <a:solidFill>
                  <a:schemeClr val="bg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 con algún </a:t>
            </a:r>
            <a:r>
              <a:rPr lang="es-GT" sz="2800" b="0" i="0" u="none" strike="noStrike" dirty="0" smtClean="0">
                <a:solidFill>
                  <a:schemeClr val="bg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producto en</a:t>
            </a:r>
            <a:r>
              <a:rPr lang="es-GT" sz="2800" b="0" i="0" dirty="0" smtClean="0">
                <a:solidFill>
                  <a:schemeClr val="bg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 vez de entrenar o personalizar.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25581" y="3951193"/>
            <a:ext cx="115824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800" dirty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rPr>
              <a:t>La mayoría de las compañías que venden hardware o software ofrecen soporte técnico de manera telefónica o en línea. Las instituciones y compañías por lo general tienen sus propios empleados de soporte técnico. Existen a su vez múltiples lugares libres en la web respecto a soporte técnico, en los cuales los usuarios más experimentados ayudan a los novatos.</a:t>
            </a:r>
          </a:p>
        </p:txBody>
      </p:sp>
    </p:spTree>
    <p:extLst>
      <p:ext uri="{BB962C8B-B14F-4D97-AF65-F5344CB8AC3E}">
        <p14:creationId xmlns:p14="http://schemas.microsoft.com/office/powerpoint/2010/main" val="3356494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</Words>
  <Application>Microsoft Office PowerPoint</Application>
  <PresentationFormat>Panorámica</PresentationFormat>
  <Paragraphs>10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Bodoni MT</vt:lpstr>
      <vt:lpstr>Calibri</vt:lpstr>
      <vt:lpstr>Calibri Light</vt:lpstr>
      <vt:lpstr>Georgia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LCM</dc:creator>
  <cp:lastModifiedBy>LCM</cp:lastModifiedBy>
  <cp:revision>5</cp:revision>
  <dcterms:created xsi:type="dcterms:W3CDTF">2019-05-29T13:41:24Z</dcterms:created>
  <dcterms:modified xsi:type="dcterms:W3CDTF">2019-05-29T14:10:40Z</dcterms:modified>
</cp:coreProperties>
</file>