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15"/>
  </p:notesMasterIdLst>
  <p:sldIdLst>
    <p:sldId id="27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</p:sldIdLst>
  <p:sldSz cx="9144000" cy="5143500" type="screen16x9"/>
  <p:notesSz cx="6858000" cy="9144000"/>
  <p:embeddedFontLst>
    <p:embeddedFont>
      <p:font typeface="Calisto MT" panose="02040603050505030304" pitchFamily="18" charset="0"/>
      <p:regular r:id="rId16"/>
      <p:bold r:id="rId17"/>
      <p:italic r:id="rId18"/>
      <p:boldItalic r:id="rId19"/>
    </p:embeddedFont>
    <p:embeddedFont>
      <p:font typeface="Open Sans" panose="020B0606030504020204" pitchFamily="34" charset="0"/>
      <p:regular r:id="rId20"/>
      <p:bold r:id="rId21"/>
      <p:italic r:id="rId22"/>
      <p:boldItalic r:id="rId23"/>
    </p:embeddedFont>
    <p:embeddedFont>
      <p:font typeface="Rajdhani" panose="020B0604020202020204" charset="0"/>
      <p:regular r:id="rId24"/>
      <p:bold r:id="rId25"/>
    </p:embeddedFont>
    <p:embeddedFont>
      <p:font typeface="Wingdings 2" panose="05020102010507070707" pitchFamily="18" charset="2"/>
      <p:regular r:id="rId2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BF361DA-3D26-4336-84D6-C776EB98260B}">
  <a:tblStyle styleId="{7BF361DA-3D26-4336-84D6-C776EB98260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Estilo medio 4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Estilo medio 4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196" autoAdjust="0"/>
  </p:normalViewPr>
  <p:slideViewPr>
    <p:cSldViewPr snapToGrid="0">
      <p:cViewPr varScale="1">
        <p:scale>
          <a:sx n="113" d="100"/>
          <a:sy n="113" d="100"/>
        </p:scale>
        <p:origin x="586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1fdcf20d3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1fdcf20d3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deb3107ed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deb3107ed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eb3107ed1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deb3107ed1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deb3107ed1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deb3107ed1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eb3107e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eb3107e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eb3107ed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eb3107ed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eb3107ed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eb3107ed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deb3107ed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deb3107ed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eb3107ed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deb3107ed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eb3107ed1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deb3107ed1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deb3107ed1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deb3107ed1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deb3107ed1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deb3107ed1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327155"/>
            <a:ext cx="7080026" cy="1371601"/>
          </a:xfrm>
        </p:spPr>
        <p:txBody>
          <a:bodyPr anchor="b">
            <a:normAutofit/>
          </a:bodyPr>
          <a:lstStyle>
            <a:lvl1pPr algn="ctr">
              <a:defRPr sz="405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2698755"/>
            <a:ext cx="7080026" cy="7874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29140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3" y="410855"/>
            <a:ext cx="7606349" cy="28626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3423941"/>
            <a:ext cx="7766495" cy="407604"/>
          </a:xfrm>
        </p:spPr>
        <p:txBody>
          <a:bodyPr anchor="b">
            <a:normAutofit/>
          </a:bodyPr>
          <a:lstStyle>
            <a:lvl1pPr algn="ctr">
              <a:defRPr sz="21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77012" y="521257"/>
            <a:ext cx="7384010" cy="2644253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831546"/>
            <a:ext cx="7765322" cy="511854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88998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56328"/>
            <a:ext cx="7765322" cy="265075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221385"/>
            <a:ext cx="7765322" cy="1126370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72610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24467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707524"/>
            <a:ext cx="6564224" cy="399562"/>
          </a:xfrm>
        </p:spPr>
        <p:txBody>
          <a:bodyPr anchor="t">
            <a:normAutofit/>
          </a:bodyPr>
          <a:lstStyle>
            <a:lvl1pPr marL="0" indent="0" algn="r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228265"/>
            <a:ext cx="7765322" cy="111712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42950" y="66359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78537" y="219619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547377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1595207"/>
            <a:ext cx="7765322" cy="188387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3487917"/>
            <a:ext cx="7764149" cy="855483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31921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457200"/>
            <a:ext cx="7765322" cy="7278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414462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1928812"/>
            <a:ext cx="2475738" cy="241458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414462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1928812"/>
            <a:ext cx="2475738" cy="241458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414462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1928812"/>
            <a:ext cx="2475738" cy="241458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19368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72" y="1363661"/>
            <a:ext cx="2504979" cy="1385888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850" y="1363661"/>
            <a:ext cx="2504979" cy="1385888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038" y="1363661"/>
            <a:ext cx="2504979" cy="138588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457200"/>
            <a:ext cx="7765322" cy="7278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2928079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454188"/>
            <a:ext cx="2319276" cy="1202216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3360276"/>
            <a:ext cx="2475738" cy="983125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2928079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454321"/>
            <a:ext cx="2319276" cy="1206123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6" y="3360276"/>
            <a:ext cx="2475738" cy="983125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2928079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450824"/>
            <a:ext cx="2319276" cy="1205471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3360274"/>
            <a:ext cx="2475738" cy="983126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58547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34687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457200"/>
            <a:ext cx="1713365" cy="38862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457200"/>
            <a:ext cx="5937654" cy="3886201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43405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90200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320801"/>
            <a:ext cx="7192913" cy="1371610"/>
          </a:xfrm>
        </p:spPr>
        <p:txBody>
          <a:bodyPr anchor="b"/>
          <a:lstStyle>
            <a:lvl1pPr algn="ctr">
              <a:defRPr sz="3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2692409"/>
            <a:ext cx="7192913" cy="1130291"/>
          </a:xfrm>
        </p:spPr>
        <p:txBody>
          <a:bodyPr anchor="t"/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53563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299337"/>
            <a:ext cx="3795373" cy="304406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299337"/>
            <a:ext cx="3798499" cy="304406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18199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6" y="1300880"/>
            <a:ext cx="3816804" cy="3111577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864" y="1300880"/>
            <a:ext cx="3816804" cy="31115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376441"/>
            <a:ext cx="3657258" cy="408663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1785103"/>
            <a:ext cx="3657258" cy="25582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376441"/>
            <a:ext cx="3671498" cy="408662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1785103"/>
            <a:ext cx="3671498" cy="25582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37398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3250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6666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2780167" cy="1366439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457200"/>
            <a:ext cx="4808943" cy="38862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1823639"/>
            <a:ext cx="2780167" cy="2519761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16810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249" y="457200"/>
            <a:ext cx="2688125" cy="39036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442"/>
            <a:ext cx="4451212" cy="1372004"/>
          </a:xfrm>
        </p:spPr>
        <p:txBody>
          <a:bodyPr anchor="b">
            <a:no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81914" y="572776"/>
            <a:ext cx="2456813" cy="3684617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1829445"/>
            <a:ext cx="4451212" cy="2532101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70813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457200"/>
            <a:ext cx="7765322" cy="72783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299337"/>
            <a:ext cx="7765322" cy="304406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7DE6118-2437-4B30-8E3C-4D2BE6020583}" type="datetimeFigureOut">
              <a:rPr lang="en-US" smtClean="0"/>
              <a:pPr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4412457"/>
            <a:ext cx="50046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9352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540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"/>
        <a:defRPr sz="13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769500" indent="-1620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2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039500" indent="-1620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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255500" indent="-1620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1510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18013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09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2329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E62976-01D7-E11C-4D3B-57DE684FE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92D050"/>
                </a:solidFill>
              </a:rPr>
              <a:t>Ensamblaje de equipos de computo</a:t>
            </a:r>
            <a:br>
              <a:rPr lang="es-PE" dirty="0"/>
            </a:br>
            <a:endParaRPr lang="es-PE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B056956-FA56-3FC1-470E-A4F9596385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JOSE LUIS CANDIA PACHECO</a:t>
            </a:r>
          </a:p>
        </p:txBody>
      </p:sp>
    </p:spTree>
    <p:extLst>
      <p:ext uri="{BB962C8B-B14F-4D97-AF65-F5344CB8AC3E}">
        <p14:creationId xmlns:p14="http://schemas.microsoft.com/office/powerpoint/2010/main" val="148248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5"/>
          <p:cNvSpPr txBox="1"/>
          <p:nvPr/>
        </p:nvSpPr>
        <p:spPr>
          <a:xfrm>
            <a:off x="3377293" y="665175"/>
            <a:ext cx="1923369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 dirty="0">
                <a:solidFill>
                  <a:srgbClr val="92D050"/>
                </a:solidFill>
                <a:latin typeface="Rajdhani"/>
                <a:ea typeface="Rajdhani"/>
                <a:cs typeface="Rajdhani"/>
                <a:sym typeface="Rajdhani"/>
              </a:rPr>
              <a:t>Gama alta</a:t>
            </a:r>
            <a:endParaRPr sz="3000" b="1" dirty="0">
              <a:solidFill>
                <a:srgbClr val="92D050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210" name="Google Shape;21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9211" y="1166388"/>
            <a:ext cx="5357363" cy="301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6"/>
          <p:cNvSpPr txBox="1"/>
          <p:nvPr/>
        </p:nvSpPr>
        <p:spPr>
          <a:xfrm>
            <a:off x="63637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 dirty="0">
                <a:solidFill>
                  <a:srgbClr val="92D050"/>
                </a:solidFill>
                <a:latin typeface="Rajdhani"/>
                <a:ea typeface="Rajdhani"/>
                <a:cs typeface="Rajdhani"/>
                <a:sym typeface="Rajdhani"/>
              </a:rPr>
              <a:t>Gama alta - Intel</a:t>
            </a:r>
            <a:endParaRPr sz="3000" b="1" dirty="0">
              <a:solidFill>
                <a:srgbClr val="92D050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6" name="Google Shape;216;p46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7" name="Google Shape;217;p46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18" name="Google Shape;218;p46"/>
          <p:cNvGraphicFramePr/>
          <p:nvPr>
            <p:extLst>
              <p:ext uri="{D42A27DB-BD31-4B8C-83A1-F6EECF244321}">
                <p14:modId xmlns:p14="http://schemas.microsoft.com/office/powerpoint/2010/main" val="1584066690"/>
              </p:ext>
            </p:extLst>
          </p:nvPr>
        </p:nvGraphicFramePr>
        <p:xfrm>
          <a:off x="728980" y="1856240"/>
          <a:ext cx="7785100" cy="243837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205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93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dirty="0">
                          <a:latin typeface="Arial" panose="020B0604020202020204" pitchFamily="34" charset="0"/>
                          <a:cs typeface="Arial" panose="020B0604020202020204" pitchFamily="34" charset="0"/>
                          <a:sym typeface="Open Sans"/>
                        </a:rPr>
                        <a:t>Procesador</a:t>
                      </a:r>
                      <a:endParaRPr sz="1200" b="1" dirty="0">
                        <a:latin typeface="Arial" panose="020B0604020202020204" pitchFamily="34" charset="0"/>
                        <a:ea typeface="Open Sans"/>
                        <a:cs typeface="Arial" panose="020B0604020202020204" pitchFamily="34" charset="0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Open Sans"/>
                        </a:rPr>
                        <a:t>Core i9-11900k</a:t>
                      </a:r>
                      <a:endParaRPr sz="1200" dirty="0">
                        <a:latin typeface="Arial" panose="020B0604020202020204" pitchFamily="34" charset="0"/>
                        <a:ea typeface="Open Sans"/>
                        <a:cs typeface="Arial" panose="020B0604020202020204" pitchFamily="34" charset="0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dirty="0">
                          <a:latin typeface="Arial" panose="020B0604020202020204" pitchFamily="34" charset="0"/>
                          <a:cs typeface="Arial" panose="020B0604020202020204" pitchFamily="34" charset="0"/>
                          <a:sym typeface="Open Sans"/>
                        </a:rPr>
                        <a:t>Placa Madre</a:t>
                      </a:r>
                      <a:endParaRPr sz="1200" b="1" dirty="0">
                        <a:latin typeface="Arial" panose="020B0604020202020204" pitchFamily="34" charset="0"/>
                        <a:ea typeface="Open Sans"/>
                        <a:cs typeface="Arial" panose="020B0604020202020204" pitchFamily="34" charset="0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Open Sans"/>
                        </a:rPr>
                        <a:t>MSI MEG Z590 ACE</a:t>
                      </a:r>
                      <a:endParaRPr sz="1200" dirty="0">
                        <a:latin typeface="Arial" panose="020B0604020202020204" pitchFamily="34" charset="0"/>
                        <a:ea typeface="Open Sans"/>
                        <a:cs typeface="Arial" panose="020B0604020202020204" pitchFamily="34" charset="0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dirty="0">
                          <a:latin typeface="Arial" panose="020B0604020202020204" pitchFamily="34" charset="0"/>
                          <a:cs typeface="Arial" panose="020B0604020202020204" pitchFamily="34" charset="0"/>
                          <a:sym typeface="Open Sans"/>
                        </a:rPr>
                        <a:t>Memoria RAM</a:t>
                      </a:r>
                      <a:endParaRPr sz="1200" b="1" dirty="0">
                        <a:latin typeface="Arial" panose="020B0604020202020204" pitchFamily="34" charset="0"/>
                        <a:ea typeface="Open Sans"/>
                        <a:cs typeface="Arial" panose="020B0604020202020204" pitchFamily="34" charset="0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200" b="1" dirty="0">
                          <a:latin typeface="Arial" panose="020B0604020202020204" pitchFamily="34" charset="0"/>
                          <a:cs typeface="Arial" panose="020B0604020202020204" pitchFamily="34" charset="0"/>
                          <a:sym typeface="Open Sans"/>
                        </a:rPr>
                        <a:t>2</a:t>
                      </a:r>
                      <a:r>
                        <a:rPr lang="es-PE" sz="12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Open Sans"/>
                        </a:rPr>
                        <a:t> 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Open Sans"/>
                        </a:rPr>
                        <a:t>Memoria PNY XLR8 RGB Gaming 16GB DDR4-3200 MHz</a:t>
                      </a:r>
                      <a:endParaRPr sz="1200" dirty="0">
                        <a:latin typeface="Arial" panose="020B0604020202020204" pitchFamily="34" charset="0"/>
                        <a:ea typeface="Open Sans"/>
                        <a:cs typeface="Arial" panose="020B0604020202020204" pitchFamily="34" charset="0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>
                          <a:latin typeface="Arial" panose="020B0604020202020204" pitchFamily="34" charset="0"/>
                          <a:cs typeface="Arial" panose="020B0604020202020204" pitchFamily="34" charset="0"/>
                          <a:sym typeface="Open Sans"/>
                        </a:rPr>
                        <a:t>Memoria secundaria</a:t>
                      </a:r>
                      <a:endParaRPr sz="1200" b="1">
                        <a:latin typeface="Arial" panose="020B0604020202020204" pitchFamily="34" charset="0"/>
                        <a:ea typeface="Open Sans"/>
                        <a:cs typeface="Arial" panose="020B0604020202020204" pitchFamily="34" charset="0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200" b="1" dirty="0">
                          <a:latin typeface="Arial" panose="020B0604020202020204" pitchFamily="34" charset="0"/>
                          <a:cs typeface="Arial" panose="020B0604020202020204" pitchFamily="34" charset="0"/>
                          <a:sym typeface="Open Sans"/>
                        </a:rPr>
                        <a:t>1</a:t>
                      </a:r>
                      <a:r>
                        <a:rPr lang="es-PE" sz="12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Open Sans"/>
                        </a:rPr>
                        <a:t> </a:t>
                      </a:r>
                      <a:r>
                        <a:rPr lang="es-MX" sz="12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Open Sans"/>
                        </a:rPr>
                        <a:t>Unidad de estado solido TEAMGROUP CARDEA A440 PRO 1TB. (Como disco principal para el sistema operativo)</a:t>
                      </a: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  <a:sym typeface="Open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200" b="1" dirty="0">
                          <a:latin typeface="Arial" panose="020B0604020202020204" pitchFamily="34" charset="0"/>
                          <a:cs typeface="Arial" panose="020B0604020202020204" pitchFamily="34" charset="0"/>
                          <a:sym typeface="Open Sans"/>
                        </a:rPr>
                        <a:t>1</a:t>
                      </a:r>
                      <a:r>
                        <a:rPr lang="es-PE" sz="12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Open Sans"/>
                        </a:rPr>
                        <a:t> Disco duro Western Digital Red Plus WD40EFZX, 4TB, SATA </a:t>
                      </a:r>
                      <a:r>
                        <a:rPr lang="es-MX" sz="12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Open Sans"/>
                        </a:rPr>
                        <a:t>(Como disco para almacenamiento extra)</a:t>
                      </a:r>
                      <a:endParaRPr sz="1200" dirty="0">
                        <a:latin typeface="Arial" panose="020B0604020202020204" pitchFamily="34" charset="0"/>
                        <a:ea typeface="Open Sans"/>
                        <a:cs typeface="Arial" panose="020B0604020202020204" pitchFamily="34" charset="0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dirty="0">
                          <a:latin typeface="Arial" panose="020B0604020202020204" pitchFamily="34" charset="0"/>
                          <a:cs typeface="Arial" panose="020B0604020202020204" pitchFamily="34" charset="0"/>
                          <a:sym typeface="Open Sans"/>
                        </a:rPr>
                        <a:t>GPU</a:t>
                      </a:r>
                      <a:endParaRPr sz="1200" b="1" dirty="0">
                        <a:latin typeface="Arial" panose="020B0604020202020204" pitchFamily="34" charset="0"/>
                        <a:ea typeface="Open Sans"/>
                        <a:cs typeface="Arial" panose="020B0604020202020204" pitchFamily="34" charset="0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Open Sans"/>
                        </a:rPr>
                        <a:t>Tarjeta de video EVGA GeForce RTX 3080 12GB FTW3 ULTRA GAMING</a:t>
                      </a:r>
                      <a:endParaRPr sz="1200" dirty="0">
                        <a:latin typeface="Arial" panose="020B0604020202020204" pitchFamily="34" charset="0"/>
                        <a:ea typeface="Open Sans"/>
                        <a:cs typeface="Arial" panose="020B0604020202020204" pitchFamily="34" charset="0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7"/>
          <p:cNvSpPr txBox="1"/>
          <p:nvPr/>
        </p:nvSpPr>
        <p:spPr>
          <a:xfrm>
            <a:off x="63632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 dirty="0">
                <a:solidFill>
                  <a:srgbClr val="92D050"/>
                </a:solidFill>
                <a:latin typeface="Rajdhani"/>
                <a:ea typeface="Rajdhani"/>
                <a:cs typeface="Rajdhani"/>
                <a:sym typeface="Rajdhani"/>
              </a:rPr>
              <a:t>Gama alta - AMD</a:t>
            </a:r>
            <a:endParaRPr sz="3000" b="1" dirty="0">
              <a:solidFill>
                <a:srgbClr val="92D050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24" name="Google Shape;224;p47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5" name="Google Shape;225;p47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26" name="Google Shape;226;p47"/>
          <p:cNvGraphicFramePr/>
          <p:nvPr>
            <p:extLst>
              <p:ext uri="{D42A27DB-BD31-4B8C-83A1-F6EECF244321}">
                <p14:modId xmlns:p14="http://schemas.microsoft.com/office/powerpoint/2010/main" val="1622770960"/>
              </p:ext>
            </p:extLst>
          </p:nvPr>
        </p:nvGraphicFramePr>
        <p:xfrm>
          <a:off x="952500" y="1809750"/>
          <a:ext cx="7239000" cy="2423703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9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dirty="0">
                          <a:latin typeface="Arial" panose="020B0604020202020204" pitchFamily="34" charset="0"/>
                          <a:cs typeface="Arial" panose="020B0604020202020204" pitchFamily="34" charset="0"/>
                          <a:sym typeface="Open Sans"/>
                        </a:rPr>
                        <a:t>Procesador</a:t>
                      </a:r>
                      <a:endParaRPr sz="1200" b="1" dirty="0">
                        <a:latin typeface="Arial" panose="020B0604020202020204" pitchFamily="34" charset="0"/>
                        <a:ea typeface="Open Sans"/>
                        <a:cs typeface="Arial" panose="020B0604020202020204" pitchFamily="34" charset="0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Open Sans"/>
                        </a:rPr>
                        <a:t>Amd Ryzen 7 5700G</a:t>
                      </a:r>
                      <a:endParaRPr sz="1200" dirty="0">
                        <a:latin typeface="Arial" panose="020B0604020202020204" pitchFamily="34" charset="0"/>
                        <a:ea typeface="Open Sans"/>
                        <a:cs typeface="Arial" panose="020B0604020202020204" pitchFamily="34" charset="0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>
                          <a:latin typeface="Arial" panose="020B0604020202020204" pitchFamily="34" charset="0"/>
                          <a:cs typeface="Arial" panose="020B0604020202020204" pitchFamily="34" charset="0"/>
                          <a:sym typeface="Open Sans"/>
                        </a:rPr>
                        <a:t>Placa Madre</a:t>
                      </a:r>
                      <a:endParaRPr sz="1200" b="1">
                        <a:latin typeface="Arial" panose="020B0604020202020204" pitchFamily="34" charset="0"/>
                        <a:ea typeface="Open Sans"/>
                        <a:cs typeface="Arial" panose="020B0604020202020204" pitchFamily="34" charset="0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ASUS ROG </a:t>
                      </a:r>
                      <a:r>
                        <a:rPr lang="es-P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Strix</a:t>
                      </a:r>
                      <a:r>
                        <a:rPr lang="es-P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B550-F </a:t>
                      </a:r>
                      <a:r>
                        <a:rPr lang="es-P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Gaming</a:t>
                      </a: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>
                          <a:latin typeface="Arial" panose="020B0604020202020204" pitchFamily="34" charset="0"/>
                          <a:cs typeface="Arial" panose="020B0604020202020204" pitchFamily="34" charset="0"/>
                          <a:sym typeface="Open Sans"/>
                        </a:rPr>
                        <a:t>Memoria principal</a:t>
                      </a:r>
                      <a:endParaRPr sz="1200" b="1">
                        <a:latin typeface="Arial" panose="020B0604020202020204" pitchFamily="34" charset="0"/>
                        <a:ea typeface="Open Sans"/>
                        <a:cs typeface="Arial" panose="020B0604020202020204" pitchFamily="34" charset="0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s-P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Memoria TG T-</a:t>
                      </a:r>
                      <a:r>
                        <a:rPr lang="es-P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Force</a:t>
                      </a:r>
                      <a:r>
                        <a:rPr lang="es-P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P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Vulcan</a:t>
                      </a:r>
                      <a:r>
                        <a:rPr lang="es-P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TUF, 8GB DDR4</a:t>
                      </a: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>
                          <a:latin typeface="Arial" panose="020B0604020202020204" pitchFamily="34" charset="0"/>
                          <a:cs typeface="Arial" panose="020B0604020202020204" pitchFamily="34" charset="0"/>
                          <a:sym typeface="Open Sans"/>
                        </a:rPr>
                        <a:t>Memoria secundaria</a:t>
                      </a:r>
                      <a:endParaRPr sz="1200" b="1">
                        <a:latin typeface="Arial" panose="020B0604020202020204" pitchFamily="34" charset="0"/>
                        <a:ea typeface="Open Sans"/>
                        <a:cs typeface="Arial" panose="020B0604020202020204" pitchFamily="34" charset="0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s-MX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Unidad en estado solido Western Digital WD Blue SA510 500GB. (Como disco principal para el sistema operativo)</a:t>
                      </a:r>
                    </a:p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s-MX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PE" sz="1200" b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Disco duro Seagate Barracuda, 1 TB, SATA 6Gb/s (Para el almacenamiento extra)</a:t>
                      </a:r>
                      <a:endParaRPr lang="es-PE" sz="1200" b="0" i="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3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dirty="0">
                          <a:latin typeface="Arial" panose="020B0604020202020204" pitchFamily="34" charset="0"/>
                          <a:cs typeface="Arial" panose="020B0604020202020204" pitchFamily="34" charset="0"/>
                          <a:sym typeface="Open Sans"/>
                        </a:rPr>
                        <a:t>GPU</a:t>
                      </a:r>
                      <a:endParaRPr sz="1200" b="1" dirty="0">
                        <a:latin typeface="Arial" panose="020B0604020202020204" pitchFamily="34" charset="0"/>
                        <a:ea typeface="Open Sans"/>
                        <a:cs typeface="Arial" panose="020B0604020202020204" pitchFamily="34" charset="0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Tarjeta de video ASUS Dual Radeon RX 6700 XT OC </a:t>
                      </a:r>
                      <a:r>
                        <a:rPr lang="es-MX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Edition</a:t>
                      </a:r>
                      <a:r>
                        <a:rPr lang="es-MX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PE" sz="1200" b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12GB</a:t>
                      </a:r>
                      <a:endParaRPr lang="es-PE" sz="1200" b="0" i="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8"/>
          <p:cNvSpPr txBox="1"/>
          <p:nvPr/>
        </p:nvSpPr>
        <p:spPr>
          <a:xfrm>
            <a:off x="64380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 dirty="0">
                <a:solidFill>
                  <a:srgbClr val="92D050"/>
                </a:solidFill>
                <a:latin typeface="Rajdhani"/>
                <a:ea typeface="Rajdhani"/>
                <a:cs typeface="Rajdhani"/>
                <a:sym typeface="Rajdhani"/>
              </a:rPr>
              <a:t>Gama alta – Libre</a:t>
            </a:r>
          </a:p>
        </p:txBody>
      </p:sp>
      <p:sp>
        <p:nvSpPr>
          <p:cNvPr id="232" name="Google Shape;232;p48"/>
          <p:cNvSpPr txBox="1"/>
          <p:nvPr/>
        </p:nvSpPr>
        <p:spPr>
          <a:xfrm>
            <a:off x="6540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34" name="Google Shape;234;p48"/>
          <p:cNvGraphicFramePr/>
          <p:nvPr>
            <p:extLst>
              <p:ext uri="{D42A27DB-BD31-4B8C-83A1-F6EECF244321}">
                <p14:modId xmlns:p14="http://schemas.microsoft.com/office/powerpoint/2010/main" val="2784388937"/>
              </p:ext>
            </p:extLst>
          </p:nvPr>
        </p:nvGraphicFramePr>
        <p:xfrm>
          <a:off x="654050" y="1681057"/>
          <a:ext cx="7239000" cy="243837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94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dirty="0">
                          <a:latin typeface="Arial" panose="020B0604020202020204" pitchFamily="34" charset="0"/>
                          <a:cs typeface="Arial" panose="020B0604020202020204" pitchFamily="34" charset="0"/>
                          <a:sym typeface="Open Sans"/>
                        </a:rPr>
                        <a:t>Procesador</a:t>
                      </a:r>
                      <a:endParaRPr sz="1200" b="1" dirty="0">
                        <a:latin typeface="Arial" panose="020B0604020202020204" pitchFamily="34" charset="0"/>
                        <a:ea typeface="Open Sans"/>
                        <a:cs typeface="Arial" panose="020B0604020202020204" pitchFamily="34" charset="0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2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Open Sans"/>
                        </a:rPr>
                        <a:t>Procesador AMD Ryzen 9 7900 3.7</a:t>
                      </a:r>
                      <a:endParaRPr sz="1200" dirty="0">
                        <a:latin typeface="Arial" panose="020B0604020202020204" pitchFamily="34" charset="0"/>
                        <a:ea typeface="Open Sans"/>
                        <a:cs typeface="Arial" panose="020B0604020202020204" pitchFamily="34" charset="0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dirty="0">
                          <a:latin typeface="Arial" panose="020B0604020202020204" pitchFamily="34" charset="0"/>
                          <a:cs typeface="Arial" panose="020B0604020202020204" pitchFamily="34" charset="0"/>
                          <a:sym typeface="Open Sans"/>
                        </a:rPr>
                        <a:t>Placa Madre</a:t>
                      </a:r>
                      <a:endParaRPr sz="1200" b="1" dirty="0">
                        <a:latin typeface="Arial" panose="020B0604020202020204" pitchFamily="34" charset="0"/>
                        <a:ea typeface="Open Sans"/>
                        <a:cs typeface="Arial" panose="020B0604020202020204" pitchFamily="34" charset="0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Open Sans"/>
                        </a:rPr>
                        <a:t>ASUS ROG </a:t>
                      </a:r>
                      <a:r>
                        <a:rPr lang="pt-BR" sz="120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Open Sans"/>
                        </a:rPr>
                        <a:t>Crosshair</a:t>
                      </a:r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Open Sans"/>
                        </a:rPr>
                        <a:t> X670E Hero</a:t>
                      </a:r>
                      <a:endParaRPr sz="1200" dirty="0">
                        <a:latin typeface="Arial" panose="020B0604020202020204" pitchFamily="34" charset="0"/>
                        <a:ea typeface="Open Sans"/>
                        <a:cs typeface="Arial" panose="020B0604020202020204" pitchFamily="34" charset="0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dirty="0">
                          <a:latin typeface="Arial" panose="020B0604020202020204" pitchFamily="34" charset="0"/>
                          <a:cs typeface="Arial" panose="020B0604020202020204" pitchFamily="34" charset="0"/>
                          <a:sym typeface="Open Sans"/>
                        </a:rPr>
                        <a:t>Memoria principal</a:t>
                      </a:r>
                      <a:endParaRPr sz="1200" b="1" dirty="0">
                        <a:latin typeface="Arial" panose="020B0604020202020204" pitchFamily="34" charset="0"/>
                        <a:ea typeface="Open Sans"/>
                        <a:cs typeface="Arial" panose="020B0604020202020204" pitchFamily="34" charset="0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  <a:sym typeface="Open Sans"/>
                        </a:rPr>
                        <a:t>2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Open Sans"/>
                        </a:rPr>
                        <a:t> Memoria Kingston Fury Beast 16GB DDR5-5600MHz PC5-44800</a:t>
                      </a:r>
                      <a:endParaRPr sz="1200" dirty="0">
                        <a:latin typeface="Arial" panose="020B0604020202020204" pitchFamily="34" charset="0"/>
                        <a:ea typeface="Open Sans"/>
                        <a:cs typeface="Arial" panose="020B0604020202020204" pitchFamily="34" charset="0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dirty="0">
                          <a:latin typeface="Arial" panose="020B0604020202020204" pitchFamily="34" charset="0"/>
                          <a:cs typeface="Arial" panose="020B0604020202020204" pitchFamily="34" charset="0"/>
                          <a:sym typeface="Open Sans"/>
                        </a:rPr>
                        <a:t>Memoria secundaria</a:t>
                      </a:r>
                      <a:endParaRPr sz="1200" b="1" dirty="0">
                        <a:latin typeface="Arial" panose="020B0604020202020204" pitchFamily="34" charset="0"/>
                        <a:ea typeface="Open Sans"/>
                        <a:cs typeface="Arial" panose="020B0604020202020204" pitchFamily="34" charset="0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1" dirty="0">
                          <a:latin typeface="Arial" panose="020B0604020202020204" pitchFamily="34" charset="0"/>
                          <a:cs typeface="Arial" panose="020B0604020202020204" pitchFamily="34" charset="0"/>
                          <a:sym typeface="Open Sans"/>
                        </a:rPr>
                        <a:t>1 </a:t>
                      </a:r>
                      <a:r>
                        <a:rPr lang="es-MX" sz="12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Open Sans"/>
                        </a:rPr>
                        <a:t>Unidad de estado solido Samsung 970 EVO Plus Series, 1TB, M.2, PCIe  (Como disco principal para el sistema operativo)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1" dirty="0">
                          <a:latin typeface="Arial" panose="020B0604020202020204" pitchFamily="34" charset="0"/>
                          <a:cs typeface="Arial" panose="020B0604020202020204" pitchFamily="34" charset="0"/>
                          <a:sym typeface="Open Sans"/>
                        </a:rPr>
                        <a:t>1</a:t>
                      </a:r>
                      <a:r>
                        <a:rPr lang="es-MX" sz="12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Open Sans"/>
                        </a:rPr>
                        <a:t> 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Open Sans"/>
                        </a:rPr>
                        <a:t>Disco </a:t>
                      </a:r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Open Sans"/>
                        </a:rPr>
                        <a:t>duro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Open Sans"/>
                        </a:rPr>
                        <a:t> Western Digital WD Purple 4TB, SATA 6.0 Gb/s (Para </a:t>
                      </a:r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Open Sans"/>
                        </a:rPr>
                        <a:t>el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Open Sans"/>
                        </a:rPr>
                        <a:t> </a:t>
                      </a:r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Open Sans"/>
                        </a:rPr>
                        <a:t>almacenamiento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Open Sans"/>
                        </a:rPr>
                        <a:t> extra)</a:t>
                      </a:r>
                      <a:endParaRPr sz="1200" dirty="0">
                        <a:latin typeface="Arial" panose="020B0604020202020204" pitchFamily="34" charset="0"/>
                        <a:ea typeface="Open Sans"/>
                        <a:cs typeface="Arial" panose="020B0604020202020204" pitchFamily="34" charset="0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dirty="0">
                          <a:latin typeface="Arial" panose="020B0604020202020204" pitchFamily="34" charset="0"/>
                          <a:cs typeface="Arial" panose="020B0604020202020204" pitchFamily="34" charset="0"/>
                          <a:sym typeface="Open Sans"/>
                        </a:rPr>
                        <a:t>GPU</a:t>
                      </a:r>
                      <a:endParaRPr sz="1200" b="1" dirty="0">
                        <a:latin typeface="Arial" panose="020B0604020202020204" pitchFamily="34" charset="0"/>
                        <a:ea typeface="Open Sans"/>
                        <a:cs typeface="Arial" panose="020B0604020202020204" pitchFamily="34" charset="0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2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Open Sans"/>
                        </a:rPr>
                        <a:t>AORUS Radeon™ RX 7900 XTX ELITE 24G</a:t>
                      </a:r>
                      <a:endParaRPr sz="1200" dirty="0">
                        <a:latin typeface="Arial" panose="020B0604020202020204" pitchFamily="34" charset="0"/>
                        <a:ea typeface="Open Sans"/>
                        <a:cs typeface="Arial" panose="020B0604020202020204" pitchFamily="34" charset="0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7"/>
          <p:cNvSpPr txBox="1"/>
          <p:nvPr/>
        </p:nvSpPr>
        <p:spPr>
          <a:xfrm>
            <a:off x="3632239" y="1130068"/>
            <a:ext cx="194703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 dirty="0">
                <a:solidFill>
                  <a:srgbClr val="92D050"/>
                </a:solidFill>
                <a:latin typeface="Rajdhani"/>
                <a:ea typeface="Rajdhani"/>
                <a:cs typeface="Rajdhani"/>
                <a:sym typeface="Rajdhani"/>
              </a:rPr>
              <a:t>Gama baja</a:t>
            </a:r>
            <a:endParaRPr sz="3000" b="1" dirty="0">
              <a:solidFill>
                <a:srgbClr val="92D050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48" name="Google Shape;14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4414" y="1557118"/>
            <a:ext cx="4699827" cy="2643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8"/>
          <p:cNvSpPr txBox="1"/>
          <p:nvPr/>
        </p:nvSpPr>
        <p:spPr>
          <a:xfrm>
            <a:off x="518830" y="762725"/>
            <a:ext cx="2985563" cy="57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 dirty="0">
                <a:solidFill>
                  <a:srgbClr val="92D050"/>
                </a:solidFill>
                <a:latin typeface="Rajdhani"/>
                <a:ea typeface="Rajdhani"/>
                <a:cs typeface="Rajdhani"/>
                <a:sym typeface="Rajdhani"/>
              </a:rPr>
              <a:t>Gama baja - Intel</a:t>
            </a:r>
            <a:endParaRPr sz="3000" b="1" dirty="0">
              <a:solidFill>
                <a:srgbClr val="92D050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5" name="Google Shape;155;p38"/>
          <p:cNvSpPr txBox="1"/>
          <p:nvPr/>
        </p:nvSpPr>
        <p:spPr>
          <a:xfrm>
            <a:off x="987025" y="1725650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56" name="Google Shape;156;p38"/>
          <p:cNvGraphicFramePr/>
          <p:nvPr>
            <p:extLst>
              <p:ext uri="{D42A27DB-BD31-4B8C-83A1-F6EECF244321}">
                <p14:modId xmlns:p14="http://schemas.microsoft.com/office/powerpoint/2010/main" val="4253872032"/>
              </p:ext>
            </p:extLst>
          </p:nvPr>
        </p:nvGraphicFramePr>
        <p:xfrm>
          <a:off x="658423" y="1925750"/>
          <a:ext cx="7577950" cy="2233542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989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12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dirty="0">
                          <a:latin typeface="Arial" panose="020B0604020202020204" pitchFamily="34" charset="0"/>
                          <a:cs typeface="Arial" panose="020B0604020202020204" pitchFamily="34" charset="0"/>
                          <a:sym typeface="Open Sans"/>
                        </a:rPr>
                        <a:t>Procesador</a:t>
                      </a:r>
                      <a:endParaRPr sz="1200" b="1" dirty="0">
                        <a:latin typeface="Arial" panose="020B0604020202020204" pitchFamily="34" charset="0"/>
                        <a:ea typeface="Open Sans"/>
                        <a:cs typeface="Arial" panose="020B0604020202020204" pitchFamily="34" charset="0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Open Sans"/>
                        </a:rPr>
                        <a:t>Core i3 7100</a:t>
                      </a:r>
                      <a:endParaRPr sz="1200" dirty="0">
                        <a:latin typeface="Arial" panose="020B0604020202020204" pitchFamily="34" charset="0"/>
                        <a:ea typeface="Open Sans"/>
                        <a:cs typeface="Arial" panose="020B0604020202020204" pitchFamily="34" charset="0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12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dirty="0">
                          <a:latin typeface="Arial" panose="020B0604020202020204" pitchFamily="34" charset="0"/>
                          <a:cs typeface="Arial" panose="020B0604020202020204" pitchFamily="34" charset="0"/>
                          <a:sym typeface="Open Sans"/>
                        </a:rPr>
                        <a:t>Placa madre</a:t>
                      </a:r>
                      <a:endParaRPr sz="1200" b="1" dirty="0">
                        <a:latin typeface="Arial" panose="020B0604020202020204" pitchFamily="34" charset="0"/>
                        <a:ea typeface="Open Sans"/>
                        <a:cs typeface="Arial" panose="020B0604020202020204" pitchFamily="34" charset="0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GIGABYTE GA-B250-HD3 LGA1151 Intel ATX</a:t>
                      </a: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140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dirty="0">
                          <a:latin typeface="Arial" panose="020B0604020202020204" pitchFamily="34" charset="0"/>
                          <a:cs typeface="Arial" panose="020B0604020202020204" pitchFamily="34" charset="0"/>
                          <a:sym typeface="Open Sans"/>
                        </a:rPr>
                        <a:t>Memoria principal</a:t>
                      </a:r>
                      <a:endParaRPr sz="1200" b="1" dirty="0">
                        <a:latin typeface="Arial" panose="020B0604020202020204" pitchFamily="34" charset="0"/>
                        <a:ea typeface="Open Sans"/>
                        <a:cs typeface="Arial" panose="020B0604020202020204" pitchFamily="34" charset="0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Memoria DIMM Kingston, 16GB DDR4-3200MHz PC4-25600, CL22, 1.2V, 288-Pin, Non-ECC</a:t>
                      </a: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86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200" b="1" dirty="0">
                          <a:sym typeface="Open Sans"/>
                        </a:rPr>
                        <a:t>Memoria Secundaria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200" b="1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(Discos duros)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b="1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</a:t>
                      </a:r>
                      <a:r>
                        <a:rPr lang="es-PE" sz="12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Western Digital Green, WDS480G3G0A, 480GB, SATA 6Gb/s, 2.5", 7mm.(</a:t>
                      </a:r>
                      <a:r>
                        <a:rPr lang="es-PE" sz="1200" b="0" u="non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Como disco principal para el sistema operativo</a:t>
                      </a:r>
                      <a:r>
                        <a:rPr lang="es-PE" sz="12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s-P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HDD - Disco duro Seagate </a:t>
                      </a:r>
                      <a:r>
                        <a:rPr lang="es-P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SkyHawk</a:t>
                      </a:r>
                      <a:r>
                        <a:rPr lang="es-P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P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Surveillance</a:t>
                      </a:r>
                      <a:r>
                        <a:rPr lang="es-P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1TB, SATA 6.0 Gbps, 5900 RPM, 64MB Cache, 3.5". (</a:t>
                      </a:r>
                      <a:r>
                        <a:rPr lang="es-PE" sz="12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 el almacenamiento extra</a:t>
                      </a:r>
                      <a:r>
                        <a:rPr lang="es-P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9"/>
          <p:cNvSpPr txBox="1"/>
          <p:nvPr/>
        </p:nvSpPr>
        <p:spPr>
          <a:xfrm>
            <a:off x="626950" y="6080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 dirty="0">
                <a:solidFill>
                  <a:srgbClr val="92D050"/>
                </a:solidFill>
                <a:latin typeface="Rajdhani"/>
                <a:ea typeface="Rajdhani"/>
                <a:cs typeface="Rajdhani"/>
                <a:sym typeface="Rajdhani"/>
              </a:rPr>
              <a:t>Gama baja - AMD</a:t>
            </a:r>
            <a:endParaRPr sz="3000" b="1" dirty="0">
              <a:solidFill>
                <a:srgbClr val="92D050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2" name="Google Shape;162;p39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63" name="Google Shape;163;p39"/>
          <p:cNvGraphicFramePr/>
          <p:nvPr>
            <p:extLst>
              <p:ext uri="{D42A27DB-BD31-4B8C-83A1-F6EECF244321}">
                <p14:modId xmlns:p14="http://schemas.microsoft.com/office/powerpoint/2010/main" val="3525425768"/>
              </p:ext>
            </p:extLst>
          </p:nvPr>
        </p:nvGraphicFramePr>
        <p:xfrm>
          <a:off x="663787" y="1847850"/>
          <a:ext cx="7202163" cy="205737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967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dirty="0">
                          <a:latin typeface="Arial" panose="020B0604020202020204" pitchFamily="34" charset="0"/>
                          <a:cs typeface="Arial" panose="020B0604020202020204" pitchFamily="34" charset="0"/>
                          <a:sym typeface="Open Sans"/>
                        </a:rPr>
                        <a:t>Procesador</a:t>
                      </a:r>
                      <a:endParaRPr sz="1200" b="1" dirty="0">
                        <a:latin typeface="Arial" panose="020B0604020202020204" pitchFamily="34" charset="0"/>
                        <a:ea typeface="Open Sans"/>
                        <a:cs typeface="Arial" panose="020B0604020202020204" pitchFamily="34" charset="0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Open Sans"/>
                        </a:rPr>
                        <a:t>Ryzen 3 2200g</a:t>
                      </a:r>
                      <a:endParaRPr sz="1200" dirty="0">
                        <a:latin typeface="Arial" panose="020B0604020202020204" pitchFamily="34" charset="0"/>
                        <a:ea typeface="Open Sans"/>
                        <a:cs typeface="Arial" panose="020B0604020202020204" pitchFamily="34" charset="0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dirty="0">
                          <a:latin typeface="Arial" panose="020B0604020202020204" pitchFamily="34" charset="0"/>
                          <a:cs typeface="Arial" panose="020B0604020202020204" pitchFamily="34" charset="0"/>
                          <a:sym typeface="Open Sans"/>
                        </a:rPr>
                        <a:t>Placa madre</a:t>
                      </a:r>
                      <a:endParaRPr sz="1200" b="1" dirty="0">
                        <a:latin typeface="Arial" panose="020B0604020202020204" pitchFamily="34" charset="0"/>
                        <a:ea typeface="Open Sans"/>
                        <a:cs typeface="Arial" panose="020B0604020202020204" pitchFamily="34" charset="0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2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Open Sans"/>
                        </a:rPr>
                        <a:t>GIGABYTE B450M DS3H</a:t>
                      </a:r>
                      <a:endParaRPr sz="1200" dirty="0">
                        <a:latin typeface="Arial" panose="020B0604020202020204" pitchFamily="34" charset="0"/>
                        <a:ea typeface="Open Sans"/>
                        <a:cs typeface="Arial" panose="020B0604020202020204" pitchFamily="34" charset="0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dirty="0">
                          <a:latin typeface="Arial" panose="020B0604020202020204" pitchFamily="34" charset="0"/>
                          <a:cs typeface="Arial" panose="020B0604020202020204" pitchFamily="34" charset="0"/>
                          <a:sym typeface="Open Sans"/>
                        </a:rPr>
                        <a:t>Memoria ram</a:t>
                      </a:r>
                      <a:endParaRPr sz="1200" b="1" dirty="0">
                        <a:latin typeface="Arial" panose="020B0604020202020204" pitchFamily="34" charset="0"/>
                        <a:ea typeface="Open Sans"/>
                        <a:cs typeface="Arial" panose="020B0604020202020204" pitchFamily="34" charset="0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2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Open Sans"/>
                        </a:rPr>
                        <a:t>1 Memoria HP V2 Series, 8GB, DDR4</a:t>
                      </a:r>
                      <a:endParaRPr sz="1200" dirty="0">
                        <a:latin typeface="Arial" panose="020B0604020202020204" pitchFamily="34" charset="0"/>
                        <a:ea typeface="Open Sans"/>
                        <a:cs typeface="Arial" panose="020B0604020202020204" pitchFamily="34" charset="0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200" b="1" dirty="0">
                          <a:sym typeface="Open Sans"/>
                        </a:rPr>
                        <a:t>Memoria Secundaria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200" b="1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(Discos duros)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1" dirty="0">
                          <a:latin typeface="Arial" panose="020B0604020202020204" pitchFamily="34" charset="0"/>
                          <a:cs typeface="Arial" panose="020B0604020202020204" pitchFamily="34" charset="0"/>
                          <a:sym typeface="Open Sans"/>
                        </a:rPr>
                        <a:t>1</a:t>
                      </a:r>
                      <a:r>
                        <a:rPr lang="es-MX" sz="12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Open Sans"/>
                        </a:rPr>
                        <a:t> Unidad de estado solido </a:t>
                      </a:r>
                      <a:r>
                        <a:rPr lang="es-MX" sz="120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Open Sans"/>
                        </a:rPr>
                        <a:t>Teamgroup</a:t>
                      </a:r>
                      <a:r>
                        <a:rPr lang="es-MX" sz="12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Open Sans"/>
                        </a:rPr>
                        <a:t> CX2, 512GB (Como disco principal para el sistema operativo)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1" dirty="0">
                          <a:latin typeface="Arial" panose="020B0604020202020204" pitchFamily="34" charset="0"/>
                          <a:cs typeface="Arial" panose="020B0604020202020204" pitchFamily="34" charset="0"/>
                          <a:sym typeface="Open Sans"/>
                        </a:rPr>
                        <a:t>1</a:t>
                      </a:r>
                      <a:r>
                        <a:rPr lang="es-MX" sz="12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Open Sans"/>
                        </a:rPr>
                        <a:t> Disco duro Western Digital WD10EZEX, capacidad 1TB (Como disco para almacenamiento extra)</a:t>
                      </a:r>
                      <a:endParaRPr sz="1200" dirty="0">
                        <a:latin typeface="Arial" panose="020B0604020202020204" pitchFamily="34" charset="0"/>
                        <a:ea typeface="Open Sans"/>
                        <a:cs typeface="Arial" panose="020B0604020202020204" pitchFamily="34" charset="0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0"/>
          <p:cNvSpPr txBox="1"/>
          <p:nvPr/>
        </p:nvSpPr>
        <p:spPr>
          <a:xfrm>
            <a:off x="626950" y="61440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 dirty="0">
                <a:solidFill>
                  <a:srgbClr val="92D050"/>
                </a:solidFill>
                <a:latin typeface="Rajdhani"/>
                <a:ea typeface="Rajdhani"/>
                <a:cs typeface="Rajdhani"/>
                <a:sym typeface="Rajdhani"/>
              </a:rPr>
              <a:t>Gama baja - Libre</a:t>
            </a:r>
            <a:endParaRPr sz="3000" b="1" dirty="0">
              <a:solidFill>
                <a:srgbClr val="92D050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0" name="Google Shape;170;p40"/>
          <p:cNvSpPr txBox="1"/>
          <p:nvPr/>
        </p:nvSpPr>
        <p:spPr>
          <a:xfrm>
            <a:off x="1020650" y="1759275"/>
            <a:ext cx="2994900" cy="24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71" name="Google Shape;171;p40"/>
          <p:cNvGraphicFramePr/>
          <p:nvPr>
            <p:extLst>
              <p:ext uri="{D42A27DB-BD31-4B8C-83A1-F6EECF244321}">
                <p14:modId xmlns:p14="http://schemas.microsoft.com/office/powerpoint/2010/main" val="2449510275"/>
              </p:ext>
            </p:extLst>
          </p:nvPr>
        </p:nvGraphicFramePr>
        <p:xfrm>
          <a:off x="708660" y="2216150"/>
          <a:ext cx="7239000" cy="169161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938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0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dirty="0">
                          <a:latin typeface="Arial" panose="020B0604020202020204" pitchFamily="34" charset="0"/>
                          <a:cs typeface="Arial" panose="020B0604020202020204" pitchFamily="34" charset="0"/>
                          <a:sym typeface="Open Sans"/>
                        </a:rPr>
                        <a:t>Procesador</a:t>
                      </a:r>
                      <a:endParaRPr sz="1200" b="1" dirty="0">
                        <a:latin typeface="Arial" panose="020B0604020202020204" pitchFamily="34" charset="0"/>
                        <a:ea typeface="Open Sans"/>
                        <a:cs typeface="Arial" panose="020B0604020202020204" pitchFamily="34" charset="0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2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Open Sans"/>
                        </a:rPr>
                        <a:t>PROCESADOR: AMD A10-9700 4 NUCLEOS 3,5GHZ</a:t>
                      </a:r>
                      <a:endParaRPr sz="1200" dirty="0">
                        <a:latin typeface="Arial" panose="020B0604020202020204" pitchFamily="34" charset="0"/>
                        <a:ea typeface="Open Sans"/>
                        <a:cs typeface="Arial" panose="020B0604020202020204" pitchFamily="34" charset="0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dirty="0">
                          <a:latin typeface="Arial" panose="020B0604020202020204" pitchFamily="34" charset="0"/>
                          <a:cs typeface="Arial" panose="020B0604020202020204" pitchFamily="34" charset="0"/>
                          <a:sym typeface="Open Sans"/>
                        </a:rPr>
                        <a:t>Placa madre</a:t>
                      </a:r>
                      <a:endParaRPr sz="1200" b="1" dirty="0">
                        <a:latin typeface="Arial" panose="020B0604020202020204" pitchFamily="34" charset="0"/>
                        <a:ea typeface="Open Sans"/>
                        <a:cs typeface="Arial" panose="020B0604020202020204" pitchFamily="34" charset="0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Open Sans"/>
                        </a:rPr>
                        <a:t>PLACA BASE MSI A320 M-A PRO MAX</a:t>
                      </a:r>
                      <a:endParaRPr sz="1200" dirty="0">
                        <a:latin typeface="Arial" panose="020B0604020202020204" pitchFamily="34" charset="0"/>
                        <a:ea typeface="Open Sans"/>
                        <a:cs typeface="Arial" panose="020B0604020202020204" pitchFamily="34" charset="0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200" b="1" dirty="0">
                          <a:sym typeface="Open Sans"/>
                        </a:rPr>
                        <a:t>Memoria Secundaria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200" b="1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(Discos duros)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200" b="1" dirty="0">
                          <a:latin typeface="Arial" panose="020B0604020202020204" pitchFamily="34" charset="0"/>
                          <a:cs typeface="Arial" panose="020B0604020202020204" pitchFamily="34" charset="0"/>
                          <a:sym typeface="Open Sans"/>
                        </a:rPr>
                        <a:t>1</a:t>
                      </a:r>
                      <a:r>
                        <a:rPr lang="es-PE" sz="12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Open Sans"/>
                        </a:rPr>
                        <a:t> Memoria DIMM Kingston, 16GB DDR4-3200MHz PC4-25600, CL22, 1.2V, 288-Pin, Non-ECC</a:t>
                      </a:r>
                      <a:endParaRPr lang="es-PE" sz="1200" dirty="0">
                        <a:latin typeface="Arial" panose="020B0604020202020204" pitchFamily="34" charset="0"/>
                        <a:ea typeface="Open Sans"/>
                        <a:cs typeface="Arial" panose="020B0604020202020204" pitchFamily="34" charset="0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dirty="0">
                          <a:latin typeface="Arial" panose="020B0604020202020204" pitchFamily="34" charset="0"/>
                          <a:cs typeface="Arial" panose="020B0604020202020204" pitchFamily="34" charset="0"/>
                          <a:sym typeface="Open Sans"/>
                        </a:rPr>
                        <a:t>Memoria secundaria</a:t>
                      </a:r>
                      <a:endParaRPr sz="1200" b="1" dirty="0">
                        <a:latin typeface="Arial" panose="020B0604020202020204" pitchFamily="34" charset="0"/>
                        <a:ea typeface="Open Sans"/>
                        <a:cs typeface="Arial" panose="020B0604020202020204" pitchFamily="34" charset="0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200" b="1" dirty="0">
                          <a:latin typeface="Arial" panose="020B0604020202020204" pitchFamily="34" charset="0"/>
                          <a:cs typeface="Arial" panose="020B0604020202020204" pitchFamily="34" charset="0"/>
                          <a:sym typeface="Open Sans"/>
                        </a:rPr>
                        <a:t>1</a:t>
                      </a:r>
                      <a:r>
                        <a:rPr lang="es-PE" sz="12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Open Sans"/>
                        </a:rPr>
                        <a:t> Unidad de Estado Solido HP S750, 1TB</a:t>
                      </a:r>
                      <a:endParaRPr sz="1200" dirty="0">
                        <a:latin typeface="Arial" panose="020B0604020202020204" pitchFamily="34" charset="0"/>
                        <a:ea typeface="Open Sans"/>
                        <a:cs typeface="Arial" panose="020B0604020202020204" pitchFamily="34" charset="0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1"/>
          <p:cNvSpPr txBox="1"/>
          <p:nvPr/>
        </p:nvSpPr>
        <p:spPr>
          <a:xfrm>
            <a:off x="3183783" y="906488"/>
            <a:ext cx="2307432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 dirty="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</a:t>
            </a:r>
            <a:endParaRPr sz="3000" b="1" dirty="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79" name="Google Shape;17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7019" y="1369312"/>
            <a:ext cx="5098148" cy="286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2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 dirty="0">
                <a:solidFill>
                  <a:srgbClr val="92D050"/>
                </a:solidFill>
                <a:latin typeface="Rajdhani"/>
                <a:ea typeface="Rajdhani"/>
                <a:cs typeface="Rajdhani"/>
                <a:sym typeface="Rajdhani"/>
              </a:rPr>
              <a:t>Gama media - Intel</a:t>
            </a:r>
            <a:endParaRPr sz="3000" b="1" dirty="0">
              <a:solidFill>
                <a:srgbClr val="92D050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85" name="Google Shape;185;p42"/>
          <p:cNvSpPr txBox="1"/>
          <p:nvPr/>
        </p:nvSpPr>
        <p:spPr>
          <a:xfrm>
            <a:off x="806450" y="1534325"/>
            <a:ext cx="3615000" cy="4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" name="Google Shape;186;p42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87" name="Google Shape;187;p42"/>
          <p:cNvGraphicFramePr/>
          <p:nvPr>
            <p:extLst>
              <p:ext uri="{D42A27DB-BD31-4B8C-83A1-F6EECF244321}">
                <p14:modId xmlns:p14="http://schemas.microsoft.com/office/powerpoint/2010/main" val="3525477322"/>
              </p:ext>
            </p:extLst>
          </p:nvPr>
        </p:nvGraphicFramePr>
        <p:xfrm>
          <a:off x="952500" y="1809750"/>
          <a:ext cx="7239000" cy="243837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05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7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dirty="0">
                          <a:latin typeface="Arial" panose="020B0604020202020204" pitchFamily="34" charset="0"/>
                          <a:cs typeface="Arial" panose="020B0604020202020204" pitchFamily="34" charset="0"/>
                          <a:sym typeface="Open Sans"/>
                        </a:rPr>
                        <a:t>Procesador</a:t>
                      </a:r>
                      <a:endParaRPr sz="1200" b="1" dirty="0">
                        <a:latin typeface="Arial" panose="020B0604020202020204" pitchFamily="34" charset="0"/>
                        <a:ea typeface="Open Sans"/>
                        <a:cs typeface="Arial" panose="020B0604020202020204" pitchFamily="34" charset="0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2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Open Sans"/>
                        </a:rPr>
                        <a:t>Intel i5-5675C</a:t>
                      </a:r>
                      <a:endParaRPr sz="1200" dirty="0">
                        <a:latin typeface="Arial" panose="020B0604020202020204" pitchFamily="34" charset="0"/>
                        <a:ea typeface="Open Sans"/>
                        <a:cs typeface="Arial" panose="020B0604020202020204" pitchFamily="34" charset="0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dirty="0">
                          <a:latin typeface="Arial" panose="020B0604020202020204" pitchFamily="34" charset="0"/>
                          <a:cs typeface="Arial" panose="020B0604020202020204" pitchFamily="34" charset="0"/>
                          <a:sym typeface="Open Sans"/>
                        </a:rPr>
                        <a:t>Placa madre</a:t>
                      </a:r>
                      <a:endParaRPr sz="1200" b="1" dirty="0">
                        <a:latin typeface="Arial" panose="020B0604020202020204" pitchFamily="34" charset="0"/>
                        <a:ea typeface="Open Sans"/>
                        <a:cs typeface="Arial" panose="020B0604020202020204" pitchFamily="34" charset="0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2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Open Sans"/>
                        </a:rPr>
                        <a:t>Fatal1ty H97 </a:t>
                      </a:r>
                      <a:r>
                        <a:rPr lang="es-PE" sz="120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Open Sans"/>
                        </a:rPr>
                        <a:t>Killer</a:t>
                      </a:r>
                      <a:endParaRPr sz="1200" dirty="0">
                        <a:latin typeface="Arial" panose="020B0604020202020204" pitchFamily="34" charset="0"/>
                        <a:ea typeface="Open Sans"/>
                        <a:cs typeface="Arial" panose="020B0604020202020204" pitchFamily="34" charset="0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dirty="0">
                          <a:latin typeface="Arial" panose="020B0604020202020204" pitchFamily="34" charset="0"/>
                          <a:cs typeface="Arial" panose="020B0604020202020204" pitchFamily="34" charset="0"/>
                          <a:sym typeface="Open Sans"/>
                        </a:rPr>
                        <a:t>Memoria ram</a:t>
                      </a:r>
                      <a:endParaRPr sz="1200" b="1" dirty="0">
                        <a:latin typeface="Arial" panose="020B0604020202020204" pitchFamily="34" charset="0"/>
                        <a:ea typeface="Open Sans"/>
                        <a:cs typeface="Arial" panose="020B0604020202020204" pitchFamily="34" charset="0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  <a:sym typeface="Open Sans"/>
                        </a:rPr>
                        <a:t>1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Open Sans"/>
                        </a:rPr>
                        <a:t> Memoria TG Elite Plus DDR3 8GB DDR3-1600 MHz,</a:t>
                      </a:r>
                      <a:endParaRPr sz="1200" dirty="0">
                        <a:latin typeface="Arial" panose="020B0604020202020204" pitchFamily="34" charset="0"/>
                        <a:ea typeface="Open Sans"/>
                        <a:cs typeface="Arial" panose="020B0604020202020204" pitchFamily="34" charset="0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200" b="1" dirty="0">
                          <a:latin typeface="Arial" panose="020B0604020202020204" pitchFamily="34" charset="0"/>
                          <a:cs typeface="Arial" panose="020B0604020202020204" pitchFamily="34" charset="0"/>
                          <a:sym typeface="Open Sans"/>
                        </a:rPr>
                        <a:t>Memoria Secundaria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200" b="1" dirty="0">
                          <a:latin typeface="Arial" panose="020B0604020202020204" pitchFamily="34" charset="0"/>
                          <a:cs typeface="Arial" panose="020B0604020202020204" pitchFamily="34" charset="0"/>
                          <a:sym typeface="Open Sans"/>
                        </a:rPr>
                        <a:t>(Discos duros)</a:t>
                      </a:r>
                      <a:endParaRPr lang="es-PE" sz="1200" b="1" dirty="0">
                        <a:latin typeface="Arial" panose="020B0604020202020204" pitchFamily="34" charset="0"/>
                        <a:ea typeface="Open Sans"/>
                        <a:cs typeface="Arial" panose="020B0604020202020204" pitchFamily="34" charset="0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200" b="1" dirty="0">
                          <a:latin typeface="Arial" panose="020B0604020202020204" pitchFamily="34" charset="0"/>
                          <a:cs typeface="Arial" panose="020B0604020202020204" pitchFamily="34" charset="0"/>
                          <a:sym typeface="Open Sans"/>
                        </a:rPr>
                        <a:t>1</a:t>
                      </a:r>
                      <a:r>
                        <a:rPr lang="es-PE" sz="12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Open Sans"/>
                        </a:rPr>
                        <a:t> Western Digital Green, WDS480G3G0A, 480GB, SATA 6Gb/s, 2.5", 7mm.(Como disco principal para el sistema operativo)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1" dirty="0">
                          <a:latin typeface="Arial" panose="020B0604020202020204" pitchFamily="34" charset="0"/>
                          <a:cs typeface="Arial" panose="020B0604020202020204" pitchFamily="34" charset="0"/>
                          <a:sym typeface="Open Sans"/>
                        </a:rPr>
                        <a:t>1</a:t>
                      </a:r>
                      <a:r>
                        <a:rPr lang="es-MX" sz="12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Open Sans"/>
                        </a:rPr>
                        <a:t> Disco duro Western Digital WD10EZEX, capacidad 1TB (Como disco para almacenamiento extra)</a:t>
                      </a:r>
                      <a:endParaRPr lang="es-MX" sz="1200" dirty="0">
                        <a:latin typeface="Arial" panose="020B0604020202020204" pitchFamily="34" charset="0"/>
                        <a:ea typeface="Open Sans"/>
                        <a:cs typeface="Arial" panose="020B0604020202020204" pitchFamily="34" charset="0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dirty="0">
                          <a:latin typeface="Arial" panose="020B0604020202020204" pitchFamily="34" charset="0"/>
                          <a:cs typeface="Arial" panose="020B0604020202020204" pitchFamily="34" charset="0"/>
                          <a:sym typeface="Open Sans"/>
                        </a:rPr>
                        <a:t>GPU</a:t>
                      </a:r>
                      <a:endParaRPr sz="1200" b="1" dirty="0">
                        <a:latin typeface="Arial" panose="020B0604020202020204" pitchFamily="34" charset="0"/>
                        <a:ea typeface="Open Sans"/>
                        <a:cs typeface="Arial" panose="020B0604020202020204" pitchFamily="34" charset="0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Open Sans"/>
                        </a:rPr>
                        <a:t>GeForce GT 1030 2GD4 LP OC</a:t>
                      </a:r>
                      <a:endParaRPr sz="1200" dirty="0">
                        <a:latin typeface="Arial" panose="020B0604020202020204" pitchFamily="34" charset="0"/>
                        <a:ea typeface="Open Sans"/>
                        <a:cs typeface="Arial" panose="020B0604020202020204" pitchFamily="34" charset="0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3"/>
          <p:cNvSpPr txBox="1"/>
          <p:nvPr/>
        </p:nvSpPr>
        <p:spPr>
          <a:xfrm>
            <a:off x="61752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 dirty="0">
                <a:solidFill>
                  <a:srgbClr val="92D050"/>
                </a:solidFill>
                <a:latin typeface="Rajdhani"/>
                <a:ea typeface="Rajdhani"/>
                <a:cs typeface="Rajdhani"/>
                <a:sym typeface="Rajdhani"/>
              </a:rPr>
              <a:t>Gama media - AMD</a:t>
            </a:r>
            <a:endParaRPr sz="3000" b="1" dirty="0">
              <a:solidFill>
                <a:srgbClr val="92D050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3" name="Google Shape;193;p43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4" name="Google Shape;194;p43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95" name="Google Shape;195;p43"/>
          <p:cNvGraphicFramePr/>
          <p:nvPr>
            <p:extLst>
              <p:ext uri="{D42A27DB-BD31-4B8C-83A1-F6EECF244321}">
                <p14:modId xmlns:p14="http://schemas.microsoft.com/office/powerpoint/2010/main" val="1813005246"/>
              </p:ext>
            </p:extLst>
          </p:nvPr>
        </p:nvGraphicFramePr>
        <p:xfrm>
          <a:off x="952500" y="1809750"/>
          <a:ext cx="7239000" cy="242310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89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dirty="0">
                          <a:latin typeface="Arial" panose="020B0604020202020204" pitchFamily="34" charset="0"/>
                          <a:cs typeface="Arial" panose="020B0604020202020204" pitchFamily="34" charset="0"/>
                          <a:sym typeface="Open Sans"/>
                        </a:rPr>
                        <a:t>Procesador</a:t>
                      </a:r>
                      <a:endParaRPr sz="1200" b="1" dirty="0">
                        <a:latin typeface="Arial" panose="020B0604020202020204" pitchFamily="34" charset="0"/>
                        <a:ea typeface="Open Sans"/>
                        <a:cs typeface="Arial" panose="020B0604020202020204" pitchFamily="34" charset="0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2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Open Sans"/>
                        </a:rPr>
                        <a:t>AMD Ryzen 5 3600 3.6GHz</a:t>
                      </a:r>
                      <a:endParaRPr sz="1200" dirty="0">
                        <a:latin typeface="Arial" panose="020B0604020202020204" pitchFamily="34" charset="0"/>
                        <a:ea typeface="Open Sans"/>
                        <a:cs typeface="Arial" panose="020B0604020202020204" pitchFamily="34" charset="0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dirty="0">
                          <a:latin typeface="Arial" panose="020B0604020202020204" pitchFamily="34" charset="0"/>
                          <a:cs typeface="Arial" panose="020B0604020202020204" pitchFamily="34" charset="0"/>
                          <a:sym typeface="Open Sans"/>
                        </a:rPr>
                        <a:t>Placa madre</a:t>
                      </a:r>
                      <a:endParaRPr sz="1200" b="1" dirty="0">
                        <a:latin typeface="Arial" panose="020B0604020202020204" pitchFamily="34" charset="0"/>
                        <a:ea typeface="Open Sans"/>
                        <a:cs typeface="Arial" panose="020B0604020202020204" pitchFamily="34" charset="0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Open Sans"/>
                        </a:rPr>
                        <a:t> A320M Asrock</a:t>
                      </a:r>
                      <a:endParaRPr sz="1200" dirty="0">
                        <a:latin typeface="Arial" panose="020B0604020202020204" pitchFamily="34" charset="0"/>
                        <a:ea typeface="Open Sans"/>
                        <a:cs typeface="Arial" panose="020B0604020202020204" pitchFamily="34" charset="0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dirty="0">
                          <a:latin typeface="Arial" panose="020B0604020202020204" pitchFamily="34" charset="0"/>
                          <a:cs typeface="Arial" panose="020B0604020202020204" pitchFamily="34" charset="0"/>
                          <a:sym typeface="Open Sans"/>
                        </a:rPr>
                        <a:t>Memoria RAM</a:t>
                      </a:r>
                      <a:endParaRPr sz="1200" b="1" dirty="0">
                        <a:latin typeface="Arial" panose="020B0604020202020204" pitchFamily="34" charset="0"/>
                        <a:ea typeface="Open Sans"/>
                        <a:cs typeface="Arial" panose="020B0604020202020204" pitchFamily="34" charset="0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  <a:sym typeface="Open Sans"/>
                        </a:rPr>
                        <a:t>1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Open Sans"/>
                        </a:rPr>
                        <a:t> Memoria Kingston Fury Beast, 8GB, DDR4, 3200 MHz</a:t>
                      </a:r>
                      <a:endParaRPr sz="1200" dirty="0">
                        <a:latin typeface="Arial" panose="020B0604020202020204" pitchFamily="34" charset="0"/>
                        <a:ea typeface="Open Sans"/>
                        <a:cs typeface="Arial" panose="020B0604020202020204" pitchFamily="34" charset="0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dirty="0">
                          <a:latin typeface="Arial" panose="020B0604020202020204" pitchFamily="34" charset="0"/>
                          <a:cs typeface="Arial" panose="020B0604020202020204" pitchFamily="34" charset="0"/>
                          <a:sym typeface="Open Sans"/>
                        </a:rPr>
                        <a:t>Memoria Secundaria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dirty="0">
                          <a:latin typeface="Arial" panose="020B0604020202020204" pitchFamily="34" charset="0"/>
                          <a:cs typeface="Arial" panose="020B0604020202020204" pitchFamily="34" charset="0"/>
                          <a:sym typeface="Open Sans"/>
                        </a:rPr>
                        <a:t>(Discos duros)</a:t>
                      </a:r>
                      <a:endParaRPr sz="1200" b="1" dirty="0">
                        <a:latin typeface="Arial" panose="020B0604020202020204" pitchFamily="34" charset="0"/>
                        <a:ea typeface="Open Sans"/>
                        <a:cs typeface="Arial" panose="020B0604020202020204" pitchFamily="34" charset="0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1" dirty="0">
                          <a:latin typeface="Arial" panose="020B0604020202020204" pitchFamily="34" charset="0"/>
                          <a:cs typeface="Arial" panose="020B0604020202020204" pitchFamily="34" charset="0"/>
                          <a:sym typeface="Open Sans"/>
                        </a:rPr>
                        <a:t>1</a:t>
                      </a:r>
                      <a:r>
                        <a:rPr lang="es-MX" sz="12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Open Sans"/>
                        </a:rPr>
                        <a:t> Unidad de Estado Solido PNY CS900, 240GB SATA III 6.0 Gb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1" dirty="0">
                          <a:latin typeface="Arial" panose="020B0604020202020204" pitchFamily="34" charset="0"/>
                          <a:cs typeface="Arial" panose="020B0604020202020204" pitchFamily="34" charset="0"/>
                          <a:sym typeface="Open Sans"/>
                        </a:rPr>
                        <a:t>1</a:t>
                      </a:r>
                      <a:r>
                        <a:rPr lang="es-MX" sz="12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Open Sans"/>
                        </a:rPr>
                        <a:t> 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Open Sans"/>
                        </a:rPr>
                        <a:t>Disco </a:t>
                      </a:r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Open Sans"/>
                        </a:rPr>
                        <a:t>duro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Open Sans"/>
                        </a:rPr>
                        <a:t> Western Digital Black, 1TB, SATA 6 Gb/s. (Para </a:t>
                      </a:r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Open Sans"/>
                        </a:rPr>
                        <a:t>el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Open Sans"/>
                        </a:rPr>
                        <a:t> </a:t>
                      </a:r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Open Sans"/>
                        </a:rPr>
                        <a:t>almacenamiento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Open Sans"/>
                        </a:rPr>
                        <a:t> extra)</a:t>
                      </a:r>
                      <a:endParaRPr lang="es-MX" sz="1200" dirty="0">
                        <a:latin typeface="Arial" panose="020B0604020202020204" pitchFamily="34" charset="0"/>
                        <a:ea typeface="Open Sans"/>
                        <a:cs typeface="Arial" panose="020B0604020202020204" pitchFamily="34" charset="0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dirty="0">
                          <a:latin typeface="Arial" panose="020B0604020202020204" pitchFamily="34" charset="0"/>
                          <a:cs typeface="Arial" panose="020B0604020202020204" pitchFamily="34" charset="0"/>
                          <a:sym typeface="Open Sans"/>
                        </a:rPr>
                        <a:t>GPU</a:t>
                      </a:r>
                      <a:endParaRPr sz="1200" b="1" dirty="0">
                        <a:latin typeface="Arial" panose="020B0604020202020204" pitchFamily="34" charset="0"/>
                        <a:ea typeface="Open Sans"/>
                        <a:cs typeface="Arial" panose="020B0604020202020204" pitchFamily="34" charset="0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2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Open Sans"/>
                        </a:rPr>
                        <a:t>Gigabyte GeForce GTX 1650 D6 OC Rev.2.0, 4GB GDDR6 128-bit, PCI-E 3.0 x16</a:t>
                      </a:r>
                      <a:endParaRPr sz="1200" dirty="0">
                        <a:latin typeface="Arial" panose="020B0604020202020204" pitchFamily="34" charset="0"/>
                        <a:ea typeface="Open Sans"/>
                        <a:cs typeface="Arial" panose="020B0604020202020204" pitchFamily="34" charset="0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4"/>
          <p:cNvSpPr txBox="1"/>
          <p:nvPr/>
        </p:nvSpPr>
        <p:spPr>
          <a:xfrm>
            <a:off x="796713" y="445466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 dirty="0">
                <a:solidFill>
                  <a:srgbClr val="92D050"/>
                </a:solidFill>
                <a:latin typeface="Rajdhani"/>
                <a:ea typeface="Rajdhani"/>
                <a:cs typeface="Rajdhani"/>
                <a:sym typeface="Rajdhani"/>
              </a:rPr>
              <a:t>Gama media - Libre</a:t>
            </a:r>
            <a:endParaRPr sz="3000" b="1" dirty="0">
              <a:solidFill>
                <a:srgbClr val="92D050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1" name="Google Shape;201;p44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02" name="Google Shape;202;p44"/>
          <p:cNvGraphicFramePr/>
          <p:nvPr>
            <p:extLst>
              <p:ext uri="{D42A27DB-BD31-4B8C-83A1-F6EECF244321}">
                <p14:modId xmlns:p14="http://schemas.microsoft.com/office/powerpoint/2010/main" val="12570572"/>
              </p:ext>
            </p:extLst>
          </p:nvPr>
        </p:nvGraphicFramePr>
        <p:xfrm>
          <a:off x="796713" y="1759275"/>
          <a:ext cx="7239000" cy="242310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90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dirty="0">
                          <a:latin typeface="Arial" panose="020B0604020202020204" pitchFamily="34" charset="0"/>
                          <a:cs typeface="Arial" panose="020B0604020202020204" pitchFamily="34" charset="0"/>
                          <a:sym typeface="Open Sans"/>
                        </a:rPr>
                        <a:t>Procesador</a:t>
                      </a:r>
                      <a:endParaRPr sz="1200" b="1" dirty="0">
                        <a:latin typeface="Arial" panose="020B0604020202020204" pitchFamily="34" charset="0"/>
                        <a:ea typeface="Open Sans"/>
                        <a:cs typeface="Arial" panose="020B0604020202020204" pitchFamily="34" charset="0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Ryzen 5 5600G</a:t>
                      </a: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dirty="0">
                          <a:latin typeface="Arial" panose="020B0604020202020204" pitchFamily="34" charset="0"/>
                          <a:cs typeface="Arial" panose="020B0604020202020204" pitchFamily="34" charset="0"/>
                          <a:sym typeface="Open Sans"/>
                        </a:rPr>
                        <a:t>Placa madre</a:t>
                      </a:r>
                      <a:endParaRPr sz="1200" b="1" dirty="0">
                        <a:latin typeface="Arial" panose="020B0604020202020204" pitchFamily="34" charset="0"/>
                        <a:ea typeface="Open Sans"/>
                        <a:cs typeface="Arial" panose="020B0604020202020204" pitchFamily="34" charset="0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PLACA GIGABYTE A520M S2H AM4 AMD A520 DDR4 M.2 USB MICRO ATX</a:t>
                      </a: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dirty="0">
                          <a:latin typeface="Arial" panose="020B0604020202020204" pitchFamily="34" charset="0"/>
                          <a:cs typeface="Arial" panose="020B0604020202020204" pitchFamily="34" charset="0"/>
                          <a:sym typeface="Open Sans"/>
                        </a:rPr>
                        <a:t>Memoria ram</a:t>
                      </a:r>
                      <a:endParaRPr sz="1200" b="1" dirty="0">
                        <a:latin typeface="Arial" panose="020B0604020202020204" pitchFamily="34" charset="0"/>
                        <a:ea typeface="Open Sans"/>
                        <a:cs typeface="Arial" panose="020B0604020202020204" pitchFamily="34" charset="0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Memoria Corsair Vengeance LPX, 8GB, DDR4</a:t>
                      </a: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dirty="0">
                          <a:latin typeface="Arial" panose="020B0604020202020204" pitchFamily="34" charset="0"/>
                          <a:cs typeface="Arial" panose="020B0604020202020204" pitchFamily="34" charset="0"/>
                          <a:sym typeface="Open Sans"/>
                        </a:rPr>
                        <a:t>Memoria secundaria</a:t>
                      </a:r>
                      <a:endParaRPr sz="1200" b="1" dirty="0">
                        <a:latin typeface="Arial" panose="020B0604020202020204" pitchFamily="34" charset="0"/>
                        <a:ea typeface="Open Sans"/>
                        <a:cs typeface="Arial" panose="020B0604020202020204" pitchFamily="34" charset="0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Unidad en estado solido HP SSD S650 2.5" 480GB SATA III 6Gb/s</a:t>
                      </a:r>
                    </a:p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</a:t>
                      </a:r>
                      <a:r>
                        <a:rPr lang="es-PE" sz="1200" b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Disco duro Seagate </a:t>
                      </a:r>
                      <a:r>
                        <a:rPr lang="es-PE" sz="1200" b="0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Ironwolf</a:t>
                      </a:r>
                      <a:r>
                        <a:rPr lang="es-PE" sz="1200" b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NAS ST1000VN002, 1TB, SATA 6Gb/s (Para el almacenamiento extra)</a:t>
                      </a:r>
                      <a:endParaRPr lang="es-PE" sz="1200" b="0" i="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dirty="0">
                          <a:latin typeface="Arial" panose="020B0604020202020204" pitchFamily="34" charset="0"/>
                          <a:cs typeface="Arial" panose="020B0604020202020204" pitchFamily="34" charset="0"/>
                          <a:sym typeface="Open Sans"/>
                        </a:rPr>
                        <a:t>GPU</a:t>
                      </a:r>
                      <a:endParaRPr sz="1200" b="1" dirty="0">
                        <a:latin typeface="Arial" panose="020B0604020202020204" pitchFamily="34" charset="0"/>
                        <a:ea typeface="Open Sans"/>
                        <a:cs typeface="Arial" panose="020B0604020202020204" pitchFamily="34" charset="0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Tarjeta de video </a:t>
                      </a:r>
                      <a:r>
                        <a:rPr lang="es-MX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AFox</a:t>
                      </a:r>
                      <a:r>
                        <a:rPr lang="es-MX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Radeon RX 550 4GB GDDR5, PCI Express 3.0</a:t>
                      </a: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Pizarr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TM04033929[[fn=Pizarra]]</Template>
  <TotalTime>168</TotalTime>
  <Words>724</Words>
  <Application>Microsoft Office PowerPoint</Application>
  <PresentationFormat>Presentación en pantalla (16:9)</PresentationFormat>
  <Paragraphs>111</Paragraphs>
  <Slides>13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Rajdhani</vt:lpstr>
      <vt:lpstr>Wingdings 2</vt:lpstr>
      <vt:lpstr>Calisto MT</vt:lpstr>
      <vt:lpstr>Arial</vt:lpstr>
      <vt:lpstr>Open Sans</vt:lpstr>
      <vt:lpstr>Pizarra</vt:lpstr>
      <vt:lpstr>Ensamblaje de equipos de computo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Ensamblaje de equipos de computo</dc:title>
  <dc:creator>CoolJose</dc:creator>
  <cp:lastModifiedBy>JOSE LUIS CANDIA PACHECO</cp:lastModifiedBy>
  <cp:revision>6</cp:revision>
  <dcterms:modified xsi:type="dcterms:W3CDTF">2023-05-29T04:35:11Z</dcterms:modified>
</cp:coreProperties>
</file>