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0" r:id="rId4"/>
    <p:sldId id="262" r:id="rId5"/>
    <p:sldId id="259" r:id="rId6"/>
    <p:sldId id="258" r:id="rId7"/>
    <p:sldId id="263" r:id="rId8"/>
    <p:sldId id="264" r:id="rId9"/>
    <p:sldId id="269" r:id="rId10"/>
    <p:sldId id="265" r:id="rId11"/>
    <p:sldId id="266" r:id="rId12"/>
    <p:sldId id="270" r:id="rId13"/>
    <p:sldId id="268"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4660"/>
  </p:normalViewPr>
  <p:slideViewPr>
    <p:cSldViewPr snapToGrid="0">
      <p:cViewPr varScale="1">
        <p:scale>
          <a:sx n="78" d="100"/>
          <a:sy n="78" d="100"/>
        </p:scale>
        <p:origin x="77"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2DDDFB-FC7D-4159-B54F-6D9DB5BFD1FC}" type="datetimeFigureOut">
              <a:rPr lang="en-US" smtClean="0"/>
              <a:t>6/12/2019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913414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2DDDFB-FC7D-4159-B54F-6D9DB5BFD1FC}"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555066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2DDDFB-FC7D-4159-B54F-6D9DB5BFD1FC}"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200019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2DDDFB-FC7D-4159-B54F-6D9DB5BFD1FC}"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845287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2DDDFB-FC7D-4159-B54F-6D9DB5BFD1FC}"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28445314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2DDDFB-FC7D-4159-B54F-6D9DB5BFD1FC}"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806408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2DDDFB-FC7D-4159-B54F-6D9DB5BFD1FC}"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3629661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2DDDFB-FC7D-4159-B54F-6D9DB5BFD1FC}"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19960341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2DDDFB-FC7D-4159-B54F-6D9DB5BFD1FC}"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356498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2DDDFB-FC7D-4159-B54F-6D9DB5BFD1FC}"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3141153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2DDDFB-FC7D-4159-B54F-6D9DB5BFD1FC}"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281822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2DDDFB-FC7D-4159-B54F-6D9DB5BFD1FC}"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57681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2DDDFB-FC7D-4159-B54F-6D9DB5BFD1FC}" type="datetimeFigureOut">
              <a:rPr lang="en-US" smtClean="0"/>
              <a:t>6/12/2019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1071386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2DDDFB-FC7D-4159-B54F-6D9DB5BFD1FC}" type="datetimeFigureOut">
              <a:rPr lang="en-US" smtClean="0"/>
              <a:t>6/12/2019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132995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DDDFB-FC7D-4159-B54F-6D9DB5BFD1FC}" type="datetimeFigureOut">
              <a:rPr lang="en-US" smtClean="0"/>
              <a:t>6/12/2019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2604789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2DDDFB-FC7D-4159-B54F-6D9DB5BFD1FC}"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842573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2DDDFB-FC7D-4159-B54F-6D9DB5BFD1FC}"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412368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A2DDDFB-FC7D-4159-B54F-6D9DB5BFD1FC}" type="datetimeFigureOut">
              <a:rPr lang="en-US" smtClean="0"/>
              <a:t>6/12/2019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53E1CD-478D-498D-8ABF-34B33F329A5E}" type="slidenum">
              <a:rPr lang="en-US" smtClean="0"/>
              <a:t>‹#›</a:t>
            </a:fld>
            <a:endParaRPr lang="en-US"/>
          </a:p>
        </p:txBody>
      </p:sp>
    </p:spTree>
    <p:extLst>
      <p:ext uri="{BB962C8B-B14F-4D97-AF65-F5344CB8AC3E}">
        <p14:creationId xmlns:p14="http://schemas.microsoft.com/office/powerpoint/2010/main" val="107446586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0CBAE1-58FB-4541-B449-095EDACC0593}"/>
              </a:ext>
            </a:extLst>
          </p:cNvPr>
          <p:cNvSpPr>
            <a:spLocks noGrp="1"/>
          </p:cNvSpPr>
          <p:nvPr>
            <p:ph type="ctrTitle"/>
          </p:nvPr>
        </p:nvSpPr>
        <p:spPr>
          <a:xfrm>
            <a:off x="1396182" y="721306"/>
            <a:ext cx="10293655" cy="2616199"/>
          </a:xfrm>
        </p:spPr>
        <p:txBody>
          <a:bodyPr>
            <a:normAutofit fontScale="90000"/>
          </a:bodyPr>
          <a:lstStyle/>
          <a:p>
            <a:r>
              <a:rPr lang="en-US" b="1" dirty="0"/>
              <a:t>Coursera Capstone Project – </a:t>
            </a:r>
            <a:br>
              <a:rPr lang="en-US" b="1" dirty="0"/>
            </a:br>
            <a:r>
              <a:rPr lang="en-US" b="1" dirty="0"/>
              <a:t>The Battle of Neighborhoods</a:t>
            </a:r>
            <a:br>
              <a:rPr lang="en-US" b="1" dirty="0"/>
            </a:br>
            <a:endParaRPr lang="en-US" dirty="0"/>
          </a:p>
        </p:txBody>
      </p:sp>
      <p:sp>
        <p:nvSpPr>
          <p:cNvPr id="5" name="Subtitle 4">
            <a:extLst>
              <a:ext uri="{FF2B5EF4-FFF2-40B4-BE49-F238E27FC236}">
                <a16:creationId xmlns:a16="http://schemas.microsoft.com/office/drawing/2014/main" id="{4C269129-CE44-48E6-9825-995F4E1D3739}"/>
              </a:ext>
            </a:extLst>
          </p:cNvPr>
          <p:cNvSpPr>
            <a:spLocks noGrp="1"/>
          </p:cNvSpPr>
          <p:nvPr>
            <p:ph type="subTitle" idx="1"/>
          </p:nvPr>
        </p:nvSpPr>
        <p:spPr>
          <a:xfrm>
            <a:off x="2576053" y="3246852"/>
            <a:ext cx="9113784" cy="1388534"/>
          </a:xfrm>
        </p:spPr>
        <p:txBody>
          <a:bodyPr>
            <a:normAutofit/>
          </a:bodyPr>
          <a:lstStyle/>
          <a:p>
            <a:r>
              <a:rPr lang="en-US" sz="4000" dirty="0"/>
              <a:t>Comparing</a:t>
            </a:r>
            <a:r>
              <a:rPr lang="es-PE" sz="4000" dirty="0"/>
              <a:t> </a:t>
            </a:r>
            <a:r>
              <a:rPr lang="es-PE" sz="4000" dirty="0" err="1"/>
              <a:t>Boroughs</a:t>
            </a:r>
            <a:r>
              <a:rPr lang="es-PE" sz="4000" dirty="0"/>
              <a:t> </a:t>
            </a:r>
            <a:r>
              <a:rPr lang="es-PE" sz="4000" dirty="0" err="1"/>
              <a:t>from</a:t>
            </a:r>
            <a:r>
              <a:rPr lang="es-PE" sz="4000" dirty="0"/>
              <a:t> </a:t>
            </a:r>
            <a:br>
              <a:rPr lang="es-PE" sz="4000" dirty="0"/>
            </a:br>
            <a:r>
              <a:rPr lang="es-PE" sz="4000" dirty="0"/>
              <a:t>Lima and Toronto </a:t>
            </a:r>
            <a:r>
              <a:rPr lang="es-PE" sz="4000" dirty="0" err="1"/>
              <a:t>Cities</a:t>
            </a:r>
            <a:endParaRPr lang="es-PE" sz="4000" dirty="0"/>
          </a:p>
        </p:txBody>
      </p:sp>
    </p:spTree>
    <p:extLst>
      <p:ext uri="{BB962C8B-B14F-4D97-AF65-F5344CB8AC3E}">
        <p14:creationId xmlns:p14="http://schemas.microsoft.com/office/powerpoint/2010/main" val="1961634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F3E984-989F-4B6B-AACC-FC65C22A2340}"/>
              </a:ext>
            </a:extLst>
          </p:cNvPr>
          <p:cNvPicPr>
            <a:picLocks noChangeAspect="1"/>
          </p:cNvPicPr>
          <p:nvPr/>
        </p:nvPicPr>
        <p:blipFill>
          <a:blip r:embed="rId2"/>
          <a:stretch>
            <a:fillRect/>
          </a:stretch>
        </p:blipFill>
        <p:spPr>
          <a:xfrm>
            <a:off x="5756643" y="1150536"/>
            <a:ext cx="5967413" cy="4167187"/>
          </a:xfrm>
          <a:prstGeom prst="rect">
            <a:avLst/>
          </a:prstGeom>
        </p:spPr>
      </p:pic>
      <p:sp>
        <p:nvSpPr>
          <p:cNvPr id="4" name="Title 2">
            <a:extLst>
              <a:ext uri="{FF2B5EF4-FFF2-40B4-BE49-F238E27FC236}">
                <a16:creationId xmlns:a16="http://schemas.microsoft.com/office/drawing/2014/main" id="{B2BCDF95-3A52-4CA3-8C22-D7C386CE6F1C}"/>
              </a:ext>
            </a:extLst>
          </p:cNvPr>
          <p:cNvSpPr txBox="1">
            <a:spLocks/>
          </p:cNvSpPr>
          <p:nvPr/>
        </p:nvSpPr>
        <p:spPr>
          <a:xfrm>
            <a:off x="1776920" y="1590368"/>
            <a:ext cx="3645425" cy="1371600"/>
          </a:xfrm>
          <a:prstGeom prst="rect">
            <a:avLst/>
          </a:prstGeom>
        </p:spPr>
        <p:txBody>
          <a:bodyPr anchor="t">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PE" sz="2800" dirty="0"/>
              <a:t>Lima: top 20</a:t>
            </a:r>
            <a:br>
              <a:rPr lang="es-PE" sz="2800" dirty="0"/>
            </a:br>
            <a:r>
              <a:rPr lang="es-PE" sz="2800" dirty="0" err="1"/>
              <a:t>most</a:t>
            </a:r>
            <a:r>
              <a:rPr lang="es-PE" sz="2800" dirty="0"/>
              <a:t> </a:t>
            </a:r>
            <a:r>
              <a:rPr lang="es-PE" sz="2800" dirty="0" err="1"/>
              <a:t>common</a:t>
            </a:r>
            <a:r>
              <a:rPr lang="es-PE" sz="2800" dirty="0"/>
              <a:t> </a:t>
            </a:r>
            <a:r>
              <a:rPr lang="es-PE" sz="2800" dirty="0" err="1"/>
              <a:t>venues</a:t>
            </a:r>
            <a:endParaRPr lang="en-US" sz="2800" dirty="0"/>
          </a:p>
        </p:txBody>
      </p:sp>
      <p:sp>
        <p:nvSpPr>
          <p:cNvPr id="5" name="Text Placeholder 1">
            <a:extLst>
              <a:ext uri="{FF2B5EF4-FFF2-40B4-BE49-F238E27FC236}">
                <a16:creationId xmlns:a16="http://schemas.microsoft.com/office/drawing/2014/main" id="{8D2A1297-2C8C-4382-BB55-E82CF2F0A6AD}"/>
              </a:ext>
            </a:extLst>
          </p:cNvPr>
          <p:cNvSpPr txBox="1">
            <a:spLocks/>
          </p:cNvSpPr>
          <p:nvPr/>
        </p:nvSpPr>
        <p:spPr>
          <a:xfrm>
            <a:off x="1776920" y="2873479"/>
            <a:ext cx="3645425" cy="2416277"/>
          </a:xfrm>
          <a:prstGeom prst="rect">
            <a:avLst/>
          </a:prstGeom>
        </p:spPr>
        <p:txBody>
          <a:bodyP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buFont typeface="Arial" panose="020B0604020202020204" pitchFamily="34" charset="0"/>
              <a:buChar char="•"/>
            </a:pPr>
            <a:r>
              <a:rPr lang="en-US" sz="1800" dirty="0"/>
              <a:t>‘Park’ venue is the highest in Lima.</a:t>
            </a:r>
          </a:p>
          <a:p>
            <a:pPr algn="just">
              <a:buFont typeface="Arial" panose="020B0604020202020204" pitchFamily="34" charset="0"/>
              <a:buChar char="•"/>
            </a:pPr>
            <a:r>
              <a:rPr lang="en-US" sz="1800" dirty="0"/>
              <a:t>But combining all kinds of ‘Restaurant’ venues is greater than the ‘Park’ number of venues and represents 30% of all venues.</a:t>
            </a:r>
            <a:endParaRPr lang="es-PE" sz="1800" dirty="0"/>
          </a:p>
          <a:p>
            <a:pPr algn="just">
              <a:buFont typeface="Arial" panose="020B0604020202020204" pitchFamily="34" charset="0"/>
              <a:buChar char="•"/>
            </a:pPr>
            <a:r>
              <a:rPr lang="es-PE" sz="1800" dirty="0" err="1"/>
              <a:t>Also</a:t>
            </a:r>
            <a:r>
              <a:rPr lang="es-PE" sz="1800" dirty="0"/>
              <a:t> ‘</a:t>
            </a:r>
            <a:r>
              <a:rPr lang="es-PE" sz="1800" dirty="0" err="1"/>
              <a:t>Cafe</a:t>
            </a:r>
            <a:r>
              <a:rPr lang="es-PE" sz="1800" dirty="0"/>
              <a:t>’ and ‘</a:t>
            </a:r>
            <a:r>
              <a:rPr lang="es-PE" sz="1800" dirty="0" err="1"/>
              <a:t>Coffee</a:t>
            </a:r>
            <a:r>
              <a:rPr lang="es-PE" sz="1800" dirty="0"/>
              <a:t> Shops’ </a:t>
            </a:r>
            <a:r>
              <a:rPr lang="es-PE" sz="1800" dirty="0" err="1"/>
              <a:t>gives</a:t>
            </a:r>
            <a:r>
              <a:rPr lang="es-PE" sz="1800" dirty="0"/>
              <a:t> a </a:t>
            </a:r>
            <a:r>
              <a:rPr lang="es-PE" sz="1800" dirty="0" err="1"/>
              <a:t>greater</a:t>
            </a:r>
            <a:r>
              <a:rPr lang="es-PE" sz="1800" dirty="0"/>
              <a:t> </a:t>
            </a:r>
            <a:r>
              <a:rPr lang="es-PE" sz="1800" dirty="0" err="1"/>
              <a:t>number</a:t>
            </a:r>
            <a:r>
              <a:rPr lang="es-PE" sz="1800" dirty="0"/>
              <a:t> </a:t>
            </a:r>
            <a:r>
              <a:rPr lang="es-PE" sz="1800" dirty="0" err="1"/>
              <a:t>than</a:t>
            </a:r>
            <a:r>
              <a:rPr lang="es-PE" sz="1800" dirty="0"/>
              <a:t> </a:t>
            </a:r>
            <a:r>
              <a:rPr lang="es-PE" sz="1800" dirty="0" err="1"/>
              <a:t>the</a:t>
            </a:r>
            <a:r>
              <a:rPr lang="es-PE" sz="1800" dirty="0"/>
              <a:t> ‘Park’ </a:t>
            </a:r>
            <a:r>
              <a:rPr lang="es-PE" sz="1800" dirty="0" err="1"/>
              <a:t>venue</a:t>
            </a:r>
            <a:r>
              <a:rPr lang="es-PE" sz="1800" dirty="0"/>
              <a:t> and </a:t>
            </a:r>
            <a:r>
              <a:rPr lang="es-PE" sz="1800" dirty="0" err="1"/>
              <a:t>represents</a:t>
            </a:r>
            <a:r>
              <a:rPr lang="es-PE" sz="1800" dirty="0"/>
              <a:t> 8% </a:t>
            </a:r>
            <a:r>
              <a:rPr lang="es-PE" sz="1800" dirty="0" err="1"/>
              <a:t>of</a:t>
            </a:r>
            <a:r>
              <a:rPr lang="es-PE" sz="1800" dirty="0"/>
              <a:t> </a:t>
            </a:r>
            <a:r>
              <a:rPr lang="es-PE" sz="1800" dirty="0" err="1"/>
              <a:t>all</a:t>
            </a:r>
            <a:r>
              <a:rPr lang="es-PE" sz="1800" dirty="0"/>
              <a:t> </a:t>
            </a:r>
            <a:r>
              <a:rPr lang="es-PE" sz="1800" dirty="0" err="1"/>
              <a:t>venues</a:t>
            </a:r>
            <a:r>
              <a:rPr lang="es-PE" sz="1800" dirty="0"/>
              <a:t>.</a:t>
            </a:r>
            <a:endParaRPr lang="en-US" sz="1800" dirty="0"/>
          </a:p>
        </p:txBody>
      </p:sp>
    </p:spTree>
    <p:extLst>
      <p:ext uri="{BB962C8B-B14F-4D97-AF65-F5344CB8AC3E}">
        <p14:creationId xmlns:p14="http://schemas.microsoft.com/office/powerpoint/2010/main" val="3854100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8E2038-8712-4294-B3F6-5E88DEAD67C3}"/>
              </a:ext>
            </a:extLst>
          </p:cNvPr>
          <p:cNvPicPr>
            <a:picLocks noChangeAspect="1"/>
          </p:cNvPicPr>
          <p:nvPr/>
        </p:nvPicPr>
        <p:blipFill>
          <a:blip r:embed="rId2"/>
          <a:stretch>
            <a:fillRect/>
          </a:stretch>
        </p:blipFill>
        <p:spPr>
          <a:xfrm>
            <a:off x="5756643" y="1150536"/>
            <a:ext cx="5967413" cy="4167187"/>
          </a:xfrm>
          <a:prstGeom prst="rect">
            <a:avLst/>
          </a:prstGeom>
        </p:spPr>
      </p:pic>
      <p:sp>
        <p:nvSpPr>
          <p:cNvPr id="3" name="Title 2">
            <a:extLst>
              <a:ext uri="{FF2B5EF4-FFF2-40B4-BE49-F238E27FC236}">
                <a16:creationId xmlns:a16="http://schemas.microsoft.com/office/drawing/2014/main" id="{83BA215B-9724-4DD9-8387-4534B2702038}"/>
              </a:ext>
            </a:extLst>
          </p:cNvPr>
          <p:cNvSpPr txBox="1">
            <a:spLocks/>
          </p:cNvSpPr>
          <p:nvPr/>
        </p:nvSpPr>
        <p:spPr>
          <a:xfrm>
            <a:off x="1776920" y="1590368"/>
            <a:ext cx="3645425" cy="1371600"/>
          </a:xfrm>
          <a:prstGeom prst="rect">
            <a:avLst/>
          </a:prstGeom>
        </p:spPr>
        <p:txBody>
          <a:bodyPr anchor="t">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PE" sz="2800" dirty="0"/>
              <a:t>Toronto: top 20</a:t>
            </a:r>
            <a:br>
              <a:rPr lang="es-PE" sz="2800" dirty="0"/>
            </a:br>
            <a:r>
              <a:rPr lang="es-PE" sz="2800" dirty="0" err="1"/>
              <a:t>most</a:t>
            </a:r>
            <a:r>
              <a:rPr lang="es-PE" sz="2800" dirty="0"/>
              <a:t> </a:t>
            </a:r>
            <a:r>
              <a:rPr lang="es-PE" sz="2800" dirty="0" err="1"/>
              <a:t>common</a:t>
            </a:r>
            <a:r>
              <a:rPr lang="es-PE" sz="2800" dirty="0"/>
              <a:t> </a:t>
            </a:r>
            <a:r>
              <a:rPr lang="es-PE" sz="2800" dirty="0" err="1"/>
              <a:t>venues</a:t>
            </a:r>
            <a:endParaRPr lang="en-US" sz="2800" dirty="0"/>
          </a:p>
        </p:txBody>
      </p:sp>
      <p:sp>
        <p:nvSpPr>
          <p:cNvPr id="4" name="Text Placeholder 1">
            <a:extLst>
              <a:ext uri="{FF2B5EF4-FFF2-40B4-BE49-F238E27FC236}">
                <a16:creationId xmlns:a16="http://schemas.microsoft.com/office/drawing/2014/main" id="{82CF79C1-DAB8-44E6-BEE7-81558FFF5B4D}"/>
              </a:ext>
            </a:extLst>
          </p:cNvPr>
          <p:cNvSpPr txBox="1">
            <a:spLocks/>
          </p:cNvSpPr>
          <p:nvPr/>
        </p:nvSpPr>
        <p:spPr>
          <a:xfrm>
            <a:off x="1776920" y="2873479"/>
            <a:ext cx="3645425" cy="2416277"/>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buFont typeface="Arial" panose="020B0604020202020204" pitchFamily="34" charset="0"/>
              <a:buChar char="•"/>
            </a:pPr>
            <a:r>
              <a:rPr lang="es-PE" sz="1800" dirty="0"/>
              <a:t>‘Café’ and ‘</a:t>
            </a:r>
            <a:r>
              <a:rPr lang="es-PE" sz="1800" dirty="0" err="1"/>
              <a:t>Coffee</a:t>
            </a:r>
            <a:r>
              <a:rPr lang="es-PE" sz="1800" dirty="0"/>
              <a:t> Shops’ </a:t>
            </a:r>
            <a:r>
              <a:rPr lang="es-PE" sz="1800" dirty="0" err="1"/>
              <a:t>venue</a:t>
            </a:r>
            <a:r>
              <a:rPr lang="es-PE" sz="1800" dirty="0"/>
              <a:t> </a:t>
            </a:r>
            <a:r>
              <a:rPr lang="es-PE" sz="1800" dirty="0" err="1"/>
              <a:t>categories</a:t>
            </a:r>
            <a:r>
              <a:rPr lang="es-PE" sz="1800" dirty="0"/>
              <a:t> are </a:t>
            </a:r>
            <a:r>
              <a:rPr lang="es-PE" sz="1800" dirty="0" err="1"/>
              <a:t>the</a:t>
            </a:r>
            <a:r>
              <a:rPr lang="es-PE" sz="1800" dirty="0"/>
              <a:t> </a:t>
            </a:r>
            <a:r>
              <a:rPr lang="es-PE" sz="1800" dirty="0" err="1"/>
              <a:t>highest</a:t>
            </a:r>
            <a:r>
              <a:rPr lang="es-PE" sz="1800" dirty="0"/>
              <a:t> in Toronto, </a:t>
            </a:r>
            <a:r>
              <a:rPr lang="es-PE" sz="1800" dirty="0" err="1"/>
              <a:t>which</a:t>
            </a:r>
            <a:r>
              <a:rPr lang="es-PE" sz="1800" dirty="0"/>
              <a:t> </a:t>
            </a:r>
            <a:r>
              <a:rPr lang="es-PE" sz="1800" dirty="0" err="1"/>
              <a:t>represents</a:t>
            </a:r>
            <a:r>
              <a:rPr lang="es-PE" sz="1800" dirty="0"/>
              <a:t> 16% </a:t>
            </a:r>
            <a:r>
              <a:rPr lang="es-PE" sz="1800" dirty="0" err="1"/>
              <a:t>of</a:t>
            </a:r>
            <a:r>
              <a:rPr lang="es-PE" sz="1800" dirty="0"/>
              <a:t> </a:t>
            </a:r>
            <a:r>
              <a:rPr lang="es-PE" sz="1800" dirty="0" err="1"/>
              <a:t>all</a:t>
            </a:r>
            <a:r>
              <a:rPr lang="es-PE" sz="1800" dirty="0"/>
              <a:t> </a:t>
            </a:r>
            <a:r>
              <a:rPr lang="es-PE" sz="1800" dirty="0" err="1"/>
              <a:t>venues</a:t>
            </a:r>
            <a:r>
              <a:rPr lang="es-PE" sz="1800" dirty="0"/>
              <a:t> in Toronto.</a:t>
            </a:r>
          </a:p>
          <a:p>
            <a:pPr algn="just">
              <a:buFont typeface="Arial" panose="020B0604020202020204" pitchFamily="34" charset="0"/>
              <a:buChar char="•"/>
            </a:pPr>
            <a:r>
              <a:rPr lang="es-PE" sz="1800" dirty="0" err="1"/>
              <a:t>When</a:t>
            </a:r>
            <a:r>
              <a:rPr lang="es-PE" sz="1800" dirty="0"/>
              <a:t> </a:t>
            </a:r>
            <a:r>
              <a:rPr lang="es-PE" sz="1800" dirty="0" err="1"/>
              <a:t>grouped</a:t>
            </a:r>
            <a:r>
              <a:rPr lang="es-PE" sz="1800" dirty="0"/>
              <a:t> </a:t>
            </a:r>
            <a:r>
              <a:rPr lang="es-PE" sz="1800" dirty="0" err="1"/>
              <a:t>together</a:t>
            </a:r>
            <a:r>
              <a:rPr lang="es-PE" sz="1800" dirty="0"/>
              <a:t>, </a:t>
            </a:r>
            <a:r>
              <a:rPr lang="es-PE" sz="1800" dirty="0" err="1"/>
              <a:t>the</a:t>
            </a:r>
            <a:r>
              <a:rPr lang="es-PE" sz="1800" dirty="0"/>
              <a:t> ‘</a:t>
            </a:r>
            <a:r>
              <a:rPr lang="es-PE" sz="1800" dirty="0" err="1"/>
              <a:t>Restaurant’s</a:t>
            </a:r>
            <a:r>
              <a:rPr lang="es-PE" sz="1800" dirty="0"/>
              <a:t> </a:t>
            </a:r>
            <a:r>
              <a:rPr lang="es-PE" sz="1800" dirty="0" err="1"/>
              <a:t>venue</a:t>
            </a:r>
            <a:r>
              <a:rPr lang="es-PE" sz="1800" dirty="0"/>
              <a:t> </a:t>
            </a:r>
            <a:r>
              <a:rPr lang="es-PE" sz="1800" dirty="0" err="1"/>
              <a:t>categories</a:t>
            </a:r>
            <a:r>
              <a:rPr lang="es-PE" sz="1800" dirty="0"/>
              <a:t> </a:t>
            </a:r>
            <a:r>
              <a:rPr lang="es-PE" sz="1800" dirty="0" err="1"/>
              <a:t>represents</a:t>
            </a:r>
            <a:r>
              <a:rPr lang="es-PE" sz="1800" dirty="0"/>
              <a:t> 26% </a:t>
            </a:r>
            <a:r>
              <a:rPr lang="es-PE" sz="1800" dirty="0" err="1"/>
              <a:t>of</a:t>
            </a:r>
            <a:r>
              <a:rPr lang="es-PE" sz="1800" dirty="0"/>
              <a:t> </a:t>
            </a:r>
            <a:r>
              <a:rPr lang="es-PE" sz="1800" dirty="0" err="1"/>
              <a:t>all</a:t>
            </a:r>
            <a:r>
              <a:rPr lang="es-PE" sz="1800" dirty="0"/>
              <a:t> </a:t>
            </a:r>
            <a:r>
              <a:rPr lang="es-PE" sz="1800" dirty="0" err="1"/>
              <a:t>venues</a:t>
            </a:r>
            <a:r>
              <a:rPr lang="es-PE" sz="1800" dirty="0"/>
              <a:t>.</a:t>
            </a:r>
          </a:p>
          <a:p>
            <a:pPr marL="0" indent="0" algn="just">
              <a:buNone/>
            </a:pPr>
            <a:endParaRPr lang="es-PE" sz="1800" dirty="0"/>
          </a:p>
          <a:p>
            <a:pPr algn="just">
              <a:buFont typeface="Arial" panose="020B0604020202020204" pitchFamily="34" charset="0"/>
              <a:buChar char="•"/>
            </a:pPr>
            <a:endParaRPr lang="es-PE" sz="1800" dirty="0"/>
          </a:p>
        </p:txBody>
      </p:sp>
    </p:spTree>
    <p:extLst>
      <p:ext uri="{BB962C8B-B14F-4D97-AF65-F5344CB8AC3E}">
        <p14:creationId xmlns:p14="http://schemas.microsoft.com/office/powerpoint/2010/main" val="3534648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9FA6FD-E711-4131-9F4C-41A0EFA1B41C}"/>
              </a:ext>
            </a:extLst>
          </p:cNvPr>
          <p:cNvSpPr>
            <a:spLocks noGrp="1"/>
          </p:cNvSpPr>
          <p:nvPr>
            <p:ph type="title"/>
          </p:nvPr>
        </p:nvSpPr>
        <p:spPr/>
        <p:txBody>
          <a:bodyPr/>
          <a:lstStyle/>
          <a:p>
            <a:pPr algn="l"/>
            <a:r>
              <a:rPr lang="en-US" dirty="0"/>
              <a:t>Final Clustering for Lima and Toronto boroughs</a:t>
            </a:r>
          </a:p>
        </p:txBody>
      </p:sp>
      <p:sp>
        <p:nvSpPr>
          <p:cNvPr id="4" name="Content Placeholder 3">
            <a:extLst>
              <a:ext uri="{FF2B5EF4-FFF2-40B4-BE49-F238E27FC236}">
                <a16:creationId xmlns:a16="http://schemas.microsoft.com/office/drawing/2014/main" id="{D2EAFC03-C52D-442E-8553-3EAD0C7D83E4}"/>
              </a:ext>
            </a:extLst>
          </p:cNvPr>
          <p:cNvSpPr>
            <a:spLocks noGrp="1"/>
          </p:cNvSpPr>
          <p:nvPr>
            <p:ph idx="1"/>
          </p:nvPr>
        </p:nvSpPr>
        <p:spPr>
          <a:xfrm>
            <a:off x="1484310" y="2584703"/>
            <a:ext cx="10018713" cy="2645665"/>
          </a:xfrm>
        </p:spPr>
        <p:txBody>
          <a:bodyPr anchor="t">
            <a:normAutofit/>
          </a:bodyPr>
          <a:lstStyle/>
          <a:p>
            <a:r>
              <a:rPr lang="en-US" dirty="0"/>
              <a:t>The big proportion of Restaurants, Café and Coffee Shops seems to be a determinant factor when generating clusters using K-means algorithm.</a:t>
            </a:r>
          </a:p>
          <a:p>
            <a:r>
              <a:rPr lang="en-US" dirty="0"/>
              <a:t>A second run was done excluding these venue categories in both cities.</a:t>
            </a:r>
          </a:p>
          <a:p>
            <a:r>
              <a:rPr lang="en-US" dirty="0"/>
              <a:t>Results of the final clustering is shown in next page.</a:t>
            </a:r>
          </a:p>
        </p:txBody>
      </p:sp>
    </p:spTree>
    <p:extLst>
      <p:ext uri="{BB962C8B-B14F-4D97-AF65-F5344CB8AC3E}">
        <p14:creationId xmlns:p14="http://schemas.microsoft.com/office/powerpoint/2010/main" val="4110694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F44030-3A81-4271-A4DA-8DA10EBE5CCC}"/>
              </a:ext>
            </a:extLst>
          </p:cNvPr>
          <p:cNvSpPr txBox="1"/>
          <p:nvPr/>
        </p:nvSpPr>
        <p:spPr>
          <a:xfrm>
            <a:off x="1956619" y="653070"/>
            <a:ext cx="1189704" cy="369332"/>
          </a:xfrm>
          <a:prstGeom prst="rect">
            <a:avLst/>
          </a:prstGeom>
          <a:noFill/>
        </p:spPr>
        <p:txBody>
          <a:bodyPr wrap="square" rtlCol="0">
            <a:spAutoFit/>
          </a:bodyPr>
          <a:lstStyle/>
          <a:p>
            <a:r>
              <a:rPr lang="en-US" dirty="0"/>
              <a:t>Cluster 0</a:t>
            </a:r>
          </a:p>
        </p:txBody>
      </p:sp>
      <p:sp>
        <p:nvSpPr>
          <p:cNvPr id="6" name="TextBox 5">
            <a:extLst>
              <a:ext uri="{FF2B5EF4-FFF2-40B4-BE49-F238E27FC236}">
                <a16:creationId xmlns:a16="http://schemas.microsoft.com/office/drawing/2014/main" id="{F3F51496-5F5D-4D14-ACD6-E1B76A827AE4}"/>
              </a:ext>
            </a:extLst>
          </p:cNvPr>
          <p:cNvSpPr txBox="1"/>
          <p:nvPr/>
        </p:nvSpPr>
        <p:spPr>
          <a:xfrm>
            <a:off x="1956619" y="3946784"/>
            <a:ext cx="1189704" cy="369332"/>
          </a:xfrm>
          <a:prstGeom prst="rect">
            <a:avLst/>
          </a:prstGeom>
          <a:noFill/>
        </p:spPr>
        <p:txBody>
          <a:bodyPr wrap="square" rtlCol="0">
            <a:spAutoFit/>
          </a:bodyPr>
          <a:lstStyle/>
          <a:p>
            <a:r>
              <a:rPr lang="en-US" dirty="0"/>
              <a:t>Cluster 2</a:t>
            </a:r>
          </a:p>
        </p:txBody>
      </p:sp>
      <p:sp>
        <p:nvSpPr>
          <p:cNvPr id="7" name="TextBox 6">
            <a:extLst>
              <a:ext uri="{FF2B5EF4-FFF2-40B4-BE49-F238E27FC236}">
                <a16:creationId xmlns:a16="http://schemas.microsoft.com/office/drawing/2014/main" id="{8403E78F-C665-4B45-8594-E2F87E08CC5C}"/>
              </a:ext>
            </a:extLst>
          </p:cNvPr>
          <p:cNvSpPr txBox="1"/>
          <p:nvPr/>
        </p:nvSpPr>
        <p:spPr>
          <a:xfrm>
            <a:off x="1956619" y="2646000"/>
            <a:ext cx="1189704" cy="369332"/>
          </a:xfrm>
          <a:prstGeom prst="rect">
            <a:avLst/>
          </a:prstGeom>
          <a:noFill/>
        </p:spPr>
        <p:txBody>
          <a:bodyPr wrap="square" rtlCol="0">
            <a:spAutoFit/>
          </a:bodyPr>
          <a:lstStyle/>
          <a:p>
            <a:r>
              <a:rPr lang="en-US" dirty="0"/>
              <a:t>Cluster 1</a:t>
            </a:r>
          </a:p>
        </p:txBody>
      </p:sp>
      <p:pic>
        <p:nvPicPr>
          <p:cNvPr id="8" name="Picture 7">
            <a:extLst>
              <a:ext uri="{FF2B5EF4-FFF2-40B4-BE49-F238E27FC236}">
                <a16:creationId xmlns:a16="http://schemas.microsoft.com/office/drawing/2014/main" id="{8B3AC51B-180F-44A1-81C1-94D510F0A776}"/>
              </a:ext>
            </a:extLst>
          </p:cNvPr>
          <p:cNvPicPr>
            <a:picLocks noChangeAspect="1"/>
          </p:cNvPicPr>
          <p:nvPr/>
        </p:nvPicPr>
        <p:blipFill>
          <a:blip r:embed="rId2"/>
          <a:stretch>
            <a:fillRect/>
          </a:stretch>
        </p:blipFill>
        <p:spPr>
          <a:xfrm>
            <a:off x="3569126" y="653070"/>
            <a:ext cx="7948613" cy="1485900"/>
          </a:xfrm>
          <a:prstGeom prst="rect">
            <a:avLst/>
          </a:prstGeom>
        </p:spPr>
      </p:pic>
      <p:pic>
        <p:nvPicPr>
          <p:cNvPr id="9" name="Picture 8">
            <a:extLst>
              <a:ext uri="{FF2B5EF4-FFF2-40B4-BE49-F238E27FC236}">
                <a16:creationId xmlns:a16="http://schemas.microsoft.com/office/drawing/2014/main" id="{248E93AD-80C3-4EC5-AFCF-97749E339B67}"/>
              </a:ext>
            </a:extLst>
          </p:cNvPr>
          <p:cNvPicPr>
            <a:picLocks noChangeAspect="1"/>
          </p:cNvPicPr>
          <p:nvPr/>
        </p:nvPicPr>
        <p:blipFill>
          <a:blip r:embed="rId3"/>
          <a:stretch>
            <a:fillRect/>
          </a:stretch>
        </p:blipFill>
        <p:spPr>
          <a:xfrm>
            <a:off x="3569126" y="2646000"/>
            <a:ext cx="7948613" cy="766763"/>
          </a:xfrm>
          <a:prstGeom prst="rect">
            <a:avLst/>
          </a:prstGeom>
        </p:spPr>
      </p:pic>
      <p:pic>
        <p:nvPicPr>
          <p:cNvPr id="10" name="Picture 9">
            <a:extLst>
              <a:ext uri="{FF2B5EF4-FFF2-40B4-BE49-F238E27FC236}">
                <a16:creationId xmlns:a16="http://schemas.microsoft.com/office/drawing/2014/main" id="{C53F1969-BB44-4283-A6F3-98E948B3C7EC}"/>
              </a:ext>
            </a:extLst>
          </p:cNvPr>
          <p:cNvPicPr>
            <a:picLocks noChangeAspect="1"/>
          </p:cNvPicPr>
          <p:nvPr/>
        </p:nvPicPr>
        <p:blipFill>
          <a:blip r:embed="rId4"/>
          <a:stretch>
            <a:fillRect/>
          </a:stretch>
        </p:blipFill>
        <p:spPr>
          <a:xfrm>
            <a:off x="3569125" y="3942742"/>
            <a:ext cx="7948613" cy="2262188"/>
          </a:xfrm>
          <a:prstGeom prst="rect">
            <a:avLst/>
          </a:prstGeom>
        </p:spPr>
      </p:pic>
    </p:spTree>
    <p:extLst>
      <p:ext uri="{BB962C8B-B14F-4D97-AF65-F5344CB8AC3E}">
        <p14:creationId xmlns:p14="http://schemas.microsoft.com/office/powerpoint/2010/main" val="2998668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9FA6FD-E711-4131-9F4C-41A0EFA1B41C}"/>
              </a:ext>
            </a:extLst>
          </p:cNvPr>
          <p:cNvSpPr>
            <a:spLocks noGrp="1"/>
          </p:cNvSpPr>
          <p:nvPr>
            <p:ph type="title"/>
          </p:nvPr>
        </p:nvSpPr>
        <p:spPr/>
        <p:txBody>
          <a:bodyPr/>
          <a:lstStyle/>
          <a:p>
            <a:pPr algn="l"/>
            <a:r>
              <a:rPr lang="en-US" dirty="0"/>
              <a:t>Analysis of final Clustering</a:t>
            </a:r>
          </a:p>
        </p:txBody>
      </p:sp>
      <p:sp>
        <p:nvSpPr>
          <p:cNvPr id="4" name="Content Placeholder 3">
            <a:extLst>
              <a:ext uri="{FF2B5EF4-FFF2-40B4-BE49-F238E27FC236}">
                <a16:creationId xmlns:a16="http://schemas.microsoft.com/office/drawing/2014/main" id="{D2EAFC03-C52D-442E-8553-3EAD0C7D83E4}"/>
              </a:ext>
            </a:extLst>
          </p:cNvPr>
          <p:cNvSpPr>
            <a:spLocks noGrp="1"/>
          </p:cNvSpPr>
          <p:nvPr>
            <p:ph idx="1"/>
          </p:nvPr>
        </p:nvSpPr>
        <p:spPr>
          <a:xfrm>
            <a:off x="1484310" y="2584703"/>
            <a:ext cx="10018713" cy="2645665"/>
          </a:xfrm>
        </p:spPr>
        <p:txBody>
          <a:bodyPr anchor="t">
            <a:normAutofit fontScale="92500" lnSpcReduction="10000"/>
          </a:bodyPr>
          <a:lstStyle/>
          <a:p>
            <a:pPr marL="0" indent="0">
              <a:buNone/>
            </a:pPr>
            <a:r>
              <a:rPr lang="en-US" dirty="0"/>
              <a:t>Looking to the previous charts with the final clustering results, we observe that:</a:t>
            </a:r>
          </a:p>
          <a:p>
            <a:r>
              <a:rPr lang="en-US" dirty="0"/>
              <a:t>Cluster 0: Lima, Miraflores, San Isidro and Barranco were grouped together with East and West Toronto, close to my expectation, as these are known as tourism centers. The most common venues in this cluster are Bars, Hotels, Bakeries, Breweries, Parks. </a:t>
            </a:r>
          </a:p>
          <a:p>
            <a:r>
              <a:rPr lang="en-US" dirty="0"/>
              <a:t>Cluster 1: the main driver seems to be the Parks venue category.</a:t>
            </a:r>
          </a:p>
          <a:p>
            <a:r>
              <a:rPr lang="en-US" dirty="0"/>
              <a:t>Cluster 2: might be grouping several venues where there is no a predominant one.</a:t>
            </a:r>
          </a:p>
        </p:txBody>
      </p:sp>
    </p:spTree>
    <p:extLst>
      <p:ext uri="{BB962C8B-B14F-4D97-AF65-F5344CB8AC3E}">
        <p14:creationId xmlns:p14="http://schemas.microsoft.com/office/powerpoint/2010/main" val="41919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9FA6FD-E711-4131-9F4C-41A0EFA1B41C}"/>
              </a:ext>
            </a:extLst>
          </p:cNvPr>
          <p:cNvSpPr>
            <a:spLocks noGrp="1"/>
          </p:cNvSpPr>
          <p:nvPr>
            <p:ph type="title"/>
          </p:nvPr>
        </p:nvSpPr>
        <p:spPr/>
        <p:txBody>
          <a:bodyPr/>
          <a:lstStyle/>
          <a:p>
            <a:pPr algn="l"/>
            <a:r>
              <a:rPr lang="en-US" dirty="0"/>
              <a:t>Final Observations</a:t>
            </a:r>
          </a:p>
        </p:txBody>
      </p:sp>
      <p:sp>
        <p:nvSpPr>
          <p:cNvPr id="4" name="Content Placeholder 3">
            <a:extLst>
              <a:ext uri="{FF2B5EF4-FFF2-40B4-BE49-F238E27FC236}">
                <a16:creationId xmlns:a16="http://schemas.microsoft.com/office/drawing/2014/main" id="{D2EAFC03-C52D-442E-8553-3EAD0C7D83E4}"/>
              </a:ext>
            </a:extLst>
          </p:cNvPr>
          <p:cNvSpPr>
            <a:spLocks noGrp="1"/>
          </p:cNvSpPr>
          <p:nvPr>
            <p:ph idx="1"/>
          </p:nvPr>
        </p:nvSpPr>
        <p:spPr>
          <a:xfrm>
            <a:off x="1484310" y="2182765"/>
            <a:ext cx="10018713" cy="3529781"/>
          </a:xfrm>
        </p:spPr>
        <p:txBody>
          <a:bodyPr anchor="t">
            <a:normAutofit fontScale="77500" lnSpcReduction="20000"/>
          </a:bodyPr>
          <a:lstStyle/>
          <a:p>
            <a:r>
              <a:rPr lang="en-US" dirty="0"/>
              <a:t>Excluding the Restaurants and Café / Coffee Shops venue categories for the final clustering, does not diminish the importance of the excluded two categories, as they are a very important aspect of Lima and Toronto cities. </a:t>
            </a:r>
          </a:p>
          <a:p>
            <a:r>
              <a:rPr lang="en-US" dirty="0"/>
              <a:t>In excluding the Restaurants venue categories for the final clustering, it became obvious that other venue categories may be grouped together, e.g.: Fried Chicken Joint and Burger Joint can be grouped as Fast Food. This will have the K-means algorithm to provide different results, but explanation might be easier.</a:t>
            </a:r>
          </a:p>
          <a:p>
            <a:r>
              <a:rPr lang="en-US" dirty="0"/>
              <a:t>The </a:t>
            </a:r>
            <a:r>
              <a:rPr lang="en-US" dirty="0" err="1"/>
              <a:t>random_state</a:t>
            </a:r>
            <a:r>
              <a:rPr lang="en-US" dirty="0"/>
              <a:t> and the number of clusters must be set for the K-means algorithm to run; a different initial setup may give different results.</a:t>
            </a:r>
          </a:p>
          <a:p>
            <a:pPr lvl="0"/>
            <a:r>
              <a:rPr lang="en-US" dirty="0"/>
              <a:t>The model is conditioned to the data accuracy provided by Foursquare. Parameters that can change the results are the number of venues which was limited to 100 for this project, and the radius or distance to be searched from the borough locations. These two parameters might be adjusted to get more precise results if needed.</a:t>
            </a:r>
          </a:p>
        </p:txBody>
      </p:sp>
    </p:spTree>
    <p:extLst>
      <p:ext uri="{BB962C8B-B14F-4D97-AF65-F5344CB8AC3E}">
        <p14:creationId xmlns:p14="http://schemas.microsoft.com/office/powerpoint/2010/main" val="3253760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9FA6FD-E711-4131-9F4C-41A0EFA1B41C}"/>
              </a:ext>
            </a:extLst>
          </p:cNvPr>
          <p:cNvSpPr>
            <a:spLocks noGrp="1"/>
          </p:cNvSpPr>
          <p:nvPr>
            <p:ph type="title"/>
          </p:nvPr>
        </p:nvSpPr>
        <p:spPr/>
        <p:txBody>
          <a:bodyPr/>
          <a:lstStyle/>
          <a:p>
            <a:pPr algn="l"/>
            <a:r>
              <a:rPr lang="es-PE" dirty="0"/>
              <a:t>Data </a:t>
            </a:r>
            <a:r>
              <a:rPr lang="es-PE" dirty="0" err="1"/>
              <a:t>Science</a:t>
            </a:r>
            <a:r>
              <a:rPr lang="es-PE" dirty="0"/>
              <a:t> </a:t>
            </a:r>
            <a:r>
              <a:rPr lang="es-PE" dirty="0" err="1"/>
              <a:t>Capstone</a:t>
            </a:r>
            <a:r>
              <a:rPr lang="es-PE" dirty="0"/>
              <a:t> Project</a:t>
            </a:r>
            <a:endParaRPr lang="en-US" dirty="0"/>
          </a:p>
        </p:txBody>
      </p:sp>
      <p:sp>
        <p:nvSpPr>
          <p:cNvPr id="4" name="Content Placeholder 3">
            <a:extLst>
              <a:ext uri="{FF2B5EF4-FFF2-40B4-BE49-F238E27FC236}">
                <a16:creationId xmlns:a16="http://schemas.microsoft.com/office/drawing/2014/main" id="{D2EAFC03-C52D-442E-8553-3EAD0C7D83E4}"/>
              </a:ext>
            </a:extLst>
          </p:cNvPr>
          <p:cNvSpPr>
            <a:spLocks noGrp="1"/>
          </p:cNvSpPr>
          <p:nvPr>
            <p:ph idx="1"/>
          </p:nvPr>
        </p:nvSpPr>
        <p:spPr/>
        <p:txBody>
          <a:bodyPr/>
          <a:lstStyle/>
          <a:p>
            <a:r>
              <a:rPr lang="en-US" dirty="0"/>
              <a:t>For the Data Science Capstone project, a comparison between the cities of Lima (Peru) and Toronto (Canada) will be performed, leveraging the Foursquare location data.</a:t>
            </a:r>
          </a:p>
          <a:p>
            <a:r>
              <a:rPr lang="en-US" dirty="0"/>
              <a:t>The objective of the project is to compare the boroughs of Lima and Toronto cities and determine how similar or dissimilar they are. </a:t>
            </a:r>
          </a:p>
          <a:p>
            <a:pPr marL="0" indent="0">
              <a:buNone/>
            </a:pPr>
            <a:endParaRPr lang="en-US" dirty="0"/>
          </a:p>
        </p:txBody>
      </p:sp>
    </p:spTree>
    <p:extLst>
      <p:ext uri="{BB962C8B-B14F-4D97-AF65-F5344CB8AC3E}">
        <p14:creationId xmlns:p14="http://schemas.microsoft.com/office/powerpoint/2010/main" val="1563608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9FA6FD-E711-4131-9F4C-41A0EFA1B41C}"/>
              </a:ext>
            </a:extLst>
          </p:cNvPr>
          <p:cNvSpPr>
            <a:spLocks noGrp="1"/>
          </p:cNvSpPr>
          <p:nvPr>
            <p:ph type="title"/>
          </p:nvPr>
        </p:nvSpPr>
        <p:spPr/>
        <p:txBody>
          <a:bodyPr/>
          <a:lstStyle/>
          <a:p>
            <a:pPr algn="l"/>
            <a:r>
              <a:rPr lang="en-US" dirty="0"/>
              <a:t>Source of the data and tools</a:t>
            </a:r>
          </a:p>
        </p:txBody>
      </p:sp>
      <p:sp>
        <p:nvSpPr>
          <p:cNvPr id="4" name="Content Placeholder 3">
            <a:extLst>
              <a:ext uri="{FF2B5EF4-FFF2-40B4-BE49-F238E27FC236}">
                <a16:creationId xmlns:a16="http://schemas.microsoft.com/office/drawing/2014/main" id="{D2EAFC03-C52D-442E-8553-3EAD0C7D83E4}"/>
              </a:ext>
            </a:extLst>
          </p:cNvPr>
          <p:cNvSpPr>
            <a:spLocks noGrp="1"/>
          </p:cNvSpPr>
          <p:nvPr>
            <p:ph idx="1"/>
          </p:nvPr>
        </p:nvSpPr>
        <p:spPr>
          <a:xfrm>
            <a:off x="1484310" y="2212849"/>
            <a:ext cx="10018713" cy="3648456"/>
          </a:xfrm>
        </p:spPr>
        <p:txBody>
          <a:bodyPr>
            <a:noAutofit/>
          </a:bodyPr>
          <a:lstStyle/>
          <a:p>
            <a:r>
              <a:rPr lang="en-US" dirty="0"/>
              <a:t>Toronto boroughs and neighborhoods data source: https://en.wikipedia.org/wiki/List_of_postal_codes_of_Canada:_M;</a:t>
            </a:r>
          </a:p>
          <a:p>
            <a:r>
              <a:rPr lang="en-US" dirty="0"/>
              <a:t>Lima boroughs data source: https://www.antipodas.net/coordenadaspais/peru/lima.php#coordenadas;</a:t>
            </a:r>
          </a:p>
          <a:p>
            <a:r>
              <a:rPr lang="en-US" dirty="0"/>
              <a:t>Beautiful Soup library to scrape information from web pages;</a:t>
            </a:r>
          </a:p>
          <a:p>
            <a:r>
              <a:rPr lang="en-US" dirty="0"/>
              <a:t>Folium library to map boroughs and neighborhoods;</a:t>
            </a:r>
          </a:p>
          <a:p>
            <a:r>
              <a:rPr lang="en-US" dirty="0"/>
              <a:t>Foursquare API to get the most common venues given the coordinates of each location.</a:t>
            </a:r>
          </a:p>
        </p:txBody>
      </p:sp>
    </p:spTree>
    <p:extLst>
      <p:ext uri="{BB962C8B-B14F-4D97-AF65-F5344CB8AC3E}">
        <p14:creationId xmlns:p14="http://schemas.microsoft.com/office/powerpoint/2010/main" val="2259824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9FA6FD-E711-4131-9F4C-41A0EFA1B41C}"/>
              </a:ext>
            </a:extLst>
          </p:cNvPr>
          <p:cNvSpPr>
            <a:spLocks noGrp="1"/>
          </p:cNvSpPr>
          <p:nvPr>
            <p:ph type="title"/>
          </p:nvPr>
        </p:nvSpPr>
        <p:spPr>
          <a:xfrm>
            <a:off x="1776920" y="1590368"/>
            <a:ext cx="4319080" cy="1371600"/>
          </a:xfrm>
        </p:spPr>
        <p:txBody>
          <a:bodyPr anchor="t">
            <a:normAutofit/>
          </a:bodyPr>
          <a:lstStyle/>
          <a:p>
            <a:pPr algn="l"/>
            <a:r>
              <a:rPr lang="es-PE" sz="2800" dirty="0"/>
              <a:t>Lima and Toronto </a:t>
            </a:r>
            <a:r>
              <a:rPr lang="es-PE" sz="2800" dirty="0" err="1"/>
              <a:t>boroughs</a:t>
            </a:r>
            <a:endParaRPr lang="en-US" sz="2800" dirty="0"/>
          </a:p>
        </p:txBody>
      </p:sp>
      <p:sp>
        <p:nvSpPr>
          <p:cNvPr id="2" name="Text Placeholder 1">
            <a:extLst>
              <a:ext uri="{FF2B5EF4-FFF2-40B4-BE49-F238E27FC236}">
                <a16:creationId xmlns:a16="http://schemas.microsoft.com/office/drawing/2014/main" id="{CFD296EF-AE4F-4801-B3C9-B5AD33E8BF48}"/>
              </a:ext>
            </a:extLst>
          </p:cNvPr>
          <p:cNvSpPr>
            <a:spLocks noGrp="1"/>
          </p:cNvSpPr>
          <p:nvPr>
            <p:ph type="body" sz="half" idx="2"/>
          </p:nvPr>
        </p:nvSpPr>
        <p:spPr>
          <a:xfrm>
            <a:off x="1776920" y="2873479"/>
            <a:ext cx="4014280" cy="2416277"/>
          </a:xfrm>
        </p:spPr>
        <p:txBody>
          <a:bodyPr>
            <a:noAutofit/>
          </a:bodyPr>
          <a:lstStyle/>
          <a:p>
            <a:pPr marL="285750" indent="-285750" algn="just">
              <a:buFont typeface="Arial" panose="020B0604020202020204" pitchFamily="34" charset="0"/>
              <a:buChar char="•"/>
            </a:pPr>
            <a:r>
              <a:rPr lang="en-US" sz="1800" dirty="0" err="1"/>
              <a:t>Beatiful</a:t>
            </a:r>
            <a:r>
              <a:rPr lang="es-PE" sz="1800" dirty="0"/>
              <a:t> </a:t>
            </a:r>
            <a:r>
              <a:rPr lang="es-PE" sz="1800" dirty="0" err="1"/>
              <a:t>Soup</a:t>
            </a:r>
            <a:r>
              <a:rPr lang="es-PE" sz="1800" dirty="0"/>
              <a:t> </a:t>
            </a:r>
            <a:r>
              <a:rPr lang="es-PE" sz="1800" dirty="0" err="1"/>
              <a:t>library</a:t>
            </a:r>
            <a:r>
              <a:rPr lang="es-PE" sz="1800" dirty="0"/>
              <a:t> </a:t>
            </a:r>
            <a:r>
              <a:rPr lang="es-PE" sz="1800" dirty="0" err="1"/>
              <a:t>was</a:t>
            </a:r>
            <a:r>
              <a:rPr lang="es-PE" sz="1800" dirty="0"/>
              <a:t> </a:t>
            </a:r>
            <a:r>
              <a:rPr lang="en-US" sz="1800" dirty="0"/>
              <a:t>used</a:t>
            </a:r>
            <a:r>
              <a:rPr lang="es-PE" sz="1800" dirty="0"/>
              <a:t> </a:t>
            </a:r>
            <a:r>
              <a:rPr lang="en-US" sz="1800" dirty="0"/>
              <a:t>to</a:t>
            </a:r>
            <a:r>
              <a:rPr lang="es-PE" sz="1800" dirty="0"/>
              <a:t> </a:t>
            </a:r>
            <a:r>
              <a:rPr lang="en-US" sz="1800" dirty="0"/>
              <a:t>scrape</a:t>
            </a:r>
            <a:r>
              <a:rPr lang="es-PE" sz="1800" dirty="0"/>
              <a:t> </a:t>
            </a:r>
            <a:r>
              <a:rPr lang="en-US" sz="1800" dirty="0"/>
              <a:t>the</a:t>
            </a:r>
            <a:r>
              <a:rPr lang="es-PE" sz="1800" dirty="0"/>
              <a:t> web </a:t>
            </a:r>
            <a:r>
              <a:rPr lang="en-US" sz="1800" dirty="0"/>
              <a:t>pages to get </a:t>
            </a:r>
            <a:r>
              <a:rPr lang="es-PE" sz="1800" dirty="0"/>
              <a:t>data </a:t>
            </a:r>
            <a:r>
              <a:rPr lang="es-PE" sz="1800" dirty="0" err="1"/>
              <a:t>from</a:t>
            </a:r>
            <a:r>
              <a:rPr lang="es-PE" sz="1800" dirty="0"/>
              <a:t> Lima and Toronto.</a:t>
            </a:r>
          </a:p>
          <a:p>
            <a:pPr marL="285750" indent="-285750" algn="just">
              <a:buFont typeface="Arial" panose="020B0604020202020204" pitchFamily="34" charset="0"/>
              <a:buChar char="•"/>
            </a:pPr>
            <a:r>
              <a:rPr lang="en-US" sz="1800" dirty="0"/>
              <a:t>Folium library w</a:t>
            </a:r>
            <a:r>
              <a:rPr lang="es-PE" sz="1800" dirty="0"/>
              <a:t>as </a:t>
            </a:r>
            <a:r>
              <a:rPr lang="en-US" sz="1800" dirty="0"/>
              <a:t>used</a:t>
            </a:r>
            <a:r>
              <a:rPr lang="es-PE" sz="1800" dirty="0"/>
              <a:t> </a:t>
            </a:r>
            <a:r>
              <a:rPr lang="en-US" sz="1800" dirty="0"/>
              <a:t>to</a:t>
            </a:r>
            <a:r>
              <a:rPr lang="es-PE" sz="1800" dirty="0"/>
              <a:t> </a:t>
            </a:r>
            <a:r>
              <a:rPr lang="es-PE" sz="1800" dirty="0" err="1"/>
              <a:t>map</a:t>
            </a:r>
            <a:r>
              <a:rPr lang="es-PE" sz="1800" dirty="0"/>
              <a:t> Lima and Toronto </a:t>
            </a:r>
            <a:r>
              <a:rPr lang="es-PE" sz="1800" dirty="0" err="1"/>
              <a:t>cities</a:t>
            </a:r>
            <a:r>
              <a:rPr lang="es-PE" sz="1800" dirty="0"/>
              <a:t>. </a:t>
            </a:r>
          </a:p>
          <a:p>
            <a:pPr marL="285750" indent="-285750" algn="just">
              <a:buFont typeface="Arial" panose="020B0604020202020204" pitchFamily="34" charset="0"/>
              <a:buChar char="•"/>
            </a:pPr>
            <a:r>
              <a:rPr lang="es-PE" sz="1800" dirty="0"/>
              <a:t>Toronto </a:t>
            </a:r>
            <a:r>
              <a:rPr lang="es-PE" sz="1800" dirty="0" err="1"/>
              <a:t>boroughs</a:t>
            </a:r>
            <a:r>
              <a:rPr lang="es-PE" sz="1800" dirty="0"/>
              <a:t> </a:t>
            </a:r>
            <a:r>
              <a:rPr lang="es-PE" sz="1800" dirty="0" err="1"/>
              <a:t>were</a:t>
            </a:r>
            <a:r>
              <a:rPr lang="es-PE" sz="1800" dirty="0"/>
              <a:t> </a:t>
            </a:r>
            <a:r>
              <a:rPr lang="es-PE" sz="1800" dirty="0" err="1"/>
              <a:t>mapped</a:t>
            </a:r>
            <a:r>
              <a:rPr lang="es-PE" sz="1800" dirty="0"/>
              <a:t> </a:t>
            </a:r>
            <a:r>
              <a:rPr lang="es-PE" sz="1800" dirty="0" err="1"/>
              <a:t>using</a:t>
            </a:r>
            <a:r>
              <a:rPr lang="es-PE" sz="1800" dirty="0"/>
              <a:t> </a:t>
            </a:r>
            <a:r>
              <a:rPr lang="es-PE" sz="1800" dirty="0" err="1"/>
              <a:t>different</a:t>
            </a:r>
            <a:r>
              <a:rPr lang="es-PE" sz="1800" dirty="0"/>
              <a:t> </a:t>
            </a:r>
            <a:r>
              <a:rPr lang="es-PE" sz="1800" dirty="0" err="1"/>
              <a:t>colors</a:t>
            </a:r>
            <a:r>
              <a:rPr lang="es-PE" sz="1800" dirty="0"/>
              <a:t> </a:t>
            </a:r>
            <a:r>
              <a:rPr lang="es-PE" sz="1800" dirty="0" err="1"/>
              <a:t>to</a:t>
            </a:r>
            <a:r>
              <a:rPr lang="es-PE" sz="1800" dirty="0"/>
              <a:t> </a:t>
            </a:r>
            <a:r>
              <a:rPr lang="es-PE" sz="1800" dirty="0" err="1"/>
              <a:t>better</a:t>
            </a:r>
            <a:r>
              <a:rPr lang="es-PE" sz="1800" dirty="0"/>
              <a:t>  </a:t>
            </a:r>
            <a:r>
              <a:rPr lang="es-PE" sz="1800" dirty="0" err="1"/>
              <a:t>understand</a:t>
            </a:r>
            <a:r>
              <a:rPr lang="es-PE" sz="1800" dirty="0"/>
              <a:t> </a:t>
            </a:r>
            <a:r>
              <a:rPr lang="es-PE" sz="1800" dirty="0" err="1"/>
              <a:t>its</a:t>
            </a:r>
            <a:r>
              <a:rPr lang="es-PE" sz="1800" dirty="0"/>
              <a:t> </a:t>
            </a:r>
            <a:r>
              <a:rPr lang="es-PE" sz="1800" dirty="0" err="1"/>
              <a:t>distribution</a:t>
            </a:r>
            <a:r>
              <a:rPr lang="es-PE" sz="1800" dirty="0"/>
              <a:t> </a:t>
            </a:r>
            <a:r>
              <a:rPr lang="es-PE" sz="1800" dirty="0" err="1"/>
              <a:t>within</a:t>
            </a:r>
            <a:r>
              <a:rPr lang="es-PE" sz="1800" dirty="0"/>
              <a:t> </a:t>
            </a:r>
            <a:r>
              <a:rPr lang="es-PE" sz="1800" dirty="0" err="1"/>
              <a:t>the</a:t>
            </a:r>
            <a:r>
              <a:rPr lang="es-PE" sz="1800" dirty="0"/>
              <a:t> </a:t>
            </a:r>
            <a:r>
              <a:rPr lang="es-PE" sz="1800" dirty="0" err="1"/>
              <a:t>city</a:t>
            </a:r>
            <a:r>
              <a:rPr lang="es-PE" sz="1800" dirty="0"/>
              <a:t>.</a:t>
            </a:r>
            <a:endParaRPr lang="en-US" sz="1800" dirty="0"/>
          </a:p>
        </p:txBody>
      </p:sp>
      <p:pic>
        <p:nvPicPr>
          <p:cNvPr id="8" name="Picture 7">
            <a:extLst>
              <a:ext uri="{FF2B5EF4-FFF2-40B4-BE49-F238E27FC236}">
                <a16:creationId xmlns:a16="http://schemas.microsoft.com/office/drawing/2014/main" id="{E479F0B3-1B7D-4556-9CD9-F56C3828626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08824" y="3755486"/>
            <a:ext cx="4177343" cy="2766746"/>
          </a:xfrm>
          <a:prstGeom prst="rect">
            <a:avLst/>
          </a:prstGeom>
          <a:noFill/>
          <a:ln>
            <a:noFill/>
          </a:ln>
        </p:spPr>
      </p:pic>
      <p:pic>
        <p:nvPicPr>
          <p:cNvPr id="4" name="Picture 3">
            <a:extLst>
              <a:ext uri="{FF2B5EF4-FFF2-40B4-BE49-F238E27FC236}">
                <a16:creationId xmlns:a16="http://schemas.microsoft.com/office/drawing/2014/main" id="{C014AE1C-3079-4C34-8246-5B08087CED09}"/>
              </a:ext>
            </a:extLst>
          </p:cNvPr>
          <p:cNvPicPr>
            <a:picLocks noChangeAspect="1"/>
          </p:cNvPicPr>
          <p:nvPr/>
        </p:nvPicPr>
        <p:blipFill rotWithShape="1">
          <a:blip r:embed="rId3"/>
          <a:srcRect t="2994" b="8339"/>
          <a:stretch/>
        </p:blipFill>
        <p:spPr>
          <a:xfrm>
            <a:off x="6808823" y="505586"/>
            <a:ext cx="4177343" cy="2891942"/>
          </a:xfrm>
          <a:prstGeom prst="rect">
            <a:avLst/>
          </a:prstGeom>
        </p:spPr>
      </p:pic>
      <p:pic>
        <p:nvPicPr>
          <p:cNvPr id="9" name="Picture 8">
            <a:extLst>
              <a:ext uri="{FF2B5EF4-FFF2-40B4-BE49-F238E27FC236}">
                <a16:creationId xmlns:a16="http://schemas.microsoft.com/office/drawing/2014/main" id="{495123E3-C3EB-45C4-BB42-2F815439EE30}"/>
              </a:ext>
            </a:extLst>
          </p:cNvPr>
          <p:cNvPicPr>
            <a:picLocks noChangeAspect="1"/>
          </p:cNvPicPr>
          <p:nvPr/>
        </p:nvPicPr>
        <p:blipFill>
          <a:blip r:embed="rId4"/>
          <a:stretch>
            <a:fillRect/>
          </a:stretch>
        </p:blipFill>
        <p:spPr>
          <a:xfrm>
            <a:off x="6808823" y="3674257"/>
            <a:ext cx="4177343" cy="2847975"/>
          </a:xfrm>
          <a:prstGeom prst="rect">
            <a:avLst/>
          </a:prstGeom>
        </p:spPr>
      </p:pic>
    </p:spTree>
    <p:extLst>
      <p:ext uri="{BB962C8B-B14F-4D97-AF65-F5344CB8AC3E}">
        <p14:creationId xmlns:p14="http://schemas.microsoft.com/office/powerpoint/2010/main" val="95950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9FA6FD-E711-4131-9F4C-41A0EFA1B41C}"/>
              </a:ext>
            </a:extLst>
          </p:cNvPr>
          <p:cNvSpPr>
            <a:spLocks noGrp="1"/>
          </p:cNvSpPr>
          <p:nvPr>
            <p:ph type="title"/>
          </p:nvPr>
        </p:nvSpPr>
        <p:spPr>
          <a:xfrm>
            <a:off x="1776920" y="1590368"/>
            <a:ext cx="4014280" cy="1371600"/>
          </a:xfrm>
        </p:spPr>
        <p:txBody>
          <a:bodyPr anchor="t">
            <a:normAutofit/>
          </a:bodyPr>
          <a:lstStyle/>
          <a:p>
            <a:pPr algn="l"/>
            <a:r>
              <a:rPr lang="es-PE" sz="2800" dirty="0"/>
              <a:t>Lima and Toronto </a:t>
            </a:r>
            <a:r>
              <a:rPr lang="en-US" sz="2800" dirty="0"/>
              <a:t>dataset</a:t>
            </a:r>
          </a:p>
        </p:txBody>
      </p:sp>
      <p:sp>
        <p:nvSpPr>
          <p:cNvPr id="2" name="Text Placeholder 1">
            <a:extLst>
              <a:ext uri="{FF2B5EF4-FFF2-40B4-BE49-F238E27FC236}">
                <a16:creationId xmlns:a16="http://schemas.microsoft.com/office/drawing/2014/main" id="{CFD296EF-AE4F-4801-B3C9-B5AD33E8BF48}"/>
              </a:ext>
            </a:extLst>
          </p:cNvPr>
          <p:cNvSpPr>
            <a:spLocks noGrp="1"/>
          </p:cNvSpPr>
          <p:nvPr>
            <p:ph type="body" sz="half" idx="2"/>
          </p:nvPr>
        </p:nvSpPr>
        <p:spPr>
          <a:xfrm>
            <a:off x="1776920" y="2775159"/>
            <a:ext cx="4014280" cy="2416277"/>
          </a:xfrm>
        </p:spPr>
        <p:txBody>
          <a:bodyPr>
            <a:normAutofit/>
          </a:bodyPr>
          <a:lstStyle/>
          <a:p>
            <a:pPr marL="285750" indent="-285750" algn="just">
              <a:buFont typeface="Arial" panose="020B0604020202020204" pitchFamily="34" charset="0"/>
              <a:buChar char="•"/>
            </a:pPr>
            <a:r>
              <a:rPr lang="en-US" sz="1800" dirty="0"/>
              <a:t>The</a:t>
            </a:r>
            <a:r>
              <a:rPr lang="es-PE" sz="1800" dirty="0"/>
              <a:t> data </a:t>
            </a:r>
            <a:r>
              <a:rPr lang="es-PE" sz="1800" dirty="0" err="1"/>
              <a:t>from</a:t>
            </a:r>
            <a:r>
              <a:rPr lang="es-PE" sz="1800" dirty="0"/>
              <a:t> Lima and Toronto </a:t>
            </a:r>
            <a:r>
              <a:rPr lang="es-PE" sz="1800" dirty="0" err="1"/>
              <a:t>was</a:t>
            </a:r>
            <a:r>
              <a:rPr lang="es-PE" sz="1800" dirty="0"/>
              <a:t> </a:t>
            </a:r>
            <a:r>
              <a:rPr lang="es-PE" sz="1800" dirty="0" err="1"/>
              <a:t>cleaned</a:t>
            </a:r>
            <a:r>
              <a:rPr lang="es-PE" sz="1800" dirty="0"/>
              <a:t>, </a:t>
            </a:r>
            <a:r>
              <a:rPr lang="es-PE" sz="1800" dirty="0" err="1"/>
              <a:t>reordered</a:t>
            </a:r>
            <a:r>
              <a:rPr lang="es-PE" sz="1800" dirty="0"/>
              <a:t>, and </a:t>
            </a:r>
            <a:r>
              <a:rPr lang="es-PE" sz="1800" dirty="0" err="1"/>
              <a:t>merged</a:t>
            </a:r>
            <a:r>
              <a:rPr lang="es-PE" sz="1800" dirty="0"/>
              <a:t>.</a:t>
            </a:r>
          </a:p>
          <a:p>
            <a:pPr marL="285750" indent="-285750" algn="just">
              <a:buFont typeface="Arial" panose="020B0604020202020204" pitchFamily="34" charset="0"/>
              <a:buChar char="•"/>
            </a:pPr>
            <a:r>
              <a:rPr lang="es-PE" sz="1800" dirty="0" err="1"/>
              <a:t>Relevant</a:t>
            </a:r>
            <a:r>
              <a:rPr lang="es-PE" sz="1800" dirty="0"/>
              <a:t> </a:t>
            </a:r>
            <a:r>
              <a:rPr lang="es-PE" sz="1800" dirty="0" err="1"/>
              <a:t>boroughs</a:t>
            </a:r>
            <a:r>
              <a:rPr lang="es-PE" sz="1800" dirty="0"/>
              <a:t> </a:t>
            </a:r>
            <a:r>
              <a:rPr lang="es-PE" sz="1800" dirty="0" err="1"/>
              <a:t>from</a:t>
            </a:r>
            <a:r>
              <a:rPr lang="es-PE" sz="1800" dirty="0"/>
              <a:t> </a:t>
            </a:r>
            <a:r>
              <a:rPr lang="es-PE" sz="1800" dirty="0" err="1"/>
              <a:t>both</a:t>
            </a:r>
            <a:r>
              <a:rPr lang="es-PE" sz="1800" dirty="0"/>
              <a:t> </a:t>
            </a:r>
            <a:r>
              <a:rPr lang="es-PE" sz="1800" dirty="0" err="1"/>
              <a:t>cities</a:t>
            </a:r>
            <a:r>
              <a:rPr lang="es-PE" sz="1800" dirty="0"/>
              <a:t> and </a:t>
            </a:r>
            <a:r>
              <a:rPr lang="es-PE" sz="1800" dirty="0" err="1"/>
              <a:t>their</a:t>
            </a:r>
            <a:r>
              <a:rPr lang="es-PE" sz="1800" dirty="0"/>
              <a:t> </a:t>
            </a:r>
            <a:r>
              <a:rPr lang="es-PE" sz="1800" dirty="0" err="1"/>
              <a:t>coordinates</a:t>
            </a:r>
            <a:r>
              <a:rPr lang="es-PE" sz="1800" dirty="0"/>
              <a:t> </a:t>
            </a:r>
            <a:r>
              <a:rPr lang="es-PE" sz="1800" dirty="0" err="1"/>
              <a:t>were</a:t>
            </a:r>
            <a:r>
              <a:rPr lang="es-PE" sz="1800" dirty="0"/>
              <a:t> </a:t>
            </a:r>
            <a:r>
              <a:rPr lang="es-PE" sz="1800" dirty="0" err="1"/>
              <a:t>selected</a:t>
            </a:r>
            <a:r>
              <a:rPr lang="es-PE" sz="1800" dirty="0"/>
              <a:t> </a:t>
            </a:r>
            <a:r>
              <a:rPr lang="es-PE" sz="1800" dirty="0" err="1"/>
              <a:t>for</a:t>
            </a:r>
            <a:r>
              <a:rPr lang="es-PE" sz="1800" dirty="0"/>
              <a:t> </a:t>
            </a:r>
            <a:r>
              <a:rPr lang="es-PE" sz="1800" dirty="0" err="1"/>
              <a:t>this</a:t>
            </a:r>
            <a:r>
              <a:rPr lang="es-PE" sz="1800" dirty="0"/>
              <a:t> </a:t>
            </a:r>
            <a:r>
              <a:rPr lang="es-PE" sz="1800" dirty="0" err="1"/>
              <a:t>project</a:t>
            </a:r>
            <a:r>
              <a:rPr lang="es-PE" sz="1800" dirty="0"/>
              <a:t>.</a:t>
            </a:r>
          </a:p>
          <a:p>
            <a:pPr marL="285750" indent="-285750" algn="just">
              <a:buFont typeface="Arial" panose="020B0604020202020204" pitchFamily="34" charset="0"/>
              <a:buChar char="•"/>
            </a:pPr>
            <a:r>
              <a:rPr lang="es-PE" sz="1800" dirty="0" err="1"/>
              <a:t>The</a:t>
            </a:r>
            <a:r>
              <a:rPr lang="es-PE" sz="1800" dirty="0"/>
              <a:t> </a:t>
            </a:r>
            <a:r>
              <a:rPr lang="es-PE" sz="1800" dirty="0" err="1"/>
              <a:t>dataframe</a:t>
            </a:r>
            <a:r>
              <a:rPr lang="es-PE" sz="1800" dirty="0"/>
              <a:t> </a:t>
            </a:r>
            <a:r>
              <a:rPr lang="es-PE" sz="1800" dirty="0" err="1"/>
              <a:t>shown</a:t>
            </a:r>
            <a:r>
              <a:rPr lang="es-PE" sz="1800" dirty="0"/>
              <a:t> at </a:t>
            </a:r>
            <a:r>
              <a:rPr lang="es-PE" sz="1800" dirty="0" err="1"/>
              <a:t>the</a:t>
            </a:r>
            <a:r>
              <a:rPr lang="es-PE" sz="1800" dirty="0"/>
              <a:t> </a:t>
            </a:r>
            <a:r>
              <a:rPr lang="es-PE" sz="1800" dirty="0" err="1"/>
              <a:t>right</a:t>
            </a:r>
            <a:r>
              <a:rPr lang="es-PE" sz="1800" dirty="0"/>
              <a:t> </a:t>
            </a:r>
            <a:r>
              <a:rPr lang="es-PE" sz="1800" dirty="0" err="1"/>
              <a:t>was</a:t>
            </a:r>
            <a:r>
              <a:rPr lang="es-PE" sz="1800" dirty="0"/>
              <a:t> </a:t>
            </a:r>
            <a:r>
              <a:rPr lang="es-PE" sz="1800" dirty="0" err="1"/>
              <a:t>used</a:t>
            </a:r>
            <a:r>
              <a:rPr lang="es-PE" sz="1800" dirty="0"/>
              <a:t> </a:t>
            </a:r>
            <a:r>
              <a:rPr lang="es-PE" sz="1800" dirty="0" err="1"/>
              <a:t>for</a:t>
            </a:r>
            <a:r>
              <a:rPr lang="es-PE" sz="1800" dirty="0"/>
              <a:t> </a:t>
            </a:r>
            <a:r>
              <a:rPr lang="es-PE" sz="1800" dirty="0" err="1"/>
              <a:t>further</a:t>
            </a:r>
            <a:r>
              <a:rPr lang="es-PE" sz="1800" dirty="0"/>
              <a:t> </a:t>
            </a:r>
            <a:r>
              <a:rPr lang="es-PE" sz="1800" dirty="0" err="1"/>
              <a:t>analysis</a:t>
            </a:r>
            <a:r>
              <a:rPr lang="es-PE" sz="1800" dirty="0"/>
              <a:t>.</a:t>
            </a:r>
            <a:endParaRPr lang="en-US" sz="1800" dirty="0"/>
          </a:p>
        </p:txBody>
      </p:sp>
      <p:pic>
        <p:nvPicPr>
          <p:cNvPr id="5" name="Picture 4">
            <a:extLst>
              <a:ext uri="{FF2B5EF4-FFF2-40B4-BE49-F238E27FC236}">
                <a16:creationId xmlns:a16="http://schemas.microsoft.com/office/drawing/2014/main" id="{EFF3DC16-316B-4F82-B929-381AA466FF3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10481" y="841247"/>
            <a:ext cx="3611470" cy="5115233"/>
          </a:xfrm>
          <a:prstGeom prst="rect">
            <a:avLst/>
          </a:prstGeom>
          <a:noFill/>
          <a:ln>
            <a:noFill/>
          </a:ln>
        </p:spPr>
      </p:pic>
    </p:spTree>
    <p:extLst>
      <p:ext uri="{BB962C8B-B14F-4D97-AF65-F5344CB8AC3E}">
        <p14:creationId xmlns:p14="http://schemas.microsoft.com/office/powerpoint/2010/main" val="397502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9FA6FD-E711-4131-9F4C-41A0EFA1B41C}"/>
              </a:ext>
            </a:extLst>
          </p:cNvPr>
          <p:cNvSpPr>
            <a:spLocks noGrp="1"/>
          </p:cNvSpPr>
          <p:nvPr>
            <p:ph type="title"/>
          </p:nvPr>
        </p:nvSpPr>
        <p:spPr/>
        <p:txBody>
          <a:bodyPr/>
          <a:lstStyle/>
          <a:p>
            <a:pPr algn="l"/>
            <a:r>
              <a:rPr lang="en-US" dirty="0"/>
              <a:t>Leveraging Foursquare location data</a:t>
            </a:r>
          </a:p>
        </p:txBody>
      </p:sp>
      <p:sp>
        <p:nvSpPr>
          <p:cNvPr id="4" name="Content Placeholder 3">
            <a:extLst>
              <a:ext uri="{FF2B5EF4-FFF2-40B4-BE49-F238E27FC236}">
                <a16:creationId xmlns:a16="http://schemas.microsoft.com/office/drawing/2014/main" id="{D2EAFC03-C52D-442E-8553-3EAD0C7D83E4}"/>
              </a:ext>
            </a:extLst>
          </p:cNvPr>
          <p:cNvSpPr>
            <a:spLocks noGrp="1"/>
          </p:cNvSpPr>
          <p:nvPr>
            <p:ph idx="1"/>
          </p:nvPr>
        </p:nvSpPr>
        <p:spPr>
          <a:xfrm>
            <a:off x="1484310" y="2438399"/>
            <a:ext cx="10018713" cy="1557529"/>
          </a:xfrm>
        </p:spPr>
        <p:txBody>
          <a:bodyPr anchor="t">
            <a:normAutofit/>
          </a:bodyPr>
          <a:lstStyle/>
          <a:p>
            <a:r>
              <a:rPr lang="en-US" dirty="0"/>
              <a:t>Boroughs coordinates were used to get venues using Foursquare API.</a:t>
            </a:r>
          </a:p>
          <a:p>
            <a:r>
              <a:rPr lang="en-US" dirty="0"/>
              <a:t>API parameters were set to Limit 100 venues by location and search in a Radius of 1500 m.</a:t>
            </a:r>
          </a:p>
        </p:txBody>
      </p:sp>
      <p:pic>
        <p:nvPicPr>
          <p:cNvPr id="5" name="Picture 4">
            <a:extLst>
              <a:ext uri="{FF2B5EF4-FFF2-40B4-BE49-F238E27FC236}">
                <a16:creationId xmlns:a16="http://schemas.microsoft.com/office/drawing/2014/main" id="{53FE1122-FECE-4EE3-92C7-476DD5CEFB5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69415" y="4174280"/>
            <a:ext cx="7658764" cy="1561905"/>
          </a:xfrm>
          <a:prstGeom prst="rect">
            <a:avLst/>
          </a:prstGeom>
          <a:noFill/>
          <a:ln>
            <a:noFill/>
          </a:ln>
        </p:spPr>
      </p:pic>
    </p:spTree>
    <p:extLst>
      <p:ext uri="{BB962C8B-B14F-4D97-AF65-F5344CB8AC3E}">
        <p14:creationId xmlns:p14="http://schemas.microsoft.com/office/powerpoint/2010/main" val="3353581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9FA6FD-E711-4131-9F4C-41A0EFA1B41C}"/>
              </a:ext>
            </a:extLst>
          </p:cNvPr>
          <p:cNvSpPr>
            <a:spLocks noGrp="1"/>
          </p:cNvSpPr>
          <p:nvPr>
            <p:ph type="title"/>
          </p:nvPr>
        </p:nvSpPr>
        <p:spPr>
          <a:xfrm>
            <a:off x="1484311" y="685800"/>
            <a:ext cx="10216076" cy="1752599"/>
          </a:xfrm>
        </p:spPr>
        <p:txBody>
          <a:bodyPr/>
          <a:lstStyle/>
          <a:p>
            <a:pPr algn="l"/>
            <a:r>
              <a:rPr lang="en-US" dirty="0"/>
              <a:t>Initial Clustering for Lima and Toronto boroughs</a:t>
            </a:r>
          </a:p>
        </p:txBody>
      </p:sp>
      <p:sp>
        <p:nvSpPr>
          <p:cNvPr id="4" name="Content Placeholder 3">
            <a:extLst>
              <a:ext uri="{FF2B5EF4-FFF2-40B4-BE49-F238E27FC236}">
                <a16:creationId xmlns:a16="http://schemas.microsoft.com/office/drawing/2014/main" id="{D2EAFC03-C52D-442E-8553-3EAD0C7D83E4}"/>
              </a:ext>
            </a:extLst>
          </p:cNvPr>
          <p:cNvSpPr>
            <a:spLocks noGrp="1"/>
          </p:cNvSpPr>
          <p:nvPr>
            <p:ph idx="1"/>
          </p:nvPr>
        </p:nvSpPr>
        <p:spPr>
          <a:xfrm>
            <a:off x="1484310" y="2584703"/>
            <a:ext cx="10018713" cy="2645665"/>
          </a:xfrm>
        </p:spPr>
        <p:txBody>
          <a:bodyPr anchor="t">
            <a:normAutofit/>
          </a:bodyPr>
          <a:lstStyle/>
          <a:p>
            <a:r>
              <a:rPr lang="en-US" dirty="0"/>
              <a:t>K-means algorithm selected for clustering boroughs.</a:t>
            </a:r>
          </a:p>
          <a:p>
            <a:r>
              <a:rPr lang="en-US" dirty="0"/>
              <a:t>Elbow method used to determine optimal number of clusters (k) for</a:t>
            </a:r>
            <a:br>
              <a:rPr lang="en-US" dirty="0"/>
            </a:br>
            <a:r>
              <a:rPr lang="en-US" dirty="0"/>
              <a:t>K-means, but no definitive ‘elbow’ was identified. </a:t>
            </a:r>
          </a:p>
          <a:p>
            <a:r>
              <a:rPr lang="en-US" dirty="0"/>
              <a:t>The number of clusters set for the analysis was k=3.</a:t>
            </a:r>
          </a:p>
          <a:p>
            <a:r>
              <a:rPr lang="en-US" dirty="0"/>
              <a:t>Results of the initial clustering is shown in next page.</a:t>
            </a:r>
          </a:p>
        </p:txBody>
      </p:sp>
    </p:spTree>
    <p:extLst>
      <p:ext uri="{BB962C8B-B14F-4D97-AF65-F5344CB8AC3E}">
        <p14:creationId xmlns:p14="http://schemas.microsoft.com/office/powerpoint/2010/main" val="4011503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76D78C-D58E-4576-A884-0A34CAB04927}"/>
              </a:ext>
            </a:extLst>
          </p:cNvPr>
          <p:cNvPicPr>
            <a:picLocks noChangeAspect="1"/>
          </p:cNvPicPr>
          <p:nvPr/>
        </p:nvPicPr>
        <p:blipFill>
          <a:blip r:embed="rId2"/>
          <a:stretch>
            <a:fillRect/>
          </a:stretch>
        </p:blipFill>
        <p:spPr>
          <a:xfrm>
            <a:off x="3559283" y="650851"/>
            <a:ext cx="7948613" cy="1276350"/>
          </a:xfrm>
          <a:prstGeom prst="rect">
            <a:avLst/>
          </a:prstGeom>
        </p:spPr>
      </p:pic>
      <p:pic>
        <p:nvPicPr>
          <p:cNvPr id="3" name="Picture 2">
            <a:extLst>
              <a:ext uri="{FF2B5EF4-FFF2-40B4-BE49-F238E27FC236}">
                <a16:creationId xmlns:a16="http://schemas.microsoft.com/office/drawing/2014/main" id="{38B299FC-07EC-45E2-BEEC-082FAA4724B3}"/>
              </a:ext>
            </a:extLst>
          </p:cNvPr>
          <p:cNvPicPr>
            <a:picLocks noChangeAspect="1"/>
          </p:cNvPicPr>
          <p:nvPr/>
        </p:nvPicPr>
        <p:blipFill>
          <a:blip r:embed="rId3"/>
          <a:stretch>
            <a:fillRect/>
          </a:stretch>
        </p:blipFill>
        <p:spPr>
          <a:xfrm>
            <a:off x="3559283" y="2330707"/>
            <a:ext cx="7948613" cy="1585913"/>
          </a:xfrm>
          <a:prstGeom prst="rect">
            <a:avLst/>
          </a:prstGeom>
        </p:spPr>
      </p:pic>
      <p:pic>
        <p:nvPicPr>
          <p:cNvPr id="4" name="Picture 3">
            <a:extLst>
              <a:ext uri="{FF2B5EF4-FFF2-40B4-BE49-F238E27FC236}">
                <a16:creationId xmlns:a16="http://schemas.microsoft.com/office/drawing/2014/main" id="{A36F2835-1B63-444E-B10C-1B151BFDD62A}"/>
              </a:ext>
            </a:extLst>
          </p:cNvPr>
          <p:cNvPicPr>
            <a:picLocks noChangeAspect="1"/>
          </p:cNvPicPr>
          <p:nvPr/>
        </p:nvPicPr>
        <p:blipFill>
          <a:blip r:embed="rId4"/>
          <a:stretch>
            <a:fillRect/>
          </a:stretch>
        </p:blipFill>
        <p:spPr>
          <a:xfrm>
            <a:off x="3559283" y="4374104"/>
            <a:ext cx="7948613" cy="2024063"/>
          </a:xfrm>
          <a:prstGeom prst="rect">
            <a:avLst/>
          </a:prstGeom>
        </p:spPr>
      </p:pic>
      <p:sp>
        <p:nvSpPr>
          <p:cNvPr id="5" name="TextBox 4">
            <a:extLst>
              <a:ext uri="{FF2B5EF4-FFF2-40B4-BE49-F238E27FC236}">
                <a16:creationId xmlns:a16="http://schemas.microsoft.com/office/drawing/2014/main" id="{B12C32A1-F334-4E58-865A-F97AB9495116}"/>
              </a:ext>
            </a:extLst>
          </p:cNvPr>
          <p:cNvSpPr txBox="1"/>
          <p:nvPr/>
        </p:nvSpPr>
        <p:spPr>
          <a:xfrm>
            <a:off x="1956619" y="650851"/>
            <a:ext cx="1189704" cy="369332"/>
          </a:xfrm>
          <a:prstGeom prst="rect">
            <a:avLst/>
          </a:prstGeom>
          <a:noFill/>
        </p:spPr>
        <p:txBody>
          <a:bodyPr wrap="square" rtlCol="0">
            <a:spAutoFit/>
          </a:bodyPr>
          <a:lstStyle/>
          <a:p>
            <a:r>
              <a:rPr lang="en-US" dirty="0"/>
              <a:t>Cluster 0</a:t>
            </a:r>
          </a:p>
        </p:txBody>
      </p:sp>
      <p:sp>
        <p:nvSpPr>
          <p:cNvPr id="6" name="TextBox 5">
            <a:extLst>
              <a:ext uri="{FF2B5EF4-FFF2-40B4-BE49-F238E27FC236}">
                <a16:creationId xmlns:a16="http://schemas.microsoft.com/office/drawing/2014/main" id="{C7D5A3F1-8E94-4161-9469-852C0A8119CC}"/>
              </a:ext>
            </a:extLst>
          </p:cNvPr>
          <p:cNvSpPr txBox="1"/>
          <p:nvPr/>
        </p:nvSpPr>
        <p:spPr>
          <a:xfrm>
            <a:off x="1956619" y="2330707"/>
            <a:ext cx="1189704" cy="369332"/>
          </a:xfrm>
          <a:prstGeom prst="rect">
            <a:avLst/>
          </a:prstGeom>
          <a:noFill/>
        </p:spPr>
        <p:txBody>
          <a:bodyPr wrap="square" rtlCol="0">
            <a:spAutoFit/>
          </a:bodyPr>
          <a:lstStyle/>
          <a:p>
            <a:r>
              <a:rPr lang="en-US" dirty="0"/>
              <a:t>Cluster 1</a:t>
            </a:r>
          </a:p>
        </p:txBody>
      </p:sp>
      <p:sp>
        <p:nvSpPr>
          <p:cNvPr id="7" name="TextBox 6">
            <a:extLst>
              <a:ext uri="{FF2B5EF4-FFF2-40B4-BE49-F238E27FC236}">
                <a16:creationId xmlns:a16="http://schemas.microsoft.com/office/drawing/2014/main" id="{C87CFDA2-D101-4889-A763-EA84612C7930}"/>
              </a:ext>
            </a:extLst>
          </p:cNvPr>
          <p:cNvSpPr txBox="1"/>
          <p:nvPr/>
        </p:nvSpPr>
        <p:spPr>
          <a:xfrm>
            <a:off x="1956619" y="4374104"/>
            <a:ext cx="1189704" cy="369332"/>
          </a:xfrm>
          <a:prstGeom prst="rect">
            <a:avLst/>
          </a:prstGeom>
          <a:noFill/>
        </p:spPr>
        <p:txBody>
          <a:bodyPr wrap="square" rtlCol="0">
            <a:spAutoFit/>
          </a:bodyPr>
          <a:lstStyle/>
          <a:p>
            <a:r>
              <a:rPr lang="en-US" dirty="0"/>
              <a:t>Cluster 2</a:t>
            </a:r>
          </a:p>
        </p:txBody>
      </p:sp>
    </p:spTree>
    <p:extLst>
      <p:ext uri="{BB962C8B-B14F-4D97-AF65-F5344CB8AC3E}">
        <p14:creationId xmlns:p14="http://schemas.microsoft.com/office/powerpoint/2010/main" val="1396811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9FA6FD-E711-4131-9F4C-41A0EFA1B41C}"/>
              </a:ext>
            </a:extLst>
          </p:cNvPr>
          <p:cNvSpPr>
            <a:spLocks noGrp="1"/>
          </p:cNvSpPr>
          <p:nvPr>
            <p:ph type="title"/>
          </p:nvPr>
        </p:nvSpPr>
        <p:spPr/>
        <p:txBody>
          <a:bodyPr/>
          <a:lstStyle/>
          <a:p>
            <a:pPr algn="l"/>
            <a:r>
              <a:rPr lang="en-US" dirty="0"/>
              <a:t>Analysis of initial Clustering</a:t>
            </a:r>
          </a:p>
        </p:txBody>
      </p:sp>
      <p:sp>
        <p:nvSpPr>
          <p:cNvPr id="4" name="Content Placeholder 3">
            <a:extLst>
              <a:ext uri="{FF2B5EF4-FFF2-40B4-BE49-F238E27FC236}">
                <a16:creationId xmlns:a16="http://schemas.microsoft.com/office/drawing/2014/main" id="{D2EAFC03-C52D-442E-8553-3EAD0C7D83E4}"/>
              </a:ext>
            </a:extLst>
          </p:cNvPr>
          <p:cNvSpPr>
            <a:spLocks noGrp="1"/>
          </p:cNvSpPr>
          <p:nvPr>
            <p:ph idx="1"/>
          </p:nvPr>
        </p:nvSpPr>
        <p:spPr>
          <a:xfrm>
            <a:off x="1484310" y="2584703"/>
            <a:ext cx="10018713" cy="2645665"/>
          </a:xfrm>
        </p:spPr>
        <p:txBody>
          <a:bodyPr anchor="t">
            <a:normAutofit fontScale="85000" lnSpcReduction="10000"/>
          </a:bodyPr>
          <a:lstStyle/>
          <a:p>
            <a:r>
              <a:rPr lang="en-US" dirty="0"/>
              <a:t>A pattern from previous chart is that boroughs from the same city are grouped together: </a:t>
            </a:r>
          </a:p>
          <a:p>
            <a:pPr lvl="1"/>
            <a:r>
              <a:rPr lang="en-US" dirty="0"/>
              <a:t>boroughs from Lima are in Clusters 0 and 2;</a:t>
            </a:r>
          </a:p>
          <a:p>
            <a:pPr lvl="1"/>
            <a:r>
              <a:rPr lang="en-US" dirty="0"/>
              <a:t>boroughs from Toronto are in Cluster 1. </a:t>
            </a:r>
          </a:p>
          <a:p>
            <a:r>
              <a:rPr lang="en-US" dirty="0"/>
              <a:t>Other pattern is that most common venues in Clusters 0 and 2 are Restaurants in Lima, while in Cluster 1 are Café and Coffee Shops in Toronto.</a:t>
            </a:r>
          </a:p>
          <a:p>
            <a:r>
              <a:rPr lang="en-US" dirty="0"/>
              <a:t>A bar chart in the next pages will help visualize better the top venue categories in each city.</a:t>
            </a:r>
          </a:p>
        </p:txBody>
      </p:sp>
    </p:spTree>
    <p:extLst>
      <p:ext uri="{BB962C8B-B14F-4D97-AF65-F5344CB8AC3E}">
        <p14:creationId xmlns:p14="http://schemas.microsoft.com/office/powerpoint/2010/main" val="1715692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1876</TotalTime>
  <Words>866</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Corbel</vt:lpstr>
      <vt:lpstr>Parallax</vt:lpstr>
      <vt:lpstr>Coursera Capstone Project –  The Battle of Neighborhoods </vt:lpstr>
      <vt:lpstr>Data Science Capstone Project</vt:lpstr>
      <vt:lpstr>Source of the data and tools</vt:lpstr>
      <vt:lpstr>Lima and Toronto boroughs</vt:lpstr>
      <vt:lpstr>Lima and Toronto dataset</vt:lpstr>
      <vt:lpstr>Leveraging Foursquare location data</vt:lpstr>
      <vt:lpstr>Initial Clustering for Lima and Toronto boroughs</vt:lpstr>
      <vt:lpstr>PowerPoint Presentation</vt:lpstr>
      <vt:lpstr>Analysis of initial Clustering</vt:lpstr>
      <vt:lpstr>PowerPoint Presentation</vt:lpstr>
      <vt:lpstr>PowerPoint Presentation</vt:lpstr>
      <vt:lpstr>Final Clustering for Lima and Toronto boroughs</vt:lpstr>
      <vt:lpstr>PowerPoint Presentation</vt:lpstr>
      <vt:lpstr>Analysis of final Clustering</vt:lpstr>
      <vt:lpstr>Final 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 The Battle of Neighborhoods </dc:title>
  <dc:creator>JOSE LUIS Pacheco</dc:creator>
  <cp:lastModifiedBy>JOSE LUIS Pacheco</cp:lastModifiedBy>
  <cp:revision>49</cp:revision>
  <dcterms:created xsi:type="dcterms:W3CDTF">2019-06-11T16:34:45Z</dcterms:created>
  <dcterms:modified xsi:type="dcterms:W3CDTF">2019-06-12T23:56:27Z</dcterms:modified>
</cp:coreProperties>
</file>