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6175" autoAdjust="0"/>
  </p:normalViewPr>
  <p:slideViewPr>
    <p:cSldViewPr snapToGrid="0">
      <p:cViewPr varScale="1">
        <p:scale>
          <a:sx n="119" d="100"/>
          <a:sy n="119" d="100"/>
        </p:scale>
        <p:origin x="6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  <a:p>
          <a:r>
            <a:rPr lang="en-US" sz="1400">
              <a:latin typeface="Bahnschrift Condensed" panose="020B0502040204020203" pitchFamily="34" charset="0"/>
            </a:rPr>
            <a:t>3px (900 m²)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 custScaleY="96809" custLinFactNeighborX="-8329" custLinFactNeighborY="-2017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r>
            <a:rPr lang="en-US" sz="1400" dirty="0">
              <a:latin typeface="Bahnschrift Condensed" panose="020B0502040204020203" pitchFamily="34" charset="0"/>
            </a:rPr>
            <a:t>Land Cover Chilean Map (Zhao et al., 2016) 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Anomaly detection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KDE estimation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Resilience metrics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Recovery rates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Validation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Fire scars database (</a:t>
          </a:r>
          <a:r>
            <a:rPr lang="en-GB" sz="1400" dirty="0" err="1">
              <a:latin typeface="Bahnschrift Condensed" panose="020B0502040204020203" pitchFamily="34" charset="0"/>
            </a:rPr>
            <a:t>Brull</a:t>
          </a:r>
          <a:r>
            <a:rPr lang="en-GB" sz="1400" dirty="0">
              <a:latin typeface="Bahnschrift Condensed" panose="020B0502040204020203" pitchFamily="34" charset="0"/>
            </a:rPr>
            <a:t>, 2018)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Time under perturbation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Intensity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Landscape Fire Scars Database (Miranda et al., 2022)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CR2Met database V2.5 (</a:t>
          </a:r>
          <a:r>
            <a:rPr lang="en-GB" sz="1400" dirty="0" err="1">
              <a:latin typeface="Bahnschrift Condensed" panose="020B0502040204020203" pitchFamily="34" charset="0"/>
            </a:rPr>
            <a:t>Boisier</a:t>
          </a:r>
          <a:r>
            <a:rPr lang="en-GB" sz="1400" dirty="0">
              <a:latin typeface="Bahnschrift Condensed" panose="020B0502040204020203" pitchFamily="34" charset="0"/>
            </a:rPr>
            <a:t>, 2023)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7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7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7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7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7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7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2881825"/>
          <a:ext cx="4726133" cy="9611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2881825"/>
        <a:ext cx="4726133" cy="518994"/>
      </dsp:txXfrm>
    </dsp:sp>
    <dsp:sp modelId="{DC843301-E222-4FE4-8490-FFADD8DAB0AB}">
      <dsp:nvSpPr>
        <dsp:cNvPr id="0" name=""/>
        <dsp:cNvSpPr/>
      </dsp:nvSpPr>
      <dsp:spPr>
        <a:xfrm>
          <a:off x="2307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3381598"/>
        <a:ext cx="1573839" cy="442106"/>
      </dsp:txXfrm>
    </dsp:sp>
    <dsp:sp modelId="{FF631791-490A-4E61-98E8-57571B0DA0B3}">
      <dsp:nvSpPr>
        <dsp:cNvPr id="0" name=""/>
        <dsp:cNvSpPr/>
      </dsp:nvSpPr>
      <dsp:spPr>
        <a:xfrm>
          <a:off x="157614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3381598"/>
        <a:ext cx="1573839" cy="442106"/>
      </dsp:txXfrm>
    </dsp:sp>
    <dsp:sp modelId="{10DC22EA-4342-419B-87C8-5AEC9FCA1FCD}">
      <dsp:nvSpPr>
        <dsp:cNvPr id="0" name=""/>
        <dsp:cNvSpPr/>
      </dsp:nvSpPr>
      <dsp:spPr>
        <a:xfrm>
          <a:off x="3149986" y="3381598"/>
          <a:ext cx="1573839" cy="44210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3381598"/>
        <a:ext cx="1573839" cy="442106"/>
      </dsp:txXfrm>
    </dsp:sp>
    <dsp:sp modelId="{ECCBCBC0-602C-4EEE-9038-EE1C5238DBB7}">
      <dsp:nvSpPr>
        <dsp:cNvPr id="0" name=""/>
        <dsp:cNvSpPr/>
      </dsp:nvSpPr>
      <dsp:spPr>
        <a:xfrm rot="10800000">
          <a:off x="0" y="1418067"/>
          <a:ext cx="4726133" cy="147817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418067"/>
        <a:ext cx="4726133" cy="518839"/>
      </dsp:txXfrm>
    </dsp:sp>
    <dsp:sp modelId="{96243511-25C5-4D01-99E3-DDB8DD1B6D7C}">
      <dsp:nvSpPr>
        <dsp:cNvPr id="0" name=""/>
        <dsp:cNvSpPr/>
      </dsp:nvSpPr>
      <dsp:spPr>
        <a:xfrm>
          <a:off x="0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1936907"/>
        <a:ext cx="1181533" cy="441974"/>
      </dsp:txXfrm>
    </dsp:sp>
    <dsp:sp modelId="{24DB7BC3-3B68-4596-88B8-5403081837AB}">
      <dsp:nvSpPr>
        <dsp:cNvPr id="0" name=""/>
        <dsp:cNvSpPr/>
      </dsp:nvSpPr>
      <dsp:spPr>
        <a:xfrm>
          <a:off x="118153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1936907"/>
        <a:ext cx="1181533" cy="441974"/>
      </dsp:txXfrm>
    </dsp:sp>
    <dsp:sp modelId="{BD4BAE9C-3DEB-43A3-8715-DBD35AA2C0F7}">
      <dsp:nvSpPr>
        <dsp:cNvPr id="0" name=""/>
        <dsp:cNvSpPr/>
      </dsp:nvSpPr>
      <dsp:spPr>
        <a:xfrm>
          <a:off x="2373593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1936907"/>
        <a:ext cx="1181533" cy="441974"/>
      </dsp:txXfrm>
    </dsp:sp>
    <dsp:sp modelId="{B906CCC5-2E17-4E8C-AC19-8CD49713422F}">
      <dsp:nvSpPr>
        <dsp:cNvPr id="0" name=""/>
        <dsp:cNvSpPr/>
      </dsp:nvSpPr>
      <dsp:spPr>
        <a:xfrm>
          <a:off x="3544599" y="1936907"/>
          <a:ext cx="11815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hnschrift Condensed" panose="020B0502040204020203" pitchFamily="34" charset="0"/>
            </a:rPr>
            <a:t>3px (900 m²)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544599" y="1936907"/>
        <a:ext cx="1181533" cy="441974"/>
      </dsp:txXfrm>
    </dsp:sp>
    <dsp:sp modelId="{64615004-EB80-47F0-B528-3DE8B993ED90}">
      <dsp:nvSpPr>
        <dsp:cNvPr id="0" name=""/>
        <dsp:cNvSpPr/>
      </dsp:nvSpPr>
      <dsp:spPr>
        <a:xfrm rot="10800000">
          <a:off x="0" y="0"/>
          <a:ext cx="4726133" cy="14310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0"/>
        <a:ext cx="4726133" cy="502282"/>
      </dsp:txXfrm>
    </dsp:sp>
    <dsp:sp modelId="{4A13DAFA-62EE-4906-9D77-2A491470B4F7}">
      <dsp:nvSpPr>
        <dsp:cNvPr id="0" name=""/>
        <dsp:cNvSpPr/>
      </dsp:nvSpPr>
      <dsp:spPr>
        <a:xfrm>
          <a:off x="0" y="496733"/>
          <a:ext cx="4726133" cy="4419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</dsp:txBody>
      <dsp:txXfrm>
        <a:off x="0" y="496733"/>
        <a:ext cx="4726133" cy="44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0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2613389"/>
        <a:ext cx="1181533" cy="582392"/>
      </dsp:txXfrm>
    </dsp:sp>
    <dsp:sp modelId="{24DB7BC3-3B68-4596-88B8-5403081837AB}">
      <dsp:nvSpPr>
        <dsp:cNvPr id="0" name=""/>
        <dsp:cNvSpPr/>
      </dsp:nvSpPr>
      <dsp:spPr>
        <a:xfrm>
          <a:off x="118153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2613389"/>
        <a:ext cx="1181533" cy="582392"/>
      </dsp:txXfrm>
    </dsp:sp>
    <dsp:sp modelId="{BD4BAE9C-3DEB-43A3-8715-DBD35AA2C0F7}">
      <dsp:nvSpPr>
        <dsp:cNvPr id="0" name=""/>
        <dsp:cNvSpPr/>
      </dsp:nvSpPr>
      <dsp:spPr>
        <a:xfrm>
          <a:off x="237359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2613389"/>
        <a:ext cx="1181533" cy="582392"/>
      </dsp:txXfrm>
    </dsp:sp>
    <dsp:sp modelId="{B906CCC5-2E17-4E8C-AC19-8CD49713422F}">
      <dsp:nvSpPr>
        <dsp:cNvPr id="0" name=""/>
        <dsp:cNvSpPr/>
      </dsp:nvSpPr>
      <dsp:spPr>
        <a:xfrm>
          <a:off x="3544599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</dsp:txBody>
      <dsp:txXfrm>
        <a:off x="3544599" y="2613389"/>
        <a:ext cx="1181533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 Cover Chilean Map (Zhao et al., 2016) </a:t>
          </a:r>
        </a:p>
      </dsp:txBody>
      <dsp:txXfrm>
        <a:off x="0" y="684584"/>
        <a:ext cx="4726133" cy="582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Validation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Fire scars database (</a:t>
          </a:r>
          <a:r>
            <a:rPr lang="en-GB" sz="1400" kern="1200" dirty="0" err="1">
              <a:latin typeface="Bahnschrift Condensed" panose="020B0502040204020203" pitchFamily="34" charset="0"/>
            </a:rPr>
            <a:t>Brull</a:t>
          </a:r>
          <a:r>
            <a:rPr lang="en-GB" sz="1400" kern="1200" dirty="0">
              <a:latin typeface="Bahnschrift Condensed" panose="020B0502040204020203" pitchFamily="34" charset="0"/>
            </a:rPr>
            <a:t>, 2018)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Landscape Fire Scars Database (Miranda et al., 2022)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CR2Met database V2.5 (</a:t>
          </a:r>
          <a:r>
            <a:rPr lang="en-GB" sz="1400" kern="1200" dirty="0" err="1">
              <a:latin typeface="Bahnschrift Condensed" panose="020B0502040204020203" pitchFamily="34" charset="0"/>
            </a:rPr>
            <a:t>Boisier</a:t>
          </a:r>
          <a:r>
            <a:rPr lang="en-GB" sz="1400" kern="1200" dirty="0">
              <a:latin typeface="Bahnschrift Condensed" panose="020B0502040204020203" pitchFamily="34" charset="0"/>
            </a:rPr>
            <a:t>, 2023)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Resilience metrics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2307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Recovery rates</a:t>
          </a:r>
        </a:p>
      </dsp:txBody>
      <dsp:txXfrm>
        <a:off x="2307" y="2613389"/>
        <a:ext cx="1573839" cy="582392"/>
      </dsp:txXfrm>
    </dsp:sp>
    <dsp:sp modelId="{24DB7BC3-3B68-4596-88B8-5403081837AB}">
      <dsp:nvSpPr>
        <dsp:cNvPr id="0" name=""/>
        <dsp:cNvSpPr/>
      </dsp:nvSpPr>
      <dsp:spPr>
        <a:xfrm>
          <a:off x="157614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Time under perturbation</a:t>
          </a:r>
        </a:p>
      </dsp:txBody>
      <dsp:txXfrm>
        <a:off x="1576146" y="2613389"/>
        <a:ext cx="1573839" cy="582392"/>
      </dsp:txXfrm>
    </dsp:sp>
    <dsp:sp modelId="{BD4BAE9C-3DEB-43A3-8715-DBD35AA2C0F7}">
      <dsp:nvSpPr>
        <dsp:cNvPr id="0" name=""/>
        <dsp:cNvSpPr/>
      </dsp:nvSpPr>
      <dsp:spPr>
        <a:xfrm>
          <a:off x="314998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Intensity</a:t>
          </a:r>
        </a:p>
      </dsp:txBody>
      <dsp:txXfrm>
        <a:off x="3149986" y="2613389"/>
        <a:ext cx="1573839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Anomaly detection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KDE estimation</a:t>
          </a:r>
        </a:p>
      </dsp:txBody>
      <dsp:txXfrm>
        <a:off x="0" y="684584"/>
        <a:ext cx="4726133" cy="58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0"/>
                    </a14:imgEffect>
                  </a14:imgLayer>
                </a14:imgProps>
              </a:ext>
            </a:extLst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212" y="2294965"/>
            <a:ext cx="4357315" cy="16771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latin typeface="Bahnschrift SemiBold Condensed" panose="020B0502040204020203" pitchFamily="34" charset="0"/>
              </a:rPr>
              <a:t>Ch.1 Spectral Resilience dynamics: Responses of </a:t>
            </a:r>
            <a:r>
              <a:rPr lang="en-US" sz="2600" i="1" dirty="0">
                <a:latin typeface="Bahnschrift SemiBold Condensed" panose="020B0502040204020203" pitchFamily="34" charset="0"/>
              </a:rPr>
              <a:t>Sclerophyllous</a:t>
            </a:r>
            <a:r>
              <a:rPr lang="en-US" sz="2600" dirty="0">
                <a:latin typeface="Bahnschrift SemiBold Condensed" panose="020B0502040204020203" pitchFamily="34" charset="0"/>
              </a:rPr>
              <a:t> and </a:t>
            </a:r>
            <a:r>
              <a:rPr lang="en-US" sz="2600" i="1" dirty="0">
                <a:latin typeface="Bahnschrift SemiBold Condensed" panose="020B0502040204020203" pitchFamily="34" charset="0"/>
              </a:rPr>
              <a:t>Nothofagus</a:t>
            </a:r>
            <a:r>
              <a:rPr lang="en-US" sz="2600" dirty="0">
                <a:latin typeface="Bahnschrift SemiBold Condensed" panose="020B0502040204020203" pitchFamily="34" charset="0"/>
              </a:rPr>
              <a:t> Forest to droughts and fires in Central Chile.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June 2024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032" y="5941025"/>
            <a:ext cx="2717495" cy="8020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5E6FDB2-8BDA-AF75-3485-DA67727B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368" r="3052" b="3790"/>
          <a:stretch/>
        </p:blipFill>
        <p:spPr bwMode="auto">
          <a:xfrm>
            <a:off x="11224537" y="5884948"/>
            <a:ext cx="892599" cy="88856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-1" y="1209566"/>
            <a:ext cx="5783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Cadaster and Evaluation of Native Vegetative Resources of Chile (2013 - 2019)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909924"/>
              </p:ext>
            </p:extLst>
          </p:nvPr>
        </p:nvGraphicFramePr>
        <p:xfrm>
          <a:off x="528521" y="2622033"/>
          <a:ext cx="4726133" cy="3844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0" y="1233053"/>
            <a:ext cx="5597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</a:t>
            </a:r>
            <a:r>
              <a:rPr lang="en-US" sz="28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Nothofagus macrocarpa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forest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/>
        </p:nvGraphicFramePr>
        <p:xfrm>
          <a:off x="7315812" y="1120048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378AA9-4C1B-86F1-B0FD-9266DE120F3B}"/>
              </a:ext>
            </a:extLst>
          </p:cNvPr>
          <p:cNvSpPr txBox="1"/>
          <p:nvPr/>
        </p:nvSpPr>
        <p:spPr>
          <a:xfrm>
            <a:off x="136293" y="2055569"/>
            <a:ext cx="5597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Cadastre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Evaluation of Native Vegetative Resources of Chile: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Coquimbo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Valparaiso 2019 (v2)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Metropolitana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2019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O’Higgins 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Maule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Biobio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Araucania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rios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lagos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2018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Ñuble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National Forestry Corporation</a:t>
            </a:r>
          </a:p>
        </p:txBody>
      </p:sp>
    </p:spTree>
    <p:extLst>
      <p:ext uri="{BB962C8B-B14F-4D97-AF65-F5344CB8AC3E}">
        <p14:creationId xmlns:p14="http://schemas.microsoft.com/office/powerpoint/2010/main" val="18176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Spectral Resilience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E3F17-1C6E-2B7E-B263-8A86DB350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481225"/>
              </p:ext>
            </p:extLst>
          </p:nvPr>
        </p:nvGraphicFramePr>
        <p:xfrm>
          <a:off x="112197" y="1212783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B5338-EDB7-5BE6-F9E0-0A21BFDED2C8}"/>
              </a:ext>
            </a:extLst>
          </p:cNvPr>
          <p:cNvGrpSpPr/>
          <p:nvPr/>
        </p:nvGrpSpPr>
        <p:grpSpPr>
          <a:xfrm>
            <a:off x="5793812" y="1684969"/>
            <a:ext cx="5896261" cy="4181502"/>
            <a:chOff x="5864833" y="1212783"/>
            <a:chExt cx="5896261" cy="4181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1865-4668-F013-11E4-9A78CAC38721}"/>
                </a:ext>
              </a:extLst>
            </p:cNvPr>
            <p:cNvGrpSpPr/>
            <p:nvPr/>
          </p:nvGrpSpPr>
          <p:grpSpPr>
            <a:xfrm>
              <a:off x="5864833" y="1212783"/>
              <a:ext cx="5896261" cy="4181502"/>
              <a:chOff x="5909222" y="1678325"/>
              <a:chExt cx="5896261" cy="4181502"/>
            </a:xfrm>
          </p:grpSpPr>
          <p:pic>
            <p:nvPicPr>
              <p:cNvPr id="6" name="Picture 5" descr="A white line graph on a black background&#10;&#10;Description automatically generated">
                <a:extLst>
                  <a:ext uri="{FF2B5EF4-FFF2-40B4-BE49-F238E27FC236}">
                    <a16:creationId xmlns:a16="http://schemas.microsoft.com/office/drawing/2014/main" id="{6683871C-1ED9-9D82-F0A7-BD53BD719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4" b="9816"/>
              <a:stretch/>
            </p:blipFill>
            <p:spPr>
              <a:xfrm>
                <a:off x="6140388" y="1793728"/>
                <a:ext cx="5356287" cy="1550057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25D23F-34E8-CD9E-BF85-944F558CE44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825655" y="2466338"/>
                <a:ext cx="540690" cy="373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VI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02DA58-226A-4938-235B-5FEFF36F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351316"/>
                <a:ext cx="469329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D09E70A-E136-9958-0D35-A964CD6CE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083838"/>
                <a:ext cx="2043404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328A65-E3DC-CD05-064B-3CC322E653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684" y="1844022"/>
                <a:ext cx="1708891" cy="217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Reference period</a:t>
                </a:r>
              </a:p>
            </p:txBody>
          </p:sp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767E3-3ACF-611E-F7DE-854A1554A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6483" y="2094897"/>
                <a:ext cx="1970150" cy="217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Anomaly detection period</a:t>
                </a:r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43658-C57F-FDE6-BDD4-FC7240323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9547" y="1734851"/>
                <a:ext cx="1045028" cy="225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Sep 30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th</a:t>
                </a: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, 2019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69CB9-1BB5-9AAD-BFC9-84C7A73BD4A5}"/>
                  </a:ext>
                </a:extLst>
              </p:cNvPr>
              <p:cNvSpPr/>
              <p:nvPr/>
            </p:nvSpPr>
            <p:spPr>
              <a:xfrm>
                <a:off x="10338318" y="1678325"/>
                <a:ext cx="270919" cy="155005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Picture 13" descr="A graph of a graph showing the number of the same data&#10;&#10;Description automatically generated with medium confidence">
                <a:extLst>
                  <a:ext uri="{FF2B5EF4-FFF2-40B4-BE49-F238E27FC236}">
                    <a16:creationId xmlns:a16="http://schemas.microsoft.com/office/drawing/2014/main" id="{CA3387C3-9F60-3D11-12EE-B2623A0B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9"/>
              <a:stretch/>
            </p:blipFill>
            <p:spPr>
              <a:xfrm>
                <a:off x="8817428" y="3429000"/>
                <a:ext cx="2988055" cy="2430827"/>
              </a:xfrm>
              <a:prstGeom prst="rect">
                <a:avLst/>
              </a:prstGeom>
            </p:spPr>
          </p:pic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F9EE6D6-AB7E-0007-12BF-AF4BD1CCC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76083" y="4475958"/>
                <a:ext cx="505933" cy="336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0"/>
                  </a:rPr>
                  <a:t>RFD</a:t>
                </a:r>
              </a:p>
            </p:txBody>
          </p:sp>
          <p:pic>
            <p:nvPicPr>
              <p:cNvPr id="16" name="Picture 15" descr="A graph with dots and numbers&#10;&#10;Description automatically generated">
                <a:extLst>
                  <a:ext uri="{FF2B5EF4-FFF2-40B4-BE49-F238E27FC236}">
                    <a16:creationId xmlns:a16="http://schemas.microsoft.com/office/drawing/2014/main" id="{0517DF0F-F8B3-A934-06D6-AD23A01E7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7"/>
              <a:stretch/>
            </p:blipFill>
            <p:spPr>
              <a:xfrm>
                <a:off x="6195526" y="3429000"/>
                <a:ext cx="2551107" cy="2375337"/>
              </a:xfrm>
              <a:prstGeom prst="rect">
                <a:avLst/>
              </a:prstGeom>
            </p:spPr>
          </p:pic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F0E71B9-C2D3-AB20-AAC2-05B3F0F5E5D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825654" y="3906413"/>
              <a:ext cx="540690" cy="3735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259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Amasis MT Pro</vt:lpstr>
      <vt:lpstr>Arial</vt:lpstr>
      <vt:lpstr>Bahnschrift Condensed</vt:lpstr>
      <vt:lpstr>Bahnschrift SemiBold Condensed</vt:lpstr>
      <vt:lpstr>Calibri</vt:lpstr>
      <vt:lpstr>Calibri Light</vt:lpstr>
      <vt:lpstr>Office Theme</vt:lpstr>
      <vt:lpstr>Ch.1 Spectral Resilience dynamics: Responses of Sclerophyllous and Nothofagus Forest to droughts and fires in Central Chile.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25</cp:revision>
  <dcterms:created xsi:type="dcterms:W3CDTF">2024-06-17T11:32:06Z</dcterms:created>
  <dcterms:modified xsi:type="dcterms:W3CDTF">2024-10-15T13:08:21Z</dcterms:modified>
</cp:coreProperties>
</file>