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084800" cy="20104100"/>
  <p:notesSz cx="180848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F8C93-F99B-413E-AFE7-5FF04673F8EC}" v="897" dt="2023-06-06T21:52:43.539"/>
    <p1510:client id="{BF92A5F5-6E71-4E3A-90D7-E18F29C07088}" v="103" dt="2023-06-06T22:11:16.1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levy" userId="7e6b9e8a73feb44b" providerId="Windows Live" clId="Web-{BF92A5F5-6E71-4E3A-90D7-E18F29C07088}"/>
    <pc:docChg chg="modSld">
      <pc:chgData name="José levy" userId="7e6b9e8a73feb44b" providerId="Windows Live" clId="Web-{BF92A5F5-6E71-4E3A-90D7-E18F29C07088}" dt="2023-06-06T22:11:16.123" v="63" actId="20577"/>
      <pc:docMkLst>
        <pc:docMk/>
      </pc:docMkLst>
      <pc:sldChg chg="modSp">
        <pc:chgData name="José levy" userId="7e6b9e8a73feb44b" providerId="Windows Live" clId="Web-{BF92A5F5-6E71-4E3A-90D7-E18F29C07088}" dt="2023-06-06T22:11:16.123" v="63" actId="20577"/>
        <pc:sldMkLst>
          <pc:docMk/>
          <pc:sldMk cId="0" sldId="256"/>
        </pc:sldMkLst>
        <pc:spChg chg="mod">
          <ac:chgData name="José levy" userId="7e6b9e8a73feb44b" providerId="Windows Live" clId="Web-{BF92A5F5-6E71-4E3A-90D7-E18F29C07088}" dt="2023-06-06T21:58:48.209" v="2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é levy" userId="7e6b9e8a73feb44b" providerId="Windows Live" clId="Web-{BF92A5F5-6E71-4E3A-90D7-E18F29C07088}" dt="2023-06-06T22:11:16.123" v="63" actId="20577"/>
          <ac:spMkLst>
            <pc:docMk/>
            <pc:sldMk cId="0" sldId="256"/>
            <ac:spMk id="34" creationId="{00000000-0000-0000-0000-000000000000}"/>
          </ac:spMkLst>
        </pc:spChg>
      </pc:sldChg>
    </pc:docChg>
  </pc:docChgLst>
  <pc:docChgLst>
    <pc:chgData name="José levy" userId="7e6b9e8a73feb44b" providerId="Windows Live" clId="Web-{6A7F8C93-F99B-413E-AFE7-5FF04673F8EC}"/>
    <pc:docChg chg="modSld">
      <pc:chgData name="José levy" userId="7e6b9e8a73feb44b" providerId="Windows Live" clId="Web-{6A7F8C93-F99B-413E-AFE7-5FF04673F8EC}" dt="2023-06-06T21:52:43.539" v="464" actId="1076"/>
      <pc:docMkLst>
        <pc:docMk/>
      </pc:docMkLst>
      <pc:sldChg chg="modSp">
        <pc:chgData name="José levy" userId="7e6b9e8a73feb44b" providerId="Windows Live" clId="Web-{6A7F8C93-F99B-413E-AFE7-5FF04673F8EC}" dt="2023-06-06T21:52:43.539" v="464" actId="1076"/>
        <pc:sldMkLst>
          <pc:docMk/>
          <pc:sldMk cId="0" sldId="256"/>
        </pc:sldMkLst>
        <pc:spChg chg="mod">
          <ac:chgData name="José levy" userId="7e6b9e8a73feb44b" providerId="Windows Live" clId="Web-{6A7F8C93-F99B-413E-AFE7-5FF04673F8EC}" dt="2023-06-06T19:55:51.507" v="4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é levy" userId="7e6b9e8a73feb44b" providerId="Windows Live" clId="Web-{6A7F8C93-F99B-413E-AFE7-5FF04673F8EC}" dt="2023-06-06T20:32:22.848" v="313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José levy" userId="7e6b9e8a73feb44b" providerId="Windows Live" clId="Web-{6A7F8C93-F99B-413E-AFE7-5FF04673F8EC}" dt="2023-06-06T20:05:33.816" v="250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José levy" userId="7e6b9e8a73feb44b" providerId="Windows Live" clId="Web-{6A7F8C93-F99B-413E-AFE7-5FF04673F8EC}" dt="2023-06-06T21:48:16.218" v="367" actId="2057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José levy" userId="7e6b9e8a73feb44b" providerId="Windows Live" clId="Web-{6A7F8C93-F99B-413E-AFE7-5FF04673F8EC}" dt="2023-06-06T21:46:51.731" v="351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José levy" userId="7e6b9e8a73feb44b" providerId="Windows Live" clId="Web-{6A7F8C93-F99B-413E-AFE7-5FF04673F8EC}" dt="2023-06-06T21:52:32.929" v="463" actId="20577"/>
          <ac:spMkLst>
            <pc:docMk/>
            <pc:sldMk cId="0" sldId="256"/>
            <ac:spMk id="35" creationId="{00000000-0000-0000-0000-000000000000}"/>
          </ac:spMkLst>
        </pc:spChg>
        <pc:picChg chg="mod">
          <ac:chgData name="José levy" userId="7e6b9e8a73feb44b" providerId="Windows Live" clId="Web-{6A7F8C93-F99B-413E-AFE7-5FF04673F8EC}" dt="2023-06-06T21:52:43.539" v="464" actId="1076"/>
          <ac:picMkLst>
            <pc:docMk/>
            <pc:sldMk cId="0" sldId="256"/>
            <ac:picMk id="3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6836" y="6232271"/>
            <a:ext cx="1537747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3672" y="11258296"/>
            <a:ext cx="1266380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4557" y="4623943"/>
            <a:ext cx="786965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16942" y="4623943"/>
            <a:ext cx="786965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557" y="804164"/>
            <a:ext cx="1628203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557" y="4623943"/>
            <a:ext cx="1628203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50991" y="18696814"/>
            <a:ext cx="578916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4557" y="18696814"/>
            <a:ext cx="41609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25629" y="18696814"/>
            <a:ext cx="41609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://www.hotcourses.com.br/study-abroad-info/subject-info/curso-ciencias-computacao-exterior/#%3A~%3Atext%3DProcesso%20de%20inscri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://www.mundovestibular.com.br/blog/ciencia-da-computacao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https://medium.com/@thiago.barbosa/8-coisas-para-voce-saber-antes-de-fazer-ciencia-da-computacao-37fdffbc6156" TargetMode="External"/><Relationship Id="rId5" Type="http://schemas.openxmlformats.org/officeDocument/2006/relationships/hyperlink" Target="http://www.youtube.com/watch?v=pnsjHsnlNII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vestibular.mundoeducacao.uol.com.br/guia-de-profissoes/ciencia-computacao.htm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2075" y="313356"/>
            <a:ext cx="10615295" cy="28793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14020" algn="ctr">
              <a:lnSpc>
                <a:spcPts val="3965"/>
              </a:lnSpc>
              <a:spcBef>
                <a:spcPts val="100"/>
              </a:spcBef>
            </a:pPr>
            <a:r>
              <a:rPr sz="3350" b="1" spc="-5" dirty="0">
                <a:latin typeface="Arial"/>
                <a:cs typeface="Arial"/>
              </a:rPr>
              <a:t>CIÊNCIA</a:t>
            </a:r>
            <a:r>
              <a:rPr sz="3350" b="1" spc="-155" dirty="0">
                <a:latin typeface="Arial"/>
                <a:cs typeface="Arial"/>
              </a:rPr>
              <a:t> </a:t>
            </a:r>
            <a:r>
              <a:rPr sz="3350" b="1" spc="-5" dirty="0">
                <a:latin typeface="Arial"/>
                <a:cs typeface="Arial"/>
              </a:rPr>
              <a:t>DA</a:t>
            </a:r>
            <a:r>
              <a:rPr sz="3350" b="1" spc="-160" dirty="0">
                <a:latin typeface="Arial"/>
                <a:cs typeface="Arial"/>
              </a:rPr>
              <a:t> </a:t>
            </a:r>
            <a:r>
              <a:rPr sz="3350" b="1" spc="-30" dirty="0">
                <a:latin typeface="Arial"/>
                <a:cs typeface="Arial"/>
              </a:rPr>
              <a:t>COMPUTAÇÃO</a:t>
            </a:r>
            <a:endParaRPr sz="3350">
              <a:latin typeface="Arial"/>
              <a:cs typeface="Arial"/>
            </a:endParaRPr>
          </a:p>
          <a:p>
            <a:pPr marL="323215" algn="ctr">
              <a:lnSpc>
                <a:spcPts val="2585"/>
              </a:lnSpc>
            </a:pPr>
            <a:r>
              <a:rPr sz="2200" b="1" spc="10" dirty="0">
                <a:latin typeface="Arial"/>
                <a:cs typeface="Arial"/>
              </a:rPr>
              <a:t>3ª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0" dirty="0">
                <a:latin typeface="Arial"/>
                <a:cs typeface="Arial"/>
              </a:rPr>
              <a:t>Feira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lang="pt-BR" sz="2200" b="1" spc="15" dirty="0">
                <a:latin typeface="Arial"/>
                <a:cs typeface="Arial"/>
              </a:rPr>
              <a:t>das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0" dirty="0" err="1">
                <a:latin typeface="Arial"/>
                <a:cs typeface="Arial"/>
              </a:rPr>
              <a:t>Profissões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do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0" dirty="0">
                <a:latin typeface="Arial"/>
                <a:cs typeface="Arial"/>
              </a:rPr>
              <a:t>IUG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2145"/>
              </a:spcBef>
            </a:pPr>
            <a:r>
              <a:rPr sz="2200" b="1" spc="10" dirty="0">
                <a:latin typeface="Arial"/>
                <a:cs typeface="Arial"/>
              </a:rPr>
              <a:t>Autores: </a:t>
            </a:r>
            <a:r>
              <a:rPr sz="2200" spc="15" dirty="0">
                <a:latin typeface="Arial MT"/>
                <a:cs typeface="Arial MT"/>
              </a:rPr>
              <a:t>João </a:t>
            </a:r>
            <a:r>
              <a:rPr sz="2200" spc="10" dirty="0">
                <a:latin typeface="Arial MT"/>
                <a:cs typeface="Arial MT"/>
              </a:rPr>
              <a:t>Pedro </a:t>
            </a:r>
            <a:r>
              <a:rPr sz="2200" spc="15" dirty="0">
                <a:latin typeface="Arial MT"/>
                <a:cs typeface="Arial MT"/>
              </a:rPr>
              <a:t>de Sousa Jeronimo, José </a:t>
            </a:r>
            <a:r>
              <a:rPr sz="2200" spc="10" dirty="0">
                <a:latin typeface="Arial MT"/>
                <a:cs typeface="Arial MT"/>
              </a:rPr>
              <a:t>Levy Sampaio Facundo, Julia </a:t>
            </a:r>
            <a:r>
              <a:rPr sz="2200" spc="-40" dirty="0" err="1">
                <a:latin typeface="Arial MT"/>
                <a:cs typeface="Arial MT"/>
              </a:rPr>
              <a:t>Tayna</a:t>
            </a:r>
            <a:r>
              <a:rPr lang="pt-BR" sz="2200" spc="-40" dirty="0">
                <a:latin typeface="Arial MT"/>
                <a:cs typeface="Arial MT"/>
              </a:rPr>
              <a:t> 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Pinheiro</a:t>
            </a:r>
            <a:r>
              <a:rPr lang="pt-BR" sz="2200" dirty="0">
                <a:latin typeface="Arial MT"/>
                <a:cs typeface="Arial MT"/>
              </a:rPr>
              <a:t> Soares</a:t>
            </a:r>
            <a:r>
              <a:rPr sz="2200" spc="10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lang="pt-BR" sz="2200" spc="10" dirty="0">
                <a:latin typeface="Arial MT"/>
                <a:cs typeface="Arial MT"/>
              </a:rPr>
              <a:t>Lourenço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15" dirty="0">
                <a:latin typeface="Arial MT"/>
                <a:cs typeface="Arial MT"/>
              </a:rPr>
              <a:t>Sousa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5" dirty="0">
                <a:latin typeface="Arial MT"/>
                <a:cs typeface="Arial MT"/>
              </a:rPr>
              <a:t>Melo,</a:t>
            </a:r>
            <a:r>
              <a:rPr sz="2200" spc="5" dirty="0">
                <a:latin typeface="Arial MT"/>
                <a:cs typeface="Arial MT"/>
              </a:rPr>
              <a:t> Wesley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Alexandre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5" dirty="0">
                <a:latin typeface="Arial MT"/>
                <a:cs typeface="Arial MT"/>
              </a:rPr>
              <a:t>da</a:t>
            </a:r>
            <a:r>
              <a:rPr sz="2200" spc="5" dirty="0">
                <a:latin typeface="Arial MT"/>
                <a:cs typeface="Arial MT"/>
              </a:rPr>
              <a:t> Silva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spc="10" dirty="0">
                <a:latin typeface="Arial"/>
                <a:cs typeface="Arial"/>
              </a:rPr>
              <a:t>Professora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do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10" dirty="0">
                <a:latin typeface="Arial"/>
                <a:cs typeface="Arial"/>
              </a:rPr>
              <a:t>Núcleo: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spc="15" dirty="0">
                <a:latin typeface="Arial MT"/>
                <a:cs typeface="Arial MT"/>
              </a:rPr>
              <a:t>Márcia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Vanessa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Félix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5" dirty="0">
                <a:latin typeface="Arial MT"/>
                <a:cs typeface="Arial MT"/>
              </a:rPr>
              <a:t>de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Andrade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1338" y="19745236"/>
            <a:ext cx="10850245" cy="319405"/>
          </a:xfrm>
          <a:prstGeom prst="rect">
            <a:avLst/>
          </a:prstGeom>
          <a:solidFill>
            <a:srgbClr val="DAE4F1">
              <a:alpha val="30979"/>
            </a:srgbClr>
          </a:solidFill>
          <a:ln w="5318">
            <a:solidFill>
              <a:srgbClr val="DAE4F1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385"/>
              </a:spcBef>
            </a:pPr>
            <a:r>
              <a:rPr sz="1350" b="1" spc="-10" dirty="0">
                <a:latin typeface="Arial"/>
                <a:cs typeface="Arial"/>
              </a:rPr>
              <a:t>EEMTI Irmão Urbano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González Rodriguéz.</a:t>
            </a:r>
            <a:r>
              <a:rPr sz="1350" b="1" spc="36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Disciplina: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Núcleo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de </a:t>
            </a:r>
            <a:r>
              <a:rPr sz="1350" b="1" spc="-20" dirty="0">
                <a:latin typeface="Arial"/>
                <a:cs typeface="Arial"/>
              </a:rPr>
              <a:t>Trabalho,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Pesquisa e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Práticas Sociais (NTPPS).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130" y="3925849"/>
            <a:ext cx="4257506" cy="3895746"/>
          </a:xfrm>
          <a:prstGeom prst="rect">
            <a:avLst/>
          </a:prstGeom>
        </p:spPr>
        <p:txBody>
          <a:bodyPr vert="horz" wrap="square" lIns="0" tIns="736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50" b="1" dirty="0">
                <a:latin typeface="Arial"/>
                <a:cs typeface="Arial"/>
              </a:rPr>
              <a:t>PÚBLICAS: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dirty="0">
                <a:latin typeface="Arial MT"/>
                <a:cs typeface="Arial MT"/>
              </a:rPr>
              <a:t>IFCE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Instituto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Federal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Ceará;</a:t>
            </a:r>
          </a:p>
          <a:p>
            <a:pPr marL="12700" marR="466725">
              <a:lnSpc>
                <a:spcPct val="126099"/>
              </a:lnSpc>
            </a:pPr>
            <a:r>
              <a:rPr sz="1550" spc="5" dirty="0">
                <a:latin typeface="Arial MT"/>
                <a:cs typeface="Arial MT"/>
              </a:rPr>
              <a:t>UECE </a:t>
            </a:r>
            <a:r>
              <a:rPr sz="1550" dirty="0">
                <a:latin typeface="Arial MT"/>
                <a:cs typeface="Arial MT"/>
              </a:rPr>
              <a:t>- Universidade Estadual </a:t>
            </a:r>
            <a:r>
              <a:rPr sz="1550" spc="5" dirty="0">
                <a:latin typeface="Arial MT"/>
                <a:cs typeface="Arial MT"/>
              </a:rPr>
              <a:t>do </a:t>
            </a:r>
            <a:r>
              <a:rPr sz="1550" dirty="0">
                <a:latin typeface="Arial MT"/>
                <a:cs typeface="Arial MT"/>
              </a:rPr>
              <a:t>Ceará;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UFC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Universidade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Federal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Ceará;</a:t>
            </a:r>
          </a:p>
          <a:p>
            <a:pPr marL="12700" marR="5080">
              <a:lnSpc>
                <a:spcPct val="126099"/>
              </a:lnSpc>
            </a:pPr>
            <a:r>
              <a:rPr sz="1550" spc="5" dirty="0">
                <a:latin typeface="Arial MT"/>
                <a:cs typeface="Arial MT"/>
              </a:rPr>
              <a:t>UFPE </a:t>
            </a:r>
            <a:r>
              <a:rPr sz="1550" dirty="0">
                <a:latin typeface="Arial MT"/>
                <a:cs typeface="Arial MT"/>
              </a:rPr>
              <a:t>- Universidade Federal </a:t>
            </a:r>
            <a:r>
              <a:rPr sz="1550" spc="5" dirty="0">
                <a:latin typeface="Arial MT"/>
                <a:cs typeface="Arial MT"/>
              </a:rPr>
              <a:t>de </a:t>
            </a:r>
            <a:r>
              <a:rPr sz="1550" dirty="0">
                <a:latin typeface="Arial MT"/>
                <a:cs typeface="Arial MT"/>
              </a:rPr>
              <a:t>Pernambuco;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USP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 Universidade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de</a:t>
            </a:r>
            <a:r>
              <a:rPr sz="1550" dirty="0">
                <a:latin typeface="Arial MT"/>
                <a:cs typeface="Arial MT"/>
              </a:rPr>
              <a:t> São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Paulo;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spc="5" dirty="0">
                <a:latin typeface="Arial MT"/>
                <a:cs typeface="Arial MT"/>
              </a:rPr>
              <a:t>UFBA</a:t>
            </a:r>
            <a:r>
              <a:rPr sz="1550" spc="-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Universidade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Federal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da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Bahia</a:t>
            </a:r>
            <a:r>
              <a:rPr lang="pt-BR" sz="1550" dirty="0">
                <a:latin typeface="Arial MT"/>
                <a:cs typeface="Arial MT"/>
              </a:rPr>
              <a:t>.</a:t>
            </a: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b="1" spc="-10" dirty="0">
                <a:latin typeface="Arial"/>
                <a:cs typeface="Arial"/>
              </a:rPr>
              <a:t>PRIVADAS:</a:t>
            </a:r>
            <a:endParaRPr sz="1550" dirty="0">
              <a:latin typeface="Arial"/>
              <a:cs typeface="Arial"/>
            </a:endParaRPr>
          </a:p>
          <a:p>
            <a:pPr marL="12700" marR="796925">
              <a:lnSpc>
                <a:spcPct val="126099"/>
              </a:lnSpc>
            </a:pPr>
            <a:r>
              <a:rPr sz="1550" dirty="0">
                <a:latin typeface="Arial MT"/>
                <a:cs typeface="Arial MT"/>
              </a:rPr>
              <a:t>UNIFOR - Universidade </a:t>
            </a:r>
            <a:r>
              <a:rPr sz="1550" spc="5" dirty="0">
                <a:latin typeface="Arial MT"/>
                <a:cs typeface="Arial MT"/>
              </a:rPr>
              <a:t>de </a:t>
            </a:r>
            <a:r>
              <a:rPr sz="1550" dirty="0">
                <a:latin typeface="Arial MT"/>
                <a:cs typeface="Arial MT"/>
              </a:rPr>
              <a:t>Fortaleza;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UNIP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Universidade Paulista;</a:t>
            </a:r>
          </a:p>
          <a:p>
            <a:pPr marL="12700" marR="213360">
              <a:lnSpc>
                <a:spcPct val="126099"/>
              </a:lnSpc>
            </a:pPr>
            <a:r>
              <a:rPr sz="1550" dirty="0">
                <a:latin typeface="Arial MT"/>
                <a:cs typeface="Arial MT"/>
              </a:rPr>
              <a:t>UNISC - Universidade </a:t>
            </a:r>
            <a:r>
              <a:rPr sz="1550" spc="5" dirty="0">
                <a:latin typeface="Arial MT"/>
                <a:cs typeface="Arial MT"/>
              </a:rPr>
              <a:t>de </a:t>
            </a:r>
            <a:r>
              <a:rPr sz="1550" dirty="0">
                <a:latin typeface="Arial MT"/>
                <a:cs typeface="Arial MT"/>
              </a:rPr>
              <a:t>Santa Cruz </a:t>
            </a:r>
            <a:r>
              <a:rPr sz="1550" spc="5" dirty="0">
                <a:latin typeface="Arial MT"/>
                <a:cs typeface="Arial MT"/>
              </a:rPr>
              <a:t>do </a:t>
            </a:r>
            <a:r>
              <a:rPr lang="pt-BR" sz="1550" dirty="0">
                <a:latin typeface="Arial MT"/>
                <a:cs typeface="Arial MT"/>
              </a:rPr>
              <a:t>Sul;</a:t>
            </a:r>
          </a:p>
          <a:p>
            <a:pPr marL="12700" marR="213360">
              <a:lnSpc>
                <a:spcPct val="126099"/>
              </a:lnSpc>
            </a:pPr>
            <a:r>
              <a:rPr sz="1550" dirty="0">
                <a:latin typeface="Arial MT"/>
                <a:cs typeface="Arial MT"/>
              </a:rPr>
              <a:t>FEI - Faculdade </a:t>
            </a:r>
            <a:r>
              <a:rPr sz="1550" spc="5" dirty="0">
                <a:latin typeface="Arial MT"/>
                <a:cs typeface="Arial MT"/>
              </a:rPr>
              <a:t>de </a:t>
            </a:r>
            <a:r>
              <a:rPr sz="1550" dirty="0" err="1">
                <a:latin typeface="Arial MT"/>
                <a:cs typeface="Arial MT"/>
              </a:rPr>
              <a:t>Engenharia</a:t>
            </a:r>
            <a:r>
              <a:rPr sz="1550" dirty="0">
                <a:latin typeface="Arial MT"/>
                <a:cs typeface="Arial MT"/>
              </a:rPr>
              <a:t> Industrial</a:t>
            </a:r>
            <a:r>
              <a:rPr lang="pt-BR" sz="1550" dirty="0">
                <a:latin typeface="Arial MT"/>
                <a:cs typeface="Arial MT"/>
              </a:rPr>
              <a:t>;</a:t>
            </a:r>
          </a:p>
          <a:p>
            <a:pPr marL="12700" marR="213360">
              <a:lnSpc>
                <a:spcPct val="126099"/>
              </a:lnSpc>
            </a:pPr>
            <a:r>
              <a:rPr sz="1550" spc="5" dirty="0">
                <a:latin typeface="Arial MT"/>
                <a:cs typeface="Arial MT"/>
              </a:rPr>
              <a:t>UTP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- </a:t>
            </a:r>
            <a:r>
              <a:rPr sz="1550" dirty="0" err="1">
                <a:latin typeface="Arial MT"/>
                <a:cs typeface="Arial MT"/>
              </a:rPr>
              <a:t>Universidade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Tuiuti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do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Paraná</a:t>
            </a:r>
            <a:r>
              <a:rPr lang="pt-BR" sz="1550" dirty="0">
                <a:latin typeface="Arial MT"/>
                <a:cs typeface="Arial MT"/>
              </a:rPr>
              <a:t>.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9533" y="7903235"/>
            <a:ext cx="4941570" cy="3872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25675">
              <a:lnSpc>
                <a:spcPct val="158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Salário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inicial: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$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2000,00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4000,00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reais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b="1" spc="-5" dirty="0">
                <a:latin typeface="Arial"/>
                <a:cs typeface="Arial"/>
              </a:rPr>
              <a:t>Facilidades:</a:t>
            </a:r>
            <a:endParaRPr sz="2000">
              <a:latin typeface="Arial"/>
              <a:cs typeface="Arial"/>
            </a:endParaRPr>
          </a:p>
          <a:p>
            <a:pPr marL="12700" marR="1916430">
              <a:lnSpc>
                <a:spcPct val="125600"/>
              </a:lnSpc>
              <a:spcBef>
                <a:spcPts val="790"/>
              </a:spcBef>
            </a:pPr>
            <a:r>
              <a:rPr sz="2000" dirty="0">
                <a:latin typeface="Arial MT"/>
                <a:cs typeface="Arial MT"/>
              </a:rPr>
              <a:t>Desenvolvimento </a:t>
            </a:r>
            <a:r>
              <a:rPr sz="2000" spc="-5" dirty="0">
                <a:latin typeface="Arial MT"/>
                <a:cs typeface="Arial MT"/>
              </a:rPr>
              <a:t>Pessoal;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Trabalho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5" dirty="0">
                <a:latin typeface="Arial MT"/>
                <a:cs typeface="Arial MT"/>
              </a:rPr>
              <a:t> Equipe;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Arial MT"/>
                <a:cs typeface="Arial MT"/>
              </a:rPr>
              <a:t>Facilidade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encontrar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estágio;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25600"/>
              </a:lnSpc>
            </a:pPr>
            <a:r>
              <a:rPr sz="2000" dirty="0">
                <a:latin typeface="Arial MT"/>
                <a:cs typeface="Arial MT"/>
              </a:rPr>
              <a:t>Atuação em diferentes áreas da </a:t>
            </a:r>
            <a:r>
              <a:rPr sz="2000" spc="-5" dirty="0">
                <a:latin typeface="Arial MT"/>
                <a:cs typeface="Arial MT"/>
              </a:rPr>
              <a:t>tecnologia;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Estimula </a:t>
            </a:r>
            <a:r>
              <a:rPr sz="2000" spc="5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criatividade </a:t>
            </a:r>
            <a:r>
              <a:rPr sz="2000" spc="5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aprendizado; </a:t>
            </a:r>
            <a:r>
              <a:rPr sz="2000" dirty="0">
                <a:latin typeface="Arial MT"/>
                <a:cs typeface="Arial MT"/>
              </a:rPr>
              <a:t> Empregos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lucrativos.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3327" y="12032545"/>
            <a:ext cx="6359525" cy="175768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500"/>
              </a:spcBef>
            </a:pPr>
            <a:r>
              <a:rPr sz="2000" b="1" spc="-5" dirty="0">
                <a:latin typeface="Arial"/>
                <a:cs typeface="Arial"/>
              </a:rPr>
              <a:t>Dificuldades:</a:t>
            </a:r>
            <a:endParaRPr sz="2000">
              <a:latin typeface="Arial"/>
              <a:cs typeface="Arial"/>
            </a:endParaRPr>
          </a:p>
          <a:p>
            <a:pPr marL="12700" marR="5080" indent="5715">
              <a:lnSpc>
                <a:spcPct val="125600"/>
              </a:lnSpc>
              <a:spcBef>
                <a:spcPts val="785"/>
              </a:spcBef>
              <a:tabLst>
                <a:tab pos="646430" algn="l"/>
                <a:tab pos="1402715" algn="l"/>
                <a:tab pos="1861820" algn="l"/>
                <a:tab pos="2462530" algn="l"/>
                <a:tab pos="2907665" algn="l"/>
                <a:tab pos="4018915" algn="l"/>
                <a:tab pos="4619625" algn="l"/>
                <a:tab pos="5121275" algn="l"/>
                <a:tab pos="5650865" algn="l"/>
              </a:tabLst>
            </a:pPr>
            <a:r>
              <a:rPr sz="2000" dirty="0">
                <a:latin typeface="Arial MT"/>
                <a:cs typeface="Arial MT"/>
              </a:rPr>
              <a:t>Bo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part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d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qu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se</a:t>
            </a:r>
            <a:r>
              <a:rPr sz="2000" dirty="0">
                <a:latin typeface="Arial MT"/>
                <a:cs typeface="Arial MT"/>
              </a:rPr>
              <a:t>	aprend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	nã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vai	ser	</a:t>
            </a:r>
            <a:r>
              <a:rPr sz="2000" spc="-5" dirty="0">
                <a:latin typeface="Arial MT"/>
                <a:cs typeface="Arial MT"/>
              </a:rPr>
              <a:t>usada  </a:t>
            </a:r>
            <a:r>
              <a:rPr sz="2000" dirty="0">
                <a:latin typeface="Arial MT"/>
                <a:cs typeface="Arial MT"/>
              </a:rPr>
              <a:t>valorização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 área no </a:t>
            </a:r>
            <a:r>
              <a:rPr sz="2000" spc="-5" dirty="0">
                <a:latin typeface="Arial MT"/>
                <a:cs typeface="Arial MT"/>
              </a:rPr>
              <a:t>Brasil;</a:t>
            </a:r>
            <a:endParaRPr sz="20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Arial MT"/>
                <a:cs typeface="Arial MT"/>
              </a:rPr>
              <a:t>Não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prepara totalmente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mercado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-5" dirty="0">
                <a:latin typeface="Arial MT"/>
                <a:cs typeface="Arial MT"/>
              </a:rPr>
              <a:t> trabalho.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82388" y="12692040"/>
            <a:ext cx="160972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25194" algn="l"/>
                <a:tab pos="1242060" algn="l"/>
              </a:tabLst>
            </a:pPr>
            <a:r>
              <a:rPr sz="2000" spc="-5" dirty="0">
                <a:latin typeface="Arial MT"/>
                <a:cs typeface="Arial MT"/>
              </a:rPr>
              <a:t>deviv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5" dirty="0">
                <a:latin typeface="Arial MT"/>
                <a:cs typeface="Arial MT"/>
              </a:rPr>
              <a:t>má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99" y="9365913"/>
            <a:ext cx="8414421" cy="442595"/>
            <a:chOff x="456744" y="9389274"/>
            <a:chExt cx="8301990" cy="447675"/>
          </a:xfrm>
        </p:grpSpPr>
        <p:sp>
          <p:nvSpPr>
            <p:cNvPr id="9" name="object 9"/>
            <p:cNvSpPr/>
            <p:nvPr/>
          </p:nvSpPr>
          <p:spPr>
            <a:xfrm>
              <a:off x="459403" y="9391933"/>
              <a:ext cx="8296275" cy="442595"/>
            </a:xfrm>
            <a:custGeom>
              <a:avLst/>
              <a:gdLst/>
              <a:ahLst/>
              <a:cxnLst/>
              <a:rect l="l" t="t" r="r" b="b"/>
              <a:pathLst>
                <a:path w="8296275" h="442595">
                  <a:moveTo>
                    <a:pt x="8222425" y="442234"/>
                  </a:move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7"/>
                  </a:lnTo>
                  <a:lnTo>
                    <a:pt x="5792" y="397218"/>
                  </a:lnTo>
                  <a:lnTo>
                    <a:pt x="0" y="368528"/>
                  </a:lnTo>
                  <a:lnTo>
                    <a:pt x="0" y="73707"/>
                  </a:lnTo>
                  <a:lnTo>
                    <a:pt x="5792" y="45017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222425" y="0"/>
                  </a:lnTo>
                  <a:lnTo>
                    <a:pt x="8263318" y="12384"/>
                  </a:lnTo>
                  <a:lnTo>
                    <a:pt x="8290522" y="45501"/>
                  </a:lnTo>
                  <a:lnTo>
                    <a:pt x="8296133" y="73707"/>
                  </a:lnTo>
                  <a:lnTo>
                    <a:pt x="8296133" y="368528"/>
                  </a:lnTo>
                  <a:lnTo>
                    <a:pt x="8290340" y="397218"/>
                  </a:lnTo>
                  <a:lnTo>
                    <a:pt x="8274544" y="420647"/>
                  </a:lnTo>
                  <a:lnTo>
                    <a:pt x="8251115" y="436442"/>
                  </a:lnTo>
                  <a:lnTo>
                    <a:pt x="8222425" y="442234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403" y="9391933"/>
              <a:ext cx="8296275" cy="442595"/>
            </a:xfrm>
            <a:custGeom>
              <a:avLst/>
              <a:gdLst/>
              <a:ahLst/>
              <a:cxnLst/>
              <a:rect l="l" t="t" r="r" b="b"/>
              <a:pathLst>
                <a:path w="8296275" h="442595">
                  <a:moveTo>
                    <a:pt x="0" y="73707"/>
                  </a:moveTo>
                  <a:lnTo>
                    <a:pt x="5792" y="45017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222425" y="0"/>
                  </a:lnTo>
                  <a:lnTo>
                    <a:pt x="8263318" y="12384"/>
                  </a:lnTo>
                  <a:lnTo>
                    <a:pt x="8290522" y="45501"/>
                  </a:lnTo>
                  <a:lnTo>
                    <a:pt x="8296133" y="73707"/>
                  </a:lnTo>
                  <a:lnTo>
                    <a:pt x="8296133" y="368528"/>
                  </a:lnTo>
                  <a:lnTo>
                    <a:pt x="8290340" y="397218"/>
                  </a:lnTo>
                  <a:lnTo>
                    <a:pt x="8274544" y="420647"/>
                  </a:lnTo>
                  <a:lnTo>
                    <a:pt x="8251115" y="436442"/>
                  </a:lnTo>
                  <a:lnTo>
                    <a:pt x="8222425" y="442234"/>
                  </a:ln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7"/>
                  </a:lnTo>
                  <a:lnTo>
                    <a:pt x="5792" y="397218"/>
                  </a:lnTo>
                  <a:lnTo>
                    <a:pt x="0" y="368528"/>
                  </a:lnTo>
                  <a:lnTo>
                    <a:pt x="0" y="73707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45917" y="9418811"/>
            <a:ext cx="6316345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latin typeface="Arial"/>
                <a:cs typeface="Arial"/>
              </a:rPr>
              <a:t>CURIOSIDADE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20" dirty="0">
                <a:latin typeface="Arial"/>
                <a:cs typeface="Arial"/>
              </a:rPr>
              <a:t>OU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INFORMAÇÃO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RELEVANTE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8296" y="3497206"/>
            <a:ext cx="8409305" cy="447675"/>
            <a:chOff x="319127" y="3485465"/>
            <a:chExt cx="8409305" cy="447675"/>
          </a:xfrm>
        </p:grpSpPr>
        <p:sp>
          <p:nvSpPr>
            <p:cNvPr id="13" name="object 13"/>
            <p:cNvSpPr/>
            <p:nvPr/>
          </p:nvSpPr>
          <p:spPr>
            <a:xfrm>
              <a:off x="321786" y="348812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8329682" y="442283"/>
                  </a:moveTo>
                  <a:lnTo>
                    <a:pt x="73715" y="442283"/>
                  </a:lnTo>
                  <a:lnTo>
                    <a:pt x="45022" y="436491"/>
                  </a:lnTo>
                  <a:lnTo>
                    <a:pt x="21590" y="420693"/>
                  </a:lnTo>
                  <a:lnTo>
                    <a:pt x="5792" y="397261"/>
                  </a:lnTo>
                  <a:lnTo>
                    <a:pt x="0" y="368568"/>
                  </a:lnTo>
                  <a:lnTo>
                    <a:pt x="0" y="73715"/>
                  </a:lnTo>
                  <a:lnTo>
                    <a:pt x="5792" y="45021"/>
                  </a:lnTo>
                  <a:lnTo>
                    <a:pt x="21590" y="21590"/>
                  </a:lnTo>
                  <a:lnTo>
                    <a:pt x="45022" y="5792"/>
                  </a:lnTo>
                  <a:lnTo>
                    <a:pt x="73715" y="0"/>
                  </a:lnTo>
                  <a:lnTo>
                    <a:pt x="8329682" y="0"/>
                  </a:lnTo>
                  <a:lnTo>
                    <a:pt x="8370579" y="12384"/>
                  </a:lnTo>
                  <a:lnTo>
                    <a:pt x="8397786" y="45505"/>
                  </a:lnTo>
                  <a:lnTo>
                    <a:pt x="8403397" y="73715"/>
                  </a:lnTo>
                  <a:lnTo>
                    <a:pt x="8403397" y="368568"/>
                  </a:lnTo>
                  <a:lnTo>
                    <a:pt x="8397604" y="397261"/>
                  </a:lnTo>
                  <a:lnTo>
                    <a:pt x="8381806" y="420693"/>
                  </a:lnTo>
                  <a:lnTo>
                    <a:pt x="8358375" y="436491"/>
                  </a:lnTo>
                  <a:lnTo>
                    <a:pt x="8329682" y="442283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786" y="348812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0" y="73715"/>
                  </a:moveTo>
                  <a:lnTo>
                    <a:pt x="5792" y="45021"/>
                  </a:lnTo>
                  <a:lnTo>
                    <a:pt x="21590" y="21590"/>
                  </a:lnTo>
                  <a:lnTo>
                    <a:pt x="45022" y="5792"/>
                  </a:lnTo>
                  <a:lnTo>
                    <a:pt x="73715" y="0"/>
                  </a:lnTo>
                  <a:lnTo>
                    <a:pt x="8329682" y="0"/>
                  </a:lnTo>
                  <a:lnTo>
                    <a:pt x="8370579" y="12384"/>
                  </a:lnTo>
                  <a:lnTo>
                    <a:pt x="8397786" y="45505"/>
                  </a:lnTo>
                  <a:lnTo>
                    <a:pt x="8403397" y="73715"/>
                  </a:lnTo>
                  <a:lnTo>
                    <a:pt x="8403397" y="368568"/>
                  </a:lnTo>
                  <a:lnTo>
                    <a:pt x="8397604" y="397261"/>
                  </a:lnTo>
                  <a:lnTo>
                    <a:pt x="8381806" y="420693"/>
                  </a:lnTo>
                  <a:lnTo>
                    <a:pt x="8358375" y="436491"/>
                  </a:lnTo>
                  <a:lnTo>
                    <a:pt x="8329682" y="442283"/>
                  </a:lnTo>
                  <a:lnTo>
                    <a:pt x="73715" y="442283"/>
                  </a:lnTo>
                  <a:lnTo>
                    <a:pt x="45022" y="436491"/>
                  </a:lnTo>
                  <a:lnTo>
                    <a:pt x="21590" y="420693"/>
                  </a:lnTo>
                  <a:lnTo>
                    <a:pt x="5792" y="397261"/>
                  </a:lnTo>
                  <a:lnTo>
                    <a:pt x="0" y="368568"/>
                  </a:lnTo>
                  <a:lnTo>
                    <a:pt x="0" y="73715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6587" y="3515027"/>
            <a:ext cx="4145915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latin typeface="Arial"/>
                <a:cs typeface="Arial"/>
              </a:rPr>
              <a:t>INSTITUIÇÕES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FORMADORAS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3743" y="7426651"/>
            <a:ext cx="8409305" cy="487680"/>
            <a:chOff x="9203743" y="7426651"/>
            <a:chExt cx="8409305" cy="487680"/>
          </a:xfrm>
        </p:grpSpPr>
        <p:sp>
          <p:nvSpPr>
            <p:cNvPr id="17" name="object 17"/>
            <p:cNvSpPr/>
            <p:nvPr/>
          </p:nvSpPr>
          <p:spPr>
            <a:xfrm>
              <a:off x="9206402" y="7429310"/>
              <a:ext cx="8403590" cy="482600"/>
            </a:xfrm>
            <a:custGeom>
              <a:avLst/>
              <a:gdLst/>
              <a:ahLst/>
              <a:cxnLst/>
              <a:rect l="l" t="t" r="r" b="b"/>
              <a:pathLst>
                <a:path w="8403590" h="482600">
                  <a:moveTo>
                    <a:pt x="8323033" y="482172"/>
                  </a:moveTo>
                  <a:lnTo>
                    <a:pt x="80364" y="482172"/>
                  </a:lnTo>
                  <a:lnTo>
                    <a:pt x="49083" y="475857"/>
                  </a:lnTo>
                  <a:lnTo>
                    <a:pt x="23538" y="458634"/>
                  </a:lnTo>
                  <a:lnTo>
                    <a:pt x="6315" y="433090"/>
                  </a:lnTo>
                  <a:lnTo>
                    <a:pt x="0" y="401808"/>
                  </a:lnTo>
                  <a:lnTo>
                    <a:pt x="0" y="80363"/>
                  </a:lnTo>
                  <a:lnTo>
                    <a:pt x="6315" y="49082"/>
                  </a:lnTo>
                  <a:lnTo>
                    <a:pt x="23538" y="23537"/>
                  </a:lnTo>
                  <a:lnTo>
                    <a:pt x="49083" y="6315"/>
                  </a:lnTo>
                  <a:lnTo>
                    <a:pt x="80364" y="0"/>
                  </a:lnTo>
                  <a:lnTo>
                    <a:pt x="8323033" y="0"/>
                  </a:lnTo>
                  <a:lnTo>
                    <a:pt x="8367619" y="13501"/>
                  </a:lnTo>
                  <a:lnTo>
                    <a:pt x="8397280" y="49609"/>
                  </a:lnTo>
                  <a:lnTo>
                    <a:pt x="8403398" y="80363"/>
                  </a:lnTo>
                  <a:lnTo>
                    <a:pt x="8403398" y="401808"/>
                  </a:lnTo>
                  <a:lnTo>
                    <a:pt x="8397082" y="433090"/>
                  </a:lnTo>
                  <a:lnTo>
                    <a:pt x="8379860" y="458634"/>
                  </a:lnTo>
                  <a:lnTo>
                    <a:pt x="8354315" y="475857"/>
                  </a:lnTo>
                  <a:lnTo>
                    <a:pt x="8323033" y="482172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06402" y="7429310"/>
              <a:ext cx="8403590" cy="482600"/>
            </a:xfrm>
            <a:custGeom>
              <a:avLst/>
              <a:gdLst/>
              <a:ahLst/>
              <a:cxnLst/>
              <a:rect l="l" t="t" r="r" b="b"/>
              <a:pathLst>
                <a:path w="8403590" h="482600">
                  <a:moveTo>
                    <a:pt x="0" y="80363"/>
                  </a:moveTo>
                  <a:lnTo>
                    <a:pt x="6315" y="49082"/>
                  </a:lnTo>
                  <a:lnTo>
                    <a:pt x="23538" y="23537"/>
                  </a:lnTo>
                  <a:lnTo>
                    <a:pt x="49083" y="6315"/>
                  </a:lnTo>
                  <a:lnTo>
                    <a:pt x="80364" y="0"/>
                  </a:lnTo>
                  <a:lnTo>
                    <a:pt x="8323033" y="0"/>
                  </a:lnTo>
                  <a:lnTo>
                    <a:pt x="8367619" y="13501"/>
                  </a:lnTo>
                  <a:lnTo>
                    <a:pt x="8397280" y="49609"/>
                  </a:lnTo>
                  <a:lnTo>
                    <a:pt x="8403398" y="80363"/>
                  </a:lnTo>
                  <a:lnTo>
                    <a:pt x="8403398" y="401808"/>
                  </a:lnTo>
                  <a:lnTo>
                    <a:pt x="8397082" y="433090"/>
                  </a:lnTo>
                  <a:lnTo>
                    <a:pt x="8379860" y="458634"/>
                  </a:lnTo>
                  <a:lnTo>
                    <a:pt x="8354315" y="475857"/>
                  </a:lnTo>
                  <a:lnTo>
                    <a:pt x="8323033" y="482172"/>
                  </a:lnTo>
                  <a:lnTo>
                    <a:pt x="80364" y="482172"/>
                  </a:lnTo>
                  <a:lnTo>
                    <a:pt x="49083" y="475857"/>
                  </a:lnTo>
                  <a:lnTo>
                    <a:pt x="23538" y="458634"/>
                  </a:lnTo>
                  <a:lnTo>
                    <a:pt x="6315" y="433090"/>
                  </a:lnTo>
                  <a:lnTo>
                    <a:pt x="0" y="401808"/>
                  </a:lnTo>
                  <a:lnTo>
                    <a:pt x="0" y="80363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1288" y="7476156"/>
            <a:ext cx="3631565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20" dirty="0">
                <a:latin typeface="Arial"/>
                <a:cs typeface="Arial"/>
              </a:rPr>
              <a:t>MERCADO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20" dirty="0">
                <a:latin typeface="Arial"/>
                <a:cs typeface="Arial"/>
              </a:rPr>
              <a:t>DE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TRABALHO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5240" y="7939457"/>
            <a:ext cx="8409305" cy="447675"/>
            <a:chOff x="384541" y="7918646"/>
            <a:chExt cx="8409305" cy="447675"/>
          </a:xfrm>
        </p:grpSpPr>
        <p:sp>
          <p:nvSpPr>
            <p:cNvPr id="21" name="object 21"/>
            <p:cNvSpPr/>
            <p:nvPr/>
          </p:nvSpPr>
          <p:spPr>
            <a:xfrm>
              <a:off x="387200" y="7921306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8329761" y="442234"/>
                  </a:move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6"/>
                  </a:lnTo>
                  <a:lnTo>
                    <a:pt x="5792" y="397217"/>
                  </a:lnTo>
                  <a:lnTo>
                    <a:pt x="0" y="368527"/>
                  </a:lnTo>
                  <a:lnTo>
                    <a:pt x="0" y="73706"/>
                  </a:lnTo>
                  <a:lnTo>
                    <a:pt x="5792" y="45016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329761" y="0"/>
                  </a:lnTo>
                  <a:lnTo>
                    <a:pt x="8370654" y="12383"/>
                  </a:lnTo>
                  <a:lnTo>
                    <a:pt x="8397858" y="45500"/>
                  </a:lnTo>
                  <a:lnTo>
                    <a:pt x="8403468" y="73706"/>
                  </a:lnTo>
                  <a:lnTo>
                    <a:pt x="8403468" y="368527"/>
                  </a:lnTo>
                  <a:lnTo>
                    <a:pt x="8397676" y="397217"/>
                  </a:lnTo>
                  <a:lnTo>
                    <a:pt x="8381880" y="420646"/>
                  </a:lnTo>
                  <a:lnTo>
                    <a:pt x="8358451" y="436442"/>
                  </a:lnTo>
                  <a:lnTo>
                    <a:pt x="8329761" y="442234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200" y="7921306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0" y="73706"/>
                  </a:moveTo>
                  <a:lnTo>
                    <a:pt x="5792" y="45016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329761" y="0"/>
                  </a:lnTo>
                  <a:lnTo>
                    <a:pt x="8370654" y="12383"/>
                  </a:lnTo>
                  <a:lnTo>
                    <a:pt x="8397858" y="45500"/>
                  </a:lnTo>
                  <a:lnTo>
                    <a:pt x="8403468" y="73706"/>
                  </a:lnTo>
                  <a:lnTo>
                    <a:pt x="8403468" y="368527"/>
                  </a:lnTo>
                  <a:lnTo>
                    <a:pt x="8397676" y="397217"/>
                  </a:lnTo>
                  <a:lnTo>
                    <a:pt x="8381880" y="420646"/>
                  </a:lnTo>
                  <a:lnTo>
                    <a:pt x="8358451" y="436442"/>
                  </a:lnTo>
                  <a:lnTo>
                    <a:pt x="8329761" y="442234"/>
                  </a:ln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6"/>
                  </a:lnTo>
                  <a:lnTo>
                    <a:pt x="5792" y="397217"/>
                  </a:lnTo>
                  <a:lnTo>
                    <a:pt x="0" y="368527"/>
                  </a:lnTo>
                  <a:lnTo>
                    <a:pt x="0" y="73706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7085" y="7990211"/>
            <a:ext cx="5528310" cy="1274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9355">
              <a:lnSpc>
                <a:spcPct val="100000"/>
              </a:lnSpc>
              <a:spcBef>
                <a:spcPts val="130"/>
              </a:spcBef>
            </a:pPr>
            <a:r>
              <a:rPr sz="2200" b="1" spc="20" dirty="0">
                <a:latin typeface="Arial"/>
                <a:cs typeface="Arial"/>
              </a:rPr>
              <a:t>DURAÇÃO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20" dirty="0">
                <a:latin typeface="Arial"/>
                <a:cs typeface="Arial"/>
              </a:rPr>
              <a:t>DO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CURSO</a:t>
            </a:r>
            <a:endParaRPr sz="2200">
              <a:latin typeface="Arial"/>
              <a:cs typeface="Arial"/>
            </a:endParaRPr>
          </a:p>
          <a:p>
            <a:pPr marL="12700" marR="1328420">
              <a:lnSpc>
                <a:spcPct val="125600"/>
              </a:lnSpc>
              <a:spcBef>
                <a:spcPts val="1125"/>
              </a:spcBef>
            </a:pPr>
            <a:r>
              <a:rPr sz="2000" dirty="0">
                <a:latin typeface="Arial MT"/>
                <a:cs typeface="Arial MT"/>
              </a:rPr>
              <a:t>Bacharelado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4-5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média.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Tecnológico: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2-3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média.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03706" y="14688565"/>
            <a:ext cx="8409305" cy="447675"/>
            <a:chOff x="9203706" y="14688565"/>
            <a:chExt cx="8409305" cy="447675"/>
          </a:xfrm>
        </p:grpSpPr>
        <p:sp>
          <p:nvSpPr>
            <p:cNvPr id="25" name="object 25"/>
            <p:cNvSpPr/>
            <p:nvPr/>
          </p:nvSpPr>
          <p:spPr>
            <a:xfrm>
              <a:off x="9206365" y="1469122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4">
                  <a:moveTo>
                    <a:pt x="8329762" y="442234"/>
                  </a:move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6"/>
                  </a:lnTo>
                  <a:lnTo>
                    <a:pt x="5792" y="397217"/>
                  </a:lnTo>
                  <a:lnTo>
                    <a:pt x="0" y="368527"/>
                  </a:lnTo>
                  <a:lnTo>
                    <a:pt x="0" y="73707"/>
                  </a:lnTo>
                  <a:lnTo>
                    <a:pt x="5792" y="45017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329762" y="0"/>
                  </a:lnTo>
                  <a:lnTo>
                    <a:pt x="8370655" y="12384"/>
                  </a:lnTo>
                  <a:lnTo>
                    <a:pt x="8397858" y="45500"/>
                  </a:lnTo>
                  <a:lnTo>
                    <a:pt x="8403469" y="73707"/>
                  </a:lnTo>
                  <a:lnTo>
                    <a:pt x="8403469" y="368527"/>
                  </a:lnTo>
                  <a:lnTo>
                    <a:pt x="8397677" y="397217"/>
                  </a:lnTo>
                  <a:lnTo>
                    <a:pt x="8381881" y="420646"/>
                  </a:lnTo>
                  <a:lnTo>
                    <a:pt x="8358452" y="436442"/>
                  </a:lnTo>
                  <a:lnTo>
                    <a:pt x="8329762" y="442234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06365" y="1469122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4">
                  <a:moveTo>
                    <a:pt x="0" y="73707"/>
                  </a:moveTo>
                  <a:lnTo>
                    <a:pt x="5792" y="45017"/>
                  </a:lnTo>
                  <a:lnTo>
                    <a:pt x="21588" y="21588"/>
                  </a:lnTo>
                  <a:lnTo>
                    <a:pt x="45017" y="5792"/>
                  </a:lnTo>
                  <a:lnTo>
                    <a:pt x="73707" y="0"/>
                  </a:lnTo>
                  <a:lnTo>
                    <a:pt x="8329762" y="0"/>
                  </a:lnTo>
                  <a:lnTo>
                    <a:pt x="8370655" y="12384"/>
                  </a:lnTo>
                  <a:lnTo>
                    <a:pt x="8397858" y="45500"/>
                  </a:lnTo>
                  <a:lnTo>
                    <a:pt x="8403469" y="73707"/>
                  </a:lnTo>
                  <a:lnTo>
                    <a:pt x="8403469" y="368527"/>
                  </a:lnTo>
                  <a:lnTo>
                    <a:pt x="8397677" y="397217"/>
                  </a:lnTo>
                  <a:lnTo>
                    <a:pt x="8381881" y="420646"/>
                  </a:lnTo>
                  <a:lnTo>
                    <a:pt x="8358452" y="436442"/>
                  </a:lnTo>
                  <a:lnTo>
                    <a:pt x="8329762" y="442234"/>
                  </a:lnTo>
                  <a:lnTo>
                    <a:pt x="73707" y="442234"/>
                  </a:lnTo>
                  <a:lnTo>
                    <a:pt x="45017" y="436442"/>
                  </a:lnTo>
                  <a:lnTo>
                    <a:pt x="21588" y="420646"/>
                  </a:lnTo>
                  <a:lnTo>
                    <a:pt x="5792" y="397217"/>
                  </a:lnTo>
                  <a:lnTo>
                    <a:pt x="0" y="368527"/>
                  </a:lnTo>
                  <a:lnTo>
                    <a:pt x="0" y="73707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118412" y="14718103"/>
            <a:ext cx="4578350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latin typeface="Arial"/>
                <a:cs typeface="Arial"/>
              </a:rPr>
              <a:t>REFERÊNCIAS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BIBLIOGRÁFICAS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9163" y="15334617"/>
            <a:ext cx="8084184" cy="227863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just"/>
            <a:r>
              <a:rPr lang="pt-BR" sz="1050" spc="-5" dirty="0">
                <a:latin typeface="Arial MT"/>
                <a:cs typeface="Arial MT"/>
              </a:rPr>
              <a:t> </a:t>
            </a:r>
            <a:r>
              <a:rPr lang="pt-BR" sz="1050" spc="-5" dirty="0">
                <a:latin typeface="Arial MT"/>
                <a:ea typeface="+mn-lt"/>
                <a:cs typeface="+mn-lt"/>
              </a:rPr>
              <a:t> </a:t>
            </a:r>
            <a:r>
              <a:rPr lang="pt-BR" sz="1050" b="1" spc="-5" dirty="0">
                <a:ea typeface="+mn-lt"/>
                <a:cs typeface="+mn-lt"/>
              </a:rPr>
              <a:t>JORNALISTA DO MUNDOVESTIBULAE, Redação. Ciência da computação: O Curso de Ciência da Computação é um dos mais procurados pelos estudantes.. [S. l.]: Mundo vestibular, 3 jul. 2022. Disponível em: </a:t>
            </a:r>
            <a:r>
              <a:rPr lang="pt-BR" sz="1050" b="1" spc="-5" dirty="0">
                <a:ea typeface="+mn-lt"/>
                <a:cs typeface="+mn-lt"/>
                <a:hlinkClick r:id="rId2"/>
              </a:rPr>
              <a:t>https://www.mundovestibular.com.br/blog/ciencia-da-computacao. </a:t>
            </a:r>
            <a:r>
              <a:rPr lang="pt-BR" sz="1050" b="1" spc="-5" dirty="0">
                <a:ea typeface="+mn-lt"/>
                <a:cs typeface="+mn-lt"/>
              </a:rPr>
              <a:t>Acesso em: 1 jun. 2022. </a:t>
            </a:r>
            <a:endParaRPr lang="pt-BR" dirty="0"/>
          </a:p>
          <a:p>
            <a:pPr algn="just"/>
            <a:r>
              <a:rPr lang="pt-BR" sz="1050" b="1" spc="-5" dirty="0">
                <a:ea typeface="+mn-lt"/>
                <a:cs typeface="+mn-lt"/>
              </a:rPr>
              <a:t>CIÊNCIA da Computação: na vanguarda da inovação tecnológica: Por que estudar Ciência da Computação no exterior? Encontre o seu curso de ciência da computação no Reino Unido, Estados Unidos e Austrália. In: BELLANI, Brenda. [S. l.]: </a:t>
            </a:r>
            <a:r>
              <a:rPr lang="pt-BR" sz="1050" b="1" spc="-5" dirty="0" err="1">
                <a:ea typeface="+mn-lt"/>
                <a:cs typeface="+mn-lt"/>
              </a:rPr>
              <a:t>hotcourses</a:t>
            </a:r>
            <a:r>
              <a:rPr lang="pt-BR" sz="1050" b="1" spc="-5" dirty="0">
                <a:ea typeface="+mn-lt"/>
                <a:cs typeface="+mn-lt"/>
              </a:rPr>
              <a:t> Brasil, 9 mar. 2012. Disponível em: </a:t>
            </a:r>
            <a:r>
              <a:rPr lang="pt-BR" sz="1050" b="1" spc="-5" dirty="0">
                <a:ea typeface="+mn-lt"/>
                <a:cs typeface="+mn-lt"/>
                <a:hlinkClick r:id="rId3"/>
              </a:rPr>
              <a:t>https://www.hotcourses.com.br/study-abroad-info/subject-info/curso-ciencias-computacao-exterior</a:t>
            </a:r>
            <a:r>
              <a:rPr lang="pt-BR" sz="1050" b="1" spc="-5" dirty="0">
                <a:ea typeface="+mn-lt"/>
                <a:cs typeface="+mn-lt"/>
              </a:rPr>
              <a:t>. Acesso em: 30 maio 2023. </a:t>
            </a:r>
            <a:endParaRPr lang="pt-BR"/>
          </a:p>
          <a:p>
            <a:pPr algn="just"/>
            <a:r>
              <a:rPr lang="pt-BR" sz="1050" b="1" spc="-5" dirty="0">
                <a:ea typeface="+mn-lt"/>
                <a:cs typeface="+mn-lt"/>
              </a:rPr>
              <a:t>  CIÊNCIA da Computação capacita profissionais para enfrentar problemas e desafios tecnológicos do dia a dia.. In: BORGES, </a:t>
            </a:r>
            <a:r>
              <a:rPr lang="pt-BR" sz="1050" b="1" spc="-5" dirty="0" err="1">
                <a:ea typeface="+mn-lt"/>
                <a:cs typeface="+mn-lt"/>
              </a:rPr>
              <a:t>Wanja</a:t>
            </a:r>
            <a:r>
              <a:rPr lang="pt-BR" sz="1050" b="1" spc="-5" dirty="0">
                <a:ea typeface="+mn-lt"/>
                <a:cs typeface="+mn-lt"/>
              </a:rPr>
              <a:t> [S. l.]; </a:t>
            </a:r>
            <a:r>
              <a:rPr lang="pt-BR" sz="1050" b="1" spc="-5" dirty="0" err="1">
                <a:ea typeface="+mn-lt"/>
                <a:cs typeface="+mn-lt"/>
              </a:rPr>
              <a:t>mundoeducação</a:t>
            </a:r>
            <a:r>
              <a:rPr lang="pt-BR" sz="1050" b="1" spc="-5" dirty="0">
                <a:ea typeface="+mn-lt"/>
                <a:cs typeface="+mn-lt"/>
              </a:rPr>
              <a:t>, 25 jan. 2021. Disponível em: </a:t>
            </a:r>
            <a:r>
              <a:rPr lang="pt-BR" sz="1050" b="1" spc="-5" dirty="0">
                <a:ea typeface="+mn-lt"/>
                <a:cs typeface="+mn-lt"/>
                <a:hlinkClick r:id="rId4"/>
              </a:rPr>
              <a:t>https://vestibular.mundoeducacao.uol.com.br/guia-de-profissoes/ciencia-computacao.htm</a:t>
            </a:r>
            <a:r>
              <a:rPr lang="pt-BR" sz="1050" b="1" spc="-5" dirty="0">
                <a:ea typeface="+mn-lt"/>
                <a:cs typeface="+mn-lt"/>
              </a:rPr>
              <a:t>. Acesso em: 31 maio 2023. </a:t>
            </a:r>
            <a:endParaRPr lang="pt-BR"/>
          </a:p>
          <a:p>
            <a:pPr algn="just"/>
            <a:r>
              <a:rPr lang="pt-BR" sz="1050" b="1" spc="-5" dirty="0">
                <a:ea typeface="+mn-lt"/>
                <a:cs typeface="+mn-lt"/>
              </a:rPr>
              <a:t>   VERDADES Sobre Ciência da Computação. Direção: Gustavo Abreu Caetano. Produção: Gustavo Abreu Caetano. [S. l.]: Tecnologia em </a:t>
            </a:r>
            <a:r>
              <a:rPr lang="pt-BR" sz="1050" b="1" spc="-5" dirty="0" err="1">
                <a:ea typeface="+mn-lt"/>
                <a:cs typeface="+mn-lt"/>
              </a:rPr>
              <a:t>video</a:t>
            </a:r>
            <a:r>
              <a:rPr lang="pt-BR" sz="1050" b="1" spc="-5" dirty="0">
                <a:ea typeface="+mn-lt"/>
                <a:cs typeface="+mn-lt"/>
              </a:rPr>
              <a:t>, 2021. Disponível em: </a:t>
            </a:r>
            <a:r>
              <a:rPr lang="pt-BR" sz="1050" b="1" spc="-5" dirty="0">
                <a:ea typeface="+mn-lt"/>
                <a:cs typeface="+mn-lt"/>
                <a:hlinkClick r:id="rId5"/>
              </a:rPr>
              <a:t>https://www.youtube.com/watch?v=pnsjHsnlNII. </a:t>
            </a:r>
            <a:r>
              <a:rPr lang="pt-BR" sz="1050" b="1" spc="-5" dirty="0">
                <a:ea typeface="+mn-lt"/>
                <a:cs typeface="+mn-lt"/>
              </a:rPr>
              <a:t>Acesso em: 1 jun. 2023. </a:t>
            </a:r>
            <a:endParaRPr lang="pt-BR" dirty="0"/>
          </a:p>
          <a:p>
            <a:pPr algn="just"/>
            <a:r>
              <a:rPr lang="pt-BR" sz="1050" b="1" spc="-5" dirty="0">
                <a:ea typeface="+mn-lt"/>
                <a:cs typeface="+mn-lt"/>
              </a:rPr>
              <a:t> BARBOSA, Thiago. 8 Coisas Para Você Saber Antes de Fazer Ciência da Computação. [S. l.], 29 dez. 2016. Disponível em: </a:t>
            </a:r>
            <a:r>
              <a:rPr lang="pt-BR" sz="1050" b="1" spc="-5" dirty="0">
                <a:ea typeface="+mn-lt"/>
                <a:cs typeface="+mn-lt"/>
                <a:hlinkClick r:id="rId6"/>
              </a:rPr>
              <a:t>https://medium.com/@thiago.barbosa/8-coisas-para-voce-saber-antes-de-fazer-ciencia-da-computacao-37fdffbc6156</a:t>
            </a:r>
            <a:r>
              <a:rPr lang="pt-BR" sz="1050" b="1" spc="-5" dirty="0">
                <a:ea typeface="+mn-lt"/>
                <a:cs typeface="+mn-lt"/>
              </a:rPr>
              <a:t>. Acesso em: 1 jun. 2023.</a:t>
            </a:r>
            <a:endParaRPr lang="pt-BR" dirty="0"/>
          </a:p>
          <a:p>
            <a:pPr marL="12700" marR="8255" algn="just">
              <a:lnSpc>
                <a:spcPct val="101000"/>
              </a:lnSpc>
              <a:spcBef>
                <a:spcPts val="95"/>
              </a:spcBef>
            </a:pPr>
            <a:endParaRPr lang="pt-BR" sz="1050" spc="-5" dirty="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30250" y="558380"/>
            <a:ext cx="2592808" cy="244247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38256" y="18357015"/>
            <a:ext cx="2251888" cy="174708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203743" y="3467645"/>
            <a:ext cx="8409305" cy="447675"/>
            <a:chOff x="9203743" y="3467645"/>
            <a:chExt cx="8409305" cy="447675"/>
          </a:xfrm>
        </p:grpSpPr>
        <p:sp>
          <p:nvSpPr>
            <p:cNvPr id="32" name="object 32"/>
            <p:cNvSpPr/>
            <p:nvPr/>
          </p:nvSpPr>
          <p:spPr>
            <a:xfrm>
              <a:off x="9206402" y="347030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8329681" y="442284"/>
                  </a:moveTo>
                  <a:lnTo>
                    <a:pt x="73715" y="442284"/>
                  </a:lnTo>
                  <a:lnTo>
                    <a:pt x="45022" y="436491"/>
                  </a:lnTo>
                  <a:lnTo>
                    <a:pt x="21590" y="420693"/>
                  </a:lnTo>
                  <a:lnTo>
                    <a:pt x="5792" y="397261"/>
                  </a:lnTo>
                  <a:lnTo>
                    <a:pt x="0" y="368568"/>
                  </a:lnTo>
                  <a:lnTo>
                    <a:pt x="0" y="73715"/>
                  </a:lnTo>
                  <a:lnTo>
                    <a:pt x="5792" y="45022"/>
                  </a:lnTo>
                  <a:lnTo>
                    <a:pt x="21590" y="21590"/>
                  </a:lnTo>
                  <a:lnTo>
                    <a:pt x="45022" y="5792"/>
                  </a:lnTo>
                  <a:lnTo>
                    <a:pt x="73715" y="0"/>
                  </a:lnTo>
                  <a:lnTo>
                    <a:pt x="8329681" y="0"/>
                  </a:lnTo>
                  <a:lnTo>
                    <a:pt x="8370579" y="12385"/>
                  </a:lnTo>
                  <a:lnTo>
                    <a:pt x="8397786" y="45505"/>
                  </a:lnTo>
                  <a:lnTo>
                    <a:pt x="8403398" y="73715"/>
                  </a:lnTo>
                  <a:lnTo>
                    <a:pt x="8403398" y="368568"/>
                  </a:lnTo>
                  <a:lnTo>
                    <a:pt x="8397605" y="397261"/>
                  </a:lnTo>
                  <a:lnTo>
                    <a:pt x="8381807" y="420693"/>
                  </a:lnTo>
                  <a:lnTo>
                    <a:pt x="8358375" y="436491"/>
                  </a:lnTo>
                  <a:lnTo>
                    <a:pt x="8329681" y="442284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06402" y="3470304"/>
              <a:ext cx="8403590" cy="442595"/>
            </a:xfrm>
            <a:custGeom>
              <a:avLst/>
              <a:gdLst/>
              <a:ahLst/>
              <a:cxnLst/>
              <a:rect l="l" t="t" r="r" b="b"/>
              <a:pathLst>
                <a:path w="8403590" h="442595">
                  <a:moveTo>
                    <a:pt x="0" y="73715"/>
                  </a:moveTo>
                  <a:lnTo>
                    <a:pt x="5792" y="45022"/>
                  </a:lnTo>
                  <a:lnTo>
                    <a:pt x="21590" y="21590"/>
                  </a:lnTo>
                  <a:lnTo>
                    <a:pt x="45022" y="5792"/>
                  </a:lnTo>
                  <a:lnTo>
                    <a:pt x="73715" y="0"/>
                  </a:lnTo>
                  <a:lnTo>
                    <a:pt x="8329681" y="0"/>
                  </a:lnTo>
                  <a:lnTo>
                    <a:pt x="8370579" y="12385"/>
                  </a:lnTo>
                  <a:lnTo>
                    <a:pt x="8397786" y="45505"/>
                  </a:lnTo>
                  <a:lnTo>
                    <a:pt x="8403398" y="73715"/>
                  </a:lnTo>
                  <a:lnTo>
                    <a:pt x="8403398" y="368568"/>
                  </a:lnTo>
                  <a:lnTo>
                    <a:pt x="8397605" y="397261"/>
                  </a:lnTo>
                  <a:lnTo>
                    <a:pt x="8381807" y="420693"/>
                  </a:lnTo>
                  <a:lnTo>
                    <a:pt x="8358375" y="436491"/>
                  </a:lnTo>
                  <a:lnTo>
                    <a:pt x="8329681" y="442284"/>
                  </a:lnTo>
                  <a:lnTo>
                    <a:pt x="73715" y="442284"/>
                  </a:lnTo>
                  <a:lnTo>
                    <a:pt x="45022" y="436491"/>
                  </a:lnTo>
                  <a:lnTo>
                    <a:pt x="21590" y="420693"/>
                  </a:lnTo>
                  <a:lnTo>
                    <a:pt x="5792" y="397261"/>
                  </a:lnTo>
                  <a:lnTo>
                    <a:pt x="0" y="368568"/>
                  </a:lnTo>
                  <a:lnTo>
                    <a:pt x="0" y="73715"/>
                  </a:lnTo>
                  <a:close/>
                </a:path>
              </a:pathLst>
            </a:custGeom>
            <a:ln w="531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76032" y="3511475"/>
            <a:ext cx="5608320" cy="586128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666365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latin typeface="Arial"/>
                <a:cs typeface="Arial"/>
              </a:rPr>
              <a:t>ÁREAS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20" dirty="0">
                <a:latin typeface="Arial"/>
                <a:cs typeface="Arial"/>
              </a:rPr>
              <a:t>DE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ATUAÇÃO</a:t>
            </a:r>
            <a:endParaRPr sz="2200">
              <a:latin typeface="Arial"/>
              <a:cs typeface="Arial"/>
            </a:endParaRPr>
          </a:p>
          <a:p>
            <a:pPr marL="12700" marR="822325">
              <a:lnSpc>
                <a:spcPct val="125600"/>
              </a:lnSpc>
              <a:spcBef>
                <a:spcPts val="885"/>
              </a:spcBef>
            </a:pPr>
            <a:r>
              <a:rPr sz="2000" dirty="0">
                <a:latin typeface="Arial MT"/>
                <a:cs typeface="Arial MT"/>
              </a:rPr>
              <a:t>Desenvolvedor de softwares</a:t>
            </a:r>
            <a:r>
              <a:rPr sz="2000" spc="5" dirty="0">
                <a:latin typeface="Arial MT"/>
                <a:cs typeface="Arial MT"/>
              </a:rPr>
              <a:t> 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aplicativos;</a:t>
            </a:r>
            <a:r>
              <a:rPr lang="pt-BR" sz="2000" spc="-5" dirty="0">
                <a:latin typeface="Arial MT"/>
                <a:cs typeface="Arial MT"/>
              </a:rPr>
              <a:t> 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Desenvolvedor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ambiente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web;</a:t>
            </a:r>
            <a:endParaRPr sz="2000">
              <a:latin typeface="Arial MT"/>
              <a:cs typeface="Arial MT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Analise de sistemas;</a:t>
            </a:r>
            <a:r>
              <a:rPr lang="pt-BR" sz="2000" dirty="0">
                <a:latin typeface="Arial MT"/>
                <a:cs typeface="Arial MT"/>
              </a:rPr>
              <a:t> </a:t>
            </a:r>
            <a:r>
              <a:rPr sz="2000" spc="5" dirty="0">
                <a:latin typeface="Arial MT"/>
                <a:cs typeface="Arial MT"/>
              </a:rPr>
              <a:t> </a:t>
            </a:r>
            <a:endParaRPr lang="pt-BR" sz="2000">
              <a:latin typeface="Arial MT"/>
              <a:cs typeface="Arial MT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Banco de dados;</a:t>
            </a:r>
            <a:r>
              <a:rPr lang="pt-BR" sz="2000" dirty="0">
                <a:latin typeface="Arial MT"/>
                <a:cs typeface="Arial MT"/>
              </a:rPr>
              <a:t> </a:t>
            </a:r>
            <a:r>
              <a:rPr sz="2000" spc="5" dirty="0">
                <a:latin typeface="Arial MT"/>
                <a:cs typeface="Arial MT"/>
              </a:rPr>
              <a:t> </a:t>
            </a:r>
            <a:endParaRPr lang="pt-BR" sz="2000" spc="5" dirty="0">
              <a:latin typeface="Arial MT"/>
              <a:cs typeface="Arial MT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r>
              <a:rPr sz="2000" spc="5" dirty="0">
                <a:latin typeface="Arial MT"/>
                <a:cs typeface="Arial MT"/>
              </a:rPr>
              <a:t>Marketing e vendas;</a:t>
            </a:r>
            <a:r>
              <a:rPr lang="pt-BR" sz="2000" spc="5" dirty="0">
                <a:latin typeface="Arial MT"/>
                <a:cs typeface="Arial MT"/>
              </a:rPr>
              <a:t> </a:t>
            </a:r>
            <a:r>
              <a:rPr lang="pt-BR" sz="2000" spc="10" dirty="0">
                <a:latin typeface="Arial MT"/>
                <a:cs typeface="Arial MT"/>
              </a:rPr>
              <a:t> </a:t>
            </a:r>
            <a:endParaRPr lang="pt-BR">
              <a:latin typeface="Calibri"/>
              <a:ea typeface="Calibri"/>
              <a:cs typeface="Calibri"/>
            </a:endParaRPr>
          </a:p>
          <a:p>
            <a:pPr marL="12700" marR="2981325" algn="just">
              <a:lnSpc>
                <a:spcPct val="1256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Suporte de empresas;</a:t>
            </a:r>
            <a:r>
              <a:rPr lang="pt-BR" sz="2000" dirty="0">
                <a:latin typeface="Arial MT"/>
                <a:cs typeface="Arial MT"/>
              </a:rPr>
              <a:t> </a:t>
            </a:r>
            <a:r>
              <a:rPr lang="pt-BR" sz="2000" spc="5" dirty="0">
                <a:latin typeface="Arial MT"/>
                <a:cs typeface="Arial MT"/>
              </a:rPr>
              <a:t> </a:t>
            </a:r>
            <a:endParaRPr lang="pt-BR">
              <a:latin typeface="Calibri"/>
              <a:ea typeface="Calibri"/>
              <a:cs typeface="Calibri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Arquiteto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softwares;</a:t>
            </a:r>
            <a:r>
              <a:rPr lang="pt-BR" sz="2000" dirty="0">
                <a:latin typeface="Arial MT"/>
                <a:cs typeface="Arial MT"/>
              </a:rPr>
              <a:t> </a:t>
            </a:r>
            <a:endParaRPr lang="pt-BR" dirty="0">
              <a:latin typeface="Calibri"/>
              <a:ea typeface="Calibri"/>
              <a:cs typeface="Calibri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r>
              <a:rPr lang="pt-BR" sz="2000" spc="-540" dirty="0">
                <a:latin typeface="Arial MT"/>
                <a:cs typeface="Arial MT"/>
              </a:rPr>
              <a:t> </a:t>
            </a:r>
            <a:r>
              <a:rPr lang="pt-BR" sz="2000" dirty="0">
                <a:latin typeface="Arial MT"/>
                <a:cs typeface="Arial MT"/>
              </a:rPr>
              <a:t>Docência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err="1">
                <a:latin typeface="Arial MT"/>
                <a:cs typeface="Arial MT"/>
              </a:rPr>
              <a:t>ou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Pesquisa.</a:t>
            </a: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endParaRPr lang="pt-BR" sz="2000" dirty="0">
              <a:latin typeface="Arial MT"/>
              <a:ea typeface="Calibri"/>
              <a:cs typeface="Calibri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endParaRPr lang="pt-BR" sz="2000" dirty="0">
              <a:latin typeface="Arial MT"/>
              <a:ea typeface="Calibri"/>
              <a:cs typeface="Calibri"/>
            </a:endParaRPr>
          </a:p>
          <a:p>
            <a:pPr marL="12700" marR="2981325">
              <a:lnSpc>
                <a:spcPct val="125600"/>
              </a:lnSpc>
              <a:spcBef>
                <a:spcPts val="5"/>
              </a:spcBef>
            </a:pPr>
            <a:endParaRPr lang="pt-BR" sz="2000" dirty="0">
              <a:latin typeface="Arial MT"/>
              <a:ea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085" y="10092929"/>
            <a:ext cx="8117840" cy="312733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55600" marR="5080" indent="-342900">
              <a:lnSpc>
                <a:spcPct val="125600"/>
              </a:lnSpc>
              <a:spcBef>
                <a:spcPts val="95"/>
              </a:spcBef>
              <a:buFont typeface="Arial"/>
              <a:buChar char="•"/>
              <a:tabLst>
                <a:tab pos="1131570" algn="l"/>
                <a:tab pos="1296035" algn="l"/>
                <a:tab pos="1541145" algn="l"/>
                <a:tab pos="2059305" algn="l"/>
                <a:tab pos="2288540" algn="l"/>
                <a:tab pos="2339975" algn="l"/>
                <a:tab pos="2712720" algn="l"/>
                <a:tab pos="3514725" algn="l"/>
                <a:tab pos="3675379" algn="l"/>
                <a:tab pos="4352290" algn="l"/>
                <a:tab pos="4716780" algn="l"/>
                <a:tab pos="4846955" algn="l"/>
                <a:tab pos="5593080" algn="l"/>
                <a:tab pos="5951220" algn="l"/>
                <a:tab pos="6015990" algn="l"/>
                <a:tab pos="6232525" algn="l"/>
                <a:tab pos="6920865" algn="l"/>
                <a:tab pos="7343775" algn="l"/>
                <a:tab pos="7606665" algn="l"/>
              </a:tabLst>
            </a:pPr>
            <a:r>
              <a:rPr lang="pt-BR" sz="2000" dirty="0">
                <a:latin typeface="Arial MT"/>
              </a:rPr>
              <a:t>Empresas como a Microsoft oferecem bolsas de estudo cobrindo as taxas de ensino para alunos estrangeiros;</a:t>
            </a:r>
          </a:p>
          <a:p>
            <a:pPr marL="355600" marR="5080" indent="-342900">
              <a:lnSpc>
                <a:spcPct val="125600"/>
              </a:lnSpc>
              <a:spcBef>
                <a:spcPts val="95"/>
              </a:spcBef>
              <a:buFont typeface="Arial"/>
              <a:buChar char="•"/>
              <a:tabLst>
                <a:tab pos="1131570" algn="l"/>
                <a:tab pos="1296035" algn="l"/>
                <a:tab pos="1541145" algn="l"/>
                <a:tab pos="2059305" algn="l"/>
                <a:tab pos="2288540" algn="l"/>
                <a:tab pos="2339975" algn="l"/>
                <a:tab pos="2712720" algn="l"/>
                <a:tab pos="3514725" algn="l"/>
                <a:tab pos="3675379" algn="l"/>
                <a:tab pos="4352290" algn="l"/>
                <a:tab pos="4716780" algn="l"/>
                <a:tab pos="4846955" algn="l"/>
                <a:tab pos="5593080" algn="l"/>
                <a:tab pos="5951220" algn="l"/>
                <a:tab pos="6015990" algn="l"/>
                <a:tab pos="6232525" algn="l"/>
                <a:tab pos="6920865" algn="l"/>
                <a:tab pos="7343775" algn="l"/>
                <a:tab pos="7606665" algn="l"/>
              </a:tabLst>
            </a:pPr>
            <a:r>
              <a:rPr lang="pt-BR" sz="2000" dirty="0">
                <a:latin typeface="Arial MT"/>
              </a:rPr>
              <a:t>Estudos recentes apontam que 90,5% dos que se formam na área, atuam nela;</a:t>
            </a:r>
          </a:p>
          <a:p>
            <a:pPr marL="355600" marR="5080" indent="-342900">
              <a:lnSpc>
                <a:spcPct val="125600"/>
              </a:lnSpc>
              <a:spcBef>
                <a:spcPts val="95"/>
              </a:spcBef>
              <a:buFont typeface="Arial"/>
              <a:buChar char="•"/>
              <a:tabLst>
                <a:tab pos="1131570" algn="l"/>
                <a:tab pos="1296035" algn="l"/>
                <a:tab pos="1541145" algn="l"/>
                <a:tab pos="2059305" algn="l"/>
                <a:tab pos="2288540" algn="l"/>
                <a:tab pos="2339975" algn="l"/>
                <a:tab pos="2712720" algn="l"/>
                <a:tab pos="3514725" algn="l"/>
                <a:tab pos="3675379" algn="l"/>
                <a:tab pos="4352290" algn="l"/>
                <a:tab pos="4716780" algn="l"/>
                <a:tab pos="4846955" algn="l"/>
                <a:tab pos="5593080" algn="l"/>
                <a:tab pos="5951220" algn="l"/>
                <a:tab pos="6015990" algn="l"/>
                <a:tab pos="6232525" algn="l"/>
                <a:tab pos="6920865" algn="l"/>
                <a:tab pos="7343775" algn="l"/>
                <a:tab pos="7606665" algn="l"/>
              </a:tabLst>
            </a:pPr>
            <a:r>
              <a:rPr lang="pt-BR" sz="2000" dirty="0">
                <a:latin typeface="Arial MT"/>
              </a:rPr>
              <a:t>O curso contem muita matemática.</a:t>
            </a:r>
          </a:p>
          <a:p>
            <a:pPr marL="355600" marR="5080" indent="-342900">
              <a:lnSpc>
                <a:spcPct val="125600"/>
              </a:lnSpc>
              <a:spcBef>
                <a:spcPts val="95"/>
              </a:spcBef>
              <a:buFont typeface="Arial"/>
              <a:buChar char="•"/>
              <a:tabLst>
                <a:tab pos="1131570" algn="l"/>
                <a:tab pos="1296035" algn="l"/>
                <a:tab pos="1541145" algn="l"/>
                <a:tab pos="2059305" algn="l"/>
                <a:tab pos="2288540" algn="l"/>
                <a:tab pos="2339975" algn="l"/>
                <a:tab pos="2712720" algn="l"/>
                <a:tab pos="3514725" algn="l"/>
                <a:tab pos="3675379" algn="l"/>
                <a:tab pos="4352290" algn="l"/>
                <a:tab pos="4716780" algn="l"/>
                <a:tab pos="4846955" algn="l"/>
                <a:tab pos="5593080" algn="l"/>
                <a:tab pos="5951220" algn="l"/>
                <a:tab pos="6015990" algn="l"/>
                <a:tab pos="6232525" algn="l"/>
                <a:tab pos="6920865" algn="l"/>
                <a:tab pos="7343775" algn="l"/>
                <a:tab pos="7606665" algn="l"/>
              </a:tabLst>
            </a:pPr>
            <a:r>
              <a:rPr lang="pt-BR" sz="2000" dirty="0">
                <a:latin typeface="Arial MT"/>
              </a:rPr>
              <a:t>Linguagens como: Python, Java, C+, C++, são ensinadas no curso.</a:t>
            </a:r>
          </a:p>
          <a:p>
            <a:pPr marL="355600" marR="5080" indent="-342900">
              <a:lnSpc>
                <a:spcPct val="125600"/>
              </a:lnSpc>
              <a:spcBef>
                <a:spcPts val="95"/>
              </a:spcBef>
              <a:buFont typeface="Arial"/>
              <a:buChar char="•"/>
              <a:tabLst>
                <a:tab pos="1131570" algn="l"/>
                <a:tab pos="1296035" algn="l"/>
                <a:tab pos="1541145" algn="l"/>
                <a:tab pos="2059305" algn="l"/>
                <a:tab pos="2288540" algn="l"/>
                <a:tab pos="2339975" algn="l"/>
                <a:tab pos="2712720" algn="l"/>
                <a:tab pos="3514725" algn="l"/>
                <a:tab pos="3675379" algn="l"/>
                <a:tab pos="4352290" algn="l"/>
                <a:tab pos="4716780" algn="l"/>
                <a:tab pos="4846955" algn="l"/>
                <a:tab pos="5593080" algn="l"/>
                <a:tab pos="5951220" algn="l"/>
                <a:tab pos="6015990" algn="l"/>
                <a:tab pos="6232525" algn="l"/>
                <a:tab pos="6920865" algn="l"/>
                <a:tab pos="7343775" algn="l"/>
                <a:tab pos="7606665" algn="l"/>
              </a:tabLst>
            </a:pPr>
            <a:r>
              <a:rPr lang="pt-BR" sz="2000" dirty="0">
                <a:latin typeface="Arial MT"/>
              </a:rPr>
              <a:t>A partir da sua média do ensino médio, você pode ingressar no curso em outro país. </a:t>
            </a: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852" y="678049"/>
            <a:ext cx="2443408" cy="24731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194" y="13462915"/>
            <a:ext cx="7953623" cy="5275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Personalizar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Banner 3ª série (2).pptx</dc:title>
  <cp:lastModifiedBy>José levy</cp:lastModifiedBy>
  <cp:revision>149</cp:revision>
  <dcterms:created xsi:type="dcterms:W3CDTF">2023-06-01T13:47:31Z</dcterms:created>
  <dcterms:modified xsi:type="dcterms:W3CDTF">2023-06-06T22:11:17Z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