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581" r:id="rId2"/>
    <p:sldId id="631" r:id="rId3"/>
    <p:sldId id="654" r:id="rId4"/>
    <p:sldId id="737" r:id="rId5"/>
    <p:sldId id="740" r:id="rId6"/>
    <p:sldId id="751" r:id="rId7"/>
    <p:sldId id="738" r:id="rId8"/>
    <p:sldId id="756" r:id="rId9"/>
    <p:sldId id="758" r:id="rId10"/>
    <p:sldId id="741" r:id="rId11"/>
    <p:sldId id="742" r:id="rId12"/>
    <p:sldId id="759" r:id="rId13"/>
    <p:sldId id="760" r:id="rId14"/>
    <p:sldId id="761" r:id="rId15"/>
    <p:sldId id="739" r:id="rId16"/>
    <p:sldId id="656" r:id="rId17"/>
    <p:sldId id="767" r:id="rId18"/>
    <p:sldId id="768" r:id="rId19"/>
    <p:sldId id="770" r:id="rId20"/>
    <p:sldId id="771" r:id="rId21"/>
    <p:sldId id="772" r:id="rId22"/>
    <p:sldId id="773" r:id="rId23"/>
    <p:sldId id="774" r:id="rId24"/>
    <p:sldId id="769" r:id="rId25"/>
    <p:sldId id="775" r:id="rId26"/>
    <p:sldId id="776" r:id="rId27"/>
    <p:sldId id="778" r:id="rId28"/>
    <p:sldId id="779" r:id="rId29"/>
    <p:sldId id="781" r:id="rId30"/>
    <p:sldId id="780" r:id="rId31"/>
    <p:sldId id="777" r:id="rId32"/>
    <p:sldId id="783" r:id="rId33"/>
    <p:sldId id="784" r:id="rId34"/>
    <p:sldId id="743" r:id="rId35"/>
    <p:sldId id="746" r:id="rId36"/>
    <p:sldId id="744" r:id="rId37"/>
    <p:sldId id="763" r:id="rId38"/>
    <p:sldId id="764" r:id="rId39"/>
    <p:sldId id="765" r:id="rId40"/>
    <p:sldId id="766" r:id="rId41"/>
    <p:sldId id="785" r:id="rId4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00"/>
    <a:srgbClr val="303D4E"/>
    <a:srgbClr val="000099"/>
    <a:srgbClr val="333333"/>
    <a:srgbClr val="4D4D4D"/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0" autoAdjust="0"/>
    <p:restoredTop sz="94794" autoAdjust="0"/>
  </p:normalViewPr>
  <p:slideViewPr>
    <p:cSldViewPr>
      <p:cViewPr varScale="1">
        <p:scale>
          <a:sx n="85" d="100"/>
          <a:sy n="85" d="100"/>
        </p:scale>
        <p:origin x="16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notesViewPr>
    <p:cSldViewPr>
      <p:cViewPr varScale="1">
        <p:scale>
          <a:sx n="54" d="100"/>
          <a:sy n="54" d="100"/>
        </p:scale>
        <p:origin x="-216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latin typeface="Times" panose="02020603050405020304" pitchFamily="18" charset="0"/>
              </a:defRPr>
            </a:lvl1pPr>
          </a:lstStyle>
          <a:p>
            <a:fld id="{D497A8F5-7E6B-4148-BD80-ACDA895FA131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 smtClean="0"/>
              <a:t>Click to edit Master text styles</a:t>
            </a:r>
          </a:p>
          <a:p>
            <a:pPr lvl="1"/>
            <a:r>
              <a:rPr lang="es-ES_tradnl" altLang="es-ES_tradnl" noProof="0" smtClean="0"/>
              <a:t>Second level</a:t>
            </a:r>
          </a:p>
          <a:p>
            <a:pPr lvl="2"/>
            <a:r>
              <a:rPr lang="es-ES_tradnl" altLang="es-ES_tradnl" noProof="0" smtClean="0"/>
              <a:t>Third level</a:t>
            </a:r>
          </a:p>
          <a:p>
            <a:pPr lvl="3"/>
            <a:r>
              <a:rPr lang="es-ES_tradnl" altLang="es-ES_tradnl" noProof="0" smtClean="0"/>
              <a:t>Fourth level</a:t>
            </a:r>
          </a:p>
          <a:p>
            <a:pPr lvl="4"/>
            <a:r>
              <a:rPr lang="es-ES_tradnl" altLang="es-ES_tradnl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A605203F-D38D-4F11-8157-D68F8A747F37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E6C8371-0BAE-4075-B28D-F24D69840754}" type="slidenum">
              <a:rPr kumimoji="0" lang="es-ES_tradnl" altLang="es-ES_tradnl" sz="1300" b="0">
                <a:solidFill>
                  <a:schemeClr val="tx1"/>
                </a:solidFill>
                <a:latin typeface="Times" panose="02020603050405020304" pitchFamily="18" charset="0"/>
              </a:rPr>
              <a:pPr/>
              <a:t>2</a:t>
            </a:fld>
            <a:endParaRPr kumimoji="0" lang="es-ES_tradnl" altLang="es-ES_tradnl" sz="1300" b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6963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44902499-8C57-4F27-BFA5-8D957F19AAEF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17432744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439025" y="0"/>
            <a:ext cx="2479675" cy="648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86625" cy="648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A85E60B6-987A-4382-A79C-B679DA827DA3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9760469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735537EC-E433-4E60-9E4F-59205C208634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1849350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F90C09B9-0914-4AF5-9FB7-E7C8871D58D2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98826242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73050" y="1023938"/>
            <a:ext cx="4640263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65713" y="1023938"/>
            <a:ext cx="4640262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60F905FC-FC2B-4D53-8ACB-6502C12531A7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10014209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D00CD7EC-BC41-4036-8ECC-3C6DB5326BE6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20901421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5463781C-61B7-4877-98F9-C1C474DE234C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64772611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143B167E-8A8F-4E82-9CD8-2C618DF38273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96867381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AB527DB0-DED8-4ADE-A72E-BC2931685D93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083037451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0BB6EB1F-04CD-4868-A5DB-5ED01B67C0B2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873254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81775"/>
            <a:ext cx="9155113" cy="306388"/>
          </a:xfrm>
          <a:prstGeom prst="rect">
            <a:avLst/>
          </a:prstGeom>
          <a:solidFill>
            <a:srgbClr val="958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200" b="0">
                <a:solidFill>
                  <a:srgbClr val="FFFFFF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843780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0" y="0"/>
            <a:ext cx="9155113" cy="914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437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23938"/>
            <a:ext cx="8707437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81775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solidFill>
                  <a:srgbClr val="FFFFFF"/>
                </a:solidFill>
              </a:defRPr>
            </a:lvl1pPr>
          </a:lstStyle>
          <a:p>
            <a:r>
              <a:rPr lang="es-ES_tradnl" altLang="es-ES_tradnl"/>
              <a:t> </a:t>
            </a:r>
            <a:fld id="{7DB42AE9-96E8-4DF8-89BF-FC3D6782A332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62"/>
          <p:cNvSpPr txBox="1">
            <a:spLocks noChangeArrowheads="1"/>
          </p:cNvSpPr>
          <p:nvPr/>
        </p:nvSpPr>
        <p:spPr bwMode="auto">
          <a:xfrm>
            <a:off x="5364163" y="5949950"/>
            <a:ext cx="331311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C0C0C0"/>
                </a:solidFill>
                <a:latin typeface="Tahoma" panose="020B0604030504040204" pitchFamily="34" charset="0"/>
              </a:rPr>
              <a:t>Centro Asociado de Guadalajara</a:t>
            </a:r>
          </a:p>
        </p:txBody>
      </p:sp>
      <p:sp>
        <p:nvSpPr>
          <p:cNvPr id="13315" name="Text Box 163"/>
          <p:cNvSpPr txBox="1">
            <a:spLocks noChangeArrowheads="1"/>
          </p:cNvSpPr>
          <p:nvPr/>
        </p:nvSpPr>
        <p:spPr bwMode="auto">
          <a:xfrm>
            <a:off x="5148263" y="5518150"/>
            <a:ext cx="35290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b="0">
                <a:solidFill>
                  <a:srgbClr val="FFFF99"/>
                </a:solidFill>
                <a:latin typeface="Times New Roman" panose="02020603050405020304" pitchFamily="18" charset="0"/>
              </a:rPr>
              <a:t>José Lorenzo Balenzategui</a:t>
            </a:r>
          </a:p>
        </p:txBody>
      </p:sp>
      <p:sp>
        <p:nvSpPr>
          <p:cNvPr id="13316" name="Text Box 170"/>
          <p:cNvSpPr txBox="1">
            <a:spLocks noChangeArrowheads="1"/>
          </p:cNvSpPr>
          <p:nvPr/>
        </p:nvSpPr>
        <p:spPr bwMode="auto">
          <a:xfrm>
            <a:off x="2227263" y="354013"/>
            <a:ext cx="328136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chemeClr val="bg1"/>
                </a:solidFill>
                <a:latin typeface="Tahoma" panose="020B0604030504040204" pitchFamily="34" charset="0"/>
              </a:rPr>
              <a:t>Grado en Ingeniería Industrial</a:t>
            </a:r>
          </a:p>
        </p:txBody>
      </p:sp>
      <p:sp>
        <p:nvSpPr>
          <p:cNvPr id="13317" name="Rectangle 171"/>
          <p:cNvSpPr>
            <a:spLocks noChangeArrowheads="1"/>
          </p:cNvSpPr>
          <p:nvPr/>
        </p:nvSpPr>
        <p:spPr bwMode="auto">
          <a:xfrm>
            <a:off x="2227263" y="617538"/>
            <a:ext cx="601662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800">
                <a:solidFill>
                  <a:srgbClr val="00FF00"/>
                </a:solidFill>
              </a:rPr>
              <a:t>Fundamentos Químicos de la Ingeniería</a:t>
            </a:r>
            <a:endParaRPr kumimoji="0" lang="es-ES" altLang="es-ES" sz="1800">
              <a:solidFill>
                <a:srgbClr val="FFFF99"/>
              </a:solidFill>
            </a:endParaRPr>
          </a:p>
        </p:txBody>
      </p:sp>
      <p:grpSp>
        <p:nvGrpSpPr>
          <p:cNvPr id="13318" name="Group 175"/>
          <p:cNvGrpSpPr>
            <a:grpSpLocks/>
          </p:cNvGrpSpPr>
          <p:nvPr/>
        </p:nvGrpSpPr>
        <p:grpSpPr bwMode="auto">
          <a:xfrm>
            <a:off x="2300288" y="315913"/>
            <a:ext cx="5080000" cy="735012"/>
            <a:chOff x="250" y="337"/>
            <a:chExt cx="1405" cy="463"/>
          </a:xfrm>
        </p:grpSpPr>
        <p:sp>
          <p:nvSpPr>
            <p:cNvPr id="13325" name="Line 173"/>
            <p:cNvSpPr>
              <a:spLocks noChangeShapeType="1"/>
            </p:cNvSpPr>
            <p:nvPr/>
          </p:nvSpPr>
          <p:spPr bwMode="auto">
            <a:xfrm rot="5400000">
              <a:off x="952" y="97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6" name="Line 174"/>
            <p:cNvSpPr>
              <a:spLocks noChangeShapeType="1"/>
            </p:cNvSpPr>
            <p:nvPr/>
          </p:nvSpPr>
          <p:spPr bwMode="auto">
            <a:xfrm rot="5400000">
              <a:off x="952" y="-365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19" name="Group 145"/>
          <p:cNvGrpSpPr>
            <a:grpSpLocks/>
          </p:cNvGrpSpPr>
          <p:nvPr/>
        </p:nvGrpSpPr>
        <p:grpSpPr bwMode="auto">
          <a:xfrm>
            <a:off x="1258888" y="260350"/>
            <a:ext cx="865187" cy="858838"/>
            <a:chOff x="541" y="935"/>
            <a:chExt cx="594" cy="590"/>
          </a:xfrm>
        </p:grpSpPr>
        <p:sp>
          <p:nvSpPr>
            <p:cNvPr id="13323" name="Rectangle 144"/>
            <p:cNvSpPr>
              <a:spLocks noChangeArrowheads="1"/>
            </p:cNvSpPr>
            <p:nvPr/>
          </p:nvSpPr>
          <p:spPr bwMode="auto">
            <a:xfrm>
              <a:off x="541" y="935"/>
              <a:ext cx="594" cy="590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s-ES" altLang="es-ES" sz="20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3324" name="Picture 143" descr="untitl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958"/>
              <a:ext cx="54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0" name="Picture 154" descr="Logo%20UNED%20ver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3525"/>
            <a:ext cx="858838" cy="8588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Rectangle 160"/>
          <p:cNvSpPr>
            <a:spLocks noChangeArrowheads="1"/>
          </p:cNvSpPr>
          <p:nvPr/>
        </p:nvSpPr>
        <p:spPr bwMode="auto">
          <a:xfrm>
            <a:off x="4840288" y="2852738"/>
            <a:ext cx="3752850" cy="10779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_tradnl" altLang="es-ES" sz="3200">
                <a:solidFill>
                  <a:srgbClr val="FF3300"/>
                </a:solidFill>
                <a:latin typeface="Tahoma" panose="020B0604030504040204" pitchFamily="34" charset="0"/>
              </a:rPr>
              <a:t>Tema 2: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3200">
                <a:solidFill>
                  <a:schemeClr val="bg1"/>
                </a:solidFill>
                <a:latin typeface="Tahoma" panose="020B0604030504040204" pitchFamily="34" charset="0"/>
              </a:rPr>
              <a:t>Enlace químico</a:t>
            </a:r>
          </a:p>
        </p:txBody>
      </p:sp>
      <p:pic>
        <p:nvPicPr>
          <p:cNvPr id="13322" name="Picture 16" descr="http://www.nemeton.com/static/nemeton/axis-mutatis/eschaton/art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3600"/>
            <a:ext cx="4308475" cy="31654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25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6287066-B1A7-4A0B-BEDD-18E278EEB8F7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971550" y="1700213"/>
            <a:ext cx="75612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Al formarse los compuestos iónicos a partir de sus elementos </a:t>
            </a:r>
            <a:r>
              <a:rPr lang="es-ES" altLang="es-ES" sz="1800" b="0" u="sng">
                <a:solidFill>
                  <a:srgbClr val="000080"/>
                </a:solidFill>
                <a:latin typeface="Times New Roman" panose="02020603050405020304" pitchFamily="18" charset="0"/>
              </a:rPr>
              <a:t>se desprende energía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(el compuesto es más estable), son procesos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exotérmicos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Energía y enlace iónico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sp>
        <p:nvSpPr>
          <p:cNvPr id="22537" name="Rectangle 3"/>
          <p:cNvSpPr>
            <a:spLocks noChangeArrowheads="1"/>
          </p:cNvSpPr>
          <p:nvPr/>
        </p:nvSpPr>
        <p:spPr bwMode="auto">
          <a:xfrm>
            <a:off x="971550" y="3500438"/>
            <a:ext cx="75612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Aunque ocurre simultáneamente, a efectos de cálculo de la energía neta se puede considerar que la reacción se produce en dos etapas:</a:t>
            </a:r>
          </a:p>
        </p:txBody>
      </p:sp>
      <p:sp>
        <p:nvSpPr>
          <p:cNvPr id="22538" name="Rectangle 61"/>
          <p:cNvSpPr>
            <a:spLocks noChangeArrowheads="1"/>
          </p:cNvSpPr>
          <p:nvPr/>
        </p:nvSpPr>
        <p:spPr bwMode="auto">
          <a:xfrm>
            <a:off x="1258888" y="2420938"/>
            <a:ext cx="6192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  <a:r>
              <a:rPr kumimoji="0" lang="en-U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 Cloruro sódico</a:t>
            </a:r>
            <a:endParaRPr kumimoji="0" lang="en-US" altLang="es-ES" sz="1400" b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53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781300"/>
            <a:ext cx="52863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10 Rectángulo"/>
          <p:cNvSpPr>
            <a:spLocks noChangeArrowheads="1"/>
          </p:cNvSpPr>
          <p:nvPr/>
        </p:nvSpPr>
        <p:spPr bwMode="auto">
          <a:xfrm>
            <a:off x="1476375" y="4221163"/>
            <a:ext cx="71993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Formación de iones a partir de los átomos: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pérdida del electrón 3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sodio (proceso endotérmico) +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adición del electrón a la capa de valencia del cloro (proceso exotérmico)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Formación del sólido iónico a partir de los iones gaseosos separados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unión de los iones a la distancia de enlace (proceso exotérmico) + 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formación del sólido cristalino (proceso exotérmico)</a:t>
            </a:r>
          </a:p>
        </p:txBody>
      </p:sp>
      <p:sp>
        <p:nvSpPr>
          <p:cNvPr id="16" name="15 Abrir llave"/>
          <p:cNvSpPr/>
          <p:nvPr/>
        </p:nvSpPr>
        <p:spPr bwMode="auto">
          <a:xfrm>
            <a:off x="2268538" y="4614863"/>
            <a:ext cx="125412" cy="503237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" name="16 Abrir llave"/>
          <p:cNvSpPr/>
          <p:nvPr/>
        </p:nvSpPr>
        <p:spPr bwMode="auto">
          <a:xfrm>
            <a:off x="2268538" y="5661025"/>
            <a:ext cx="125412" cy="504825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35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6FFAC26-E758-4217-955C-B33A270E32B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Energía y enlace iónico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pic>
        <p:nvPicPr>
          <p:cNvPr id="23560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98613"/>
            <a:ext cx="41783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10 Rectángulo"/>
          <p:cNvSpPr>
            <a:spLocks noChangeArrowheads="1"/>
          </p:cNvSpPr>
          <p:nvPr/>
        </p:nvSpPr>
        <p:spPr bwMode="auto">
          <a:xfrm>
            <a:off x="4572000" y="1428750"/>
            <a:ext cx="4570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1ª Etapa: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formación de los iones  </a:t>
            </a:r>
          </a:p>
        </p:txBody>
      </p:sp>
      <p:sp>
        <p:nvSpPr>
          <p:cNvPr id="23562" name="Rectangle 3"/>
          <p:cNvSpPr>
            <a:spLocks noChangeArrowheads="1"/>
          </p:cNvSpPr>
          <p:nvPr/>
        </p:nvSpPr>
        <p:spPr bwMode="auto">
          <a:xfrm>
            <a:off x="4841875" y="1841500"/>
            <a:ext cx="41941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11493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11493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114935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114935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114935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Na</a:t>
            </a:r>
            <a:r>
              <a:rPr lang="es-ES" altLang="es-ES" sz="1800" b="0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(g)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→ Na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+</a:t>
            </a:r>
            <a:r>
              <a:rPr lang="es-ES" altLang="es-ES" sz="1800" b="0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(g)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+ e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	</a:t>
            </a:r>
            <a:r>
              <a:rPr lang="el-GR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+496 kJ/mol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s-ES" altLang="es-ES" sz="1800" b="0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(g)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+ e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→ Cl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800" b="0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(g)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 	</a:t>
            </a:r>
            <a:r>
              <a:rPr lang="el-GR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–349 kJ/mol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l-GR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+147 kJ/mol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27 Abrir llave"/>
          <p:cNvSpPr/>
          <p:nvPr/>
        </p:nvSpPr>
        <p:spPr bwMode="auto">
          <a:xfrm>
            <a:off x="4716463" y="1916113"/>
            <a:ext cx="125412" cy="646112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23564" name="3 Conector recto"/>
          <p:cNvCxnSpPr>
            <a:cxnSpLocks noChangeShapeType="1"/>
          </p:cNvCxnSpPr>
          <p:nvPr/>
        </p:nvCxnSpPr>
        <p:spPr bwMode="auto">
          <a:xfrm>
            <a:off x="6931025" y="2633663"/>
            <a:ext cx="2087563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5" name="10 Rectángulo"/>
          <p:cNvSpPr>
            <a:spLocks noChangeArrowheads="1"/>
          </p:cNvSpPr>
          <p:nvPr/>
        </p:nvSpPr>
        <p:spPr bwMode="auto">
          <a:xfrm>
            <a:off x="4572000" y="2997200"/>
            <a:ext cx="457041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s-ES" altLang="es-ES" sz="16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2ª Etapa: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Unión de los iones: </a:t>
            </a:r>
          </a:p>
        </p:txBody>
      </p:sp>
      <p:sp>
        <p:nvSpPr>
          <p:cNvPr id="23566" name="Rectangle 3"/>
          <p:cNvSpPr>
            <a:spLocks noChangeArrowheads="1"/>
          </p:cNvSpPr>
          <p:nvPr/>
        </p:nvSpPr>
        <p:spPr bwMode="auto">
          <a:xfrm>
            <a:off x="4932363" y="3700463"/>
            <a:ext cx="38163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Ley de Coulomb:</a:t>
            </a:r>
          </a:p>
        </p:txBody>
      </p:sp>
      <p:pic>
        <p:nvPicPr>
          <p:cNvPr id="23567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3603625"/>
            <a:ext cx="133191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8" name="Rectangle 3"/>
          <p:cNvSpPr>
            <a:spLocks noChangeArrowheads="1"/>
          </p:cNvSpPr>
          <p:nvPr/>
        </p:nvSpPr>
        <p:spPr bwMode="auto">
          <a:xfrm>
            <a:off x="4932363" y="4227513"/>
            <a:ext cx="39052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1,602×10</a:t>
            </a:r>
            <a:r>
              <a:rPr lang="es-ES" altLang="es-ES" sz="16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–19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 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(Na-Cl)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2,82×10</a:t>
            </a:r>
            <a:r>
              <a:rPr lang="es-ES" altLang="es-ES" sz="16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–10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→ 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 = 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 8,18×10</a:t>
            </a:r>
            <a:r>
              <a:rPr lang="es-ES" altLang="es-ES" sz="16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–19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  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→   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 = 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 493 kJ/mol</a:t>
            </a:r>
            <a:endParaRPr lang="es-ES" altLang="es-E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3569" name="10 Rectángulo"/>
          <p:cNvSpPr>
            <a:spLocks noChangeArrowheads="1"/>
          </p:cNvSpPr>
          <p:nvPr/>
        </p:nvSpPr>
        <p:spPr bwMode="auto">
          <a:xfrm>
            <a:off x="4554538" y="5307013"/>
            <a:ext cx="457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Formación del sólido: </a:t>
            </a:r>
          </a:p>
        </p:txBody>
      </p:sp>
      <p:sp>
        <p:nvSpPr>
          <p:cNvPr id="23570" name="Rectangle 3"/>
          <p:cNvSpPr>
            <a:spLocks noChangeArrowheads="1"/>
          </p:cNvSpPr>
          <p:nvPr/>
        </p:nvSpPr>
        <p:spPr bwMode="auto">
          <a:xfrm>
            <a:off x="7037388" y="5291138"/>
            <a:ext cx="19081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l-GR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–293 kJ/mol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1" name="Rectangle 3"/>
          <p:cNvSpPr>
            <a:spLocks noChangeArrowheads="1"/>
          </p:cNvSpPr>
          <p:nvPr/>
        </p:nvSpPr>
        <p:spPr bwMode="auto">
          <a:xfrm>
            <a:off x="685800" y="5826125"/>
            <a:ext cx="75612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Balance neto: </a:t>
            </a:r>
            <a:r>
              <a:rPr lang="el-GR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(–293 –493) +147 = –639 kJ/mol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72" name="Rectangle 3"/>
          <p:cNvSpPr>
            <a:spLocks noChangeArrowheads="1"/>
          </p:cNvSpPr>
          <p:nvPr/>
        </p:nvSpPr>
        <p:spPr bwMode="auto">
          <a:xfrm>
            <a:off x="2916238" y="6196013"/>
            <a:ext cx="4968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El signo negativo indica que la energía disminuye, el compuesto es más estable y se liberan 639 kJ/mol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45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309DDB9-8207-4467-8E30-2443F5E1C84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Energía y enlace iónico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pic>
        <p:nvPicPr>
          <p:cNvPr id="2458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98613"/>
            <a:ext cx="41783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Rectangle 3"/>
          <p:cNvSpPr>
            <a:spLocks noChangeArrowheads="1"/>
          </p:cNvSpPr>
          <p:nvPr/>
        </p:nvSpPr>
        <p:spPr bwMode="auto">
          <a:xfrm>
            <a:off x="4572000" y="1268413"/>
            <a:ext cx="4379913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7800" indent="-1778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Para completar el balance, hay que tener en cuenta que, en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CNPT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(25ºC, 1 atm), el Na es sólido y que el Cl es diatómico. El primer paso es por tanto la reacción: </a:t>
            </a:r>
          </a:p>
        </p:txBody>
      </p:sp>
      <p:pic>
        <p:nvPicPr>
          <p:cNvPr id="2458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2490788"/>
            <a:ext cx="31781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Rectangle 3"/>
          <p:cNvSpPr>
            <a:spLocks noChangeArrowheads="1"/>
          </p:cNvSpPr>
          <p:nvPr/>
        </p:nvSpPr>
        <p:spPr bwMode="auto">
          <a:xfrm>
            <a:off x="6965950" y="3151188"/>
            <a:ext cx="1927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11493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11493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114935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114935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114935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l-GR" altLang="es-ES" sz="16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+228 kJ/mol</a:t>
            </a:r>
            <a:endParaRPr lang="es-ES" altLang="es-ES" sz="16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72000" y="3570288"/>
            <a:ext cx="446405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177800" indent="-177800">
              <a:spcAft>
                <a:spcPts val="600"/>
              </a:spcAft>
              <a:buClr>
                <a:srgbClr val="FF0000"/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0080"/>
                </a:solidFill>
                <a:latin typeface="Times New Roman" pitchFamily="18" charset="0"/>
                <a:cs typeface="Arial" charset="0"/>
              </a:rPr>
              <a:t>Balance neto final:</a:t>
            </a:r>
          </a:p>
          <a:p>
            <a:pPr>
              <a:spcAft>
                <a:spcPts val="900"/>
              </a:spcAft>
              <a:buClr>
                <a:srgbClr val="FF0000"/>
              </a:buClr>
              <a:defRPr/>
            </a:pPr>
            <a:r>
              <a:rPr lang="es-ES" altLang="es-ES" sz="1600" b="0" dirty="0">
                <a:solidFill>
                  <a:srgbClr val="00008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l-GR" altLang="es-ES" sz="1600" b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s-ES" sz="1600" b="0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ES" altLang="es-ES" sz="1600" b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= –639 +228 = –411 kJ/mol</a:t>
            </a:r>
            <a:r>
              <a:rPr lang="es-ES" altLang="es-ES" sz="1600" b="0" dirty="0">
                <a:solidFill>
                  <a:srgbClr val="000080"/>
                </a:solidFill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24589" name="Rectangle 3"/>
          <p:cNvSpPr>
            <a:spLocks noChangeArrowheads="1"/>
          </p:cNvSpPr>
          <p:nvPr/>
        </p:nvSpPr>
        <p:spPr bwMode="auto">
          <a:xfrm>
            <a:off x="4595813" y="4433888"/>
            <a:ext cx="43053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7800" indent="-1778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En el proceso inverso calcularíamos la energía necesaria para separar un sólido cristalino en sus iones gaseosos: la </a:t>
            </a:r>
            <a:r>
              <a:rPr lang="es-ES" altLang="es-ES" sz="1600">
                <a:solidFill>
                  <a:srgbClr val="FF0000"/>
                </a:solidFill>
                <a:latin typeface="Calibri" panose="020F0502020204030204" pitchFamily="34" charset="0"/>
              </a:rPr>
              <a:t>energía reticular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24590" name="Rectangle 3"/>
          <p:cNvSpPr>
            <a:spLocks noChangeArrowheads="1"/>
          </p:cNvSpPr>
          <p:nvPr/>
        </p:nvSpPr>
        <p:spPr bwMode="auto">
          <a:xfrm>
            <a:off x="1619250" y="5730875"/>
            <a:ext cx="67865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Cuanto mayor es la energía reticular de un compuesto, se desprende más energía en su formación y es más estable.</a:t>
            </a:r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4787900" y="5257800"/>
            <a:ext cx="3136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	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 el NaCl, </a:t>
            </a:r>
            <a:r>
              <a:rPr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+786 kJ/mol</a:t>
            </a:r>
          </a:p>
        </p:txBody>
      </p:sp>
      <p:sp>
        <p:nvSpPr>
          <p:cNvPr id="24592" name="Rectangle 3"/>
          <p:cNvSpPr>
            <a:spLocks noChangeArrowheads="1"/>
          </p:cNvSpPr>
          <p:nvPr/>
        </p:nvSpPr>
        <p:spPr bwMode="auto">
          <a:xfrm>
            <a:off x="503238" y="6502400"/>
            <a:ext cx="69484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400">
                <a:solidFill>
                  <a:srgbClr val="CC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Nota</a:t>
            </a:r>
            <a:r>
              <a:rPr lang="es-ES" altLang="es-ES" sz="1400" b="0">
                <a:solidFill>
                  <a:srgbClr val="CC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:</a:t>
            </a:r>
            <a:r>
              <a:rPr lang="es-ES" altLang="es-ES" sz="1400" b="0">
                <a:latin typeface="Tempus Sans ITC" panose="04020404030D07020202" pitchFamily="82" charset="0"/>
                <a:sym typeface="Wingdings" panose="05000000000000000000" pitchFamily="2" charset="2"/>
              </a:rPr>
              <a:t> </a:t>
            </a:r>
            <a:r>
              <a:rPr lang="es-ES" altLang="es-ES" sz="1400" b="0" i="1">
                <a:solidFill>
                  <a:schemeClr val="tx1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CNPT</a:t>
            </a:r>
            <a:r>
              <a:rPr lang="es-ES" altLang="es-ES" sz="1400" b="0">
                <a:solidFill>
                  <a:schemeClr val="tx1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 = Condiciones Normales de Presión y Temperatura</a:t>
            </a:r>
          </a:p>
        </p:txBody>
      </p:sp>
      <p:pic>
        <p:nvPicPr>
          <p:cNvPr id="24593" name="Picture 16" descr="probl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453188"/>
            <a:ext cx="4032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594" name="2 Conector recto"/>
          <p:cNvCxnSpPr>
            <a:cxnSpLocks noChangeShapeType="1"/>
          </p:cNvCxnSpPr>
          <p:nvPr/>
        </p:nvCxnSpPr>
        <p:spPr bwMode="auto">
          <a:xfrm>
            <a:off x="273050" y="3430588"/>
            <a:ext cx="1433513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5" name="4 Conector recto de flecha"/>
          <p:cNvCxnSpPr>
            <a:cxnSpLocks noChangeShapeType="1"/>
          </p:cNvCxnSpPr>
          <p:nvPr/>
        </p:nvCxnSpPr>
        <p:spPr bwMode="auto">
          <a:xfrm flipV="1">
            <a:off x="1077913" y="2617788"/>
            <a:ext cx="0" cy="801687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6" name="6 Rectángulo"/>
          <p:cNvSpPr>
            <a:spLocks noChangeArrowheads="1"/>
          </p:cNvSpPr>
          <p:nvPr/>
        </p:nvSpPr>
        <p:spPr bwMode="auto">
          <a:xfrm>
            <a:off x="250825" y="3409950"/>
            <a:ext cx="156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Na</a:t>
            </a:r>
            <a:r>
              <a:rPr lang="es-ES" altLang="es-ES" sz="1800" b="0" baseline="-25000">
                <a:solidFill>
                  <a:srgbClr val="000080"/>
                </a:solidFill>
                <a:latin typeface="Times New Roman" panose="02020603050405020304" pitchFamily="18" charset="0"/>
              </a:rPr>
              <a:t>(s)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+ ½Cl</a:t>
            </a:r>
            <a:r>
              <a:rPr lang="es-ES" altLang="es-ES" sz="1800" b="0" baseline="-25000">
                <a:solidFill>
                  <a:srgbClr val="000080"/>
                </a:solidFill>
                <a:latin typeface="Times New Roman" panose="02020603050405020304" pitchFamily="18" charset="0"/>
              </a:rPr>
              <a:t>2(g)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560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AA46BA5-8D1F-4A94-8D5F-8673DA84C55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Cálculo de energías reticulares: ciclo de Born-Haber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sp>
        <p:nvSpPr>
          <p:cNvPr id="25608" name="Rectangle 3"/>
          <p:cNvSpPr>
            <a:spLocks noChangeArrowheads="1"/>
          </p:cNvSpPr>
          <p:nvPr/>
        </p:nvSpPr>
        <p:spPr bwMode="auto">
          <a:xfrm>
            <a:off x="827088" y="1628775"/>
            <a:ext cx="7777162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determinación experimental de la energía reticular de un sólido es difícil. Se puede calcular de forma indirecta si se considera su formación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en etapas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El </a:t>
            </a:r>
            <a:r>
              <a:rPr lang="es-ES" altLang="es-ES" sz="1800">
                <a:solidFill>
                  <a:srgbClr val="FF0000"/>
                </a:solidFill>
                <a:latin typeface="Calibri" panose="020F0502020204030204" pitchFamily="34" charset="0"/>
              </a:rPr>
              <a:t>ciclo de Born-Haber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, propuesto por Max Born y Fritz Haber en 1919, está basado en la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Ley de Hess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25609" name="Rectangle 3"/>
          <p:cNvSpPr>
            <a:spLocks noChangeArrowheads="1"/>
          </p:cNvSpPr>
          <p:nvPr/>
        </p:nvSpPr>
        <p:spPr bwMode="auto">
          <a:xfrm>
            <a:off x="1476375" y="2852738"/>
            <a:ext cx="68818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 i="1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Ley de Hess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la variación de entalpía en cualquier proceso químico depende sólo de los estados inicial y final y es independiente del camino seguido.</a:t>
            </a:r>
          </a:p>
        </p:txBody>
      </p:sp>
      <p:sp>
        <p:nvSpPr>
          <p:cNvPr id="25610" name="Rectangle 3"/>
          <p:cNvSpPr>
            <a:spLocks noChangeArrowheads="1"/>
          </p:cNvSpPr>
          <p:nvPr/>
        </p:nvSpPr>
        <p:spPr bwMode="auto">
          <a:xfrm>
            <a:off x="2627313" y="3433763"/>
            <a:ext cx="59769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Si una reacción se puede realizar en varias etapas, la variación de entalpía de la reacción global es la suma de las variaciones de entalpía en las reacciones parciales</a:t>
            </a:r>
          </a:p>
        </p:txBody>
      </p:sp>
      <p:sp>
        <p:nvSpPr>
          <p:cNvPr id="25611" name="Rectangle 3"/>
          <p:cNvSpPr>
            <a:spLocks noChangeArrowheads="1"/>
          </p:cNvSpPr>
          <p:nvPr/>
        </p:nvSpPr>
        <p:spPr bwMode="auto">
          <a:xfrm>
            <a:off x="827088" y="4302125"/>
            <a:ext cx="77771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En el ciclo de Born-Haber para el caso del NaCl se consideran dos rutas: una directa y otra por etapas</a:t>
            </a:r>
          </a:p>
        </p:txBody>
      </p:sp>
      <p:sp>
        <p:nvSpPr>
          <p:cNvPr id="25612" name="Rectangle 3"/>
          <p:cNvSpPr>
            <a:spLocks noChangeArrowheads="1"/>
          </p:cNvSpPr>
          <p:nvPr/>
        </p:nvSpPr>
        <p:spPr bwMode="auto">
          <a:xfrm>
            <a:off x="1476375" y="4951413"/>
            <a:ext cx="688181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 la ruta </a:t>
            </a:r>
            <a:r>
              <a:rPr lang="es-ES" altLang="es-ES" sz="1600" b="0" u="sng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directa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partimos de los elementos Na y Cl en sus formas estables en </a:t>
            </a:r>
            <a:r>
              <a:rPr lang="es-ES" altLang="es-ES" sz="1600" b="0" i="1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CNPT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(Na como sólido monoatómico, Cl como gas diatómico) y se obtiene NaCl</a:t>
            </a:r>
            <a:r>
              <a:rPr lang="es-ES" altLang="es-ES" sz="1600" b="0" baseline="-2500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(s)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La variación de entalpía = calor de formación </a:t>
            </a:r>
            <a:r>
              <a:rPr lang="el-GR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s-ES" altLang="es-ES" sz="1600" b="0" i="1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H°</a:t>
            </a:r>
            <a:r>
              <a:rPr lang="es-ES" altLang="es-ES" sz="1600" b="0" i="1" baseline="-2500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–411 kJ/mol</a:t>
            </a:r>
          </a:p>
        </p:txBody>
      </p:sp>
      <p:pic>
        <p:nvPicPr>
          <p:cNvPr id="256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805488"/>
            <a:ext cx="4914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4" name="Rectangle 3"/>
          <p:cNvSpPr>
            <a:spLocks noChangeArrowheads="1"/>
          </p:cNvSpPr>
          <p:nvPr/>
        </p:nvSpPr>
        <p:spPr bwMode="auto">
          <a:xfrm>
            <a:off x="2484438" y="6489700"/>
            <a:ext cx="59753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El calor de formación se determina por métodos calorimétricos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662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0D3976A-EC70-4F4B-8A0C-0B78B64FD91D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Cálculo de energías reticulares: ciclo de Born-Haber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pic>
        <p:nvPicPr>
          <p:cNvPr id="266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00213"/>
            <a:ext cx="38496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3"/>
          <p:cNvSpPr>
            <a:spLocks noChangeArrowheads="1"/>
          </p:cNvSpPr>
          <p:nvPr/>
        </p:nvSpPr>
        <p:spPr bwMode="auto">
          <a:xfrm>
            <a:off x="539750" y="1628775"/>
            <a:ext cx="37449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 ruta </a:t>
            </a:r>
            <a:r>
              <a:rPr lang="es-ES" altLang="es-ES" sz="1600" b="0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indirecta</a:t>
            </a: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consta de cinco etapas:</a:t>
            </a:r>
          </a:p>
        </p:txBody>
      </p:sp>
      <p:sp>
        <p:nvSpPr>
          <p:cNvPr id="26634" name="10 Rectángulo"/>
          <p:cNvSpPr>
            <a:spLocks noChangeArrowheads="1"/>
          </p:cNvSpPr>
          <p:nvPr/>
        </p:nvSpPr>
        <p:spPr bwMode="auto">
          <a:xfrm>
            <a:off x="796925" y="2060575"/>
            <a:ext cx="391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Sublimación de 1 mol de Na sólido: </a:t>
            </a:r>
          </a:p>
        </p:txBody>
      </p:sp>
      <p:pic>
        <p:nvPicPr>
          <p:cNvPr id="26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349500"/>
            <a:ext cx="27447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92417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3746500"/>
            <a:ext cx="32369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449763"/>
            <a:ext cx="32797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119688"/>
            <a:ext cx="336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0" name="10 Rectángulo"/>
          <p:cNvSpPr>
            <a:spLocks noChangeArrowheads="1"/>
          </p:cNvSpPr>
          <p:nvPr/>
        </p:nvSpPr>
        <p:spPr bwMode="auto">
          <a:xfrm>
            <a:off x="796925" y="2636838"/>
            <a:ext cx="391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Disociación del Cl en átomos:</a:t>
            </a:r>
          </a:p>
        </p:txBody>
      </p:sp>
      <p:sp>
        <p:nvSpPr>
          <p:cNvPr id="26641" name="10 Rectángulo"/>
          <p:cNvSpPr>
            <a:spLocks noChangeArrowheads="1"/>
          </p:cNvSpPr>
          <p:nvPr/>
        </p:nvSpPr>
        <p:spPr bwMode="auto">
          <a:xfrm>
            <a:off x="796925" y="3429000"/>
            <a:ext cx="391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Ionización de Na</a:t>
            </a:r>
            <a:r>
              <a:rPr lang="es-ES" altLang="es-ES" sz="1400" b="0" baseline="-25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Na</a:t>
            </a:r>
            <a:r>
              <a:rPr lang="es-ES" altLang="es-ES" sz="1400" b="0" baseline="30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" altLang="es-ES" sz="1400" b="0" baseline="-25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6642" name="10 Rectángulo"/>
          <p:cNvSpPr>
            <a:spLocks noChangeArrowheads="1"/>
          </p:cNvSpPr>
          <p:nvPr/>
        </p:nvSpPr>
        <p:spPr bwMode="auto">
          <a:xfrm>
            <a:off x="796925" y="4106863"/>
            <a:ext cx="391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Ionización de Cl</a:t>
            </a:r>
            <a:r>
              <a:rPr lang="es-ES" altLang="es-ES" sz="1400" b="0" baseline="-25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Cl</a:t>
            </a:r>
            <a:r>
              <a:rPr lang="es-ES" altLang="es-ES" sz="1400" b="0" baseline="30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altLang="es-ES" sz="1400" b="0" baseline="-25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6643" name="10 Rectángulo"/>
          <p:cNvSpPr>
            <a:spLocks noChangeArrowheads="1"/>
          </p:cNvSpPr>
          <p:nvPr/>
        </p:nvSpPr>
        <p:spPr bwMode="auto">
          <a:xfrm>
            <a:off x="900113" y="4810125"/>
            <a:ext cx="403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Formación del NaCl:</a:t>
            </a:r>
          </a:p>
        </p:txBody>
      </p:sp>
      <p:cxnSp>
        <p:nvCxnSpPr>
          <p:cNvPr id="26644" name="2 Conector recto"/>
          <p:cNvCxnSpPr>
            <a:cxnSpLocks noChangeShapeType="1"/>
          </p:cNvCxnSpPr>
          <p:nvPr/>
        </p:nvCxnSpPr>
        <p:spPr bwMode="auto">
          <a:xfrm>
            <a:off x="4613275" y="2060575"/>
            <a:ext cx="0" cy="3357563"/>
          </a:xfrm>
          <a:prstGeom prst="line">
            <a:avLst/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5" name="Rectangle 3"/>
          <p:cNvSpPr>
            <a:spLocks noChangeArrowheads="1"/>
          </p:cNvSpPr>
          <p:nvPr/>
        </p:nvSpPr>
        <p:spPr bwMode="auto">
          <a:xfrm>
            <a:off x="4716463" y="4292600"/>
            <a:ext cx="4332287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Sumando las cinco reacciones se obtiene la reacción principal. El calor de formación del cristal se obtiene por la suma de las variaciones de entalpía de las reacciones:</a:t>
            </a:r>
          </a:p>
        </p:txBody>
      </p:sp>
      <p:pic>
        <p:nvPicPr>
          <p:cNvPr id="2664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24488"/>
            <a:ext cx="3776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47" name="1 Grupo"/>
          <p:cNvGrpSpPr>
            <a:grpSpLocks/>
          </p:cNvGrpSpPr>
          <p:nvPr/>
        </p:nvGrpSpPr>
        <p:grpSpPr bwMode="auto">
          <a:xfrm>
            <a:off x="1641475" y="5859463"/>
            <a:ext cx="1960563" cy="711200"/>
            <a:chOff x="1641475" y="5849938"/>
            <a:chExt cx="1960563" cy="711200"/>
          </a:xfrm>
        </p:grpSpPr>
        <p:pic>
          <p:nvPicPr>
            <p:cNvPr id="26652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475" y="5849938"/>
              <a:ext cx="176053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02" t="12376" r="2" b="12775"/>
            <a:stretch>
              <a:fillRect/>
            </a:stretch>
          </p:blipFill>
          <p:spPr bwMode="auto">
            <a:xfrm>
              <a:off x="1641475" y="6165850"/>
              <a:ext cx="1960563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29 Abrir llave"/>
          <p:cNvSpPr/>
          <p:nvPr/>
        </p:nvSpPr>
        <p:spPr bwMode="auto">
          <a:xfrm>
            <a:off x="1420813" y="5832475"/>
            <a:ext cx="128587" cy="765175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gray">
          <a:xfrm>
            <a:off x="909638" y="6215063"/>
            <a:ext cx="36036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50" name="Line 25"/>
          <p:cNvSpPr>
            <a:spLocks noChangeShapeType="1"/>
          </p:cNvSpPr>
          <p:nvPr/>
        </p:nvSpPr>
        <p:spPr bwMode="gray">
          <a:xfrm>
            <a:off x="3851275" y="6215063"/>
            <a:ext cx="360363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51" name="Rectangle 3"/>
          <p:cNvSpPr>
            <a:spLocks noChangeArrowheads="1"/>
          </p:cNvSpPr>
          <p:nvPr/>
        </p:nvSpPr>
        <p:spPr bwMode="auto">
          <a:xfrm>
            <a:off x="4308475" y="6030913"/>
            <a:ext cx="2006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800" b="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s-ES" altLang="es-ES" sz="18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+786 kJ/mol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765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FE28AC6-6D8C-4F45-84C2-507747B78CA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Text Box 17"/>
          <p:cNvSpPr txBox="1">
            <a:spLocks noChangeArrowheads="1"/>
          </p:cNvSpPr>
          <p:nvPr/>
        </p:nvSpPr>
        <p:spPr bwMode="auto">
          <a:xfrm>
            <a:off x="1547813" y="6381750"/>
            <a:ext cx="61198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</a:rPr>
              <a:t>Soluble: </a:t>
            </a:r>
            <a:r>
              <a:rPr kumimoji="0" lang="es-ES" altLang="es-ES" sz="1200" b="0">
                <a:latin typeface="Calibri" panose="020F0502020204030204" pitchFamily="34" charset="0"/>
              </a:rPr>
              <a:t>[X] &gt; 0,1 mol/l | </a:t>
            </a: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</a:rPr>
              <a:t>Poco soluble: </a:t>
            </a:r>
            <a:r>
              <a:rPr kumimoji="0" lang="es-ES" altLang="es-ES" sz="1200" b="0">
                <a:latin typeface="Calibri" panose="020F0502020204030204" pitchFamily="34" charset="0"/>
              </a:rPr>
              <a:t>0,01 mol/l &lt; [X] &lt; 0,1 mol/l | </a:t>
            </a: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</a:rPr>
              <a:t>Insoluble: </a:t>
            </a:r>
            <a:r>
              <a:rPr kumimoji="0" lang="es-ES" altLang="es-ES" sz="1200" b="0">
                <a:latin typeface="Calibri" panose="020F0502020204030204" pitchFamily="34" charset="0"/>
              </a:rPr>
              <a:t>[X] &lt; 0,01 mol/l</a:t>
            </a: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Propiedades de los compuestos iónicos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828675" y="1549400"/>
            <a:ext cx="7991475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Son sólidos cristalinos duros, quebradizos, con puntos de fusión y ebullición elevados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Muchos son solubles en agua y son buenos conductores si están fundidos o en disolución.   </a:t>
            </a:r>
          </a:p>
        </p:txBody>
      </p:sp>
      <p:sp>
        <p:nvSpPr>
          <p:cNvPr id="27658" name="Rectangle 3"/>
          <p:cNvSpPr>
            <a:spLocks noChangeArrowheads="1"/>
          </p:cNvSpPr>
          <p:nvPr/>
        </p:nvSpPr>
        <p:spPr bwMode="auto">
          <a:xfrm>
            <a:off x="2520950" y="2565400"/>
            <a:ext cx="6194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Los sólidos iónicos no son conductores, pero fundidos o en disoluciones sí conducen porque los iones se mueven libremente. </a:t>
            </a:r>
          </a:p>
        </p:txBody>
      </p:sp>
      <p:sp>
        <p:nvSpPr>
          <p:cNvPr id="27659" name="Rectangle 3"/>
          <p:cNvSpPr>
            <a:spLocks noChangeArrowheads="1"/>
          </p:cNvSpPr>
          <p:nvPr/>
        </p:nvSpPr>
        <p:spPr bwMode="auto">
          <a:xfrm>
            <a:off x="828675" y="3213100"/>
            <a:ext cx="80089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	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 sustancias que al disolverse en el agua conducen la electricidad se llaman </a:t>
            </a:r>
            <a:r>
              <a:rPr lang="es-ES" altLang="es-E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electrolitos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7660" name="Rectangle 3"/>
          <p:cNvSpPr>
            <a:spLocks noChangeArrowheads="1"/>
          </p:cNvSpPr>
          <p:nvPr/>
        </p:nvSpPr>
        <p:spPr bwMode="auto">
          <a:xfrm>
            <a:off x="828675" y="3582988"/>
            <a:ext cx="7991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Algunos son poco solubles y otros insolubles. Reglas de solubilidad: </a:t>
            </a:r>
          </a:p>
        </p:txBody>
      </p:sp>
      <p:pic>
        <p:nvPicPr>
          <p:cNvPr id="2766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52888"/>
            <a:ext cx="7281863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867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BAD2AF2-D0EB-452F-917C-C179A90817F5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611188" y="122872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Características del enlace covalente</a:t>
            </a:r>
          </a:p>
        </p:txBody>
      </p:sp>
      <p:sp>
        <p:nvSpPr>
          <p:cNvPr id="10" name="10 Rectángulo"/>
          <p:cNvSpPr>
            <a:spLocks noChangeArrowheads="1"/>
          </p:cNvSpPr>
          <p:nvPr/>
        </p:nvSpPr>
        <p:spPr bwMode="auto">
          <a:xfrm>
            <a:off x="900113" y="1684338"/>
            <a:ext cx="76327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gran mayoría de las sustancias químicas forman moléculas, no tienen iones, y responden a otro tipo de enlace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Lewis propuso que la fuerza de atracción entre átomos en una molécula surge de la compartición de un par de </a:t>
            </a:r>
            <a:r>
              <a:rPr lang="es-ES" sz="18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800" b="0" baseline="3000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s-ES" sz="18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. Cada par de </a:t>
            </a:r>
            <a:r>
              <a:rPr lang="es-ES" sz="18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800" b="0" baseline="3000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s-ES" sz="18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forma un enlace covalente, son atraídos por ambos núcleos y cada átomo queda con una </a:t>
            </a:r>
            <a:r>
              <a:rPr lang="es-ES" sz="1800" b="0" u="sng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configuración estable</a:t>
            </a:r>
            <a:r>
              <a:rPr lang="es-ES" sz="18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de gas noble.</a:t>
            </a:r>
          </a:p>
        </p:txBody>
      </p:sp>
      <p:sp>
        <p:nvSpPr>
          <p:cNvPr id="28681" name="Rectangle 3"/>
          <p:cNvSpPr>
            <a:spLocks noChangeArrowheads="1"/>
          </p:cNvSpPr>
          <p:nvPr/>
        </p:nvSpPr>
        <p:spPr bwMode="auto">
          <a:xfrm>
            <a:off x="3486150" y="5949950"/>
            <a:ext cx="52292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>
                <a:latin typeface="Bradley Hand ITC" panose="03070402050302030203" pitchFamily="66" charset="0"/>
                <a:sym typeface="Wingdings" panose="05000000000000000000" pitchFamily="2" charset="2"/>
              </a:rPr>
              <a:t>La diferencia de electronegatividad entre los dos átomos puede servir para estimar la polaridad del enlace</a:t>
            </a:r>
          </a:p>
        </p:txBody>
      </p:sp>
      <p:pic>
        <p:nvPicPr>
          <p:cNvPr id="286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64000"/>
            <a:ext cx="13430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0 Rectángulo"/>
          <p:cNvSpPr>
            <a:spLocks noChangeArrowheads="1"/>
          </p:cNvSpPr>
          <p:nvPr/>
        </p:nvSpPr>
        <p:spPr bwMode="auto">
          <a:xfrm>
            <a:off x="2771775" y="4221163"/>
            <a:ext cx="5957888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algunos casos, el par de </a:t>
            </a:r>
            <a:r>
              <a:rPr lang="es-ES" sz="1600" b="0" i="1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compartidos procede de uno de los átomos o especies. Se trata de un </a:t>
            </a:r>
            <a:r>
              <a:rPr lang="es-ES" sz="1600" b="0" i="1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enlace covalente </a:t>
            </a:r>
            <a:r>
              <a:rPr lang="es-E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coordinado</a:t>
            </a: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itchFamily="2" charset="2"/>
              <a:buChar char="ß"/>
              <a:defRPr/>
            </a:pP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los átomos son de distintos elementos, los </a:t>
            </a:r>
            <a:r>
              <a:rPr lang="es-ES" sz="1600" b="0" i="1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enlace son atraídos por un átomo más que por el otro, en función de su electronegatividad. Son </a:t>
            </a:r>
            <a:r>
              <a:rPr lang="es-ES" sz="1600" b="0" i="1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enlaces covalentes </a:t>
            </a:r>
            <a:r>
              <a:rPr lang="es-E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polares</a:t>
            </a: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Los átomos de un mismo elemento forman </a:t>
            </a:r>
            <a:r>
              <a:rPr lang="es-ES" sz="1600" b="0" i="1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enlaces no polares</a:t>
            </a: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86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3619500"/>
            <a:ext cx="2063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6296025" y="3432175"/>
          <a:ext cx="2636838" cy="620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713">
                <a:tc>
                  <a:txBody>
                    <a:bodyPr/>
                    <a:lstStyle/>
                    <a:p>
                      <a:pPr algn="l"/>
                      <a:r>
                        <a:rPr kumimoji="0" lang="es-ES" sz="1200" b="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</a:t>
                      </a:r>
                      <a:endParaRPr lang="es-ES" sz="12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1" marR="36001" marT="35964" marB="35964" anchor="ctr"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kumimoji="0" lang="es-E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Estructura de Lewis de una molécula. Los e</a:t>
                      </a:r>
                      <a:r>
                        <a:rPr kumimoji="0" lang="es-ES" altLang="es-ES" sz="1200" b="0" i="1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–</a:t>
                      </a:r>
                      <a:r>
                        <a:rPr kumimoji="0" lang="es-E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de enlace se muestran con un par de puntos</a:t>
                      </a:r>
                      <a:endParaRPr kumimoji="0" lang="es-ES" altLang="es-ES" sz="1200" b="0" i="1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 marL="36001" marR="36001" marT="35964" marB="359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970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10DEBC3-5E5A-4025-9DC5-FEE1477B8D77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8" name="10 Rectángulo"/>
          <p:cNvSpPr>
            <a:spLocks noChangeArrowheads="1"/>
          </p:cNvSpPr>
          <p:nvPr/>
        </p:nvSpPr>
        <p:spPr bwMode="auto">
          <a:xfrm>
            <a:off x="900113" y="1557338"/>
            <a:ext cx="76327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Longitud de enlace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distancia entre los núcleos de los átomos en el enlace. La energía de enlace es mínima a esa longitud de enlace. Se puede determinar experimentalmente o estimar a partir del radio atómico.</a:t>
            </a:r>
          </a:p>
        </p:txBody>
      </p:sp>
      <p:pic>
        <p:nvPicPr>
          <p:cNvPr id="2970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455863"/>
            <a:ext cx="20891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 Box 17"/>
          <p:cNvSpPr txBox="1">
            <a:spLocks noChangeArrowheads="1"/>
          </p:cNvSpPr>
          <p:nvPr/>
        </p:nvSpPr>
        <p:spPr bwMode="auto">
          <a:xfrm>
            <a:off x="4068763" y="3738563"/>
            <a:ext cx="25923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 i="1">
                <a:latin typeface="Calibri" panose="020F0502020204030204" pitchFamily="34" charset="0"/>
              </a:rPr>
              <a:t>Radios covalentes en picómetros </a:t>
            </a: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kumimoji="0" lang="es-ES" altLang="es-ES" sz="1200" b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10 Rectángulo"/>
          <p:cNvSpPr>
            <a:spLocks noChangeArrowheads="1"/>
          </p:cNvSpPr>
          <p:nvPr/>
        </p:nvSpPr>
        <p:spPr bwMode="auto">
          <a:xfrm>
            <a:off x="900113" y="4149725"/>
            <a:ext cx="76327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Energía de disociación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variación de entalpía necesario para romper un enlace dado en un mol de moléculas gaseosas. Es la energía necesaria para separar dos átomos unidos en una molécula. </a:t>
            </a:r>
            <a:endParaRPr lang="es-ES" sz="1800" b="0" dirty="0">
              <a:solidFill>
                <a:srgbClr val="303D4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0 Rectángulo"/>
          <p:cNvSpPr>
            <a:spLocks noChangeArrowheads="1"/>
          </p:cNvSpPr>
          <p:nvPr/>
        </p:nvSpPr>
        <p:spPr bwMode="auto">
          <a:xfrm>
            <a:off x="900113" y="2794000"/>
            <a:ext cx="56165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Radio covalente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8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= contribución de cada átomo enlazado a la longitud de enlace. Indica la menor distancia de aproximación entre los átomos enlazados.</a:t>
            </a:r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5105400"/>
            <a:ext cx="35385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0 Rectángulo"/>
          <p:cNvSpPr>
            <a:spLocks noChangeArrowheads="1"/>
          </p:cNvSpPr>
          <p:nvPr/>
        </p:nvSpPr>
        <p:spPr bwMode="auto">
          <a:xfrm>
            <a:off x="900113" y="5661025"/>
            <a:ext cx="763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energía es prácticamente igual a la variación de entalpía de la reacción, </a:t>
            </a:r>
            <a:r>
              <a:rPr lang="es-ES" sz="16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s-ES" sz="1600" b="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(=calor absorbido en la reacción a presión constante). En los procesos de ruptura </a:t>
            </a:r>
            <a:r>
              <a:rPr lang="es-ES" sz="16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s-ES" sz="1600" b="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0 (procesos endotérmicos). Cuanto mayor </a:t>
            </a:r>
            <a:r>
              <a:rPr lang="es-ES" sz="16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s-ES" sz="1600" b="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más fuerte es el enlace. </a:t>
            </a:r>
          </a:p>
        </p:txBody>
      </p:sp>
      <p:sp>
        <p:nvSpPr>
          <p:cNvPr id="29710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 Características del enlace covalente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072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1EB7A5E-9562-4F8E-8613-FF50712AFF0E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16" name="10 Rectángulo"/>
          <p:cNvSpPr>
            <a:spLocks noChangeArrowheads="1"/>
          </p:cNvSpPr>
          <p:nvPr/>
        </p:nvSpPr>
        <p:spPr bwMode="auto">
          <a:xfrm>
            <a:off x="900113" y="1557338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Asignar entalpías de enlace a moléculas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diatómicas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sencillo. Para moléculas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poliatómicas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usan entalpías medias.</a:t>
            </a:r>
          </a:p>
        </p:txBody>
      </p:sp>
      <p:pic>
        <p:nvPicPr>
          <p:cNvPr id="307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2255838"/>
            <a:ext cx="38385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Rectangle 3"/>
          <p:cNvSpPr>
            <a:spLocks noChangeArrowheads="1"/>
          </p:cNvSpPr>
          <p:nvPr/>
        </p:nvSpPr>
        <p:spPr bwMode="auto">
          <a:xfrm>
            <a:off x="6227763" y="2471738"/>
            <a:ext cx="2592387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→ ∆</a:t>
            </a:r>
            <a:r>
              <a:rPr lang="es-ES" altLang="es-ES" sz="14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/enlace</a:t>
            </a:r>
            <a:r>
              <a:rPr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+413 kJ/mol</a:t>
            </a:r>
          </a:p>
        </p:txBody>
      </p:sp>
      <p:sp>
        <p:nvSpPr>
          <p:cNvPr id="30730" name="1 Rectángulo"/>
          <p:cNvSpPr>
            <a:spLocks noChangeArrowheads="1"/>
          </p:cNvSpPr>
          <p:nvPr/>
        </p:nvSpPr>
        <p:spPr bwMode="auto">
          <a:xfrm>
            <a:off x="1257300" y="2527300"/>
            <a:ext cx="817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s-ES"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  <a:endParaRPr lang="es-ES" altLang="es-ES" sz="1400">
              <a:solidFill>
                <a:srgbClr val="0033CC"/>
              </a:solidFill>
            </a:endParaRPr>
          </a:p>
        </p:txBody>
      </p:sp>
      <p:pic>
        <p:nvPicPr>
          <p:cNvPr id="30731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213100"/>
            <a:ext cx="5113338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Text Box 17"/>
          <p:cNvSpPr txBox="1">
            <a:spLocks noChangeArrowheads="1"/>
          </p:cNvSpPr>
          <p:nvPr/>
        </p:nvSpPr>
        <p:spPr bwMode="auto">
          <a:xfrm>
            <a:off x="2014538" y="3398838"/>
            <a:ext cx="1404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 i="1">
                <a:latin typeface="Calibri" panose="020F0502020204030204" pitchFamily="34" charset="0"/>
              </a:rPr>
              <a:t>Energías de enlace (kJ/mol) </a:t>
            </a: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kumimoji="0" lang="es-ES" altLang="es-ES" sz="1200" b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10 Rectángulo"/>
          <p:cNvSpPr>
            <a:spLocks noChangeArrowheads="1"/>
          </p:cNvSpPr>
          <p:nvPr/>
        </p:nvSpPr>
        <p:spPr bwMode="auto">
          <a:xfrm>
            <a:off x="900113" y="5157788"/>
            <a:ext cx="763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entalpías de enlace se pueden usar para estimar entalpías de reacción, y predecir si será exotérmica o endotérmica aplicando la Ley de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Hess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en la que la reacción ocurre por etapas (1, ruptura de enlaces; 2, formación de nuevas uniones)</a:t>
            </a:r>
          </a:p>
        </p:txBody>
      </p:sp>
      <p:pic>
        <p:nvPicPr>
          <p:cNvPr id="307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6064250"/>
            <a:ext cx="69913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 Características del enlace covalente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174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D57AB9A-4477-4811-BCB3-467767C2655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8" name="10 Rectángulo"/>
          <p:cNvSpPr>
            <a:spLocks noChangeArrowheads="1"/>
          </p:cNvSpPr>
          <p:nvPr/>
        </p:nvSpPr>
        <p:spPr bwMode="auto">
          <a:xfrm>
            <a:off x="900113" y="1557338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número de enlaces covalentes formados por un átomo suele ser igual al número de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valencia necesarios para completar el octeto. </a:t>
            </a:r>
          </a:p>
        </p:txBody>
      </p:sp>
      <p:pic>
        <p:nvPicPr>
          <p:cNvPr id="317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2101850"/>
            <a:ext cx="40544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258888" y="2349500"/>
          <a:ext cx="3260725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s-ES" sz="1400" b="0" i="1" dirty="0" err="1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400" b="0" i="1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s-ES" sz="1400" i="1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2" marR="36002" marT="35932" marB="35932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Estructuras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 Lewis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para</a:t>
                      </a:r>
                      <a:r>
                        <a:rPr kumimoji="0" lang="en-US" altLang="es-ES" sz="1200" b="0" i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el H con no-</a:t>
                      </a:r>
                      <a:r>
                        <a:rPr kumimoji="0" lang="en-US" altLang="es-ES" sz="1200" b="0" i="1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metales</a:t>
                      </a:r>
                      <a:r>
                        <a:rPr kumimoji="0" lang="en-US" altLang="es-ES" sz="1200" b="0" i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del 2º </a:t>
                      </a:r>
                      <a:r>
                        <a:rPr kumimoji="0" lang="en-US" altLang="es-ES" sz="1200" b="0" i="1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período</a:t>
                      </a:r>
                      <a:endParaRPr lang="es-ES" sz="1200" i="1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2" marR="36002" marT="35932" marB="359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2" marR="36002" marT="35932" marB="359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900113" y="3357563"/>
            <a:ext cx="7632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estructuras de Lewis aparecen dos tipos de electrones:</a:t>
            </a:r>
          </a:p>
        </p:txBody>
      </p:sp>
      <p:sp>
        <p:nvSpPr>
          <p:cNvPr id="31764" name="Rectangle 3"/>
          <p:cNvSpPr>
            <a:spLocks noChangeArrowheads="1"/>
          </p:cNvSpPr>
          <p:nvPr/>
        </p:nvSpPr>
        <p:spPr bwMode="auto">
          <a:xfrm>
            <a:off x="1908175" y="3789363"/>
            <a:ext cx="62833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Electrones de enlace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= el par de electrones que se comparten entre los átomos (representados habitualmente como guiones)</a:t>
            </a:r>
            <a:endParaRPr lang="es-ES" altLang="es-ES" sz="1600" b="0" i="1">
              <a:solidFill>
                <a:srgbClr val="303D4E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rgbClr val="FF0000"/>
              </a:buClr>
            </a:pP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Electrones no compartidos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= no forman parte del enlace y figuran como pares solitarios</a:t>
            </a:r>
            <a:endParaRPr lang="es-ES" altLang="es-ES" sz="1600" i="1">
              <a:solidFill>
                <a:srgbClr val="303D4E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12 Abrir llave"/>
          <p:cNvSpPr/>
          <p:nvPr/>
        </p:nvSpPr>
        <p:spPr bwMode="auto">
          <a:xfrm>
            <a:off x="1782763" y="3824288"/>
            <a:ext cx="125412" cy="1044575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1766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 Características del enlace covalente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4725" y="619125"/>
            <a:ext cx="4665663" cy="460375"/>
          </a:xfrm>
          <a:solidFill>
            <a:srgbClr val="FFCC99"/>
          </a:solidFill>
        </p:spPr>
        <p:txBody>
          <a:bodyPr/>
          <a:lstStyle/>
          <a:p>
            <a:pPr eaLnBrk="1" hangingPunct="1"/>
            <a:r>
              <a:rPr lang="es-ES" altLang="es-ES" smtClean="0">
                <a:effectLst/>
                <a:latin typeface="Calibri" panose="020F0502020204030204" pitchFamily="34" charset="0"/>
              </a:rPr>
              <a:t>Contenido</a:t>
            </a:r>
          </a:p>
        </p:txBody>
      </p:sp>
      <p:pic>
        <p:nvPicPr>
          <p:cNvPr id="14339" name="Picture 154" descr="Logo%20UNED%20ver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2388"/>
            <a:ext cx="601662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68338" y="1158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2. Enlace Químico</a:t>
            </a:r>
          </a:p>
        </p:txBody>
      </p:sp>
      <p:graphicFrame>
        <p:nvGraphicFramePr>
          <p:cNvPr id="31" name="Group 63"/>
          <p:cNvGraphicFramePr>
            <a:graphicFrameLocks noGrp="1"/>
          </p:cNvGraphicFramePr>
          <p:nvPr/>
        </p:nvGraphicFramePr>
        <p:xfrm>
          <a:off x="209550" y="1268413"/>
          <a:ext cx="7132638" cy="5403850"/>
        </p:xfrm>
        <a:graphic>
          <a:graphicData uri="http://schemas.openxmlformats.org/drawingml/2006/table">
            <a:tbl>
              <a:tblPr/>
              <a:tblGrid>
                <a:gridCol w="25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7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875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1. Concepto de enlace y teoría de Lewis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/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 Enlace iónico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333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2.1</a:t>
                      </a:r>
                      <a:r>
                        <a:rPr lang="es-ES" altLang="es-ES" sz="16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Formación de un enlace iónico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2.2 Redes iónicas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2.3 Energía y enlace iónico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2.4 Cálculo de energías reticulares. Ciclo de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Born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-Haber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2.5</a:t>
                      </a:r>
                      <a:r>
                        <a:rPr lang="es-ES" altLang="es-ES" sz="16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Propiedades de los compuestos iónicos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3. Enlace covalente</a:t>
                      </a:r>
                      <a:endParaRPr kumimoji="1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1288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3.1</a:t>
                      </a:r>
                      <a:r>
                        <a:rPr lang="es-ES" altLang="es-ES" sz="16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Características del enlace covalente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lang="es-ES" altLang="es-ES" sz="14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3.1.1 Enlaces covalentes sencillos y múltiples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3.1.2 Representación de las fórmulas de Lewis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3.1.3 Carga formal y estructuras de Lewis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3.1.4 Enlace </a:t>
                      </a:r>
                      <a:r>
                        <a:rPr lang="es-ES" altLang="es-ES" sz="1400" b="0" dirty="0" err="1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deslocalizado</a:t>
                      </a: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:</a:t>
                      </a:r>
                      <a:r>
                        <a:rPr lang="es-ES" altLang="es-ES" sz="14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estructuras de resonancia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3.1.5 Excepciones a la regla del octeto</a:t>
                      </a:r>
                      <a:endParaRPr lang="es-ES" altLang="es-ES" sz="1400" b="0" baseline="0" dirty="0" smtClean="0">
                        <a:solidFill>
                          <a:srgbClr val="292929"/>
                        </a:solidFill>
                        <a:latin typeface="Calibri" pitchFamily="34" charset="0"/>
                      </a:endParaRP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3.2 Enlace covalente y estructura molecular</a:t>
                      </a:r>
                      <a:endParaRPr lang="es-ES" altLang="es-ES" sz="1800" b="0" baseline="0" dirty="0" smtClean="0">
                        <a:solidFill>
                          <a:srgbClr val="292929"/>
                        </a:solidFill>
                        <a:latin typeface="Calibri" pitchFamily="34" charset="0"/>
                      </a:endParaRP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lang="es-ES" altLang="es-ES" sz="14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3.2.1 Modelo de repulsión de pares de electrones de la capa de valencia (RPECV)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3.2.2 Teoría del</a:t>
                      </a:r>
                      <a:r>
                        <a:rPr lang="es-ES" altLang="es-ES" sz="14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enlace de valencia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3.3.3</a:t>
                      </a:r>
                      <a:r>
                        <a:rPr lang="es-ES" altLang="es-ES" sz="14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Teoría de orbitales moleculares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4. </a:t>
                      </a: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Enlace metálico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730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4.1</a:t>
                      </a:r>
                      <a:r>
                        <a:rPr lang="es-ES" altLang="es-ES" sz="16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Modelo del mar de electrones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4.2 Teoría de orbitales moleculares en metales. Teoría de bandas 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363" name="Picture 53" descr="http://cwx.prenhall.com/petrucci/medialib/media_portfolio/text_images/FG12_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44675"/>
            <a:ext cx="2751137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277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F8D6CB4-A3C8-4952-AF3D-B90FD218E5AB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611188" y="1327150"/>
            <a:ext cx="7635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Enlaces covalentes sencillos y múltiples</a:t>
            </a:r>
          </a:p>
        </p:txBody>
      </p:sp>
      <p:sp>
        <p:nvSpPr>
          <p:cNvPr id="9" name="10 Rectángulo"/>
          <p:cNvSpPr>
            <a:spLocks noChangeArrowheads="1"/>
          </p:cNvSpPr>
          <p:nvPr/>
        </p:nvSpPr>
        <p:spPr bwMode="auto">
          <a:xfrm>
            <a:off x="1042988" y="1784350"/>
            <a:ext cx="7632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Enlace sencillo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cuando el número de pares compartidos es sólo uno.</a:t>
            </a:r>
          </a:p>
          <a:p>
            <a:pPr marL="176213" indent="-176213"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Doble enlace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dos pares compartidos. </a:t>
            </a:r>
          </a:p>
          <a:p>
            <a:pPr marL="176213" indent="-176213"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Triple enlace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tres pares de electrones compartidos</a:t>
            </a:r>
          </a:p>
        </p:txBody>
      </p:sp>
      <p:sp>
        <p:nvSpPr>
          <p:cNvPr id="32777" name="10 Rectángulo"/>
          <p:cNvSpPr>
            <a:spLocks noChangeArrowheads="1"/>
          </p:cNvSpPr>
          <p:nvPr/>
        </p:nvSpPr>
        <p:spPr bwMode="auto">
          <a:xfrm>
            <a:off x="1042988" y="2898775"/>
            <a:ext cx="7489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mejores ejemplos se observan en los </a:t>
            </a:r>
            <a:r>
              <a:rPr lang="es-ES" altLang="es-ES" sz="1600" b="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hidrocarburos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(moléculas orgánicas formadas por carbono e hidrógeno)</a:t>
            </a:r>
          </a:p>
          <a:p>
            <a:pPr eaLnBrk="1" hangingPunct="1">
              <a:spcBef>
                <a:spcPts val="600"/>
              </a:spcBef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átomos de carbono tienen especial capacidad para enlazarse entre sí y formar cadenas largas. Pueden formar hasta cuatro enlaces covalentes (4 </a:t>
            </a:r>
            <a:r>
              <a:rPr lang="es-ES" altLang="es-ES" sz="1600" b="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altLang="es-ES" sz="1600" b="0" baseline="30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desapareados).</a:t>
            </a:r>
          </a:p>
        </p:txBody>
      </p:sp>
      <p:sp>
        <p:nvSpPr>
          <p:cNvPr id="11" name="10 Abrir llave"/>
          <p:cNvSpPr/>
          <p:nvPr/>
        </p:nvSpPr>
        <p:spPr bwMode="auto">
          <a:xfrm>
            <a:off x="968375" y="1795463"/>
            <a:ext cx="125413" cy="912812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3277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2"/>
          <a:stretch>
            <a:fillRect/>
          </a:stretch>
        </p:blipFill>
        <p:spPr bwMode="auto">
          <a:xfrm>
            <a:off x="1968500" y="4251325"/>
            <a:ext cx="1139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4102100"/>
            <a:ext cx="16859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4418013"/>
            <a:ext cx="28051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0 Rectángulo"/>
          <p:cNvSpPr>
            <a:spLocks noChangeArrowheads="1"/>
          </p:cNvSpPr>
          <p:nvPr/>
        </p:nvSpPr>
        <p:spPr bwMode="auto">
          <a:xfrm>
            <a:off x="1042988" y="5373688"/>
            <a:ext cx="76327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Orden de enlace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número de pares de electrones de un enlace (en la fórmula de Lewis). A mayor orden de enlace aumenta la fuerza del enlace y disminuye su longitud. </a:t>
            </a: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07950" y="4267200"/>
          <a:ext cx="1579563" cy="620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713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200" b="0" i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Enlaces simples y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múltiples</a:t>
                      </a:r>
                      <a:r>
                        <a:rPr kumimoji="0" lang="en-US" altLang="es-ES" sz="1200" b="0" i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en </a:t>
                      </a:r>
                      <a:r>
                        <a:rPr kumimoji="0" lang="en-US" altLang="es-ES" sz="1200" b="0" i="1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hidrocarburos</a:t>
                      </a:r>
                      <a:endParaRPr lang="es-ES" sz="1200" i="1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66" marR="35966" marT="35995" marB="359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66" marR="35966" marT="35995" marB="359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1" name="Text Box 17"/>
          <p:cNvSpPr txBox="1">
            <a:spLocks noChangeArrowheads="1"/>
          </p:cNvSpPr>
          <p:nvPr/>
        </p:nvSpPr>
        <p:spPr bwMode="auto">
          <a:xfrm>
            <a:off x="6597650" y="5024438"/>
            <a:ext cx="20716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Triples enlaces (acetileno)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792" name="Text Box 17"/>
          <p:cNvSpPr txBox="1">
            <a:spLocks noChangeArrowheads="1"/>
          </p:cNvSpPr>
          <p:nvPr/>
        </p:nvSpPr>
        <p:spPr bwMode="auto">
          <a:xfrm>
            <a:off x="3924300" y="5024438"/>
            <a:ext cx="20716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Dobles enlaces (etileno)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793" name="Text Box 17"/>
          <p:cNvSpPr txBox="1">
            <a:spLocks noChangeArrowheads="1"/>
          </p:cNvSpPr>
          <p:nvPr/>
        </p:nvSpPr>
        <p:spPr bwMode="auto">
          <a:xfrm>
            <a:off x="1585913" y="5024438"/>
            <a:ext cx="19065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E</a:t>
            </a:r>
            <a:r>
              <a:rPr kumimoji="0" lang="es-ES" altLang="es-ES" sz="1200" b="0" i="1">
                <a:latin typeface="Calibri" panose="020F0502020204030204" pitchFamily="34" charset="0"/>
              </a:rPr>
              <a:t>nlaces simples (alcanos)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794" name="Text Box 17"/>
          <p:cNvSpPr txBox="1">
            <a:spLocks noChangeArrowheads="1"/>
          </p:cNvSpPr>
          <p:nvPr/>
        </p:nvSpPr>
        <p:spPr bwMode="auto">
          <a:xfrm>
            <a:off x="2990850" y="6227763"/>
            <a:ext cx="52562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  <a:r>
              <a:rPr kumimoji="0" lang="es-ES" altLang="es-ES" sz="14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	ℓ</a:t>
            </a:r>
            <a:r>
              <a:rPr kumimoji="0" lang="es-ES" altLang="es-ES" sz="1400" b="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(C–C) = 154 pm; </a:t>
            </a:r>
            <a:r>
              <a:rPr kumimoji="0" lang="es-ES" altLang="es-ES" sz="14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kumimoji="0" lang="es-ES" altLang="es-ES" sz="1400" b="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(C=C) = 134 pm; </a:t>
            </a:r>
            <a:r>
              <a:rPr kumimoji="0" lang="es-ES" altLang="es-ES" sz="14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kumimoji="0" lang="es-ES" altLang="es-ES" sz="1400" b="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(C≡C) = 121 pm</a:t>
            </a:r>
          </a:p>
        </p:txBody>
      </p:sp>
      <p:sp>
        <p:nvSpPr>
          <p:cNvPr id="3279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 Características del enlace covalente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379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CA098CF-72C7-494B-9253-6F4CA129104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33799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Representación de las fórmulas de Lewis</a:t>
            </a:r>
          </a:p>
        </p:txBody>
      </p:sp>
      <p:sp>
        <p:nvSpPr>
          <p:cNvPr id="33800" name="Rectangle 3"/>
          <p:cNvSpPr>
            <a:spLocks noChangeArrowheads="1"/>
          </p:cNvSpPr>
          <p:nvPr/>
        </p:nvSpPr>
        <p:spPr bwMode="auto">
          <a:xfrm>
            <a:off x="900113" y="2214563"/>
            <a:ext cx="782955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Conocer la estructura básica de la molécula (cómo están enlazados los átomos). En  moléculas sencillas hay un átomo central rodeado de átomos más electronegativos (ej. PCl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aunque existen excepciones (a veces relacionadas con el tamaño de los átomos, como en H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y NH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801" name="Rectangle 3"/>
          <p:cNvSpPr>
            <a:spLocks noChangeArrowheads="1"/>
          </p:cNvSpPr>
          <p:nvPr/>
        </p:nvSpPr>
        <p:spPr bwMode="auto">
          <a:xfrm>
            <a:off x="900113" y="1628775"/>
            <a:ext cx="7829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estructuras de Lewis permiten representar y comprender los enlaces químicos y la forma de las moléculas. </a:t>
            </a:r>
          </a:p>
        </p:txBody>
      </p:sp>
      <p:sp>
        <p:nvSpPr>
          <p:cNvPr id="33802" name="Rectangle 3"/>
          <p:cNvSpPr>
            <a:spLocks noChangeArrowheads="1"/>
          </p:cNvSpPr>
          <p:nvPr/>
        </p:nvSpPr>
        <p:spPr bwMode="auto">
          <a:xfrm>
            <a:off x="900113" y="3292475"/>
            <a:ext cx="78295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 u="sng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Etapas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escribir las estructuras de Lewis:</a:t>
            </a:r>
          </a:p>
        </p:txBody>
      </p:sp>
      <p:sp>
        <p:nvSpPr>
          <p:cNvPr id="12" name="10 Rectángulo"/>
          <p:cNvSpPr>
            <a:spLocks noChangeArrowheads="1"/>
          </p:cNvSpPr>
          <p:nvPr/>
        </p:nvSpPr>
        <p:spPr bwMode="auto">
          <a:xfrm>
            <a:off x="1331913" y="3716338"/>
            <a:ext cx="76327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Sumar los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valencia de todos los átomos de la molécula. </a:t>
            </a:r>
          </a:p>
          <a:p>
            <a:pPr marL="742950" lvl="1" indent="-285750">
              <a:spcBef>
                <a:spcPts val="600"/>
              </a:spcBef>
              <a:buClr>
                <a:srgbClr val="C00000"/>
              </a:buClr>
              <a:buFont typeface="Calibri" panose="020F0502020204030204" pitchFamily="34" charset="0"/>
              <a:buChar char="→"/>
              <a:defRPr/>
            </a:pP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es un anión </a:t>
            </a:r>
            <a:r>
              <a:rPr lang="es-ES" sz="14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poliatómico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 suma un </a:t>
            </a:r>
            <a:r>
              <a:rPr lang="es-ES" sz="14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cada carga negativa (para SO</a:t>
            </a:r>
            <a:r>
              <a:rPr lang="es-ES" sz="14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s-ES" sz="14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suman dos)</a:t>
            </a:r>
          </a:p>
          <a:p>
            <a:pPr marL="742950" lvl="1" indent="-285750">
              <a:spcBef>
                <a:spcPts val="0"/>
              </a:spcBef>
              <a:buClr>
                <a:srgbClr val="C00000"/>
              </a:buClr>
              <a:buFont typeface="Calibri" panose="020F0502020204030204" pitchFamily="34" charset="0"/>
              <a:buChar char="→"/>
              <a:defRPr/>
            </a:pP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es un catión, se resta un </a:t>
            </a:r>
            <a:r>
              <a:rPr lang="es-ES" sz="14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cada carga positiva (para NH</a:t>
            </a:r>
            <a:r>
              <a:rPr lang="es-ES" sz="14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s-ES" sz="14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resta uno)</a:t>
            </a:r>
          </a:p>
        </p:txBody>
      </p:sp>
      <p:sp>
        <p:nvSpPr>
          <p:cNvPr id="13" name="10 Rectángulo"/>
          <p:cNvSpPr>
            <a:spLocks noChangeArrowheads="1"/>
          </p:cNvSpPr>
          <p:nvPr/>
        </p:nvSpPr>
        <p:spPr bwMode="auto">
          <a:xfrm>
            <a:off x="1331913" y="4564063"/>
            <a:ext cx="7397750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Escribir los símbolos de los átomos y la estructura básica. Indicar con un par de puntos o un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guión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los átomos enlazados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Completar los octetos de los átomos unidos al átomo central (para H solo 2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Distribuir los electrones que falten como pares de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el átomo central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átomo central no completa un octeto, puede haber enlaces múltiples. Entonces se usan uno o más pares no compartidos en los otros átomos y se forman enlaces dobles o triples. </a:t>
            </a:r>
            <a:endParaRPr lang="es-ES" sz="14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805" name="Picture 16" descr="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983163"/>
            <a:ext cx="4032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806" name="2 Conector recto"/>
          <p:cNvCxnSpPr>
            <a:cxnSpLocks noChangeShapeType="1"/>
          </p:cNvCxnSpPr>
          <p:nvPr/>
        </p:nvCxnSpPr>
        <p:spPr bwMode="auto">
          <a:xfrm>
            <a:off x="1266825" y="3851275"/>
            <a:ext cx="0" cy="2654300"/>
          </a:xfrm>
          <a:prstGeom prst="line">
            <a:avLst/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482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0DB5228-BB1E-4389-B7F4-E3283809BD1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34823" name="Rectangle 3"/>
          <p:cNvSpPr>
            <a:spLocks noChangeArrowheads="1"/>
          </p:cNvSpPr>
          <p:nvPr/>
        </p:nvSpPr>
        <p:spPr bwMode="auto">
          <a:xfrm>
            <a:off x="828675" y="1341438"/>
            <a:ext cx="79009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solidFill>
                  <a:srgbClr val="292929"/>
                </a:solidFill>
                <a:latin typeface="Calibri" panose="020F0502020204030204" pitchFamily="34" charset="0"/>
              </a:rPr>
              <a:t>Ejemplos</a:t>
            </a:r>
            <a:endParaRPr lang="es-ES" altLang="es-ES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828675" y="1916113"/>
            <a:ext cx="7634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Molécula de PCl</a:t>
            </a:r>
            <a:r>
              <a:rPr lang="es-ES" sz="16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4825" name="Rectangle 3"/>
          <p:cNvSpPr>
            <a:spLocks noChangeArrowheads="1"/>
          </p:cNvSpPr>
          <p:nvPr/>
        </p:nvSpPr>
        <p:spPr bwMode="auto">
          <a:xfrm>
            <a:off x="1331913" y="2359025"/>
            <a:ext cx="62833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1. Suma de </a:t>
            </a:r>
            <a:r>
              <a:rPr lang="es-ES" altLang="es-ES" sz="1600" b="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 valencia: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826" name="1 Rectángulo"/>
          <p:cNvSpPr>
            <a:spLocks noChangeArrowheads="1"/>
          </p:cNvSpPr>
          <p:nvPr/>
        </p:nvSpPr>
        <p:spPr bwMode="auto">
          <a:xfrm>
            <a:off x="3924300" y="2374900"/>
            <a:ext cx="5102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P(grupo VA) = 5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; Cl(grupo VIIA) = 7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; Total = 5 + 3·7 = 26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s-ES" altLang="es-ES" sz="14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827" name="Rectangle 3"/>
          <p:cNvSpPr>
            <a:spLocks noChangeArrowheads="1"/>
          </p:cNvSpPr>
          <p:nvPr/>
        </p:nvSpPr>
        <p:spPr bwMode="auto">
          <a:xfrm>
            <a:off x="1331913" y="2867025"/>
            <a:ext cx="628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2. Escribir estructura básica: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3482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894013"/>
            <a:ext cx="2262188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3659188"/>
            <a:ext cx="24384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0263"/>
            <a:ext cx="23955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1" name="Rectangle 3"/>
          <p:cNvSpPr>
            <a:spLocks noChangeArrowheads="1"/>
          </p:cNvSpPr>
          <p:nvPr/>
        </p:nvSpPr>
        <p:spPr bwMode="auto">
          <a:xfrm>
            <a:off x="1331913" y="3659188"/>
            <a:ext cx="628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3. Completar los octetos: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832" name="Rectangle 3"/>
          <p:cNvSpPr>
            <a:spLocks noChangeArrowheads="1"/>
          </p:cNvSpPr>
          <p:nvPr/>
        </p:nvSpPr>
        <p:spPr bwMode="auto">
          <a:xfrm>
            <a:off x="1331913" y="4667250"/>
            <a:ext cx="628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4. Distribuir </a:t>
            </a:r>
            <a:r>
              <a:rPr lang="es-ES" altLang="es-ES" sz="1600" b="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restantes en el átomo central: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833" name="Line 25"/>
          <p:cNvSpPr>
            <a:spLocks noChangeShapeType="1"/>
          </p:cNvSpPr>
          <p:nvPr/>
        </p:nvSpPr>
        <p:spPr bwMode="gray">
          <a:xfrm rot="5400000">
            <a:off x="6623844" y="3413919"/>
            <a:ext cx="36036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4834" name="Line 25"/>
          <p:cNvSpPr>
            <a:spLocks noChangeShapeType="1"/>
          </p:cNvSpPr>
          <p:nvPr/>
        </p:nvSpPr>
        <p:spPr bwMode="gray">
          <a:xfrm rot="5400000">
            <a:off x="6623843" y="4336257"/>
            <a:ext cx="360363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483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3.1.2 Representación de las fórmulas de Lewis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584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712580-4C38-4ACE-9830-7FC34DB1DA5D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828675" y="1916113"/>
            <a:ext cx="7634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Molécula de CO</a:t>
            </a:r>
            <a:r>
              <a:rPr lang="es-ES" sz="16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5848" name="Rectangle 3"/>
          <p:cNvSpPr>
            <a:spLocks noChangeArrowheads="1"/>
          </p:cNvSpPr>
          <p:nvPr/>
        </p:nvSpPr>
        <p:spPr bwMode="auto">
          <a:xfrm>
            <a:off x="1331913" y="2359025"/>
            <a:ext cx="62833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1. Suma de </a:t>
            </a:r>
            <a:r>
              <a:rPr lang="es-ES" altLang="es-ES" sz="1600" b="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 valencia: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849" name="1 Rectángulo"/>
          <p:cNvSpPr>
            <a:spLocks noChangeArrowheads="1"/>
          </p:cNvSpPr>
          <p:nvPr/>
        </p:nvSpPr>
        <p:spPr bwMode="auto">
          <a:xfrm>
            <a:off x="3924300" y="2374900"/>
            <a:ext cx="5102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C(grupo IVA) = 4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; O(grupo VIA) = 6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; Total = 4 + 2·6 = 16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s-ES" altLang="es-ES" sz="14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850" name="Rectangle 3"/>
          <p:cNvSpPr>
            <a:spLocks noChangeArrowheads="1"/>
          </p:cNvSpPr>
          <p:nvPr/>
        </p:nvSpPr>
        <p:spPr bwMode="auto">
          <a:xfrm>
            <a:off x="1331913" y="2867025"/>
            <a:ext cx="628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2/3. Escribir estructura básica y completar octetos: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851" name="Rectangle 3"/>
          <p:cNvSpPr>
            <a:spLocks noChangeArrowheads="1"/>
          </p:cNvSpPr>
          <p:nvPr/>
        </p:nvSpPr>
        <p:spPr bwMode="auto">
          <a:xfrm>
            <a:off x="1331913" y="3860800"/>
            <a:ext cx="75057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4. Distribuir </a:t>
            </a:r>
            <a:r>
              <a:rPr lang="es-ES" altLang="es-ES" sz="1600" b="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restantes en el átomo central: </a:t>
            </a:r>
            <a:r>
              <a:rPr lang="es-ES" altLang="es-ES" sz="16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no es posible, el átomo central no completa octeto, la estructura no es correcta.</a:t>
            </a:r>
            <a:endParaRPr lang="es-ES" altLang="es-ES" sz="16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358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355975"/>
            <a:ext cx="23193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227638"/>
            <a:ext cx="234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4" name="Rectangle 3"/>
          <p:cNvSpPr>
            <a:spLocks noChangeArrowheads="1"/>
          </p:cNvSpPr>
          <p:nvPr/>
        </p:nvSpPr>
        <p:spPr bwMode="auto">
          <a:xfrm>
            <a:off x="1331913" y="4722813"/>
            <a:ext cx="7505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5. Desplazar electrones de átomos laterales para formar enlaces múltiples: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855" name="Rectangle 3"/>
          <p:cNvSpPr>
            <a:spLocks noChangeArrowheads="1"/>
          </p:cNvSpPr>
          <p:nvPr/>
        </p:nvSpPr>
        <p:spPr bwMode="auto">
          <a:xfrm>
            <a:off x="828675" y="1341438"/>
            <a:ext cx="79009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solidFill>
                  <a:srgbClr val="292929"/>
                </a:solidFill>
                <a:latin typeface="Calibri" panose="020F0502020204030204" pitchFamily="34" charset="0"/>
              </a:rPr>
              <a:t>Ejemplos</a:t>
            </a:r>
            <a:endParaRPr lang="es-ES" altLang="es-ES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35856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3.1.2 Representación de las fórmulas de Lewis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686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49C443-439B-4286-9504-BCC3D613089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Carga formal y estructuras de Lewis</a:t>
            </a:r>
          </a:p>
        </p:txBody>
      </p:sp>
      <p:pic>
        <p:nvPicPr>
          <p:cNvPr id="368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2295525"/>
            <a:ext cx="25003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Rectangle 3"/>
          <p:cNvSpPr>
            <a:spLocks noChangeArrowheads="1"/>
          </p:cNvSpPr>
          <p:nvPr/>
        </p:nvSpPr>
        <p:spPr bwMode="auto">
          <a:xfrm>
            <a:off x="900113" y="1628775"/>
            <a:ext cx="7829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algunos casos son posibles varias estructuras de Lewis distintas, cumpliendo todas la regla del octeto.</a:t>
            </a: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752600" y="2205038"/>
          <a:ext cx="1943100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200" b="0" i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molécula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 CO</a:t>
                      </a:r>
                      <a:r>
                        <a:rPr kumimoji="0" lang="en-US" altLang="es-ES" sz="1200" b="0" i="1" baseline="-25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s-ES" sz="1200" i="1" baseline="-25000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69" marR="35969" marT="35932" marB="359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69" marR="35969" marT="35932" marB="359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82" name="Rectangle 3"/>
          <p:cNvSpPr>
            <a:spLocks noChangeArrowheads="1"/>
          </p:cNvSpPr>
          <p:nvPr/>
        </p:nvSpPr>
        <p:spPr bwMode="auto">
          <a:xfrm>
            <a:off x="900113" y="2781300"/>
            <a:ext cx="7829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decidir cuál es la más adecuada se usa el concepto de </a:t>
            </a:r>
            <a:r>
              <a:rPr lang="es-ES" altLang="es-ES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carga formal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carga que tendría ese átomo en la molécula si todos los átomos tuvieran la misma electronegatividad</a:t>
            </a:r>
          </a:p>
        </p:txBody>
      </p:sp>
      <p:sp>
        <p:nvSpPr>
          <p:cNvPr id="36883" name="Rectangle 3"/>
          <p:cNvSpPr>
            <a:spLocks noChangeArrowheads="1"/>
          </p:cNvSpPr>
          <p:nvPr/>
        </p:nvSpPr>
        <p:spPr bwMode="auto">
          <a:xfrm>
            <a:off x="900113" y="3367088"/>
            <a:ext cx="7829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carga formal se calcula para cada átomo restando a su número de </a:t>
            </a:r>
            <a:r>
              <a:rPr lang="es-ES" altLang="es-ES" sz="1600" b="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valencia el número de </a:t>
            </a:r>
            <a:r>
              <a:rPr lang="es-ES" altLang="es-ES" sz="1600" b="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asignados al átomo en la estructura de Lewis. </a:t>
            </a:r>
          </a:p>
        </p:txBody>
      </p:sp>
      <p:sp>
        <p:nvSpPr>
          <p:cNvPr id="36884" name="Rectangle 3"/>
          <p:cNvSpPr>
            <a:spLocks noChangeArrowheads="1"/>
          </p:cNvSpPr>
          <p:nvPr/>
        </p:nvSpPr>
        <p:spPr bwMode="auto">
          <a:xfrm>
            <a:off x="900113" y="3951288"/>
            <a:ext cx="78295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aplican las siguientes </a:t>
            </a:r>
            <a:r>
              <a:rPr lang="es-ES" altLang="es-ES" sz="1600" b="0" u="sng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reglas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10 Rectángulo"/>
          <p:cNvSpPr>
            <a:spLocks noChangeArrowheads="1"/>
          </p:cNvSpPr>
          <p:nvPr/>
        </p:nvSpPr>
        <p:spPr bwMode="auto">
          <a:xfrm>
            <a:off x="1331913" y="4349750"/>
            <a:ext cx="73977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compartidos se asignan al átomo en el que se encuentran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mitad de los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enlazantes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asigna a cada átomo del enlace</a:t>
            </a:r>
            <a:endParaRPr lang="es-ES" sz="14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886" name="Picture 16" descr="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4465638"/>
            <a:ext cx="4032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887" name="2 Conector recto"/>
          <p:cNvCxnSpPr>
            <a:cxnSpLocks noChangeShapeType="1"/>
          </p:cNvCxnSpPr>
          <p:nvPr/>
        </p:nvCxnSpPr>
        <p:spPr bwMode="auto">
          <a:xfrm>
            <a:off x="1266825" y="4437063"/>
            <a:ext cx="0" cy="504825"/>
          </a:xfrm>
          <a:prstGeom prst="line">
            <a:avLst/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3688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5157788"/>
            <a:ext cx="70532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789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8DC882C-ABA4-48C9-81F0-52A0FCA1EE8E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54263"/>
            <a:ext cx="49847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412875"/>
            <a:ext cx="55943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Rectangle 3"/>
          <p:cNvSpPr>
            <a:spLocks noChangeArrowheads="1"/>
          </p:cNvSpPr>
          <p:nvPr/>
        </p:nvSpPr>
        <p:spPr bwMode="auto">
          <a:xfrm>
            <a:off x="900113" y="2349500"/>
            <a:ext cx="78295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el ejemplo anterior, tenemos:</a:t>
            </a:r>
          </a:p>
        </p:txBody>
      </p:sp>
      <p:pic>
        <p:nvPicPr>
          <p:cNvPr id="3789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4124325"/>
            <a:ext cx="87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Rectangle 3"/>
          <p:cNvSpPr>
            <a:spLocks noChangeArrowheads="1"/>
          </p:cNvSpPr>
          <p:nvPr/>
        </p:nvSpPr>
        <p:spPr bwMode="auto">
          <a:xfrm>
            <a:off x="900113" y="4005263"/>
            <a:ext cx="61198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la molécula es neutra, la suma de las cargas formales es cero. En una estructura de Lewis la carga formal se indica en la fórmula</a:t>
            </a:r>
          </a:p>
        </p:txBody>
      </p:sp>
      <p:sp>
        <p:nvSpPr>
          <p:cNvPr id="37900" name="Rectangle 3"/>
          <p:cNvSpPr>
            <a:spLocks noChangeArrowheads="1"/>
          </p:cNvSpPr>
          <p:nvPr/>
        </p:nvSpPr>
        <p:spPr bwMode="auto">
          <a:xfrm>
            <a:off x="900113" y="4652963"/>
            <a:ext cx="61198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decidir la estructura más estable, se tiene en cuenta lo siguiente:</a:t>
            </a:r>
          </a:p>
        </p:txBody>
      </p:sp>
      <p:sp>
        <p:nvSpPr>
          <p:cNvPr id="20" name="10 Rectángulo"/>
          <p:cNvSpPr>
            <a:spLocks noChangeArrowheads="1"/>
          </p:cNvSpPr>
          <p:nvPr/>
        </p:nvSpPr>
        <p:spPr bwMode="auto">
          <a:xfrm>
            <a:off x="1349375" y="4968875"/>
            <a:ext cx="73993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elige aquella en que los átomos presentan la carga formal más pequeña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carga es la misma, se elige la estructura que tenga las cargas negativas en el átomo más electronegativo</a:t>
            </a:r>
            <a:endParaRPr lang="es-ES" sz="14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902" name="2 Conector recto"/>
          <p:cNvCxnSpPr>
            <a:cxnSpLocks noChangeShapeType="1"/>
          </p:cNvCxnSpPr>
          <p:nvPr/>
        </p:nvCxnSpPr>
        <p:spPr bwMode="auto">
          <a:xfrm>
            <a:off x="1284288" y="5056188"/>
            <a:ext cx="0" cy="742950"/>
          </a:xfrm>
          <a:prstGeom prst="line">
            <a:avLst/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Rectangle 3"/>
          <p:cNvSpPr>
            <a:spLocks noChangeArrowheads="1"/>
          </p:cNvSpPr>
          <p:nvPr/>
        </p:nvSpPr>
        <p:spPr bwMode="auto">
          <a:xfrm>
            <a:off x="900113" y="5949950"/>
            <a:ext cx="78295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Solución: 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en la primera estructura los átomos tienen menor carga formal</a:t>
            </a:r>
          </a:p>
        </p:txBody>
      </p:sp>
      <p:pic>
        <p:nvPicPr>
          <p:cNvPr id="379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33" b="8524"/>
          <a:stretch>
            <a:fillRect/>
          </a:stretch>
        </p:blipFill>
        <p:spPr bwMode="auto">
          <a:xfrm>
            <a:off x="4187825" y="6300788"/>
            <a:ext cx="10048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3.1.3 Carga formal y estructuras de Lewis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891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826D73-BD9F-45FB-A32E-AAE59443D41D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Enlace deslocalizado: estructuras de resonancia</a:t>
            </a:r>
          </a:p>
        </p:txBody>
      </p:sp>
      <p:sp>
        <p:nvSpPr>
          <p:cNvPr id="38920" name="Rectangle 3"/>
          <p:cNvSpPr>
            <a:spLocks noChangeArrowheads="1"/>
          </p:cNvSpPr>
          <p:nvPr/>
        </p:nvSpPr>
        <p:spPr bwMode="auto">
          <a:xfrm>
            <a:off x="900113" y="1628775"/>
            <a:ext cx="7829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veces no es posible describir una molécula con una sola estructura de Lewis, como en el caso del ozono O</a:t>
            </a:r>
            <a:r>
              <a:rPr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892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3500438"/>
            <a:ext cx="16954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5949950"/>
            <a:ext cx="528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0 Rectángulo"/>
          <p:cNvSpPr>
            <a:spLocks noChangeArrowheads="1"/>
          </p:cNvSpPr>
          <p:nvPr/>
        </p:nvSpPr>
        <p:spPr bwMode="auto">
          <a:xfrm>
            <a:off x="1349375" y="2235200"/>
            <a:ext cx="73993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Experimentalmente, las longitudes de enlace O–O son idénticas (128 pm), por lo que los enlaces son iguales y tienen igual número de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compartidos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al escribir las fórmulas de Lewis para el ozono se encuentran dos posibles estructuras:</a:t>
            </a:r>
          </a:p>
        </p:txBody>
      </p:sp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5292725" y="3238500"/>
          <a:ext cx="3671888" cy="113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9825"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</a:t>
                      </a:r>
                      <a:endParaRPr lang="es-ES" sz="14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2" marR="36002" marT="35989" marB="35989" anchor="ctr"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kumimoji="0" lang="es-ES" altLang="es-ES" sz="1400" b="0" i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Al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 tener un enlace doble y otro sencillo, los enlaces tendrían distinta longitud, pero eso no ocurre. Además, se sabe que:</a:t>
                      </a:r>
                    </a:p>
                    <a:p>
                      <a:pPr eaLnBrk="1" hangingPunct="1"/>
                      <a:r>
                        <a:rPr kumimoji="0" lang="es-ES" altLang="es-ES" sz="1400" b="0" i="1" baseline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(O–O) = 132 pm y </a:t>
                      </a:r>
                      <a:r>
                        <a:rPr kumimoji="0" lang="es-ES" altLang="es-ES" sz="1400" b="0" i="1" baseline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(O=O) = 112 pm.</a:t>
                      </a:r>
                    </a:p>
                    <a:p>
                      <a:pPr eaLnBrk="1" hangingPunct="1"/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¡Ninguna de las dos estructuras es correcta!</a:t>
                      </a:r>
                      <a:endParaRPr kumimoji="0" lang="es-ES" altLang="es-ES" sz="1400" b="0" i="0" dirty="0">
                        <a:solidFill>
                          <a:srgbClr val="FF0000"/>
                        </a:solidFill>
                        <a:latin typeface="Tempus Sans ITC" panose="04020404030D07020202" pitchFamily="82" charset="0"/>
                      </a:endParaRPr>
                    </a:p>
                  </a:txBody>
                  <a:tcPr marL="36002" marR="36002" marT="35989" marB="3598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32" name="Rectangle 3"/>
          <p:cNvSpPr>
            <a:spLocks noChangeArrowheads="1"/>
          </p:cNvSpPr>
          <p:nvPr/>
        </p:nvSpPr>
        <p:spPr bwMode="auto">
          <a:xfrm>
            <a:off x="900113" y="4581525"/>
            <a:ext cx="782955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introduce para estos casos el concepto de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enlace deslocalizado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electrones delocalizados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Uno de los pares de </a:t>
            </a:r>
            <a:r>
              <a:rPr lang="es-ES" altLang="es-ES" sz="1600" b="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dispersa por toda la molécula de manera uniforme y no se asocia a ningún enlace concreto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s-ES" altLang="es-ES" sz="1600" b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10 Rectángulo"/>
          <p:cNvSpPr>
            <a:spLocks noChangeArrowheads="1"/>
          </p:cNvSpPr>
          <p:nvPr/>
        </p:nvSpPr>
        <p:spPr bwMode="auto">
          <a:xfrm>
            <a:off x="1349375" y="5445125"/>
            <a:ext cx="7399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representan mediante una línea de puntos. El enlace O–O en el ozono no es ni sencillo ni doble.</a:t>
            </a:r>
            <a:endParaRPr lang="es-ES" altLang="es-E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994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9F1C9D9-570E-4EFF-ACB7-703E00652C1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pic>
        <p:nvPicPr>
          <p:cNvPr id="3994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586038"/>
            <a:ext cx="16764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3"/>
          <p:cNvSpPr>
            <a:spLocks noChangeArrowheads="1"/>
          </p:cNvSpPr>
          <p:nvPr/>
        </p:nvSpPr>
        <p:spPr bwMode="auto">
          <a:xfrm>
            <a:off x="900113" y="1484313"/>
            <a:ext cx="782955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molécula con enlaces deslocalizados se puede representar usando las estructuras de Lewis equivalentes conectadas con una flecha ( ↔ ) para indicar que la molécula real es una mezcla de todas ellas. Estas se denominan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resonancia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mezcla se denomina </a:t>
            </a:r>
            <a:r>
              <a:rPr lang="es-ES" altLang="es-ES" sz="1600" b="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híbrido de resonancia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349375" y="4216400"/>
            <a:ext cx="73993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distintas estructuras de Lewis que contribuyen al híbrido mantienen fijas las posiciones de los átomos, sólo cambian los enlaces sencillos/dobles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del híbrido de resonancia representa una sola estructura intermedia, no diferentes estructuras cambiando de una a otra.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547813" y="2689225"/>
          <a:ext cx="1944687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200" b="0" i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molécula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 O</a:t>
                      </a:r>
                      <a:r>
                        <a:rPr kumimoji="0" lang="en-US" altLang="es-ES" sz="1200" b="0" i="1" baseline="-25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s-ES" sz="1200" i="1" baseline="-25000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99" marR="35999" marT="35932" marB="359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99" marR="35999" marT="35932" marB="359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54" name="Rectangle 3"/>
          <p:cNvSpPr>
            <a:spLocks noChangeArrowheads="1"/>
          </p:cNvSpPr>
          <p:nvPr/>
        </p:nvSpPr>
        <p:spPr bwMode="auto">
          <a:xfrm>
            <a:off x="900113" y="3357563"/>
            <a:ext cx="78295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resonancia no es un fenómeno real, pero el concepto es útil para describir el enlace de muchas moléculas (especialmente para el caso del benceno C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Deben tenerse en cuenta dos aspectos:</a:t>
            </a:r>
          </a:p>
        </p:txBody>
      </p:sp>
      <p:sp>
        <p:nvSpPr>
          <p:cNvPr id="39955" name="AutoShape 2" descr="http://www.introorganicchemistry.com/benzene-resonance.png"/>
          <p:cNvSpPr>
            <a:spLocks noChangeAspect="1" noChangeArrowheads="1"/>
          </p:cNvSpPr>
          <p:nvPr/>
        </p:nvSpPr>
        <p:spPr bwMode="auto">
          <a:xfrm>
            <a:off x="214313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2800">
              <a:solidFill>
                <a:srgbClr val="0033CC"/>
              </a:solidFill>
            </a:endParaRPr>
          </a:p>
        </p:txBody>
      </p:sp>
      <p:pic>
        <p:nvPicPr>
          <p:cNvPr id="39956" name="Picture 4" descr="http://www.introorganicchemistry.com/benzene-reson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5445125"/>
            <a:ext cx="279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1425575" y="5741988"/>
          <a:ext cx="2066925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200" b="0" i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molécula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 C</a:t>
                      </a:r>
                      <a:r>
                        <a:rPr kumimoji="0" lang="en-US" altLang="es-ES" sz="1200" b="0" i="1" baseline="-25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r>
                        <a:rPr kumimoji="0" lang="en-US" altLang="es-ES" sz="1200" b="0" i="1" baseline="-25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es-ES" sz="1200" i="1" baseline="-25000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14" marR="36014" marT="35932" marB="359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14" marR="36014" marT="35932" marB="359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6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3.1.4 Enlace deslocalizado: estructuras de resonancia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096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84C915B-85E5-4B78-BB1F-C9B5F61532A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Excepciones a la regla del octeto</a:t>
            </a:r>
          </a:p>
        </p:txBody>
      </p:sp>
      <p:sp>
        <p:nvSpPr>
          <p:cNvPr id="40968" name="Rectangle 3"/>
          <p:cNvSpPr>
            <a:spLocks noChangeArrowheads="1"/>
          </p:cNvSpPr>
          <p:nvPr/>
        </p:nvSpPr>
        <p:spPr bwMode="auto">
          <a:xfrm>
            <a:off x="900113" y="1484313"/>
            <a:ext cx="78295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regla del octeto falla para muchas moléculas con enlaces covalentes. Existen tres grupos de excepciones: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349375" y="2133600"/>
            <a:ext cx="73993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Moléculas que presentan un número impar de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(p.ej. NO ClO</a:t>
            </a:r>
            <a:r>
              <a:rPr lang="es-ES" sz="16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NO</a:t>
            </a:r>
            <a:r>
              <a:rPr lang="es-ES" sz="16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en las que no se puede completar un octeto alrededor de cada átomo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Moléculas con un átomo que tiene menos de 8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Suele ocurrir sobre todo en compuestos de B y Be, como en BF</a:t>
            </a:r>
            <a:r>
              <a:rPr lang="es-ES" sz="16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s-ES" altLang="es-E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0" name="10 Rectángulo"/>
          <p:cNvSpPr>
            <a:spLocks noChangeArrowheads="1"/>
          </p:cNvSpPr>
          <p:nvPr/>
        </p:nvSpPr>
        <p:spPr bwMode="auto">
          <a:xfrm>
            <a:off x="1763713" y="3409950"/>
            <a:ext cx="4278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La molécula tiene 24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 valencia y una estructura de Lewis en la que el boro solo tiene seis electrones:</a:t>
            </a:r>
            <a:endParaRPr lang="es-ES" altLang="es-ES" sz="14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25" y="3429000"/>
            <a:ext cx="8953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76725"/>
            <a:ext cx="37052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3" name="13 Rectángulo"/>
          <p:cNvSpPr>
            <a:spLocks noChangeArrowheads="1"/>
          </p:cNvSpPr>
          <p:nvPr/>
        </p:nvSpPr>
        <p:spPr bwMode="auto">
          <a:xfrm>
            <a:off x="1763713" y="4314825"/>
            <a:ext cx="3557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Se puede formar un doble enlace y resultan tres estructuras resonantes:</a:t>
            </a:r>
            <a:endParaRPr lang="es-ES" altLang="es-ES" sz="14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0974" name="14 Rectángulo"/>
          <p:cNvSpPr>
            <a:spLocks noChangeArrowheads="1"/>
          </p:cNvSpPr>
          <p:nvPr/>
        </p:nvSpPr>
        <p:spPr bwMode="auto">
          <a:xfrm>
            <a:off x="1763713" y="5180013"/>
            <a:ext cx="72723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La química del BF</a:t>
            </a:r>
            <a:r>
              <a:rPr lang="es-ES" altLang="es-ES" sz="1400" b="0" baseline="-25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responde mejor a la primera estructura, con el átomo de B con sólo 6 electrones. El BF</a:t>
            </a:r>
            <a:r>
              <a:rPr lang="es-ES" altLang="es-ES" sz="1400" b="0" baseline="-25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reacciona con moléculas que tienen un par de electrones no compartidos, formando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enlaces covalentes coordinados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 Por ejemplo, con el NH</a:t>
            </a:r>
            <a:r>
              <a:rPr lang="es-ES" altLang="es-ES" sz="1400" b="0" baseline="-25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se forma un compuesto estable NH</a:t>
            </a:r>
            <a:r>
              <a:rPr lang="es-ES" altLang="es-ES" sz="1400" b="0" baseline="-25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BF</a:t>
            </a:r>
            <a:r>
              <a:rPr lang="es-ES" altLang="es-ES" sz="1400" b="0" baseline="-25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en el que el B tienen un octeto. </a:t>
            </a:r>
            <a:endParaRPr lang="es-ES" altLang="es-ES" sz="14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198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C567A6C-2EED-46AA-9C6A-460A0287E0D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349375" y="1700213"/>
            <a:ext cx="73993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+mj-lt"/>
              <a:buAutoNum type="arabicPeriod" startAt="3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Moléculas con un átomo que tiene más de un octeto (p.ej. con 10 o más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formándose una </a:t>
            </a:r>
            <a:r>
              <a:rPr lang="es-E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 de valencia expandida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Son las excepciones más frecuentes.</a:t>
            </a:r>
          </a:p>
        </p:txBody>
      </p:sp>
      <p:sp>
        <p:nvSpPr>
          <p:cNvPr id="41992" name="10 Rectángulo"/>
          <p:cNvSpPr>
            <a:spLocks noChangeArrowheads="1"/>
          </p:cNvSpPr>
          <p:nvPr/>
        </p:nvSpPr>
        <p:spPr bwMode="auto">
          <a:xfrm>
            <a:off x="1763713" y="2420938"/>
            <a:ext cx="67691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La regla del octeto se basa en que, en general, los elementos representativos utilizan en los enlaces solo orbitales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y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(caso de los elementos del 2º período, que usan los 2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y 2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y siempre se rodean de un octeto). 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 partir del 3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er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período aparecen disponibles orbitales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también disponibles para formar enlaces y es posible la expansión de la capa de valencia (la diferencia de energía entre los niveles 3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y 3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es pequeña). </a:t>
            </a:r>
            <a:endParaRPr lang="es-ES" altLang="es-ES" sz="1400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979613" y="4130675"/>
          <a:ext cx="2065337" cy="5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200" b="0" i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molécula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 PCl</a:t>
                      </a:r>
                      <a:r>
                        <a:rPr kumimoji="0" lang="en-US" altLang="es-ES" sz="1200" b="0" i="1" baseline="-25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s-ES" sz="1200" i="1" baseline="-25000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87" marR="35987" marT="36045" marB="360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87" marR="35987" marT="36045" marB="360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0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60800"/>
            <a:ext cx="93821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5281613" y="3933825"/>
          <a:ext cx="3673475" cy="90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113"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</a:t>
                      </a:r>
                      <a:endParaRPr lang="es-ES" sz="14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17" marR="36017" marT="35936" marB="35936" anchor="ctr"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kumimoji="0" lang="es-ES" altLang="es-ES" sz="1400" b="0" i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Aparecen 10 </a:t>
                      </a:r>
                      <a:r>
                        <a:rPr kumimoji="0" lang="es-ES" altLang="es-ES" sz="1400" b="0" i="1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e</a:t>
                      </a:r>
                      <a:r>
                        <a:rPr kumimoji="0" lang="es-ES" altLang="es-ES" sz="1400" b="0" i="0" baseline="3000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–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 </a:t>
                      </a:r>
                      <a:r>
                        <a:rPr kumimoji="0" lang="es-ES" altLang="es-ES" sz="1400" b="0" i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en torno al P. Aunque su configuración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 es 3</a:t>
                      </a:r>
                      <a:r>
                        <a:rPr kumimoji="0" lang="es-ES" altLang="es-ES" sz="1400" b="0" i="1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s</a:t>
                      </a:r>
                      <a:r>
                        <a:rPr kumimoji="0" lang="es-ES" altLang="es-ES" sz="1400" b="0" i="0" baseline="3000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2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3</a:t>
                      </a:r>
                      <a:r>
                        <a:rPr kumimoji="0" lang="es-ES" altLang="es-ES" sz="1400" b="0" i="1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p</a:t>
                      </a:r>
                      <a:r>
                        <a:rPr kumimoji="0" lang="es-ES" altLang="es-ES" sz="1400" b="0" i="0" baseline="3000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3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 presenta orbitales </a:t>
                      </a:r>
                      <a:r>
                        <a:rPr kumimoji="0" lang="es-ES" altLang="es-ES" sz="1400" b="0" i="1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d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 vacíos donde admite electrones adicionales </a:t>
                      </a:r>
                      <a:endParaRPr kumimoji="0" lang="es-ES" altLang="es-ES" sz="1400" b="0" i="0" dirty="0">
                        <a:solidFill>
                          <a:srgbClr val="FF0000"/>
                        </a:solidFill>
                        <a:latin typeface="Tempus Sans ITC" panose="04020404030D07020202" pitchFamily="82" charset="0"/>
                      </a:endParaRPr>
                    </a:p>
                  </a:txBody>
                  <a:tcPr marL="36017" marR="36017" marT="35936" marB="3593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349375" y="5084763"/>
            <a:ext cx="73993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000" indent="-3420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capas de valencia expandidas se utilizan también a veces aunque sean posibles estructuras con un octeto, si la capa expandida tiene menos cargas formales en los átomos. Pero el modelo no está aceptado unánimemente.</a:t>
            </a:r>
          </a:p>
        </p:txBody>
      </p:sp>
      <p:sp>
        <p:nvSpPr>
          <p:cNvPr id="42011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3.1.5 Excepciones a la regla del octeto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chemeClr val="accent1"/>
                </a:solidFill>
                <a:latin typeface="Arial" panose="020B0604020202020204" pitchFamily="34" charset="0"/>
              </a:rPr>
              <a:t>1. Concepto de enlace y Teoría de Lewis</a:t>
            </a:r>
          </a:p>
        </p:txBody>
      </p:sp>
      <p:sp>
        <p:nvSpPr>
          <p:cNvPr id="1536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A77299-9833-4841-B707-B43C6600C865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684213" y="1400175"/>
            <a:ext cx="8045450" cy="209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Los átomos no suelen encontrarse aislados sino que forman moléculas diatómicas (N</a:t>
            </a:r>
            <a:r>
              <a:rPr lang="es-ES" altLang="es-ES" sz="2000" b="0" baseline="-25000">
                <a:solidFill>
                  <a:srgbClr val="292929"/>
                </a:solidFill>
                <a:latin typeface="Calibri" panose="020F0502020204030204" pitchFamily="34" charset="0"/>
              </a:rPr>
              <a:t>2</a:t>
            </a: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, Cl</a:t>
            </a:r>
            <a:r>
              <a:rPr lang="es-ES" altLang="es-ES" sz="2000" b="0" baseline="-25000">
                <a:solidFill>
                  <a:srgbClr val="292929"/>
                </a:solidFill>
                <a:latin typeface="Calibri" panose="020F0502020204030204" pitchFamily="34" charset="0"/>
              </a:rPr>
              <a:t>2</a:t>
            </a: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) o compuestos (NaCl, CO</a:t>
            </a:r>
            <a:r>
              <a:rPr lang="es-ES" altLang="es-ES" sz="2000" b="0" baseline="-25000">
                <a:solidFill>
                  <a:srgbClr val="292929"/>
                </a:solidFill>
                <a:latin typeface="Calibri" panose="020F0502020204030204" pitchFamily="34" charset="0"/>
              </a:rPr>
              <a:t>2</a:t>
            </a: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). Las propiedades del átomo se ven influidas por las del resto de la molécula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Necesidad de una teoría que explique cómo y por qué se enlazan los átomos, el papel de la energía de los enlaces y la forma de las moléculas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Tres grupos de enlaces, dependiendo de las fuerzas de atracción:</a:t>
            </a:r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984250" y="3644900"/>
            <a:ext cx="7043738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i="1">
                <a:solidFill>
                  <a:srgbClr val="006600"/>
                </a:solidFill>
                <a:latin typeface="Times New Roman" panose="02020603050405020304" pitchFamily="18" charset="0"/>
              </a:rPr>
              <a:t>Enlace iónico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: surge de la atracción electrostática de iones con carga opuesta tras la transferencia de electrones de un átomo a otro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i="1">
                <a:solidFill>
                  <a:srgbClr val="006600"/>
                </a:solidFill>
                <a:latin typeface="Times New Roman" panose="02020603050405020304" pitchFamily="18" charset="0"/>
              </a:rPr>
              <a:t>Enlace covalente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: los dos átomos comparten electrones de valencia. Los núcleos positivos atraen a los electrones de valencia y pertenecen a ambos átomos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i="1">
                <a:solidFill>
                  <a:srgbClr val="006600"/>
                </a:solidFill>
                <a:latin typeface="Times New Roman" panose="02020603050405020304" pitchFamily="18" charset="0"/>
              </a:rPr>
              <a:t>Enlace metálico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: los átomos están ionizados, los iones positivos forman redes regulares y los electrones de valencia se mueven por todo el cristal</a:t>
            </a:r>
            <a:endParaRPr lang="es-ES" altLang="es-ES" sz="16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Rectangle 3"/>
          <p:cNvSpPr>
            <a:spLocks noChangeArrowheads="1"/>
          </p:cNvSpPr>
          <p:nvPr/>
        </p:nvSpPr>
        <p:spPr bwMode="auto">
          <a:xfrm>
            <a:off x="1692275" y="5713413"/>
            <a:ext cx="5969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</a:t>
            </a:r>
            <a:r>
              <a:rPr lang="es-ES" altLang="es-ES" sz="1600" b="0">
                <a:latin typeface="Tempus Sans ITC" panose="04020404030D07020202" pitchFamily="82" charset="0"/>
                <a:sym typeface="Wingdings" panose="05000000000000000000" pitchFamily="2" charset="2"/>
              </a:rPr>
              <a:t> Unas sustancias están formadas por iones y otras por moléculas en función de la configuración electrónica de sus átomos y de la naturaleza del enlace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30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0ADEEE1-DA7B-4E8E-8811-6957C5159AA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43015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Enlace covalente y estructura molecular</a:t>
            </a:r>
          </a:p>
        </p:txBody>
      </p:sp>
      <p:sp>
        <p:nvSpPr>
          <p:cNvPr id="8" name="10 Rectángulo"/>
          <p:cNvSpPr>
            <a:spLocks noChangeArrowheads="1"/>
          </p:cNvSpPr>
          <p:nvPr/>
        </p:nvSpPr>
        <p:spPr bwMode="auto">
          <a:xfrm>
            <a:off x="900113" y="1684338"/>
            <a:ext cx="7632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fórmula molecular y la estructura de Lewis de un compuesto no indican nada sobre su geometría o su forma, o sobre las propiedades de las sustancias. </a:t>
            </a:r>
          </a:p>
        </p:txBody>
      </p:sp>
      <p:pic>
        <p:nvPicPr>
          <p:cNvPr id="43017" name="Picture 2" descr="http://upload.wikimedia.org/wikipedia/commons/7/7a/Nitric-acid-2D-dimens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49500"/>
            <a:ext cx="196215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10 Rectángulo"/>
          <p:cNvSpPr>
            <a:spLocks noChangeArrowheads="1"/>
          </p:cNvSpPr>
          <p:nvPr/>
        </p:nvSpPr>
        <p:spPr bwMode="auto">
          <a:xfrm>
            <a:off x="3005138" y="2492375"/>
            <a:ext cx="55276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6600"/>
              </a:buClr>
              <a:buFont typeface="Wingdings" panose="05000000000000000000" pitchFamily="2" charset="2"/>
              <a:buChar char="ß"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fórmula molecular es una figura geométrica en la que se unen los núcleos con líneas rectas, en función de la longitud de enlace y los </a:t>
            </a:r>
            <a:r>
              <a:rPr lang="es-ES" altLang="es-ES" sz="1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ángulo de enlace</a:t>
            </a: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(ángulo que forman dos átomos unidos al mismo átomo central)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900113" y="3644900"/>
            <a:ext cx="7632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 analizan tres modelos y teorías distintos para describir la forma de las moléculas, la formación de los enlaces y sus aspectos energéticos:</a:t>
            </a:r>
          </a:p>
        </p:txBody>
      </p:sp>
      <p:sp>
        <p:nvSpPr>
          <p:cNvPr id="43020" name="Rectangle 3"/>
          <p:cNvSpPr>
            <a:spLocks noChangeArrowheads="1"/>
          </p:cNvSpPr>
          <p:nvPr/>
        </p:nvSpPr>
        <p:spPr bwMode="auto">
          <a:xfrm>
            <a:off x="1331913" y="4292600"/>
            <a:ext cx="7397750" cy="197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altLang="es-ES" sz="1600">
                <a:latin typeface="Calibri" panose="020F0502020204030204" pitchFamily="34" charset="0"/>
                <a:cs typeface="Calibri" panose="020F0502020204030204" pitchFamily="34" charset="0"/>
              </a:rPr>
              <a:t>modelo de repulsión de pares de electrones de la capa de resonancia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altLang="es-ES" sz="1600" b="0" i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RPECV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s-ES" altLang="es-ES" sz="1600" b="0" i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Valence Shell Electron Repulsion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altLang="es-ES" sz="1600" b="0" i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VSEPR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)], basado en la mínima repulsión entre los pares de electrones alrededor del átomo central.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altLang="es-ES" sz="1600">
                <a:latin typeface="Calibri" panose="020F0502020204030204" pitchFamily="34" charset="0"/>
                <a:cs typeface="Calibri" panose="020F0502020204030204" pitchFamily="34" charset="0"/>
              </a:rPr>
              <a:t>Teoría del enlace de valencia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basado en el entrelazamiento e hibridación de los orbitales de valencia, con todos los pares de electrones localizados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altLang="es-ES" sz="1600">
                <a:latin typeface="Calibri" panose="020F0502020204030204" pitchFamily="34" charset="0"/>
                <a:cs typeface="Calibri" panose="020F0502020204030204" pitchFamily="34" charset="0"/>
              </a:rPr>
              <a:t>Teoría de orbitales moleculares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formados a partir de la combinación de orbitales simples </a:t>
            </a:r>
          </a:p>
        </p:txBody>
      </p:sp>
      <p:sp>
        <p:nvSpPr>
          <p:cNvPr id="43021" name="Rectangle 3"/>
          <p:cNvSpPr>
            <a:spLocks noChangeArrowheads="1"/>
          </p:cNvSpPr>
          <p:nvPr/>
        </p:nvSpPr>
        <p:spPr bwMode="auto">
          <a:xfrm>
            <a:off x="557213" y="6308725"/>
            <a:ext cx="7543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87313" indent="-873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200">
                <a:solidFill>
                  <a:srgbClr val="CC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Nota</a:t>
            </a:r>
            <a:r>
              <a:rPr lang="es-ES" altLang="es-ES" sz="1200" b="0">
                <a:solidFill>
                  <a:srgbClr val="CC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:</a:t>
            </a:r>
            <a:r>
              <a:rPr lang="es-ES" altLang="es-ES" sz="1200" b="0">
                <a:latin typeface="Tempus Sans ITC" panose="04020404030D07020202" pitchFamily="82" charset="0"/>
                <a:sym typeface="Wingdings" panose="05000000000000000000" pitchFamily="2" charset="2"/>
              </a:rPr>
              <a:t> </a:t>
            </a:r>
            <a:r>
              <a:rPr lang="es-ES" altLang="es-ES" sz="1200" b="0">
                <a:solidFill>
                  <a:schemeClr val="tx1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En esta presentación se menciona sólo la última de las teorías y de forma muy breve. El alumno debe revisar a fondo los contenidos del tema en el libro de texto en lo que se refiere al enlace covalente en estos aspectos.</a:t>
            </a:r>
          </a:p>
        </p:txBody>
      </p:sp>
      <p:pic>
        <p:nvPicPr>
          <p:cNvPr id="43022" name="Picture 16" descr="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4032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40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C24D34A-3DAA-4C82-89C3-8AEB459D03D3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44039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Teoría de orbitales moleculares</a:t>
            </a:r>
          </a:p>
        </p:txBody>
      </p:sp>
      <p:sp>
        <p:nvSpPr>
          <p:cNvPr id="10" name="10 Rectángulo"/>
          <p:cNvSpPr>
            <a:spLocks noChangeArrowheads="1"/>
          </p:cNvSpPr>
          <p:nvPr/>
        </p:nvSpPr>
        <p:spPr bwMode="auto">
          <a:xfrm>
            <a:off x="900113" y="1557338"/>
            <a:ext cx="76327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modelo RPECV puede explicar adecuadamente la geometría molecular y la Teoría del enlace de valencia da una explicación cualitativa del enlace químico basado en la hibridación de orbitales, en la que todos los pares de electrones están localizados.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moléculas con electrones </a:t>
            </a:r>
            <a:r>
              <a:rPr lang="es-ES" sz="1400" b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deslocalizados</a:t>
            </a:r>
            <a:r>
              <a:rPr lang="es-E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moléculas con un número impar de electrones, la teoría de orbitales moleculares mejora la descripción ambos modelos.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teoría de orbitales moleculares postula la existencia de orbitales que </a:t>
            </a:r>
            <a:r>
              <a:rPr lang="es-ES" sz="1400" b="0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abarcan toda la molécula</a:t>
            </a:r>
            <a:r>
              <a:rPr lang="es-E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en la que los electrones pertenecen a toda la molécula. 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00113" y="3878263"/>
            <a:ext cx="763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s-ES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orbital molecular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se considera como el resultado de la </a:t>
            </a:r>
            <a:r>
              <a:rPr lang="es-ES" sz="16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combinación de orbitales atómicos de átomos distintos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Se origina por el solapamiento de los orbitales atómicos de dos átomos que se aproximan para enlazarse.</a:t>
            </a:r>
          </a:p>
        </p:txBody>
      </p:sp>
      <p:sp>
        <p:nvSpPr>
          <p:cNvPr id="44042" name="Rectangle 3"/>
          <p:cNvSpPr>
            <a:spLocks noChangeArrowheads="1"/>
          </p:cNvSpPr>
          <p:nvPr/>
        </p:nvSpPr>
        <p:spPr bwMode="auto">
          <a:xfrm>
            <a:off x="763588" y="3444875"/>
            <a:ext cx="7635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Orbitales moleculares de enlace y antienlace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900113" y="4768850"/>
            <a:ext cx="7632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formación de orbitales moleculares se basa en los siguientes puntos: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187450" y="5119688"/>
            <a:ext cx="77771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nº de orbitales moleculares formados es igual al nº de orbitales atómicos  combinados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orbitales atómicos se ordenan en orden creciente de energía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alt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alt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valencia de una molécula se distribuyen entre los orbitales moleculares disponibles de forma similar a la distribución de </a:t>
            </a:r>
            <a:r>
              <a:rPr lang="es-ES" alt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alt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los átomos (se cumplen el principio de exclusión de Pauli y la regla de </a:t>
            </a:r>
            <a:r>
              <a:rPr lang="es-ES" alt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Hund</a:t>
            </a: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506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DA3E4F-70A9-4E28-9A76-A9DDF7305F2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45063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Orbitales moleculares de enlace y antienlace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900113" y="1628775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Usamos como ejemplo la molécula de H</a:t>
            </a:r>
            <a:r>
              <a:rPr lang="es-ES" sz="16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formada por el solapamiento de dos orbitales 1</a:t>
            </a:r>
            <a:r>
              <a:rPr lang="es-ES" sz="16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dos átomos de H. Se forman por tanto dos orbitales moleculares: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187450" y="2205038"/>
            <a:ext cx="7399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uno de ellos, el </a:t>
            </a:r>
            <a:r>
              <a:rPr lang="es-E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orbital molecular de enlace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la densidad electrónica se concentra en la región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internuclear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donde los electrones forman el enlace. 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187450" y="4076700"/>
            <a:ext cx="73993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otro, el </a:t>
            </a:r>
            <a:r>
              <a:rPr lang="es-ES" altLang="es-E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orbital molecular de </a:t>
            </a:r>
            <a:r>
              <a:rPr lang="es-ES" altLang="es-ES" sz="16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antienlace</a:t>
            </a: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 densidad electrónica se concentra fuera de la región </a:t>
            </a:r>
            <a:r>
              <a:rPr lang="es-ES" alt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internuclear</a:t>
            </a:r>
            <a:endParaRPr lang="es-ES" altLang="es-E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67" name="10 Rectángulo"/>
          <p:cNvSpPr>
            <a:spLocks noChangeArrowheads="1"/>
          </p:cNvSpPr>
          <p:nvPr/>
        </p:nvSpPr>
        <p:spPr bwMode="auto">
          <a:xfrm>
            <a:off x="1403350" y="2852738"/>
            <a:ext cx="71294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El orbital es el resultado de sumar los dos orbitales atómicos , de forma que las funciones de onda de los orbitales se intensifican mutuamente. La energía del orbital molecular formado es menor que la de los átomos aislados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Se llama </a:t>
            </a:r>
            <a:r>
              <a:rPr lang="es-ES" altLang="es-ES" sz="1400" b="0" i="1">
                <a:latin typeface="Calibri" panose="020F0502020204030204" pitchFamily="34" charset="0"/>
                <a:cs typeface="Calibri" panose="020F0502020204030204" pitchFamily="34" charset="0"/>
              </a:rPr>
              <a:t>de enlace</a:t>
            </a:r>
            <a:r>
              <a:rPr lang="es-E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 porque mantiene unidos a los átomos en el enlace covalente</a:t>
            </a:r>
          </a:p>
        </p:txBody>
      </p:sp>
      <p:sp>
        <p:nvSpPr>
          <p:cNvPr id="45068" name="10 Rectángulo"/>
          <p:cNvSpPr>
            <a:spLocks noChangeArrowheads="1"/>
          </p:cNvSpPr>
          <p:nvPr/>
        </p:nvSpPr>
        <p:spPr bwMode="auto">
          <a:xfrm>
            <a:off x="1403350" y="4797425"/>
            <a:ext cx="71294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El orbital presenta una densidad electrónica muy baja entre los dos átomos y su energía es más alta que la de los orbitales atómicos. Las funciones de onda de los orbitales atómicos se restan y en la zona de solapamiento los valores resultantes son nulos. 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Los electrones en estos orbitales pasan poco tiempo entre los núcleos, excluyéndose del enlace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60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3FE78B1-7184-4516-B21B-FD1BF176671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Orbitales moleculares de enlace y antienlace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900113" y="1628775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 orbitales moleculares del hidrógeno, formados a partir de dos orbitales 1</a:t>
            </a:r>
            <a:r>
              <a:rPr lang="es-ES" sz="16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denominan </a:t>
            </a:r>
            <a:r>
              <a:rPr lang="es-ES" sz="16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orbitales moleculares sigma</a:t>
            </a:r>
            <a:r>
              <a:rPr lang="es-ES" sz="16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1600" dirty="0">
                <a:solidFill>
                  <a:srgbClr val="000000"/>
                </a:solidFill>
                <a:latin typeface="Times New Roman"/>
                <a:cs typeface="Times New Roman"/>
              </a:rPr>
              <a:t>σ</a:t>
            </a:r>
            <a:r>
              <a:rPr lang="es-E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).</a:t>
            </a:r>
            <a:endParaRPr lang="es-ES" sz="16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94075"/>
            <a:ext cx="385286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187450" y="2276475"/>
            <a:ext cx="73993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los orbitales sigma la densidad electrónica respecto al eje que une los núcleos es simétrica. El orbital de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antienlace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un nodo entre los dos núcleos.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orbital molecular de enlace se indica como </a:t>
            </a:r>
            <a:r>
              <a:rPr lang="el-GR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σ</a:t>
            </a:r>
            <a:r>
              <a:rPr lang="es-ES" sz="1600" b="0" baseline="-25000" dirty="0">
                <a:solidFill>
                  <a:srgbClr val="002060"/>
                </a:solidFill>
                <a:latin typeface="Times New Roman"/>
                <a:cs typeface="Times New Roman"/>
              </a:rPr>
              <a:t>1</a:t>
            </a:r>
            <a:r>
              <a:rPr lang="es-ES" sz="1600" b="0" i="1" baseline="-25000" dirty="0">
                <a:solidFill>
                  <a:srgbClr val="002060"/>
                </a:solidFill>
                <a:latin typeface="Times New Roman"/>
                <a:cs typeface="Times New Roman"/>
              </a:rPr>
              <a:t>s</a:t>
            </a:r>
            <a:r>
              <a:rPr lang="es-ES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 y el de </a:t>
            </a:r>
            <a:r>
              <a:rPr lang="es-ES" sz="1600" b="0" dirty="0" err="1">
                <a:solidFill>
                  <a:srgbClr val="002060"/>
                </a:solidFill>
                <a:latin typeface="Times New Roman"/>
                <a:cs typeface="Times New Roman"/>
              </a:rPr>
              <a:t>antienlace</a:t>
            </a:r>
            <a:r>
              <a:rPr lang="es-ES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 como </a:t>
            </a:r>
            <a:r>
              <a:rPr lang="el-GR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σ</a:t>
            </a:r>
            <a:r>
              <a:rPr lang="es-ES" sz="1600" b="0" baseline="30000" dirty="0">
                <a:solidFill>
                  <a:srgbClr val="002060"/>
                </a:solidFill>
                <a:latin typeface="Times New Roman"/>
                <a:cs typeface="Times New Roman"/>
              </a:rPr>
              <a:t>*</a:t>
            </a:r>
            <a:r>
              <a:rPr lang="es-ES" sz="1600" b="0" baseline="-25000" dirty="0">
                <a:solidFill>
                  <a:srgbClr val="002060"/>
                </a:solidFill>
                <a:latin typeface="Times New Roman"/>
                <a:cs typeface="Times New Roman"/>
              </a:rPr>
              <a:t>1</a:t>
            </a:r>
            <a:r>
              <a:rPr lang="es-ES" sz="1600" b="0" i="1" baseline="-25000" dirty="0">
                <a:solidFill>
                  <a:srgbClr val="002060"/>
                </a:solidFill>
                <a:latin typeface="Times New Roman"/>
                <a:cs typeface="Times New Roman"/>
              </a:rPr>
              <a:t>s</a:t>
            </a:r>
            <a:r>
              <a:rPr lang="es-ES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. El subíndice indica que se originó con dos orbitales 1</a:t>
            </a:r>
            <a:r>
              <a:rPr lang="es-ES" sz="1600" b="0" i="1" dirty="0">
                <a:solidFill>
                  <a:srgbClr val="002060"/>
                </a:solidFill>
                <a:latin typeface="Times New Roman"/>
                <a:cs typeface="Times New Roman"/>
              </a:rPr>
              <a:t>s</a:t>
            </a:r>
            <a:r>
              <a:rPr lang="es-ES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  <a:endParaRPr lang="es-E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09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124450"/>
            <a:ext cx="52197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710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46E0DF4-7437-49CA-8A9F-354AE466F2BB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40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828675" y="1412875"/>
            <a:ext cx="79914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Los metales suponen el 80% de todos los elementos conocidos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Los metales presentan alta conductividad eléctrica y térmica. Son dúctiles y maleables y presentan un brillo característico</a:t>
            </a:r>
          </a:p>
        </p:txBody>
      </p:sp>
      <p:sp>
        <p:nvSpPr>
          <p:cNvPr id="47112" name="Rectangle 3"/>
          <p:cNvSpPr>
            <a:spLocks noChangeArrowheads="1"/>
          </p:cNvSpPr>
          <p:nvPr/>
        </p:nvSpPr>
        <p:spPr bwMode="auto">
          <a:xfrm>
            <a:off x="828675" y="2428875"/>
            <a:ext cx="79914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Sus propiedades se deben a sus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enlaces deslocalizados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en los que los electrones se encuentran dispersos sobre varios átomos</a:t>
            </a:r>
          </a:p>
        </p:txBody>
      </p:sp>
      <p:sp>
        <p:nvSpPr>
          <p:cNvPr id="47113" name="Rectangle 3"/>
          <p:cNvSpPr>
            <a:spLocks noChangeArrowheads="1"/>
          </p:cNvSpPr>
          <p:nvPr/>
        </p:nvSpPr>
        <p:spPr bwMode="auto">
          <a:xfrm>
            <a:off x="611188" y="3297238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Modelo del mar de electrones</a:t>
            </a:r>
          </a:p>
        </p:txBody>
      </p:sp>
      <p:sp>
        <p:nvSpPr>
          <p:cNvPr id="47114" name="Rectangle 3"/>
          <p:cNvSpPr>
            <a:spLocks noChangeArrowheads="1"/>
          </p:cNvSpPr>
          <p:nvPr/>
        </p:nvSpPr>
        <p:spPr bwMode="auto">
          <a:xfrm>
            <a:off x="971550" y="3800475"/>
            <a:ext cx="75612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El metal está formado por un conjunto de cationes que ocupan los nudos de una red cristalina, rodeados por un mar de electrones de valencia distribuidos por toda la estructura y que se mueven libremente por el cristal</a:t>
            </a:r>
          </a:p>
        </p:txBody>
      </p:sp>
      <p:sp>
        <p:nvSpPr>
          <p:cNvPr id="47115" name="Rectangle 3"/>
          <p:cNvSpPr>
            <a:spLocks noChangeArrowheads="1"/>
          </p:cNvSpPr>
          <p:nvPr/>
        </p:nvSpPr>
        <p:spPr bwMode="auto">
          <a:xfrm>
            <a:off x="4152900" y="4797425"/>
            <a:ext cx="45958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Los electrones se mantienen en el cristal por la atracción electrostática con los cationes, pero son móviles y no están asociados a ningún átomo </a:t>
            </a:r>
          </a:p>
        </p:txBody>
      </p:sp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941888"/>
            <a:ext cx="327977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81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4C60F75-1D20-4801-B541-7BFFA4F5AD2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48135" name="Rectangle 3"/>
          <p:cNvSpPr>
            <a:spLocks noChangeArrowheads="1"/>
          </p:cNvSpPr>
          <p:nvPr/>
        </p:nvSpPr>
        <p:spPr bwMode="auto">
          <a:xfrm>
            <a:off x="898525" y="1412875"/>
            <a:ext cx="75612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Si el metal se conecta a una corriente eléctrica, los electrones fluyen hacia el polo positivo y producen una corriente en el metal. La alta conductividad es debida a la movilidad de los electrones de valencia</a:t>
            </a:r>
          </a:p>
        </p:txBody>
      </p:sp>
      <p:sp>
        <p:nvSpPr>
          <p:cNvPr id="48136" name="Rectangle 3"/>
          <p:cNvSpPr>
            <a:spLocks noChangeArrowheads="1"/>
          </p:cNvSpPr>
          <p:nvPr/>
        </p:nvSpPr>
        <p:spPr bwMode="auto">
          <a:xfrm>
            <a:off x="898525" y="2336800"/>
            <a:ext cx="75612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Bajo un gradiente térmico, los electrones tienen mayor energía cinética en la región de mayor temperatura y transfieren la energía al resto del sólido</a:t>
            </a:r>
          </a:p>
        </p:txBody>
      </p:sp>
      <p:sp>
        <p:nvSpPr>
          <p:cNvPr id="48137" name="Rectangle 3"/>
          <p:cNvSpPr>
            <a:spLocks noChangeArrowheads="1"/>
          </p:cNvSpPr>
          <p:nvPr/>
        </p:nvSpPr>
        <p:spPr bwMode="auto">
          <a:xfrm>
            <a:off x="3419475" y="3113088"/>
            <a:ext cx="50403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ß"/>
            </a:pPr>
            <a:r>
              <a:rPr lang="es-ES" altLang="es-ES" sz="1600" b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facilidad de los metales para deformarse (ductilidad, maleabilidad) se debe a que los cationes de la red se pueden desplazar en planos sin que se rompan enlaces específicos. Aunque varíe la posición de los cationes, los electrones móviles se redistribuyen</a:t>
            </a:r>
          </a:p>
        </p:txBody>
      </p:sp>
      <p:sp>
        <p:nvSpPr>
          <p:cNvPr id="48138" name="Rectangle 3"/>
          <p:cNvSpPr>
            <a:spLocks noChangeArrowheads="1"/>
          </p:cNvSpPr>
          <p:nvPr/>
        </p:nvSpPr>
        <p:spPr bwMode="auto">
          <a:xfrm>
            <a:off x="3419475" y="4437063"/>
            <a:ext cx="52959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ß"/>
            </a:pPr>
            <a:r>
              <a:rPr lang="es-ES" altLang="es-ES" sz="1600" b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 contrario, en un cristal iónico las fuerzas de unión se deben a iones con carga opuesta. Si se desplazan los iones, aparecen fuerzas de repulsión intensas. Por eso son quebradizos y se fracturan fácilmente </a:t>
            </a:r>
          </a:p>
        </p:txBody>
      </p:sp>
      <p:sp>
        <p:nvSpPr>
          <p:cNvPr id="48139" name="Rectangle 3"/>
          <p:cNvSpPr>
            <a:spLocks noChangeArrowheads="1"/>
          </p:cNvSpPr>
          <p:nvPr/>
        </p:nvSpPr>
        <p:spPr bwMode="auto">
          <a:xfrm>
            <a:off x="898525" y="5734050"/>
            <a:ext cx="75612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El modelo no explica todas las propiedades de los metales. Es necesario otro modelo (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teoría de orbitales moleculares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aplicada a los metales).</a:t>
            </a:r>
          </a:p>
        </p:txBody>
      </p:sp>
      <p:sp>
        <p:nvSpPr>
          <p:cNvPr id="48140" name="Rectangle 3"/>
          <p:cNvSpPr>
            <a:spLocks noChangeArrowheads="1"/>
          </p:cNvSpPr>
          <p:nvPr/>
        </p:nvSpPr>
        <p:spPr bwMode="auto">
          <a:xfrm>
            <a:off x="611188" y="996950"/>
            <a:ext cx="7635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Modelo del mar de electrones</a:t>
            </a:r>
          </a:p>
        </p:txBody>
      </p:sp>
      <p:pic>
        <p:nvPicPr>
          <p:cNvPr id="481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357563"/>
            <a:ext cx="2767012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91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6A3B80B-039E-4377-BEB6-65425753659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Teoría de orbitales moleculares de los metales. Teoría de bandas</a:t>
            </a:r>
          </a:p>
        </p:txBody>
      </p:sp>
      <p:sp>
        <p:nvSpPr>
          <p:cNvPr id="49160" name="Rectangle 3"/>
          <p:cNvSpPr>
            <a:spLocks noChangeArrowheads="1"/>
          </p:cNvSpPr>
          <p:nvPr/>
        </p:nvSpPr>
        <p:spPr bwMode="auto">
          <a:xfrm>
            <a:off x="828675" y="1557338"/>
            <a:ext cx="7991475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Los orbitales moleculares se forman por solapamiento de los orbitales atómicos de valencia de átomos vecinos. En los metales también se produce este solapamiento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El número de orbitales moleculares que se forman es igual al número de orbitales que participan. En un metal el número de orbitales que se solapan es enorme y producen multitud de </a:t>
            </a:r>
            <a:r>
              <a:rPr lang="es-ES" altLang="es-ES" sz="1800" b="0" u="sng">
                <a:solidFill>
                  <a:srgbClr val="000099"/>
                </a:solidFill>
                <a:latin typeface="Calibri" panose="020F0502020204030204" pitchFamily="34" charset="0"/>
              </a:rPr>
              <a:t>orbitales moleculares deslocalizados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 que se extienden por toda la estructura metálica. </a:t>
            </a:r>
          </a:p>
        </p:txBody>
      </p:sp>
      <p:pic>
        <p:nvPicPr>
          <p:cNvPr id="49161" name="Picture 10" descr="http://wps.prenhall.com/wps/media/objects/3084/3158882/2305/bl23fg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3781425"/>
            <a:ext cx="30765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Rectangle 3"/>
          <p:cNvSpPr>
            <a:spLocks noChangeArrowheads="1"/>
          </p:cNvSpPr>
          <p:nvPr/>
        </p:nvSpPr>
        <p:spPr bwMode="auto">
          <a:xfrm>
            <a:off x="3514725" y="3781425"/>
            <a:ext cx="537845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forman orbitales moleculares de enlace y de antienlace que originan muchos niveles de energía. Pero las diferencias de energía son tan pequeñas que se puede considerar que forman una serie continua de </a:t>
            </a:r>
            <a:r>
              <a:rPr lang="es-ES" altLang="es-ES" sz="18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bandas de energía</a:t>
            </a:r>
            <a:r>
              <a:rPr lang="es-ES" altLang="es-ES" sz="18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 eso se le llama también </a:t>
            </a:r>
            <a:r>
              <a:rPr lang="es-ES" altLang="es-E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Teoría de bandas</a:t>
            </a:r>
            <a:r>
              <a:rPr lang="es-ES" altLang="es-ES" sz="18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altLang="es-ES" sz="1800" b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3" name="Rectangle 3"/>
          <p:cNvSpPr>
            <a:spLocks noChangeArrowheads="1"/>
          </p:cNvSpPr>
          <p:nvPr/>
        </p:nvSpPr>
        <p:spPr bwMode="auto">
          <a:xfrm>
            <a:off x="1011238" y="5665788"/>
            <a:ext cx="780891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electrones van llenando todos los niveles de energía dentro de cada banda. El número de electrones en una banda depende del número de átomos en el cristal.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501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CAB3DA6-18CC-4141-B48B-0BA7119A1BD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50183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Teoría de orbitales moleculares de los metales. Teoría de bandas</a:t>
            </a:r>
          </a:p>
        </p:txBody>
      </p:sp>
      <p:sp>
        <p:nvSpPr>
          <p:cNvPr id="50184" name="Rectangle 3"/>
          <p:cNvSpPr>
            <a:spLocks noChangeArrowheads="1"/>
          </p:cNvSpPr>
          <p:nvPr/>
        </p:nvSpPr>
        <p:spPr bwMode="auto">
          <a:xfrm>
            <a:off x="1116013" y="1989138"/>
            <a:ext cx="7343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Cuando dos átomos de Li (1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1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) se acercan, sus orbitales 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se solapan y forman dos orbitales moleculares </a:t>
            </a:r>
            <a:r>
              <a:rPr lang="el-GR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(enlazante y antienlazante). La molécula Li</a:t>
            </a:r>
            <a:r>
              <a:rPr lang="es-ES" altLang="es-ES" sz="1800" b="0" baseline="-25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tiene dos electrones 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el orbital </a:t>
            </a:r>
            <a:r>
              <a:rPr lang="el-GR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s-ES" altLang="es-ES" sz="1800" b="0" baseline="-25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800" b="0" i="1" baseline="-25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el </a:t>
            </a:r>
            <a:r>
              <a:rPr lang="el-GR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s-ES" altLang="es-ES" sz="1800" b="0" i="1" baseline="30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s-ES" altLang="es-ES" sz="1800" b="0" baseline="-25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800" b="0" i="1" baseline="-25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vacío. </a:t>
            </a:r>
            <a:endParaRPr lang="es-ES" altLang="es-ES" sz="1800" b="0">
              <a:solidFill>
                <a:srgbClr val="0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5" name="Rectangle 3"/>
          <p:cNvSpPr>
            <a:spLocks noChangeArrowheads="1"/>
          </p:cNvSpPr>
          <p:nvPr/>
        </p:nvSpPr>
        <p:spPr bwMode="auto">
          <a:xfrm>
            <a:off x="755650" y="1484313"/>
            <a:ext cx="7991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Metales con 1 electrón de valencia. Ejemplo del Litio</a:t>
            </a:r>
            <a:endParaRPr lang="es-ES" altLang="es-ES" sz="1800" b="0" i="1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50186" name="Rectangle 3"/>
          <p:cNvSpPr>
            <a:spLocks noChangeArrowheads="1"/>
          </p:cNvSpPr>
          <p:nvPr/>
        </p:nvSpPr>
        <p:spPr bwMode="auto">
          <a:xfrm>
            <a:off x="1116013" y="2913063"/>
            <a:ext cx="73437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Con tres átomos de Li, los tres orbitales 2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se solapan y forman tres orbitales moleculares deslocalizados sobre la molécula Li</a:t>
            </a:r>
            <a:r>
              <a:rPr lang="es-ES" altLang="es-ES" sz="1800" b="0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3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y semillenos</a:t>
            </a:r>
            <a:endParaRPr lang="es-ES" altLang="es-ES" sz="1800" b="0" baseline="-250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7" name="Rectangle 3"/>
          <p:cNvSpPr>
            <a:spLocks noChangeArrowheads="1"/>
          </p:cNvSpPr>
          <p:nvPr/>
        </p:nvSpPr>
        <p:spPr bwMode="auto">
          <a:xfrm>
            <a:off x="1116013" y="3560763"/>
            <a:ext cx="7343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Al añadir átomos al cristal, aumenta el número de orbitales moleculares y se produce la banda continua. Para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átomos, se producen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orbitales moleculares, pero la banda está llena sólo hasta la mitad con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electrones dispuestos en los niveles más bajos de energía</a:t>
            </a:r>
          </a:p>
        </p:txBody>
      </p:sp>
      <p:pic>
        <p:nvPicPr>
          <p:cNvPr id="501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922838"/>
            <a:ext cx="4681537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5219700" y="5059363"/>
          <a:ext cx="3824288" cy="113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8237"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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4" marR="36004" marT="35863" marB="3586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Cuando se excitan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los electrones de una banda, ocupan los orbitales vacíos porque la diferencia de energía es mínima</a:t>
                      </a:r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 Las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propiedades de conductividad se basan en el llenado incompleto de la banda de energía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4" marR="36004" marT="35863" marB="358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5120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D048124-556C-49A3-A02C-D506C52EAA77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51207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Teoría de orbitales moleculares de los metales. Teoría de bandas</a:t>
            </a:r>
          </a:p>
        </p:txBody>
      </p:sp>
      <p:sp>
        <p:nvSpPr>
          <p:cNvPr id="51208" name="Rectangle 3"/>
          <p:cNvSpPr>
            <a:spLocks noChangeArrowheads="1"/>
          </p:cNvSpPr>
          <p:nvPr/>
        </p:nvSpPr>
        <p:spPr bwMode="auto">
          <a:xfrm>
            <a:off x="1116013" y="1989138"/>
            <a:ext cx="7343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Los orbitales 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del Be (1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) se solapan y forman una banda de orbitales 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átomos se forman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orbitales con capacidad para 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electrones. Cada átomo aporta 2 electrones, llenan por completo la banda y por tanto no quedan niveles vacíos y el metal no podría conducir..</a:t>
            </a:r>
            <a:endParaRPr lang="es-ES" altLang="es-ES" sz="1800" b="0">
              <a:solidFill>
                <a:srgbClr val="0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Rectangle 3"/>
          <p:cNvSpPr>
            <a:spLocks noChangeArrowheads="1"/>
          </p:cNvSpPr>
          <p:nvPr/>
        </p:nvSpPr>
        <p:spPr bwMode="auto">
          <a:xfrm>
            <a:off x="755650" y="1484313"/>
            <a:ext cx="7991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Metales con 2 electrones de valencia. Ejemplo del Berilio</a:t>
            </a:r>
            <a:endParaRPr lang="es-ES" altLang="es-ES" sz="1800" b="0" i="1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51210" name="Rectangle 3"/>
          <p:cNvSpPr>
            <a:spLocks noChangeArrowheads="1"/>
          </p:cNvSpPr>
          <p:nvPr/>
        </p:nvSpPr>
        <p:spPr bwMode="auto">
          <a:xfrm>
            <a:off x="1116013" y="3189288"/>
            <a:ext cx="7343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Los orbitales 2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de los átomos también forman una banda de orbitales deslocalizados 2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vacíos que se superpone con la banda llena 2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. Al ser excitados, los electrones pasan de una a otra banda y pueden conducir.</a:t>
            </a:r>
            <a:endParaRPr lang="es-ES" altLang="es-ES" sz="1800" b="0" baseline="-250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4324350"/>
            <a:ext cx="56800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5222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31E3DA2-5BD3-479E-8725-F403FC88E2B4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52231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Teoría de orbitales moleculares de los metales. Teoría de bandas</a:t>
            </a:r>
          </a:p>
        </p:txBody>
      </p:sp>
      <p:sp>
        <p:nvSpPr>
          <p:cNvPr id="52232" name="Rectangle 3"/>
          <p:cNvSpPr>
            <a:spLocks noChangeArrowheads="1"/>
          </p:cNvSpPr>
          <p:nvPr/>
        </p:nvSpPr>
        <p:spPr bwMode="auto">
          <a:xfrm>
            <a:off x="1116013" y="1989138"/>
            <a:ext cx="7343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Al excitarse (p.ej. térmicamente), los electrones de valencia pasan a orbitales vacíos de energía superior. El </a:t>
            </a:r>
            <a:r>
              <a:rPr lang="es-ES" altLang="es-ES" sz="1800" b="0" u="sng">
                <a:solidFill>
                  <a:srgbClr val="000080"/>
                </a:solidFill>
                <a:latin typeface="Times New Roman" panose="02020603050405020304" pitchFamily="18" charset="0"/>
              </a:rPr>
              <a:t>brillo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de los metales se debe a la energía que emiten (a distintas longitudes de onda) estos electrones al volver a niveles de energía más bajos. </a:t>
            </a:r>
          </a:p>
        </p:txBody>
      </p:sp>
      <p:sp>
        <p:nvSpPr>
          <p:cNvPr id="52233" name="Rectangle 3"/>
          <p:cNvSpPr>
            <a:spLocks noChangeArrowheads="1"/>
          </p:cNvSpPr>
          <p:nvPr/>
        </p:nvSpPr>
        <p:spPr bwMode="auto">
          <a:xfrm>
            <a:off x="755650" y="1484313"/>
            <a:ext cx="7991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Otras propiedades de los metales</a:t>
            </a:r>
            <a:endParaRPr lang="es-ES" altLang="es-ES" sz="1800" b="0" i="1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52234" name="Rectangle 3"/>
          <p:cNvSpPr>
            <a:spLocks noChangeArrowheads="1"/>
          </p:cNvSpPr>
          <p:nvPr/>
        </p:nvSpPr>
        <p:spPr bwMode="auto">
          <a:xfrm>
            <a:off x="1116013" y="3189288"/>
            <a:ext cx="7343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Los </a:t>
            </a:r>
            <a:r>
              <a:rPr lang="es-ES" altLang="es-ES" sz="1800" b="0" u="sng">
                <a:solidFill>
                  <a:srgbClr val="333333"/>
                </a:solidFill>
                <a:latin typeface="Times New Roman" panose="02020603050405020304" pitchFamily="18" charset="0"/>
              </a:rPr>
              <a:t>puntos de fusión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dependen de la fuerza del enlace metálico. En todos los períodos de los metales de transición, los puntos de fusión aumentan en los primeros elementos de la serie y luego disminuyen. </a:t>
            </a:r>
          </a:p>
        </p:txBody>
      </p:sp>
      <p:sp>
        <p:nvSpPr>
          <p:cNvPr id="52235" name="Rectangle 3"/>
          <p:cNvSpPr>
            <a:spLocks noChangeArrowheads="1"/>
          </p:cNvSpPr>
          <p:nvPr/>
        </p:nvSpPr>
        <p:spPr bwMode="auto">
          <a:xfrm>
            <a:off x="4049713" y="4221163"/>
            <a:ext cx="4843462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Calibri" panose="020F0502020204030204" pitchFamily="34" charset="0"/>
              <a:buChar char="→"/>
            </a:pPr>
            <a:r>
              <a:rPr lang="es-ES" altLang="es-ES" sz="1600" b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Elementos como el Cr, Mo y W tienen el número exacto de electrones para llenar del todo la banda de energía enlazante y dejar vacía la antienlazante.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Calibri" panose="020F0502020204030204" pitchFamily="34" charset="0"/>
              <a:buChar char="→"/>
            </a:pPr>
            <a:r>
              <a:rPr lang="es-ES" altLang="es-ES" sz="1600" b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elementos con menos electrones hay orbitales enlazantes vacíos y elementos con más electrones tienen orbitales antienlazantes ocupados y sus enlaces son más débiles.</a:t>
            </a:r>
          </a:p>
        </p:txBody>
      </p:sp>
      <p:pic>
        <p:nvPicPr>
          <p:cNvPr id="522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92600"/>
            <a:ext cx="363855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638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92D96F3-0588-43E9-8EE3-954343809BAA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774700" y="1557338"/>
            <a:ext cx="7758113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600" b="0">
                <a:latin typeface="Arial" panose="020B0604020202020204" pitchFamily="34" charset="0"/>
              </a:rPr>
              <a:t>El enlace se produce cuando la distancia entre dos átomos se reduce y la energía potencial entre ambos disminuye hasta un mínimo para poder interaccionar. 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600" b="0">
                <a:solidFill>
                  <a:srgbClr val="000080"/>
                </a:solidFill>
                <a:latin typeface="Arial" panose="020B0604020202020204" pitchFamily="34" charset="0"/>
              </a:rPr>
              <a:t>La energía de los átomos es más baja al estar enlazados que al estar separados (se libera energía, proceso </a:t>
            </a:r>
            <a:r>
              <a:rPr lang="es-ES" altLang="es-ES" sz="1600" b="0" i="1">
                <a:solidFill>
                  <a:srgbClr val="000080"/>
                </a:solidFill>
                <a:latin typeface="Arial" panose="020B0604020202020204" pitchFamily="34" charset="0"/>
              </a:rPr>
              <a:t>exotérmico</a:t>
            </a:r>
            <a:r>
              <a:rPr lang="es-ES" altLang="es-ES" sz="1600" b="0">
                <a:solidFill>
                  <a:srgbClr val="000080"/>
                </a:solidFill>
                <a:latin typeface="Arial" panose="020B0604020202020204" pitchFamily="34" charset="0"/>
              </a:rPr>
              <a:t>). El contenido energético del sistema es mínimo y el sistema es estable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600" b="0">
                <a:latin typeface="Arial" panose="020B0604020202020204" pitchFamily="34" charset="0"/>
              </a:rPr>
              <a:t>Las interacciones repulsivas electrón-electrón y núcleo-núcleo son más débiles que las de atracción, y a la distancia de enlace el balance es máximo. Si se siguen aproximando, las fuerzas repulsivas aumentan y la energía aumenta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Concepto de enlace y Teoría de Lewis</a:t>
            </a:r>
          </a:p>
        </p:txBody>
      </p:sp>
      <p:pic>
        <p:nvPicPr>
          <p:cNvPr id="16392" name="Picture 11" descr="http://2012books.lardbucket.org/books/principles-of-general-chemistry-v1.0m/section_12/ca0d2b71bb959680f1f040ad574f1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387850"/>
            <a:ext cx="3548062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3" descr="http://2012books.lardbucket.org/books/principles-of-general-chemistry-v1.0/section_12/95236acc5635a15c238054d04d2d320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387850"/>
            <a:ext cx="3525837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Enlace y energía potencial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5325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9D0EB51-44D4-4CCA-8B37-2A502AE714F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53255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Teoría de orbitales moleculares de los metales. Teoría de bandas</a:t>
            </a:r>
          </a:p>
        </p:txBody>
      </p:sp>
      <p:sp>
        <p:nvSpPr>
          <p:cNvPr id="53256" name="Rectangle 3"/>
          <p:cNvSpPr>
            <a:spLocks noChangeArrowheads="1"/>
          </p:cNvSpPr>
          <p:nvPr/>
        </p:nvSpPr>
        <p:spPr bwMode="auto">
          <a:xfrm>
            <a:off x="755650" y="1484313"/>
            <a:ext cx="7991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Semiconductores y aislantes</a:t>
            </a:r>
            <a:endParaRPr lang="es-ES" altLang="es-ES" sz="1800" b="0" i="1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53257" name="Rectangle 3"/>
          <p:cNvSpPr>
            <a:spLocks noChangeArrowheads="1"/>
          </p:cNvSpPr>
          <p:nvPr/>
        </p:nvSpPr>
        <p:spPr bwMode="auto">
          <a:xfrm>
            <a:off x="1011238" y="2814638"/>
            <a:ext cx="641985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En los </a:t>
            </a:r>
            <a:r>
              <a:rPr lang="es-ES" altLang="es-ES" sz="1800">
                <a:solidFill>
                  <a:srgbClr val="292929"/>
                </a:solidFill>
                <a:latin typeface="Calibri" panose="020F0502020204030204" pitchFamily="34" charset="0"/>
              </a:rPr>
              <a:t>semiconductores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el salto de energía entre las bandas es pequeño y resulta posible la conducción. A bajas temperaturas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T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no hay electrones excitados. A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T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más alta (o bajo un campo eléctrico) algunos electrones ganan energía suficiente para saltar de banda</a:t>
            </a:r>
          </a:p>
        </p:txBody>
      </p:sp>
      <p:sp>
        <p:nvSpPr>
          <p:cNvPr id="53258" name="Rectangle 3"/>
          <p:cNvSpPr>
            <a:spLocks noChangeArrowheads="1"/>
          </p:cNvSpPr>
          <p:nvPr/>
        </p:nvSpPr>
        <p:spPr bwMode="auto">
          <a:xfrm>
            <a:off x="1011238" y="1874838"/>
            <a:ext cx="65198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materiales </a:t>
            </a:r>
            <a:r>
              <a:rPr lang="es-ES" altLang="es-ES" sz="18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aislantes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conducen la electricidad porque las bandas de energía no se solapan y la diferencia energética entre bandas es muy grande. </a:t>
            </a:r>
          </a:p>
        </p:txBody>
      </p:sp>
      <p:pic>
        <p:nvPicPr>
          <p:cNvPr id="53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88" y="1052513"/>
            <a:ext cx="1571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3582988"/>
            <a:ext cx="126682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25963"/>
            <a:ext cx="20145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0 Rectángulo"/>
          <p:cNvSpPr>
            <a:spLocks noChangeArrowheads="1"/>
          </p:cNvSpPr>
          <p:nvPr/>
        </p:nvSpPr>
        <p:spPr bwMode="auto">
          <a:xfrm>
            <a:off x="2484438" y="4435475"/>
            <a:ext cx="494665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"/>
              <a:defRPr/>
            </a:pP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Pueden cambiarse las conductividades de los semiconductores mediante el </a:t>
            </a:r>
            <a:r>
              <a:rPr lang="es-ES" sz="16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dopaje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(añadiendo elementos con más o menos electrones)</a:t>
            </a: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"/>
              <a:defRPr/>
            </a:pP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Ejemplo: al Silicio (4</a:t>
            </a:r>
            <a:r>
              <a:rPr lang="es-ES" sz="16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de valencia) se le puede añadir Boro (3</a:t>
            </a:r>
            <a:r>
              <a:rPr lang="es-ES" sz="16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de valencia) o Fósforo (5</a:t>
            </a:r>
            <a:r>
              <a:rPr lang="es-ES" sz="16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de valencia). Al dopar con un menor número de electrones se dice que es de </a:t>
            </a:r>
            <a:r>
              <a:rPr lang="es-ES" sz="16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tipo-p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o positivo. Si el dopaje aumenta el número de electrones es de </a:t>
            </a:r>
            <a:r>
              <a:rPr lang="es-ES" sz="16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tipo-n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o negativo.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3745F71-4BEE-4A6D-A1F9-83B207A988E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430588" y="3357563"/>
            <a:ext cx="2293937" cy="550862"/>
          </a:xfrm>
          <a:prstGeom prst="rect">
            <a:avLst/>
          </a:prstGeom>
          <a:solidFill>
            <a:srgbClr val="FFCC99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kern="0" dirty="0" err="1" smtClean="0">
                <a:effectLst/>
                <a:latin typeface="Calibri" pitchFamily="34" charset="0"/>
              </a:rPr>
              <a:t>The</a:t>
            </a:r>
            <a:r>
              <a:rPr lang="es-ES" altLang="es-ES" kern="0" dirty="0" smtClean="0">
                <a:effectLst/>
                <a:latin typeface="Calibri" pitchFamily="34" charset="0"/>
              </a:rPr>
              <a:t> </a:t>
            </a:r>
            <a:r>
              <a:rPr lang="es-ES" altLang="es-ES" kern="0" dirty="0" err="1" smtClean="0">
                <a:effectLst/>
                <a:latin typeface="Calibri" pitchFamily="34" charset="0"/>
              </a:rPr>
              <a:t>end</a:t>
            </a:r>
            <a:endParaRPr lang="es-ES" altLang="es-ES" kern="0" dirty="0" smtClean="0">
              <a:effectLst/>
              <a:latin typeface="Calibri" pitchFamily="34" charset="0"/>
            </a:endParaRPr>
          </a:p>
        </p:txBody>
      </p:sp>
      <p:pic>
        <p:nvPicPr>
          <p:cNvPr id="18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58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68338" y="26812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</a:t>
            </a:r>
            <a:r>
              <a:rPr lang="es-ES" altLang="es-ES" sz="18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</a:t>
            </a:r>
            <a:endParaRPr lang="es-ES" altLang="es-E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Enlace Químico</a:t>
            </a:r>
            <a:endParaRPr lang="es-ES" altLang="es-E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891830" y="4293096"/>
            <a:ext cx="5344466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Nota: Esta presentación no incluye todos los apartados del tema en el libro de texto base y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alumn@s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deberán completar la información de forma personal de cara a su estudio </a:t>
            </a:r>
            <a:endParaRPr lang="es-ES" altLang="es-ES" sz="1400" b="0" i="0" dirty="0">
              <a:solidFill>
                <a:srgbClr val="4D4D4D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83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74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E12AC00-EFA8-456B-9AE0-C53C82BEC9BD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17414" name="Picture 14" descr="http://cwx.prenhall.com/petrucci/medialib/media_portfolio/text_images/FG11_00-01U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8" y="519113"/>
            <a:ext cx="12319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1 Rectángulo"/>
          <p:cNvSpPr>
            <a:spLocks noChangeArrowheads="1"/>
          </p:cNvSpPr>
          <p:nvPr/>
        </p:nvSpPr>
        <p:spPr bwMode="auto">
          <a:xfrm>
            <a:off x="7546975" y="2239963"/>
            <a:ext cx="1565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 i="1">
                <a:latin typeface="Calibri" panose="020F0502020204030204" pitchFamily="34" charset="0"/>
                <a:cs typeface="Calibri" panose="020F0502020204030204" pitchFamily="34" charset="0"/>
              </a:rPr>
              <a:t>Gilbert Newton Lewis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latin typeface="Calibri" panose="020F0502020204030204" pitchFamily="34" charset="0"/>
                <a:cs typeface="Calibri" panose="020F0502020204030204" pitchFamily="34" charset="0"/>
              </a:rPr>
              <a:t>(1875-1946)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Concepto de enlace y Teoría de Lewis</a:t>
            </a:r>
          </a:p>
        </p:txBody>
      </p:sp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468313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Teoría de Lewis</a:t>
            </a:r>
          </a:p>
        </p:txBody>
      </p:sp>
      <p:sp>
        <p:nvSpPr>
          <p:cNvPr id="17418" name="Rectangle 3"/>
          <p:cNvSpPr>
            <a:spLocks noChangeArrowheads="1"/>
          </p:cNvSpPr>
          <p:nvPr/>
        </p:nvSpPr>
        <p:spPr bwMode="auto">
          <a:xfrm>
            <a:off x="539750" y="1563688"/>
            <a:ext cx="6769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En 1916 G.Lewis propone la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regla del octeto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para explicar el enlace químico. Bases de la Teoría de Lewis:</a:t>
            </a:r>
          </a:p>
        </p:txBody>
      </p:sp>
      <p:sp>
        <p:nvSpPr>
          <p:cNvPr id="17419" name="Rectangle 3"/>
          <p:cNvSpPr>
            <a:spLocks noChangeArrowheads="1"/>
          </p:cNvSpPr>
          <p:nvPr/>
        </p:nvSpPr>
        <p:spPr bwMode="auto">
          <a:xfrm>
            <a:off x="827088" y="2276475"/>
            <a:ext cx="704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Los electrones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de valencia son fundamentales en la formación de un enlace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En un enlace un átomo gana, pierde o comparte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con otros átomos</a:t>
            </a:r>
            <a:endParaRPr lang="es-ES" altLang="es-ES" sz="16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0" name="Rectangle 3"/>
          <p:cNvSpPr>
            <a:spLocks noChangeArrowheads="1"/>
          </p:cNvSpPr>
          <p:nvPr/>
        </p:nvSpPr>
        <p:spPr bwMode="auto">
          <a:xfrm>
            <a:off x="2182813" y="3078163"/>
            <a:ext cx="4681537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905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7905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7905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7905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7905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latin typeface="Arial" panose="020B0604020202020204" pitchFamily="34" charset="0"/>
                <a:sym typeface="Wingdings" panose="05000000000000000000" pitchFamily="2" charset="2"/>
              </a:rPr>
              <a:t>Transferencia de </a:t>
            </a:r>
            <a:r>
              <a:rPr lang="es-ES" altLang="es-ES" sz="1400" b="0" i="1">
                <a:latin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latin typeface="Arial" panose="020B0604020202020204" pitchFamily="34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latin typeface="Arial" panose="020B0604020202020204" pitchFamily="34" charset="0"/>
                <a:sym typeface="Wingdings" panose="05000000000000000000" pitchFamily="2" charset="2"/>
              </a:rPr>
              <a:t>  enlace iónico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latin typeface="Arial" panose="020B0604020202020204" pitchFamily="34" charset="0"/>
                <a:sym typeface="Wingdings" panose="05000000000000000000" pitchFamily="2" charset="2"/>
              </a:rPr>
              <a:t>Compartición de </a:t>
            </a:r>
            <a:r>
              <a:rPr lang="es-ES" altLang="es-ES" sz="1400" b="0" i="1">
                <a:latin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latin typeface="Arial" panose="020B0604020202020204" pitchFamily="34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latin typeface="Arial" panose="020B0604020202020204" pitchFamily="34" charset="0"/>
                <a:sym typeface="Wingdings" panose="05000000000000000000" pitchFamily="2" charset="2"/>
              </a:rPr>
              <a:t> 	 enlace covalente</a:t>
            </a:r>
            <a:endParaRPr lang="es-ES" altLang="es-ES" sz="140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14 Abrir llave"/>
          <p:cNvSpPr/>
          <p:nvPr/>
        </p:nvSpPr>
        <p:spPr bwMode="auto">
          <a:xfrm>
            <a:off x="2057400" y="3079750"/>
            <a:ext cx="125413" cy="563563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422" name="Rectangle 3"/>
          <p:cNvSpPr>
            <a:spLocks noChangeArrowheads="1"/>
          </p:cNvSpPr>
          <p:nvPr/>
        </p:nvSpPr>
        <p:spPr bwMode="auto">
          <a:xfrm>
            <a:off x="827088" y="3716338"/>
            <a:ext cx="704373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i="1">
                <a:solidFill>
                  <a:srgbClr val="4D4D4D"/>
                </a:solidFill>
                <a:latin typeface="Times New Roman" panose="02020603050405020304" pitchFamily="18" charset="0"/>
              </a:rPr>
              <a:t>Regla del octeto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: el átomo gana, pierde o comparte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hasta alcanzar una configuración estable de gas noble con 8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de valencia: un </a:t>
            </a:r>
            <a:r>
              <a:rPr lang="es-ES" altLang="es-ES" sz="1600">
                <a:solidFill>
                  <a:srgbClr val="FF0000"/>
                </a:solidFill>
                <a:latin typeface="Times New Roman" panose="02020603050405020304" pitchFamily="18" charset="0"/>
              </a:rPr>
              <a:t>octeto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. </a:t>
            </a:r>
            <a:endParaRPr lang="es-ES" altLang="es-ES" sz="16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3" name="Rectangle 3"/>
          <p:cNvSpPr>
            <a:spLocks noChangeArrowheads="1"/>
          </p:cNvSpPr>
          <p:nvPr/>
        </p:nvSpPr>
        <p:spPr bwMode="auto">
          <a:xfrm>
            <a:off x="539750" y="4365625"/>
            <a:ext cx="80994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Lewis usó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símbolos de electrón-punto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para representar su teoría. En un </a:t>
            </a:r>
            <a:r>
              <a:rPr lang="es-ES" altLang="es-ES" sz="1800">
                <a:solidFill>
                  <a:srgbClr val="C00000"/>
                </a:solidFill>
                <a:latin typeface="Calibri" panose="020F0502020204030204" pitchFamily="34" charset="0"/>
              </a:rPr>
              <a:t>símbolo de Lewis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los electrones de valencia se representan como puntos alrededor del símbolo del elemento.</a:t>
            </a:r>
          </a:p>
        </p:txBody>
      </p:sp>
      <p:sp>
        <p:nvSpPr>
          <p:cNvPr id="17424" name="Rectangle 61"/>
          <p:cNvSpPr>
            <a:spLocks noChangeArrowheads="1"/>
          </p:cNvSpPr>
          <p:nvPr/>
        </p:nvSpPr>
        <p:spPr bwMode="auto">
          <a:xfrm>
            <a:off x="1763713" y="5373688"/>
            <a:ext cx="6192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  <a:r>
              <a:rPr kumimoji="0" lang="en-U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 Cloro</a:t>
            </a:r>
            <a:endParaRPr kumimoji="0" lang="en-US" altLang="es-ES" sz="1400" b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4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283200"/>
            <a:ext cx="558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5688013"/>
            <a:ext cx="9429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7" name="Rectangle 3"/>
          <p:cNvSpPr>
            <a:spLocks noChangeArrowheads="1"/>
          </p:cNvSpPr>
          <p:nvPr/>
        </p:nvSpPr>
        <p:spPr bwMode="auto">
          <a:xfrm>
            <a:off x="539750" y="6021388"/>
            <a:ext cx="80994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Una </a:t>
            </a:r>
            <a:r>
              <a:rPr lang="es-ES" altLang="es-ES" sz="1800">
                <a:solidFill>
                  <a:srgbClr val="C00000"/>
                </a:solidFill>
                <a:latin typeface="Calibri" panose="020F0502020204030204" pitchFamily="34" charset="0"/>
              </a:rPr>
              <a:t>estructura de Lewis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representa en enlace entre átomos combinando sus símbolos de Lewis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5289550" y="5157788"/>
          <a:ext cx="3675063" cy="80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pPr algn="l"/>
                      <a:r>
                        <a:rPr kumimoji="0" lang="es-ES" sz="1600" b="0" dirty="0" smtClean="0">
                          <a:solidFill>
                            <a:srgbClr val="FF0000"/>
                          </a:solidFill>
                          <a:latin typeface="Bradley Hand ITC" pitchFamily="66" charset="0"/>
                          <a:sym typeface="Wingdings" pitchFamily="2" charset="2"/>
                        </a:rPr>
                        <a:t></a:t>
                      </a:r>
                      <a:endParaRPr lang="es-ES" sz="1600" dirty="0"/>
                    </a:p>
                  </a:txBody>
                  <a:tcPr marL="36007" marR="36007" marT="35917" marB="3591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ES" sz="1600" b="0" dirty="0" smtClean="0">
                          <a:solidFill>
                            <a:srgbClr val="000000"/>
                          </a:solidFill>
                          <a:latin typeface="Bradley Hand ITC" pitchFamily="66" charset="0"/>
                        </a:rPr>
                        <a:t>Los electrones se van colocando uno a uno en cada uno de los 4 lados, dos como máximo por lado. </a:t>
                      </a:r>
                      <a:endParaRPr lang="es-ES" sz="1600" dirty="0"/>
                    </a:p>
                  </a:txBody>
                  <a:tcPr marL="36007" marR="36007" marT="35917" marB="359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84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63F384E-AB37-4D7A-847E-2E127030F95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611188" y="122872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Formación de un enlace iónico</a:t>
            </a:r>
          </a:p>
        </p:txBody>
      </p:sp>
      <p:sp>
        <p:nvSpPr>
          <p:cNvPr id="8" name="10 Rectángulo"/>
          <p:cNvSpPr>
            <a:spLocks noChangeArrowheads="1"/>
          </p:cNvSpPr>
          <p:nvPr/>
        </p:nvSpPr>
        <p:spPr bwMode="auto">
          <a:xfrm>
            <a:off x="1109663" y="1684338"/>
            <a:ext cx="74231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s-E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enlace iónico</a:t>
            </a:r>
            <a:r>
              <a:rPr lang="es-ES" sz="18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 produce cuando los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enlace pasan a depender casi exclusivamente de uno de los átomos 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 átomos presentan gran diferencia de electronegatividad:</a:t>
            </a:r>
          </a:p>
        </p:txBody>
      </p:sp>
      <p:sp>
        <p:nvSpPr>
          <p:cNvPr id="18441" name="Rectangle 3"/>
          <p:cNvSpPr>
            <a:spLocks noChangeArrowheads="1"/>
          </p:cNvSpPr>
          <p:nvPr/>
        </p:nvSpPr>
        <p:spPr bwMode="auto">
          <a:xfrm>
            <a:off x="2033588" y="2692400"/>
            <a:ext cx="62833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más electronegativo atrae el par de 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 enlace, gana un 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→ 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anión</a:t>
            </a:r>
          </a:p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menos electronegativo pierde un 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→ 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catión</a:t>
            </a:r>
            <a:endParaRPr lang="es-ES" altLang="es-ES" sz="1600" i="1">
              <a:solidFill>
                <a:srgbClr val="303D4E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0" name="9 Abrir llave"/>
          <p:cNvSpPr/>
          <p:nvPr/>
        </p:nvSpPr>
        <p:spPr bwMode="auto">
          <a:xfrm>
            <a:off x="1908175" y="2727325"/>
            <a:ext cx="125413" cy="600075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443" name="Rectangle 61"/>
          <p:cNvSpPr>
            <a:spLocks noChangeArrowheads="1"/>
          </p:cNvSpPr>
          <p:nvPr/>
        </p:nvSpPr>
        <p:spPr bwMode="auto">
          <a:xfrm>
            <a:off x="1109663" y="3500438"/>
            <a:ext cx="6192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  <a:r>
              <a:rPr kumimoji="0" lang="en-U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 Cloruro sódico</a:t>
            </a:r>
            <a:endParaRPr kumimoji="0" lang="en-US" altLang="es-ES" sz="1400" b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4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932238"/>
            <a:ext cx="71770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Text Box 22"/>
          <p:cNvSpPr txBox="1">
            <a:spLocks noChangeArrowheads="1"/>
          </p:cNvSpPr>
          <p:nvPr/>
        </p:nvSpPr>
        <p:spPr bwMode="gray">
          <a:xfrm>
            <a:off x="4498975" y="3644900"/>
            <a:ext cx="27368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1">
                <a:solidFill>
                  <a:srgbClr val="292929"/>
                </a:solidFill>
                <a:latin typeface="Calibri" panose="020F0502020204030204" pitchFamily="34" charset="0"/>
              </a:rPr>
              <a:t>Formación de dos iones</a:t>
            </a:r>
          </a:p>
        </p:txBody>
      </p:sp>
      <p:grpSp>
        <p:nvGrpSpPr>
          <p:cNvPr id="18446" name="26 Grupo"/>
          <p:cNvGrpSpPr>
            <a:grpSpLocks/>
          </p:cNvGrpSpPr>
          <p:nvPr/>
        </p:nvGrpSpPr>
        <p:grpSpPr bwMode="auto">
          <a:xfrm>
            <a:off x="5038725" y="3946525"/>
            <a:ext cx="1262063" cy="276225"/>
            <a:chOff x="4932040" y="4091555"/>
            <a:chExt cx="1451513" cy="276290"/>
          </a:xfrm>
        </p:grpSpPr>
        <p:cxnSp>
          <p:nvCxnSpPr>
            <p:cNvPr id="18455" name="2 Conector recto de flecha"/>
            <p:cNvCxnSpPr>
              <a:cxnSpLocks noChangeShapeType="1"/>
            </p:cNvCxnSpPr>
            <p:nvPr/>
          </p:nvCxnSpPr>
          <p:spPr bwMode="auto">
            <a:xfrm flipH="1">
              <a:off x="4932040" y="4097459"/>
              <a:ext cx="648072" cy="270386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56" name="16 Conector recto de flecha"/>
            <p:cNvCxnSpPr>
              <a:cxnSpLocks noChangeShapeType="1"/>
            </p:cNvCxnSpPr>
            <p:nvPr/>
          </p:nvCxnSpPr>
          <p:spPr bwMode="auto">
            <a:xfrm>
              <a:off x="5735481" y="4091555"/>
              <a:ext cx="648072" cy="270386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pic>
        <p:nvPicPr>
          <p:cNvPr id="184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5013325"/>
            <a:ext cx="298291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Text Box 22"/>
          <p:cNvSpPr txBox="1">
            <a:spLocks noChangeArrowheads="1"/>
          </p:cNvSpPr>
          <p:nvPr/>
        </p:nvSpPr>
        <p:spPr bwMode="gray">
          <a:xfrm>
            <a:off x="755650" y="4762500"/>
            <a:ext cx="27368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1">
                <a:solidFill>
                  <a:srgbClr val="292929"/>
                </a:solidFill>
                <a:latin typeface="Calibri" panose="020F0502020204030204" pitchFamily="34" charset="0"/>
              </a:rPr>
              <a:t>Transferencia del electrón</a:t>
            </a:r>
          </a:p>
        </p:txBody>
      </p:sp>
      <p:cxnSp>
        <p:nvCxnSpPr>
          <p:cNvPr id="18449" name="22 Conector recto de flecha"/>
          <p:cNvCxnSpPr>
            <a:cxnSpLocks noChangeShapeType="1"/>
          </p:cNvCxnSpPr>
          <p:nvPr/>
        </p:nvCxnSpPr>
        <p:spPr bwMode="auto">
          <a:xfrm flipH="1" flipV="1">
            <a:off x="2987675" y="4067175"/>
            <a:ext cx="133350" cy="78105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0" name="Text Box 22"/>
          <p:cNvSpPr txBox="1">
            <a:spLocks noChangeArrowheads="1"/>
          </p:cNvSpPr>
          <p:nvPr/>
        </p:nvSpPr>
        <p:spPr bwMode="gray">
          <a:xfrm>
            <a:off x="6862763" y="4654550"/>
            <a:ext cx="145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1">
                <a:solidFill>
                  <a:srgbClr val="292929"/>
                </a:solidFill>
                <a:latin typeface="Calibri" panose="020F0502020204030204" pitchFamily="34" charset="0"/>
              </a:rPr>
              <a:t>Cada ión queda con un octeto</a:t>
            </a:r>
          </a:p>
        </p:txBody>
      </p:sp>
      <p:cxnSp>
        <p:nvCxnSpPr>
          <p:cNvPr id="18451" name="28 Conector recto de flecha"/>
          <p:cNvCxnSpPr>
            <a:cxnSpLocks noChangeShapeType="1"/>
          </p:cNvCxnSpPr>
          <p:nvPr/>
        </p:nvCxnSpPr>
        <p:spPr bwMode="auto">
          <a:xfrm>
            <a:off x="3186113" y="4962525"/>
            <a:ext cx="809625" cy="16986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10 Rectángulo"/>
          <p:cNvSpPr>
            <a:spLocks noChangeArrowheads="1"/>
          </p:cNvSpPr>
          <p:nvPr/>
        </p:nvSpPr>
        <p:spPr bwMode="auto">
          <a:xfrm>
            <a:off x="1181100" y="5805488"/>
            <a:ext cx="7423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 carácter iónico depende de la </a:t>
            </a:r>
            <a:r>
              <a:rPr lang="es-ES" sz="1800" b="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fuerza de atracción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los iones (mayor cuanto mayor carga) y del </a:t>
            </a:r>
            <a:r>
              <a:rPr lang="es-ES" sz="1800" b="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tamaño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los iones (mayor a menor tamaño)</a:t>
            </a:r>
          </a:p>
        </p:txBody>
      </p:sp>
      <p:sp>
        <p:nvSpPr>
          <p:cNvPr id="22" name="21 Forma libre"/>
          <p:cNvSpPr/>
          <p:nvPr/>
        </p:nvSpPr>
        <p:spPr bwMode="auto">
          <a:xfrm>
            <a:off x="6192838" y="4916488"/>
            <a:ext cx="611187" cy="198437"/>
          </a:xfrm>
          <a:custGeom>
            <a:avLst/>
            <a:gdLst>
              <a:gd name="connsiteX0" fmla="*/ 518475 w 518475"/>
              <a:gd name="connsiteY0" fmla="*/ 1217 h 199180"/>
              <a:gd name="connsiteX1" fmla="*/ 131976 w 518475"/>
              <a:gd name="connsiteY1" fmla="*/ 29497 h 199180"/>
              <a:gd name="connsiteX2" fmla="*/ 0 w 518475"/>
              <a:gd name="connsiteY2" fmla="*/ 199180 h 199180"/>
              <a:gd name="connsiteX3" fmla="*/ 0 w 518475"/>
              <a:gd name="connsiteY3" fmla="*/ 199180 h 19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5" h="199180">
                <a:moveTo>
                  <a:pt x="518475" y="1217"/>
                </a:moveTo>
                <a:cubicBezTo>
                  <a:pt x="368431" y="-1140"/>
                  <a:pt x="218388" y="-3497"/>
                  <a:pt x="131976" y="29497"/>
                </a:cubicBezTo>
                <a:cubicBezTo>
                  <a:pt x="45564" y="62491"/>
                  <a:pt x="0" y="199180"/>
                  <a:pt x="0" y="199180"/>
                </a:cubicBezTo>
                <a:lnTo>
                  <a:pt x="0" y="19918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6" name="35 Forma libre"/>
          <p:cNvSpPr/>
          <p:nvPr/>
        </p:nvSpPr>
        <p:spPr bwMode="auto">
          <a:xfrm>
            <a:off x="5435600" y="4886325"/>
            <a:ext cx="1403350" cy="244475"/>
          </a:xfrm>
          <a:custGeom>
            <a:avLst/>
            <a:gdLst>
              <a:gd name="connsiteX0" fmla="*/ 518475 w 518475"/>
              <a:gd name="connsiteY0" fmla="*/ 1217 h 199180"/>
              <a:gd name="connsiteX1" fmla="*/ 131976 w 518475"/>
              <a:gd name="connsiteY1" fmla="*/ 29497 h 199180"/>
              <a:gd name="connsiteX2" fmla="*/ 0 w 518475"/>
              <a:gd name="connsiteY2" fmla="*/ 199180 h 199180"/>
              <a:gd name="connsiteX3" fmla="*/ 0 w 518475"/>
              <a:gd name="connsiteY3" fmla="*/ 199180 h 19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5" h="199180">
                <a:moveTo>
                  <a:pt x="518475" y="1217"/>
                </a:moveTo>
                <a:cubicBezTo>
                  <a:pt x="368431" y="-1140"/>
                  <a:pt x="218388" y="-3497"/>
                  <a:pt x="131976" y="29497"/>
                </a:cubicBezTo>
                <a:cubicBezTo>
                  <a:pt x="45564" y="62491"/>
                  <a:pt x="0" y="199180"/>
                  <a:pt x="0" y="199180"/>
                </a:cubicBezTo>
                <a:lnTo>
                  <a:pt x="0" y="19918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946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A6EEAFA-9394-4439-A40A-2E2F0BA47E0E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Redes iónicas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sp>
        <p:nvSpPr>
          <p:cNvPr id="13" name="10 Rectángulo"/>
          <p:cNvSpPr>
            <a:spLocks noChangeArrowheads="1"/>
          </p:cNvSpPr>
          <p:nvPr/>
        </p:nvSpPr>
        <p:spPr bwMode="auto">
          <a:xfrm>
            <a:off x="1109663" y="1557338"/>
            <a:ext cx="7423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 compuestos iónicos son en general sólidos cristalinos: los iones se agrupan ordenadamente formando </a:t>
            </a:r>
            <a:r>
              <a:rPr lang="es-E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redes cristalinas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9465" name="Rectangle 3"/>
          <p:cNvSpPr>
            <a:spLocks noChangeArrowheads="1"/>
          </p:cNvSpPr>
          <p:nvPr/>
        </p:nvSpPr>
        <p:spPr bwMode="auto">
          <a:xfrm>
            <a:off x="3735388" y="2276475"/>
            <a:ext cx="4652962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Una fórmula como 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NaCl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no indica molécula sino la proporción de iones 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</a:t>
            </a:r>
            <a:r>
              <a:rPr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y 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</a:t>
            </a:r>
            <a:r>
              <a:rPr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en el cristal</a:t>
            </a:r>
          </a:p>
        </p:txBody>
      </p:sp>
      <p:sp>
        <p:nvSpPr>
          <p:cNvPr id="19466" name="10 Rectángulo"/>
          <p:cNvSpPr>
            <a:spLocks noChangeArrowheads="1"/>
          </p:cNvSpPr>
          <p:nvPr/>
        </p:nvSpPr>
        <p:spPr bwMode="auto">
          <a:xfrm>
            <a:off x="1835150" y="2997200"/>
            <a:ext cx="68405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"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ión se rodea de iones de signo opuesto, y se mantiene lo más alejado posible de iones de su misma carga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"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iones se disponen según formas geométricas regulares y con el mayor empaquetamiento posible hasta conseguir la máxima estabilidad</a:t>
            </a:r>
          </a:p>
        </p:txBody>
      </p:sp>
      <p:sp>
        <p:nvSpPr>
          <p:cNvPr id="17" name="10 Rectángulo"/>
          <p:cNvSpPr>
            <a:spLocks noChangeArrowheads="1"/>
          </p:cNvSpPr>
          <p:nvPr/>
        </p:nvSpPr>
        <p:spPr bwMode="auto">
          <a:xfrm>
            <a:off x="1109663" y="4365625"/>
            <a:ext cx="74231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red cristalina se construye por repetición de una </a:t>
            </a:r>
            <a:r>
              <a:rPr lang="es-ES" sz="1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celda unitaria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grupo más pequeño de iones de la red que, repetida en la dirección de sus aristas, reproduce la estructura completa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geometría de la red la determina el </a:t>
            </a:r>
            <a:r>
              <a:rPr lang="es-ES" sz="1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número de coordinación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 número de iones que rodean a otro </a:t>
            </a:r>
            <a:r>
              <a:rPr lang="es-ES" sz="1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ión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carga opuesta</a:t>
            </a:r>
          </a:p>
        </p:txBody>
      </p:sp>
      <p:pic>
        <p:nvPicPr>
          <p:cNvPr id="19468" name="Picture 15" descr="http://cwx.prenhall.com/petrucci/medialib/media_portfolio/text_images/FG11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19363"/>
            <a:ext cx="14827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04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C5BFE34-6C5A-480E-83CA-59D5BC73696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Redes iónicas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pic>
        <p:nvPicPr>
          <p:cNvPr id="20488" name="Picture 4" descr="http://collegesciencecourses.com/chemistry/labs/lab_images/unit_cel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4" b="5965"/>
          <a:stretch>
            <a:fillRect/>
          </a:stretch>
        </p:blipFill>
        <p:spPr bwMode="auto">
          <a:xfrm>
            <a:off x="1331913" y="4076700"/>
            <a:ext cx="4318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0 Rectángulo"/>
          <p:cNvSpPr>
            <a:spLocks noChangeArrowheads="1"/>
          </p:cNvSpPr>
          <p:nvPr/>
        </p:nvSpPr>
        <p:spPr bwMode="auto">
          <a:xfrm>
            <a:off x="827088" y="1543050"/>
            <a:ext cx="54006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Existen distintos tipos de celdas unidad y de redes cristalinas (hay 14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redes de </a:t>
            </a:r>
            <a:r>
              <a:rPr lang="es-ES" sz="1800" b="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Bravais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catalogadas)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 tipo frecuente de red en sólidos iónicos es la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estructura cúbica compacta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con aniones dispuestos en los vértices del cubo y cationes en los huecos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 la estructura cúbica compacta existen tres tipos de celdas unitarias: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sencilla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centrada en el cuerpo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centrada en las caras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0490" name="Picture 6" descr="http://www.hiru.com/image/image_gallery?uuid=9f3dde94-57f2-4c32-8dd0-d9c521a94f8f&amp;groupId=10137&amp;t=12607412730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604" r="555" b="484"/>
          <a:stretch>
            <a:fillRect/>
          </a:stretch>
        </p:blipFill>
        <p:spPr bwMode="auto">
          <a:xfrm>
            <a:off x="6372225" y="1557338"/>
            <a:ext cx="2589213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17"/>
          <p:cNvSpPr txBox="1">
            <a:spLocks noChangeArrowheads="1"/>
          </p:cNvSpPr>
          <p:nvPr/>
        </p:nvSpPr>
        <p:spPr bwMode="auto">
          <a:xfrm>
            <a:off x="6299200" y="5529263"/>
            <a:ext cx="280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Las 14 redes de Bravais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150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8A1CCD5-E1F1-4530-B4FE-1ECE36A9A8A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Redes iónicas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2470150" y="2109788"/>
          <a:ext cx="5702300" cy="13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7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000"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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6" marR="36006" marT="35990" marB="359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Compuesto: </a:t>
                      </a:r>
                      <a:r>
                        <a:rPr kumimoji="0" lang="es-ES" sz="1400" b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NaCl</a:t>
                      </a:r>
                      <a:endParaRPr kumimoji="0" lang="es-ES" sz="1400" b="0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/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Estructura: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cúbica centrada en las caras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Tamaño de iones: iones Cl</a:t>
                      </a:r>
                      <a:r>
                        <a:rPr kumimoji="0" lang="es-ES" sz="1400" b="0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–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mucho más grandes que iones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</a:t>
                      </a:r>
                      <a:r>
                        <a:rPr kumimoji="0" lang="es-ES" sz="1400" b="0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+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Número de coordinación: 6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Relación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estequiométrica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1/1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Otros compuestos: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KCl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CaO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AgCl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LiF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6" marR="36006" marT="35990" marB="35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10 Rectángulo"/>
          <p:cNvSpPr>
            <a:spLocks noChangeArrowheads="1"/>
          </p:cNvSpPr>
          <p:nvPr/>
        </p:nvSpPr>
        <p:spPr bwMode="auto">
          <a:xfrm>
            <a:off x="2916238" y="1341438"/>
            <a:ext cx="5400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Estructuras más comunes de los compuestos iónicos a partir de tres casos simples (</a:t>
            </a:r>
            <a:r>
              <a:rPr lang="es-ES" sz="1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1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CsCl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1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ZnS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215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3119438"/>
            <a:ext cx="1722437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97425"/>
            <a:ext cx="16986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2470150" y="5056188"/>
          <a:ext cx="5702300" cy="13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7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000"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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6" marR="36006" marT="35990" marB="359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Compuesto: </a:t>
                      </a:r>
                      <a:r>
                        <a:rPr kumimoji="0" lang="es-ES" sz="1400" b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ZnS</a:t>
                      </a:r>
                      <a:endParaRPr kumimoji="0" lang="es-ES" sz="1400" b="0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/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Estructura: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cúbica centrada en las caras (blenda) o hexagonal (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wurzita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Tamaño de iones: iones S</a:t>
                      </a:r>
                      <a:r>
                        <a:rPr kumimoji="0" lang="es-ES" sz="1400" b="0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2– 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más grandes que iones Zn</a:t>
                      </a:r>
                      <a:r>
                        <a:rPr kumimoji="0" lang="es-ES" sz="1400" b="0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2+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Número de coordinación: 4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Relación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estequiométrica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1/1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Otros compuestos: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CuCl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ZnO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BeO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6" marR="36006" marT="35990" marB="35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3492500" y="3616325"/>
          <a:ext cx="3546475" cy="13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000">
                <a:tc>
                  <a:txBody>
                    <a:bodyPr/>
                    <a:lstStyle/>
                    <a:p>
                      <a:pPr algn="r"/>
                      <a:r>
                        <a:rPr kumimoji="0" lang="es-ES" sz="1400" b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Compuesto: </a:t>
                      </a:r>
                      <a:r>
                        <a:rPr kumimoji="0" lang="es-ES" sz="1400" b="0" dirty="0" err="1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CsCl</a:t>
                      </a:r>
                      <a:endParaRPr kumimoji="0" lang="es-ES" sz="1400" b="0" dirty="0" smtClean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/>
                      <a:r>
                        <a:rPr kumimoji="0" lang="es-ES" sz="1400" b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Estructura:</a:t>
                      </a:r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 cúbica centrada en el cuerpo</a:t>
                      </a:r>
                    </a:p>
                    <a:p>
                      <a:pPr algn="r"/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Tamaño de iones: muy similar</a:t>
                      </a:r>
                      <a:endParaRPr kumimoji="0" lang="es-ES" sz="1400" b="0" baseline="30000" dirty="0" smtClean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/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Número de coordinación: 8</a:t>
                      </a:r>
                    </a:p>
                    <a:p>
                      <a:pPr algn="r"/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Relación </a:t>
                      </a:r>
                      <a:r>
                        <a:rPr kumimoji="0" lang="es-ES" sz="1400" b="0" baseline="0" dirty="0" err="1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estequiométrica</a:t>
                      </a:r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: 1/1</a:t>
                      </a:r>
                    </a:p>
                    <a:p>
                      <a:pPr algn="r"/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Otros compuestos: </a:t>
                      </a:r>
                      <a:r>
                        <a:rPr kumimoji="0" lang="es-ES" sz="1400" b="0" baseline="0" dirty="0" err="1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TlCl</a:t>
                      </a:r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, NH</a:t>
                      </a:r>
                      <a:r>
                        <a:rPr kumimoji="0" lang="es-ES" sz="1400" b="0" baseline="-2500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Cl</a:t>
                      </a:r>
                      <a:endParaRPr lang="es-ES" sz="1400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90" marR="35990" marT="35990" marB="359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90" marR="35990" marT="35990" marB="35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539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1714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icial">
  <a:themeElements>
    <a:clrScheme name="inicial 9">
      <a:dk1>
        <a:srgbClr val="000080"/>
      </a:dk1>
      <a:lt1>
        <a:srgbClr val="FFFFFF"/>
      </a:lt1>
      <a:dk2>
        <a:srgbClr val="3366CC"/>
      </a:dk2>
      <a:lt2>
        <a:srgbClr val="FFFFFF"/>
      </a:lt2>
      <a:accent1>
        <a:srgbClr val="006699"/>
      </a:accent1>
      <a:accent2>
        <a:srgbClr val="6699FF"/>
      </a:accent2>
      <a:accent3>
        <a:srgbClr val="FFFFFF"/>
      </a:accent3>
      <a:accent4>
        <a:srgbClr val="00006C"/>
      </a:accent4>
      <a:accent5>
        <a:srgbClr val="AAB8CA"/>
      </a:accent5>
      <a:accent6>
        <a:srgbClr val="5C8AE7"/>
      </a:accent6>
      <a:hlink>
        <a:srgbClr val="0000FF"/>
      </a:hlink>
      <a:folHlink>
        <a:srgbClr val="0000FF"/>
      </a:folHlink>
    </a:clrScheme>
    <a:fontScheme name="inic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icial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7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5F5F5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8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9">
        <a:dk1>
          <a:srgbClr val="000080"/>
        </a:dk1>
        <a:lt1>
          <a:srgbClr val="FFFFFF"/>
        </a:lt1>
        <a:dk2>
          <a:srgbClr val="3366CC"/>
        </a:dk2>
        <a:lt2>
          <a:srgbClr val="FFFFFF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21032</TotalTime>
  <Words>6206</Words>
  <Application>Microsoft Office PowerPoint</Application>
  <PresentationFormat>Presentación en pantalla (4:3)</PresentationFormat>
  <Paragraphs>510</Paragraphs>
  <Slides>41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1" baseType="lpstr">
      <vt:lpstr>Verdana</vt:lpstr>
      <vt:lpstr>Arial</vt:lpstr>
      <vt:lpstr>Times</vt:lpstr>
      <vt:lpstr>Tahoma</vt:lpstr>
      <vt:lpstr>Times New Roman</vt:lpstr>
      <vt:lpstr>Calibri</vt:lpstr>
      <vt:lpstr>Wingdings</vt:lpstr>
      <vt:lpstr>Tempus Sans ITC</vt:lpstr>
      <vt:lpstr>Bradley Hand ITC</vt:lpstr>
      <vt:lpstr>inicial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Autónoma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Cinética química</dc:title>
  <dc:creator>Luis Seijo</dc:creator>
  <cp:lastModifiedBy>JOSE LORENZO BALENZATEGUI MANZANARES</cp:lastModifiedBy>
  <cp:revision>1912</cp:revision>
  <cp:lastPrinted>2003-03-06T17:45:16Z</cp:lastPrinted>
  <dcterms:created xsi:type="dcterms:W3CDTF">2002-08-03T16:38:44Z</dcterms:created>
  <dcterms:modified xsi:type="dcterms:W3CDTF">2025-01-27T07:52:11Z</dcterms:modified>
</cp:coreProperties>
</file>