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27"/>
  </p:notesMasterIdLst>
  <p:handoutMasterIdLst>
    <p:handoutMasterId r:id="rId28"/>
  </p:handoutMasterIdLst>
  <p:sldIdLst>
    <p:sldId id="581" r:id="rId2"/>
    <p:sldId id="631" r:id="rId3"/>
    <p:sldId id="654" r:id="rId4"/>
    <p:sldId id="737" r:id="rId5"/>
    <p:sldId id="740" r:id="rId6"/>
    <p:sldId id="751" r:id="rId7"/>
    <p:sldId id="738" r:id="rId8"/>
    <p:sldId id="741" r:id="rId9"/>
    <p:sldId id="739" r:id="rId10"/>
    <p:sldId id="742" r:id="rId11"/>
    <p:sldId id="656" r:id="rId12"/>
    <p:sldId id="743" r:id="rId13"/>
    <p:sldId id="746" r:id="rId14"/>
    <p:sldId id="744" r:id="rId15"/>
    <p:sldId id="745" r:id="rId16"/>
    <p:sldId id="747" r:id="rId17"/>
    <p:sldId id="730" r:id="rId18"/>
    <p:sldId id="752" r:id="rId19"/>
    <p:sldId id="748" r:id="rId20"/>
    <p:sldId id="753" r:id="rId21"/>
    <p:sldId id="749" r:id="rId22"/>
    <p:sldId id="754" r:id="rId23"/>
    <p:sldId id="755" r:id="rId24"/>
    <p:sldId id="750" r:id="rId25"/>
    <p:sldId id="756" r:id="rId26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800" b="1" kern="1200">
        <a:solidFill>
          <a:srgbClr val="0033CC"/>
        </a:solidFill>
        <a:latin typeface="Verdana" panose="020B060403050404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umimoji="1" sz="2800" b="1" kern="1200">
        <a:solidFill>
          <a:srgbClr val="0033CC"/>
        </a:solidFill>
        <a:latin typeface="Verdana" panose="020B060403050404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umimoji="1" sz="2800" b="1" kern="1200">
        <a:solidFill>
          <a:srgbClr val="0033CC"/>
        </a:solidFill>
        <a:latin typeface="Verdana" panose="020B060403050404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umimoji="1" sz="2800" b="1" kern="1200">
        <a:solidFill>
          <a:srgbClr val="0033CC"/>
        </a:solidFill>
        <a:latin typeface="Verdana" panose="020B060403050404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umimoji="1" sz="2800" b="1" kern="1200">
        <a:solidFill>
          <a:srgbClr val="0033CC"/>
        </a:solidFill>
        <a:latin typeface="Verdana" panose="020B060403050404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umimoji="1" sz="2800" b="1" kern="1200">
        <a:solidFill>
          <a:srgbClr val="0033CC"/>
        </a:solidFill>
        <a:latin typeface="Verdana" panose="020B060403050404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umimoji="1" sz="2800" b="1" kern="1200">
        <a:solidFill>
          <a:srgbClr val="0033CC"/>
        </a:solidFill>
        <a:latin typeface="Verdana" panose="020B060403050404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umimoji="1" sz="2800" b="1" kern="1200">
        <a:solidFill>
          <a:srgbClr val="0033CC"/>
        </a:solidFill>
        <a:latin typeface="Verdana" panose="020B060403050404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umimoji="1" sz="2800" b="1" kern="1200">
        <a:solidFill>
          <a:srgbClr val="0033CC"/>
        </a:solidFill>
        <a:latin typeface="Verdana" panose="020B060403050404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D4D4D"/>
    <a:srgbClr val="000099"/>
    <a:srgbClr val="333333"/>
    <a:srgbClr val="000000"/>
    <a:srgbClr val="B2B2B2"/>
    <a:srgbClr val="292929"/>
    <a:srgbClr val="0066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20" autoAdjust="0"/>
    <p:restoredTop sz="94794" autoAdjust="0"/>
  </p:normalViewPr>
  <p:slideViewPr>
    <p:cSldViewPr>
      <p:cViewPr varScale="1">
        <p:scale>
          <a:sx n="85" d="100"/>
          <a:sy n="85" d="100"/>
        </p:scale>
        <p:origin x="1642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232"/>
    </p:cViewPr>
  </p:sorterViewPr>
  <p:notesViewPr>
    <p:cSldViewPr>
      <p:cViewPr varScale="1">
        <p:scale>
          <a:sx n="54" d="100"/>
          <a:sy n="54" d="100"/>
        </p:scale>
        <p:origin x="-2160" y="-9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 eaLnBrk="0" hangingPunct="0">
              <a:defRPr kumimoji="0" sz="1300" b="0">
                <a:solidFill>
                  <a:srgbClr val="FFFF00"/>
                </a:solidFill>
                <a:effectLst/>
                <a:latin typeface="Times" pitchFamily="18" charset="0"/>
                <a:cs typeface="+mn-cs"/>
              </a:defRPr>
            </a:lvl1pPr>
          </a:lstStyle>
          <a:p>
            <a:pPr>
              <a:defRPr/>
            </a:pPr>
            <a:endParaRPr lang="es-ES_tradnl" altLang="es-ES_tradnl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kumimoji="0" sz="1300" b="0">
                <a:solidFill>
                  <a:srgbClr val="FFFF00"/>
                </a:solidFill>
                <a:effectLst/>
                <a:latin typeface="Times" pitchFamily="18" charset="0"/>
                <a:cs typeface="+mn-cs"/>
              </a:defRPr>
            </a:lvl1pPr>
          </a:lstStyle>
          <a:p>
            <a:pPr>
              <a:defRPr/>
            </a:pPr>
            <a:endParaRPr lang="es-ES_tradnl" altLang="es-ES_tradnl"/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 eaLnBrk="0" hangingPunct="0">
              <a:defRPr kumimoji="0" sz="1300" b="0">
                <a:solidFill>
                  <a:srgbClr val="FFFF00"/>
                </a:solidFill>
                <a:effectLst/>
                <a:latin typeface="Times" pitchFamily="18" charset="0"/>
                <a:cs typeface="+mn-cs"/>
              </a:defRPr>
            </a:lvl1pPr>
          </a:lstStyle>
          <a:p>
            <a:pPr>
              <a:defRPr/>
            </a:pPr>
            <a:endParaRPr lang="es-ES_tradnl" altLang="es-ES_tradnl"/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kumimoji="0" sz="1300" b="0">
                <a:solidFill>
                  <a:srgbClr val="FFFF00"/>
                </a:solidFill>
                <a:latin typeface="Times" panose="02020603050405020304" pitchFamily="18" charset="0"/>
              </a:defRPr>
            </a:lvl1pPr>
          </a:lstStyle>
          <a:p>
            <a:fld id="{82507CB6-50A4-4BB5-BF0A-1388B9B6F4C1}" type="slidenum">
              <a:rPr lang="es-ES_tradnl" altLang="es-ES_tradnl"/>
              <a:pPr/>
              <a:t>‹Nº›</a:t>
            </a:fld>
            <a:endParaRPr lang="es-ES_tradnl" alt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 eaLnBrk="0" hangingPunct="0">
              <a:defRPr kumimoji="0" sz="1300" b="0">
                <a:solidFill>
                  <a:schemeClr val="tx1"/>
                </a:solidFill>
                <a:effectLst/>
                <a:latin typeface="Times" pitchFamily="18" charset="0"/>
                <a:cs typeface="+mn-cs"/>
              </a:defRPr>
            </a:lvl1pPr>
          </a:lstStyle>
          <a:p>
            <a:pPr>
              <a:defRPr/>
            </a:pPr>
            <a:endParaRPr lang="es-ES_tradnl" altLang="es-ES_tradnl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kumimoji="0" sz="1300" b="0">
                <a:solidFill>
                  <a:schemeClr val="tx1"/>
                </a:solidFill>
                <a:effectLst/>
                <a:latin typeface="Times" pitchFamily="18" charset="0"/>
                <a:cs typeface="+mn-cs"/>
              </a:defRPr>
            </a:lvl1pPr>
          </a:lstStyle>
          <a:p>
            <a:pPr>
              <a:defRPr/>
            </a:pPr>
            <a:endParaRPr lang="es-ES_tradnl" altLang="es-ES_tradnl"/>
          </a:p>
        </p:txBody>
      </p:sp>
      <p:sp>
        <p:nvSpPr>
          <p:cNvPr id="430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71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altLang="es-ES_tradnl" noProof="0" smtClean="0"/>
              <a:t>Click to edit Master text styles</a:t>
            </a:r>
          </a:p>
          <a:p>
            <a:pPr lvl="1"/>
            <a:r>
              <a:rPr lang="es-ES_tradnl" altLang="es-ES_tradnl" noProof="0" smtClean="0"/>
              <a:t>Second level</a:t>
            </a:r>
          </a:p>
          <a:p>
            <a:pPr lvl="2"/>
            <a:r>
              <a:rPr lang="es-ES_tradnl" altLang="es-ES_tradnl" noProof="0" smtClean="0"/>
              <a:t>Third level</a:t>
            </a:r>
          </a:p>
          <a:p>
            <a:pPr lvl="3"/>
            <a:r>
              <a:rPr lang="es-ES_tradnl" altLang="es-ES_tradnl" noProof="0" smtClean="0"/>
              <a:t>Fourth level</a:t>
            </a:r>
          </a:p>
          <a:p>
            <a:pPr lvl="4"/>
            <a:r>
              <a:rPr lang="es-ES_tradnl" altLang="es-ES_tradnl" noProof="0" smtClean="0"/>
              <a:t>Fifth level</a:t>
            </a:r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 eaLnBrk="0" hangingPunct="0">
              <a:defRPr kumimoji="0" sz="1300" b="0">
                <a:solidFill>
                  <a:schemeClr val="tx1"/>
                </a:solidFill>
                <a:effectLst/>
                <a:latin typeface="Times" pitchFamily="18" charset="0"/>
                <a:cs typeface="+mn-cs"/>
              </a:defRPr>
            </a:lvl1pPr>
          </a:lstStyle>
          <a:p>
            <a:pPr>
              <a:defRPr/>
            </a:pPr>
            <a:endParaRPr lang="es-ES_tradnl" altLang="es-ES_tradnl"/>
          </a:p>
        </p:txBody>
      </p:sp>
      <p:sp>
        <p:nvSpPr>
          <p:cNvPr id="471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kumimoji="0" sz="1300" b="0">
                <a:solidFill>
                  <a:schemeClr val="tx1"/>
                </a:solidFill>
                <a:latin typeface="Times" panose="02020603050405020304" pitchFamily="18" charset="0"/>
              </a:defRPr>
            </a:lvl1pPr>
          </a:lstStyle>
          <a:p>
            <a:fld id="{8291C01E-2EAD-4305-ADB9-EB2F7FACB3F2}" type="slidenum">
              <a:rPr lang="es-ES_tradnl" altLang="es-ES_tradnl"/>
              <a:pPr/>
              <a:t>‹Nº›</a:t>
            </a:fld>
            <a:endParaRPr lang="es-ES_tradnl" alt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2 Marcador de notas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s-ES" altLang="es-ES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defTabSz="966788" eaLnBrk="0" hangingPunct="0">
              <a:defRPr kumimoji="1" sz="2800" b="1">
                <a:solidFill>
                  <a:srgbClr val="0033CC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 kumimoji="1" sz="2800" b="1">
                <a:solidFill>
                  <a:srgbClr val="0033CC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 kumimoji="1" sz="2800" b="1">
                <a:solidFill>
                  <a:srgbClr val="0033CC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 kumimoji="1" sz="2800" b="1">
                <a:solidFill>
                  <a:srgbClr val="0033CC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 kumimoji="1" sz="2800" b="1">
                <a:solidFill>
                  <a:srgbClr val="0033CC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33CC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33CC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33CC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33CC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fld id="{5F08CD23-B5A7-4E52-97C1-452A91D842A0}" type="slidenum">
              <a:rPr kumimoji="0" lang="es-ES_tradnl" altLang="es-ES_tradnl" sz="1300" b="0">
                <a:solidFill>
                  <a:schemeClr val="tx1"/>
                </a:solidFill>
                <a:latin typeface="Times" panose="02020603050405020304" pitchFamily="18" charset="0"/>
              </a:rPr>
              <a:pPr/>
              <a:t>2</a:t>
            </a:fld>
            <a:endParaRPr kumimoji="0" lang="es-ES_tradnl" altLang="es-ES_tradnl" sz="1300" b="0">
              <a:solidFill>
                <a:schemeClr val="tx1"/>
              </a:solidFill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7938940"/>
      </p:ext>
    </p:extLst>
  </p:cSld>
  <p:clrMapOvr>
    <a:masterClrMapping/>
  </p:clrMapOvr>
  <p:transition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 altLang="es-ES_tradnl"/>
              <a:t>Química (1S, Grado Biología) UAM                                                         4. Cinética química                                         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altLang="es-ES_tradnl"/>
              <a:t> </a:t>
            </a:r>
            <a:fld id="{3488A5F7-609C-4398-80BF-01CAEA863916}" type="slidenum">
              <a:rPr lang="es-ES_tradnl" altLang="es-ES_tradnl"/>
              <a:pPr/>
              <a:t>‹Nº›</a:t>
            </a:fld>
            <a:endParaRPr lang="es-ES_tradnl" altLang="es-ES_tradnl"/>
          </a:p>
        </p:txBody>
      </p:sp>
    </p:spTree>
    <p:extLst>
      <p:ext uri="{BB962C8B-B14F-4D97-AF65-F5344CB8AC3E}">
        <p14:creationId xmlns:p14="http://schemas.microsoft.com/office/powerpoint/2010/main" val="2946929815"/>
      </p:ext>
    </p:extLst>
  </p:cSld>
  <p:clrMapOvr>
    <a:masterClrMapping/>
  </p:clrMapOvr>
  <p:transition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439025" y="0"/>
            <a:ext cx="2479675" cy="6481763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7286625" cy="6481763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 altLang="es-ES_tradnl"/>
              <a:t>Química (1S, Grado Biología) UAM                                                         4. Cinética química                                         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altLang="es-ES_tradnl"/>
              <a:t> </a:t>
            </a:r>
            <a:fld id="{7CB56CF0-01B6-47FD-BEA8-F20AB465FE34}" type="slidenum">
              <a:rPr lang="es-ES_tradnl" altLang="es-ES_tradnl"/>
              <a:pPr/>
              <a:t>‹Nº›</a:t>
            </a:fld>
            <a:endParaRPr lang="es-ES_tradnl" altLang="es-ES_tradnl"/>
          </a:p>
        </p:txBody>
      </p:sp>
    </p:spTree>
    <p:extLst>
      <p:ext uri="{BB962C8B-B14F-4D97-AF65-F5344CB8AC3E}">
        <p14:creationId xmlns:p14="http://schemas.microsoft.com/office/powerpoint/2010/main" val="3291018920"/>
      </p:ext>
    </p:extLst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 altLang="es-ES_tradnl"/>
              <a:t>Química (1S, Grado Biología) UAM                                                         4. Cinética química                                         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altLang="es-ES_tradnl"/>
              <a:t> </a:t>
            </a:r>
            <a:fld id="{BB63ADFA-EF69-42F6-8C36-FF127F0CF8FB}" type="slidenum">
              <a:rPr lang="es-ES_tradnl" altLang="es-ES_tradnl"/>
              <a:pPr/>
              <a:t>‹Nº›</a:t>
            </a:fld>
            <a:endParaRPr lang="es-ES_tradnl" altLang="es-ES_tradnl"/>
          </a:p>
        </p:txBody>
      </p:sp>
    </p:spTree>
    <p:extLst>
      <p:ext uri="{BB962C8B-B14F-4D97-AF65-F5344CB8AC3E}">
        <p14:creationId xmlns:p14="http://schemas.microsoft.com/office/powerpoint/2010/main" val="2491754820"/>
      </p:ext>
    </p:extLst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 altLang="es-ES_tradnl"/>
              <a:t>Química (1S, Grado Biología) UAM                                                         4. Cinética química                                         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altLang="es-ES_tradnl"/>
              <a:t> </a:t>
            </a:r>
            <a:fld id="{45141888-BB87-4391-890E-83CB46FA9F8E}" type="slidenum">
              <a:rPr lang="es-ES_tradnl" altLang="es-ES_tradnl"/>
              <a:pPr/>
              <a:t>‹Nº›</a:t>
            </a:fld>
            <a:endParaRPr lang="es-ES_tradnl" altLang="es-ES_tradnl"/>
          </a:p>
        </p:txBody>
      </p:sp>
    </p:spTree>
    <p:extLst>
      <p:ext uri="{BB962C8B-B14F-4D97-AF65-F5344CB8AC3E}">
        <p14:creationId xmlns:p14="http://schemas.microsoft.com/office/powerpoint/2010/main" val="3204188128"/>
      </p:ext>
    </p:extLst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273050" y="1023938"/>
            <a:ext cx="4640263" cy="5457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065713" y="1023938"/>
            <a:ext cx="4640262" cy="5457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 altLang="es-ES_tradnl"/>
              <a:t>Química (1S, Grado Biología) UAM                                                         4. Cinética química                                         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altLang="es-ES_tradnl"/>
              <a:t> </a:t>
            </a:r>
            <a:fld id="{DA68C639-A6CE-4362-93BA-90F3B9F8436D}" type="slidenum">
              <a:rPr lang="es-ES_tradnl" altLang="es-ES_tradnl"/>
              <a:pPr/>
              <a:t>‹Nº›</a:t>
            </a:fld>
            <a:endParaRPr lang="es-ES_tradnl" altLang="es-ES_tradnl"/>
          </a:p>
        </p:txBody>
      </p:sp>
    </p:spTree>
    <p:extLst>
      <p:ext uri="{BB962C8B-B14F-4D97-AF65-F5344CB8AC3E}">
        <p14:creationId xmlns:p14="http://schemas.microsoft.com/office/powerpoint/2010/main" val="836996334"/>
      </p:ext>
    </p:extLst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 altLang="es-ES_tradnl"/>
              <a:t>Química (1S, Grado Biología) UAM                                                         4. Cinética química                                         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altLang="es-ES_tradnl"/>
              <a:t> </a:t>
            </a:r>
            <a:fld id="{3294D314-8EB4-4D59-ACC3-220D4DC564A8}" type="slidenum">
              <a:rPr lang="es-ES_tradnl" altLang="es-ES_tradnl"/>
              <a:pPr/>
              <a:t>‹Nº›</a:t>
            </a:fld>
            <a:endParaRPr lang="es-ES_tradnl" altLang="es-ES_tradnl"/>
          </a:p>
        </p:txBody>
      </p:sp>
    </p:spTree>
    <p:extLst>
      <p:ext uri="{BB962C8B-B14F-4D97-AF65-F5344CB8AC3E}">
        <p14:creationId xmlns:p14="http://schemas.microsoft.com/office/powerpoint/2010/main" val="295301155"/>
      </p:ext>
    </p:extLst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 altLang="es-ES_tradnl"/>
              <a:t>Química (1S, Grado Biología) UAM                                                         4. Cinética química                                         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altLang="es-ES_tradnl"/>
              <a:t> </a:t>
            </a:r>
            <a:fld id="{A1183E3B-F667-4F05-B8A8-69EF5535DB77}" type="slidenum">
              <a:rPr lang="es-ES_tradnl" altLang="es-ES_tradnl"/>
              <a:pPr/>
              <a:t>‹Nº›</a:t>
            </a:fld>
            <a:endParaRPr lang="es-ES_tradnl" altLang="es-ES_tradnl"/>
          </a:p>
        </p:txBody>
      </p:sp>
    </p:spTree>
    <p:extLst>
      <p:ext uri="{BB962C8B-B14F-4D97-AF65-F5344CB8AC3E}">
        <p14:creationId xmlns:p14="http://schemas.microsoft.com/office/powerpoint/2010/main" val="1317576047"/>
      </p:ext>
    </p:extLst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 altLang="es-ES_tradnl"/>
              <a:t>Química (1S, Grado Biología) UAM                                                         4. Cinética química                                         </a:t>
            </a:r>
            <a:endParaRPr lang="en-US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altLang="es-ES_tradnl"/>
              <a:t> </a:t>
            </a:r>
            <a:fld id="{35C6B511-3361-45E6-B9B5-5BFD365152FE}" type="slidenum">
              <a:rPr lang="es-ES_tradnl" altLang="es-ES_tradnl"/>
              <a:pPr/>
              <a:t>‹Nº›</a:t>
            </a:fld>
            <a:endParaRPr lang="es-ES_tradnl" altLang="es-ES_tradnl"/>
          </a:p>
        </p:txBody>
      </p:sp>
    </p:spTree>
    <p:extLst>
      <p:ext uri="{BB962C8B-B14F-4D97-AF65-F5344CB8AC3E}">
        <p14:creationId xmlns:p14="http://schemas.microsoft.com/office/powerpoint/2010/main" val="4275744114"/>
      </p:ext>
    </p:extLst>
  </p:cSld>
  <p:clrMapOvr>
    <a:masterClrMapping/>
  </p:clrMapOvr>
  <p:transition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 altLang="es-ES_tradnl"/>
              <a:t>Química (1S, Grado Biología) UAM                                                         4. Cinética química                                         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altLang="es-ES_tradnl"/>
              <a:t> </a:t>
            </a:r>
            <a:fld id="{2D8C53ED-56A5-4608-94F2-6FE2F06611DE}" type="slidenum">
              <a:rPr lang="es-ES_tradnl" altLang="es-ES_tradnl"/>
              <a:pPr/>
              <a:t>‹Nº›</a:t>
            </a:fld>
            <a:endParaRPr lang="es-ES_tradnl" altLang="es-ES_tradnl"/>
          </a:p>
        </p:txBody>
      </p:sp>
    </p:spTree>
    <p:extLst>
      <p:ext uri="{BB962C8B-B14F-4D97-AF65-F5344CB8AC3E}">
        <p14:creationId xmlns:p14="http://schemas.microsoft.com/office/powerpoint/2010/main" val="1656769576"/>
      </p:ext>
    </p:extLst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 altLang="es-ES_tradnl"/>
              <a:t>Química (1S, Grado Biología) UAM                                                         4. Cinética química                                         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altLang="es-ES_tradnl"/>
              <a:t> </a:t>
            </a:r>
            <a:fld id="{95B0EA01-D5E1-4BFE-8333-A3925D551244}" type="slidenum">
              <a:rPr lang="es-ES_tradnl" altLang="es-ES_tradnl"/>
              <a:pPr/>
              <a:t>‹Nº›</a:t>
            </a:fld>
            <a:endParaRPr lang="es-ES_tradnl" altLang="es-ES_tradnl"/>
          </a:p>
        </p:txBody>
      </p:sp>
    </p:spTree>
    <p:extLst>
      <p:ext uri="{BB962C8B-B14F-4D97-AF65-F5344CB8AC3E}">
        <p14:creationId xmlns:p14="http://schemas.microsoft.com/office/powerpoint/2010/main" val="116558485"/>
      </p:ext>
    </p:extLst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779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581775"/>
            <a:ext cx="9155113" cy="306388"/>
          </a:xfrm>
          <a:prstGeom prst="rect">
            <a:avLst/>
          </a:prstGeom>
          <a:solidFill>
            <a:srgbClr val="958E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kumimoji="0" sz="1200" b="0">
                <a:solidFill>
                  <a:srgbClr val="FFFFFF"/>
                </a:solidFill>
                <a:effectLst/>
                <a:cs typeface="+mn-cs"/>
              </a:defRPr>
            </a:lvl1pPr>
          </a:lstStyle>
          <a:p>
            <a:pPr>
              <a:defRPr/>
            </a:pPr>
            <a:r>
              <a:rPr lang="es-ES_tradnl" altLang="es-ES_tradnl"/>
              <a:t>Química (1S, Grado Biología) UAM                                                         4. Cinética química                                         </a:t>
            </a:r>
            <a:endParaRPr lang="en-US" altLang="en-US"/>
          </a:p>
        </p:txBody>
      </p:sp>
      <p:sp>
        <p:nvSpPr>
          <p:cNvPr id="843780" name="Rectangle 4"/>
          <p:cNvSpPr>
            <a:spLocks noGrp="1" noChangeArrowheads="1"/>
          </p:cNvSpPr>
          <p:nvPr>
            <p:ph type="title"/>
          </p:nvPr>
        </p:nvSpPr>
        <p:spPr bwMode="gray">
          <a:xfrm>
            <a:off x="0" y="0"/>
            <a:ext cx="9155113" cy="914400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84378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2413" y="1023938"/>
            <a:ext cx="8707437" cy="545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84378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32763" y="6581775"/>
            <a:ext cx="9842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>
                <a:solidFill>
                  <a:srgbClr val="FFFFFF"/>
                </a:solidFill>
              </a:defRPr>
            </a:lvl1pPr>
          </a:lstStyle>
          <a:p>
            <a:r>
              <a:rPr lang="es-ES_tradnl" altLang="es-ES_tradnl"/>
              <a:t> </a:t>
            </a:r>
            <a:fld id="{E59F68DD-4673-4074-A0A9-F4EFFCC863A9}" type="slidenum">
              <a:rPr lang="es-ES_tradnl" altLang="es-ES_tradnl"/>
              <a:pPr/>
              <a:t>‹Nº›</a:t>
            </a:fld>
            <a:endParaRPr lang="es-ES_tradnl" alt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02" r:id="rId1"/>
    <p:sldLayoutId id="2147484603" r:id="rId2"/>
    <p:sldLayoutId id="2147484604" r:id="rId3"/>
    <p:sldLayoutId id="2147484605" r:id="rId4"/>
    <p:sldLayoutId id="2147484606" r:id="rId5"/>
    <p:sldLayoutId id="2147484607" r:id="rId6"/>
    <p:sldLayoutId id="2147484608" r:id="rId7"/>
    <p:sldLayoutId id="2147484609" r:id="rId8"/>
    <p:sldLayoutId id="2147484610" r:id="rId9"/>
    <p:sldLayoutId id="2147484611" r:id="rId10"/>
    <p:sldLayoutId id="2147484612" r:id="rId11"/>
  </p:sldLayoutIdLst>
  <p:transition advClick="0"/>
  <p:timing>
    <p:tnLst>
      <p:par>
        <p:cTn id="1" dur="indefinite" restart="never" nodeType="tmRoot"/>
      </p:par>
    </p:tn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33CC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33CC"/>
          </a:solidFill>
          <a:effectLst>
            <a:outerShdw blurRad="38100" dist="38100" dir="2700000" algn="tl">
              <a:srgbClr val="000000"/>
            </a:outerShdw>
          </a:effectLst>
          <a:latin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33CC"/>
          </a:solidFill>
          <a:effectLst>
            <a:outerShdw blurRad="38100" dist="38100" dir="2700000" algn="tl">
              <a:srgbClr val="000000"/>
            </a:outerShdw>
          </a:effectLst>
          <a:latin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33CC"/>
          </a:solidFill>
          <a:effectLst>
            <a:outerShdw blurRad="38100" dist="38100" dir="2700000" algn="tl">
              <a:srgbClr val="000000"/>
            </a:outerShdw>
          </a:effectLst>
          <a:latin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33CC"/>
          </a:solidFill>
          <a:effectLst>
            <a:outerShdw blurRad="38100" dist="38100" dir="2700000" algn="tl">
              <a:srgbClr val="000000"/>
            </a:outerShdw>
          </a:effectLst>
          <a:latin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 b="1">
          <a:solidFill>
            <a:srgbClr val="0033CC"/>
          </a:solidFill>
          <a:effectLst>
            <a:outerShdw blurRad="38100" dist="38100" dir="2700000" algn="tl">
              <a:srgbClr val="000000"/>
            </a:outerShdw>
          </a:effectLst>
          <a:latin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 b="1">
          <a:solidFill>
            <a:srgbClr val="0033CC"/>
          </a:solidFill>
          <a:effectLst>
            <a:outerShdw blurRad="38100" dist="38100" dir="2700000" algn="tl">
              <a:srgbClr val="000000"/>
            </a:outerShdw>
          </a:effectLst>
          <a:latin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 b="1">
          <a:solidFill>
            <a:srgbClr val="0033CC"/>
          </a:solidFill>
          <a:effectLst>
            <a:outerShdw blurRad="38100" dist="38100" dir="2700000" algn="tl">
              <a:srgbClr val="000000"/>
            </a:outerShdw>
          </a:effectLst>
          <a:latin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 b="1">
          <a:solidFill>
            <a:srgbClr val="0033CC"/>
          </a:solidFill>
          <a:effectLst>
            <a:outerShdw blurRad="38100" dist="38100" dir="2700000" algn="tl">
              <a:srgbClr val="000000"/>
            </a:outerShdw>
          </a:effectLst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Char char="•"/>
        <a:defRPr kumimoji="1" sz="24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rgbClr val="5F5F5F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>
          <a:solidFill>
            <a:srgbClr val="5F5F5F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1600">
          <a:solidFill>
            <a:srgbClr val="5F5F5F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1400">
          <a:solidFill>
            <a:srgbClr val="5F5F5F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kumimoji="1" sz="1400">
          <a:solidFill>
            <a:srgbClr val="5F5F5F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kumimoji="1" sz="1400">
          <a:solidFill>
            <a:srgbClr val="5F5F5F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kumimoji="1" sz="1400">
          <a:solidFill>
            <a:srgbClr val="5F5F5F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kumimoji="1" sz="1400">
          <a:solidFill>
            <a:srgbClr val="5F5F5F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59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62"/>
          <p:cNvSpPr txBox="1">
            <a:spLocks noChangeArrowheads="1"/>
          </p:cNvSpPr>
          <p:nvPr/>
        </p:nvSpPr>
        <p:spPr bwMode="auto">
          <a:xfrm>
            <a:off x="5364163" y="5949950"/>
            <a:ext cx="3313112" cy="33655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11110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s-ES" sz="1600" b="0">
                <a:solidFill>
                  <a:srgbClr val="C0C0C0"/>
                </a:solidFill>
                <a:latin typeface="Tahoma" panose="020B0604030504040204" pitchFamily="34" charset="0"/>
              </a:rPr>
              <a:t>Centro Asociado de Guadalajara</a:t>
            </a:r>
          </a:p>
        </p:txBody>
      </p:sp>
      <p:sp>
        <p:nvSpPr>
          <p:cNvPr id="13315" name="Text Box 163"/>
          <p:cNvSpPr txBox="1">
            <a:spLocks noChangeArrowheads="1"/>
          </p:cNvSpPr>
          <p:nvPr/>
        </p:nvSpPr>
        <p:spPr bwMode="auto">
          <a:xfrm>
            <a:off x="5148263" y="5518150"/>
            <a:ext cx="3529012" cy="4572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11110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s-ES" b="0">
                <a:solidFill>
                  <a:srgbClr val="FFFF99"/>
                </a:solidFill>
                <a:latin typeface="Times New Roman" panose="02020603050405020304" pitchFamily="18" charset="0"/>
              </a:rPr>
              <a:t>José Lorenzo Balenzategui</a:t>
            </a:r>
          </a:p>
        </p:txBody>
      </p:sp>
      <p:sp>
        <p:nvSpPr>
          <p:cNvPr id="13316" name="Text Box 170"/>
          <p:cNvSpPr txBox="1">
            <a:spLocks noChangeArrowheads="1"/>
          </p:cNvSpPr>
          <p:nvPr/>
        </p:nvSpPr>
        <p:spPr bwMode="auto">
          <a:xfrm>
            <a:off x="2227263" y="354013"/>
            <a:ext cx="3281362" cy="33655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11110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s-ES" sz="1600" b="0">
                <a:solidFill>
                  <a:schemeClr val="bg1"/>
                </a:solidFill>
                <a:latin typeface="Tahoma" panose="020B0604030504040204" pitchFamily="34" charset="0"/>
              </a:rPr>
              <a:t>Grado en Ingeniería Industrial</a:t>
            </a:r>
          </a:p>
        </p:txBody>
      </p:sp>
      <p:sp>
        <p:nvSpPr>
          <p:cNvPr id="13317" name="Rectangle 171"/>
          <p:cNvSpPr>
            <a:spLocks noChangeArrowheads="1"/>
          </p:cNvSpPr>
          <p:nvPr/>
        </p:nvSpPr>
        <p:spPr bwMode="auto">
          <a:xfrm>
            <a:off x="2227263" y="617538"/>
            <a:ext cx="6016625" cy="366712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11110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s-ES" sz="1800">
                <a:solidFill>
                  <a:srgbClr val="00FF00"/>
                </a:solidFill>
              </a:rPr>
              <a:t>Fundamentos Químicos de la Ingeniería</a:t>
            </a:r>
            <a:endParaRPr kumimoji="0" lang="es-ES" altLang="es-ES" sz="1800">
              <a:solidFill>
                <a:srgbClr val="FFFF99"/>
              </a:solidFill>
            </a:endParaRPr>
          </a:p>
        </p:txBody>
      </p:sp>
      <p:grpSp>
        <p:nvGrpSpPr>
          <p:cNvPr id="13318" name="Group 175"/>
          <p:cNvGrpSpPr>
            <a:grpSpLocks/>
          </p:cNvGrpSpPr>
          <p:nvPr/>
        </p:nvGrpSpPr>
        <p:grpSpPr bwMode="auto">
          <a:xfrm>
            <a:off x="2300288" y="315913"/>
            <a:ext cx="5080000" cy="735012"/>
            <a:chOff x="250" y="337"/>
            <a:chExt cx="1405" cy="463"/>
          </a:xfrm>
        </p:grpSpPr>
        <p:sp>
          <p:nvSpPr>
            <p:cNvPr id="13325" name="Line 173"/>
            <p:cNvSpPr>
              <a:spLocks noChangeShapeType="1"/>
            </p:cNvSpPr>
            <p:nvPr/>
          </p:nvSpPr>
          <p:spPr bwMode="auto">
            <a:xfrm rot="5400000">
              <a:off x="952" y="97"/>
              <a:ext cx="1" cy="1405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ffectLst>
              <a:outerShdw dist="17961" dir="2700000" algn="ctr" rotWithShape="0">
                <a:srgbClr val="11110F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3326" name="Line 174"/>
            <p:cNvSpPr>
              <a:spLocks noChangeShapeType="1"/>
            </p:cNvSpPr>
            <p:nvPr/>
          </p:nvSpPr>
          <p:spPr bwMode="auto">
            <a:xfrm rot="5400000">
              <a:off x="952" y="-365"/>
              <a:ext cx="1" cy="1405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ffectLst>
              <a:outerShdw dist="17961" dir="2700000" algn="ctr" rotWithShape="0">
                <a:srgbClr val="11110F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3319" name="Group 145"/>
          <p:cNvGrpSpPr>
            <a:grpSpLocks/>
          </p:cNvGrpSpPr>
          <p:nvPr/>
        </p:nvGrpSpPr>
        <p:grpSpPr bwMode="auto">
          <a:xfrm>
            <a:off x="1258888" y="260350"/>
            <a:ext cx="865187" cy="858838"/>
            <a:chOff x="541" y="935"/>
            <a:chExt cx="594" cy="590"/>
          </a:xfrm>
        </p:grpSpPr>
        <p:sp>
          <p:nvSpPr>
            <p:cNvPr id="13323" name="Rectangle 144"/>
            <p:cNvSpPr>
              <a:spLocks noChangeArrowheads="1"/>
            </p:cNvSpPr>
            <p:nvPr/>
          </p:nvSpPr>
          <p:spPr bwMode="auto">
            <a:xfrm>
              <a:off x="541" y="935"/>
              <a:ext cx="594" cy="590"/>
            </a:xfrm>
            <a:prstGeom prst="rect">
              <a:avLst/>
            </a:prstGeom>
            <a:solidFill>
              <a:srgbClr val="FFFFFF">
                <a:alpha val="70195"/>
              </a:srgbClr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000000"/>
                </a:buClr>
                <a:buChar char="•"/>
                <a:defRPr kumimoji="1" sz="2400">
                  <a:solidFill>
                    <a:srgbClr val="000000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000">
                  <a:solidFill>
                    <a:srgbClr val="5F5F5F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>
                  <a:solidFill>
                    <a:srgbClr val="5F5F5F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1600">
                  <a:solidFill>
                    <a:srgbClr val="5F5F5F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kumimoji="1" sz="1400">
                  <a:solidFill>
                    <a:srgbClr val="5F5F5F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rgbClr val="5F5F5F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rgbClr val="5F5F5F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rgbClr val="5F5F5F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rgbClr val="5F5F5F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es-ES" altLang="es-ES" sz="2000" b="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pic>
          <p:nvPicPr>
            <p:cNvPr id="13324" name="Picture 143" descr="untitled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" y="958"/>
              <a:ext cx="544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3320" name="Picture 154" descr="Logo%20UNED%20verd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263525"/>
            <a:ext cx="858838" cy="858838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21" name="Rectangle 160"/>
          <p:cNvSpPr>
            <a:spLocks noChangeArrowheads="1"/>
          </p:cNvSpPr>
          <p:nvPr/>
        </p:nvSpPr>
        <p:spPr bwMode="auto">
          <a:xfrm>
            <a:off x="4840288" y="2852738"/>
            <a:ext cx="3752850" cy="1570037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11110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_tradnl" altLang="es-ES" sz="3200">
                <a:solidFill>
                  <a:srgbClr val="FF3300"/>
                </a:solidFill>
                <a:latin typeface="Tahoma" panose="020B0604030504040204" pitchFamily="34" charset="0"/>
              </a:rPr>
              <a:t>Tema 1: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s-ES" sz="3200">
                <a:solidFill>
                  <a:schemeClr val="bg1"/>
                </a:solidFill>
                <a:latin typeface="Tahoma" panose="020B0604030504040204" pitchFamily="34" charset="0"/>
              </a:rPr>
              <a:t>El átomo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s-ES" sz="3200">
                <a:solidFill>
                  <a:schemeClr val="bg1"/>
                </a:solidFill>
                <a:latin typeface="Tahoma" panose="020B0604030504040204" pitchFamily="34" charset="0"/>
              </a:rPr>
              <a:t>mecano-cuántico</a:t>
            </a:r>
          </a:p>
        </p:txBody>
      </p:sp>
      <p:pic>
        <p:nvPicPr>
          <p:cNvPr id="13322" name="Picture 16" descr="http://www.askamathematician.com/wp-content/uploads/2011/12/orbital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622550"/>
            <a:ext cx="4176713" cy="2519363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382588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s-ES" altLang="es-ES" sz="20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2531" name="Rectangle 4"/>
          <p:cNvSpPr>
            <a:spLocks noChangeArrowheads="1"/>
          </p:cNvSpPr>
          <p:nvPr/>
        </p:nvSpPr>
        <p:spPr bwMode="auto">
          <a:xfrm>
            <a:off x="0" y="0"/>
            <a:ext cx="66325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400">
                <a:solidFill>
                  <a:schemeClr val="tx1"/>
                </a:solidFill>
                <a:latin typeface="Calibri" panose="020F0502020204030204" pitchFamily="34" charset="0"/>
              </a:rPr>
              <a:t>Tema 1. El átomo mecano-cuántico</a:t>
            </a:r>
          </a:p>
        </p:txBody>
      </p:sp>
      <p:sp>
        <p:nvSpPr>
          <p:cNvPr id="22532" name="Text Box 5"/>
          <p:cNvSpPr txBox="1">
            <a:spLocks noChangeArrowheads="1"/>
          </p:cNvSpPr>
          <p:nvPr/>
        </p:nvSpPr>
        <p:spPr bwMode="auto">
          <a:xfrm>
            <a:off x="8316913" y="0"/>
            <a:ext cx="827087" cy="3048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11110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s-ES" sz="2000">
                <a:solidFill>
                  <a:srgbClr val="666699"/>
                </a:solidFill>
                <a:latin typeface="Tahoma" panose="020B0604030504040204" pitchFamily="34" charset="0"/>
              </a:rPr>
              <a:t>uned</a:t>
            </a:r>
          </a:p>
        </p:txBody>
      </p:sp>
      <p:sp>
        <p:nvSpPr>
          <p:cNvPr id="22533" name="5 Marcador de número de diapositiva"/>
          <p:cNvSpPr txBox="1">
            <a:spLocks/>
          </p:cNvSpPr>
          <p:nvPr/>
        </p:nvSpPr>
        <p:spPr bwMode="auto">
          <a:xfrm>
            <a:off x="8532813" y="6459538"/>
            <a:ext cx="6111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013B7335-66A0-4296-81A9-88B0B0BBF231}" type="slidenum">
              <a:rPr kumimoji="0" lang="en-US" altLang="es-ES" sz="1400" b="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kumimoji="0" lang="en-US" altLang="es-ES" sz="14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2534" name="Text Box 7"/>
          <p:cNvSpPr txBox="1">
            <a:spLocks noChangeArrowheads="1"/>
          </p:cNvSpPr>
          <p:nvPr/>
        </p:nvSpPr>
        <p:spPr bwMode="auto">
          <a:xfrm>
            <a:off x="179388" y="476250"/>
            <a:ext cx="8353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kumimoji="0" lang="es-ES" altLang="es-ES" sz="2000" b="0">
                <a:solidFill>
                  <a:schemeClr val="accent1"/>
                </a:solidFill>
                <a:latin typeface="Arial" panose="020B0604020202020204" pitchFamily="34" charset="0"/>
              </a:rPr>
              <a:t>Conceptos básicos/previos</a:t>
            </a:r>
          </a:p>
        </p:txBody>
      </p:sp>
      <p:sp>
        <p:nvSpPr>
          <p:cNvPr id="22535" name="Rectangle 3"/>
          <p:cNvSpPr>
            <a:spLocks noChangeArrowheads="1"/>
          </p:cNvSpPr>
          <p:nvPr/>
        </p:nvSpPr>
        <p:spPr bwMode="auto">
          <a:xfrm>
            <a:off x="650875" y="981075"/>
            <a:ext cx="7635875" cy="401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179388" indent="-179388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5F5F5F"/>
              </a:buClr>
              <a:buFont typeface="Wingdings" panose="05000000000000000000" pitchFamily="2" charset="2"/>
              <a:buChar char="§"/>
            </a:pPr>
            <a:r>
              <a:rPr lang="es-ES" altLang="es-ES" sz="2000">
                <a:latin typeface="Calibri" panose="020F0502020204030204" pitchFamily="34" charset="0"/>
              </a:rPr>
              <a:t>Tabla periódica</a:t>
            </a:r>
          </a:p>
        </p:txBody>
      </p:sp>
      <p:grpSp>
        <p:nvGrpSpPr>
          <p:cNvPr id="22536" name="2 Grupo"/>
          <p:cNvGrpSpPr>
            <a:grpSpLocks/>
          </p:cNvGrpSpPr>
          <p:nvPr/>
        </p:nvGrpSpPr>
        <p:grpSpPr bwMode="auto">
          <a:xfrm>
            <a:off x="1306513" y="1905000"/>
            <a:ext cx="6615112" cy="4824413"/>
            <a:chOff x="1010672" y="1664397"/>
            <a:chExt cx="7122656" cy="5193603"/>
          </a:xfrm>
        </p:grpSpPr>
        <p:pic>
          <p:nvPicPr>
            <p:cNvPr id="22547" name="Picture 4" descr="http://www.tablaperiodica.es/wp-content/uploads/TABLA-PERI%C3%93DICA-ACTUALIZADA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0672" y="1664397"/>
              <a:ext cx="7122656" cy="5193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1 Rectángulo"/>
            <p:cNvSpPr/>
            <p:nvPr/>
          </p:nvSpPr>
          <p:spPr bwMode="auto">
            <a:xfrm>
              <a:off x="2555880" y="1772064"/>
              <a:ext cx="3745078" cy="6494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/>
          </p:spPr>
          <p:txBody>
            <a:bodyPr lIns="92075" tIns="46038" rIns="92075" bIns="46038" anchor="ctr"/>
            <a:lstStyle/>
            <a:p>
              <a:pPr algn="r">
                <a:defRPr/>
              </a:pPr>
              <a:endParaRPr lang="es-E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endParaRPr>
            </a:p>
          </p:txBody>
        </p:sp>
      </p:grpSp>
      <p:sp>
        <p:nvSpPr>
          <p:cNvPr id="22537" name="Text Box 17"/>
          <p:cNvSpPr txBox="1">
            <a:spLocks noChangeArrowheads="1"/>
          </p:cNvSpPr>
          <p:nvPr/>
        </p:nvSpPr>
        <p:spPr bwMode="auto">
          <a:xfrm>
            <a:off x="3094038" y="3230563"/>
            <a:ext cx="1982787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s-ES" sz="1400" b="0" i="1">
                <a:latin typeface="Calibri" panose="020F0502020204030204" pitchFamily="34" charset="0"/>
              </a:rPr>
              <a:t>Metales de transición (B)</a:t>
            </a:r>
            <a:endParaRPr kumimoji="0" lang="es-ES" altLang="es-ES" sz="1400" b="0" i="1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22538" name="Text Box 17"/>
          <p:cNvSpPr txBox="1">
            <a:spLocks noChangeArrowheads="1"/>
          </p:cNvSpPr>
          <p:nvPr/>
        </p:nvSpPr>
        <p:spPr bwMode="auto">
          <a:xfrm>
            <a:off x="5826125" y="1500188"/>
            <a:ext cx="17700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s-ES" sz="1400" b="0" i="1">
                <a:latin typeface="Calibri" panose="020F0502020204030204" pitchFamily="34" charset="0"/>
              </a:rPr>
              <a:t>Grupos principales o representativos (A)</a:t>
            </a:r>
            <a:endParaRPr kumimoji="0" lang="es-ES" altLang="es-ES" sz="1400" b="0" i="1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22539" name="Text Box 17"/>
          <p:cNvSpPr txBox="1">
            <a:spLocks noChangeArrowheads="1"/>
          </p:cNvSpPr>
          <p:nvPr/>
        </p:nvSpPr>
        <p:spPr bwMode="auto">
          <a:xfrm>
            <a:off x="1108075" y="1552575"/>
            <a:ext cx="2208213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s-ES" sz="1400" b="0" i="1">
                <a:latin typeface="Calibri" panose="020F0502020204030204" pitchFamily="34" charset="0"/>
              </a:rPr>
              <a:t>Grupos representativos</a:t>
            </a:r>
            <a:endParaRPr kumimoji="0" lang="es-ES" altLang="es-ES" sz="1400" b="0" i="1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22540" name="Text Box 17"/>
          <p:cNvSpPr txBox="1">
            <a:spLocks noChangeArrowheads="1"/>
          </p:cNvSpPr>
          <p:nvPr/>
        </p:nvSpPr>
        <p:spPr bwMode="auto">
          <a:xfrm>
            <a:off x="179388" y="5689600"/>
            <a:ext cx="1835150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s-ES" sz="1400" b="0" i="1">
                <a:latin typeface="Calibri" panose="020F0502020204030204" pitchFamily="34" charset="0"/>
              </a:rPr>
              <a:t>Metales de transición interna</a:t>
            </a:r>
            <a:endParaRPr kumimoji="0" lang="es-ES" altLang="es-ES" sz="1400" b="0" i="1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22541" name="Line 26"/>
          <p:cNvSpPr>
            <a:spLocks noChangeShapeType="1"/>
          </p:cNvSpPr>
          <p:nvPr/>
        </p:nvSpPr>
        <p:spPr bwMode="auto">
          <a:xfrm>
            <a:off x="1876425" y="5976938"/>
            <a:ext cx="409575" cy="0"/>
          </a:xfrm>
          <a:prstGeom prst="line">
            <a:avLst/>
          </a:prstGeom>
          <a:noFill/>
          <a:ln w="31750">
            <a:solidFill>
              <a:srgbClr val="00B0F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2542" name="Line 26"/>
          <p:cNvSpPr>
            <a:spLocks noChangeShapeType="1"/>
          </p:cNvSpPr>
          <p:nvPr/>
        </p:nvSpPr>
        <p:spPr bwMode="auto">
          <a:xfrm>
            <a:off x="5076825" y="3384550"/>
            <a:ext cx="573088" cy="0"/>
          </a:xfrm>
          <a:prstGeom prst="line">
            <a:avLst/>
          </a:prstGeom>
          <a:noFill/>
          <a:ln w="31750">
            <a:solidFill>
              <a:srgbClr val="00B0F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2543" name="Line 26"/>
          <p:cNvSpPr>
            <a:spLocks noChangeShapeType="1"/>
          </p:cNvSpPr>
          <p:nvPr/>
        </p:nvSpPr>
        <p:spPr bwMode="auto">
          <a:xfrm flipH="1">
            <a:off x="5724525" y="2076450"/>
            <a:ext cx="1943100" cy="0"/>
          </a:xfrm>
          <a:prstGeom prst="line">
            <a:avLst/>
          </a:prstGeom>
          <a:noFill/>
          <a:ln w="31750">
            <a:solidFill>
              <a:srgbClr val="00B0F0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2544" name="Line 26"/>
          <p:cNvSpPr>
            <a:spLocks noChangeShapeType="1"/>
          </p:cNvSpPr>
          <p:nvPr/>
        </p:nvSpPr>
        <p:spPr bwMode="auto">
          <a:xfrm flipH="1">
            <a:off x="2555875" y="3384550"/>
            <a:ext cx="538163" cy="0"/>
          </a:xfrm>
          <a:prstGeom prst="line">
            <a:avLst/>
          </a:prstGeom>
          <a:noFill/>
          <a:ln w="31750">
            <a:solidFill>
              <a:srgbClr val="00B0F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2545" name="Line 26"/>
          <p:cNvSpPr>
            <a:spLocks noChangeShapeType="1"/>
          </p:cNvSpPr>
          <p:nvPr/>
        </p:nvSpPr>
        <p:spPr bwMode="auto">
          <a:xfrm flipH="1">
            <a:off x="1841500" y="1963738"/>
            <a:ext cx="714375" cy="0"/>
          </a:xfrm>
          <a:prstGeom prst="line">
            <a:avLst/>
          </a:prstGeom>
          <a:noFill/>
          <a:ln w="31750">
            <a:solidFill>
              <a:srgbClr val="00B0F0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4" name="13 Forma libre"/>
          <p:cNvSpPr/>
          <p:nvPr/>
        </p:nvSpPr>
        <p:spPr bwMode="auto">
          <a:xfrm>
            <a:off x="5719763" y="2847975"/>
            <a:ext cx="1633537" cy="2128838"/>
          </a:xfrm>
          <a:custGeom>
            <a:avLst/>
            <a:gdLst>
              <a:gd name="connsiteX0" fmla="*/ 0 w 1633537"/>
              <a:gd name="connsiteY0" fmla="*/ 0 h 2128837"/>
              <a:gd name="connsiteX1" fmla="*/ 0 w 1633537"/>
              <a:gd name="connsiteY1" fmla="*/ 428625 h 2128837"/>
              <a:gd name="connsiteX2" fmla="*/ 319087 w 1633537"/>
              <a:gd name="connsiteY2" fmla="*/ 428625 h 2128837"/>
              <a:gd name="connsiteX3" fmla="*/ 319087 w 1633537"/>
              <a:gd name="connsiteY3" fmla="*/ 852487 h 2128837"/>
              <a:gd name="connsiteX4" fmla="*/ 652462 w 1633537"/>
              <a:gd name="connsiteY4" fmla="*/ 852487 h 2128837"/>
              <a:gd name="connsiteX5" fmla="*/ 652462 w 1633537"/>
              <a:gd name="connsiteY5" fmla="*/ 1281112 h 2128837"/>
              <a:gd name="connsiteX6" fmla="*/ 981075 w 1633537"/>
              <a:gd name="connsiteY6" fmla="*/ 1281112 h 2128837"/>
              <a:gd name="connsiteX7" fmla="*/ 981075 w 1633537"/>
              <a:gd name="connsiteY7" fmla="*/ 1704975 h 2128837"/>
              <a:gd name="connsiteX8" fmla="*/ 1309687 w 1633537"/>
              <a:gd name="connsiteY8" fmla="*/ 1704975 h 2128837"/>
              <a:gd name="connsiteX9" fmla="*/ 1309687 w 1633537"/>
              <a:gd name="connsiteY9" fmla="*/ 2128837 h 2128837"/>
              <a:gd name="connsiteX10" fmla="*/ 1633537 w 1633537"/>
              <a:gd name="connsiteY10" fmla="*/ 2128837 h 2128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33537" h="2128837">
                <a:moveTo>
                  <a:pt x="0" y="0"/>
                </a:moveTo>
                <a:lnTo>
                  <a:pt x="0" y="428625"/>
                </a:lnTo>
                <a:lnTo>
                  <a:pt x="319087" y="428625"/>
                </a:lnTo>
                <a:lnTo>
                  <a:pt x="319087" y="852487"/>
                </a:lnTo>
                <a:lnTo>
                  <a:pt x="652462" y="852487"/>
                </a:lnTo>
                <a:lnTo>
                  <a:pt x="652462" y="1281112"/>
                </a:lnTo>
                <a:lnTo>
                  <a:pt x="981075" y="1281112"/>
                </a:lnTo>
                <a:lnTo>
                  <a:pt x="981075" y="1704975"/>
                </a:lnTo>
                <a:lnTo>
                  <a:pt x="1309687" y="1704975"/>
                </a:lnTo>
                <a:lnTo>
                  <a:pt x="1309687" y="2128837"/>
                </a:lnTo>
                <a:lnTo>
                  <a:pt x="1633537" y="2128837"/>
                </a:lnTo>
              </a:path>
            </a:pathLst>
          </a:custGeom>
          <a:noFill/>
          <a:ln w="254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r">
              <a:defRPr/>
            </a:pPr>
            <a:endParaRPr lang="es-E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382588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s-ES" altLang="es-ES" sz="20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3555" name="Rectangle 4"/>
          <p:cNvSpPr>
            <a:spLocks noChangeArrowheads="1"/>
          </p:cNvSpPr>
          <p:nvPr/>
        </p:nvSpPr>
        <p:spPr bwMode="auto">
          <a:xfrm>
            <a:off x="0" y="0"/>
            <a:ext cx="66325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400">
                <a:solidFill>
                  <a:schemeClr val="tx1"/>
                </a:solidFill>
                <a:latin typeface="Calibri" panose="020F0502020204030204" pitchFamily="34" charset="0"/>
              </a:rPr>
              <a:t>Tema 1. El átomo mecano-cuántico</a:t>
            </a:r>
          </a:p>
        </p:txBody>
      </p:sp>
      <p:sp>
        <p:nvSpPr>
          <p:cNvPr id="23556" name="Text Box 5"/>
          <p:cNvSpPr txBox="1">
            <a:spLocks noChangeArrowheads="1"/>
          </p:cNvSpPr>
          <p:nvPr/>
        </p:nvSpPr>
        <p:spPr bwMode="auto">
          <a:xfrm>
            <a:off x="8316913" y="0"/>
            <a:ext cx="827087" cy="3048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11110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s-ES" sz="2000">
                <a:solidFill>
                  <a:srgbClr val="666699"/>
                </a:solidFill>
                <a:latin typeface="Tahoma" panose="020B0604030504040204" pitchFamily="34" charset="0"/>
              </a:rPr>
              <a:t>uned</a:t>
            </a:r>
          </a:p>
        </p:txBody>
      </p:sp>
      <p:sp>
        <p:nvSpPr>
          <p:cNvPr id="23557" name="5 Marcador de número de diapositiva"/>
          <p:cNvSpPr txBox="1">
            <a:spLocks/>
          </p:cNvSpPr>
          <p:nvPr/>
        </p:nvSpPr>
        <p:spPr bwMode="auto">
          <a:xfrm>
            <a:off x="8532813" y="6459538"/>
            <a:ext cx="6111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3C836380-0F6A-4521-9547-0D1D0F0E47F3}" type="slidenum">
              <a:rPr kumimoji="0" lang="en-US" altLang="es-ES" sz="1400" b="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kumimoji="0" lang="en-US" altLang="es-ES" sz="14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3558" name="Text Box 7"/>
          <p:cNvSpPr txBox="1">
            <a:spLocks noChangeArrowheads="1"/>
          </p:cNvSpPr>
          <p:nvPr/>
        </p:nvSpPr>
        <p:spPr bwMode="auto">
          <a:xfrm>
            <a:off x="468313" y="620713"/>
            <a:ext cx="6938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kumimoji="0" lang="es-ES" altLang="es-ES">
                <a:solidFill>
                  <a:srgbClr val="990033"/>
                </a:solidFill>
                <a:latin typeface="Arial" panose="020B0604020202020204" pitchFamily="34" charset="0"/>
              </a:rPr>
              <a:t>9. Configuración electrónica y Tabla Periódica</a:t>
            </a:r>
          </a:p>
        </p:txBody>
      </p:sp>
      <p:sp>
        <p:nvSpPr>
          <p:cNvPr id="23559" name="Rectangle 3"/>
          <p:cNvSpPr>
            <a:spLocks noChangeArrowheads="1"/>
          </p:cNvSpPr>
          <p:nvPr/>
        </p:nvSpPr>
        <p:spPr bwMode="auto">
          <a:xfrm>
            <a:off x="684213" y="1400175"/>
            <a:ext cx="7991475" cy="281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85750" indent="-28575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s-ES" altLang="es-ES" sz="1800" b="0">
                <a:solidFill>
                  <a:srgbClr val="292929"/>
                </a:solidFill>
                <a:latin typeface="Calibri" panose="020F0502020204030204" pitchFamily="34" charset="0"/>
              </a:rPr>
              <a:t>Los elementos de un mismo grupo tienen la misma configuración electrónica en la capa de valencia</a:t>
            </a:r>
          </a:p>
          <a:p>
            <a:pPr lvl="1" eaLnBrk="1" hangingPunct="1">
              <a:spcBef>
                <a:spcPts val="600"/>
              </a:spcBef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es-ES" altLang="es-ES" sz="1800" b="0">
                <a:solidFill>
                  <a:srgbClr val="000099"/>
                </a:solidFill>
                <a:latin typeface="Calibri" panose="020F0502020204030204" pitchFamily="34" charset="0"/>
              </a:rPr>
              <a:t>Cara período comienza con un elemento que posee su último electrón en un orbital de tipo </a:t>
            </a:r>
            <a:r>
              <a:rPr lang="es-ES" altLang="es-ES" sz="1800" b="0" i="1">
                <a:solidFill>
                  <a:srgbClr val="000099"/>
                </a:solidFill>
                <a:latin typeface="Calibri" panose="020F0502020204030204" pitchFamily="34" charset="0"/>
              </a:rPr>
              <a:t>s</a:t>
            </a:r>
            <a:r>
              <a:rPr lang="es-ES" altLang="es-ES" sz="1800" b="0">
                <a:solidFill>
                  <a:srgbClr val="000099"/>
                </a:solidFill>
                <a:latin typeface="Calibri" panose="020F0502020204030204" pitchFamily="34" charset="0"/>
              </a:rPr>
              <a:t> y termina con un elemento con orbitales </a:t>
            </a:r>
            <a:r>
              <a:rPr lang="es-ES" altLang="es-ES" sz="1800" b="0" i="1">
                <a:solidFill>
                  <a:srgbClr val="000099"/>
                </a:solidFill>
                <a:latin typeface="Calibri" panose="020F0502020204030204" pitchFamily="34" charset="0"/>
              </a:rPr>
              <a:t>s</a:t>
            </a:r>
            <a:r>
              <a:rPr lang="es-ES" altLang="es-ES" sz="1800" b="0">
                <a:solidFill>
                  <a:srgbClr val="000099"/>
                </a:solidFill>
                <a:latin typeface="Calibri" panose="020F0502020204030204" pitchFamily="34" charset="0"/>
              </a:rPr>
              <a:t> y </a:t>
            </a:r>
            <a:r>
              <a:rPr lang="es-ES" altLang="es-ES" sz="1800" b="0" i="1">
                <a:solidFill>
                  <a:srgbClr val="000099"/>
                </a:solidFill>
                <a:latin typeface="Calibri" panose="020F0502020204030204" pitchFamily="34" charset="0"/>
              </a:rPr>
              <a:t>p</a:t>
            </a:r>
            <a:r>
              <a:rPr lang="es-ES" altLang="es-ES" sz="1800" b="0">
                <a:solidFill>
                  <a:srgbClr val="000099"/>
                </a:solidFill>
                <a:latin typeface="Calibri" panose="020F0502020204030204" pitchFamily="34" charset="0"/>
              </a:rPr>
              <a:t> llenos (8 electrones en la capa de valencia, configuración de </a:t>
            </a:r>
            <a:r>
              <a:rPr lang="es-ES" altLang="es-ES" sz="1800" b="0" i="1">
                <a:solidFill>
                  <a:srgbClr val="000099"/>
                </a:solidFill>
                <a:latin typeface="Calibri" panose="020F0502020204030204" pitchFamily="34" charset="0"/>
              </a:rPr>
              <a:t>gas noble</a:t>
            </a:r>
            <a:r>
              <a:rPr lang="es-ES" altLang="es-ES" sz="1800" b="0">
                <a:solidFill>
                  <a:srgbClr val="000099"/>
                </a:solidFill>
                <a:latin typeface="Calibri" panose="020F0502020204030204" pitchFamily="34" charset="0"/>
              </a:rPr>
              <a:t>). </a:t>
            </a:r>
          </a:p>
          <a:p>
            <a:pPr eaLnBrk="1" hangingPunct="1">
              <a:spcBef>
                <a:spcPts val="600"/>
              </a:spcBef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s-ES" altLang="es-ES" sz="1800" b="0">
                <a:solidFill>
                  <a:srgbClr val="292929"/>
                </a:solidFill>
                <a:latin typeface="Calibri" panose="020F0502020204030204" pitchFamily="34" charset="0"/>
              </a:rPr>
              <a:t>La configuración electrónica de un átomo se puede obtener a partir del átomo anterior añadiendo un electrón (</a:t>
            </a:r>
            <a:r>
              <a:rPr lang="es-ES" altLang="es-ES" sz="1800" b="0" i="1">
                <a:solidFill>
                  <a:srgbClr val="292929"/>
                </a:solidFill>
                <a:latin typeface="Calibri" panose="020F0502020204030204" pitchFamily="34" charset="0"/>
              </a:rPr>
              <a:t>electrón diferenciador</a:t>
            </a:r>
            <a:r>
              <a:rPr lang="es-ES" altLang="es-ES" sz="1800" b="0">
                <a:solidFill>
                  <a:srgbClr val="292929"/>
                </a:solidFill>
                <a:latin typeface="Calibri" panose="020F0502020204030204" pitchFamily="34" charset="0"/>
              </a:rPr>
              <a:t>)</a:t>
            </a:r>
          </a:p>
          <a:p>
            <a:pPr lvl="1" eaLnBrk="1" hangingPunct="1">
              <a:spcBef>
                <a:spcPts val="600"/>
              </a:spcBef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es-ES" altLang="es-ES" sz="1800" b="0">
                <a:solidFill>
                  <a:srgbClr val="000099"/>
                </a:solidFill>
                <a:latin typeface="Calibri" panose="020F0502020204030204" pitchFamily="34" charset="0"/>
              </a:rPr>
              <a:t>Se usa una configuración electrónica abreviada usando el símbolo de gas noble inmediatamente anterior al que se añaden los nuevos electrones</a:t>
            </a:r>
          </a:p>
        </p:txBody>
      </p:sp>
      <p:sp>
        <p:nvSpPr>
          <p:cNvPr id="23560" name="Rectangle 3"/>
          <p:cNvSpPr>
            <a:spLocks noChangeArrowheads="1"/>
          </p:cNvSpPr>
          <p:nvPr/>
        </p:nvSpPr>
        <p:spPr bwMode="auto">
          <a:xfrm>
            <a:off x="684213" y="4221163"/>
            <a:ext cx="8045450" cy="218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85750" indent="-28575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s-ES" altLang="es-ES" sz="1800" b="0">
                <a:solidFill>
                  <a:srgbClr val="292929"/>
                </a:solidFill>
                <a:latin typeface="Calibri" panose="020F0502020204030204" pitchFamily="34" charset="0"/>
              </a:rPr>
              <a:t>El símbolo de gas noble usado en la configuración electrónica abreviada indica capas llenas (configuración estable) y se denomina </a:t>
            </a:r>
            <a:r>
              <a:rPr lang="es-ES" altLang="es-ES" sz="1800" b="0" i="1">
                <a:solidFill>
                  <a:srgbClr val="292929"/>
                </a:solidFill>
                <a:latin typeface="Calibri" panose="020F0502020204030204" pitchFamily="34" charset="0"/>
              </a:rPr>
              <a:t>centro de gas noble</a:t>
            </a:r>
            <a:r>
              <a:rPr lang="es-ES" altLang="es-ES" sz="1800" b="0">
                <a:solidFill>
                  <a:srgbClr val="292929"/>
                </a:solidFill>
                <a:latin typeface="Calibri" panose="020F0502020204030204" pitchFamily="34" charset="0"/>
              </a:rPr>
              <a:t>.</a:t>
            </a:r>
          </a:p>
          <a:p>
            <a:pPr lvl="1" eaLnBrk="1" hangingPunct="1">
              <a:spcBef>
                <a:spcPts val="600"/>
              </a:spcBef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es-ES" altLang="es-ES" sz="1800" b="0">
                <a:solidFill>
                  <a:srgbClr val="000099"/>
                </a:solidFill>
                <a:latin typeface="Calibri" panose="020F0502020204030204" pitchFamily="34" charset="0"/>
              </a:rPr>
              <a:t>Cuando se completa una capa interna que no participa en las reacciones químicas (p.ej. una capa interna 3</a:t>
            </a:r>
            <a:r>
              <a:rPr lang="es-ES" altLang="es-ES" sz="1800" b="0" i="1">
                <a:solidFill>
                  <a:srgbClr val="000099"/>
                </a:solidFill>
                <a:latin typeface="Calibri" panose="020F0502020204030204" pitchFamily="34" charset="0"/>
              </a:rPr>
              <a:t>d</a:t>
            </a:r>
            <a:r>
              <a:rPr lang="es-ES" altLang="es-ES" sz="1800" b="0">
                <a:solidFill>
                  <a:srgbClr val="000099"/>
                </a:solidFill>
                <a:latin typeface="Calibri" panose="020F0502020204030204" pitchFamily="34" charset="0"/>
              </a:rPr>
              <a:t> llena), se le llama </a:t>
            </a:r>
            <a:r>
              <a:rPr lang="es-ES" altLang="es-ES" sz="1800" b="0" i="1">
                <a:solidFill>
                  <a:srgbClr val="000099"/>
                </a:solidFill>
                <a:latin typeface="Calibri" panose="020F0502020204030204" pitchFamily="34" charset="0"/>
              </a:rPr>
              <a:t>centro de gas pseudonoble.</a:t>
            </a:r>
          </a:p>
          <a:p>
            <a:pPr eaLnBrk="1" hangingPunct="1">
              <a:spcBef>
                <a:spcPts val="600"/>
              </a:spcBef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s-ES" altLang="es-ES" sz="1800" b="0">
                <a:solidFill>
                  <a:srgbClr val="292929"/>
                </a:solidFill>
                <a:latin typeface="Calibri" panose="020F0502020204030204" pitchFamily="34" charset="0"/>
              </a:rPr>
              <a:t>Los electrones que se encuentran fuera de las capa internas (fuera del centro de gas noble o pseudonoble) son los electrones de valencia.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382588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s-ES" altLang="es-ES" sz="20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4579" name="Rectangle 4"/>
          <p:cNvSpPr>
            <a:spLocks noChangeArrowheads="1"/>
          </p:cNvSpPr>
          <p:nvPr/>
        </p:nvSpPr>
        <p:spPr bwMode="auto">
          <a:xfrm>
            <a:off x="0" y="0"/>
            <a:ext cx="66325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400">
                <a:solidFill>
                  <a:schemeClr val="tx1"/>
                </a:solidFill>
                <a:latin typeface="Calibri" panose="020F0502020204030204" pitchFamily="34" charset="0"/>
              </a:rPr>
              <a:t>Tema 1. El átomo mecano-cuántico</a:t>
            </a:r>
          </a:p>
        </p:txBody>
      </p:sp>
      <p:sp>
        <p:nvSpPr>
          <p:cNvPr id="24580" name="Text Box 5"/>
          <p:cNvSpPr txBox="1">
            <a:spLocks noChangeArrowheads="1"/>
          </p:cNvSpPr>
          <p:nvPr/>
        </p:nvSpPr>
        <p:spPr bwMode="auto">
          <a:xfrm>
            <a:off x="8316913" y="0"/>
            <a:ext cx="827087" cy="3048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11110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s-ES" sz="2000">
                <a:solidFill>
                  <a:srgbClr val="666699"/>
                </a:solidFill>
                <a:latin typeface="Tahoma" panose="020B0604030504040204" pitchFamily="34" charset="0"/>
              </a:rPr>
              <a:t>uned</a:t>
            </a:r>
          </a:p>
        </p:txBody>
      </p:sp>
      <p:sp>
        <p:nvSpPr>
          <p:cNvPr id="24581" name="5 Marcador de número de diapositiva"/>
          <p:cNvSpPr txBox="1">
            <a:spLocks/>
          </p:cNvSpPr>
          <p:nvPr/>
        </p:nvSpPr>
        <p:spPr bwMode="auto">
          <a:xfrm>
            <a:off x="8532813" y="6459538"/>
            <a:ext cx="6111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1E1E2E2A-D878-41C3-9695-37E6B121238C}" type="slidenum">
              <a:rPr kumimoji="0" lang="en-US" altLang="es-ES" sz="1400" b="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kumimoji="0" lang="en-US" altLang="es-ES" sz="14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4582" name="Text Box 7"/>
          <p:cNvSpPr txBox="1">
            <a:spLocks noChangeArrowheads="1"/>
          </p:cNvSpPr>
          <p:nvPr/>
        </p:nvSpPr>
        <p:spPr bwMode="auto">
          <a:xfrm>
            <a:off x="179388" y="476250"/>
            <a:ext cx="69389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kumimoji="0" lang="es-ES" altLang="es-ES" sz="2000" b="0">
                <a:solidFill>
                  <a:srgbClr val="990033"/>
                </a:solidFill>
                <a:latin typeface="Arial" panose="020B0604020202020204" pitchFamily="34" charset="0"/>
              </a:rPr>
              <a:t>9. Configuración electrónica y Tabla Periódica</a:t>
            </a:r>
          </a:p>
        </p:txBody>
      </p:sp>
      <p:pic>
        <p:nvPicPr>
          <p:cNvPr id="24583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3738" y="4765675"/>
            <a:ext cx="5668962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22 Abrir llave"/>
          <p:cNvSpPr/>
          <p:nvPr/>
        </p:nvSpPr>
        <p:spPr bwMode="auto">
          <a:xfrm>
            <a:off x="1489075" y="4079875"/>
            <a:ext cx="130175" cy="2135188"/>
          </a:xfrm>
          <a:prstGeom prst="leftBrace">
            <a:avLst>
              <a:gd name="adj1" fmla="val 17652"/>
              <a:gd name="adj2" fmla="val 50000"/>
            </a:avLst>
          </a:prstGeom>
          <a:noFill/>
          <a:ln w="25400" cap="flat" cmpd="sng" algn="ctr">
            <a:solidFill>
              <a:srgbClr val="000099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lIns="92075" tIns="46038" rIns="92075" bIns="46038" anchor="ctr"/>
          <a:lstStyle/>
          <a:p>
            <a:pPr algn="r">
              <a:defRPr/>
            </a:pPr>
            <a:endParaRPr lang="es-E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24585" name="Text Box 17"/>
          <p:cNvSpPr txBox="1">
            <a:spLocks noChangeArrowheads="1"/>
          </p:cNvSpPr>
          <p:nvPr/>
        </p:nvSpPr>
        <p:spPr bwMode="auto">
          <a:xfrm>
            <a:off x="8064500" y="4722813"/>
            <a:ext cx="1079500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s-ES" sz="1400" b="0" i="1">
                <a:latin typeface="Calibri" panose="020F0502020204030204" pitchFamily="34" charset="0"/>
              </a:rPr>
              <a:t>Metales de transición</a:t>
            </a:r>
            <a:endParaRPr kumimoji="0" lang="es-ES" altLang="es-ES" sz="1400" b="0" i="1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24586" name="Text Box 17"/>
          <p:cNvSpPr txBox="1">
            <a:spLocks noChangeArrowheads="1"/>
          </p:cNvSpPr>
          <p:nvPr/>
        </p:nvSpPr>
        <p:spPr bwMode="auto">
          <a:xfrm>
            <a:off x="1619250" y="4076700"/>
            <a:ext cx="7016750" cy="62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358775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defTabSz="358775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defTabSz="358775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defTabSz="358775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defTabSz="358775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defTabSz="3587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defTabSz="3587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defTabSz="3587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defTabSz="3587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300"/>
              </a:spcAft>
              <a:buClrTx/>
              <a:buFontTx/>
              <a:buNone/>
            </a:pPr>
            <a:r>
              <a:rPr kumimoji="0" lang="es-ES" altLang="es-ES" sz="1600" b="0">
                <a:latin typeface="Times New Roman" panose="02020603050405020304" pitchFamily="18" charset="0"/>
                <a:cs typeface="Times New Roman" panose="02020603050405020304" pitchFamily="18" charset="0"/>
              </a:rPr>
              <a:t>Potasio, K (</a:t>
            </a:r>
            <a:r>
              <a:rPr kumimoji="0" lang="es-ES" altLang="es-ES" sz="1600" b="0" i="1">
                <a:latin typeface="Times New Roman" panose="02020603050405020304" pitchFamily="18" charset="0"/>
                <a:cs typeface="Times New Roman" panose="02020603050405020304" pitchFamily="18" charset="0"/>
              </a:rPr>
              <a:t>Z </a:t>
            </a:r>
            <a:r>
              <a:rPr kumimoji="0" lang="es-ES" altLang="es-ES" sz="1600" b="0">
                <a:latin typeface="Times New Roman" panose="02020603050405020304" pitchFamily="18" charset="0"/>
                <a:cs typeface="Times New Roman" panose="02020603050405020304" pitchFamily="18" charset="0"/>
              </a:rPr>
              <a:t>= 19):	 		1</a:t>
            </a:r>
            <a:r>
              <a:rPr kumimoji="0" lang="es-ES" altLang="es-ES" sz="1600" b="0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0" lang="es-ES" altLang="es-ES" sz="1600" b="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es-ES" altLang="es-ES" sz="1600" b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es-ES" altLang="es-ES" sz="1600" b="0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0" lang="es-ES" altLang="es-ES" sz="1600" b="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es-ES" altLang="es-ES" sz="1600" b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es-ES" altLang="es-ES" sz="1600" b="0" i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0" lang="es-ES" altLang="es-ES" sz="1600" b="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kumimoji="0" lang="es-ES" altLang="es-ES" sz="1600" b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0" lang="es-ES" altLang="es-ES" sz="1600" b="0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0" lang="es-ES" altLang="es-ES" sz="1600" b="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es-ES" altLang="es-ES" sz="1600" b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0" lang="es-ES" altLang="es-ES" sz="1600" b="0" i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0" lang="es-ES" altLang="es-ES" sz="1600" b="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kumimoji="0" lang="es-ES" altLang="es-ES" sz="1600" b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kumimoji="0" lang="es-ES" altLang="es-ES" sz="1600" b="0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0" lang="es-ES" altLang="es-ES" sz="1600" b="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es-ES" altLang="es-ES" sz="1600" b="0">
                <a:latin typeface="Times New Roman" panose="02020603050405020304" pitchFamily="18" charset="0"/>
                <a:cs typeface="Times New Roman" panose="02020603050405020304" pitchFamily="18" charset="0"/>
              </a:rPr>
              <a:t> 		o   [Ar]4</a:t>
            </a:r>
            <a:r>
              <a:rPr kumimoji="0" lang="es-ES" altLang="es-ES" sz="1600" b="0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0" lang="es-ES" altLang="es-ES" sz="1600" b="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0" lang="es-ES" altLang="es-ES" sz="16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spcAft>
                <a:spcPts val="300"/>
              </a:spcAft>
              <a:buClrTx/>
              <a:buFontTx/>
              <a:buNone/>
            </a:pPr>
            <a:r>
              <a:rPr kumimoji="0" lang="es-ES" altLang="es-ES" sz="1600" b="0">
                <a:latin typeface="Times New Roman" panose="02020603050405020304" pitchFamily="18" charset="0"/>
                <a:cs typeface="Times New Roman" panose="02020603050405020304" pitchFamily="18" charset="0"/>
              </a:rPr>
              <a:t>Calcio, Ca (</a:t>
            </a:r>
            <a:r>
              <a:rPr kumimoji="0" lang="es-ES" altLang="es-ES" sz="1600" b="0" i="1">
                <a:latin typeface="Times New Roman" panose="02020603050405020304" pitchFamily="18" charset="0"/>
                <a:cs typeface="Times New Roman" panose="02020603050405020304" pitchFamily="18" charset="0"/>
              </a:rPr>
              <a:t>Z </a:t>
            </a:r>
            <a:r>
              <a:rPr kumimoji="0" lang="es-ES" altLang="es-ES" sz="1600" b="0">
                <a:latin typeface="Times New Roman" panose="02020603050405020304" pitchFamily="18" charset="0"/>
                <a:cs typeface="Times New Roman" panose="02020603050405020304" pitchFamily="18" charset="0"/>
              </a:rPr>
              <a:t>= 20):	 		1</a:t>
            </a:r>
            <a:r>
              <a:rPr kumimoji="0" lang="es-ES" altLang="es-ES" sz="1600" b="0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0" lang="es-ES" altLang="es-ES" sz="1600" b="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es-ES" altLang="es-ES" sz="1600" b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es-ES" altLang="es-ES" sz="1600" b="0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0" lang="es-ES" altLang="es-ES" sz="1600" b="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es-ES" altLang="es-ES" sz="1600" b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es-ES" altLang="es-ES" sz="1600" b="0" i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0" lang="es-ES" altLang="es-ES" sz="1600" b="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kumimoji="0" lang="es-ES" altLang="es-ES" sz="1600" b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0" lang="es-ES" altLang="es-ES" sz="1600" b="0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0" lang="es-ES" altLang="es-ES" sz="1600" b="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es-ES" altLang="es-ES" sz="1600" b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0" lang="es-ES" altLang="es-ES" sz="1600" b="0" i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0" lang="es-ES" altLang="es-ES" sz="1600" b="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kumimoji="0" lang="es-ES" altLang="es-ES" sz="1600" b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kumimoji="0" lang="es-ES" altLang="es-ES" sz="1600" b="0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0" lang="es-ES" altLang="es-ES" sz="1600" b="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es-ES" altLang="es-ES" sz="1600" b="0">
                <a:latin typeface="Times New Roman" panose="02020603050405020304" pitchFamily="18" charset="0"/>
                <a:cs typeface="Times New Roman" panose="02020603050405020304" pitchFamily="18" charset="0"/>
              </a:rPr>
              <a:t> 		o   [Ar]4</a:t>
            </a:r>
            <a:r>
              <a:rPr kumimoji="0" lang="es-ES" altLang="es-ES" sz="1600" b="0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0" lang="es-ES" altLang="es-ES" sz="1600" b="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0" lang="es-ES" altLang="es-ES" sz="16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587" name="Text Box 17"/>
          <p:cNvSpPr txBox="1">
            <a:spLocks noChangeArrowheads="1"/>
          </p:cNvSpPr>
          <p:nvPr/>
        </p:nvSpPr>
        <p:spPr bwMode="auto">
          <a:xfrm>
            <a:off x="1619250" y="5373688"/>
            <a:ext cx="7016750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358775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defTabSz="358775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defTabSz="358775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defTabSz="358775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defTabSz="358775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defTabSz="3587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defTabSz="3587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defTabSz="3587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defTabSz="3587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300"/>
              </a:spcAft>
              <a:buClrTx/>
              <a:buFontTx/>
              <a:buNone/>
            </a:pPr>
            <a:r>
              <a:rPr kumimoji="0" lang="es-ES" altLang="es-ES" sz="1600" b="0">
                <a:latin typeface="Times New Roman" panose="02020603050405020304" pitchFamily="18" charset="0"/>
                <a:cs typeface="Times New Roman" panose="02020603050405020304" pitchFamily="18" charset="0"/>
              </a:rPr>
              <a:t>Galio, Ga (</a:t>
            </a:r>
            <a:r>
              <a:rPr kumimoji="0" lang="es-ES" altLang="es-ES" sz="1600" b="0" i="1">
                <a:latin typeface="Times New Roman" panose="02020603050405020304" pitchFamily="18" charset="0"/>
                <a:cs typeface="Times New Roman" panose="02020603050405020304" pitchFamily="18" charset="0"/>
              </a:rPr>
              <a:t>Z </a:t>
            </a:r>
            <a:r>
              <a:rPr kumimoji="0" lang="es-ES" altLang="es-ES" sz="1600" b="0">
                <a:latin typeface="Times New Roman" panose="02020603050405020304" pitchFamily="18" charset="0"/>
                <a:cs typeface="Times New Roman" panose="02020603050405020304" pitchFamily="18" charset="0"/>
              </a:rPr>
              <a:t>= 31):	 		1</a:t>
            </a:r>
            <a:r>
              <a:rPr kumimoji="0" lang="es-ES" altLang="es-ES" sz="1600" b="0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0" lang="es-ES" altLang="es-ES" sz="1600" b="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es-ES" altLang="es-ES" sz="1600" b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es-ES" altLang="es-ES" sz="1600" b="0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0" lang="es-ES" altLang="es-ES" sz="1600" b="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es-ES" altLang="es-ES" sz="1600" b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es-ES" altLang="es-ES" sz="1600" b="0" i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0" lang="es-ES" altLang="es-ES" sz="1600" b="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kumimoji="0" lang="es-ES" altLang="es-ES" sz="1600" b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0" lang="es-ES" altLang="es-ES" sz="1600" b="0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0" lang="es-ES" altLang="es-ES" sz="1600" b="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es-ES" altLang="es-ES" sz="1600" b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0" lang="es-ES" altLang="es-ES" sz="1600" b="0" i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0" lang="es-ES" altLang="es-ES" sz="1600" b="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kumimoji="0" lang="es-ES" altLang="es-ES" sz="1600" b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kumimoji="0" lang="es-ES" altLang="es-ES" sz="1600" b="0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0" lang="es-ES" altLang="es-ES" sz="1600" b="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es-ES" altLang="es-ES" sz="1600" b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0" lang="es-ES" altLang="es-ES" sz="1600" b="0" i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kumimoji="0" lang="es-ES" altLang="es-ES" sz="1600" b="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0" lang="es-ES" altLang="es-ES" sz="1600" b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kumimoji="0" lang="es-ES" altLang="es-ES" sz="1600" b="0" i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0" lang="es-ES" altLang="es-ES" sz="1600" b="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es-ES" altLang="es-ES" sz="1600" b="0">
                <a:latin typeface="Times New Roman" panose="02020603050405020304" pitchFamily="18" charset="0"/>
                <a:cs typeface="Times New Roman" panose="02020603050405020304" pitchFamily="18" charset="0"/>
              </a:rPr>
              <a:t> 	o   [Ar]4</a:t>
            </a:r>
            <a:r>
              <a:rPr kumimoji="0" lang="es-ES" altLang="es-ES" sz="1600" b="0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0" lang="es-ES" altLang="es-ES" sz="1600" b="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0" lang="es-ES" altLang="es-ES" sz="16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588" name="Text Box 17"/>
          <p:cNvSpPr txBox="1">
            <a:spLocks noChangeArrowheads="1"/>
          </p:cNvSpPr>
          <p:nvPr/>
        </p:nvSpPr>
        <p:spPr bwMode="auto">
          <a:xfrm>
            <a:off x="1619250" y="5876925"/>
            <a:ext cx="701675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358775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defTabSz="358775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defTabSz="358775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defTabSz="358775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defTabSz="358775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defTabSz="3587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defTabSz="3587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defTabSz="3587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defTabSz="3587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300"/>
              </a:spcAft>
              <a:buClrTx/>
              <a:buFontTx/>
              <a:buNone/>
            </a:pPr>
            <a:r>
              <a:rPr kumimoji="0" lang="es-ES" altLang="es-ES" sz="1600" b="0">
                <a:latin typeface="Times New Roman" panose="02020603050405020304" pitchFamily="18" charset="0"/>
                <a:cs typeface="Times New Roman" panose="02020603050405020304" pitchFamily="18" charset="0"/>
              </a:rPr>
              <a:t>Kriptón, Kr (</a:t>
            </a:r>
            <a:r>
              <a:rPr kumimoji="0" lang="es-ES" altLang="es-ES" sz="1600" b="0" i="1">
                <a:latin typeface="Times New Roman" panose="02020603050405020304" pitchFamily="18" charset="0"/>
                <a:cs typeface="Times New Roman" panose="02020603050405020304" pitchFamily="18" charset="0"/>
              </a:rPr>
              <a:t>Z </a:t>
            </a:r>
            <a:r>
              <a:rPr kumimoji="0" lang="es-ES" altLang="es-ES" sz="1600" b="0">
                <a:latin typeface="Times New Roman" panose="02020603050405020304" pitchFamily="18" charset="0"/>
                <a:cs typeface="Times New Roman" panose="02020603050405020304" pitchFamily="18" charset="0"/>
              </a:rPr>
              <a:t>= 36):	 		1</a:t>
            </a:r>
            <a:r>
              <a:rPr kumimoji="0" lang="es-ES" altLang="es-ES" sz="1600" b="0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0" lang="es-ES" altLang="es-ES" sz="1600" b="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es-ES" altLang="es-ES" sz="1600" b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es-ES" altLang="es-ES" sz="1600" b="0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0" lang="es-ES" altLang="es-ES" sz="1600" b="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es-ES" altLang="es-ES" sz="1600" b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es-ES" altLang="es-ES" sz="1600" b="0" i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0" lang="es-ES" altLang="es-ES" sz="1600" b="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kumimoji="0" lang="es-ES" altLang="es-ES" sz="1600" b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0" lang="es-ES" altLang="es-ES" sz="1600" b="0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0" lang="es-ES" altLang="es-ES" sz="1600" b="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es-ES" altLang="es-ES" sz="1600" b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0" lang="es-ES" altLang="es-ES" sz="1600" b="0" i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0" lang="es-ES" altLang="es-ES" sz="1600" b="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kumimoji="0" lang="es-ES" altLang="es-ES" sz="1600" b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kumimoji="0" lang="es-ES" altLang="es-ES" sz="1600" b="0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0" lang="es-ES" altLang="es-ES" sz="1600" b="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es-ES" altLang="es-ES" sz="1600" b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0" lang="es-ES" altLang="es-ES" sz="1600" b="0" i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kumimoji="0" lang="es-ES" altLang="es-ES" sz="1600" b="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0" lang="es-ES" altLang="es-ES" sz="1600" b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kumimoji="0" lang="es-ES" altLang="es-ES" sz="1600" b="0" i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0" lang="es-ES" altLang="es-ES" sz="1600" b="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kumimoji="0" lang="es-ES" altLang="es-ES" sz="1600" b="0">
                <a:latin typeface="Times New Roman" panose="02020603050405020304" pitchFamily="18" charset="0"/>
                <a:cs typeface="Times New Roman" panose="02020603050405020304" pitchFamily="18" charset="0"/>
              </a:rPr>
              <a:t> 	o   [Ar] 4</a:t>
            </a:r>
            <a:r>
              <a:rPr kumimoji="0" lang="es-ES" altLang="es-ES" sz="1600" b="0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0" lang="es-ES" altLang="es-ES" sz="1600" b="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es-ES" altLang="es-ES" sz="1600" b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0" lang="es-ES" altLang="es-ES" sz="1600" b="0" i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kumimoji="0" lang="es-ES" altLang="es-ES" sz="1600" b="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0" lang="es-ES" altLang="es-ES" sz="1600" b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kumimoji="0" lang="es-ES" altLang="es-ES" sz="1600" b="0" i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0" lang="es-ES" altLang="es-ES" sz="1600" b="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kumimoji="0" lang="es-ES" altLang="es-ES" sz="16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589" name="25 Conector recto"/>
          <p:cNvCxnSpPr>
            <a:cxnSpLocks noChangeShapeType="1"/>
          </p:cNvCxnSpPr>
          <p:nvPr/>
        </p:nvCxnSpPr>
        <p:spPr bwMode="auto">
          <a:xfrm>
            <a:off x="1835150" y="4700588"/>
            <a:ext cx="0" cy="6731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4590" name="Text Box 17"/>
          <p:cNvSpPr txBox="1">
            <a:spLocks noChangeArrowheads="1"/>
          </p:cNvSpPr>
          <p:nvPr/>
        </p:nvSpPr>
        <p:spPr bwMode="auto">
          <a:xfrm>
            <a:off x="322263" y="4994275"/>
            <a:ext cx="1081087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s-ES" sz="1400" b="0" i="1">
                <a:latin typeface="Calibri" panose="020F0502020204030204" pitchFamily="34" charset="0"/>
              </a:rPr>
              <a:t>4º período</a:t>
            </a:r>
            <a:endParaRPr kumimoji="0" lang="es-ES" altLang="es-ES" sz="1400" b="0" i="1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24591" name="Line 26"/>
          <p:cNvSpPr>
            <a:spLocks noChangeShapeType="1"/>
          </p:cNvSpPr>
          <p:nvPr/>
        </p:nvSpPr>
        <p:spPr bwMode="auto">
          <a:xfrm flipH="1">
            <a:off x="7667625" y="4983163"/>
            <a:ext cx="396875" cy="0"/>
          </a:xfrm>
          <a:prstGeom prst="line">
            <a:avLst/>
          </a:prstGeom>
          <a:noFill/>
          <a:ln w="31750">
            <a:solidFill>
              <a:srgbClr val="00B0F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pic>
        <p:nvPicPr>
          <p:cNvPr id="24592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2365375"/>
            <a:ext cx="5424488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93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2822575"/>
            <a:ext cx="518160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94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3532188"/>
            <a:ext cx="5448300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41 Abrir llave"/>
          <p:cNvSpPr/>
          <p:nvPr/>
        </p:nvSpPr>
        <p:spPr bwMode="auto">
          <a:xfrm>
            <a:off x="1489075" y="2900363"/>
            <a:ext cx="130175" cy="919162"/>
          </a:xfrm>
          <a:prstGeom prst="leftBrace">
            <a:avLst>
              <a:gd name="adj1" fmla="val 17652"/>
              <a:gd name="adj2" fmla="val 50000"/>
            </a:avLst>
          </a:prstGeom>
          <a:noFill/>
          <a:ln w="25400" cap="flat" cmpd="sng" algn="ctr">
            <a:solidFill>
              <a:srgbClr val="000099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lIns="92075" tIns="46038" rIns="92075" bIns="46038" anchor="ctr"/>
          <a:lstStyle/>
          <a:p>
            <a:pPr algn="r">
              <a:defRPr/>
            </a:pPr>
            <a:endParaRPr lang="es-E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24596" name="Text Box 17"/>
          <p:cNvSpPr txBox="1">
            <a:spLocks noChangeArrowheads="1"/>
          </p:cNvSpPr>
          <p:nvPr/>
        </p:nvSpPr>
        <p:spPr bwMode="auto">
          <a:xfrm>
            <a:off x="323850" y="3206750"/>
            <a:ext cx="107950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s-ES" sz="1400" b="0" i="1">
                <a:latin typeface="Calibri" panose="020F0502020204030204" pitchFamily="34" charset="0"/>
              </a:rPr>
              <a:t>3</a:t>
            </a:r>
            <a:r>
              <a:rPr kumimoji="0" lang="es-ES" altLang="es-ES" sz="1400" b="0" i="1" baseline="30000">
                <a:latin typeface="Calibri" panose="020F0502020204030204" pitchFamily="34" charset="0"/>
              </a:rPr>
              <a:t>er</a:t>
            </a:r>
            <a:r>
              <a:rPr kumimoji="0" lang="es-ES" altLang="es-ES" sz="1400" b="0" i="1">
                <a:latin typeface="Calibri" panose="020F0502020204030204" pitchFamily="34" charset="0"/>
              </a:rPr>
              <a:t> período</a:t>
            </a:r>
            <a:endParaRPr kumimoji="0" lang="es-ES" altLang="es-ES" sz="1400" b="0" i="1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24597" name="Text Box 17"/>
          <p:cNvSpPr txBox="1">
            <a:spLocks noChangeArrowheads="1"/>
          </p:cNvSpPr>
          <p:nvPr/>
        </p:nvSpPr>
        <p:spPr bwMode="auto">
          <a:xfrm>
            <a:off x="1692275" y="1855788"/>
            <a:ext cx="5715000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809625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defTabSz="809625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defTabSz="809625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defTabSz="809625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defTabSz="809625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defTabSz="80962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defTabSz="80962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defTabSz="80962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defTabSz="80962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s-ES" sz="1600" b="0">
                <a:latin typeface="Times New Roman" panose="02020603050405020304" pitchFamily="18" charset="0"/>
                <a:cs typeface="Times New Roman" panose="02020603050405020304" pitchFamily="18" charset="0"/>
              </a:rPr>
              <a:t>Litio, Li (</a:t>
            </a:r>
            <a:r>
              <a:rPr kumimoji="0" lang="es-ES" altLang="es-ES" sz="1600" b="0" i="1">
                <a:latin typeface="Times New Roman" panose="02020603050405020304" pitchFamily="18" charset="0"/>
                <a:cs typeface="Times New Roman" panose="02020603050405020304" pitchFamily="18" charset="0"/>
              </a:rPr>
              <a:t>Z </a:t>
            </a:r>
            <a:r>
              <a:rPr kumimoji="0" lang="es-ES" altLang="es-ES" sz="1600" b="0">
                <a:latin typeface="Times New Roman" panose="02020603050405020304" pitchFamily="18" charset="0"/>
                <a:cs typeface="Times New Roman" panose="02020603050405020304" pitchFamily="18" charset="0"/>
              </a:rPr>
              <a:t>= 3):		1</a:t>
            </a:r>
            <a:r>
              <a:rPr kumimoji="0" lang="es-ES" altLang="es-ES" sz="1600" b="0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0" lang="es-ES" altLang="es-ES" sz="1600" b="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es-ES" altLang="es-ES" sz="1600" b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es-ES" altLang="es-ES" sz="1600" b="0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0" lang="es-ES" altLang="es-ES" sz="1600" b="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es-ES" altLang="es-ES" sz="1600" b="0">
                <a:latin typeface="Times New Roman" panose="02020603050405020304" pitchFamily="18" charset="0"/>
                <a:cs typeface="Times New Roman" panose="02020603050405020304" pitchFamily="18" charset="0"/>
              </a:rPr>
              <a:t>		o    [He]2</a:t>
            </a:r>
            <a:r>
              <a:rPr kumimoji="0" lang="es-ES" altLang="es-ES" sz="1600" b="0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0" lang="es-ES" altLang="es-ES" sz="1600" b="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0" lang="es-ES" altLang="es-ES" sz="1600" b="0" baseline="300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598" name="44 Conector recto"/>
          <p:cNvCxnSpPr>
            <a:cxnSpLocks noChangeShapeType="1"/>
          </p:cNvCxnSpPr>
          <p:nvPr/>
        </p:nvCxnSpPr>
        <p:spPr bwMode="auto">
          <a:xfrm>
            <a:off x="2124075" y="3336925"/>
            <a:ext cx="0" cy="23971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6" name="45 Abrir llave"/>
          <p:cNvSpPr/>
          <p:nvPr/>
        </p:nvSpPr>
        <p:spPr bwMode="auto">
          <a:xfrm>
            <a:off x="1489075" y="1914525"/>
            <a:ext cx="130175" cy="719138"/>
          </a:xfrm>
          <a:prstGeom prst="leftBrace">
            <a:avLst>
              <a:gd name="adj1" fmla="val 17652"/>
              <a:gd name="adj2" fmla="val 50000"/>
            </a:avLst>
          </a:prstGeom>
          <a:noFill/>
          <a:ln w="25400" cap="flat" cmpd="sng" algn="ctr">
            <a:solidFill>
              <a:srgbClr val="000099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lIns="92075" tIns="46038" rIns="92075" bIns="46038" anchor="ctr"/>
          <a:lstStyle/>
          <a:p>
            <a:pPr algn="r">
              <a:defRPr/>
            </a:pPr>
            <a:endParaRPr lang="es-E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24600" name="Text Box 17"/>
          <p:cNvSpPr txBox="1">
            <a:spLocks noChangeArrowheads="1"/>
          </p:cNvSpPr>
          <p:nvPr/>
        </p:nvSpPr>
        <p:spPr bwMode="auto">
          <a:xfrm>
            <a:off x="323850" y="2120900"/>
            <a:ext cx="107950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s-ES" sz="1400" b="0" i="1">
                <a:latin typeface="Calibri" panose="020F0502020204030204" pitchFamily="34" charset="0"/>
              </a:rPr>
              <a:t>2º período</a:t>
            </a:r>
            <a:endParaRPr kumimoji="0" lang="es-ES" altLang="es-ES" sz="1400" b="0" i="1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cxnSp>
        <p:nvCxnSpPr>
          <p:cNvPr id="24601" name="47 Conector recto"/>
          <p:cNvCxnSpPr>
            <a:cxnSpLocks noChangeShapeType="1"/>
          </p:cNvCxnSpPr>
          <p:nvPr/>
        </p:nvCxnSpPr>
        <p:spPr bwMode="auto">
          <a:xfrm>
            <a:off x="2124075" y="2160588"/>
            <a:ext cx="0" cy="23971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4602" name="Text Box 17"/>
          <p:cNvSpPr txBox="1">
            <a:spLocks noChangeArrowheads="1"/>
          </p:cNvSpPr>
          <p:nvPr/>
        </p:nvSpPr>
        <p:spPr bwMode="auto">
          <a:xfrm>
            <a:off x="1692275" y="1039813"/>
            <a:ext cx="5715000" cy="66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809625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defTabSz="809625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defTabSz="809625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defTabSz="809625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defTabSz="809625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defTabSz="80962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defTabSz="80962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defTabSz="80962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defTabSz="80962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ClrTx/>
              <a:buFontTx/>
              <a:buNone/>
            </a:pPr>
            <a:r>
              <a:rPr kumimoji="0" lang="es-ES" altLang="es-ES" sz="1600" b="0">
                <a:latin typeface="Times New Roman" panose="02020603050405020304" pitchFamily="18" charset="0"/>
                <a:cs typeface="Times New Roman" panose="02020603050405020304" pitchFamily="18" charset="0"/>
              </a:rPr>
              <a:t>Hidrógeno, H (</a:t>
            </a:r>
            <a:r>
              <a:rPr kumimoji="0" lang="es-ES" altLang="es-ES" sz="1600" b="0" i="1">
                <a:latin typeface="Times New Roman" panose="02020603050405020304" pitchFamily="18" charset="0"/>
                <a:cs typeface="Times New Roman" panose="02020603050405020304" pitchFamily="18" charset="0"/>
              </a:rPr>
              <a:t>Z </a:t>
            </a:r>
            <a:r>
              <a:rPr kumimoji="0" lang="es-ES" altLang="es-ES" sz="1600" b="0">
                <a:latin typeface="Times New Roman" panose="02020603050405020304" pitchFamily="18" charset="0"/>
                <a:cs typeface="Times New Roman" panose="02020603050405020304" pitchFamily="18" charset="0"/>
              </a:rPr>
              <a:t>= 1):	1</a:t>
            </a:r>
            <a:r>
              <a:rPr kumimoji="0" lang="es-ES" altLang="es-ES" sz="1600" b="0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0" lang="es-ES" altLang="es-ES" sz="1600" b="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0" lang="es-ES" altLang="es-ES" sz="16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ClrTx/>
              <a:buFontTx/>
              <a:buNone/>
            </a:pPr>
            <a:r>
              <a:rPr kumimoji="0" lang="es-ES" altLang="es-ES" sz="1600" b="0">
                <a:latin typeface="Times New Roman" panose="02020603050405020304" pitchFamily="18" charset="0"/>
                <a:cs typeface="Times New Roman" panose="02020603050405020304" pitchFamily="18" charset="0"/>
              </a:rPr>
              <a:t>Helio, He (</a:t>
            </a:r>
            <a:r>
              <a:rPr kumimoji="0" lang="es-ES" altLang="es-ES" sz="1600" b="0" i="1">
                <a:latin typeface="Times New Roman" panose="02020603050405020304" pitchFamily="18" charset="0"/>
                <a:cs typeface="Times New Roman" panose="02020603050405020304" pitchFamily="18" charset="0"/>
              </a:rPr>
              <a:t>Z </a:t>
            </a:r>
            <a:r>
              <a:rPr kumimoji="0" lang="es-ES" altLang="es-ES" sz="1600" b="0">
                <a:latin typeface="Times New Roman" panose="02020603050405020304" pitchFamily="18" charset="0"/>
                <a:cs typeface="Times New Roman" panose="02020603050405020304" pitchFamily="18" charset="0"/>
              </a:rPr>
              <a:t>= 2):		1</a:t>
            </a:r>
            <a:r>
              <a:rPr kumimoji="0" lang="es-ES" altLang="es-ES" sz="1600" b="0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0" lang="es-ES" altLang="es-ES" sz="1600" b="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0" lang="es-ES" altLang="es-ES" sz="16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49 Abrir llave"/>
          <p:cNvSpPr/>
          <p:nvPr/>
        </p:nvSpPr>
        <p:spPr bwMode="auto">
          <a:xfrm>
            <a:off x="1489075" y="1077913"/>
            <a:ext cx="130175" cy="584200"/>
          </a:xfrm>
          <a:prstGeom prst="leftBrace">
            <a:avLst>
              <a:gd name="adj1" fmla="val 17652"/>
              <a:gd name="adj2" fmla="val 50000"/>
            </a:avLst>
          </a:prstGeom>
          <a:noFill/>
          <a:ln w="25400" cap="flat" cmpd="sng" algn="ctr">
            <a:solidFill>
              <a:srgbClr val="000099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lIns="92075" tIns="46038" rIns="92075" bIns="46038" anchor="ctr"/>
          <a:lstStyle/>
          <a:p>
            <a:pPr algn="r">
              <a:defRPr/>
            </a:pPr>
            <a:endParaRPr lang="es-E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24604" name="Text Box 17"/>
          <p:cNvSpPr txBox="1">
            <a:spLocks noChangeArrowheads="1"/>
          </p:cNvSpPr>
          <p:nvPr/>
        </p:nvSpPr>
        <p:spPr bwMode="auto">
          <a:xfrm>
            <a:off x="323850" y="1216025"/>
            <a:ext cx="107950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s-ES" sz="1400" b="0" i="1">
                <a:latin typeface="Calibri" panose="020F0502020204030204" pitchFamily="34" charset="0"/>
              </a:rPr>
              <a:t>1</a:t>
            </a:r>
            <a:r>
              <a:rPr kumimoji="0" lang="es-ES" altLang="es-ES" sz="1400" b="0" i="1" baseline="30000">
                <a:latin typeface="Calibri" panose="020F0502020204030204" pitchFamily="34" charset="0"/>
              </a:rPr>
              <a:t>er</a:t>
            </a:r>
            <a:r>
              <a:rPr kumimoji="0" lang="es-ES" altLang="es-ES" sz="1400" b="0" i="1">
                <a:latin typeface="Calibri" panose="020F0502020204030204" pitchFamily="34" charset="0"/>
              </a:rPr>
              <a:t> período</a:t>
            </a:r>
            <a:endParaRPr kumimoji="0" lang="es-ES" altLang="es-ES" sz="1400" b="0" i="1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grpSp>
        <p:nvGrpSpPr>
          <p:cNvPr id="24605" name="51 Grupo"/>
          <p:cNvGrpSpPr>
            <a:grpSpLocks/>
          </p:cNvGrpSpPr>
          <p:nvPr/>
        </p:nvGrpSpPr>
        <p:grpSpPr bwMode="auto">
          <a:xfrm>
            <a:off x="6299200" y="5416550"/>
            <a:ext cx="265113" cy="663575"/>
            <a:chOff x="5355466" y="2991203"/>
            <a:chExt cx="296655" cy="682966"/>
          </a:xfrm>
        </p:grpSpPr>
        <p:sp>
          <p:nvSpPr>
            <p:cNvPr id="24610" name="Freeform 19"/>
            <p:cNvSpPr>
              <a:spLocks/>
            </p:cNvSpPr>
            <p:nvPr/>
          </p:nvSpPr>
          <p:spPr bwMode="auto">
            <a:xfrm>
              <a:off x="5530769" y="3070721"/>
              <a:ext cx="121352" cy="443265"/>
            </a:xfrm>
            <a:custGeom>
              <a:avLst/>
              <a:gdLst>
                <a:gd name="T0" fmla="*/ 0 w 9373"/>
                <a:gd name="T1" fmla="*/ 0 h 9643"/>
                <a:gd name="T2" fmla="*/ 2147483647 w 9373"/>
                <a:gd name="T3" fmla="*/ 2147483647 h 9643"/>
                <a:gd name="T4" fmla="*/ 2147483647 w 9373"/>
                <a:gd name="T5" fmla="*/ 2147483647 h 964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373" h="9643">
                  <a:moveTo>
                    <a:pt x="0" y="0"/>
                  </a:moveTo>
                  <a:cubicBezTo>
                    <a:pt x="8438" y="3315"/>
                    <a:pt x="9321" y="3390"/>
                    <a:pt x="9373" y="4997"/>
                  </a:cubicBezTo>
                  <a:cubicBezTo>
                    <a:pt x="9425" y="6604"/>
                    <a:pt x="5557" y="8253"/>
                    <a:pt x="311" y="9643"/>
                  </a:cubicBezTo>
                </a:path>
              </a:pathLst>
            </a:custGeom>
            <a:noFill/>
            <a:ln w="3175" cap="flat">
              <a:solidFill>
                <a:srgbClr val="FF0000"/>
              </a:solidFill>
              <a:prstDash val="dash"/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4611" name="AutoShape 20"/>
            <p:cNvSpPr>
              <a:spLocks noChangeArrowheads="1"/>
            </p:cNvSpPr>
            <p:nvPr/>
          </p:nvSpPr>
          <p:spPr bwMode="auto">
            <a:xfrm>
              <a:off x="5395962" y="3529885"/>
              <a:ext cx="184150" cy="144284"/>
            </a:xfrm>
            <a:prstGeom prst="roundRect">
              <a:avLst>
                <a:gd name="adj" fmla="val 27528"/>
              </a:avLst>
            </a:prstGeom>
            <a:noFill/>
            <a:ln w="3175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000000"/>
                </a:buClr>
                <a:buChar char="•"/>
                <a:defRPr kumimoji="1" sz="2400">
                  <a:solidFill>
                    <a:srgbClr val="000000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000">
                  <a:solidFill>
                    <a:srgbClr val="5F5F5F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>
                  <a:solidFill>
                    <a:srgbClr val="5F5F5F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1600">
                  <a:solidFill>
                    <a:srgbClr val="5F5F5F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kumimoji="1" sz="1400">
                  <a:solidFill>
                    <a:srgbClr val="5F5F5F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rgbClr val="5F5F5F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rgbClr val="5F5F5F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rgbClr val="5F5F5F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rgbClr val="5F5F5F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s-ES" altLang="es-ES" sz="3200">
                <a:solidFill>
                  <a:srgbClr val="0033CC"/>
                </a:solidFill>
              </a:endParaRPr>
            </a:p>
          </p:txBody>
        </p:sp>
        <p:sp>
          <p:nvSpPr>
            <p:cNvPr id="24612" name="AutoShape 20"/>
            <p:cNvSpPr>
              <a:spLocks noChangeArrowheads="1"/>
            </p:cNvSpPr>
            <p:nvPr/>
          </p:nvSpPr>
          <p:spPr bwMode="auto">
            <a:xfrm>
              <a:off x="5355466" y="2991203"/>
              <a:ext cx="184150" cy="144284"/>
            </a:xfrm>
            <a:prstGeom prst="roundRect">
              <a:avLst>
                <a:gd name="adj" fmla="val 27528"/>
              </a:avLst>
            </a:prstGeom>
            <a:noFill/>
            <a:ln w="3175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000000"/>
                </a:buClr>
                <a:buChar char="•"/>
                <a:defRPr kumimoji="1" sz="2400">
                  <a:solidFill>
                    <a:srgbClr val="000000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000">
                  <a:solidFill>
                    <a:srgbClr val="5F5F5F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>
                  <a:solidFill>
                    <a:srgbClr val="5F5F5F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1600">
                  <a:solidFill>
                    <a:srgbClr val="5F5F5F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kumimoji="1" sz="1400">
                  <a:solidFill>
                    <a:srgbClr val="5F5F5F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rgbClr val="5F5F5F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rgbClr val="5F5F5F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rgbClr val="5F5F5F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rgbClr val="5F5F5F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s-ES" altLang="es-ES" sz="3200">
                <a:solidFill>
                  <a:srgbClr val="0033CC"/>
                </a:solidFill>
              </a:endParaRPr>
            </a:p>
          </p:txBody>
        </p:sp>
      </p:grpSp>
      <p:grpSp>
        <p:nvGrpSpPr>
          <p:cNvPr id="24606" name="55 Grupo"/>
          <p:cNvGrpSpPr>
            <a:grpSpLocks/>
          </p:cNvGrpSpPr>
          <p:nvPr/>
        </p:nvGrpSpPr>
        <p:grpSpPr bwMode="auto">
          <a:xfrm>
            <a:off x="5937250" y="4756150"/>
            <a:ext cx="269875" cy="325438"/>
            <a:chOff x="6025473" y="2427664"/>
            <a:chExt cx="269957" cy="425272"/>
          </a:xfrm>
        </p:grpSpPr>
        <p:sp>
          <p:nvSpPr>
            <p:cNvPr id="24607" name="Freeform 19"/>
            <p:cNvSpPr>
              <a:spLocks/>
            </p:cNvSpPr>
            <p:nvPr/>
          </p:nvSpPr>
          <p:spPr bwMode="auto">
            <a:xfrm>
              <a:off x="6200776" y="2507183"/>
              <a:ext cx="94654" cy="219958"/>
            </a:xfrm>
            <a:custGeom>
              <a:avLst/>
              <a:gdLst>
                <a:gd name="T0" fmla="*/ 0 w 9373"/>
                <a:gd name="T1" fmla="*/ 0 h 9643"/>
                <a:gd name="T2" fmla="*/ 2147483647 w 9373"/>
                <a:gd name="T3" fmla="*/ 2147483647 h 9643"/>
                <a:gd name="T4" fmla="*/ 2147483647 w 9373"/>
                <a:gd name="T5" fmla="*/ 2147483647 h 964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373" h="9643">
                  <a:moveTo>
                    <a:pt x="0" y="0"/>
                  </a:moveTo>
                  <a:cubicBezTo>
                    <a:pt x="8438" y="3315"/>
                    <a:pt x="9321" y="3390"/>
                    <a:pt x="9373" y="4997"/>
                  </a:cubicBezTo>
                  <a:cubicBezTo>
                    <a:pt x="9425" y="6604"/>
                    <a:pt x="5557" y="8253"/>
                    <a:pt x="311" y="9643"/>
                  </a:cubicBezTo>
                </a:path>
              </a:pathLst>
            </a:custGeom>
            <a:noFill/>
            <a:ln w="3175" cap="flat">
              <a:solidFill>
                <a:srgbClr val="FF0000"/>
              </a:solidFill>
              <a:prstDash val="dash"/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4608" name="AutoShape 20"/>
            <p:cNvSpPr>
              <a:spLocks noChangeArrowheads="1"/>
            </p:cNvSpPr>
            <p:nvPr/>
          </p:nvSpPr>
          <p:spPr bwMode="auto">
            <a:xfrm>
              <a:off x="6025473" y="2708652"/>
              <a:ext cx="184150" cy="144284"/>
            </a:xfrm>
            <a:prstGeom prst="roundRect">
              <a:avLst>
                <a:gd name="adj" fmla="val 27528"/>
              </a:avLst>
            </a:prstGeom>
            <a:noFill/>
            <a:ln w="3175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000000"/>
                </a:buClr>
                <a:buChar char="•"/>
                <a:defRPr kumimoji="1" sz="2400">
                  <a:solidFill>
                    <a:srgbClr val="000000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000">
                  <a:solidFill>
                    <a:srgbClr val="5F5F5F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>
                  <a:solidFill>
                    <a:srgbClr val="5F5F5F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1600">
                  <a:solidFill>
                    <a:srgbClr val="5F5F5F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kumimoji="1" sz="1400">
                  <a:solidFill>
                    <a:srgbClr val="5F5F5F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rgbClr val="5F5F5F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rgbClr val="5F5F5F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rgbClr val="5F5F5F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rgbClr val="5F5F5F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s-ES" altLang="es-ES" sz="3200">
                <a:solidFill>
                  <a:srgbClr val="0033CC"/>
                </a:solidFill>
              </a:endParaRPr>
            </a:p>
          </p:txBody>
        </p:sp>
        <p:sp>
          <p:nvSpPr>
            <p:cNvPr id="24609" name="AutoShape 20"/>
            <p:cNvSpPr>
              <a:spLocks noChangeArrowheads="1"/>
            </p:cNvSpPr>
            <p:nvPr/>
          </p:nvSpPr>
          <p:spPr bwMode="auto">
            <a:xfrm>
              <a:off x="6025473" y="2427664"/>
              <a:ext cx="184150" cy="144284"/>
            </a:xfrm>
            <a:prstGeom prst="roundRect">
              <a:avLst>
                <a:gd name="adj" fmla="val 27528"/>
              </a:avLst>
            </a:prstGeom>
            <a:noFill/>
            <a:ln w="3175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000000"/>
                </a:buClr>
                <a:buChar char="•"/>
                <a:defRPr kumimoji="1" sz="2400">
                  <a:solidFill>
                    <a:srgbClr val="000000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000">
                  <a:solidFill>
                    <a:srgbClr val="5F5F5F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>
                  <a:solidFill>
                    <a:srgbClr val="5F5F5F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1600">
                  <a:solidFill>
                    <a:srgbClr val="5F5F5F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kumimoji="1" sz="1400">
                  <a:solidFill>
                    <a:srgbClr val="5F5F5F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rgbClr val="5F5F5F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rgbClr val="5F5F5F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rgbClr val="5F5F5F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rgbClr val="5F5F5F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s-ES" altLang="es-ES" sz="3200">
                <a:solidFill>
                  <a:srgbClr val="0033CC"/>
                </a:solidFill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382588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s-ES" altLang="es-ES" sz="20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0" y="0"/>
            <a:ext cx="66325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400">
                <a:solidFill>
                  <a:schemeClr val="tx1"/>
                </a:solidFill>
                <a:latin typeface="Calibri" panose="020F0502020204030204" pitchFamily="34" charset="0"/>
              </a:rPr>
              <a:t>Tema 1. El átomo mecano-cuántico</a:t>
            </a:r>
          </a:p>
        </p:txBody>
      </p:sp>
      <p:sp>
        <p:nvSpPr>
          <p:cNvPr id="25604" name="Text Box 5"/>
          <p:cNvSpPr txBox="1">
            <a:spLocks noChangeArrowheads="1"/>
          </p:cNvSpPr>
          <p:nvPr/>
        </p:nvSpPr>
        <p:spPr bwMode="auto">
          <a:xfrm>
            <a:off x="8316913" y="0"/>
            <a:ext cx="827087" cy="3048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11110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s-ES" sz="2000">
                <a:solidFill>
                  <a:srgbClr val="666699"/>
                </a:solidFill>
                <a:latin typeface="Tahoma" panose="020B0604030504040204" pitchFamily="34" charset="0"/>
              </a:rPr>
              <a:t>uned</a:t>
            </a:r>
          </a:p>
        </p:txBody>
      </p:sp>
      <p:sp>
        <p:nvSpPr>
          <p:cNvPr id="25605" name="5 Marcador de número de diapositiva"/>
          <p:cNvSpPr txBox="1">
            <a:spLocks/>
          </p:cNvSpPr>
          <p:nvPr/>
        </p:nvSpPr>
        <p:spPr bwMode="auto">
          <a:xfrm>
            <a:off x="8532813" y="6459538"/>
            <a:ext cx="6111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0A52B791-129B-40BA-85AB-3F19F6EA2AB0}" type="slidenum">
              <a:rPr kumimoji="0" lang="en-US" altLang="es-ES" sz="1400" b="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kumimoji="0" lang="en-US" altLang="es-ES" sz="14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5606" name="Text Box 7"/>
          <p:cNvSpPr txBox="1">
            <a:spLocks noChangeArrowheads="1"/>
          </p:cNvSpPr>
          <p:nvPr/>
        </p:nvSpPr>
        <p:spPr bwMode="auto">
          <a:xfrm>
            <a:off x="179388" y="476250"/>
            <a:ext cx="69389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kumimoji="0" lang="es-ES" altLang="es-ES" sz="2000" b="0">
                <a:solidFill>
                  <a:srgbClr val="990033"/>
                </a:solidFill>
                <a:latin typeface="Arial" panose="020B0604020202020204" pitchFamily="34" charset="0"/>
              </a:rPr>
              <a:t>9. Configuración electrónica y Tabla Periódica</a:t>
            </a:r>
          </a:p>
        </p:txBody>
      </p:sp>
      <p:cxnSp>
        <p:nvCxnSpPr>
          <p:cNvPr id="25607" name="26 Conector recto"/>
          <p:cNvCxnSpPr>
            <a:cxnSpLocks noChangeShapeType="1"/>
          </p:cNvCxnSpPr>
          <p:nvPr/>
        </p:nvCxnSpPr>
        <p:spPr bwMode="auto">
          <a:xfrm>
            <a:off x="2185988" y="3633788"/>
            <a:ext cx="0" cy="23971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9" name="28 Abrir llave"/>
          <p:cNvSpPr/>
          <p:nvPr/>
        </p:nvSpPr>
        <p:spPr bwMode="auto">
          <a:xfrm>
            <a:off x="1489075" y="1811338"/>
            <a:ext cx="130175" cy="3346450"/>
          </a:xfrm>
          <a:prstGeom prst="leftBrace">
            <a:avLst>
              <a:gd name="adj1" fmla="val 17652"/>
              <a:gd name="adj2" fmla="val 50000"/>
            </a:avLst>
          </a:prstGeom>
          <a:noFill/>
          <a:ln w="25400" cap="flat" cmpd="sng" algn="ctr">
            <a:solidFill>
              <a:srgbClr val="000099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lIns="92075" tIns="46038" rIns="92075" bIns="46038" anchor="ctr"/>
          <a:lstStyle/>
          <a:p>
            <a:pPr algn="r">
              <a:defRPr/>
            </a:pPr>
            <a:endParaRPr lang="es-E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25609" name="Text Box 17"/>
          <p:cNvSpPr txBox="1">
            <a:spLocks noChangeArrowheads="1"/>
          </p:cNvSpPr>
          <p:nvPr/>
        </p:nvSpPr>
        <p:spPr bwMode="auto">
          <a:xfrm>
            <a:off x="322263" y="3322638"/>
            <a:ext cx="1081087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s-ES" sz="1400" b="0" i="1">
                <a:latin typeface="Calibri" panose="020F0502020204030204" pitchFamily="34" charset="0"/>
              </a:rPr>
              <a:t>6º período</a:t>
            </a:r>
            <a:endParaRPr kumimoji="0" lang="es-ES" altLang="es-ES" sz="1400" b="0" i="1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25610" name="Text Box 17"/>
          <p:cNvSpPr txBox="1">
            <a:spLocks noChangeArrowheads="1"/>
          </p:cNvSpPr>
          <p:nvPr/>
        </p:nvSpPr>
        <p:spPr bwMode="auto">
          <a:xfrm>
            <a:off x="1619250" y="1844675"/>
            <a:ext cx="4897438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358775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defTabSz="358775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defTabSz="358775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defTabSz="358775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defTabSz="358775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defTabSz="3587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defTabSz="3587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defTabSz="3587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defTabSz="3587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300"/>
              </a:spcAft>
              <a:buClrTx/>
              <a:buFontTx/>
              <a:buNone/>
            </a:pPr>
            <a:r>
              <a:rPr kumimoji="0" lang="es-ES" altLang="es-ES" sz="1600" b="0">
                <a:latin typeface="Times New Roman" panose="02020603050405020304" pitchFamily="18" charset="0"/>
                <a:cs typeface="Times New Roman" panose="02020603050405020304" pitchFamily="18" charset="0"/>
              </a:rPr>
              <a:t>Cesio, Cs (</a:t>
            </a:r>
            <a:r>
              <a:rPr kumimoji="0" lang="es-ES" altLang="es-ES" sz="1600" b="0" i="1">
                <a:latin typeface="Times New Roman" panose="02020603050405020304" pitchFamily="18" charset="0"/>
                <a:cs typeface="Times New Roman" panose="02020603050405020304" pitchFamily="18" charset="0"/>
              </a:rPr>
              <a:t>Z </a:t>
            </a:r>
            <a:r>
              <a:rPr kumimoji="0" lang="es-ES" altLang="es-ES" sz="1600" b="0">
                <a:latin typeface="Times New Roman" panose="02020603050405020304" pitchFamily="18" charset="0"/>
                <a:cs typeface="Times New Roman" panose="02020603050405020304" pitchFamily="18" charset="0"/>
              </a:rPr>
              <a:t>= 55):	 		[Xe]6</a:t>
            </a:r>
            <a:r>
              <a:rPr kumimoji="0" lang="es-ES" altLang="es-ES" sz="1600" b="0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0" lang="es-ES" altLang="es-ES" sz="1600" b="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0" lang="es-ES" altLang="es-ES" sz="16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ClrTx/>
              <a:buFontTx/>
              <a:buNone/>
            </a:pPr>
            <a:r>
              <a:rPr kumimoji="0" lang="es-ES" altLang="es-ES" sz="1600" b="0">
                <a:latin typeface="Times New Roman" panose="02020603050405020304" pitchFamily="18" charset="0"/>
                <a:cs typeface="Times New Roman" panose="02020603050405020304" pitchFamily="18" charset="0"/>
              </a:rPr>
              <a:t>Bario, Ba (</a:t>
            </a:r>
            <a:r>
              <a:rPr kumimoji="0" lang="es-ES" altLang="es-ES" sz="1600" b="0" i="1">
                <a:latin typeface="Times New Roman" panose="02020603050405020304" pitchFamily="18" charset="0"/>
                <a:cs typeface="Times New Roman" panose="02020603050405020304" pitchFamily="18" charset="0"/>
              </a:rPr>
              <a:t>Z </a:t>
            </a:r>
            <a:r>
              <a:rPr kumimoji="0" lang="es-ES" altLang="es-ES" sz="1600" b="0">
                <a:latin typeface="Times New Roman" panose="02020603050405020304" pitchFamily="18" charset="0"/>
                <a:cs typeface="Times New Roman" panose="02020603050405020304" pitchFamily="18" charset="0"/>
              </a:rPr>
              <a:t>= 56):	 		[Xe]6</a:t>
            </a:r>
            <a:r>
              <a:rPr kumimoji="0" lang="es-ES" altLang="es-ES" sz="1600" b="0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0" lang="es-ES" altLang="es-ES" sz="1600" b="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0" lang="es-ES" altLang="es-ES" sz="16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spcAft>
                <a:spcPts val="300"/>
              </a:spcAft>
              <a:buClrTx/>
              <a:buFontTx/>
              <a:buNone/>
            </a:pPr>
            <a:r>
              <a:rPr kumimoji="0" lang="es-ES" altLang="es-ES" sz="1600" b="0">
                <a:latin typeface="Times New Roman" panose="02020603050405020304" pitchFamily="18" charset="0"/>
                <a:cs typeface="Times New Roman" panose="02020603050405020304" pitchFamily="18" charset="0"/>
              </a:rPr>
              <a:t>	Lantano, La (</a:t>
            </a:r>
            <a:r>
              <a:rPr kumimoji="0" lang="es-ES" altLang="es-ES" sz="1600" b="0" i="1">
                <a:latin typeface="Times New Roman" panose="02020603050405020304" pitchFamily="18" charset="0"/>
                <a:cs typeface="Times New Roman" panose="02020603050405020304" pitchFamily="18" charset="0"/>
              </a:rPr>
              <a:t>Z </a:t>
            </a:r>
            <a:r>
              <a:rPr kumimoji="0" lang="es-ES" altLang="es-ES" sz="1600" b="0">
                <a:latin typeface="Times New Roman" panose="02020603050405020304" pitchFamily="18" charset="0"/>
                <a:cs typeface="Times New Roman" panose="02020603050405020304" pitchFamily="18" charset="0"/>
              </a:rPr>
              <a:t>= 57):			[Xe]6</a:t>
            </a:r>
            <a:r>
              <a:rPr kumimoji="0" lang="es-ES" altLang="es-ES" sz="1600" b="0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0" lang="es-ES" altLang="es-ES" sz="1600" b="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es-ES" altLang="es-ES" sz="1600" b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kumimoji="0" lang="es-ES" altLang="es-ES" sz="1600" b="0" i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kumimoji="0" lang="es-ES" altLang="es-ES" sz="1600" b="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0" lang="es-ES" altLang="es-ES" sz="16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spcAft>
                <a:spcPts val="300"/>
              </a:spcAft>
              <a:buClrTx/>
              <a:buFontTx/>
              <a:buNone/>
            </a:pPr>
            <a:r>
              <a:rPr kumimoji="0" lang="es-ES" altLang="es-ES" sz="1600" b="0">
                <a:latin typeface="Times New Roman" panose="02020603050405020304" pitchFamily="18" charset="0"/>
                <a:cs typeface="Times New Roman" panose="02020603050405020304" pitchFamily="18" charset="0"/>
              </a:rPr>
              <a:t>		Cerio, Ce (</a:t>
            </a:r>
            <a:r>
              <a:rPr kumimoji="0" lang="es-ES" altLang="es-ES" sz="1600" b="0" i="1">
                <a:latin typeface="Times New Roman" panose="02020603050405020304" pitchFamily="18" charset="0"/>
                <a:cs typeface="Times New Roman" panose="02020603050405020304" pitchFamily="18" charset="0"/>
              </a:rPr>
              <a:t>Z </a:t>
            </a:r>
            <a:r>
              <a:rPr kumimoji="0" lang="es-ES" altLang="es-ES" sz="1600" b="0">
                <a:latin typeface="Times New Roman" panose="02020603050405020304" pitchFamily="18" charset="0"/>
                <a:cs typeface="Times New Roman" panose="02020603050405020304" pitchFamily="18" charset="0"/>
              </a:rPr>
              <a:t>= 58):			[Xe]6</a:t>
            </a:r>
            <a:r>
              <a:rPr kumimoji="0" lang="es-ES" altLang="es-ES" sz="1600" b="0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0" lang="es-ES" altLang="es-ES" sz="1600" b="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es-ES" altLang="es-ES" sz="1600" b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kumimoji="0" lang="es-ES" altLang="es-ES" sz="1600" b="0" i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kumimoji="0" lang="es-ES" altLang="es-ES" sz="1600" b="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es-ES" altLang="es-ES" sz="1600" b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kumimoji="0" lang="es-ES" altLang="es-ES" sz="1600" b="0" i="1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kumimoji="0" lang="es-ES" altLang="es-ES" sz="1600" b="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0" lang="es-ES" altLang="es-ES" sz="16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spcAft>
                <a:spcPts val="300"/>
              </a:spcAft>
              <a:buClrTx/>
              <a:buFontTx/>
              <a:buNone/>
            </a:pPr>
            <a:r>
              <a:rPr kumimoji="0" lang="es-ES" altLang="es-ES" sz="1600" b="0">
                <a:latin typeface="Times New Roman" panose="02020603050405020304" pitchFamily="18" charset="0"/>
                <a:cs typeface="Times New Roman" panose="02020603050405020304" pitchFamily="18" charset="0"/>
              </a:rPr>
              <a:t>		Lutecio, Lu (</a:t>
            </a:r>
            <a:r>
              <a:rPr kumimoji="0" lang="es-ES" altLang="es-ES" sz="1600" b="0" i="1">
                <a:latin typeface="Times New Roman" panose="02020603050405020304" pitchFamily="18" charset="0"/>
                <a:cs typeface="Times New Roman" panose="02020603050405020304" pitchFamily="18" charset="0"/>
              </a:rPr>
              <a:t>Z </a:t>
            </a:r>
            <a:r>
              <a:rPr kumimoji="0" lang="es-ES" altLang="es-ES" sz="1600" b="0">
                <a:latin typeface="Times New Roman" panose="02020603050405020304" pitchFamily="18" charset="0"/>
                <a:cs typeface="Times New Roman" panose="02020603050405020304" pitchFamily="18" charset="0"/>
              </a:rPr>
              <a:t>= 71):			[Xe]6</a:t>
            </a:r>
            <a:r>
              <a:rPr kumimoji="0" lang="es-ES" altLang="es-ES" sz="1600" b="0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0" lang="es-ES" altLang="es-ES" sz="1600" b="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es-ES" altLang="es-ES" sz="1600" b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kumimoji="0" lang="es-ES" altLang="es-ES" sz="1600" b="0" i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kumimoji="0" lang="es-ES" altLang="es-ES" sz="1600" b="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es-ES" altLang="es-ES" sz="1600" b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kumimoji="0" lang="es-ES" altLang="es-ES" sz="1600" b="0" i="1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kumimoji="0" lang="es-ES" altLang="es-ES" sz="1600" b="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endParaRPr kumimoji="0" lang="es-ES" altLang="es-ES" sz="16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spcAft>
                <a:spcPts val="300"/>
              </a:spcAft>
              <a:buClrTx/>
              <a:buFontTx/>
              <a:buNone/>
            </a:pPr>
            <a:r>
              <a:rPr kumimoji="0" lang="es-ES" altLang="es-ES" sz="1600" b="0">
                <a:latin typeface="Times New Roman" panose="02020603050405020304" pitchFamily="18" charset="0"/>
                <a:cs typeface="Times New Roman" panose="02020603050405020304" pitchFamily="18" charset="0"/>
              </a:rPr>
              <a:t>	Hafnio, Hf (</a:t>
            </a:r>
            <a:r>
              <a:rPr kumimoji="0" lang="es-ES" altLang="es-ES" sz="1600" b="0" i="1">
                <a:latin typeface="Times New Roman" panose="02020603050405020304" pitchFamily="18" charset="0"/>
                <a:cs typeface="Times New Roman" panose="02020603050405020304" pitchFamily="18" charset="0"/>
              </a:rPr>
              <a:t>Z </a:t>
            </a:r>
            <a:r>
              <a:rPr kumimoji="0" lang="es-ES" altLang="es-ES" sz="1600" b="0">
                <a:latin typeface="Times New Roman" panose="02020603050405020304" pitchFamily="18" charset="0"/>
                <a:cs typeface="Times New Roman" panose="02020603050405020304" pitchFamily="18" charset="0"/>
              </a:rPr>
              <a:t>= 72):			[Xe]6</a:t>
            </a:r>
            <a:r>
              <a:rPr kumimoji="0" lang="es-ES" altLang="es-ES" sz="1600" b="0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0" lang="es-ES" altLang="es-ES" sz="1600" b="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es-ES" altLang="es-ES" sz="1600" b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kumimoji="0" lang="es-ES" altLang="es-ES" sz="1600" b="0" i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kumimoji="0" lang="es-ES" altLang="es-ES" sz="1600" b="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es-ES" altLang="es-ES" sz="1600" b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kumimoji="0" lang="es-ES" altLang="es-ES" sz="1600" b="0" i="1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kumimoji="0" lang="es-ES" altLang="es-ES" sz="1600" b="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endParaRPr kumimoji="0" lang="es-ES" altLang="es-ES" sz="16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611" name="31 Conector recto"/>
          <p:cNvCxnSpPr>
            <a:cxnSpLocks noChangeShapeType="1"/>
          </p:cNvCxnSpPr>
          <p:nvPr/>
        </p:nvCxnSpPr>
        <p:spPr bwMode="auto">
          <a:xfrm>
            <a:off x="1835150" y="2460625"/>
            <a:ext cx="0" cy="16827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5612" name="32 Conector recto"/>
          <p:cNvCxnSpPr>
            <a:cxnSpLocks noChangeShapeType="1"/>
          </p:cNvCxnSpPr>
          <p:nvPr/>
        </p:nvCxnSpPr>
        <p:spPr bwMode="auto">
          <a:xfrm>
            <a:off x="2195513" y="2759075"/>
            <a:ext cx="0" cy="5032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5613" name="Text Box 17"/>
          <p:cNvSpPr txBox="1">
            <a:spLocks noChangeArrowheads="1"/>
          </p:cNvSpPr>
          <p:nvPr/>
        </p:nvSpPr>
        <p:spPr bwMode="auto">
          <a:xfrm>
            <a:off x="1619250" y="3829050"/>
            <a:ext cx="701675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358775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defTabSz="358775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defTabSz="358775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defTabSz="358775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defTabSz="358775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defTabSz="3587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defTabSz="3587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defTabSz="3587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defTabSz="3587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300"/>
              </a:spcAft>
              <a:buClrTx/>
              <a:buFontTx/>
              <a:buNone/>
            </a:pPr>
            <a:r>
              <a:rPr kumimoji="0" lang="es-ES" altLang="es-ES" sz="1600" b="0">
                <a:latin typeface="Times New Roman" panose="02020603050405020304" pitchFamily="18" charset="0"/>
                <a:cs typeface="Times New Roman" panose="02020603050405020304" pitchFamily="18" charset="0"/>
              </a:rPr>
              <a:t>	Mercurio, Hg (</a:t>
            </a:r>
            <a:r>
              <a:rPr kumimoji="0" lang="es-ES" altLang="es-ES" sz="1600" b="0" i="1">
                <a:latin typeface="Times New Roman" panose="02020603050405020304" pitchFamily="18" charset="0"/>
                <a:cs typeface="Times New Roman" panose="02020603050405020304" pitchFamily="18" charset="0"/>
              </a:rPr>
              <a:t>Z </a:t>
            </a:r>
            <a:r>
              <a:rPr kumimoji="0" lang="es-ES" altLang="es-ES" sz="1600" b="0">
                <a:latin typeface="Times New Roman" panose="02020603050405020304" pitchFamily="18" charset="0"/>
                <a:cs typeface="Times New Roman" panose="02020603050405020304" pitchFamily="18" charset="0"/>
              </a:rPr>
              <a:t>= 80):	 	[Xe]6</a:t>
            </a:r>
            <a:r>
              <a:rPr kumimoji="0" lang="es-ES" altLang="es-ES" sz="1600" b="0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0" lang="es-ES" altLang="es-ES" sz="1600" b="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es-ES" altLang="es-ES" sz="1600" b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kumimoji="0" lang="es-ES" altLang="es-ES" sz="1600" b="0" i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kumimoji="0" lang="es-ES" altLang="es-ES" sz="1600" b="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0" lang="es-ES" altLang="es-ES" sz="1600" b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kumimoji="0" lang="es-ES" altLang="es-ES" sz="1600" b="0" i="1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kumimoji="0" lang="es-ES" altLang="es-ES" sz="1600" b="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endParaRPr kumimoji="0" lang="es-ES" altLang="es-ES" sz="16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614" name="Text Box 17"/>
          <p:cNvSpPr txBox="1">
            <a:spLocks noChangeArrowheads="1"/>
          </p:cNvSpPr>
          <p:nvPr/>
        </p:nvSpPr>
        <p:spPr bwMode="auto">
          <a:xfrm>
            <a:off x="7164388" y="2738438"/>
            <a:ext cx="1738312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s-ES" sz="1400" b="0" i="1">
                <a:latin typeface="Calibri" panose="020F0502020204030204" pitchFamily="34" charset="0"/>
              </a:rPr>
              <a:t>Metales de transición interna</a:t>
            </a:r>
            <a:endParaRPr kumimoji="0" lang="es-ES" altLang="es-ES" sz="1400" b="0" i="1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25615" name="Text Box 17"/>
          <p:cNvSpPr txBox="1">
            <a:spLocks noChangeArrowheads="1"/>
          </p:cNvSpPr>
          <p:nvPr/>
        </p:nvSpPr>
        <p:spPr bwMode="auto">
          <a:xfrm>
            <a:off x="1619250" y="4221163"/>
            <a:ext cx="7016750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358775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defTabSz="358775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defTabSz="358775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defTabSz="358775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defTabSz="358775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defTabSz="3587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defTabSz="3587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defTabSz="3587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defTabSz="3587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300"/>
              </a:spcAft>
              <a:buClrTx/>
              <a:buFontTx/>
              <a:buNone/>
            </a:pPr>
            <a:r>
              <a:rPr kumimoji="0" lang="es-ES" altLang="es-ES" sz="1600" b="0">
                <a:latin typeface="Times New Roman" panose="02020603050405020304" pitchFamily="18" charset="0"/>
                <a:cs typeface="Times New Roman" panose="02020603050405020304" pitchFamily="18" charset="0"/>
              </a:rPr>
              <a:t>Talio, Tl (</a:t>
            </a:r>
            <a:r>
              <a:rPr kumimoji="0" lang="es-ES" altLang="es-ES" sz="1600" b="0" i="1">
                <a:latin typeface="Times New Roman" panose="02020603050405020304" pitchFamily="18" charset="0"/>
                <a:cs typeface="Times New Roman" panose="02020603050405020304" pitchFamily="18" charset="0"/>
              </a:rPr>
              <a:t>Z </a:t>
            </a:r>
            <a:r>
              <a:rPr kumimoji="0" lang="es-ES" altLang="es-ES" sz="1600" b="0">
                <a:latin typeface="Times New Roman" panose="02020603050405020304" pitchFamily="18" charset="0"/>
                <a:cs typeface="Times New Roman" panose="02020603050405020304" pitchFamily="18" charset="0"/>
              </a:rPr>
              <a:t>= 81):	 		[Xe]6</a:t>
            </a:r>
            <a:r>
              <a:rPr kumimoji="0" lang="es-ES" altLang="es-ES" sz="1600" b="0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0" lang="es-ES" altLang="es-ES" sz="1600" b="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es-ES" altLang="es-ES" sz="1600" b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kumimoji="0" lang="es-ES" altLang="es-ES" sz="1600" b="0" i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kumimoji="0" lang="es-ES" altLang="es-ES" sz="1600" b="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0" lang="es-ES" altLang="es-ES" sz="1600" b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kumimoji="0" lang="es-ES" altLang="es-ES" sz="1600" b="0" i="1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kumimoji="0" lang="es-ES" altLang="es-ES" sz="1600" b="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r>
              <a:rPr kumimoji="0" lang="es-ES" altLang="es-ES" sz="1600" b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kumimoji="0" lang="es-ES" altLang="es-ES" sz="1600" b="0" i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0" lang="es-ES" altLang="es-ES" sz="1600" b="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0" lang="es-ES" altLang="es-ES" sz="16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616" name="Line 26"/>
          <p:cNvSpPr>
            <a:spLocks noChangeShapeType="1"/>
          </p:cNvSpPr>
          <p:nvPr/>
        </p:nvSpPr>
        <p:spPr bwMode="auto">
          <a:xfrm flipH="1">
            <a:off x="6467475" y="3016250"/>
            <a:ext cx="538163" cy="0"/>
          </a:xfrm>
          <a:prstGeom prst="line">
            <a:avLst/>
          </a:prstGeom>
          <a:noFill/>
          <a:ln w="31750">
            <a:solidFill>
              <a:srgbClr val="00B0F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5617" name="Text Box 17"/>
          <p:cNvSpPr txBox="1">
            <a:spLocks noChangeArrowheads="1"/>
          </p:cNvSpPr>
          <p:nvPr/>
        </p:nvSpPr>
        <p:spPr bwMode="auto">
          <a:xfrm>
            <a:off x="1619250" y="4746625"/>
            <a:ext cx="701675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358775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defTabSz="358775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defTabSz="358775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defTabSz="358775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defTabSz="358775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defTabSz="3587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defTabSz="3587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defTabSz="3587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defTabSz="3587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300"/>
              </a:spcAft>
              <a:buClrTx/>
              <a:buFontTx/>
              <a:buNone/>
            </a:pPr>
            <a:r>
              <a:rPr kumimoji="0" lang="es-ES" altLang="es-ES" sz="1600" b="0">
                <a:latin typeface="Times New Roman" panose="02020603050405020304" pitchFamily="18" charset="0"/>
                <a:cs typeface="Times New Roman" panose="02020603050405020304" pitchFamily="18" charset="0"/>
              </a:rPr>
              <a:t>Radón, Rn (</a:t>
            </a:r>
            <a:r>
              <a:rPr kumimoji="0" lang="es-ES" altLang="es-ES" sz="1600" b="0" i="1">
                <a:latin typeface="Times New Roman" panose="02020603050405020304" pitchFamily="18" charset="0"/>
                <a:cs typeface="Times New Roman" panose="02020603050405020304" pitchFamily="18" charset="0"/>
              </a:rPr>
              <a:t>Z </a:t>
            </a:r>
            <a:r>
              <a:rPr kumimoji="0" lang="es-ES" altLang="es-ES" sz="1600" b="0">
                <a:latin typeface="Times New Roman" panose="02020603050405020304" pitchFamily="18" charset="0"/>
                <a:cs typeface="Times New Roman" panose="02020603050405020304" pitchFamily="18" charset="0"/>
              </a:rPr>
              <a:t>= 86):	 		[Xe]6</a:t>
            </a:r>
            <a:r>
              <a:rPr kumimoji="0" lang="es-ES" altLang="es-ES" sz="1600" b="0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0" lang="es-ES" altLang="es-ES" sz="1600" b="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es-ES" altLang="es-ES" sz="1600" b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kumimoji="0" lang="es-ES" altLang="es-ES" sz="1600" b="0" i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kumimoji="0" lang="es-ES" altLang="es-ES" sz="1600" b="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0" lang="es-ES" altLang="es-ES" sz="1600" b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kumimoji="0" lang="es-ES" altLang="es-ES" sz="1600" b="0" i="1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kumimoji="0" lang="es-ES" altLang="es-ES" sz="1600" b="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r>
              <a:rPr kumimoji="0" lang="es-ES" altLang="es-ES" sz="1600" b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kumimoji="0" lang="es-ES" altLang="es-ES" sz="1600" b="0" i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0" lang="es-ES" altLang="es-ES" sz="1600" b="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kumimoji="0" lang="es-ES" altLang="es-ES" sz="16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618" name="39 Conector recto"/>
          <p:cNvCxnSpPr>
            <a:cxnSpLocks noChangeShapeType="1"/>
          </p:cNvCxnSpPr>
          <p:nvPr/>
        </p:nvCxnSpPr>
        <p:spPr bwMode="auto">
          <a:xfrm>
            <a:off x="2181225" y="4559300"/>
            <a:ext cx="0" cy="23971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25619" name="1 Grupo"/>
          <p:cNvGrpSpPr>
            <a:grpSpLocks/>
          </p:cNvGrpSpPr>
          <p:nvPr/>
        </p:nvGrpSpPr>
        <p:grpSpPr bwMode="auto">
          <a:xfrm>
            <a:off x="6026150" y="2787650"/>
            <a:ext cx="269875" cy="425450"/>
            <a:chOff x="6025473" y="2427664"/>
            <a:chExt cx="269957" cy="425272"/>
          </a:xfrm>
        </p:grpSpPr>
        <p:sp>
          <p:nvSpPr>
            <p:cNvPr id="25628" name="Freeform 19"/>
            <p:cNvSpPr>
              <a:spLocks/>
            </p:cNvSpPr>
            <p:nvPr/>
          </p:nvSpPr>
          <p:spPr bwMode="auto">
            <a:xfrm>
              <a:off x="6200776" y="2507183"/>
              <a:ext cx="94654" cy="219958"/>
            </a:xfrm>
            <a:custGeom>
              <a:avLst/>
              <a:gdLst>
                <a:gd name="T0" fmla="*/ 0 w 9373"/>
                <a:gd name="T1" fmla="*/ 0 h 9643"/>
                <a:gd name="T2" fmla="*/ 2147483647 w 9373"/>
                <a:gd name="T3" fmla="*/ 2147483647 h 9643"/>
                <a:gd name="T4" fmla="*/ 2147483647 w 9373"/>
                <a:gd name="T5" fmla="*/ 2147483647 h 964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373" h="9643">
                  <a:moveTo>
                    <a:pt x="0" y="0"/>
                  </a:moveTo>
                  <a:cubicBezTo>
                    <a:pt x="8438" y="3315"/>
                    <a:pt x="9321" y="3390"/>
                    <a:pt x="9373" y="4997"/>
                  </a:cubicBezTo>
                  <a:cubicBezTo>
                    <a:pt x="9425" y="6604"/>
                    <a:pt x="5557" y="8253"/>
                    <a:pt x="311" y="9643"/>
                  </a:cubicBezTo>
                </a:path>
              </a:pathLst>
            </a:custGeom>
            <a:noFill/>
            <a:ln w="3175" cap="flat">
              <a:solidFill>
                <a:srgbClr val="FF0000"/>
              </a:solidFill>
              <a:prstDash val="dash"/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5629" name="AutoShape 20"/>
            <p:cNvSpPr>
              <a:spLocks noChangeArrowheads="1"/>
            </p:cNvSpPr>
            <p:nvPr/>
          </p:nvSpPr>
          <p:spPr bwMode="auto">
            <a:xfrm>
              <a:off x="6025473" y="2708652"/>
              <a:ext cx="184150" cy="144284"/>
            </a:xfrm>
            <a:prstGeom prst="roundRect">
              <a:avLst>
                <a:gd name="adj" fmla="val 27528"/>
              </a:avLst>
            </a:prstGeom>
            <a:noFill/>
            <a:ln w="3175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000000"/>
                </a:buClr>
                <a:buChar char="•"/>
                <a:defRPr kumimoji="1" sz="2400">
                  <a:solidFill>
                    <a:srgbClr val="000000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000">
                  <a:solidFill>
                    <a:srgbClr val="5F5F5F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>
                  <a:solidFill>
                    <a:srgbClr val="5F5F5F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1600">
                  <a:solidFill>
                    <a:srgbClr val="5F5F5F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kumimoji="1" sz="1400">
                  <a:solidFill>
                    <a:srgbClr val="5F5F5F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rgbClr val="5F5F5F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rgbClr val="5F5F5F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rgbClr val="5F5F5F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rgbClr val="5F5F5F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s-ES" altLang="es-ES" sz="3200">
                <a:solidFill>
                  <a:srgbClr val="0033CC"/>
                </a:solidFill>
              </a:endParaRPr>
            </a:p>
          </p:txBody>
        </p:sp>
        <p:sp>
          <p:nvSpPr>
            <p:cNvPr id="25630" name="AutoShape 20"/>
            <p:cNvSpPr>
              <a:spLocks noChangeArrowheads="1"/>
            </p:cNvSpPr>
            <p:nvPr/>
          </p:nvSpPr>
          <p:spPr bwMode="auto">
            <a:xfrm>
              <a:off x="6025473" y="2427664"/>
              <a:ext cx="184150" cy="144284"/>
            </a:xfrm>
            <a:prstGeom prst="roundRect">
              <a:avLst>
                <a:gd name="adj" fmla="val 27528"/>
              </a:avLst>
            </a:prstGeom>
            <a:noFill/>
            <a:ln w="3175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000000"/>
                </a:buClr>
                <a:buChar char="•"/>
                <a:defRPr kumimoji="1" sz="2400">
                  <a:solidFill>
                    <a:srgbClr val="000000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000">
                  <a:solidFill>
                    <a:srgbClr val="5F5F5F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>
                  <a:solidFill>
                    <a:srgbClr val="5F5F5F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1600">
                  <a:solidFill>
                    <a:srgbClr val="5F5F5F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kumimoji="1" sz="1400">
                  <a:solidFill>
                    <a:srgbClr val="5F5F5F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rgbClr val="5F5F5F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rgbClr val="5F5F5F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rgbClr val="5F5F5F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rgbClr val="5F5F5F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s-ES" altLang="es-ES" sz="3200">
                <a:solidFill>
                  <a:srgbClr val="0033CC"/>
                </a:solidFill>
              </a:endParaRPr>
            </a:p>
          </p:txBody>
        </p:sp>
      </p:grpSp>
      <p:grpSp>
        <p:nvGrpSpPr>
          <p:cNvPr id="25620" name="2 Grupo"/>
          <p:cNvGrpSpPr>
            <a:grpSpLocks/>
          </p:cNvGrpSpPr>
          <p:nvPr/>
        </p:nvGrpSpPr>
        <p:grpSpPr bwMode="auto">
          <a:xfrm>
            <a:off x="5356225" y="3351213"/>
            <a:ext cx="295275" cy="682625"/>
            <a:chOff x="5355466" y="2991203"/>
            <a:chExt cx="296655" cy="682966"/>
          </a:xfrm>
        </p:grpSpPr>
        <p:sp>
          <p:nvSpPr>
            <p:cNvPr id="25625" name="Freeform 19"/>
            <p:cNvSpPr>
              <a:spLocks/>
            </p:cNvSpPr>
            <p:nvPr/>
          </p:nvSpPr>
          <p:spPr bwMode="auto">
            <a:xfrm>
              <a:off x="5530769" y="3070721"/>
              <a:ext cx="121352" cy="443265"/>
            </a:xfrm>
            <a:custGeom>
              <a:avLst/>
              <a:gdLst>
                <a:gd name="T0" fmla="*/ 0 w 9373"/>
                <a:gd name="T1" fmla="*/ 0 h 9643"/>
                <a:gd name="T2" fmla="*/ 2147483647 w 9373"/>
                <a:gd name="T3" fmla="*/ 2147483647 h 9643"/>
                <a:gd name="T4" fmla="*/ 2147483647 w 9373"/>
                <a:gd name="T5" fmla="*/ 2147483647 h 964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373" h="9643">
                  <a:moveTo>
                    <a:pt x="0" y="0"/>
                  </a:moveTo>
                  <a:cubicBezTo>
                    <a:pt x="8438" y="3315"/>
                    <a:pt x="9321" y="3390"/>
                    <a:pt x="9373" y="4997"/>
                  </a:cubicBezTo>
                  <a:cubicBezTo>
                    <a:pt x="9425" y="6604"/>
                    <a:pt x="5557" y="8253"/>
                    <a:pt x="311" y="9643"/>
                  </a:cubicBezTo>
                </a:path>
              </a:pathLst>
            </a:custGeom>
            <a:noFill/>
            <a:ln w="3175" cap="flat">
              <a:solidFill>
                <a:srgbClr val="FF0000"/>
              </a:solidFill>
              <a:prstDash val="dash"/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5626" name="AutoShape 20"/>
            <p:cNvSpPr>
              <a:spLocks noChangeArrowheads="1"/>
            </p:cNvSpPr>
            <p:nvPr/>
          </p:nvSpPr>
          <p:spPr bwMode="auto">
            <a:xfrm>
              <a:off x="5395962" y="3529885"/>
              <a:ext cx="184150" cy="144284"/>
            </a:xfrm>
            <a:prstGeom prst="roundRect">
              <a:avLst>
                <a:gd name="adj" fmla="val 27528"/>
              </a:avLst>
            </a:prstGeom>
            <a:noFill/>
            <a:ln w="3175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000000"/>
                </a:buClr>
                <a:buChar char="•"/>
                <a:defRPr kumimoji="1" sz="2400">
                  <a:solidFill>
                    <a:srgbClr val="000000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000">
                  <a:solidFill>
                    <a:srgbClr val="5F5F5F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>
                  <a:solidFill>
                    <a:srgbClr val="5F5F5F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1600">
                  <a:solidFill>
                    <a:srgbClr val="5F5F5F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kumimoji="1" sz="1400">
                  <a:solidFill>
                    <a:srgbClr val="5F5F5F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rgbClr val="5F5F5F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rgbClr val="5F5F5F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rgbClr val="5F5F5F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rgbClr val="5F5F5F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s-ES" altLang="es-ES" sz="3200">
                <a:solidFill>
                  <a:srgbClr val="0033CC"/>
                </a:solidFill>
              </a:endParaRPr>
            </a:p>
          </p:txBody>
        </p:sp>
        <p:sp>
          <p:nvSpPr>
            <p:cNvPr id="25627" name="AutoShape 20"/>
            <p:cNvSpPr>
              <a:spLocks noChangeArrowheads="1"/>
            </p:cNvSpPr>
            <p:nvPr/>
          </p:nvSpPr>
          <p:spPr bwMode="auto">
            <a:xfrm>
              <a:off x="5355466" y="2991203"/>
              <a:ext cx="184150" cy="144284"/>
            </a:xfrm>
            <a:prstGeom prst="roundRect">
              <a:avLst>
                <a:gd name="adj" fmla="val 27528"/>
              </a:avLst>
            </a:prstGeom>
            <a:noFill/>
            <a:ln w="3175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000000"/>
                </a:buClr>
                <a:buChar char="•"/>
                <a:defRPr kumimoji="1" sz="2400">
                  <a:solidFill>
                    <a:srgbClr val="000000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000">
                  <a:solidFill>
                    <a:srgbClr val="5F5F5F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>
                  <a:solidFill>
                    <a:srgbClr val="5F5F5F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1600">
                  <a:solidFill>
                    <a:srgbClr val="5F5F5F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kumimoji="1" sz="1400">
                  <a:solidFill>
                    <a:srgbClr val="5F5F5F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rgbClr val="5F5F5F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rgbClr val="5F5F5F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rgbClr val="5F5F5F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rgbClr val="5F5F5F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s-ES" altLang="es-ES" sz="3200">
                <a:solidFill>
                  <a:srgbClr val="0033CC"/>
                </a:solidFill>
              </a:endParaRPr>
            </a:p>
          </p:txBody>
        </p:sp>
      </p:grpSp>
      <p:grpSp>
        <p:nvGrpSpPr>
          <p:cNvPr id="25621" name="49 Grupo"/>
          <p:cNvGrpSpPr>
            <a:grpSpLocks/>
          </p:cNvGrpSpPr>
          <p:nvPr/>
        </p:nvGrpSpPr>
        <p:grpSpPr bwMode="auto">
          <a:xfrm>
            <a:off x="5673725" y="4283075"/>
            <a:ext cx="266700" cy="663575"/>
            <a:chOff x="5355466" y="2991203"/>
            <a:chExt cx="296655" cy="682966"/>
          </a:xfrm>
        </p:grpSpPr>
        <p:sp>
          <p:nvSpPr>
            <p:cNvPr id="25622" name="Freeform 19"/>
            <p:cNvSpPr>
              <a:spLocks/>
            </p:cNvSpPr>
            <p:nvPr/>
          </p:nvSpPr>
          <p:spPr bwMode="auto">
            <a:xfrm>
              <a:off x="5530769" y="3070721"/>
              <a:ext cx="121352" cy="443265"/>
            </a:xfrm>
            <a:custGeom>
              <a:avLst/>
              <a:gdLst>
                <a:gd name="T0" fmla="*/ 0 w 9373"/>
                <a:gd name="T1" fmla="*/ 0 h 9643"/>
                <a:gd name="T2" fmla="*/ 2147483647 w 9373"/>
                <a:gd name="T3" fmla="*/ 2147483647 h 9643"/>
                <a:gd name="T4" fmla="*/ 2147483647 w 9373"/>
                <a:gd name="T5" fmla="*/ 2147483647 h 964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373" h="9643">
                  <a:moveTo>
                    <a:pt x="0" y="0"/>
                  </a:moveTo>
                  <a:cubicBezTo>
                    <a:pt x="8438" y="3315"/>
                    <a:pt x="9321" y="3390"/>
                    <a:pt x="9373" y="4997"/>
                  </a:cubicBezTo>
                  <a:cubicBezTo>
                    <a:pt x="9425" y="6604"/>
                    <a:pt x="5557" y="8253"/>
                    <a:pt x="311" y="9643"/>
                  </a:cubicBezTo>
                </a:path>
              </a:pathLst>
            </a:custGeom>
            <a:noFill/>
            <a:ln w="3175" cap="flat">
              <a:solidFill>
                <a:srgbClr val="FF0000"/>
              </a:solidFill>
              <a:prstDash val="dash"/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5623" name="AutoShape 20"/>
            <p:cNvSpPr>
              <a:spLocks noChangeArrowheads="1"/>
            </p:cNvSpPr>
            <p:nvPr/>
          </p:nvSpPr>
          <p:spPr bwMode="auto">
            <a:xfrm>
              <a:off x="5395962" y="3529885"/>
              <a:ext cx="184150" cy="144284"/>
            </a:xfrm>
            <a:prstGeom prst="roundRect">
              <a:avLst>
                <a:gd name="adj" fmla="val 27528"/>
              </a:avLst>
            </a:prstGeom>
            <a:noFill/>
            <a:ln w="3175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000000"/>
                </a:buClr>
                <a:buChar char="•"/>
                <a:defRPr kumimoji="1" sz="2400">
                  <a:solidFill>
                    <a:srgbClr val="000000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000">
                  <a:solidFill>
                    <a:srgbClr val="5F5F5F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>
                  <a:solidFill>
                    <a:srgbClr val="5F5F5F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1600">
                  <a:solidFill>
                    <a:srgbClr val="5F5F5F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kumimoji="1" sz="1400">
                  <a:solidFill>
                    <a:srgbClr val="5F5F5F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rgbClr val="5F5F5F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rgbClr val="5F5F5F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rgbClr val="5F5F5F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rgbClr val="5F5F5F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s-ES" altLang="es-ES" sz="3200">
                <a:solidFill>
                  <a:srgbClr val="0033CC"/>
                </a:solidFill>
              </a:endParaRPr>
            </a:p>
          </p:txBody>
        </p:sp>
        <p:sp>
          <p:nvSpPr>
            <p:cNvPr id="25624" name="AutoShape 20"/>
            <p:cNvSpPr>
              <a:spLocks noChangeArrowheads="1"/>
            </p:cNvSpPr>
            <p:nvPr/>
          </p:nvSpPr>
          <p:spPr bwMode="auto">
            <a:xfrm>
              <a:off x="5355466" y="2991203"/>
              <a:ext cx="184150" cy="144284"/>
            </a:xfrm>
            <a:prstGeom prst="roundRect">
              <a:avLst>
                <a:gd name="adj" fmla="val 27528"/>
              </a:avLst>
            </a:prstGeom>
            <a:noFill/>
            <a:ln w="3175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000000"/>
                </a:buClr>
                <a:buChar char="•"/>
                <a:defRPr kumimoji="1" sz="2400">
                  <a:solidFill>
                    <a:srgbClr val="000000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000">
                  <a:solidFill>
                    <a:srgbClr val="5F5F5F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>
                  <a:solidFill>
                    <a:srgbClr val="5F5F5F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1600">
                  <a:solidFill>
                    <a:srgbClr val="5F5F5F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kumimoji="1" sz="1400">
                  <a:solidFill>
                    <a:srgbClr val="5F5F5F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rgbClr val="5F5F5F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rgbClr val="5F5F5F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rgbClr val="5F5F5F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rgbClr val="5F5F5F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s-ES" altLang="es-ES" sz="3200">
                <a:solidFill>
                  <a:srgbClr val="0033CC"/>
                </a:solidFill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382588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s-ES" altLang="es-ES" sz="20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6627" name="Rectangle 4"/>
          <p:cNvSpPr>
            <a:spLocks noChangeArrowheads="1"/>
          </p:cNvSpPr>
          <p:nvPr/>
        </p:nvSpPr>
        <p:spPr bwMode="auto">
          <a:xfrm>
            <a:off x="0" y="0"/>
            <a:ext cx="66325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400">
                <a:solidFill>
                  <a:schemeClr val="tx1"/>
                </a:solidFill>
                <a:latin typeface="Calibri" panose="020F0502020204030204" pitchFamily="34" charset="0"/>
              </a:rPr>
              <a:t>Tema 1. El átomo mecano-cuántico</a:t>
            </a:r>
          </a:p>
        </p:txBody>
      </p:sp>
      <p:sp>
        <p:nvSpPr>
          <p:cNvPr id="26628" name="Text Box 5"/>
          <p:cNvSpPr txBox="1">
            <a:spLocks noChangeArrowheads="1"/>
          </p:cNvSpPr>
          <p:nvPr/>
        </p:nvSpPr>
        <p:spPr bwMode="auto">
          <a:xfrm>
            <a:off x="8316913" y="0"/>
            <a:ext cx="827087" cy="3048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11110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s-ES" sz="2000">
                <a:solidFill>
                  <a:srgbClr val="666699"/>
                </a:solidFill>
                <a:latin typeface="Tahoma" panose="020B0604030504040204" pitchFamily="34" charset="0"/>
              </a:rPr>
              <a:t>uned</a:t>
            </a:r>
          </a:p>
        </p:txBody>
      </p:sp>
      <p:sp>
        <p:nvSpPr>
          <p:cNvPr id="26629" name="5 Marcador de número de diapositiva"/>
          <p:cNvSpPr txBox="1">
            <a:spLocks/>
          </p:cNvSpPr>
          <p:nvPr/>
        </p:nvSpPr>
        <p:spPr bwMode="auto">
          <a:xfrm>
            <a:off x="8532813" y="6459538"/>
            <a:ext cx="6111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EB8F9D97-68FB-4E51-A9A3-F2D546C86A68}" type="slidenum">
              <a:rPr kumimoji="0" lang="en-US" altLang="es-ES" sz="1400" b="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kumimoji="0" lang="en-US" altLang="es-ES" sz="14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6630" name="Text Box 7"/>
          <p:cNvSpPr txBox="1">
            <a:spLocks noChangeArrowheads="1"/>
          </p:cNvSpPr>
          <p:nvPr/>
        </p:nvSpPr>
        <p:spPr bwMode="auto">
          <a:xfrm>
            <a:off x="179388" y="476250"/>
            <a:ext cx="69389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kumimoji="0" lang="es-ES" altLang="es-ES" sz="2000" b="0">
                <a:solidFill>
                  <a:srgbClr val="990033"/>
                </a:solidFill>
                <a:latin typeface="Arial" panose="020B0604020202020204" pitchFamily="34" charset="0"/>
              </a:rPr>
              <a:t>9. Configuración electrónica y Tabla Periódica</a:t>
            </a:r>
          </a:p>
        </p:txBody>
      </p:sp>
      <p:pic>
        <p:nvPicPr>
          <p:cNvPr id="2663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490663"/>
            <a:ext cx="7999413" cy="474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2" name="Text Box 17"/>
          <p:cNvSpPr txBox="1">
            <a:spLocks noChangeArrowheads="1"/>
          </p:cNvSpPr>
          <p:nvPr/>
        </p:nvSpPr>
        <p:spPr bwMode="auto">
          <a:xfrm>
            <a:off x="2220913" y="1166813"/>
            <a:ext cx="438785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s-ES" sz="1400" b="0" i="1">
                <a:latin typeface="Calibri" panose="020F0502020204030204" pitchFamily="34" charset="0"/>
              </a:rPr>
              <a:t>Configuración electrónica en la Tabla Periódica</a:t>
            </a:r>
            <a:endParaRPr kumimoji="0" lang="es-ES" altLang="es-ES" sz="1400" b="0" i="1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9144000" cy="382588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s-ES" altLang="es-ES" sz="20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7651" name="Rectangle 4"/>
          <p:cNvSpPr>
            <a:spLocks noChangeArrowheads="1"/>
          </p:cNvSpPr>
          <p:nvPr/>
        </p:nvSpPr>
        <p:spPr bwMode="auto">
          <a:xfrm>
            <a:off x="0" y="0"/>
            <a:ext cx="66325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400">
                <a:solidFill>
                  <a:schemeClr val="tx1"/>
                </a:solidFill>
                <a:latin typeface="Calibri" panose="020F0502020204030204" pitchFamily="34" charset="0"/>
              </a:rPr>
              <a:t>Tema 1. El átomo mecano-cuántico</a:t>
            </a:r>
          </a:p>
        </p:txBody>
      </p:sp>
      <p:sp>
        <p:nvSpPr>
          <p:cNvPr id="27652" name="Text Box 5"/>
          <p:cNvSpPr txBox="1">
            <a:spLocks noChangeArrowheads="1"/>
          </p:cNvSpPr>
          <p:nvPr/>
        </p:nvSpPr>
        <p:spPr bwMode="auto">
          <a:xfrm>
            <a:off x="8316913" y="0"/>
            <a:ext cx="827087" cy="3048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11110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s-ES" sz="2000">
                <a:solidFill>
                  <a:srgbClr val="666699"/>
                </a:solidFill>
                <a:latin typeface="Tahoma" panose="020B0604030504040204" pitchFamily="34" charset="0"/>
              </a:rPr>
              <a:t>uned</a:t>
            </a:r>
          </a:p>
        </p:txBody>
      </p:sp>
      <p:sp>
        <p:nvSpPr>
          <p:cNvPr id="27653" name="5 Marcador de número de diapositiva"/>
          <p:cNvSpPr txBox="1">
            <a:spLocks/>
          </p:cNvSpPr>
          <p:nvPr/>
        </p:nvSpPr>
        <p:spPr bwMode="auto">
          <a:xfrm>
            <a:off x="8532813" y="6459538"/>
            <a:ext cx="6111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BD0B9690-0808-4BAC-8F50-B2B1B9FB7B70}" type="slidenum">
              <a:rPr kumimoji="0" lang="en-US" altLang="es-ES" sz="1400" b="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kumimoji="0" lang="en-US" altLang="es-ES" sz="14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7654" name="Text Box 7"/>
          <p:cNvSpPr txBox="1">
            <a:spLocks noChangeArrowheads="1"/>
          </p:cNvSpPr>
          <p:nvPr/>
        </p:nvSpPr>
        <p:spPr bwMode="auto">
          <a:xfrm>
            <a:off x="468313" y="620713"/>
            <a:ext cx="6938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kumimoji="0" lang="es-ES" altLang="es-ES">
                <a:solidFill>
                  <a:srgbClr val="006600"/>
                </a:solidFill>
                <a:latin typeface="Arial" panose="020B0604020202020204" pitchFamily="34" charset="0"/>
              </a:rPr>
              <a:t>10. Propiedades Periódicas</a:t>
            </a:r>
          </a:p>
        </p:txBody>
      </p:sp>
      <p:sp>
        <p:nvSpPr>
          <p:cNvPr id="27655" name="Rectangle 3"/>
          <p:cNvSpPr>
            <a:spLocks noChangeArrowheads="1"/>
          </p:cNvSpPr>
          <p:nvPr/>
        </p:nvSpPr>
        <p:spPr bwMode="auto">
          <a:xfrm>
            <a:off x="971550" y="1341438"/>
            <a:ext cx="7561263" cy="25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66700" indent="-26670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900"/>
              </a:spcAft>
              <a:buClr>
                <a:srgbClr val="FF0000"/>
              </a:buClr>
              <a:buFont typeface="Wingdings" panose="05000000000000000000" pitchFamily="2" charset="2"/>
              <a:buChar char="à"/>
            </a:pPr>
            <a:r>
              <a:rPr lang="es-ES" altLang="es-ES" sz="1800" b="0">
                <a:solidFill>
                  <a:srgbClr val="000080"/>
                </a:solidFill>
                <a:latin typeface="Times New Roman" panose="02020603050405020304" pitchFamily="18" charset="0"/>
              </a:rPr>
              <a:t>Los elementos en un mismo grupo tienen la misma configuración en su capa externa y por tanto propiedades químicas semejantes (los electrones que participan en las reacciones químicas son los electrones de valencia)</a:t>
            </a:r>
          </a:p>
          <a:p>
            <a:pPr eaLnBrk="1" hangingPunct="1">
              <a:spcBef>
                <a:spcPct val="0"/>
              </a:spcBef>
              <a:spcAft>
                <a:spcPts val="900"/>
              </a:spcAft>
              <a:buClr>
                <a:srgbClr val="FF0000"/>
              </a:buClr>
              <a:buFont typeface="Wingdings" panose="05000000000000000000" pitchFamily="2" charset="2"/>
              <a:buChar char="à"/>
            </a:pPr>
            <a:r>
              <a:rPr lang="es-ES" altLang="es-ES" sz="1800" b="0">
                <a:solidFill>
                  <a:srgbClr val="333333"/>
                </a:solidFill>
                <a:latin typeface="Times New Roman" panose="02020603050405020304" pitchFamily="18" charset="0"/>
              </a:rPr>
              <a:t>En general, las propiedades químicas varían a lo largo de un período. En los metales de transición, esta variación no es tan clara, porque los electrones llenan capas internas (orbitales </a:t>
            </a:r>
            <a:r>
              <a:rPr lang="es-ES" altLang="es-ES" sz="1800" b="0" i="1">
                <a:solidFill>
                  <a:srgbClr val="333333"/>
                </a:solidFill>
                <a:latin typeface="Times New Roman" panose="02020603050405020304" pitchFamily="18" charset="0"/>
              </a:rPr>
              <a:t>d</a:t>
            </a:r>
            <a:r>
              <a:rPr lang="es-ES" altLang="es-ES" sz="1800" b="0">
                <a:solidFill>
                  <a:srgbClr val="333333"/>
                </a:solidFill>
                <a:latin typeface="Times New Roman" panose="02020603050405020304" pitchFamily="18" charset="0"/>
              </a:rPr>
              <a:t>) que no participan en las reacciones</a:t>
            </a:r>
          </a:p>
          <a:p>
            <a:pPr eaLnBrk="1" hangingPunct="1">
              <a:spcBef>
                <a:spcPct val="0"/>
              </a:spcBef>
              <a:spcAft>
                <a:spcPts val="900"/>
              </a:spcAft>
              <a:buClr>
                <a:srgbClr val="FF0000"/>
              </a:buClr>
              <a:buFont typeface="Wingdings" panose="05000000000000000000" pitchFamily="2" charset="2"/>
              <a:buChar char="à"/>
            </a:pPr>
            <a:r>
              <a:rPr lang="es-ES" altLang="es-ES" sz="1800" b="0">
                <a:solidFill>
                  <a:srgbClr val="000080"/>
                </a:solidFill>
                <a:latin typeface="Times New Roman" panose="02020603050405020304" pitchFamily="18" charset="0"/>
              </a:rPr>
              <a:t>Magnitudes </a:t>
            </a:r>
            <a:r>
              <a:rPr lang="es-ES" altLang="es-ES" sz="1800" b="0" i="1">
                <a:solidFill>
                  <a:srgbClr val="000080"/>
                </a:solidFill>
                <a:latin typeface="Times New Roman" panose="02020603050405020304" pitchFamily="18" charset="0"/>
              </a:rPr>
              <a:t>periódicas</a:t>
            </a:r>
            <a:r>
              <a:rPr lang="es-ES" altLang="es-ES" sz="1800" b="0">
                <a:solidFill>
                  <a:srgbClr val="000080"/>
                </a:solidFill>
                <a:latin typeface="Times New Roman" panose="02020603050405020304" pitchFamily="18" charset="0"/>
              </a:rPr>
              <a:t>: radio atómico, energía de ionización, afinidad electrónica y electronegatividad</a:t>
            </a:r>
          </a:p>
        </p:txBody>
      </p:sp>
      <p:sp>
        <p:nvSpPr>
          <p:cNvPr id="27656" name="Rectangle 3"/>
          <p:cNvSpPr>
            <a:spLocks noChangeArrowheads="1"/>
          </p:cNvSpPr>
          <p:nvPr/>
        </p:nvSpPr>
        <p:spPr bwMode="auto">
          <a:xfrm>
            <a:off x="650875" y="4035425"/>
            <a:ext cx="7635875" cy="401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179388" indent="-179388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5F5F5F"/>
              </a:buClr>
              <a:buFont typeface="Wingdings" panose="05000000000000000000" pitchFamily="2" charset="2"/>
              <a:buChar char="§"/>
            </a:pPr>
            <a:r>
              <a:rPr lang="es-ES" altLang="es-ES" sz="2000">
                <a:latin typeface="Calibri" panose="020F0502020204030204" pitchFamily="34" charset="0"/>
              </a:rPr>
              <a:t>Radio atómico</a:t>
            </a:r>
          </a:p>
        </p:txBody>
      </p:sp>
      <p:sp>
        <p:nvSpPr>
          <p:cNvPr id="27657" name="Rectangle 3"/>
          <p:cNvSpPr>
            <a:spLocks noChangeArrowheads="1"/>
          </p:cNvSpPr>
          <p:nvPr/>
        </p:nvSpPr>
        <p:spPr bwMode="auto">
          <a:xfrm>
            <a:off x="684213" y="4508500"/>
            <a:ext cx="8045450" cy="1277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85750" indent="-28575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s-ES" altLang="es-ES" sz="1800" b="0">
                <a:solidFill>
                  <a:srgbClr val="292929"/>
                </a:solidFill>
                <a:latin typeface="Calibri" panose="020F0502020204030204" pitchFamily="34" charset="0"/>
              </a:rPr>
              <a:t>El radio es una medida del tamaño de los átomos aunque no se puede precisar con exactitud. </a:t>
            </a:r>
          </a:p>
          <a:p>
            <a:pPr eaLnBrk="1" hangingPunct="1">
              <a:spcBef>
                <a:spcPts val="600"/>
              </a:spcBef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s-ES" altLang="es-ES" sz="1800" b="0">
                <a:solidFill>
                  <a:srgbClr val="292929"/>
                </a:solidFill>
                <a:latin typeface="Calibri" panose="020F0502020204030204" pitchFamily="34" charset="0"/>
              </a:rPr>
              <a:t>Modelo sencillo: se consideran átomos esféricos, en contacto cuando están enlazados. Radio = 1/2 de la distancia entre dos núcleos de átomos iguales. </a:t>
            </a:r>
          </a:p>
        </p:txBody>
      </p:sp>
      <p:sp>
        <p:nvSpPr>
          <p:cNvPr id="27658" name="Rectangle 61"/>
          <p:cNvSpPr>
            <a:spLocks noChangeArrowheads="1"/>
          </p:cNvSpPr>
          <p:nvPr/>
        </p:nvSpPr>
        <p:spPr bwMode="auto">
          <a:xfrm>
            <a:off x="1042988" y="5900738"/>
            <a:ext cx="61928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marL="6350" indent="1905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chemeClr val="hlink"/>
              </a:buClr>
              <a:buSzPct val="80000"/>
              <a:buFont typeface="Wingdings" panose="05000000000000000000" pitchFamily="2" charset="2"/>
              <a:buNone/>
            </a:pPr>
            <a:r>
              <a:rPr kumimoji="0" lang="en-US" altLang="es-ES" sz="1800" b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kumimoji="0" lang="en-US" altLang="es-ES" sz="1800" b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Ejemplo:</a:t>
            </a:r>
            <a:r>
              <a:rPr kumimoji="0" lang="en-US" altLang="es-ES" sz="1800" b="0">
                <a:latin typeface="Calibri" panose="020F0502020204030204" pitchFamily="34" charset="0"/>
                <a:cs typeface="Calibri" panose="020F0502020204030204" pitchFamily="34" charset="0"/>
              </a:rPr>
              <a:t> Cl</a:t>
            </a:r>
            <a:r>
              <a:rPr kumimoji="0" lang="en-US" altLang="es-ES" sz="1800" b="0" baseline="-2500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kumimoji="0" lang="en-US" altLang="es-ES" sz="1800" b="0">
                <a:latin typeface="Calibri" panose="020F0502020204030204" pitchFamily="34" charset="0"/>
                <a:cs typeface="Calibri" panose="020F0502020204030204" pitchFamily="34" charset="0"/>
              </a:rPr>
              <a:t> (200 pm), C-C (154pm) y CCl</a:t>
            </a:r>
            <a:r>
              <a:rPr kumimoji="0" lang="en-US" altLang="es-ES" sz="1800" b="0" baseline="-2500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kumimoji="0" lang="en-US" altLang="es-ES" sz="1800" b="0">
                <a:latin typeface="Calibri" panose="020F0502020204030204" pitchFamily="34" charset="0"/>
                <a:cs typeface="Calibri" panose="020F0502020204030204" pitchFamily="34" charset="0"/>
              </a:rPr>
              <a:t> (177pm)</a:t>
            </a:r>
            <a:endParaRPr kumimoji="0" lang="en-US" altLang="es-ES" sz="1800" b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9144000" cy="382588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s-ES" altLang="es-ES" sz="20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8675" name="Rectangle 4"/>
          <p:cNvSpPr>
            <a:spLocks noChangeArrowheads="1"/>
          </p:cNvSpPr>
          <p:nvPr/>
        </p:nvSpPr>
        <p:spPr bwMode="auto">
          <a:xfrm>
            <a:off x="0" y="0"/>
            <a:ext cx="66325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600">
                <a:solidFill>
                  <a:schemeClr val="tx1"/>
                </a:solidFill>
                <a:latin typeface="Calibri" panose="020F0502020204030204" pitchFamily="34" charset="0"/>
              </a:rPr>
              <a:t>Tema 1. El átomo mecano-cuántico</a:t>
            </a:r>
          </a:p>
        </p:txBody>
      </p:sp>
      <p:sp>
        <p:nvSpPr>
          <p:cNvPr id="28676" name="Text Box 5"/>
          <p:cNvSpPr txBox="1">
            <a:spLocks noChangeArrowheads="1"/>
          </p:cNvSpPr>
          <p:nvPr/>
        </p:nvSpPr>
        <p:spPr bwMode="auto">
          <a:xfrm>
            <a:off x="8316913" y="0"/>
            <a:ext cx="827087" cy="3048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11110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s-ES" sz="2000">
                <a:solidFill>
                  <a:srgbClr val="666699"/>
                </a:solidFill>
                <a:latin typeface="Tahoma" panose="020B0604030504040204" pitchFamily="34" charset="0"/>
              </a:rPr>
              <a:t>uned</a:t>
            </a:r>
          </a:p>
        </p:txBody>
      </p:sp>
      <p:sp>
        <p:nvSpPr>
          <p:cNvPr id="28677" name="5 Marcador de número de diapositiva"/>
          <p:cNvSpPr txBox="1">
            <a:spLocks/>
          </p:cNvSpPr>
          <p:nvPr/>
        </p:nvSpPr>
        <p:spPr bwMode="auto">
          <a:xfrm>
            <a:off x="8532813" y="6459538"/>
            <a:ext cx="6111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5B742B2D-90BF-4743-954D-8F296F27A457}" type="slidenum">
              <a:rPr kumimoji="0" lang="en-US" altLang="es-ES" sz="1400" b="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kumimoji="0" lang="en-US" altLang="es-ES" sz="14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8678" name="Text Box 7"/>
          <p:cNvSpPr txBox="1">
            <a:spLocks noChangeArrowheads="1"/>
          </p:cNvSpPr>
          <p:nvPr/>
        </p:nvSpPr>
        <p:spPr bwMode="auto">
          <a:xfrm>
            <a:off x="179388" y="476250"/>
            <a:ext cx="3887787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kumimoji="0" lang="es-ES" altLang="es-ES" sz="2000" b="0">
                <a:solidFill>
                  <a:srgbClr val="006600"/>
                </a:solidFill>
                <a:latin typeface="Arial" panose="020B0604020202020204" pitchFamily="34" charset="0"/>
              </a:rPr>
              <a:t>10. Propiedades Periódicas</a:t>
            </a:r>
          </a:p>
        </p:txBody>
      </p:sp>
      <p:pic>
        <p:nvPicPr>
          <p:cNvPr id="28679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938" y="692150"/>
            <a:ext cx="4329112" cy="284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80" name="Rectangle 3"/>
          <p:cNvSpPr>
            <a:spLocks noChangeArrowheads="1"/>
          </p:cNvSpPr>
          <p:nvPr/>
        </p:nvSpPr>
        <p:spPr bwMode="auto">
          <a:xfrm>
            <a:off x="620713" y="1849438"/>
            <a:ext cx="3786187" cy="1277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85750" indent="-28575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s-ES" altLang="es-ES" sz="1800" b="0">
                <a:solidFill>
                  <a:srgbClr val="292929"/>
                </a:solidFill>
                <a:latin typeface="Calibri" panose="020F0502020204030204" pitchFamily="34" charset="0"/>
              </a:rPr>
              <a:t>El radio atómico disminuye a lo largo de un periodo, al aumentar </a:t>
            </a:r>
            <a:r>
              <a:rPr lang="es-ES" altLang="es-ES" sz="1800" b="0" i="1">
                <a:solidFill>
                  <a:srgbClr val="292929"/>
                </a:solidFill>
                <a:latin typeface="Calibri" panose="020F0502020204030204" pitchFamily="34" charset="0"/>
              </a:rPr>
              <a:t>Z</a:t>
            </a:r>
            <a:r>
              <a:rPr lang="es-ES" altLang="es-ES" sz="1800" b="0">
                <a:solidFill>
                  <a:srgbClr val="292929"/>
                </a:solidFill>
                <a:latin typeface="Calibri" panose="020F0502020204030204" pitchFamily="34" charset="0"/>
              </a:rPr>
              <a:t>.</a:t>
            </a:r>
          </a:p>
          <a:p>
            <a:pPr eaLnBrk="1" hangingPunct="1">
              <a:spcBef>
                <a:spcPts val="600"/>
              </a:spcBef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s-ES" altLang="es-ES" sz="1800" b="0">
                <a:solidFill>
                  <a:srgbClr val="292929"/>
                </a:solidFill>
                <a:latin typeface="Calibri" panose="020F0502020204030204" pitchFamily="34" charset="0"/>
              </a:rPr>
              <a:t>Dentro de un mismo grupo, el radio atómico aumenta a mayor </a:t>
            </a:r>
            <a:r>
              <a:rPr lang="es-ES" altLang="es-ES" sz="1800" b="0" i="1">
                <a:solidFill>
                  <a:srgbClr val="292929"/>
                </a:solidFill>
                <a:latin typeface="Calibri" panose="020F0502020204030204" pitchFamily="34" charset="0"/>
              </a:rPr>
              <a:t>Z.</a:t>
            </a:r>
          </a:p>
        </p:txBody>
      </p:sp>
      <p:sp>
        <p:nvSpPr>
          <p:cNvPr id="10" name="9 Abrir llave"/>
          <p:cNvSpPr/>
          <p:nvPr/>
        </p:nvSpPr>
        <p:spPr bwMode="auto">
          <a:xfrm>
            <a:off x="498475" y="1849438"/>
            <a:ext cx="125413" cy="1219200"/>
          </a:xfrm>
          <a:prstGeom prst="leftBrace">
            <a:avLst>
              <a:gd name="adj1" fmla="val 17652"/>
              <a:gd name="adj2" fmla="val 50000"/>
            </a:avLst>
          </a:prstGeom>
          <a:noFill/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lIns="92075" tIns="46038" rIns="92075" bIns="46038" anchor="ctr"/>
          <a:lstStyle/>
          <a:p>
            <a:pPr algn="r">
              <a:defRPr/>
            </a:pPr>
            <a:endParaRPr lang="es-E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28682" name="Rectangle 3"/>
          <p:cNvSpPr>
            <a:spLocks noChangeArrowheads="1"/>
          </p:cNvSpPr>
          <p:nvPr/>
        </p:nvSpPr>
        <p:spPr bwMode="auto">
          <a:xfrm>
            <a:off x="338138" y="1336675"/>
            <a:ext cx="15113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66700" indent="-26670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900"/>
              </a:spcAft>
              <a:buClr>
                <a:srgbClr val="FF0000"/>
              </a:buClr>
              <a:buFont typeface="Wingdings" panose="05000000000000000000" pitchFamily="2" charset="2"/>
              <a:buChar char="à"/>
            </a:pPr>
            <a:r>
              <a:rPr lang="es-ES" altLang="es-ES" sz="1800" b="0">
                <a:solidFill>
                  <a:srgbClr val="000080"/>
                </a:solidFill>
                <a:latin typeface="Times New Roman" panose="02020603050405020304" pitchFamily="18" charset="0"/>
              </a:rPr>
              <a:t>En general:</a:t>
            </a:r>
            <a:endParaRPr lang="es-ES" altLang="es-ES" sz="1800" b="0">
              <a:solidFill>
                <a:srgbClr val="333333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683" name="Rectangle 3"/>
          <p:cNvSpPr>
            <a:spLocks noChangeArrowheads="1"/>
          </p:cNvSpPr>
          <p:nvPr/>
        </p:nvSpPr>
        <p:spPr bwMode="auto">
          <a:xfrm>
            <a:off x="684213" y="3429000"/>
            <a:ext cx="804545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85750" indent="-28575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s-ES" altLang="es-ES" sz="1800" b="0">
                <a:solidFill>
                  <a:srgbClr val="292929"/>
                </a:solidFill>
                <a:latin typeface="Calibri" panose="020F0502020204030204" pitchFamily="34" charset="0"/>
              </a:rPr>
              <a:t>Efectos que determinan el tamaño:</a:t>
            </a:r>
          </a:p>
        </p:txBody>
      </p:sp>
      <p:sp>
        <p:nvSpPr>
          <p:cNvPr id="28684" name="Rectangle 3"/>
          <p:cNvSpPr>
            <a:spLocks noChangeArrowheads="1"/>
          </p:cNvSpPr>
          <p:nvPr/>
        </p:nvSpPr>
        <p:spPr bwMode="auto">
          <a:xfrm>
            <a:off x="971550" y="3862388"/>
            <a:ext cx="7561263" cy="281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66700" indent="-26670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900"/>
              </a:spcAft>
              <a:buClr>
                <a:srgbClr val="FF0000"/>
              </a:buClr>
              <a:buFont typeface="Wingdings" panose="05000000000000000000" pitchFamily="2" charset="2"/>
              <a:buChar char="à"/>
            </a:pPr>
            <a:r>
              <a:rPr lang="es-ES" altLang="es-ES" sz="1800" b="0">
                <a:solidFill>
                  <a:srgbClr val="000080"/>
                </a:solidFill>
                <a:latin typeface="Times New Roman" panose="02020603050405020304" pitchFamily="18" charset="0"/>
              </a:rPr>
              <a:t>Al descender en un grupo se ocupan orbitales con mayor nº cuántico </a:t>
            </a:r>
            <a:r>
              <a:rPr lang="es-ES" altLang="es-ES" sz="1800" b="0" i="1">
                <a:solidFill>
                  <a:srgbClr val="000080"/>
                </a:solidFill>
                <a:latin typeface="Times New Roman" panose="02020603050405020304" pitchFamily="18" charset="0"/>
              </a:rPr>
              <a:t>n</a:t>
            </a:r>
            <a:r>
              <a:rPr lang="es-ES" altLang="es-ES" sz="1800" b="0">
                <a:solidFill>
                  <a:srgbClr val="000080"/>
                </a:solidFill>
                <a:latin typeface="Times New Roman" panose="02020603050405020304" pitchFamily="18" charset="0"/>
              </a:rPr>
              <a:t>; cuanto mayor es </a:t>
            </a:r>
            <a:r>
              <a:rPr lang="es-ES" altLang="es-ES" sz="1800" b="0" i="1">
                <a:solidFill>
                  <a:srgbClr val="000080"/>
                </a:solidFill>
                <a:latin typeface="Times New Roman" panose="02020603050405020304" pitchFamily="18" charset="0"/>
              </a:rPr>
              <a:t>n</a:t>
            </a:r>
            <a:r>
              <a:rPr lang="es-ES" altLang="es-ES" sz="1800" b="0">
                <a:solidFill>
                  <a:srgbClr val="000080"/>
                </a:solidFill>
                <a:latin typeface="Times New Roman" panose="02020603050405020304" pitchFamily="18" charset="0"/>
              </a:rPr>
              <a:t>, mayor es el tamaño del orbital</a:t>
            </a:r>
          </a:p>
          <a:p>
            <a:pPr eaLnBrk="1" hangingPunct="1">
              <a:spcBef>
                <a:spcPct val="0"/>
              </a:spcBef>
              <a:spcAft>
                <a:spcPts val="900"/>
              </a:spcAft>
              <a:buClr>
                <a:srgbClr val="FF0000"/>
              </a:buClr>
              <a:buFont typeface="Wingdings" panose="05000000000000000000" pitchFamily="2" charset="2"/>
              <a:buChar char="à"/>
            </a:pPr>
            <a:r>
              <a:rPr lang="es-ES" altLang="es-ES" sz="1800" b="0">
                <a:solidFill>
                  <a:srgbClr val="4D4D4D"/>
                </a:solidFill>
                <a:latin typeface="Times New Roman" panose="02020603050405020304" pitchFamily="18" charset="0"/>
              </a:rPr>
              <a:t>Al moverse en un período aumenta Z (nº de electrones y protones). La carga nuclear efectiva va aumentando y la repulsión entre electrones entre sí es menor que la atracción entre los protones y los electrones de valencia, por lo que el radio disminuye</a:t>
            </a:r>
          </a:p>
          <a:p>
            <a:pPr eaLnBrk="1" hangingPunct="1">
              <a:spcBef>
                <a:spcPct val="0"/>
              </a:spcBef>
              <a:spcAft>
                <a:spcPts val="900"/>
              </a:spcAft>
              <a:buClr>
                <a:srgbClr val="FF0000"/>
              </a:buClr>
              <a:buFont typeface="Wingdings" panose="05000000000000000000" pitchFamily="2" charset="2"/>
              <a:buChar char="à"/>
            </a:pPr>
            <a:r>
              <a:rPr lang="es-ES" altLang="es-ES" sz="1800" b="0">
                <a:solidFill>
                  <a:srgbClr val="000080"/>
                </a:solidFill>
                <a:latin typeface="Times New Roman" panose="02020603050405020304" pitchFamily="18" charset="0"/>
              </a:rPr>
              <a:t>En los metales de transición este efecto no se aprecia tanto por llenarse orbitales internos. La repulsión electrónica compensa la mayor carga nuclear y el radio es casi constante</a:t>
            </a:r>
            <a:endParaRPr lang="es-ES" altLang="es-ES" sz="1800" b="0">
              <a:solidFill>
                <a:srgbClr val="333333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9144000" cy="382588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s-ES" altLang="es-ES" sz="20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9699" name="Rectangle 4"/>
          <p:cNvSpPr>
            <a:spLocks noChangeArrowheads="1"/>
          </p:cNvSpPr>
          <p:nvPr/>
        </p:nvSpPr>
        <p:spPr bwMode="auto">
          <a:xfrm>
            <a:off x="0" y="0"/>
            <a:ext cx="66325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600">
                <a:solidFill>
                  <a:schemeClr val="tx1"/>
                </a:solidFill>
                <a:latin typeface="Calibri" panose="020F0502020204030204" pitchFamily="34" charset="0"/>
              </a:rPr>
              <a:t>Tema 1. El átomo mecano-cuántico</a:t>
            </a:r>
          </a:p>
        </p:txBody>
      </p:sp>
      <p:sp>
        <p:nvSpPr>
          <p:cNvPr id="29700" name="Text Box 5"/>
          <p:cNvSpPr txBox="1">
            <a:spLocks noChangeArrowheads="1"/>
          </p:cNvSpPr>
          <p:nvPr/>
        </p:nvSpPr>
        <p:spPr bwMode="auto">
          <a:xfrm>
            <a:off x="8316913" y="0"/>
            <a:ext cx="827087" cy="3048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11110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s-ES" sz="2000">
                <a:solidFill>
                  <a:srgbClr val="666699"/>
                </a:solidFill>
                <a:latin typeface="Tahoma" panose="020B0604030504040204" pitchFamily="34" charset="0"/>
              </a:rPr>
              <a:t>uned</a:t>
            </a:r>
          </a:p>
        </p:txBody>
      </p:sp>
      <p:sp>
        <p:nvSpPr>
          <p:cNvPr id="29701" name="5 Marcador de número de diapositiva"/>
          <p:cNvSpPr txBox="1">
            <a:spLocks/>
          </p:cNvSpPr>
          <p:nvPr/>
        </p:nvSpPr>
        <p:spPr bwMode="auto">
          <a:xfrm>
            <a:off x="8532813" y="6459538"/>
            <a:ext cx="6111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E9E1D00D-1702-45CA-A906-0742E5C5FE44}" type="slidenum">
              <a:rPr kumimoji="0" lang="en-US" altLang="es-ES" sz="1400" b="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kumimoji="0" lang="en-US" altLang="es-ES" sz="14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9702" name="Text Box 7"/>
          <p:cNvSpPr txBox="1">
            <a:spLocks noChangeArrowheads="1"/>
          </p:cNvSpPr>
          <p:nvPr/>
        </p:nvSpPr>
        <p:spPr bwMode="auto">
          <a:xfrm>
            <a:off x="179388" y="476250"/>
            <a:ext cx="3887787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kumimoji="0" lang="es-ES" altLang="es-ES" sz="2000" b="0">
                <a:solidFill>
                  <a:srgbClr val="006600"/>
                </a:solidFill>
                <a:latin typeface="Arial" panose="020B0604020202020204" pitchFamily="34" charset="0"/>
              </a:rPr>
              <a:t>10. Propiedades Periódicas</a:t>
            </a:r>
          </a:p>
        </p:txBody>
      </p:sp>
      <p:pic>
        <p:nvPicPr>
          <p:cNvPr id="29703" name="Picture 1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4575" y="3284538"/>
            <a:ext cx="3887788" cy="190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4" name="Rectangle 3"/>
          <p:cNvSpPr>
            <a:spLocks noChangeArrowheads="1"/>
          </p:cNvSpPr>
          <p:nvPr/>
        </p:nvSpPr>
        <p:spPr bwMode="auto">
          <a:xfrm>
            <a:off x="650875" y="1196975"/>
            <a:ext cx="763587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179388" indent="-179388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5F5F5F"/>
              </a:buClr>
              <a:buFont typeface="Wingdings" panose="05000000000000000000" pitchFamily="2" charset="2"/>
              <a:buChar char="§"/>
            </a:pPr>
            <a:r>
              <a:rPr lang="es-ES" altLang="es-ES" sz="2000">
                <a:latin typeface="Calibri" panose="020F0502020204030204" pitchFamily="34" charset="0"/>
              </a:rPr>
              <a:t>Energía de Ionización</a:t>
            </a:r>
          </a:p>
        </p:txBody>
      </p:sp>
      <p:sp>
        <p:nvSpPr>
          <p:cNvPr id="29705" name="Rectangle 3"/>
          <p:cNvSpPr>
            <a:spLocks noChangeArrowheads="1"/>
          </p:cNvSpPr>
          <p:nvPr/>
        </p:nvSpPr>
        <p:spPr bwMode="auto">
          <a:xfrm>
            <a:off x="900113" y="1773238"/>
            <a:ext cx="7829550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85750" indent="-28575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s-ES" altLang="es-ES" sz="1800" i="1">
                <a:solidFill>
                  <a:srgbClr val="0070C0"/>
                </a:solidFill>
                <a:latin typeface="Calibri" panose="020F0502020204030204" pitchFamily="34" charset="0"/>
              </a:rPr>
              <a:t>Energía de ionización</a:t>
            </a:r>
            <a:r>
              <a:rPr lang="es-ES" altLang="es-ES" sz="1800" b="0">
                <a:solidFill>
                  <a:srgbClr val="292929"/>
                </a:solidFill>
                <a:latin typeface="Calibri" panose="020F0502020204030204" pitchFamily="34" charset="0"/>
              </a:rPr>
              <a:t> o </a:t>
            </a:r>
            <a:r>
              <a:rPr lang="es-ES" altLang="es-ES" sz="1800" i="1">
                <a:solidFill>
                  <a:srgbClr val="0070C0"/>
                </a:solidFill>
                <a:latin typeface="Calibri" panose="020F0502020204030204" pitchFamily="34" charset="0"/>
              </a:rPr>
              <a:t>potencial de ionización</a:t>
            </a:r>
            <a:r>
              <a:rPr lang="es-ES" altLang="es-ES" sz="1800" b="0">
                <a:solidFill>
                  <a:srgbClr val="292929"/>
                </a:solidFill>
                <a:latin typeface="Calibri" panose="020F0502020204030204" pitchFamily="34" charset="0"/>
              </a:rPr>
              <a:t> = cantidad mínima de energía que se necesita para eliminar un electrón de un átomo gaseoso. Es una medida de la fuerza con la que un átomo retiene a sus electrones.</a:t>
            </a:r>
          </a:p>
        </p:txBody>
      </p:sp>
      <p:pic>
        <p:nvPicPr>
          <p:cNvPr id="29706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00" y="2725738"/>
            <a:ext cx="1727200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7" name="Rectangle 3"/>
          <p:cNvSpPr>
            <a:spLocks noChangeArrowheads="1"/>
          </p:cNvSpPr>
          <p:nvPr/>
        </p:nvSpPr>
        <p:spPr bwMode="auto">
          <a:xfrm>
            <a:off x="900113" y="3360738"/>
            <a:ext cx="3816350" cy="1201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85750" indent="-28575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s-ES" altLang="es-ES" sz="1800" b="0">
                <a:solidFill>
                  <a:srgbClr val="292929"/>
                </a:solidFill>
                <a:latin typeface="Calibri" panose="020F0502020204030204" pitchFamily="34" charset="0"/>
              </a:rPr>
              <a:t>Un elemento puede tener varias energías de ionización (excepto el H), según se van eliminando electrones sucesivos</a:t>
            </a:r>
          </a:p>
        </p:txBody>
      </p:sp>
      <p:sp>
        <p:nvSpPr>
          <p:cNvPr id="29708" name="Rectangle 61"/>
          <p:cNvSpPr>
            <a:spLocks noChangeArrowheads="1"/>
          </p:cNvSpPr>
          <p:nvPr/>
        </p:nvSpPr>
        <p:spPr bwMode="auto">
          <a:xfrm>
            <a:off x="1331913" y="4502150"/>
            <a:ext cx="287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marL="6350" indent="1905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chemeClr val="hlink"/>
              </a:buClr>
              <a:buSzPct val="80000"/>
              <a:buFont typeface="Wingdings" panose="05000000000000000000" pitchFamily="2" charset="2"/>
              <a:buNone/>
            </a:pPr>
            <a:r>
              <a:rPr kumimoji="0" lang="en-US" altLang="es-ES" sz="1800" b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kumimoji="0" lang="en-US" altLang="es-ES" sz="1800" b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Ejemplo:</a:t>
            </a:r>
            <a:r>
              <a:rPr kumimoji="0" lang="en-US" altLang="es-ES" sz="1800" b="0">
                <a:latin typeface="Calibri" panose="020F0502020204030204" pitchFamily="34" charset="0"/>
                <a:cs typeface="Calibri" panose="020F0502020204030204" pitchFamily="34" charset="0"/>
              </a:rPr>
              <a:t> Magnesio</a:t>
            </a:r>
            <a:endParaRPr kumimoji="0" lang="en-US" altLang="es-ES" sz="1800" b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709" name="Rectangle 3"/>
          <p:cNvSpPr>
            <a:spLocks noChangeArrowheads="1"/>
          </p:cNvSpPr>
          <p:nvPr/>
        </p:nvSpPr>
        <p:spPr bwMode="auto">
          <a:xfrm>
            <a:off x="900113" y="5445125"/>
            <a:ext cx="7632700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85750" indent="-28575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s-ES" altLang="es-ES" sz="1800" b="0">
                <a:solidFill>
                  <a:srgbClr val="292929"/>
                </a:solidFill>
                <a:latin typeface="Calibri" panose="020F0502020204030204" pitchFamily="34" charset="0"/>
              </a:rPr>
              <a:t>Eliminar electrones internos es más costoso (energéticamente) que eliminar electrones de valencia. Además, conforme se eliminan electrones aumenta la carga positiva del átomo y se atrae con mayor fuerza a los electrones.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382588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s-ES" altLang="es-ES" sz="20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30723" name="Rectangle 4"/>
          <p:cNvSpPr>
            <a:spLocks noChangeArrowheads="1"/>
          </p:cNvSpPr>
          <p:nvPr/>
        </p:nvSpPr>
        <p:spPr bwMode="auto">
          <a:xfrm>
            <a:off x="0" y="0"/>
            <a:ext cx="66325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600">
                <a:solidFill>
                  <a:schemeClr val="tx1"/>
                </a:solidFill>
                <a:latin typeface="Calibri" panose="020F0502020204030204" pitchFamily="34" charset="0"/>
              </a:rPr>
              <a:t>Tema 1. El átomo mecano-cuántico</a:t>
            </a:r>
          </a:p>
        </p:txBody>
      </p:sp>
      <p:sp>
        <p:nvSpPr>
          <p:cNvPr id="30724" name="Text Box 5"/>
          <p:cNvSpPr txBox="1">
            <a:spLocks noChangeArrowheads="1"/>
          </p:cNvSpPr>
          <p:nvPr/>
        </p:nvSpPr>
        <p:spPr bwMode="auto">
          <a:xfrm>
            <a:off x="8316913" y="0"/>
            <a:ext cx="827087" cy="3048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11110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s-ES" sz="2000">
                <a:solidFill>
                  <a:srgbClr val="666699"/>
                </a:solidFill>
                <a:latin typeface="Tahoma" panose="020B0604030504040204" pitchFamily="34" charset="0"/>
              </a:rPr>
              <a:t>uned</a:t>
            </a:r>
          </a:p>
        </p:txBody>
      </p:sp>
      <p:sp>
        <p:nvSpPr>
          <p:cNvPr id="30725" name="5 Marcador de número de diapositiva"/>
          <p:cNvSpPr txBox="1">
            <a:spLocks/>
          </p:cNvSpPr>
          <p:nvPr/>
        </p:nvSpPr>
        <p:spPr bwMode="auto">
          <a:xfrm>
            <a:off x="8532813" y="6459538"/>
            <a:ext cx="6111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7939C869-9EC0-4C4B-9EEF-0BD35CB7BEF6}" type="slidenum">
              <a:rPr kumimoji="0" lang="en-US" altLang="es-ES" sz="1400" b="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kumimoji="0" lang="en-US" altLang="es-ES" sz="14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30726" name="Text Box 7"/>
          <p:cNvSpPr txBox="1">
            <a:spLocks noChangeArrowheads="1"/>
          </p:cNvSpPr>
          <p:nvPr/>
        </p:nvSpPr>
        <p:spPr bwMode="auto">
          <a:xfrm>
            <a:off x="179388" y="476250"/>
            <a:ext cx="3887787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kumimoji="0" lang="es-ES" altLang="es-ES" sz="2000" b="0">
                <a:solidFill>
                  <a:srgbClr val="006600"/>
                </a:solidFill>
                <a:latin typeface="Arial" panose="020B0604020202020204" pitchFamily="34" charset="0"/>
              </a:rPr>
              <a:t>10. Propiedades Periódicas</a:t>
            </a:r>
          </a:p>
        </p:txBody>
      </p:sp>
      <p:pic>
        <p:nvPicPr>
          <p:cNvPr id="3072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0075" y="692150"/>
            <a:ext cx="4625975" cy="308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8" name="Rectangle 3"/>
          <p:cNvSpPr>
            <a:spLocks noChangeArrowheads="1"/>
          </p:cNvSpPr>
          <p:nvPr/>
        </p:nvSpPr>
        <p:spPr bwMode="auto">
          <a:xfrm>
            <a:off x="620713" y="1849438"/>
            <a:ext cx="3789362" cy="1277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176213" indent="-176213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s-ES" altLang="es-ES" sz="1800" b="0">
                <a:solidFill>
                  <a:srgbClr val="292929"/>
                </a:solidFill>
                <a:latin typeface="Calibri" panose="020F0502020204030204" pitchFamily="34" charset="0"/>
              </a:rPr>
              <a:t>La energía de ionización crece a lo largo de un periodo al aumentar </a:t>
            </a:r>
            <a:r>
              <a:rPr lang="es-ES" altLang="es-ES" sz="1800" b="0" i="1">
                <a:solidFill>
                  <a:srgbClr val="292929"/>
                </a:solidFill>
                <a:latin typeface="Calibri" panose="020F0502020204030204" pitchFamily="34" charset="0"/>
              </a:rPr>
              <a:t>Z</a:t>
            </a:r>
            <a:r>
              <a:rPr lang="es-ES" altLang="es-ES" sz="1800" b="0">
                <a:solidFill>
                  <a:srgbClr val="292929"/>
                </a:solidFill>
                <a:latin typeface="Calibri" panose="020F0502020204030204" pitchFamily="34" charset="0"/>
              </a:rPr>
              <a:t>.</a:t>
            </a:r>
          </a:p>
          <a:p>
            <a:pPr eaLnBrk="1" hangingPunct="1">
              <a:spcBef>
                <a:spcPts val="600"/>
              </a:spcBef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s-ES" altLang="es-ES" sz="1800" b="0">
                <a:solidFill>
                  <a:srgbClr val="292929"/>
                </a:solidFill>
                <a:latin typeface="Calibri" panose="020F0502020204030204" pitchFamily="34" charset="0"/>
              </a:rPr>
              <a:t>Dentro de un grupo, la energía de ionización disminuye a mayor </a:t>
            </a:r>
            <a:r>
              <a:rPr lang="es-ES" altLang="es-ES" sz="1800" b="0" i="1">
                <a:solidFill>
                  <a:srgbClr val="292929"/>
                </a:solidFill>
                <a:latin typeface="Calibri" panose="020F0502020204030204" pitchFamily="34" charset="0"/>
              </a:rPr>
              <a:t>Z.</a:t>
            </a:r>
          </a:p>
        </p:txBody>
      </p:sp>
      <p:sp>
        <p:nvSpPr>
          <p:cNvPr id="10" name="9 Abrir llave"/>
          <p:cNvSpPr/>
          <p:nvPr/>
        </p:nvSpPr>
        <p:spPr bwMode="auto">
          <a:xfrm>
            <a:off x="498475" y="1849438"/>
            <a:ext cx="125413" cy="1219200"/>
          </a:xfrm>
          <a:prstGeom prst="leftBrace">
            <a:avLst>
              <a:gd name="adj1" fmla="val 17652"/>
              <a:gd name="adj2" fmla="val 50000"/>
            </a:avLst>
          </a:prstGeom>
          <a:noFill/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lIns="92075" tIns="46038" rIns="92075" bIns="46038" anchor="ctr"/>
          <a:lstStyle/>
          <a:p>
            <a:pPr algn="r">
              <a:defRPr/>
            </a:pPr>
            <a:endParaRPr lang="es-E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30730" name="Rectangle 3"/>
          <p:cNvSpPr>
            <a:spLocks noChangeArrowheads="1"/>
          </p:cNvSpPr>
          <p:nvPr/>
        </p:nvSpPr>
        <p:spPr bwMode="auto">
          <a:xfrm>
            <a:off x="338138" y="1336675"/>
            <a:ext cx="15113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66700" indent="-26670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900"/>
              </a:spcAft>
              <a:buClr>
                <a:srgbClr val="FF0000"/>
              </a:buClr>
              <a:buFont typeface="Wingdings" panose="05000000000000000000" pitchFamily="2" charset="2"/>
              <a:buChar char="à"/>
            </a:pPr>
            <a:r>
              <a:rPr lang="es-ES" altLang="es-ES" sz="1800" b="0">
                <a:solidFill>
                  <a:srgbClr val="000080"/>
                </a:solidFill>
                <a:latin typeface="Times New Roman" panose="02020603050405020304" pitchFamily="18" charset="0"/>
              </a:rPr>
              <a:t>En general:</a:t>
            </a:r>
            <a:endParaRPr lang="es-ES" altLang="es-ES" sz="1800" b="0">
              <a:solidFill>
                <a:srgbClr val="333333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31" name="Rectangle 3"/>
          <p:cNvSpPr>
            <a:spLocks noChangeArrowheads="1"/>
          </p:cNvSpPr>
          <p:nvPr/>
        </p:nvSpPr>
        <p:spPr bwMode="auto">
          <a:xfrm>
            <a:off x="971550" y="3933825"/>
            <a:ext cx="7866063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66700" indent="-26670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900"/>
              </a:spcAft>
              <a:buClr>
                <a:srgbClr val="FF0000"/>
              </a:buClr>
              <a:buFont typeface="Wingdings" panose="05000000000000000000" pitchFamily="2" charset="2"/>
              <a:buChar char="à"/>
            </a:pPr>
            <a:r>
              <a:rPr lang="es-ES" altLang="es-ES" sz="1800" b="0">
                <a:solidFill>
                  <a:srgbClr val="000080"/>
                </a:solidFill>
                <a:latin typeface="Times New Roman" panose="02020603050405020304" pitchFamily="18" charset="0"/>
              </a:rPr>
              <a:t>En átomos de menor tamaño los electrones están más cerca del núcleo y su atracción es mayor. La energía de ionización se expresa mediante la ecuación:</a:t>
            </a:r>
          </a:p>
        </p:txBody>
      </p:sp>
      <p:pic>
        <p:nvPicPr>
          <p:cNvPr id="3073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863" y="4703763"/>
            <a:ext cx="1389062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33" name="Rectangle 3"/>
          <p:cNvSpPr>
            <a:spLocks noChangeArrowheads="1"/>
          </p:cNvSpPr>
          <p:nvPr/>
        </p:nvSpPr>
        <p:spPr bwMode="auto">
          <a:xfrm>
            <a:off x="5822950" y="4724400"/>
            <a:ext cx="3168650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FF0000"/>
              </a:buClr>
              <a:buFontTx/>
              <a:buNone/>
            </a:pPr>
            <a:r>
              <a:rPr lang="es-ES" altLang="es-ES" sz="1600" b="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</a:t>
            </a:r>
            <a:r>
              <a:rPr lang="es-ES" altLang="es-ES" sz="1600" b="0" i="1" baseline="-25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</a:t>
            </a:r>
            <a:r>
              <a:rPr lang="es-ES" altLang="es-ES" sz="16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= constante = 2,178×10</a:t>
            </a:r>
            <a:r>
              <a:rPr lang="es-ES" altLang="es-ES" sz="1600" b="0" baseline="30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–18</a:t>
            </a:r>
            <a:r>
              <a:rPr lang="es-ES" altLang="es-ES" sz="16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J</a:t>
            </a:r>
          </a:p>
          <a:p>
            <a:pPr eaLnBrk="1" hangingPunct="1">
              <a:buClr>
                <a:srgbClr val="FF0000"/>
              </a:buClr>
              <a:buFontTx/>
              <a:buNone/>
            </a:pPr>
            <a:r>
              <a:rPr lang="es-ES" altLang="es-ES" sz="1600" b="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Z</a:t>
            </a:r>
            <a:r>
              <a:rPr lang="es-ES" altLang="es-ES" sz="1600" b="0" i="1" baseline="-25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ef</a:t>
            </a:r>
            <a:r>
              <a:rPr lang="es-ES" altLang="es-ES" sz="1600" b="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= </a:t>
            </a:r>
            <a:r>
              <a:rPr lang="es-ES" altLang="es-ES" sz="16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carga nuclear efectiva = </a:t>
            </a:r>
            <a:r>
              <a:rPr lang="es-ES" altLang="es-ES" sz="1600" b="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Z – S</a:t>
            </a:r>
            <a:r>
              <a:rPr lang="es-ES" altLang="es-ES" sz="16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endParaRPr lang="es-ES" altLang="es-ES" sz="16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16" name="15 Abrir llave"/>
          <p:cNvSpPr/>
          <p:nvPr/>
        </p:nvSpPr>
        <p:spPr bwMode="auto">
          <a:xfrm>
            <a:off x="5697538" y="4768850"/>
            <a:ext cx="125412" cy="563563"/>
          </a:xfrm>
          <a:prstGeom prst="leftBrace">
            <a:avLst>
              <a:gd name="adj1" fmla="val 17652"/>
              <a:gd name="adj2" fmla="val 50000"/>
            </a:avLst>
          </a:prstGeom>
          <a:noFill/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lIns="92075" tIns="46038" rIns="92075" bIns="46038" anchor="ctr"/>
          <a:lstStyle/>
          <a:p>
            <a:pPr algn="r">
              <a:defRPr/>
            </a:pPr>
            <a:endParaRPr lang="es-E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30735" name="Rectangle 3"/>
          <p:cNvSpPr>
            <a:spLocks noChangeArrowheads="1"/>
          </p:cNvSpPr>
          <p:nvPr/>
        </p:nvSpPr>
        <p:spPr bwMode="auto">
          <a:xfrm>
            <a:off x="1320800" y="5589588"/>
            <a:ext cx="6780213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66700" indent="-26670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900"/>
              </a:spcAft>
              <a:buClr>
                <a:srgbClr val="FF0000"/>
              </a:buClr>
              <a:buFont typeface="Wingdings" panose="05000000000000000000" pitchFamily="2" charset="2"/>
              <a:buChar char="à"/>
            </a:pPr>
            <a:r>
              <a:rPr lang="es-ES" altLang="es-ES" sz="1800" b="0">
                <a:solidFill>
                  <a:srgbClr val="333333"/>
                </a:solidFill>
                <a:latin typeface="Times New Roman" panose="02020603050405020304" pitchFamily="18" charset="0"/>
              </a:rPr>
              <a:t>Dentro de un período </a:t>
            </a:r>
            <a:r>
              <a:rPr lang="es-ES" altLang="es-ES" sz="1800" b="0" i="1">
                <a:solidFill>
                  <a:srgbClr val="333333"/>
                </a:solidFill>
                <a:latin typeface="Times New Roman" panose="02020603050405020304" pitchFamily="18" charset="0"/>
              </a:rPr>
              <a:t>n</a:t>
            </a:r>
            <a:r>
              <a:rPr lang="es-ES" altLang="es-ES" sz="1800" b="0">
                <a:solidFill>
                  <a:srgbClr val="333333"/>
                </a:solidFill>
                <a:latin typeface="Times New Roman" panose="02020603050405020304" pitchFamily="18" charset="0"/>
              </a:rPr>
              <a:t> se mantiene constante y </a:t>
            </a:r>
            <a:r>
              <a:rPr lang="es-ES" altLang="es-ES" sz="1800" b="0" i="1">
                <a:solidFill>
                  <a:srgbClr val="333333"/>
                </a:solidFill>
                <a:latin typeface="Times New Roman" panose="02020603050405020304" pitchFamily="18" charset="0"/>
              </a:rPr>
              <a:t>Z</a:t>
            </a:r>
            <a:r>
              <a:rPr lang="es-ES" altLang="es-ES" sz="1800" b="0" i="1" baseline="-25000">
                <a:solidFill>
                  <a:srgbClr val="333333"/>
                </a:solidFill>
                <a:latin typeface="Times New Roman" panose="02020603050405020304" pitchFamily="18" charset="0"/>
              </a:rPr>
              <a:t>ef</a:t>
            </a:r>
            <a:r>
              <a:rPr lang="es-ES" altLang="es-ES" sz="1800" b="0">
                <a:solidFill>
                  <a:srgbClr val="333333"/>
                </a:solidFill>
                <a:latin typeface="Times New Roman" panose="02020603050405020304" pitchFamily="18" charset="0"/>
              </a:rPr>
              <a:t> va aumentado</a:t>
            </a:r>
          </a:p>
          <a:p>
            <a:pPr eaLnBrk="1" hangingPunct="1">
              <a:spcBef>
                <a:spcPct val="0"/>
              </a:spcBef>
              <a:spcAft>
                <a:spcPts val="900"/>
              </a:spcAft>
              <a:buClr>
                <a:srgbClr val="FF0000"/>
              </a:buClr>
              <a:buFont typeface="Wingdings" panose="05000000000000000000" pitchFamily="2" charset="2"/>
              <a:buChar char="à"/>
            </a:pPr>
            <a:r>
              <a:rPr lang="es-ES" altLang="es-ES" sz="1800" b="0">
                <a:solidFill>
                  <a:srgbClr val="333333"/>
                </a:solidFill>
                <a:latin typeface="Times New Roman" panose="02020603050405020304" pitchFamily="18" charset="0"/>
              </a:rPr>
              <a:t>Dentro de un grupo, </a:t>
            </a:r>
            <a:r>
              <a:rPr lang="es-ES" altLang="es-ES" sz="1800" b="0" i="1">
                <a:solidFill>
                  <a:srgbClr val="333333"/>
                </a:solidFill>
                <a:latin typeface="Times New Roman" panose="02020603050405020304" pitchFamily="18" charset="0"/>
              </a:rPr>
              <a:t>n</a:t>
            </a:r>
            <a:r>
              <a:rPr lang="es-ES" altLang="es-ES" sz="1800" b="0">
                <a:solidFill>
                  <a:srgbClr val="333333"/>
                </a:solidFill>
                <a:latin typeface="Times New Roman" panose="02020603050405020304" pitchFamily="18" charset="0"/>
              </a:rPr>
              <a:t> aumenta mientras y </a:t>
            </a:r>
            <a:r>
              <a:rPr lang="es-ES" altLang="es-ES" sz="1800" b="0" i="1">
                <a:solidFill>
                  <a:srgbClr val="333333"/>
                </a:solidFill>
                <a:latin typeface="Times New Roman" panose="02020603050405020304" pitchFamily="18" charset="0"/>
              </a:rPr>
              <a:t>Z</a:t>
            </a:r>
            <a:r>
              <a:rPr lang="es-ES" altLang="es-ES" sz="1800" b="0" i="1" baseline="-25000">
                <a:solidFill>
                  <a:srgbClr val="333333"/>
                </a:solidFill>
                <a:latin typeface="Times New Roman" panose="02020603050405020304" pitchFamily="18" charset="0"/>
              </a:rPr>
              <a:t>ef</a:t>
            </a:r>
            <a:r>
              <a:rPr lang="es-ES" altLang="es-ES" sz="1800" b="0">
                <a:solidFill>
                  <a:srgbClr val="333333"/>
                </a:solidFill>
                <a:latin typeface="Times New Roman" panose="02020603050405020304" pitchFamily="18" charset="0"/>
              </a:rPr>
              <a:t> es casi constante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0" y="0"/>
            <a:ext cx="9144000" cy="382588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s-ES" altLang="es-ES" sz="20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31747" name="Rectangle 4"/>
          <p:cNvSpPr>
            <a:spLocks noChangeArrowheads="1"/>
          </p:cNvSpPr>
          <p:nvPr/>
        </p:nvSpPr>
        <p:spPr bwMode="auto">
          <a:xfrm>
            <a:off x="0" y="0"/>
            <a:ext cx="66325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600">
                <a:solidFill>
                  <a:schemeClr val="tx1"/>
                </a:solidFill>
                <a:latin typeface="Calibri" panose="020F0502020204030204" pitchFamily="34" charset="0"/>
              </a:rPr>
              <a:t>Tema 1. El átomo mecano-cuántico</a:t>
            </a:r>
          </a:p>
        </p:txBody>
      </p:sp>
      <p:sp>
        <p:nvSpPr>
          <p:cNvPr id="31748" name="Text Box 5"/>
          <p:cNvSpPr txBox="1">
            <a:spLocks noChangeArrowheads="1"/>
          </p:cNvSpPr>
          <p:nvPr/>
        </p:nvSpPr>
        <p:spPr bwMode="auto">
          <a:xfrm>
            <a:off x="8316913" y="0"/>
            <a:ext cx="827087" cy="3048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11110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s-ES" sz="2000">
                <a:solidFill>
                  <a:srgbClr val="666699"/>
                </a:solidFill>
                <a:latin typeface="Tahoma" panose="020B0604030504040204" pitchFamily="34" charset="0"/>
              </a:rPr>
              <a:t>uned</a:t>
            </a:r>
          </a:p>
        </p:txBody>
      </p:sp>
      <p:sp>
        <p:nvSpPr>
          <p:cNvPr id="31749" name="5 Marcador de número de diapositiva"/>
          <p:cNvSpPr txBox="1">
            <a:spLocks/>
          </p:cNvSpPr>
          <p:nvPr/>
        </p:nvSpPr>
        <p:spPr bwMode="auto">
          <a:xfrm>
            <a:off x="8532813" y="6459538"/>
            <a:ext cx="6111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6E985E33-5B42-43FD-8C7B-840EB8B4DA8F}" type="slidenum">
              <a:rPr kumimoji="0" lang="en-US" altLang="es-ES" sz="1400" b="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kumimoji="0" lang="en-US" altLang="es-ES" sz="14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31750" name="Text Box 7"/>
          <p:cNvSpPr txBox="1">
            <a:spLocks noChangeArrowheads="1"/>
          </p:cNvSpPr>
          <p:nvPr/>
        </p:nvSpPr>
        <p:spPr bwMode="auto">
          <a:xfrm>
            <a:off x="179388" y="476250"/>
            <a:ext cx="3887787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kumimoji="0" lang="es-ES" altLang="es-ES" sz="2000" b="0">
                <a:solidFill>
                  <a:srgbClr val="006600"/>
                </a:solidFill>
                <a:latin typeface="Arial" panose="020B0604020202020204" pitchFamily="34" charset="0"/>
              </a:rPr>
              <a:t>10. Propiedades Periódicas</a:t>
            </a:r>
          </a:p>
        </p:txBody>
      </p:sp>
      <p:sp>
        <p:nvSpPr>
          <p:cNvPr id="31751" name="Rectangle 3"/>
          <p:cNvSpPr>
            <a:spLocks noChangeArrowheads="1"/>
          </p:cNvSpPr>
          <p:nvPr/>
        </p:nvSpPr>
        <p:spPr bwMode="auto">
          <a:xfrm>
            <a:off x="650875" y="1196975"/>
            <a:ext cx="763587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179388" indent="-179388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5F5F5F"/>
              </a:buClr>
              <a:buFont typeface="Wingdings" panose="05000000000000000000" pitchFamily="2" charset="2"/>
              <a:buChar char="§"/>
            </a:pPr>
            <a:r>
              <a:rPr lang="es-ES" altLang="es-ES" sz="2000">
                <a:latin typeface="Calibri" panose="020F0502020204030204" pitchFamily="34" charset="0"/>
              </a:rPr>
              <a:t>Afinidad electrónica</a:t>
            </a:r>
          </a:p>
        </p:txBody>
      </p:sp>
      <p:sp>
        <p:nvSpPr>
          <p:cNvPr id="31752" name="Rectangle 3"/>
          <p:cNvSpPr>
            <a:spLocks noChangeArrowheads="1"/>
          </p:cNvSpPr>
          <p:nvPr/>
        </p:nvSpPr>
        <p:spPr bwMode="auto">
          <a:xfrm>
            <a:off x="900113" y="1700213"/>
            <a:ext cx="804545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85750" indent="-28575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s-ES" altLang="es-ES" sz="1800" b="0">
                <a:solidFill>
                  <a:srgbClr val="292929"/>
                </a:solidFill>
                <a:latin typeface="Calibri" panose="020F0502020204030204" pitchFamily="34" charset="0"/>
              </a:rPr>
              <a:t>La mayoría de los átomos pueden ganar electrones y formar iones negativos (aniones), liberando energía. </a:t>
            </a:r>
          </a:p>
        </p:txBody>
      </p:sp>
      <p:sp>
        <p:nvSpPr>
          <p:cNvPr id="31753" name="Rectangle 3"/>
          <p:cNvSpPr>
            <a:spLocks noChangeArrowheads="1"/>
          </p:cNvSpPr>
          <p:nvPr/>
        </p:nvSpPr>
        <p:spPr bwMode="auto">
          <a:xfrm>
            <a:off x="900113" y="2781300"/>
            <a:ext cx="782955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85750" indent="-28575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s-ES" altLang="es-ES" sz="1800" i="1">
                <a:solidFill>
                  <a:srgbClr val="0070C0"/>
                </a:solidFill>
                <a:latin typeface="Calibri" panose="020F0502020204030204" pitchFamily="34" charset="0"/>
              </a:rPr>
              <a:t>Afinidad electrónica</a:t>
            </a:r>
            <a:r>
              <a:rPr lang="es-ES" altLang="es-ES" sz="1800" b="0">
                <a:solidFill>
                  <a:srgbClr val="292929"/>
                </a:solidFill>
                <a:latin typeface="Calibri" panose="020F0502020204030204" pitchFamily="34" charset="0"/>
              </a:rPr>
              <a:t> = energía desprendida en el proceso de adición de un electrón a un átomo neutro en estado gaseoso para formar un anión. Determina la atracción o avidez del átomo por capturar electrones, y es más negativa cuanto mayor es esa atracción</a:t>
            </a:r>
          </a:p>
        </p:txBody>
      </p:sp>
      <p:sp>
        <p:nvSpPr>
          <p:cNvPr id="31754" name="Rectangle 3"/>
          <p:cNvSpPr>
            <a:spLocks noChangeArrowheads="1"/>
          </p:cNvSpPr>
          <p:nvPr/>
        </p:nvSpPr>
        <p:spPr bwMode="auto">
          <a:xfrm>
            <a:off x="3762375" y="3984625"/>
            <a:ext cx="4967288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66700" indent="-26670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900"/>
              </a:spcAft>
              <a:buClr>
                <a:srgbClr val="FF0000"/>
              </a:buClr>
              <a:buFont typeface="Wingdings" panose="05000000000000000000" pitchFamily="2" charset="2"/>
              <a:buChar char="à"/>
            </a:pPr>
            <a:r>
              <a:rPr lang="es-ES" altLang="es-ES" sz="1600">
                <a:solidFill>
                  <a:srgbClr val="000080"/>
                </a:solidFill>
                <a:latin typeface="Bradley Hand ITC" panose="03070402050302030203" pitchFamily="66" charset="0"/>
              </a:rPr>
              <a:t>Un valor negativo de afinidad = se libera energía</a:t>
            </a:r>
          </a:p>
        </p:txBody>
      </p:sp>
      <p:pic>
        <p:nvPicPr>
          <p:cNvPr id="3175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205038"/>
            <a:ext cx="1844675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6" name="Rectangle 3"/>
          <p:cNvSpPr>
            <a:spLocks noChangeArrowheads="1"/>
          </p:cNvSpPr>
          <p:nvPr/>
        </p:nvSpPr>
        <p:spPr bwMode="auto">
          <a:xfrm>
            <a:off x="1187450" y="4365625"/>
            <a:ext cx="7416800" cy="159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66700" indent="-26670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900"/>
              </a:spcAft>
              <a:buClr>
                <a:srgbClr val="FF0000"/>
              </a:buClr>
              <a:buFont typeface="Wingdings" panose="05000000000000000000" pitchFamily="2" charset="2"/>
              <a:buChar char="à"/>
            </a:pPr>
            <a:r>
              <a:rPr lang="es-ES" altLang="es-ES" sz="1800" b="0">
                <a:solidFill>
                  <a:srgbClr val="333333"/>
                </a:solidFill>
                <a:latin typeface="Times New Roman" panose="02020603050405020304" pitchFamily="18" charset="0"/>
              </a:rPr>
              <a:t>Números negativos grandes indican que se forman iones muy estables (por ejemplo, Cl</a:t>
            </a:r>
            <a:r>
              <a:rPr lang="es-ES" altLang="es-ES" sz="1800" b="0" baseline="30000">
                <a:solidFill>
                  <a:srgbClr val="333333"/>
                </a:solidFill>
                <a:latin typeface="Times New Roman" panose="02020603050405020304" pitchFamily="18" charset="0"/>
              </a:rPr>
              <a:t>–</a:t>
            </a:r>
            <a:r>
              <a:rPr lang="es-ES" altLang="es-ES" sz="1800" b="0">
                <a:solidFill>
                  <a:srgbClr val="333333"/>
                </a:solidFill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spcBef>
                <a:spcPct val="0"/>
              </a:spcBef>
              <a:spcAft>
                <a:spcPts val="900"/>
              </a:spcAft>
              <a:buClr>
                <a:srgbClr val="FF0000"/>
              </a:buClr>
              <a:buFont typeface="Wingdings" panose="05000000000000000000" pitchFamily="2" charset="2"/>
              <a:buChar char="à"/>
            </a:pPr>
            <a:r>
              <a:rPr lang="es-ES" altLang="es-ES" sz="1800" b="0">
                <a:solidFill>
                  <a:srgbClr val="333333"/>
                </a:solidFill>
                <a:latin typeface="Times New Roman" panose="02020603050405020304" pitchFamily="18" charset="0"/>
              </a:rPr>
              <a:t>Una afinidad positiva indica que el ión tiene más energía que el átomo y el electrón separados, y será un ión inestable (no se formará). Ejemplo: gases nobles.</a:t>
            </a:r>
          </a:p>
        </p:txBody>
      </p:sp>
      <p:sp>
        <p:nvSpPr>
          <p:cNvPr id="31757" name="Rectangle 3"/>
          <p:cNvSpPr>
            <a:spLocks noChangeArrowheads="1"/>
          </p:cNvSpPr>
          <p:nvPr/>
        </p:nvSpPr>
        <p:spPr bwMode="auto">
          <a:xfrm>
            <a:off x="900113" y="6083300"/>
            <a:ext cx="7829550" cy="5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73050" indent="-27305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s-ES" altLang="es-ES" sz="1600" b="0">
                <a:solidFill>
                  <a:srgbClr val="292929"/>
                </a:solidFill>
                <a:latin typeface="Calibri" panose="020F0502020204030204" pitchFamily="34" charset="0"/>
              </a:rPr>
              <a:t>Afinidades y energías de ionización son magnitudes difíciles de determinar y sólo se conocen en el caso de algunos elementos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244725" y="619125"/>
            <a:ext cx="4665663" cy="460375"/>
          </a:xfrm>
          <a:solidFill>
            <a:srgbClr val="FFCC99"/>
          </a:solidFill>
        </p:spPr>
        <p:txBody>
          <a:bodyPr/>
          <a:lstStyle/>
          <a:p>
            <a:pPr eaLnBrk="1" hangingPunct="1"/>
            <a:r>
              <a:rPr lang="es-ES" altLang="es-ES" smtClean="0">
                <a:effectLst/>
                <a:latin typeface="Calibri" panose="020F0502020204030204" pitchFamily="34" charset="0"/>
              </a:rPr>
              <a:t>Contenido</a:t>
            </a:r>
          </a:p>
        </p:txBody>
      </p:sp>
      <p:pic>
        <p:nvPicPr>
          <p:cNvPr id="14339" name="Picture 154" descr="Logo%20UNED%20ver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" y="52388"/>
            <a:ext cx="601663" cy="601662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668338" y="115888"/>
            <a:ext cx="7791450" cy="52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Tema 1. El átomo mecano-cuántico</a:t>
            </a:r>
          </a:p>
        </p:txBody>
      </p:sp>
      <p:pic>
        <p:nvPicPr>
          <p:cNvPr id="14341" name="Picture 41" descr="http://www.rsc.org/chemsoc/timeline/graphic/1913_bohr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3138" y="4438650"/>
            <a:ext cx="2854325" cy="215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1" name="Group 63"/>
          <p:cNvGraphicFramePr>
            <a:graphicFrameLocks noGrp="1"/>
          </p:cNvGraphicFramePr>
          <p:nvPr/>
        </p:nvGraphicFramePr>
        <p:xfrm>
          <a:off x="249238" y="1773238"/>
          <a:ext cx="5618162" cy="3408360"/>
        </p:xfrm>
        <a:graphic>
          <a:graphicData uri="http://schemas.openxmlformats.org/drawingml/2006/table">
            <a:tbl>
              <a:tblPr/>
              <a:tblGrid>
                <a:gridCol w="2560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9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92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0836">
                <a:tc>
                  <a:txBody>
                    <a:bodyPr/>
                    <a:lstStyle/>
                    <a:p>
                      <a:pPr marL="381000" marR="0" lvl="0" indent="-3810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s-E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  <a:cs typeface="Tahoma" pitchFamily="34" charset="0"/>
                          <a:sym typeface="Wingdings" pitchFamily="2" charset="2"/>
                        </a:rPr>
                        <a:t>x</a:t>
                      </a:r>
                      <a:endParaRPr kumimoji="1" lang="es-E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Tahoma" pitchFamily="34" charset="0"/>
                        <a:cs typeface="Tahoma" pitchFamily="34" charset="0"/>
                        <a:sym typeface="Wingdings" pitchFamily="2" charset="2"/>
                      </a:endParaRPr>
                    </a:p>
                  </a:txBody>
                  <a:tcPr marL="35999" marR="35999" marT="17995" marB="1799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0" marR="0" lvl="0" indent="-3810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endParaRPr kumimoji="1" lang="es-E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cs typeface="Arial" charset="0"/>
                        <a:sym typeface="Wingdings" pitchFamily="2" charset="2"/>
                      </a:endParaRPr>
                    </a:p>
                  </a:txBody>
                  <a:tcPr marL="35999" marR="35999" marT="17995" marB="1799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s-ES_tradn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Calibri" pitchFamily="34" charset="0"/>
                        </a:rPr>
                        <a:t>1. Introducción</a:t>
                      </a:r>
                    </a:p>
                  </a:txBody>
                  <a:tcPr marL="35999" marR="35999" marT="17995" marB="1799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836">
                <a:tc>
                  <a:txBody>
                    <a:bodyPr/>
                    <a:lstStyle/>
                    <a:p>
                      <a:pPr marL="381000" marR="0" lvl="0" indent="-3810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s-E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  <a:cs typeface="Tahoma" pitchFamily="34" charset="0"/>
                          <a:sym typeface="Wingdings" pitchFamily="2" charset="2"/>
                        </a:rPr>
                        <a:t>x</a:t>
                      </a:r>
                      <a:endParaRPr kumimoji="1" lang="es-E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Tahoma" pitchFamily="34" charset="0"/>
                        <a:cs typeface="Tahoma" pitchFamily="34" charset="0"/>
                        <a:sym typeface="Wingdings" pitchFamily="2" charset="2"/>
                      </a:endParaRPr>
                    </a:p>
                  </a:txBody>
                  <a:tcPr marL="35997" marR="35997" marT="53986" marB="3599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0" marR="0" lvl="0" indent="-3810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endParaRPr kumimoji="1" lang="es-E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cs typeface="Arial" charset="0"/>
                        <a:sym typeface="Wingdings" pitchFamily="2" charset="2"/>
                      </a:endParaRPr>
                    </a:p>
                  </a:txBody>
                  <a:tcPr marL="35999" marR="35999" marT="17995" marB="1799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s-E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Calibri" pitchFamily="34" charset="0"/>
                        </a:rPr>
                        <a:t>2. Orígenes de la teoría cuántica</a:t>
                      </a:r>
                    </a:p>
                  </a:txBody>
                  <a:tcPr marL="35999" marR="35999" marT="17995" marB="1799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0836">
                <a:tc>
                  <a:txBody>
                    <a:bodyPr/>
                    <a:lstStyle/>
                    <a:p>
                      <a:pPr marL="381000" marR="0" lvl="0" indent="-3810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s-E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  <a:cs typeface="Tahoma" pitchFamily="34" charset="0"/>
                          <a:sym typeface="Wingdings" pitchFamily="2" charset="2"/>
                        </a:rPr>
                        <a:t>x</a:t>
                      </a:r>
                      <a:endParaRPr kumimoji="1" lang="es-E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Tahoma" pitchFamily="34" charset="0"/>
                        <a:cs typeface="Tahoma" pitchFamily="34" charset="0"/>
                        <a:sym typeface="Wingdings" pitchFamily="2" charset="2"/>
                      </a:endParaRPr>
                    </a:p>
                  </a:txBody>
                  <a:tcPr marL="35999" marR="35999" marT="17995" marB="1799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0" marR="0" lvl="0" indent="-3810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endParaRPr kumimoji="1" lang="es-E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  <a:sym typeface="Wingdings" pitchFamily="2" charset="2"/>
                      </a:endParaRPr>
                    </a:p>
                  </a:txBody>
                  <a:tcPr marL="35999" marR="35999" marT="17995" marB="1799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33400" marR="0" lvl="0" indent="-533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</a:tabLst>
                      </a:pPr>
                      <a:r>
                        <a:rPr kumimoji="1" lang="es-ES_tradn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Calibri" pitchFamily="34" charset="0"/>
                        </a:rPr>
                        <a:t>3. Ecuación de Schrödinger</a:t>
                      </a:r>
                    </a:p>
                  </a:txBody>
                  <a:tcPr marL="35999" marR="35999" marT="17995" marB="1799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0836">
                <a:tc>
                  <a:txBody>
                    <a:bodyPr/>
                    <a:lstStyle/>
                    <a:p>
                      <a:pPr marL="381000" marR="0" lvl="0" indent="-3810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s-E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  <a:cs typeface="Tahoma" pitchFamily="34" charset="0"/>
                          <a:sym typeface="Wingdings" pitchFamily="2" charset="2"/>
                        </a:rPr>
                        <a:t>x</a:t>
                      </a:r>
                      <a:endParaRPr kumimoji="1" lang="es-E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Tahoma" pitchFamily="34" charset="0"/>
                        <a:cs typeface="Tahoma" pitchFamily="34" charset="0"/>
                        <a:sym typeface="Wingdings" pitchFamily="2" charset="2"/>
                      </a:endParaRPr>
                    </a:p>
                  </a:txBody>
                  <a:tcPr marL="35999" marR="35999" marT="17995" marB="1799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0" marR="0" lvl="0" indent="-3810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endParaRPr kumimoji="1" lang="es-E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  <a:sym typeface="Wingdings" pitchFamily="2" charset="2"/>
                      </a:endParaRPr>
                    </a:p>
                  </a:txBody>
                  <a:tcPr marL="35999" marR="35999" marT="17995" marB="1799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75" marR="0" lvl="0" indent="-31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s-ES_tradn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Calibri" pitchFamily="34" charset="0"/>
                        </a:rPr>
                        <a:t>4. </a:t>
                      </a:r>
                      <a:r>
                        <a:rPr kumimoji="1" lang="es-E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Calibri" pitchFamily="34" charset="0"/>
                        </a:rPr>
                        <a:t>El átomo de hidrógeno</a:t>
                      </a:r>
                    </a:p>
                  </a:txBody>
                  <a:tcPr marL="35999" marR="35999" marT="17995" marB="1799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0836">
                <a:tc>
                  <a:txBody>
                    <a:bodyPr/>
                    <a:lstStyle/>
                    <a:p>
                      <a:pPr marL="381000" marR="0" lvl="0" indent="-3810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s-E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  <a:cs typeface="Tahoma" pitchFamily="34" charset="0"/>
                          <a:sym typeface="Wingdings" pitchFamily="2" charset="2"/>
                        </a:rPr>
                        <a:t>x</a:t>
                      </a:r>
                      <a:endParaRPr kumimoji="1" lang="es-E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Tahoma" pitchFamily="34" charset="0"/>
                        <a:cs typeface="Tahoma" pitchFamily="34" charset="0"/>
                        <a:sym typeface="Wingdings" pitchFamily="2" charset="2"/>
                      </a:endParaRPr>
                    </a:p>
                  </a:txBody>
                  <a:tcPr marL="35999" marR="35999" marT="17995" marB="1799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0" marR="0" lvl="0" indent="-3810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endParaRPr kumimoji="1" lang="es-E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  <a:sym typeface="Wingdings" pitchFamily="2" charset="2"/>
                      </a:endParaRPr>
                    </a:p>
                  </a:txBody>
                  <a:tcPr marL="35999" marR="35999" marT="17995" marB="1799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75" marR="0" lvl="0" indent="-31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s-E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Calibri" pitchFamily="34" charset="0"/>
                        </a:rPr>
                        <a:t>5. Orbitales atómicos</a:t>
                      </a:r>
                    </a:p>
                  </a:txBody>
                  <a:tcPr marL="35999" marR="35999" marT="17995" marB="1799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0836">
                <a:tc>
                  <a:txBody>
                    <a:bodyPr/>
                    <a:lstStyle/>
                    <a:p>
                      <a:pPr marL="381000" marR="0" lvl="0" indent="-3810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s-E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  <a:cs typeface="Tahoma" pitchFamily="34" charset="0"/>
                          <a:sym typeface="Wingdings" pitchFamily="2" charset="2"/>
                        </a:rPr>
                        <a:t>x</a:t>
                      </a:r>
                      <a:endParaRPr kumimoji="1" lang="es-E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Tahoma" pitchFamily="34" charset="0"/>
                        <a:cs typeface="Tahoma" pitchFamily="34" charset="0"/>
                        <a:sym typeface="Wingdings" pitchFamily="2" charset="2"/>
                      </a:endParaRPr>
                    </a:p>
                  </a:txBody>
                  <a:tcPr marL="35999" marR="35999" marT="17995" marB="1799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0" marR="0" lvl="0" indent="-3810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endParaRPr kumimoji="1" lang="es-E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  <a:sym typeface="Wingdings" pitchFamily="2" charset="2"/>
                      </a:endParaRPr>
                    </a:p>
                  </a:txBody>
                  <a:tcPr marL="35999" marR="35999" marT="17995" marB="1799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75" marR="0" lvl="0" indent="-31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s-E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Calibri" pitchFamily="34" charset="0"/>
                        </a:rPr>
                        <a:t>6. Átomos poli-electrónicos</a:t>
                      </a:r>
                    </a:p>
                  </a:txBody>
                  <a:tcPr marL="35999" marR="35999" marT="17995" marB="1799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0836">
                <a:tc>
                  <a:txBody>
                    <a:bodyPr/>
                    <a:lstStyle/>
                    <a:p>
                      <a:pPr marL="381000" marR="0" lvl="0" indent="-3810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s-E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  <a:cs typeface="Tahoma" pitchFamily="34" charset="0"/>
                          <a:sym typeface="Wingdings" pitchFamily="2" charset="2"/>
                        </a:rPr>
                        <a:t>x</a:t>
                      </a:r>
                      <a:endParaRPr kumimoji="1" lang="es-E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Tahoma" pitchFamily="34" charset="0"/>
                        <a:cs typeface="Tahoma" pitchFamily="34" charset="0"/>
                        <a:sym typeface="Wingdings" pitchFamily="2" charset="2"/>
                      </a:endParaRPr>
                    </a:p>
                  </a:txBody>
                  <a:tcPr marL="35999" marR="35999" marT="17995" marB="1799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0" marR="0" lvl="0" indent="-3810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endParaRPr kumimoji="1" lang="es-E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  <a:sym typeface="Wingdings" pitchFamily="2" charset="2"/>
                      </a:endParaRPr>
                    </a:p>
                  </a:txBody>
                  <a:tcPr marL="35999" marR="35999" marT="17995" marB="1799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75" marR="0" lvl="0" indent="-31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s-E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Calibri" pitchFamily="34" charset="0"/>
                        </a:rPr>
                        <a:t>7. Estructura electrónica de los átomos</a:t>
                      </a:r>
                    </a:p>
                  </a:txBody>
                  <a:tcPr marL="35999" marR="35999" marT="17995" marB="1799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0836">
                <a:tc>
                  <a:txBody>
                    <a:bodyPr/>
                    <a:lstStyle/>
                    <a:p>
                      <a:pPr marL="381000" marR="0" lvl="0" indent="-3810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s-E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  <a:cs typeface="Tahoma" pitchFamily="34" charset="0"/>
                          <a:sym typeface="Wingdings" pitchFamily="2" charset="2"/>
                        </a:rPr>
                        <a:t>x</a:t>
                      </a:r>
                      <a:endParaRPr kumimoji="1" lang="es-E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Tahoma" pitchFamily="34" charset="0"/>
                        <a:cs typeface="Tahoma" pitchFamily="34" charset="0"/>
                        <a:sym typeface="Wingdings" pitchFamily="2" charset="2"/>
                      </a:endParaRPr>
                    </a:p>
                  </a:txBody>
                  <a:tcPr marL="35999" marR="35999" marT="17995" marB="1799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0" marR="0" lvl="0" indent="-3810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endParaRPr kumimoji="1" lang="es-E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  <a:sym typeface="Wingdings" pitchFamily="2" charset="2"/>
                      </a:endParaRPr>
                    </a:p>
                  </a:txBody>
                  <a:tcPr marL="35999" marR="35999" marT="17995" marB="1799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75" marR="0" lvl="0" indent="-31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s-E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Calibri" pitchFamily="34" charset="0"/>
                        </a:rPr>
                        <a:t>8. Tabla periódica</a:t>
                      </a:r>
                    </a:p>
                  </a:txBody>
                  <a:tcPr marL="35999" marR="35999" marT="17995" marB="1799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0836">
                <a:tc>
                  <a:txBody>
                    <a:bodyPr/>
                    <a:lstStyle/>
                    <a:p>
                      <a:pPr marL="381000" marR="0" lvl="0" indent="-3810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s-E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cs typeface="Tahoma" pitchFamily="34" charset="0"/>
                          <a:sym typeface="Wingdings" pitchFamily="2" charset="2"/>
                        </a:rPr>
                        <a:t></a:t>
                      </a:r>
                    </a:p>
                  </a:txBody>
                  <a:tcPr marL="35999" marR="35999" marT="17995" marB="1799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0" marR="0" lvl="0" indent="-3810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endParaRPr kumimoji="1" lang="es-E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  <a:sym typeface="Wingdings" pitchFamily="2" charset="2"/>
                      </a:endParaRPr>
                    </a:p>
                  </a:txBody>
                  <a:tcPr marL="35999" marR="35999" marT="17995" marB="1799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75" marR="0" lvl="0" indent="-31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s-E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Calibri" pitchFamily="34" charset="0"/>
                        </a:rPr>
                        <a:t>9. Configuración electrónica y tabla periódica</a:t>
                      </a:r>
                    </a:p>
                  </a:txBody>
                  <a:tcPr marL="35999" marR="35999" marT="17995" marB="1799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0836">
                <a:tc>
                  <a:txBody>
                    <a:bodyPr/>
                    <a:lstStyle/>
                    <a:p>
                      <a:pPr marL="381000" marR="0" lvl="0" indent="-3810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s-E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cs typeface="Tahoma" pitchFamily="34" charset="0"/>
                          <a:sym typeface="Wingdings" pitchFamily="2" charset="2"/>
                        </a:rPr>
                        <a:t></a:t>
                      </a:r>
                    </a:p>
                  </a:txBody>
                  <a:tcPr marL="35999" marR="35999" marT="17995" marB="1799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0" marR="0" lvl="0" indent="-3810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endParaRPr kumimoji="1" lang="es-E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  <a:sym typeface="Wingdings" pitchFamily="2" charset="2"/>
                      </a:endParaRPr>
                    </a:p>
                  </a:txBody>
                  <a:tcPr marL="35999" marR="35999" marT="17995" marB="1799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75" marR="0" lvl="0" indent="-31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s-E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Calibri" pitchFamily="34" charset="0"/>
                        </a:rPr>
                        <a:t>10. Propiedades periódicas</a:t>
                      </a:r>
                    </a:p>
                  </a:txBody>
                  <a:tcPr marL="35999" marR="35999" marT="17995" marB="1799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14373" name="Picture 2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3138" y="1492250"/>
            <a:ext cx="2854325" cy="282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0" y="0"/>
            <a:ext cx="9144000" cy="382588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s-ES" altLang="es-ES" sz="20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32771" name="Rectangle 4"/>
          <p:cNvSpPr>
            <a:spLocks noChangeArrowheads="1"/>
          </p:cNvSpPr>
          <p:nvPr/>
        </p:nvSpPr>
        <p:spPr bwMode="auto">
          <a:xfrm>
            <a:off x="0" y="0"/>
            <a:ext cx="66325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600">
                <a:solidFill>
                  <a:schemeClr val="tx1"/>
                </a:solidFill>
                <a:latin typeface="Calibri" panose="020F0502020204030204" pitchFamily="34" charset="0"/>
              </a:rPr>
              <a:t>Tema 1. El átomo mecano-cuántico</a:t>
            </a:r>
          </a:p>
        </p:txBody>
      </p:sp>
      <p:sp>
        <p:nvSpPr>
          <p:cNvPr id="32772" name="Text Box 5"/>
          <p:cNvSpPr txBox="1">
            <a:spLocks noChangeArrowheads="1"/>
          </p:cNvSpPr>
          <p:nvPr/>
        </p:nvSpPr>
        <p:spPr bwMode="auto">
          <a:xfrm>
            <a:off x="8316913" y="0"/>
            <a:ext cx="827087" cy="3048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11110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s-ES" sz="2000">
                <a:solidFill>
                  <a:srgbClr val="666699"/>
                </a:solidFill>
                <a:latin typeface="Tahoma" panose="020B0604030504040204" pitchFamily="34" charset="0"/>
              </a:rPr>
              <a:t>uned</a:t>
            </a:r>
          </a:p>
        </p:txBody>
      </p:sp>
      <p:sp>
        <p:nvSpPr>
          <p:cNvPr id="32773" name="5 Marcador de número de diapositiva"/>
          <p:cNvSpPr txBox="1">
            <a:spLocks/>
          </p:cNvSpPr>
          <p:nvPr/>
        </p:nvSpPr>
        <p:spPr bwMode="auto">
          <a:xfrm>
            <a:off x="8532813" y="6459538"/>
            <a:ext cx="6111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7A6B426C-EAA0-4326-BD04-4A3D4916622C}" type="slidenum">
              <a:rPr kumimoji="0" lang="en-US" altLang="es-ES" sz="1400" b="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kumimoji="0" lang="en-US" altLang="es-ES" sz="14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32774" name="Text Box 7"/>
          <p:cNvSpPr txBox="1">
            <a:spLocks noChangeArrowheads="1"/>
          </p:cNvSpPr>
          <p:nvPr/>
        </p:nvSpPr>
        <p:spPr bwMode="auto">
          <a:xfrm>
            <a:off x="179388" y="476250"/>
            <a:ext cx="3887787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kumimoji="0" lang="es-ES" altLang="es-ES" sz="2000" b="0">
                <a:solidFill>
                  <a:srgbClr val="006600"/>
                </a:solidFill>
                <a:latin typeface="Arial" panose="020B0604020202020204" pitchFamily="34" charset="0"/>
              </a:rPr>
              <a:t>10. Propiedades Periódicas</a:t>
            </a:r>
          </a:p>
        </p:txBody>
      </p:sp>
      <p:pic>
        <p:nvPicPr>
          <p:cNvPr id="3277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3068638"/>
            <a:ext cx="5291137" cy="351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6" name="Rectangle 3"/>
          <p:cNvSpPr>
            <a:spLocks noChangeArrowheads="1"/>
          </p:cNvSpPr>
          <p:nvPr/>
        </p:nvSpPr>
        <p:spPr bwMode="auto">
          <a:xfrm>
            <a:off x="1093788" y="1779588"/>
            <a:ext cx="7405687" cy="10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176213" indent="-176213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s-ES" altLang="es-ES" sz="1800" b="0">
                <a:solidFill>
                  <a:srgbClr val="292929"/>
                </a:solidFill>
                <a:latin typeface="Calibri" panose="020F0502020204030204" pitchFamily="34" charset="0"/>
              </a:rPr>
              <a:t>La afinidad se hace más negativa al avanzar en un período (a mayor </a:t>
            </a:r>
            <a:r>
              <a:rPr lang="es-ES" altLang="es-ES" sz="1800" b="0" i="1">
                <a:solidFill>
                  <a:srgbClr val="292929"/>
                </a:solidFill>
                <a:latin typeface="Calibri" panose="020F0502020204030204" pitchFamily="34" charset="0"/>
              </a:rPr>
              <a:t>Z</a:t>
            </a:r>
            <a:r>
              <a:rPr lang="es-ES" altLang="es-ES" sz="1800" b="0">
                <a:solidFill>
                  <a:srgbClr val="292929"/>
                </a:solidFill>
                <a:latin typeface="Calibri" panose="020F0502020204030204" pitchFamily="34" charset="0"/>
              </a:rPr>
              <a:t>)</a:t>
            </a:r>
          </a:p>
          <a:p>
            <a:pPr eaLnBrk="1" hangingPunct="1">
              <a:spcBef>
                <a:spcPts val="600"/>
              </a:spcBef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s-ES" altLang="es-ES" sz="1800" b="0">
                <a:solidFill>
                  <a:srgbClr val="292929"/>
                </a:solidFill>
                <a:latin typeface="Calibri" panose="020F0502020204030204" pitchFamily="34" charset="0"/>
              </a:rPr>
              <a:t>Dentro de un mismo grupo, la afinidad electrónica apenas varía, disminuyendo a mayor </a:t>
            </a:r>
            <a:r>
              <a:rPr lang="es-ES" altLang="es-ES" sz="1800" b="0" i="1">
                <a:solidFill>
                  <a:srgbClr val="292929"/>
                </a:solidFill>
                <a:latin typeface="Calibri" panose="020F0502020204030204" pitchFamily="34" charset="0"/>
              </a:rPr>
              <a:t>Z</a:t>
            </a:r>
            <a:r>
              <a:rPr lang="es-ES" altLang="es-ES" sz="1800" b="0">
                <a:solidFill>
                  <a:srgbClr val="292929"/>
                </a:solidFill>
                <a:latin typeface="Calibri" panose="020F0502020204030204" pitchFamily="34" charset="0"/>
              </a:rPr>
              <a:t> (mayor tamaño del átomo)</a:t>
            </a:r>
            <a:endParaRPr lang="es-ES" altLang="es-ES" sz="1800" b="0" i="1">
              <a:solidFill>
                <a:srgbClr val="292929"/>
              </a:solidFill>
              <a:latin typeface="Calibri" panose="020F0502020204030204" pitchFamily="34" charset="0"/>
            </a:endParaRPr>
          </a:p>
        </p:txBody>
      </p:sp>
      <p:sp>
        <p:nvSpPr>
          <p:cNvPr id="17" name="16 Abrir llave"/>
          <p:cNvSpPr/>
          <p:nvPr/>
        </p:nvSpPr>
        <p:spPr bwMode="auto">
          <a:xfrm>
            <a:off x="971550" y="1779588"/>
            <a:ext cx="125413" cy="909637"/>
          </a:xfrm>
          <a:prstGeom prst="leftBrace">
            <a:avLst>
              <a:gd name="adj1" fmla="val 17652"/>
              <a:gd name="adj2" fmla="val 50000"/>
            </a:avLst>
          </a:prstGeom>
          <a:noFill/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lIns="92075" tIns="46038" rIns="92075" bIns="46038" anchor="ctr"/>
          <a:lstStyle/>
          <a:p>
            <a:pPr algn="r">
              <a:defRPr/>
            </a:pPr>
            <a:endParaRPr lang="es-E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32778" name="Rectangle 3"/>
          <p:cNvSpPr>
            <a:spLocks noChangeArrowheads="1"/>
          </p:cNvSpPr>
          <p:nvPr/>
        </p:nvSpPr>
        <p:spPr bwMode="auto">
          <a:xfrm>
            <a:off x="341313" y="1285875"/>
            <a:ext cx="15113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66700" indent="-26670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900"/>
              </a:spcAft>
              <a:buClr>
                <a:srgbClr val="FF0000"/>
              </a:buClr>
              <a:buFont typeface="Wingdings" panose="05000000000000000000" pitchFamily="2" charset="2"/>
              <a:buChar char="à"/>
            </a:pPr>
            <a:r>
              <a:rPr lang="es-ES" altLang="es-ES" sz="1800" b="0">
                <a:solidFill>
                  <a:srgbClr val="000080"/>
                </a:solidFill>
                <a:latin typeface="Times New Roman" panose="02020603050405020304" pitchFamily="18" charset="0"/>
              </a:rPr>
              <a:t>En general:</a:t>
            </a:r>
            <a:endParaRPr lang="es-ES" altLang="es-ES" sz="1800" b="0">
              <a:solidFill>
                <a:srgbClr val="333333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0" y="0"/>
            <a:ext cx="9144000" cy="382588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s-ES" altLang="es-ES" sz="20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33795" name="Rectangle 4"/>
          <p:cNvSpPr>
            <a:spLocks noChangeArrowheads="1"/>
          </p:cNvSpPr>
          <p:nvPr/>
        </p:nvSpPr>
        <p:spPr bwMode="auto">
          <a:xfrm>
            <a:off x="0" y="0"/>
            <a:ext cx="66325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600">
                <a:solidFill>
                  <a:schemeClr val="tx1"/>
                </a:solidFill>
                <a:latin typeface="Calibri" panose="020F0502020204030204" pitchFamily="34" charset="0"/>
              </a:rPr>
              <a:t>Tema 1. El átomo mecano-cuántico</a:t>
            </a:r>
          </a:p>
        </p:txBody>
      </p:sp>
      <p:sp>
        <p:nvSpPr>
          <p:cNvPr id="33796" name="Text Box 5"/>
          <p:cNvSpPr txBox="1">
            <a:spLocks noChangeArrowheads="1"/>
          </p:cNvSpPr>
          <p:nvPr/>
        </p:nvSpPr>
        <p:spPr bwMode="auto">
          <a:xfrm>
            <a:off x="8316913" y="0"/>
            <a:ext cx="827087" cy="3048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11110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s-ES" sz="2000">
                <a:solidFill>
                  <a:srgbClr val="666699"/>
                </a:solidFill>
                <a:latin typeface="Tahoma" panose="020B0604030504040204" pitchFamily="34" charset="0"/>
              </a:rPr>
              <a:t>uned</a:t>
            </a:r>
          </a:p>
        </p:txBody>
      </p:sp>
      <p:sp>
        <p:nvSpPr>
          <p:cNvPr id="33797" name="5 Marcador de número de diapositiva"/>
          <p:cNvSpPr txBox="1">
            <a:spLocks/>
          </p:cNvSpPr>
          <p:nvPr/>
        </p:nvSpPr>
        <p:spPr bwMode="auto">
          <a:xfrm>
            <a:off x="8532813" y="6459538"/>
            <a:ext cx="6111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43CD62BB-DF71-435C-8803-9DAD148F6203}" type="slidenum">
              <a:rPr kumimoji="0" lang="en-US" altLang="es-ES" sz="1400" b="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kumimoji="0" lang="en-US" altLang="es-ES" sz="14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33798" name="Text Box 7"/>
          <p:cNvSpPr txBox="1">
            <a:spLocks noChangeArrowheads="1"/>
          </p:cNvSpPr>
          <p:nvPr/>
        </p:nvSpPr>
        <p:spPr bwMode="auto">
          <a:xfrm>
            <a:off x="179388" y="476250"/>
            <a:ext cx="3887787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kumimoji="0" lang="es-ES" altLang="es-ES" sz="2000" b="0">
                <a:solidFill>
                  <a:srgbClr val="006600"/>
                </a:solidFill>
                <a:latin typeface="Arial" panose="020B0604020202020204" pitchFamily="34" charset="0"/>
              </a:rPr>
              <a:t>10. Propiedades Periódicas</a:t>
            </a:r>
          </a:p>
        </p:txBody>
      </p:sp>
      <p:pic>
        <p:nvPicPr>
          <p:cNvPr id="337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9650" y="4797425"/>
            <a:ext cx="1408113" cy="59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800" name="Rectangle 3"/>
          <p:cNvSpPr>
            <a:spLocks noChangeArrowheads="1"/>
          </p:cNvSpPr>
          <p:nvPr/>
        </p:nvSpPr>
        <p:spPr bwMode="auto">
          <a:xfrm>
            <a:off x="650875" y="1196975"/>
            <a:ext cx="763587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179388" indent="-179388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5F5F5F"/>
              </a:buClr>
              <a:buFont typeface="Wingdings" panose="05000000000000000000" pitchFamily="2" charset="2"/>
              <a:buChar char="§"/>
            </a:pPr>
            <a:r>
              <a:rPr lang="es-ES" altLang="es-ES" sz="2000">
                <a:latin typeface="Calibri" panose="020F0502020204030204" pitchFamily="34" charset="0"/>
              </a:rPr>
              <a:t>Electronegatividad</a:t>
            </a:r>
          </a:p>
        </p:txBody>
      </p:sp>
      <p:sp>
        <p:nvSpPr>
          <p:cNvPr id="33801" name="Rectangle 3"/>
          <p:cNvSpPr>
            <a:spLocks noChangeArrowheads="1"/>
          </p:cNvSpPr>
          <p:nvPr/>
        </p:nvSpPr>
        <p:spPr bwMode="auto">
          <a:xfrm>
            <a:off x="900113" y="1700213"/>
            <a:ext cx="782955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85750" indent="-28575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s-ES" altLang="es-ES" sz="1800" i="1">
                <a:solidFill>
                  <a:srgbClr val="0070C0"/>
                </a:solidFill>
                <a:latin typeface="Calibri" panose="020F0502020204030204" pitchFamily="34" charset="0"/>
              </a:rPr>
              <a:t>Electronegatividad</a:t>
            </a:r>
            <a:r>
              <a:rPr lang="es-ES" altLang="es-ES" sz="1800" b="0">
                <a:solidFill>
                  <a:srgbClr val="292929"/>
                </a:solidFill>
                <a:latin typeface="Calibri" panose="020F0502020204030204" pitchFamily="34" charset="0"/>
              </a:rPr>
              <a:t> = medida de la capacidad del átomo para atraer electrones </a:t>
            </a:r>
            <a:r>
              <a:rPr lang="es-ES" altLang="es-ES" sz="1800" b="0" i="1">
                <a:solidFill>
                  <a:srgbClr val="292929"/>
                </a:solidFill>
                <a:latin typeface="Calibri" panose="020F0502020204030204" pitchFamily="34" charset="0"/>
              </a:rPr>
              <a:t>cuando forma parte de un compuesto</a:t>
            </a:r>
            <a:r>
              <a:rPr lang="es-ES" altLang="es-ES" sz="1800" b="0">
                <a:solidFill>
                  <a:srgbClr val="292929"/>
                </a:solidFill>
                <a:latin typeface="Calibri" panose="020F0502020204030204" pitchFamily="34" charset="0"/>
              </a:rPr>
              <a:t>.</a:t>
            </a:r>
          </a:p>
        </p:txBody>
      </p:sp>
      <p:sp>
        <p:nvSpPr>
          <p:cNvPr id="33802" name="Rectangle 3"/>
          <p:cNvSpPr>
            <a:spLocks noChangeArrowheads="1"/>
          </p:cNvSpPr>
          <p:nvPr/>
        </p:nvSpPr>
        <p:spPr bwMode="auto">
          <a:xfrm>
            <a:off x="1320800" y="2286000"/>
            <a:ext cx="7067550" cy="1316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66700" indent="-26670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900"/>
              </a:spcAft>
              <a:buClr>
                <a:srgbClr val="FF0000"/>
              </a:buClr>
              <a:buFont typeface="Wingdings" panose="05000000000000000000" pitchFamily="2" charset="2"/>
              <a:buChar char="à"/>
            </a:pPr>
            <a:r>
              <a:rPr lang="es-ES" altLang="es-ES" sz="1800" b="0">
                <a:solidFill>
                  <a:srgbClr val="000099"/>
                </a:solidFill>
                <a:latin typeface="Times New Roman" panose="02020603050405020304" pitchFamily="18" charset="0"/>
              </a:rPr>
              <a:t>Cuando tiene tendencia a atraer electrones se dice que es muy </a:t>
            </a:r>
            <a:r>
              <a:rPr lang="es-ES" altLang="es-ES" sz="1800" i="1">
                <a:solidFill>
                  <a:srgbClr val="000099"/>
                </a:solidFill>
                <a:latin typeface="Times New Roman" panose="02020603050405020304" pitchFamily="18" charset="0"/>
              </a:rPr>
              <a:t>electronegativo</a:t>
            </a:r>
            <a:r>
              <a:rPr lang="es-ES" altLang="es-ES" sz="1800" b="0">
                <a:solidFill>
                  <a:srgbClr val="000099"/>
                </a:solidFill>
                <a:latin typeface="Times New Roman" panose="02020603050405020304" pitchFamily="18" charset="0"/>
              </a:rPr>
              <a:t> (ej. flúor)</a:t>
            </a:r>
          </a:p>
          <a:p>
            <a:pPr eaLnBrk="1" hangingPunct="1">
              <a:spcBef>
                <a:spcPct val="0"/>
              </a:spcBef>
              <a:spcAft>
                <a:spcPts val="900"/>
              </a:spcAft>
              <a:buClr>
                <a:srgbClr val="FF0000"/>
              </a:buClr>
              <a:buFont typeface="Wingdings" panose="05000000000000000000" pitchFamily="2" charset="2"/>
              <a:buChar char="à"/>
            </a:pPr>
            <a:r>
              <a:rPr lang="es-ES" altLang="es-ES" sz="1800" b="0">
                <a:solidFill>
                  <a:srgbClr val="000099"/>
                </a:solidFill>
                <a:latin typeface="Times New Roman" panose="02020603050405020304" pitchFamily="18" charset="0"/>
              </a:rPr>
              <a:t>Si su tendencia es la de perder electrones fácilmente se dice que es </a:t>
            </a:r>
            <a:r>
              <a:rPr lang="es-ES" altLang="es-ES" sz="1800" i="1">
                <a:solidFill>
                  <a:srgbClr val="000099"/>
                </a:solidFill>
                <a:latin typeface="Times New Roman" panose="02020603050405020304" pitchFamily="18" charset="0"/>
              </a:rPr>
              <a:t>electropositivo</a:t>
            </a:r>
            <a:r>
              <a:rPr lang="es-ES" altLang="es-ES" sz="1800" b="0">
                <a:solidFill>
                  <a:srgbClr val="000099"/>
                </a:solidFill>
                <a:latin typeface="Times New Roman" panose="02020603050405020304" pitchFamily="18" charset="0"/>
              </a:rPr>
              <a:t> (ej. Metales alcalinos)</a:t>
            </a:r>
          </a:p>
        </p:txBody>
      </p:sp>
      <p:sp>
        <p:nvSpPr>
          <p:cNvPr id="33803" name="Rectangle 3"/>
          <p:cNvSpPr>
            <a:spLocks noChangeArrowheads="1"/>
          </p:cNvSpPr>
          <p:nvPr/>
        </p:nvSpPr>
        <p:spPr bwMode="auto">
          <a:xfrm>
            <a:off x="900113" y="3698875"/>
            <a:ext cx="8045450" cy="1277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85750" indent="-28575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s-ES" altLang="es-ES" sz="1800" b="0">
                <a:solidFill>
                  <a:srgbClr val="292929"/>
                </a:solidFill>
                <a:latin typeface="Calibri" panose="020F0502020204030204" pitchFamily="34" charset="0"/>
              </a:rPr>
              <a:t>Concepto cualitativo (no se puede medir experimentalmente), pero es muy útil para estimar el comportamiento químico de un átomo. </a:t>
            </a:r>
          </a:p>
          <a:p>
            <a:pPr eaLnBrk="1" hangingPunct="1">
              <a:spcBef>
                <a:spcPts val="600"/>
              </a:spcBef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s-ES" altLang="es-ES" sz="1800" b="0">
                <a:solidFill>
                  <a:srgbClr val="292929"/>
                </a:solidFill>
                <a:latin typeface="Calibri" panose="020F0502020204030204" pitchFamily="34" charset="0"/>
              </a:rPr>
              <a:t>Mulliken propuso en 1934 utilizar la media aritmética entre la energía de ionización y la afinidad electrónica:</a:t>
            </a:r>
          </a:p>
        </p:txBody>
      </p:sp>
      <p:sp>
        <p:nvSpPr>
          <p:cNvPr id="33804" name="Rectangle 3"/>
          <p:cNvSpPr>
            <a:spLocks noChangeArrowheads="1"/>
          </p:cNvSpPr>
          <p:nvPr/>
        </p:nvSpPr>
        <p:spPr bwMode="auto">
          <a:xfrm>
            <a:off x="900113" y="5445125"/>
            <a:ext cx="7829550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85750" indent="-28575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s-ES" altLang="es-ES" sz="1800" b="0">
                <a:solidFill>
                  <a:srgbClr val="292929"/>
                </a:solidFill>
                <a:latin typeface="Calibri" panose="020F0502020204030204" pitchFamily="34" charset="0"/>
              </a:rPr>
              <a:t>Pauling propuso una escala relativa, basada en energías de enlace. El valor absoluto de la diferencia entre electronegatividades para dos átomos es una medida de la polaridad de su enlace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9144000" cy="382588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s-ES" altLang="es-ES" sz="20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34819" name="Rectangle 4"/>
          <p:cNvSpPr>
            <a:spLocks noChangeArrowheads="1"/>
          </p:cNvSpPr>
          <p:nvPr/>
        </p:nvSpPr>
        <p:spPr bwMode="auto">
          <a:xfrm>
            <a:off x="0" y="0"/>
            <a:ext cx="66325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600">
                <a:solidFill>
                  <a:schemeClr val="tx1"/>
                </a:solidFill>
                <a:latin typeface="Calibri" panose="020F0502020204030204" pitchFamily="34" charset="0"/>
              </a:rPr>
              <a:t>Tema 1. El átomo mecano-cuántico</a:t>
            </a:r>
          </a:p>
        </p:txBody>
      </p:sp>
      <p:sp>
        <p:nvSpPr>
          <p:cNvPr id="34820" name="Text Box 5"/>
          <p:cNvSpPr txBox="1">
            <a:spLocks noChangeArrowheads="1"/>
          </p:cNvSpPr>
          <p:nvPr/>
        </p:nvSpPr>
        <p:spPr bwMode="auto">
          <a:xfrm>
            <a:off x="8316913" y="0"/>
            <a:ext cx="827087" cy="3048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11110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s-ES" sz="2000">
                <a:solidFill>
                  <a:srgbClr val="666699"/>
                </a:solidFill>
                <a:latin typeface="Tahoma" panose="020B0604030504040204" pitchFamily="34" charset="0"/>
              </a:rPr>
              <a:t>uned</a:t>
            </a:r>
          </a:p>
        </p:txBody>
      </p:sp>
      <p:sp>
        <p:nvSpPr>
          <p:cNvPr id="34821" name="5 Marcador de número de diapositiva"/>
          <p:cNvSpPr txBox="1">
            <a:spLocks/>
          </p:cNvSpPr>
          <p:nvPr/>
        </p:nvSpPr>
        <p:spPr bwMode="auto">
          <a:xfrm>
            <a:off x="8532813" y="6459538"/>
            <a:ext cx="6111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52A2AF3F-8DA1-4A04-8EB1-6710AC5DAE48}" type="slidenum">
              <a:rPr kumimoji="0" lang="en-US" altLang="es-ES" sz="1400" b="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kumimoji="0" lang="en-US" altLang="es-ES" sz="14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34822" name="Text Box 7"/>
          <p:cNvSpPr txBox="1">
            <a:spLocks noChangeArrowheads="1"/>
          </p:cNvSpPr>
          <p:nvPr/>
        </p:nvSpPr>
        <p:spPr bwMode="auto">
          <a:xfrm>
            <a:off x="179388" y="476250"/>
            <a:ext cx="3887787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kumimoji="0" lang="es-ES" altLang="es-ES" sz="2000" b="0">
                <a:solidFill>
                  <a:srgbClr val="006600"/>
                </a:solidFill>
                <a:latin typeface="Arial" panose="020B0604020202020204" pitchFamily="34" charset="0"/>
              </a:rPr>
              <a:t>10. Propiedades Periódicas</a:t>
            </a:r>
          </a:p>
        </p:txBody>
      </p:sp>
      <p:pic>
        <p:nvPicPr>
          <p:cNvPr id="3482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0600" y="1117600"/>
            <a:ext cx="4622800" cy="293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4" name="Rectangle 3"/>
          <p:cNvSpPr>
            <a:spLocks noChangeArrowheads="1"/>
          </p:cNvSpPr>
          <p:nvPr/>
        </p:nvSpPr>
        <p:spPr bwMode="auto">
          <a:xfrm>
            <a:off x="1979613" y="4289425"/>
            <a:ext cx="6735762" cy="10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176213" indent="-176213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s-ES" altLang="es-ES" sz="1800" b="0">
                <a:solidFill>
                  <a:srgbClr val="292929"/>
                </a:solidFill>
                <a:latin typeface="Calibri" panose="020F0502020204030204" pitchFamily="34" charset="0"/>
              </a:rPr>
              <a:t>La electronegatividad aumenta a lo largo de un período (a mayor </a:t>
            </a:r>
            <a:r>
              <a:rPr lang="es-ES" altLang="es-ES" sz="1800" b="0" i="1">
                <a:solidFill>
                  <a:srgbClr val="292929"/>
                </a:solidFill>
                <a:latin typeface="Calibri" panose="020F0502020204030204" pitchFamily="34" charset="0"/>
              </a:rPr>
              <a:t>Z</a:t>
            </a:r>
            <a:r>
              <a:rPr lang="es-ES" altLang="es-ES" sz="1800" b="0">
                <a:solidFill>
                  <a:srgbClr val="292929"/>
                </a:solidFill>
                <a:latin typeface="Calibri" panose="020F0502020204030204" pitchFamily="34" charset="0"/>
              </a:rPr>
              <a:t>)</a:t>
            </a:r>
          </a:p>
          <a:p>
            <a:pPr eaLnBrk="1" hangingPunct="1">
              <a:spcBef>
                <a:spcPts val="600"/>
              </a:spcBef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s-ES" altLang="es-ES" sz="1800" b="0">
                <a:solidFill>
                  <a:srgbClr val="292929"/>
                </a:solidFill>
                <a:latin typeface="Calibri" panose="020F0502020204030204" pitchFamily="34" charset="0"/>
              </a:rPr>
              <a:t>Dentro de un grupo, la electronegatividad disminuye hacia abajo (átomos pequeños son más electronegativos que los grandes)</a:t>
            </a:r>
            <a:endParaRPr lang="es-ES" altLang="es-ES" sz="1800" b="0" i="1">
              <a:solidFill>
                <a:srgbClr val="292929"/>
              </a:solidFill>
              <a:latin typeface="Calibri" panose="020F0502020204030204" pitchFamily="34" charset="0"/>
            </a:endParaRPr>
          </a:p>
        </p:txBody>
      </p:sp>
      <p:sp>
        <p:nvSpPr>
          <p:cNvPr id="13" name="12 Abrir llave"/>
          <p:cNvSpPr/>
          <p:nvPr/>
        </p:nvSpPr>
        <p:spPr bwMode="auto">
          <a:xfrm>
            <a:off x="1790700" y="4289425"/>
            <a:ext cx="123825" cy="908050"/>
          </a:xfrm>
          <a:prstGeom prst="leftBrace">
            <a:avLst>
              <a:gd name="adj1" fmla="val 17652"/>
              <a:gd name="adj2" fmla="val 50000"/>
            </a:avLst>
          </a:prstGeom>
          <a:noFill/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lIns="92075" tIns="46038" rIns="92075" bIns="46038" anchor="ctr"/>
          <a:lstStyle/>
          <a:p>
            <a:pPr algn="r">
              <a:defRPr/>
            </a:pPr>
            <a:endParaRPr lang="es-E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34826" name="Rectangle 3"/>
          <p:cNvSpPr>
            <a:spLocks noChangeArrowheads="1"/>
          </p:cNvSpPr>
          <p:nvPr/>
        </p:nvSpPr>
        <p:spPr bwMode="auto">
          <a:xfrm>
            <a:off x="341313" y="4573588"/>
            <a:ext cx="1511300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66700" indent="-26670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900"/>
              </a:spcAft>
              <a:buClr>
                <a:srgbClr val="FF0000"/>
              </a:buClr>
              <a:buFont typeface="Wingdings" panose="05000000000000000000" pitchFamily="2" charset="2"/>
              <a:buChar char="à"/>
            </a:pPr>
            <a:r>
              <a:rPr lang="es-ES" altLang="es-ES" sz="1800" b="0">
                <a:solidFill>
                  <a:srgbClr val="000080"/>
                </a:solidFill>
                <a:latin typeface="Times New Roman" panose="02020603050405020304" pitchFamily="18" charset="0"/>
              </a:rPr>
              <a:t>En general:</a:t>
            </a:r>
            <a:endParaRPr lang="es-ES" altLang="es-ES" sz="1800" b="0">
              <a:solidFill>
                <a:srgbClr val="333333"/>
              </a:solidFill>
              <a:latin typeface="Times New Roman" panose="02020603050405020304" pitchFamily="18" charset="0"/>
            </a:endParaRPr>
          </a:p>
        </p:txBody>
      </p:sp>
      <p:sp>
        <p:nvSpPr>
          <p:cNvPr id="34827" name="Rectangle 3"/>
          <p:cNvSpPr>
            <a:spLocks noChangeArrowheads="1"/>
          </p:cNvSpPr>
          <p:nvPr/>
        </p:nvSpPr>
        <p:spPr bwMode="auto">
          <a:xfrm>
            <a:off x="1249363" y="5462588"/>
            <a:ext cx="7067550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66700" indent="-26670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900"/>
              </a:spcAft>
              <a:buClr>
                <a:srgbClr val="FF0000"/>
              </a:buClr>
              <a:buFont typeface="Wingdings" panose="05000000000000000000" pitchFamily="2" charset="2"/>
              <a:buChar char="à"/>
            </a:pPr>
            <a:r>
              <a:rPr lang="es-ES" altLang="es-ES" sz="1800" b="0">
                <a:solidFill>
                  <a:srgbClr val="000099"/>
                </a:solidFill>
                <a:latin typeface="Times New Roman" panose="02020603050405020304" pitchFamily="18" charset="0"/>
              </a:rPr>
              <a:t>La electronegatividad permite estimar el </a:t>
            </a:r>
            <a:r>
              <a:rPr lang="es-ES" altLang="es-ES" sz="1800" b="0" i="1">
                <a:solidFill>
                  <a:srgbClr val="000099"/>
                </a:solidFill>
                <a:latin typeface="Times New Roman" panose="02020603050405020304" pitchFamily="18" charset="0"/>
              </a:rPr>
              <a:t>tipo de enlace</a:t>
            </a:r>
            <a:r>
              <a:rPr lang="es-ES" altLang="es-ES" sz="1800" b="0">
                <a:solidFill>
                  <a:srgbClr val="000099"/>
                </a:solidFill>
                <a:latin typeface="Times New Roman" panose="02020603050405020304" pitchFamily="18" charset="0"/>
              </a:rPr>
              <a:t> y la </a:t>
            </a:r>
            <a:r>
              <a:rPr lang="es-ES" altLang="es-ES" sz="1800" b="0" i="1">
                <a:solidFill>
                  <a:srgbClr val="000099"/>
                </a:solidFill>
                <a:latin typeface="Times New Roman" panose="02020603050405020304" pitchFamily="18" charset="0"/>
              </a:rPr>
              <a:t>polaridad</a:t>
            </a:r>
            <a:r>
              <a:rPr lang="es-ES" altLang="es-ES" sz="1800" b="0">
                <a:solidFill>
                  <a:srgbClr val="000099"/>
                </a:solidFill>
                <a:latin typeface="Times New Roman" panose="02020603050405020304" pitchFamily="18" charset="0"/>
              </a:rPr>
              <a:t> de la molécula: diferencias pequeñas de electronegatividad dan lugar a enlaces covalentes; con diferencias grandes el enlace es iónico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382588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s-ES" altLang="es-ES" sz="20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35843" name="Rectangle 4"/>
          <p:cNvSpPr>
            <a:spLocks noChangeArrowheads="1"/>
          </p:cNvSpPr>
          <p:nvPr/>
        </p:nvSpPr>
        <p:spPr bwMode="auto">
          <a:xfrm>
            <a:off x="0" y="0"/>
            <a:ext cx="66325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600">
                <a:solidFill>
                  <a:schemeClr val="tx1"/>
                </a:solidFill>
                <a:latin typeface="Calibri" panose="020F0502020204030204" pitchFamily="34" charset="0"/>
              </a:rPr>
              <a:t>Tema 1. El átomo mecano-cuántico</a:t>
            </a:r>
          </a:p>
        </p:txBody>
      </p:sp>
      <p:sp>
        <p:nvSpPr>
          <p:cNvPr id="35844" name="Text Box 5"/>
          <p:cNvSpPr txBox="1">
            <a:spLocks noChangeArrowheads="1"/>
          </p:cNvSpPr>
          <p:nvPr/>
        </p:nvSpPr>
        <p:spPr bwMode="auto">
          <a:xfrm>
            <a:off x="8316913" y="0"/>
            <a:ext cx="827087" cy="3048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11110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s-ES" sz="2000">
                <a:solidFill>
                  <a:srgbClr val="666699"/>
                </a:solidFill>
                <a:latin typeface="Tahoma" panose="020B0604030504040204" pitchFamily="34" charset="0"/>
              </a:rPr>
              <a:t>uned</a:t>
            </a:r>
          </a:p>
        </p:txBody>
      </p:sp>
      <p:sp>
        <p:nvSpPr>
          <p:cNvPr id="35845" name="5 Marcador de número de diapositiva"/>
          <p:cNvSpPr txBox="1">
            <a:spLocks/>
          </p:cNvSpPr>
          <p:nvPr/>
        </p:nvSpPr>
        <p:spPr bwMode="auto">
          <a:xfrm>
            <a:off x="8532813" y="6459538"/>
            <a:ext cx="6111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CA66BCAB-D5FC-4432-BACD-44051A24D534}" type="slidenum">
              <a:rPr kumimoji="0" lang="en-US" altLang="es-ES" sz="1400" b="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kumimoji="0" lang="en-US" altLang="es-ES" sz="14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35846" name="Text Box 7"/>
          <p:cNvSpPr txBox="1">
            <a:spLocks noChangeArrowheads="1"/>
          </p:cNvSpPr>
          <p:nvPr/>
        </p:nvSpPr>
        <p:spPr bwMode="auto">
          <a:xfrm>
            <a:off x="179388" y="476250"/>
            <a:ext cx="3887787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kumimoji="0" lang="es-ES" altLang="es-ES" sz="2000" b="0">
                <a:solidFill>
                  <a:srgbClr val="006600"/>
                </a:solidFill>
                <a:latin typeface="Arial" panose="020B0604020202020204" pitchFamily="34" charset="0"/>
              </a:rPr>
              <a:t>10. Propiedades Periódicas</a:t>
            </a:r>
          </a:p>
        </p:txBody>
      </p:sp>
      <p:sp>
        <p:nvSpPr>
          <p:cNvPr id="35847" name="Rectangle 3"/>
          <p:cNvSpPr>
            <a:spLocks noChangeArrowheads="1"/>
          </p:cNvSpPr>
          <p:nvPr/>
        </p:nvSpPr>
        <p:spPr bwMode="auto">
          <a:xfrm>
            <a:off x="900113" y="1433513"/>
            <a:ext cx="78295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85750" indent="-28575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s-ES" altLang="es-ES" sz="1600" b="0">
                <a:solidFill>
                  <a:srgbClr val="292929"/>
                </a:solidFill>
                <a:latin typeface="Calibri" panose="020F0502020204030204" pitchFamily="34" charset="0"/>
              </a:rPr>
              <a:t>Electronegatividad de los elementos de la Tabla Periódica (Pauling)</a:t>
            </a:r>
          </a:p>
        </p:txBody>
      </p:sp>
      <p:pic>
        <p:nvPicPr>
          <p:cNvPr id="35848" name="Picture 10" descr="http://wps.prenhall.com/wps/media/objects/602/616516/Media_Assets/Chapter07/Text_Images/FG07_0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8" y="2133600"/>
            <a:ext cx="7881937" cy="345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9" name="1 Rectángulo"/>
          <p:cNvSpPr>
            <a:spLocks noChangeArrowheads="1"/>
          </p:cNvSpPr>
          <p:nvPr/>
        </p:nvSpPr>
        <p:spPr bwMode="auto">
          <a:xfrm>
            <a:off x="182563" y="6423025"/>
            <a:ext cx="39624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000">
                <a:solidFill>
                  <a:srgbClr val="4D4D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http://wps.prenhall.com/wps/media/objects/602/616516/index.html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0" y="0"/>
            <a:ext cx="9144000" cy="382588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s-ES" altLang="es-ES" sz="20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36867" name="Rectangle 4"/>
          <p:cNvSpPr>
            <a:spLocks noChangeArrowheads="1"/>
          </p:cNvSpPr>
          <p:nvPr/>
        </p:nvSpPr>
        <p:spPr bwMode="auto">
          <a:xfrm>
            <a:off x="0" y="0"/>
            <a:ext cx="66325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600">
                <a:solidFill>
                  <a:schemeClr val="tx1"/>
                </a:solidFill>
                <a:latin typeface="Calibri" panose="020F0502020204030204" pitchFamily="34" charset="0"/>
              </a:rPr>
              <a:t>Tema 1. El átomo mecano-cuántico</a:t>
            </a:r>
          </a:p>
        </p:txBody>
      </p:sp>
      <p:sp>
        <p:nvSpPr>
          <p:cNvPr id="36868" name="Text Box 5"/>
          <p:cNvSpPr txBox="1">
            <a:spLocks noChangeArrowheads="1"/>
          </p:cNvSpPr>
          <p:nvPr/>
        </p:nvSpPr>
        <p:spPr bwMode="auto">
          <a:xfrm>
            <a:off x="8316913" y="0"/>
            <a:ext cx="827087" cy="3048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11110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s-ES" sz="2000">
                <a:solidFill>
                  <a:srgbClr val="666699"/>
                </a:solidFill>
                <a:latin typeface="Tahoma" panose="020B0604030504040204" pitchFamily="34" charset="0"/>
              </a:rPr>
              <a:t>uned</a:t>
            </a:r>
          </a:p>
        </p:txBody>
      </p:sp>
      <p:sp>
        <p:nvSpPr>
          <p:cNvPr id="36869" name="5 Marcador de número de diapositiva"/>
          <p:cNvSpPr txBox="1">
            <a:spLocks/>
          </p:cNvSpPr>
          <p:nvPr/>
        </p:nvSpPr>
        <p:spPr bwMode="auto">
          <a:xfrm>
            <a:off x="8532813" y="6459538"/>
            <a:ext cx="6111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A2356A2E-A18C-44A5-BCEE-F9D47D7D0C3F}" type="slidenum">
              <a:rPr kumimoji="0" lang="en-US" altLang="es-ES" sz="1400" b="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kumimoji="0" lang="en-US" altLang="es-ES" sz="14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36870" name="Text Box 7"/>
          <p:cNvSpPr txBox="1">
            <a:spLocks noChangeArrowheads="1"/>
          </p:cNvSpPr>
          <p:nvPr/>
        </p:nvSpPr>
        <p:spPr bwMode="auto">
          <a:xfrm>
            <a:off x="179388" y="476250"/>
            <a:ext cx="3887787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kumimoji="0" lang="es-ES" altLang="es-ES" sz="2000" b="0">
                <a:solidFill>
                  <a:srgbClr val="006600"/>
                </a:solidFill>
                <a:latin typeface="Arial" panose="020B0604020202020204" pitchFamily="34" charset="0"/>
              </a:rPr>
              <a:t>10. Propiedades Periódicas</a:t>
            </a:r>
          </a:p>
        </p:txBody>
      </p:sp>
      <p:pic>
        <p:nvPicPr>
          <p:cNvPr id="3687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1700213"/>
            <a:ext cx="5983288" cy="410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5 Marcador de número de diapositiva"/>
          <p:cNvSpPr txBox="1">
            <a:spLocks/>
          </p:cNvSpPr>
          <p:nvPr/>
        </p:nvSpPr>
        <p:spPr bwMode="auto">
          <a:xfrm>
            <a:off x="8532813" y="6459538"/>
            <a:ext cx="6111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C3745F71-4BEE-4A6D-A1F9-83B207A988E2}" type="slidenum">
              <a:rPr kumimoji="0" lang="en-US" altLang="es-ES" sz="1400" b="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kumimoji="0" lang="en-US" altLang="es-ES" sz="14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3430588" y="3357563"/>
            <a:ext cx="2293937" cy="550862"/>
          </a:xfrm>
          <a:prstGeom prst="rect">
            <a:avLst/>
          </a:prstGeom>
          <a:solidFill>
            <a:srgbClr val="FFCC99"/>
          </a:solidFill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defRPr>
            </a:lvl9pPr>
          </a:lstStyle>
          <a:p>
            <a:pPr eaLnBrk="1" hangingPunct="1">
              <a:defRPr/>
            </a:pPr>
            <a:r>
              <a:rPr lang="es-ES" altLang="es-ES" kern="0" dirty="0" err="1" smtClean="0">
                <a:effectLst/>
                <a:latin typeface="Calibri" pitchFamily="34" charset="0"/>
              </a:rPr>
              <a:t>The</a:t>
            </a:r>
            <a:r>
              <a:rPr lang="es-ES" altLang="es-ES" kern="0" dirty="0" smtClean="0">
                <a:effectLst/>
                <a:latin typeface="Calibri" pitchFamily="34" charset="0"/>
              </a:rPr>
              <a:t> </a:t>
            </a:r>
            <a:r>
              <a:rPr lang="es-ES" altLang="es-ES" kern="0" dirty="0" err="1" smtClean="0">
                <a:effectLst/>
                <a:latin typeface="Calibri" pitchFamily="34" charset="0"/>
              </a:rPr>
              <a:t>end</a:t>
            </a:r>
            <a:endParaRPr lang="es-ES" altLang="es-ES" kern="0" dirty="0" smtClean="0">
              <a:effectLst/>
              <a:latin typeface="Calibri" pitchFamily="34" charset="0"/>
            </a:endParaRPr>
          </a:p>
        </p:txBody>
      </p:sp>
      <p:pic>
        <p:nvPicPr>
          <p:cNvPr id="37892" name="Picture 154" descr="Logo%20UNED%20ver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" y="115888"/>
            <a:ext cx="601663" cy="601662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893" name="Rectangle 4"/>
          <p:cNvSpPr>
            <a:spLocks noChangeArrowheads="1"/>
          </p:cNvSpPr>
          <p:nvPr/>
        </p:nvSpPr>
        <p:spPr bwMode="auto">
          <a:xfrm>
            <a:off x="668338" y="2681288"/>
            <a:ext cx="7791450" cy="52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Tema 1.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El átomo mecano-cuántico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891830" y="4293096"/>
            <a:ext cx="5344466" cy="1224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400" b="0" i="0" dirty="0" smtClean="0">
                <a:solidFill>
                  <a:srgbClr val="4D4D4D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Nota: Esta presentación no incluye todos los apartados del tema en el libro de texto base y </a:t>
            </a:r>
            <a:r>
              <a:rPr lang="es-ES" altLang="es-ES" sz="1400" b="0" i="0" dirty="0" err="1" smtClean="0">
                <a:solidFill>
                  <a:srgbClr val="4D4D4D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l@s</a:t>
            </a:r>
            <a:r>
              <a:rPr lang="es-ES" altLang="es-ES" sz="1400" b="0" i="0" dirty="0" smtClean="0">
                <a:solidFill>
                  <a:srgbClr val="4D4D4D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s-ES" altLang="es-ES" sz="1400" b="0" i="0" dirty="0" err="1" smtClean="0">
                <a:solidFill>
                  <a:srgbClr val="4D4D4D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alumn@s</a:t>
            </a:r>
            <a:r>
              <a:rPr lang="es-ES" altLang="es-ES" sz="1400" b="0" i="0" dirty="0" smtClean="0">
                <a:solidFill>
                  <a:srgbClr val="4D4D4D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deberán completar la información de forma personal de cara a su estudio </a:t>
            </a:r>
            <a:endParaRPr lang="es-ES" altLang="es-ES" sz="1400" b="0" i="0" dirty="0">
              <a:solidFill>
                <a:srgbClr val="4D4D4D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0" y="0"/>
            <a:ext cx="9144000" cy="382588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s-ES" altLang="es-ES" sz="20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5363" name="Rectangle 4"/>
          <p:cNvSpPr>
            <a:spLocks noChangeArrowheads="1"/>
          </p:cNvSpPr>
          <p:nvPr/>
        </p:nvSpPr>
        <p:spPr bwMode="auto">
          <a:xfrm>
            <a:off x="0" y="0"/>
            <a:ext cx="66325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400">
                <a:solidFill>
                  <a:schemeClr val="tx1"/>
                </a:solidFill>
                <a:latin typeface="Calibri" panose="020F0502020204030204" pitchFamily="34" charset="0"/>
              </a:rPr>
              <a:t>Tema 1. El átomo mecano-cuántico</a:t>
            </a:r>
          </a:p>
        </p:txBody>
      </p:sp>
      <p:sp>
        <p:nvSpPr>
          <p:cNvPr id="15364" name="Text Box 5"/>
          <p:cNvSpPr txBox="1">
            <a:spLocks noChangeArrowheads="1"/>
          </p:cNvSpPr>
          <p:nvPr/>
        </p:nvSpPr>
        <p:spPr bwMode="auto">
          <a:xfrm>
            <a:off x="8316913" y="0"/>
            <a:ext cx="827087" cy="3048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11110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s-ES" sz="2000">
                <a:solidFill>
                  <a:srgbClr val="666699"/>
                </a:solidFill>
                <a:latin typeface="Tahoma" panose="020B0604030504040204" pitchFamily="34" charset="0"/>
              </a:rPr>
              <a:t>uned</a:t>
            </a:r>
          </a:p>
        </p:txBody>
      </p:sp>
      <p:sp>
        <p:nvSpPr>
          <p:cNvPr id="15365" name="Text Box 7"/>
          <p:cNvSpPr txBox="1">
            <a:spLocks noChangeArrowheads="1"/>
          </p:cNvSpPr>
          <p:nvPr/>
        </p:nvSpPr>
        <p:spPr bwMode="auto">
          <a:xfrm>
            <a:off x="468313" y="620713"/>
            <a:ext cx="6938962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kumimoji="0" lang="es-ES" altLang="es-ES">
                <a:solidFill>
                  <a:schemeClr val="accent1"/>
                </a:solidFill>
                <a:latin typeface="Arial" panose="020B0604020202020204" pitchFamily="34" charset="0"/>
              </a:rPr>
              <a:t>Conceptos básicos/previos</a:t>
            </a:r>
          </a:p>
        </p:txBody>
      </p:sp>
      <p:sp>
        <p:nvSpPr>
          <p:cNvPr id="15366" name="5 Marcador de número de diapositiva"/>
          <p:cNvSpPr txBox="1">
            <a:spLocks/>
          </p:cNvSpPr>
          <p:nvPr/>
        </p:nvSpPr>
        <p:spPr bwMode="auto">
          <a:xfrm>
            <a:off x="8532813" y="6459538"/>
            <a:ext cx="6111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F519D5E7-D024-4668-B0B6-A1C976D96998}" type="slidenum">
              <a:rPr kumimoji="0" lang="en-US" altLang="es-ES" sz="1400" b="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3</a:t>
            </a:fld>
            <a:endParaRPr kumimoji="0" lang="en-US" altLang="es-ES" sz="14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5367" name="Rectangle 3"/>
          <p:cNvSpPr>
            <a:spLocks noChangeArrowheads="1"/>
          </p:cNvSpPr>
          <p:nvPr/>
        </p:nvSpPr>
        <p:spPr bwMode="auto">
          <a:xfrm>
            <a:off x="684213" y="1400175"/>
            <a:ext cx="7632700" cy="1277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85750" indent="-28575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s-ES" altLang="es-ES" sz="1800" b="0">
                <a:solidFill>
                  <a:srgbClr val="292929"/>
                </a:solidFill>
                <a:latin typeface="Calibri" panose="020F0502020204030204" pitchFamily="34" charset="0"/>
              </a:rPr>
              <a:t>Postulados de Plank y Einstein: </a:t>
            </a:r>
            <a:r>
              <a:rPr lang="es-ES" altLang="es-ES" sz="1800" b="0" i="1">
                <a:solidFill>
                  <a:srgbClr val="292929"/>
                </a:solidFill>
                <a:latin typeface="Calibri" panose="020F0502020204030204" pitchFamily="34" charset="0"/>
              </a:rPr>
              <a:t>cuantización de la energía</a:t>
            </a:r>
            <a:r>
              <a:rPr lang="es-ES" altLang="es-ES" sz="1800" b="0">
                <a:solidFill>
                  <a:srgbClr val="292929"/>
                </a:solidFill>
                <a:latin typeface="Calibri" panose="020F0502020204030204" pitchFamily="34" charset="0"/>
              </a:rPr>
              <a:t>, </a:t>
            </a:r>
            <a:r>
              <a:rPr lang="es-ES" altLang="es-ES" sz="1800" b="0" i="1">
                <a:solidFill>
                  <a:srgbClr val="292929"/>
                </a:solidFill>
                <a:latin typeface="Calibri" panose="020F0502020204030204" pitchFamily="34" charset="0"/>
              </a:rPr>
              <a:t>dualidad onda-corpúsculo</a:t>
            </a:r>
            <a:r>
              <a:rPr lang="es-ES" altLang="es-ES" sz="1800" b="0">
                <a:solidFill>
                  <a:srgbClr val="292929"/>
                </a:solidFill>
                <a:latin typeface="Calibri" panose="020F0502020204030204" pitchFamily="34" charset="0"/>
              </a:rPr>
              <a:t> (la luz tiene una doble naturaleza, partícula y onda) </a:t>
            </a:r>
          </a:p>
          <a:p>
            <a:pPr eaLnBrk="1" hangingPunct="1">
              <a:spcBef>
                <a:spcPts val="600"/>
              </a:spcBef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s-ES" altLang="es-ES" sz="1800" b="0" i="1">
                <a:solidFill>
                  <a:srgbClr val="292929"/>
                </a:solidFill>
                <a:latin typeface="Calibri" panose="020F0502020204030204" pitchFamily="34" charset="0"/>
              </a:rPr>
              <a:t>Hipótesis de De Broglie</a:t>
            </a:r>
            <a:r>
              <a:rPr lang="es-ES" altLang="es-ES" sz="1800" b="0">
                <a:solidFill>
                  <a:srgbClr val="292929"/>
                </a:solidFill>
                <a:latin typeface="Calibri" panose="020F0502020204030204" pitchFamily="34" charset="0"/>
              </a:rPr>
              <a:t>: una partícula de masa </a:t>
            </a:r>
            <a:r>
              <a:rPr lang="es-ES" altLang="es-ES" sz="1800" b="0" i="1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s-ES" altLang="es-ES" sz="1800" b="0">
                <a:solidFill>
                  <a:srgbClr val="292929"/>
                </a:solidFill>
                <a:latin typeface="Calibri" panose="020F0502020204030204" pitchFamily="34" charset="0"/>
              </a:rPr>
              <a:t> que se mueve a una velocidad </a:t>
            </a:r>
            <a:r>
              <a:rPr lang="es-ES" altLang="es-ES" sz="1800" b="0" i="1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s-ES" altLang="es-ES" sz="1800" b="0">
                <a:solidFill>
                  <a:srgbClr val="292929"/>
                </a:solidFill>
                <a:latin typeface="Calibri" panose="020F0502020204030204" pitchFamily="34" charset="0"/>
              </a:rPr>
              <a:t> tiene una longitud de onda </a:t>
            </a:r>
            <a:r>
              <a:rPr lang="el-GR" altLang="es-ES" sz="1800" b="0" i="1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s-ES" altLang="es-ES" sz="1800" b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es-ES" sz="1800" b="0">
                <a:solidFill>
                  <a:srgbClr val="292929"/>
                </a:solidFill>
                <a:latin typeface="Calibri" panose="020F0502020204030204" pitchFamily="34" charset="0"/>
              </a:rPr>
              <a:t>asociada:</a:t>
            </a:r>
          </a:p>
        </p:txBody>
      </p:sp>
      <p:pic>
        <p:nvPicPr>
          <p:cNvPr id="15368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6913" y="2720975"/>
            <a:ext cx="9525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9" name="Rectangle 3"/>
          <p:cNvSpPr>
            <a:spLocks noChangeArrowheads="1"/>
          </p:cNvSpPr>
          <p:nvPr/>
        </p:nvSpPr>
        <p:spPr bwMode="auto">
          <a:xfrm>
            <a:off x="5822950" y="2697163"/>
            <a:ext cx="3168650" cy="56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FF0000"/>
              </a:buClr>
              <a:buFontTx/>
              <a:buNone/>
            </a:pPr>
            <a:r>
              <a:rPr lang="es-ES" altLang="es-ES" sz="1400" b="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</a:t>
            </a:r>
            <a:r>
              <a:rPr lang="es-ES" altLang="es-ES" sz="14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= constante de Plank = 6.626×10</a:t>
            </a:r>
            <a:r>
              <a:rPr lang="es-ES" altLang="es-ES" sz="1400" b="0" baseline="30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–34</a:t>
            </a:r>
            <a:r>
              <a:rPr lang="es-ES" altLang="es-ES" sz="14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J·s</a:t>
            </a:r>
          </a:p>
          <a:p>
            <a:pPr eaLnBrk="1" hangingPunct="1">
              <a:buClr>
                <a:srgbClr val="FF0000"/>
              </a:buClr>
              <a:buFontTx/>
              <a:buNone/>
            </a:pPr>
            <a:r>
              <a:rPr lang="es-ES" altLang="es-ES" sz="1400" b="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mv = p</a:t>
            </a:r>
            <a:r>
              <a:rPr lang="es-ES" altLang="es-ES" sz="14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momento cinético</a:t>
            </a:r>
            <a:endParaRPr lang="es-ES" altLang="es-ES" sz="1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15370" name="Rectangle 3"/>
          <p:cNvSpPr>
            <a:spLocks noChangeArrowheads="1"/>
          </p:cNvSpPr>
          <p:nvPr/>
        </p:nvSpPr>
        <p:spPr bwMode="auto">
          <a:xfrm>
            <a:off x="684213" y="3429000"/>
            <a:ext cx="804545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85750" indent="-28575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s-ES" altLang="es-ES" sz="1800" b="0" i="1">
                <a:solidFill>
                  <a:srgbClr val="292929"/>
                </a:solidFill>
                <a:latin typeface="Calibri" panose="020F0502020204030204" pitchFamily="34" charset="0"/>
              </a:rPr>
              <a:t>Principio de incertidumbre de Heisenberg</a:t>
            </a:r>
            <a:r>
              <a:rPr lang="es-ES" altLang="es-ES" sz="1800" b="0">
                <a:solidFill>
                  <a:srgbClr val="292929"/>
                </a:solidFill>
                <a:latin typeface="Calibri" panose="020F0502020204030204" pitchFamily="34" charset="0"/>
              </a:rPr>
              <a:t>: es imposible determinar simultánea-mente y con exactitud la posición y el momento cinético de una partícula. </a:t>
            </a:r>
          </a:p>
        </p:txBody>
      </p:sp>
      <p:pic>
        <p:nvPicPr>
          <p:cNvPr id="15371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9438" y="4149725"/>
            <a:ext cx="1303337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72" name="Rectangle 3"/>
          <p:cNvSpPr>
            <a:spLocks noChangeArrowheads="1"/>
          </p:cNvSpPr>
          <p:nvPr/>
        </p:nvSpPr>
        <p:spPr bwMode="auto">
          <a:xfrm>
            <a:off x="684213" y="4868863"/>
            <a:ext cx="8045450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85750" indent="-28575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s-ES" altLang="es-ES" sz="1800" b="0" i="1">
                <a:solidFill>
                  <a:srgbClr val="292929"/>
                </a:solidFill>
                <a:latin typeface="Calibri" panose="020F0502020204030204" pitchFamily="34" charset="0"/>
              </a:rPr>
              <a:t>Ecuación de Schrödinger</a:t>
            </a:r>
            <a:r>
              <a:rPr lang="es-ES" altLang="es-ES" sz="1800" b="0">
                <a:solidFill>
                  <a:srgbClr val="292929"/>
                </a:solidFill>
                <a:latin typeface="Calibri" panose="020F0502020204030204" pitchFamily="34" charset="0"/>
              </a:rPr>
              <a:t>: relaciona las propiedades ondulatorias de una partícula con su contenido energético y describe la evolución en el tiempo del estado de la partícula</a:t>
            </a:r>
          </a:p>
        </p:txBody>
      </p:sp>
      <p:pic>
        <p:nvPicPr>
          <p:cNvPr id="15373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5805488"/>
            <a:ext cx="387985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74" name="Rectangle 3"/>
          <p:cNvSpPr>
            <a:spLocks noChangeArrowheads="1"/>
          </p:cNvSpPr>
          <p:nvPr/>
        </p:nvSpPr>
        <p:spPr bwMode="auto">
          <a:xfrm>
            <a:off x="6332538" y="5686425"/>
            <a:ext cx="2376487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536575" indent="-536575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FF0000"/>
              </a:buClr>
              <a:buFontTx/>
              <a:buNone/>
            </a:pPr>
            <a:r>
              <a:rPr lang="es-ES" altLang="es-ES" sz="1400" b="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E</a:t>
            </a:r>
            <a:r>
              <a:rPr lang="es-ES" altLang="es-ES" sz="14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= energía total</a:t>
            </a:r>
          </a:p>
          <a:p>
            <a:pPr eaLnBrk="1" hangingPunct="1">
              <a:buClr>
                <a:srgbClr val="FF0000"/>
              </a:buClr>
              <a:buFontTx/>
              <a:buNone/>
            </a:pPr>
            <a:r>
              <a:rPr lang="es-ES" altLang="es-ES" sz="140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	</a:t>
            </a:r>
            <a:r>
              <a:rPr lang="es-ES" altLang="es-ES" sz="1400" b="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</a:t>
            </a:r>
            <a:r>
              <a:rPr lang="es-ES" altLang="es-ES" sz="14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= energía potencial </a:t>
            </a:r>
          </a:p>
          <a:p>
            <a:pPr eaLnBrk="1" hangingPunct="1">
              <a:buClr>
                <a:srgbClr val="FF0000"/>
              </a:buClr>
              <a:buFontTx/>
              <a:buNone/>
            </a:pPr>
            <a:r>
              <a:rPr lang="es-ES" altLang="es-ES" sz="14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</a:t>
            </a:r>
            <a:r>
              <a:rPr lang="el-GR" altLang="es-ES" sz="14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Ψ</a:t>
            </a:r>
            <a:r>
              <a:rPr lang="es-ES" altLang="es-ES" sz="14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= función de onda</a:t>
            </a:r>
          </a:p>
        </p:txBody>
      </p:sp>
      <p:sp>
        <p:nvSpPr>
          <p:cNvPr id="2" name="1 Abrir llave"/>
          <p:cNvSpPr/>
          <p:nvPr/>
        </p:nvSpPr>
        <p:spPr bwMode="auto">
          <a:xfrm>
            <a:off x="6688138" y="5672138"/>
            <a:ext cx="187325" cy="852487"/>
          </a:xfrm>
          <a:prstGeom prst="leftBrace">
            <a:avLst>
              <a:gd name="adj1" fmla="val 17652"/>
              <a:gd name="adj2" fmla="val 50000"/>
            </a:avLst>
          </a:prstGeom>
          <a:noFill/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lIns="92075" tIns="46038" rIns="92075" bIns="46038" anchor="ctr"/>
          <a:lstStyle/>
          <a:p>
            <a:pPr algn="r">
              <a:defRPr/>
            </a:pPr>
            <a:endParaRPr lang="es-E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16" name="15 Abrir llave"/>
          <p:cNvSpPr/>
          <p:nvPr/>
        </p:nvSpPr>
        <p:spPr bwMode="auto">
          <a:xfrm>
            <a:off x="5697538" y="2700338"/>
            <a:ext cx="125412" cy="563562"/>
          </a:xfrm>
          <a:prstGeom prst="leftBrace">
            <a:avLst>
              <a:gd name="adj1" fmla="val 17652"/>
              <a:gd name="adj2" fmla="val 50000"/>
            </a:avLst>
          </a:prstGeom>
          <a:noFill/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lIns="92075" tIns="46038" rIns="92075" bIns="46038" anchor="ctr"/>
          <a:lstStyle/>
          <a:p>
            <a:pPr algn="r">
              <a:defRPr/>
            </a:pPr>
            <a:endParaRPr lang="es-E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15377" name="Rectangle 3"/>
          <p:cNvSpPr>
            <a:spLocks noChangeArrowheads="1"/>
          </p:cNvSpPr>
          <p:nvPr/>
        </p:nvSpPr>
        <p:spPr bwMode="auto">
          <a:xfrm>
            <a:off x="5822950" y="4149725"/>
            <a:ext cx="3168650" cy="566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FF0000"/>
              </a:buClr>
              <a:buFontTx/>
              <a:buNone/>
            </a:pPr>
            <a:r>
              <a:rPr lang="es-ES" altLang="es-ES" sz="14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∆</a:t>
            </a:r>
            <a:r>
              <a:rPr lang="es-ES" altLang="es-ES" sz="1400" b="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</a:t>
            </a:r>
            <a:r>
              <a:rPr lang="es-ES" altLang="es-ES" sz="14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= incertidumbre en la posición</a:t>
            </a:r>
          </a:p>
          <a:p>
            <a:pPr eaLnBrk="1" hangingPunct="1">
              <a:buClr>
                <a:srgbClr val="FF0000"/>
              </a:buClr>
              <a:buFontTx/>
              <a:buNone/>
            </a:pPr>
            <a:r>
              <a:rPr lang="es-ES" altLang="es-ES" sz="14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∆</a:t>
            </a:r>
            <a:r>
              <a:rPr lang="es-ES" altLang="es-ES" sz="1400" b="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</a:t>
            </a:r>
            <a:r>
              <a:rPr lang="es-ES" altLang="es-ES" sz="1400" b="0" i="1" baseline="-25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</a:t>
            </a:r>
            <a:r>
              <a:rPr lang="es-ES" altLang="es-ES" sz="14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= incertidumbre en el momento</a:t>
            </a:r>
            <a:endParaRPr lang="es-ES" altLang="es-ES" sz="1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18" name="17 Abrir llave"/>
          <p:cNvSpPr/>
          <p:nvPr/>
        </p:nvSpPr>
        <p:spPr bwMode="auto">
          <a:xfrm>
            <a:off x="5697538" y="4151313"/>
            <a:ext cx="125412" cy="563562"/>
          </a:xfrm>
          <a:prstGeom prst="leftBrace">
            <a:avLst>
              <a:gd name="adj1" fmla="val 17652"/>
              <a:gd name="adj2" fmla="val 50000"/>
            </a:avLst>
          </a:prstGeom>
          <a:noFill/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lIns="92075" tIns="46038" rIns="92075" bIns="46038" anchor="ctr"/>
          <a:lstStyle/>
          <a:p>
            <a:pPr algn="r">
              <a:defRPr/>
            </a:pPr>
            <a:endParaRPr lang="es-E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0" y="0"/>
            <a:ext cx="9144000" cy="382588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s-ES" altLang="es-ES" sz="20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6387" name="Rectangle 4"/>
          <p:cNvSpPr>
            <a:spLocks noChangeArrowheads="1"/>
          </p:cNvSpPr>
          <p:nvPr/>
        </p:nvSpPr>
        <p:spPr bwMode="auto">
          <a:xfrm>
            <a:off x="0" y="0"/>
            <a:ext cx="66325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400">
                <a:solidFill>
                  <a:schemeClr val="tx1"/>
                </a:solidFill>
                <a:latin typeface="Calibri" panose="020F0502020204030204" pitchFamily="34" charset="0"/>
              </a:rPr>
              <a:t>Tema 1. El átomo mecano-cuántico</a:t>
            </a:r>
          </a:p>
        </p:txBody>
      </p:sp>
      <p:sp>
        <p:nvSpPr>
          <p:cNvPr id="16388" name="Text Box 5"/>
          <p:cNvSpPr txBox="1">
            <a:spLocks noChangeArrowheads="1"/>
          </p:cNvSpPr>
          <p:nvPr/>
        </p:nvSpPr>
        <p:spPr bwMode="auto">
          <a:xfrm>
            <a:off x="8316913" y="0"/>
            <a:ext cx="827087" cy="3048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11110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s-ES" sz="2000">
                <a:solidFill>
                  <a:srgbClr val="666699"/>
                </a:solidFill>
                <a:latin typeface="Tahoma" panose="020B0604030504040204" pitchFamily="34" charset="0"/>
              </a:rPr>
              <a:t>uned</a:t>
            </a:r>
          </a:p>
        </p:txBody>
      </p:sp>
      <p:sp>
        <p:nvSpPr>
          <p:cNvPr id="16389" name="5 Marcador de número de diapositiva"/>
          <p:cNvSpPr txBox="1">
            <a:spLocks/>
          </p:cNvSpPr>
          <p:nvPr/>
        </p:nvSpPr>
        <p:spPr bwMode="auto">
          <a:xfrm>
            <a:off x="8532813" y="6459538"/>
            <a:ext cx="6111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E05EFAAF-3DBF-4792-84F6-FD2AB9F02D7D}" type="slidenum">
              <a:rPr kumimoji="0" lang="en-US" altLang="es-ES" sz="1400" b="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4</a:t>
            </a:fld>
            <a:endParaRPr kumimoji="0" lang="en-US" altLang="es-ES" sz="14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6390" name="Rectangle 3"/>
          <p:cNvSpPr>
            <a:spLocks noChangeArrowheads="1"/>
          </p:cNvSpPr>
          <p:nvPr/>
        </p:nvSpPr>
        <p:spPr bwMode="auto">
          <a:xfrm>
            <a:off x="611188" y="1125538"/>
            <a:ext cx="763587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179388" indent="-179388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5F5F5F"/>
              </a:buClr>
              <a:buFont typeface="Wingdings" panose="05000000000000000000" pitchFamily="2" charset="2"/>
              <a:buChar char="§"/>
            </a:pPr>
            <a:r>
              <a:rPr lang="es-ES" altLang="es-ES" sz="2000">
                <a:latin typeface="Calibri" panose="020F0502020204030204" pitchFamily="34" charset="0"/>
              </a:rPr>
              <a:t>Átomo de hidrógeno y números cuánticos</a:t>
            </a:r>
          </a:p>
        </p:txBody>
      </p:sp>
      <p:sp>
        <p:nvSpPr>
          <p:cNvPr id="16391" name="Rectangle 3"/>
          <p:cNvSpPr>
            <a:spLocks noChangeArrowheads="1"/>
          </p:cNvSpPr>
          <p:nvPr/>
        </p:nvSpPr>
        <p:spPr bwMode="auto">
          <a:xfrm>
            <a:off x="971550" y="1700213"/>
            <a:ext cx="7758113" cy="472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66700" indent="-26670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023938" indent="-166688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900"/>
              </a:spcAft>
              <a:buClr>
                <a:srgbClr val="FF0000"/>
              </a:buClr>
              <a:buFont typeface="Wingdings" panose="05000000000000000000" pitchFamily="2" charset="2"/>
              <a:buChar char="à"/>
            </a:pPr>
            <a:r>
              <a:rPr lang="es-ES" altLang="es-ES" sz="1600" b="0">
                <a:solidFill>
                  <a:srgbClr val="000080"/>
                </a:solidFill>
                <a:latin typeface="Times New Roman" panose="02020603050405020304" pitchFamily="18" charset="0"/>
              </a:rPr>
              <a:t>La ecuación de Schrödinger sólo se puede resolver para el átomo de hidrógeno (un electrón orbitando alrededor de un núcleo)</a:t>
            </a:r>
          </a:p>
          <a:p>
            <a:pPr eaLnBrk="1" hangingPunct="1">
              <a:spcBef>
                <a:spcPct val="0"/>
              </a:spcBef>
              <a:spcAft>
                <a:spcPts val="900"/>
              </a:spcAft>
              <a:buClr>
                <a:srgbClr val="FF0000"/>
              </a:buClr>
              <a:buFont typeface="Wingdings" panose="05000000000000000000" pitchFamily="2" charset="2"/>
              <a:buChar char="à"/>
            </a:pPr>
            <a:r>
              <a:rPr lang="es-ES" altLang="es-ES" sz="1600" b="0">
                <a:solidFill>
                  <a:srgbClr val="333333"/>
                </a:solidFill>
                <a:latin typeface="Times New Roman" panose="02020603050405020304" pitchFamily="18" charset="0"/>
              </a:rPr>
              <a:t>El cuadrado de la función de onda </a:t>
            </a:r>
            <a:r>
              <a:rPr lang="el-GR" altLang="es-ES" sz="1600" b="0">
                <a:solidFill>
                  <a:srgbClr val="333333"/>
                </a:solidFill>
                <a:latin typeface="Times New Roman" panose="02020603050405020304" pitchFamily="18" charset="0"/>
              </a:rPr>
              <a:t>Ψ</a:t>
            </a:r>
            <a:r>
              <a:rPr lang="es-ES" altLang="es-ES" sz="1600" b="0" baseline="30000">
                <a:solidFill>
                  <a:srgbClr val="333333"/>
                </a:solidFill>
                <a:latin typeface="Times New Roman" panose="02020603050405020304" pitchFamily="18" charset="0"/>
              </a:rPr>
              <a:t>2</a:t>
            </a:r>
            <a:r>
              <a:rPr lang="es-ES" altLang="es-ES" sz="1600" b="0">
                <a:solidFill>
                  <a:srgbClr val="333333"/>
                </a:solidFill>
                <a:latin typeface="Times New Roman" panose="02020603050405020304" pitchFamily="18" charset="0"/>
              </a:rPr>
              <a:t> da la probabilidad de encontrar a la partícula (p.ej. en electrón) en un punto del espacio, pero la ecuación no permite determinar la trayectoria del electrón ni su estado de movimiento o de reposo</a:t>
            </a:r>
          </a:p>
          <a:p>
            <a:pPr eaLnBrk="1" hangingPunct="1">
              <a:spcBef>
                <a:spcPct val="0"/>
              </a:spcBef>
              <a:spcAft>
                <a:spcPts val="900"/>
              </a:spcAft>
              <a:buClr>
                <a:srgbClr val="FF0000"/>
              </a:buClr>
              <a:buFont typeface="Wingdings" panose="05000000000000000000" pitchFamily="2" charset="2"/>
              <a:buChar char="à"/>
            </a:pPr>
            <a:r>
              <a:rPr lang="es-ES" altLang="es-ES" sz="1600" b="0">
                <a:solidFill>
                  <a:srgbClr val="000080"/>
                </a:solidFill>
                <a:latin typeface="Times New Roman" panose="02020603050405020304" pitchFamily="18" charset="0"/>
              </a:rPr>
              <a:t>Existen varias soluciones posibles (varias funciones de onda) para la ecuación, a las que llamamos </a:t>
            </a:r>
            <a:r>
              <a:rPr lang="es-ES" altLang="es-ES" sz="1600">
                <a:solidFill>
                  <a:srgbClr val="C00000"/>
                </a:solidFill>
                <a:latin typeface="Times New Roman" panose="02020603050405020304" pitchFamily="18" charset="0"/>
              </a:rPr>
              <a:t>orbitales</a:t>
            </a:r>
            <a:r>
              <a:rPr lang="es-ES" altLang="es-ES" sz="1600" b="0">
                <a:solidFill>
                  <a:srgbClr val="000080"/>
                </a:solidFill>
                <a:latin typeface="Times New Roman" panose="02020603050405020304" pitchFamily="18" charset="0"/>
              </a:rPr>
              <a:t>. Los orbitales atómicos son regiones del espacio en torno al núcleo donde la probabilidad de encontrar al electrón es máxima 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à"/>
            </a:pPr>
            <a:r>
              <a:rPr lang="es-ES" altLang="es-ES" sz="1600" b="0">
                <a:solidFill>
                  <a:srgbClr val="333333"/>
                </a:solidFill>
                <a:latin typeface="Times New Roman" panose="02020603050405020304" pitchFamily="18" charset="0"/>
              </a:rPr>
              <a:t>Los orbitales (funciones que satisfacen la ecuación) solo existen para determinados valores de energía </a:t>
            </a:r>
            <a:r>
              <a:rPr lang="es-ES" altLang="es-ES" sz="1600" b="0" i="1">
                <a:solidFill>
                  <a:srgbClr val="333333"/>
                </a:solidFill>
                <a:latin typeface="Times New Roman" panose="02020603050405020304" pitchFamily="18" charset="0"/>
              </a:rPr>
              <a:t>E</a:t>
            </a:r>
            <a:r>
              <a:rPr lang="es-ES" altLang="es-ES" sz="1600" b="0">
                <a:solidFill>
                  <a:srgbClr val="333333"/>
                </a:solidFill>
                <a:latin typeface="Times New Roman" panose="02020603050405020304" pitchFamily="18" charset="0"/>
              </a:rPr>
              <a:t>, y se caracterizan por un conjunto de números enteros (</a:t>
            </a:r>
            <a:r>
              <a:rPr lang="es-ES" altLang="es-ES" sz="1600" b="0" i="1">
                <a:solidFill>
                  <a:srgbClr val="333333"/>
                </a:solidFill>
                <a:latin typeface="Times New Roman" panose="02020603050405020304" pitchFamily="18" charset="0"/>
              </a:rPr>
              <a:t>n</a:t>
            </a:r>
            <a:r>
              <a:rPr lang="es-ES" altLang="es-ES" sz="1600" b="0">
                <a:solidFill>
                  <a:srgbClr val="333333"/>
                </a:solidFill>
                <a:latin typeface="Times New Roman" panose="02020603050405020304" pitchFamily="18" charset="0"/>
              </a:rPr>
              <a:t>, </a:t>
            </a:r>
            <a:r>
              <a:rPr lang="es-ES" altLang="es-ES" sz="1600" b="0" i="1">
                <a:solidFill>
                  <a:srgbClr val="333333"/>
                </a:solidFill>
                <a:latin typeface="Times New Roman" panose="02020603050405020304" pitchFamily="18" charset="0"/>
              </a:rPr>
              <a:t>l</a:t>
            </a:r>
            <a:r>
              <a:rPr lang="es-ES" altLang="es-ES" sz="1600" b="0">
                <a:solidFill>
                  <a:srgbClr val="333333"/>
                </a:solidFill>
                <a:latin typeface="Times New Roman" panose="02020603050405020304" pitchFamily="18" charset="0"/>
              </a:rPr>
              <a:t>, </a:t>
            </a:r>
            <a:r>
              <a:rPr lang="es-ES" altLang="es-ES" sz="1600" b="0" i="1">
                <a:solidFill>
                  <a:srgbClr val="333333"/>
                </a:solidFill>
                <a:latin typeface="Times New Roman" panose="02020603050405020304" pitchFamily="18" charset="0"/>
              </a:rPr>
              <a:t>m</a:t>
            </a:r>
            <a:r>
              <a:rPr lang="es-ES" altLang="es-ES" sz="1600" b="0">
                <a:solidFill>
                  <a:srgbClr val="333333"/>
                </a:solidFill>
                <a:latin typeface="Times New Roman" panose="02020603050405020304" pitchFamily="18" charset="0"/>
              </a:rPr>
              <a:t>) cuyos valores están restringidos, los </a:t>
            </a:r>
            <a:r>
              <a:rPr lang="es-ES" altLang="es-ES" sz="1600">
                <a:solidFill>
                  <a:srgbClr val="C00000"/>
                </a:solidFill>
                <a:latin typeface="Times New Roman" panose="02020603050405020304" pitchFamily="18" charset="0"/>
              </a:rPr>
              <a:t>números cuánticos</a:t>
            </a:r>
            <a:r>
              <a:rPr lang="es-ES" altLang="es-ES" sz="1600" b="0">
                <a:solidFill>
                  <a:srgbClr val="333333"/>
                </a:solidFill>
                <a:latin typeface="Times New Roman" panose="02020603050405020304" pitchFamily="18" charset="0"/>
              </a:rPr>
              <a:t>.</a:t>
            </a:r>
          </a:p>
          <a:p>
            <a:pPr lvl="2" eaLnBrk="1" hangingPunct="1">
              <a:spcBef>
                <a:spcPct val="0"/>
              </a:spcBef>
              <a:buClr>
                <a:srgbClr val="00B050"/>
              </a:buClr>
            </a:pPr>
            <a:r>
              <a:rPr lang="es-ES" altLang="es-ES" sz="1400" b="0" i="1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es-ES" altLang="es-ES" sz="1400" b="0">
                <a:solidFill>
                  <a:srgbClr val="000000"/>
                </a:solidFill>
                <a:latin typeface="Times New Roman" panose="02020603050405020304" pitchFamily="18" charset="0"/>
              </a:rPr>
              <a:t> = </a:t>
            </a:r>
            <a:r>
              <a:rPr lang="es-ES" altLang="es-ES" sz="1400" b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número cuántico principal</a:t>
            </a:r>
          </a:p>
          <a:p>
            <a:pPr lvl="2" eaLnBrk="1" hangingPunct="1">
              <a:spcBef>
                <a:spcPct val="0"/>
              </a:spcBef>
              <a:buClr>
                <a:srgbClr val="00B050"/>
              </a:buClr>
            </a:pPr>
            <a:r>
              <a:rPr lang="es-ES" altLang="es-ES" sz="1400" b="0" i="1">
                <a:solidFill>
                  <a:srgbClr val="000000"/>
                </a:solidFill>
                <a:latin typeface="Times New Roman" panose="02020603050405020304" pitchFamily="18" charset="0"/>
              </a:rPr>
              <a:t>l</a:t>
            </a:r>
            <a:r>
              <a:rPr lang="es-ES" altLang="es-ES" sz="1400" b="0">
                <a:solidFill>
                  <a:srgbClr val="000000"/>
                </a:solidFill>
                <a:latin typeface="Times New Roman" panose="02020603050405020304" pitchFamily="18" charset="0"/>
              </a:rPr>
              <a:t> = </a:t>
            </a:r>
            <a:r>
              <a:rPr lang="es-ES" altLang="es-ES" sz="1400" b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número cuántico secundario</a:t>
            </a:r>
          </a:p>
          <a:p>
            <a:pPr lvl="2" eaLnBrk="1" hangingPunct="1">
              <a:spcBef>
                <a:spcPct val="0"/>
              </a:spcBef>
              <a:spcAft>
                <a:spcPts val="900"/>
              </a:spcAft>
              <a:buClr>
                <a:srgbClr val="00B050"/>
              </a:buClr>
            </a:pPr>
            <a:r>
              <a:rPr lang="es-ES" altLang="es-ES" sz="1400" b="0" i="1">
                <a:solidFill>
                  <a:srgbClr val="000000"/>
                </a:solidFill>
                <a:latin typeface="Times New Roman" panose="02020603050405020304" pitchFamily="18" charset="0"/>
              </a:rPr>
              <a:t>m</a:t>
            </a:r>
            <a:r>
              <a:rPr lang="es-ES" altLang="es-ES" sz="1400" b="0">
                <a:solidFill>
                  <a:srgbClr val="000000"/>
                </a:solidFill>
                <a:latin typeface="Times New Roman" panose="02020603050405020304" pitchFamily="18" charset="0"/>
              </a:rPr>
              <a:t> = </a:t>
            </a:r>
            <a:r>
              <a:rPr lang="es-ES" altLang="es-ES" sz="1400" b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número cuántico magnético</a:t>
            </a:r>
          </a:p>
          <a:p>
            <a:pPr eaLnBrk="1" hangingPunct="1">
              <a:spcBef>
                <a:spcPct val="0"/>
              </a:spcBef>
              <a:spcAft>
                <a:spcPts val="900"/>
              </a:spcAft>
              <a:buClr>
                <a:srgbClr val="FF0000"/>
              </a:buClr>
              <a:buFont typeface="Wingdings" panose="05000000000000000000" pitchFamily="2" charset="2"/>
              <a:buChar char="à"/>
            </a:pPr>
            <a:r>
              <a:rPr lang="es-ES" altLang="es-ES" sz="1600" b="0">
                <a:solidFill>
                  <a:srgbClr val="000080"/>
                </a:solidFill>
                <a:latin typeface="Times New Roman" panose="02020603050405020304" pitchFamily="18" charset="0"/>
              </a:rPr>
              <a:t>Los experimentos demuestran que los niveles energéticos son dobles, por lo que hace falta un cuarto número cuántico (de </a:t>
            </a:r>
            <a:r>
              <a:rPr lang="es-ES" altLang="es-ES" sz="1600" b="0" i="1">
                <a:solidFill>
                  <a:srgbClr val="000080"/>
                </a:solidFill>
                <a:latin typeface="Times New Roman" panose="02020603050405020304" pitchFamily="18" charset="0"/>
              </a:rPr>
              <a:t>espín</a:t>
            </a:r>
            <a:r>
              <a:rPr lang="es-ES" altLang="es-ES" sz="1600" b="0">
                <a:solidFill>
                  <a:srgbClr val="000080"/>
                </a:solidFill>
                <a:latin typeface="Times New Roman" panose="02020603050405020304" pitchFamily="18" charset="0"/>
              </a:rPr>
              <a:t>) que no aparece en la ecuación de Schrödinger. Dirac lo obtuvo matemáticamente al combinar la teoría cuántica con la teoría relativista</a:t>
            </a:r>
          </a:p>
        </p:txBody>
      </p:sp>
      <p:sp>
        <p:nvSpPr>
          <p:cNvPr id="16392" name="Text Box 7"/>
          <p:cNvSpPr txBox="1">
            <a:spLocks noChangeArrowheads="1"/>
          </p:cNvSpPr>
          <p:nvPr/>
        </p:nvSpPr>
        <p:spPr bwMode="auto">
          <a:xfrm>
            <a:off x="179388" y="476250"/>
            <a:ext cx="8353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kumimoji="0" lang="es-ES" altLang="es-ES" sz="2000" b="0">
                <a:solidFill>
                  <a:schemeClr val="accent1"/>
                </a:solidFill>
                <a:latin typeface="Arial" panose="020B0604020202020204" pitchFamily="34" charset="0"/>
              </a:rPr>
              <a:t>Conceptos básicos/previos</a:t>
            </a:r>
          </a:p>
        </p:txBody>
      </p:sp>
      <p:sp>
        <p:nvSpPr>
          <p:cNvPr id="22" name="21 Abrir llave"/>
          <p:cNvSpPr/>
          <p:nvPr/>
        </p:nvSpPr>
        <p:spPr bwMode="auto">
          <a:xfrm>
            <a:off x="1784350" y="4827588"/>
            <a:ext cx="95250" cy="688975"/>
          </a:xfrm>
          <a:prstGeom prst="leftBrace">
            <a:avLst>
              <a:gd name="adj1" fmla="val 17652"/>
              <a:gd name="adj2" fmla="val 50000"/>
            </a:avLst>
          </a:prstGeom>
          <a:noFill/>
          <a:ln w="25400" cap="flat" cmpd="sng" algn="ctr">
            <a:solidFill>
              <a:srgbClr val="000099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lIns="92075" tIns="46038" rIns="92075" bIns="46038" anchor="ctr"/>
          <a:lstStyle/>
          <a:p>
            <a:pPr algn="r">
              <a:defRPr/>
            </a:pPr>
            <a:endParaRPr lang="es-E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0"/>
            <a:ext cx="9144000" cy="382588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s-ES" altLang="es-ES" sz="20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7411" name="Rectangle 4"/>
          <p:cNvSpPr>
            <a:spLocks noChangeArrowheads="1"/>
          </p:cNvSpPr>
          <p:nvPr/>
        </p:nvSpPr>
        <p:spPr bwMode="auto">
          <a:xfrm>
            <a:off x="0" y="0"/>
            <a:ext cx="66325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400">
                <a:solidFill>
                  <a:schemeClr val="tx1"/>
                </a:solidFill>
                <a:latin typeface="Calibri" panose="020F0502020204030204" pitchFamily="34" charset="0"/>
              </a:rPr>
              <a:t>Tema 1. El átomo mecano-cuántico</a:t>
            </a:r>
          </a:p>
        </p:txBody>
      </p:sp>
      <p:sp>
        <p:nvSpPr>
          <p:cNvPr id="17412" name="Text Box 5"/>
          <p:cNvSpPr txBox="1">
            <a:spLocks noChangeArrowheads="1"/>
          </p:cNvSpPr>
          <p:nvPr/>
        </p:nvSpPr>
        <p:spPr bwMode="auto">
          <a:xfrm>
            <a:off x="8316913" y="0"/>
            <a:ext cx="827087" cy="3048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11110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s-ES" sz="2000">
                <a:solidFill>
                  <a:srgbClr val="666699"/>
                </a:solidFill>
                <a:latin typeface="Tahoma" panose="020B0604030504040204" pitchFamily="34" charset="0"/>
              </a:rPr>
              <a:t>uned</a:t>
            </a:r>
          </a:p>
        </p:txBody>
      </p:sp>
      <p:sp>
        <p:nvSpPr>
          <p:cNvPr id="17413" name="5 Marcador de número de diapositiva"/>
          <p:cNvSpPr txBox="1">
            <a:spLocks/>
          </p:cNvSpPr>
          <p:nvPr/>
        </p:nvSpPr>
        <p:spPr bwMode="auto">
          <a:xfrm>
            <a:off x="8532813" y="6459538"/>
            <a:ext cx="6111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7D27A971-070F-4776-852F-6AE30CD6AE44}" type="slidenum">
              <a:rPr kumimoji="0" lang="en-US" altLang="es-ES" sz="1400" b="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5</a:t>
            </a:fld>
            <a:endParaRPr kumimoji="0" lang="en-US" altLang="es-ES" sz="14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7414" name="Rectangle 3"/>
          <p:cNvSpPr>
            <a:spLocks noChangeArrowheads="1"/>
          </p:cNvSpPr>
          <p:nvPr/>
        </p:nvSpPr>
        <p:spPr bwMode="auto">
          <a:xfrm>
            <a:off x="611188" y="1125538"/>
            <a:ext cx="763587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179388" indent="-179388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5F5F5F"/>
              </a:buClr>
              <a:buFont typeface="Wingdings" panose="05000000000000000000" pitchFamily="2" charset="2"/>
              <a:buChar char="§"/>
            </a:pPr>
            <a:r>
              <a:rPr lang="es-ES" altLang="es-ES" sz="2000">
                <a:latin typeface="Calibri" panose="020F0502020204030204" pitchFamily="34" charset="0"/>
              </a:rPr>
              <a:t>Átomo de hidrógeno y números cuánticos</a:t>
            </a:r>
          </a:p>
        </p:txBody>
      </p:sp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179388" y="476250"/>
            <a:ext cx="8353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kumimoji="0" lang="es-ES" altLang="es-ES" sz="2000" b="0">
                <a:solidFill>
                  <a:schemeClr val="accent1"/>
                </a:solidFill>
                <a:latin typeface="Arial" panose="020B0604020202020204" pitchFamily="34" charset="0"/>
              </a:rPr>
              <a:t>Conceptos básicos/previos</a:t>
            </a:r>
          </a:p>
        </p:txBody>
      </p:sp>
      <p:sp>
        <p:nvSpPr>
          <p:cNvPr id="17416" name="Rectangle 3"/>
          <p:cNvSpPr>
            <a:spLocks noChangeArrowheads="1"/>
          </p:cNvSpPr>
          <p:nvPr/>
        </p:nvSpPr>
        <p:spPr bwMode="auto">
          <a:xfrm>
            <a:off x="684213" y="1770063"/>
            <a:ext cx="8045450" cy="1401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85750" indent="-28575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s-ES" altLang="es-ES" sz="1600" b="0" i="1">
                <a:solidFill>
                  <a:srgbClr val="292929"/>
                </a:solidFill>
                <a:latin typeface="Calibri" panose="020F0502020204030204" pitchFamily="34" charset="0"/>
              </a:rPr>
              <a:t>Número cuántico principal </a:t>
            </a:r>
            <a:r>
              <a:rPr lang="es-ES" altLang="es-ES" sz="1600" b="0">
                <a:solidFill>
                  <a:srgbClr val="292929"/>
                </a:solidFill>
                <a:latin typeface="Calibri" panose="020F0502020204030204" pitchFamily="34" charset="0"/>
              </a:rPr>
              <a:t>(</a:t>
            </a:r>
            <a:r>
              <a:rPr lang="es-ES" altLang="es-ES" sz="1600" b="0" i="1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s-ES" altLang="es-ES" sz="1600" b="0">
                <a:solidFill>
                  <a:srgbClr val="292929"/>
                </a:solidFill>
                <a:latin typeface="Calibri" panose="020F0502020204030204" pitchFamily="34" charset="0"/>
              </a:rPr>
              <a:t>): determina el nivel principal de energía y toma cualquier valor entero positivo.</a:t>
            </a:r>
          </a:p>
          <a:p>
            <a:pPr eaLnBrk="1" hangingPunct="1">
              <a:spcBef>
                <a:spcPts val="600"/>
              </a:spcBef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s-ES" altLang="es-ES" sz="1600" b="0" i="1">
                <a:solidFill>
                  <a:srgbClr val="292929"/>
                </a:solidFill>
                <a:latin typeface="Calibri" panose="020F0502020204030204" pitchFamily="34" charset="0"/>
              </a:rPr>
              <a:t>Número cuántico secundario </a:t>
            </a:r>
            <a:r>
              <a:rPr lang="es-ES" altLang="es-ES" sz="1600" b="0">
                <a:solidFill>
                  <a:srgbClr val="292929"/>
                </a:solidFill>
                <a:latin typeface="Calibri" panose="020F0502020204030204" pitchFamily="34" charset="0"/>
              </a:rPr>
              <a:t>(</a:t>
            </a:r>
            <a:r>
              <a:rPr lang="es-ES" altLang="es-ES" sz="1600" b="0" i="1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s-ES" altLang="es-ES" sz="1600" b="0">
                <a:solidFill>
                  <a:srgbClr val="292929"/>
                </a:solidFill>
                <a:latin typeface="Calibri" panose="020F0502020204030204" pitchFamily="34" charset="0"/>
              </a:rPr>
              <a:t>), número orbital o del momento angular: describe la forma geométrica de la nube electrónica asociada al electrón. Toma valores entre </a:t>
            </a:r>
            <a:r>
              <a:rPr lang="es-ES" altLang="es-ES" sz="1600" b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s-ES" altLang="es-ES" sz="1600" b="0">
                <a:solidFill>
                  <a:srgbClr val="292929"/>
                </a:solidFill>
                <a:latin typeface="Calibri" panose="020F0502020204030204" pitchFamily="34" charset="0"/>
              </a:rPr>
              <a:t> y </a:t>
            </a:r>
            <a:r>
              <a:rPr lang="es-ES" altLang="es-ES" sz="1600" b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ES" altLang="es-ES" sz="1600" b="0" i="1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s-ES" altLang="es-ES" sz="1600" b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1)</a:t>
            </a:r>
            <a:r>
              <a:rPr lang="es-ES" altLang="es-ES" sz="1600" b="0">
                <a:solidFill>
                  <a:srgbClr val="292929"/>
                </a:solidFill>
                <a:latin typeface="Calibri" panose="020F0502020204030204" pitchFamily="34" charset="0"/>
              </a:rPr>
              <a:t> que corresponden a subniveles dentro de cada nivel principal</a:t>
            </a:r>
          </a:p>
        </p:txBody>
      </p:sp>
      <p:pic>
        <p:nvPicPr>
          <p:cNvPr id="1741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375" y="4581525"/>
            <a:ext cx="3727450" cy="115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8" name="Rectangle 3"/>
          <p:cNvSpPr>
            <a:spLocks noChangeArrowheads="1"/>
          </p:cNvSpPr>
          <p:nvPr/>
        </p:nvSpPr>
        <p:spPr bwMode="auto">
          <a:xfrm>
            <a:off x="971550" y="3213100"/>
            <a:ext cx="7758113" cy="5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66700" indent="-26670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900"/>
              </a:spcAft>
              <a:buClr>
                <a:srgbClr val="FF0000"/>
              </a:buClr>
              <a:buFont typeface="Wingdings" panose="05000000000000000000" pitchFamily="2" charset="2"/>
              <a:buChar char="à"/>
            </a:pPr>
            <a:r>
              <a:rPr lang="es-ES" altLang="es-ES" sz="1600" b="0">
                <a:solidFill>
                  <a:srgbClr val="000080"/>
                </a:solidFill>
                <a:latin typeface="Times New Roman" panose="02020603050405020304" pitchFamily="18" charset="0"/>
              </a:rPr>
              <a:t>Los subniveles o distintos valores de </a:t>
            </a:r>
            <a:r>
              <a:rPr lang="es-ES" altLang="es-ES" sz="1600" b="0" i="1">
                <a:solidFill>
                  <a:srgbClr val="000080"/>
                </a:solidFill>
                <a:latin typeface="Times New Roman" panose="02020603050405020304" pitchFamily="18" charset="0"/>
              </a:rPr>
              <a:t>l</a:t>
            </a:r>
            <a:r>
              <a:rPr lang="es-ES" altLang="es-ES" sz="1600" b="0">
                <a:solidFill>
                  <a:srgbClr val="000080"/>
                </a:solidFill>
                <a:latin typeface="Times New Roman" panose="02020603050405020304" pitchFamily="18" charset="0"/>
              </a:rPr>
              <a:t> se denotan mediante letras (</a:t>
            </a:r>
            <a:r>
              <a:rPr lang="es-ES" altLang="es-ES" sz="1600" b="0" i="1">
                <a:solidFill>
                  <a:srgbClr val="000080"/>
                </a:solidFill>
                <a:latin typeface="Times New Roman" panose="02020603050405020304" pitchFamily="18" charset="0"/>
              </a:rPr>
              <a:t>s</a:t>
            </a:r>
            <a:r>
              <a:rPr lang="es-ES" altLang="es-ES" sz="1600" b="0">
                <a:solidFill>
                  <a:srgbClr val="000080"/>
                </a:solidFill>
                <a:latin typeface="Times New Roman" panose="02020603050405020304" pitchFamily="18" charset="0"/>
              </a:rPr>
              <a:t>, </a:t>
            </a:r>
            <a:r>
              <a:rPr lang="es-ES" altLang="es-ES" sz="1600" b="0" i="1">
                <a:solidFill>
                  <a:srgbClr val="000080"/>
                </a:solidFill>
                <a:latin typeface="Times New Roman" panose="02020603050405020304" pitchFamily="18" charset="0"/>
              </a:rPr>
              <a:t>p</a:t>
            </a:r>
            <a:r>
              <a:rPr lang="es-ES" altLang="es-ES" sz="1600" b="0">
                <a:solidFill>
                  <a:srgbClr val="000080"/>
                </a:solidFill>
                <a:latin typeface="Times New Roman" panose="02020603050405020304" pitchFamily="18" charset="0"/>
              </a:rPr>
              <a:t>, </a:t>
            </a:r>
            <a:r>
              <a:rPr lang="es-ES" altLang="es-ES" sz="1600" b="0" i="1">
                <a:solidFill>
                  <a:srgbClr val="000080"/>
                </a:solidFill>
                <a:latin typeface="Times New Roman" panose="02020603050405020304" pitchFamily="18" charset="0"/>
              </a:rPr>
              <a:t>d</a:t>
            </a:r>
            <a:r>
              <a:rPr lang="es-ES" altLang="es-ES" sz="1600" b="0">
                <a:solidFill>
                  <a:srgbClr val="000080"/>
                </a:solidFill>
                <a:latin typeface="Times New Roman" panose="02020603050405020304" pitchFamily="18" charset="0"/>
              </a:rPr>
              <a:t>, </a:t>
            </a:r>
            <a:r>
              <a:rPr lang="es-ES" altLang="es-ES" sz="1600" b="0" i="1">
                <a:solidFill>
                  <a:srgbClr val="000080"/>
                </a:solidFill>
                <a:latin typeface="Times New Roman" panose="02020603050405020304" pitchFamily="18" charset="0"/>
              </a:rPr>
              <a:t>f</a:t>
            </a:r>
            <a:r>
              <a:rPr lang="es-ES" altLang="es-ES" sz="1600" b="0">
                <a:solidFill>
                  <a:srgbClr val="000080"/>
                </a:solidFill>
                <a:latin typeface="Times New Roman" panose="02020603050405020304" pitchFamily="18" charset="0"/>
              </a:rPr>
              <a:t>, </a:t>
            </a:r>
            <a:r>
              <a:rPr lang="es-ES" altLang="es-ES" sz="1600" b="0" i="1">
                <a:solidFill>
                  <a:srgbClr val="000080"/>
                </a:solidFill>
                <a:latin typeface="Times New Roman" panose="02020603050405020304" pitchFamily="18" charset="0"/>
              </a:rPr>
              <a:t>g</a:t>
            </a:r>
            <a:r>
              <a:rPr lang="es-ES" altLang="es-ES" sz="1600" b="0">
                <a:solidFill>
                  <a:srgbClr val="000080"/>
                </a:solidFill>
                <a:latin typeface="Times New Roman" panose="02020603050405020304" pitchFamily="18" charset="0"/>
              </a:rPr>
              <a:t>, …) que corresponden a distintos tipos de orbitales atómicos: 1</a:t>
            </a:r>
            <a:r>
              <a:rPr lang="es-ES" altLang="es-ES" sz="1600" b="0" i="1">
                <a:solidFill>
                  <a:srgbClr val="000080"/>
                </a:solidFill>
                <a:latin typeface="Times New Roman" panose="02020603050405020304" pitchFamily="18" charset="0"/>
              </a:rPr>
              <a:t>s</a:t>
            </a:r>
            <a:r>
              <a:rPr lang="es-ES" altLang="es-ES" sz="1600" b="0">
                <a:solidFill>
                  <a:srgbClr val="000080"/>
                </a:solidFill>
                <a:latin typeface="Times New Roman" panose="02020603050405020304" pitchFamily="18" charset="0"/>
              </a:rPr>
              <a:t>, 2</a:t>
            </a:r>
            <a:r>
              <a:rPr lang="es-ES" altLang="es-ES" sz="1600" b="0" i="1">
                <a:solidFill>
                  <a:srgbClr val="000080"/>
                </a:solidFill>
                <a:latin typeface="Times New Roman" panose="02020603050405020304" pitchFamily="18" charset="0"/>
              </a:rPr>
              <a:t>p</a:t>
            </a:r>
            <a:r>
              <a:rPr lang="es-ES" altLang="es-ES" sz="1600" b="0">
                <a:solidFill>
                  <a:srgbClr val="000080"/>
                </a:solidFill>
                <a:latin typeface="Times New Roman" panose="02020603050405020304" pitchFamily="18" charset="0"/>
              </a:rPr>
              <a:t>, 4</a:t>
            </a:r>
            <a:r>
              <a:rPr lang="es-ES" altLang="es-ES" sz="1600" b="0" i="1">
                <a:solidFill>
                  <a:srgbClr val="000080"/>
                </a:solidFill>
                <a:latin typeface="Times New Roman" panose="02020603050405020304" pitchFamily="18" charset="0"/>
              </a:rPr>
              <a:t>d</a:t>
            </a:r>
            <a:r>
              <a:rPr lang="es-ES" altLang="es-ES" sz="1600" b="0">
                <a:solidFill>
                  <a:srgbClr val="000080"/>
                </a:solidFill>
                <a:latin typeface="Times New Roman" panose="02020603050405020304" pitchFamily="18" charset="0"/>
              </a:rPr>
              <a:t>, etc</a:t>
            </a:r>
          </a:p>
        </p:txBody>
      </p:sp>
      <p:sp>
        <p:nvSpPr>
          <p:cNvPr id="17419" name="Rectangle 3"/>
          <p:cNvSpPr>
            <a:spLocks noChangeArrowheads="1"/>
          </p:cNvSpPr>
          <p:nvPr/>
        </p:nvSpPr>
        <p:spPr bwMode="auto">
          <a:xfrm>
            <a:off x="684213" y="3860800"/>
            <a:ext cx="8045450" cy="5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85750" indent="-28575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s-ES" altLang="es-ES" sz="1600" b="0" i="1">
                <a:solidFill>
                  <a:srgbClr val="292929"/>
                </a:solidFill>
                <a:latin typeface="Calibri" panose="020F0502020204030204" pitchFamily="34" charset="0"/>
              </a:rPr>
              <a:t>Número cuántico magnético </a:t>
            </a:r>
            <a:r>
              <a:rPr lang="es-ES" altLang="es-ES" sz="1600" b="0">
                <a:solidFill>
                  <a:srgbClr val="292929"/>
                </a:solidFill>
                <a:latin typeface="Calibri" panose="020F0502020204030204" pitchFamily="34" charset="0"/>
              </a:rPr>
              <a:t>(</a:t>
            </a:r>
            <a:r>
              <a:rPr lang="es-ES" altLang="es-ES" sz="1600" b="0" i="1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s-ES" altLang="es-ES" sz="1600" b="0">
                <a:solidFill>
                  <a:srgbClr val="292929"/>
                </a:solidFill>
                <a:latin typeface="Calibri" panose="020F0502020204030204" pitchFamily="34" charset="0"/>
              </a:rPr>
              <a:t>): describe la orientación del orbital o nube electrónica. Dentro de cada subnivel toma cualquier valor entero desde </a:t>
            </a:r>
            <a:r>
              <a:rPr lang="es-ES" altLang="es-ES" sz="1600" b="0" i="1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+l</a:t>
            </a:r>
            <a:r>
              <a:rPr lang="es-ES" altLang="es-ES" sz="1600" b="0">
                <a:solidFill>
                  <a:srgbClr val="292929"/>
                </a:solidFill>
                <a:latin typeface="Calibri" panose="020F0502020204030204" pitchFamily="34" charset="0"/>
              </a:rPr>
              <a:t> a </a:t>
            </a:r>
            <a:r>
              <a:rPr lang="es-ES" altLang="es-ES" sz="1600" b="0" i="1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–l</a:t>
            </a:r>
            <a:r>
              <a:rPr lang="es-ES" altLang="es-ES" sz="1600" b="0">
                <a:solidFill>
                  <a:srgbClr val="292929"/>
                </a:solidFill>
                <a:latin typeface="Calibri" panose="020F0502020204030204" pitchFamily="34" charset="0"/>
              </a:rPr>
              <a:t> </a:t>
            </a:r>
          </a:p>
        </p:txBody>
      </p:sp>
      <p:sp>
        <p:nvSpPr>
          <p:cNvPr id="17420" name="Rectangle 3"/>
          <p:cNvSpPr>
            <a:spLocks noChangeArrowheads="1"/>
          </p:cNvSpPr>
          <p:nvPr/>
        </p:nvSpPr>
        <p:spPr bwMode="auto">
          <a:xfrm>
            <a:off x="684213" y="5854700"/>
            <a:ext cx="8045450" cy="5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85750" indent="-28575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s-ES" altLang="es-ES" sz="1600" b="0" i="1">
                <a:solidFill>
                  <a:srgbClr val="292929"/>
                </a:solidFill>
                <a:latin typeface="Calibri" panose="020F0502020204030204" pitchFamily="34" charset="0"/>
              </a:rPr>
              <a:t>Número cuántico de espín </a:t>
            </a:r>
            <a:r>
              <a:rPr lang="es-ES" altLang="es-ES" sz="1600" b="0">
                <a:solidFill>
                  <a:srgbClr val="292929"/>
                </a:solidFill>
                <a:latin typeface="Calibri" panose="020F0502020204030204" pitchFamily="34" charset="0"/>
              </a:rPr>
              <a:t>(</a:t>
            </a:r>
            <a:r>
              <a:rPr lang="es-ES" altLang="es-ES" sz="1600" b="0" i="1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s-ES" altLang="es-ES" sz="1600" b="0">
                <a:solidFill>
                  <a:srgbClr val="292929"/>
                </a:solidFill>
                <a:latin typeface="Calibri" panose="020F0502020204030204" pitchFamily="34" charset="0"/>
              </a:rPr>
              <a:t>): toma valores de +½ y –½ y se asocia a la orientación del campo magnético del electrón.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382588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s-ES" altLang="es-ES" sz="20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8435" name="Rectangle 4"/>
          <p:cNvSpPr>
            <a:spLocks noChangeArrowheads="1"/>
          </p:cNvSpPr>
          <p:nvPr/>
        </p:nvSpPr>
        <p:spPr bwMode="auto">
          <a:xfrm>
            <a:off x="0" y="0"/>
            <a:ext cx="66325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400">
                <a:solidFill>
                  <a:schemeClr val="tx1"/>
                </a:solidFill>
                <a:latin typeface="Calibri" panose="020F0502020204030204" pitchFamily="34" charset="0"/>
              </a:rPr>
              <a:t>Tema 1. El átomo mecano-cuántico</a:t>
            </a:r>
          </a:p>
        </p:txBody>
      </p:sp>
      <p:sp>
        <p:nvSpPr>
          <p:cNvPr id="18436" name="Text Box 5"/>
          <p:cNvSpPr txBox="1">
            <a:spLocks noChangeArrowheads="1"/>
          </p:cNvSpPr>
          <p:nvPr/>
        </p:nvSpPr>
        <p:spPr bwMode="auto">
          <a:xfrm>
            <a:off x="8316913" y="0"/>
            <a:ext cx="827087" cy="3048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11110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s-ES" sz="2000">
                <a:solidFill>
                  <a:srgbClr val="666699"/>
                </a:solidFill>
                <a:latin typeface="Tahoma" panose="020B0604030504040204" pitchFamily="34" charset="0"/>
              </a:rPr>
              <a:t>uned</a:t>
            </a:r>
          </a:p>
        </p:txBody>
      </p:sp>
      <p:sp>
        <p:nvSpPr>
          <p:cNvPr id="18437" name="5 Marcador de número de diapositiva"/>
          <p:cNvSpPr txBox="1">
            <a:spLocks/>
          </p:cNvSpPr>
          <p:nvPr/>
        </p:nvSpPr>
        <p:spPr bwMode="auto">
          <a:xfrm>
            <a:off x="8532813" y="6459538"/>
            <a:ext cx="6111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3C711CD6-9B15-4DDF-AA96-39B16AC1A3EA}" type="slidenum">
              <a:rPr kumimoji="0" lang="en-US" altLang="es-ES" sz="1400" b="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6</a:t>
            </a:fld>
            <a:endParaRPr kumimoji="0" lang="en-US" altLang="es-ES" sz="14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8438" name="Rectangle 3"/>
          <p:cNvSpPr>
            <a:spLocks noChangeArrowheads="1"/>
          </p:cNvSpPr>
          <p:nvPr/>
        </p:nvSpPr>
        <p:spPr bwMode="auto">
          <a:xfrm>
            <a:off x="611188" y="1125538"/>
            <a:ext cx="763587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179388" indent="-179388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5F5F5F"/>
              </a:buClr>
              <a:buFont typeface="Wingdings" panose="05000000000000000000" pitchFamily="2" charset="2"/>
              <a:buChar char="§"/>
            </a:pPr>
            <a:r>
              <a:rPr lang="es-ES" altLang="es-ES" sz="2000">
                <a:latin typeface="Calibri" panose="020F0502020204030204" pitchFamily="34" charset="0"/>
              </a:rPr>
              <a:t>Átomo de hidrógeno y números cuánticos</a:t>
            </a:r>
          </a:p>
        </p:txBody>
      </p:sp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179388" y="476250"/>
            <a:ext cx="8353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kumimoji="0" lang="es-ES" altLang="es-ES" sz="2000" b="0">
                <a:solidFill>
                  <a:schemeClr val="accent1"/>
                </a:solidFill>
                <a:latin typeface="Arial" panose="020B0604020202020204" pitchFamily="34" charset="0"/>
              </a:rPr>
              <a:t>Conceptos básicos/previos</a:t>
            </a:r>
          </a:p>
        </p:txBody>
      </p:sp>
      <p:pic>
        <p:nvPicPr>
          <p:cNvPr id="1844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773238"/>
            <a:ext cx="8369300" cy="416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382588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s-ES" altLang="es-ES" sz="20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9459" name="Rectangle 4"/>
          <p:cNvSpPr>
            <a:spLocks noChangeArrowheads="1"/>
          </p:cNvSpPr>
          <p:nvPr/>
        </p:nvSpPr>
        <p:spPr bwMode="auto">
          <a:xfrm>
            <a:off x="0" y="0"/>
            <a:ext cx="66325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400">
                <a:solidFill>
                  <a:schemeClr val="tx1"/>
                </a:solidFill>
                <a:latin typeface="Calibri" panose="020F0502020204030204" pitchFamily="34" charset="0"/>
              </a:rPr>
              <a:t>Tema 1. El átomo mecano-cuántico</a:t>
            </a:r>
          </a:p>
        </p:txBody>
      </p:sp>
      <p:sp>
        <p:nvSpPr>
          <p:cNvPr id="19460" name="Text Box 5"/>
          <p:cNvSpPr txBox="1">
            <a:spLocks noChangeArrowheads="1"/>
          </p:cNvSpPr>
          <p:nvPr/>
        </p:nvSpPr>
        <p:spPr bwMode="auto">
          <a:xfrm>
            <a:off x="8316913" y="0"/>
            <a:ext cx="827087" cy="3048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11110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s-ES" sz="2000">
                <a:solidFill>
                  <a:srgbClr val="666699"/>
                </a:solidFill>
                <a:latin typeface="Tahoma" panose="020B0604030504040204" pitchFamily="34" charset="0"/>
              </a:rPr>
              <a:t>uned</a:t>
            </a:r>
          </a:p>
        </p:txBody>
      </p:sp>
      <p:sp>
        <p:nvSpPr>
          <p:cNvPr id="19461" name="5 Marcador de número de diapositiva"/>
          <p:cNvSpPr txBox="1">
            <a:spLocks/>
          </p:cNvSpPr>
          <p:nvPr/>
        </p:nvSpPr>
        <p:spPr bwMode="auto">
          <a:xfrm>
            <a:off x="8532813" y="6459538"/>
            <a:ext cx="6111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6EC8F594-8510-4FC5-9858-68131E4912A9}" type="slidenum">
              <a:rPr kumimoji="0" lang="en-US" altLang="es-ES" sz="1400" b="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7</a:t>
            </a:fld>
            <a:endParaRPr kumimoji="0" lang="en-US" altLang="es-ES" sz="14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9462" name="Rectangle 3"/>
          <p:cNvSpPr>
            <a:spLocks noChangeArrowheads="1"/>
          </p:cNvSpPr>
          <p:nvPr/>
        </p:nvSpPr>
        <p:spPr bwMode="auto">
          <a:xfrm>
            <a:off x="611188" y="1196975"/>
            <a:ext cx="7635875" cy="401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179388" indent="-179388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5F5F5F"/>
              </a:buClr>
              <a:buFont typeface="Wingdings" panose="05000000000000000000" pitchFamily="2" charset="2"/>
              <a:buChar char="§"/>
            </a:pPr>
            <a:r>
              <a:rPr lang="es-ES" altLang="es-ES" sz="2000">
                <a:latin typeface="Calibri" panose="020F0502020204030204" pitchFamily="34" charset="0"/>
              </a:rPr>
              <a:t>Orbitales atómicos</a:t>
            </a:r>
          </a:p>
        </p:txBody>
      </p:sp>
      <p:sp>
        <p:nvSpPr>
          <p:cNvPr id="19463" name="Text Box 7"/>
          <p:cNvSpPr txBox="1">
            <a:spLocks noChangeArrowheads="1"/>
          </p:cNvSpPr>
          <p:nvPr/>
        </p:nvSpPr>
        <p:spPr bwMode="auto">
          <a:xfrm>
            <a:off x="179388" y="476250"/>
            <a:ext cx="8353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kumimoji="0" lang="es-ES" altLang="es-ES" sz="2000" b="0">
                <a:solidFill>
                  <a:schemeClr val="accent1"/>
                </a:solidFill>
                <a:latin typeface="Arial" panose="020B0604020202020204" pitchFamily="34" charset="0"/>
              </a:rPr>
              <a:t>Conceptos básicos/previos</a:t>
            </a:r>
          </a:p>
        </p:txBody>
      </p:sp>
      <p:pic>
        <p:nvPicPr>
          <p:cNvPr id="19464" name="Picture 4" descr="http://1.bp.blogspot.com/-LkuAI106QoM/T3IUOBH8OOI/AAAAAAAAAIA/2Io_s7FWE-w/s400/orbitales-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952625"/>
            <a:ext cx="2397125" cy="179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5" name="Picture 6" descr="http://javierdelucas.es/p-orbitals_3-up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550" y="1828800"/>
            <a:ext cx="2560638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6" name="Picture 8" descr="http://www.iesrdelgado.org/tomasgomez/1%C2%BABachillerato/Imagenes/d-orbitals_5-up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150" y="4202113"/>
            <a:ext cx="2736850" cy="205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7" name="Picture 10" descr="http://3.bp.blogspot.com/-PzQhO8dA-T4/T3IUhTRJWyI/AAAAAAAAAIk/Tbga4seiKjA/s400/orbitales-f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100" y="4076700"/>
            <a:ext cx="4065588" cy="198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9144000" cy="382588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s-ES" altLang="es-ES" sz="20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0483" name="Rectangle 4"/>
          <p:cNvSpPr>
            <a:spLocks noChangeArrowheads="1"/>
          </p:cNvSpPr>
          <p:nvPr/>
        </p:nvSpPr>
        <p:spPr bwMode="auto">
          <a:xfrm>
            <a:off x="0" y="0"/>
            <a:ext cx="66325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400">
                <a:solidFill>
                  <a:schemeClr val="tx1"/>
                </a:solidFill>
                <a:latin typeface="Calibri" panose="020F0502020204030204" pitchFamily="34" charset="0"/>
              </a:rPr>
              <a:t>Tema 1. El átomo mecano-cuántico</a:t>
            </a:r>
          </a:p>
        </p:txBody>
      </p:sp>
      <p:sp>
        <p:nvSpPr>
          <p:cNvPr id="20484" name="Text Box 5"/>
          <p:cNvSpPr txBox="1">
            <a:spLocks noChangeArrowheads="1"/>
          </p:cNvSpPr>
          <p:nvPr/>
        </p:nvSpPr>
        <p:spPr bwMode="auto">
          <a:xfrm>
            <a:off x="8316913" y="0"/>
            <a:ext cx="827087" cy="3048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11110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s-ES" sz="2000">
                <a:solidFill>
                  <a:srgbClr val="666699"/>
                </a:solidFill>
                <a:latin typeface="Tahoma" panose="020B0604030504040204" pitchFamily="34" charset="0"/>
              </a:rPr>
              <a:t>uned</a:t>
            </a:r>
          </a:p>
        </p:txBody>
      </p:sp>
      <p:sp>
        <p:nvSpPr>
          <p:cNvPr id="20485" name="5 Marcador de número de diapositiva"/>
          <p:cNvSpPr txBox="1">
            <a:spLocks/>
          </p:cNvSpPr>
          <p:nvPr/>
        </p:nvSpPr>
        <p:spPr bwMode="auto">
          <a:xfrm>
            <a:off x="8532813" y="6459538"/>
            <a:ext cx="6111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497FA1E4-EFD7-4F17-B17C-5182DF2FE368}" type="slidenum">
              <a:rPr kumimoji="0" lang="en-US" altLang="es-ES" sz="1400" b="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8</a:t>
            </a:fld>
            <a:endParaRPr kumimoji="0" lang="en-US" altLang="es-ES" sz="14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0486" name="Rectangle 3"/>
          <p:cNvSpPr>
            <a:spLocks noChangeArrowheads="1"/>
          </p:cNvSpPr>
          <p:nvPr/>
        </p:nvSpPr>
        <p:spPr bwMode="auto">
          <a:xfrm>
            <a:off x="611188" y="1125538"/>
            <a:ext cx="763587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179388" indent="-179388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5F5F5F"/>
              </a:buClr>
              <a:buFont typeface="Wingdings" panose="05000000000000000000" pitchFamily="2" charset="2"/>
              <a:buChar char="§"/>
            </a:pPr>
            <a:r>
              <a:rPr lang="es-ES" altLang="es-ES" sz="2000">
                <a:latin typeface="Calibri" panose="020F0502020204030204" pitchFamily="34" charset="0"/>
              </a:rPr>
              <a:t>Átomos polielectrónicos</a:t>
            </a:r>
          </a:p>
        </p:txBody>
      </p:sp>
      <p:sp>
        <p:nvSpPr>
          <p:cNvPr id="20487" name="Rectangle 3"/>
          <p:cNvSpPr>
            <a:spLocks noChangeArrowheads="1"/>
          </p:cNvSpPr>
          <p:nvPr/>
        </p:nvSpPr>
        <p:spPr bwMode="auto">
          <a:xfrm>
            <a:off x="971550" y="1700213"/>
            <a:ext cx="7561263" cy="301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66700" indent="-26670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900"/>
              </a:spcAft>
              <a:buClr>
                <a:srgbClr val="FF0000"/>
              </a:buClr>
              <a:buFont typeface="Wingdings" panose="05000000000000000000" pitchFamily="2" charset="2"/>
              <a:buChar char="à"/>
            </a:pPr>
            <a:r>
              <a:rPr lang="es-ES" altLang="es-ES" sz="1600" b="0">
                <a:solidFill>
                  <a:srgbClr val="000080"/>
                </a:solidFill>
                <a:latin typeface="Times New Roman" panose="02020603050405020304" pitchFamily="18" charset="0"/>
              </a:rPr>
              <a:t>Todos los orbitales con valores iguales del número </a:t>
            </a:r>
            <a:r>
              <a:rPr lang="es-ES" altLang="es-ES" sz="1600" b="0" i="1">
                <a:solidFill>
                  <a:srgbClr val="000080"/>
                </a:solidFill>
                <a:latin typeface="Times New Roman" panose="02020603050405020304" pitchFamily="18" charset="0"/>
              </a:rPr>
              <a:t>l</a:t>
            </a:r>
            <a:r>
              <a:rPr lang="es-ES" altLang="es-ES" sz="1600" b="0">
                <a:solidFill>
                  <a:srgbClr val="000080"/>
                </a:solidFill>
                <a:latin typeface="Times New Roman" panose="02020603050405020304" pitchFamily="18" charset="0"/>
              </a:rPr>
              <a:t> tienen la misma energía (ej. los orbitales tipo </a:t>
            </a:r>
            <a:r>
              <a:rPr lang="es-ES" altLang="es-ES" sz="1600" b="0" i="1">
                <a:solidFill>
                  <a:srgbClr val="000080"/>
                </a:solidFill>
                <a:latin typeface="Times New Roman" panose="02020603050405020304" pitchFamily="18" charset="0"/>
              </a:rPr>
              <a:t>p</a:t>
            </a:r>
            <a:r>
              <a:rPr lang="es-ES" altLang="es-ES" sz="1600" b="0">
                <a:solidFill>
                  <a:srgbClr val="000080"/>
                </a:solidFill>
                <a:latin typeface="Times New Roman" panose="02020603050405020304" pitchFamily="18" charset="0"/>
              </a:rPr>
              <a:t> [</a:t>
            </a:r>
            <a:r>
              <a:rPr lang="es-ES" altLang="es-ES" sz="1600" b="0" i="1">
                <a:solidFill>
                  <a:srgbClr val="000080"/>
                </a:solidFill>
                <a:latin typeface="Times New Roman" panose="02020603050405020304" pitchFamily="18" charset="0"/>
              </a:rPr>
              <a:t>p</a:t>
            </a:r>
            <a:r>
              <a:rPr lang="es-ES" altLang="es-ES" sz="1600" b="0" i="1" baseline="-25000">
                <a:solidFill>
                  <a:srgbClr val="000080"/>
                </a:solidFill>
                <a:latin typeface="Times New Roman" panose="02020603050405020304" pitchFamily="18" charset="0"/>
              </a:rPr>
              <a:t>x</a:t>
            </a:r>
            <a:r>
              <a:rPr lang="es-ES" altLang="es-ES" sz="1600" b="0">
                <a:solidFill>
                  <a:srgbClr val="000080"/>
                </a:solidFill>
                <a:latin typeface="Times New Roman" panose="02020603050405020304" pitchFamily="18" charset="0"/>
              </a:rPr>
              <a:t>, </a:t>
            </a:r>
            <a:r>
              <a:rPr lang="es-ES" altLang="es-ES" sz="1600" b="0" i="1">
                <a:solidFill>
                  <a:srgbClr val="000080"/>
                </a:solidFill>
                <a:latin typeface="Times New Roman" panose="02020603050405020304" pitchFamily="18" charset="0"/>
              </a:rPr>
              <a:t>p</a:t>
            </a:r>
            <a:r>
              <a:rPr lang="es-ES" altLang="es-ES" sz="1600" b="0" i="1" baseline="-25000">
                <a:solidFill>
                  <a:srgbClr val="000080"/>
                </a:solidFill>
                <a:latin typeface="Times New Roman" panose="02020603050405020304" pitchFamily="18" charset="0"/>
              </a:rPr>
              <a:t>y</a:t>
            </a:r>
            <a:r>
              <a:rPr lang="es-ES" altLang="es-ES" sz="1600" b="0">
                <a:solidFill>
                  <a:srgbClr val="000080"/>
                </a:solidFill>
                <a:latin typeface="Times New Roman" panose="02020603050405020304" pitchFamily="18" charset="0"/>
              </a:rPr>
              <a:t>, </a:t>
            </a:r>
            <a:r>
              <a:rPr lang="es-ES" altLang="es-ES" sz="1600" b="0" i="1">
                <a:solidFill>
                  <a:srgbClr val="000080"/>
                </a:solidFill>
                <a:latin typeface="Times New Roman" panose="02020603050405020304" pitchFamily="18" charset="0"/>
              </a:rPr>
              <a:t>p</a:t>
            </a:r>
            <a:r>
              <a:rPr lang="es-ES" altLang="es-ES" sz="1600" b="0" i="1" baseline="-25000">
                <a:solidFill>
                  <a:srgbClr val="000080"/>
                </a:solidFill>
                <a:latin typeface="Times New Roman" panose="02020603050405020304" pitchFamily="18" charset="0"/>
              </a:rPr>
              <a:t>z</a:t>
            </a:r>
            <a:r>
              <a:rPr lang="es-ES" altLang="es-ES" sz="1600" b="0">
                <a:solidFill>
                  <a:srgbClr val="000080"/>
                </a:solidFill>
                <a:latin typeface="Times New Roman" panose="02020603050405020304" pitchFamily="18" charset="0"/>
              </a:rPr>
              <a:t>] ), la energía del orbital no depende de </a:t>
            </a:r>
            <a:r>
              <a:rPr lang="es-ES" altLang="es-ES" sz="1600" b="0" i="1">
                <a:solidFill>
                  <a:srgbClr val="000080"/>
                </a:solidFill>
                <a:latin typeface="Times New Roman" panose="02020603050405020304" pitchFamily="18" charset="0"/>
              </a:rPr>
              <a:t>m</a:t>
            </a:r>
            <a:r>
              <a:rPr lang="es-ES" altLang="es-ES" sz="1600" b="0">
                <a:solidFill>
                  <a:srgbClr val="000080"/>
                </a:solidFill>
                <a:latin typeface="Times New Roman" panose="02020603050405020304" pitchFamily="18" charset="0"/>
              </a:rPr>
              <a:t> o </a:t>
            </a:r>
            <a:r>
              <a:rPr lang="es-ES" altLang="es-ES" sz="1600" b="0" i="1">
                <a:solidFill>
                  <a:srgbClr val="000080"/>
                </a:solidFill>
                <a:latin typeface="Times New Roman" panose="02020603050405020304" pitchFamily="18" charset="0"/>
              </a:rPr>
              <a:t>s</a:t>
            </a:r>
            <a:r>
              <a:rPr lang="es-ES" altLang="es-ES" sz="1600" b="0">
                <a:solidFill>
                  <a:srgbClr val="000080"/>
                </a:solidFill>
                <a:latin typeface="Times New Roman" panose="02020603050405020304" pitchFamily="18" charset="0"/>
              </a:rPr>
              <a:t>.</a:t>
            </a:r>
          </a:p>
          <a:p>
            <a:pPr eaLnBrk="1" hangingPunct="1">
              <a:spcBef>
                <a:spcPct val="0"/>
              </a:spcBef>
              <a:spcAft>
                <a:spcPts val="900"/>
              </a:spcAft>
              <a:buClr>
                <a:srgbClr val="FF0000"/>
              </a:buClr>
              <a:buFont typeface="Wingdings" panose="05000000000000000000" pitchFamily="2" charset="2"/>
              <a:buChar char="à"/>
            </a:pPr>
            <a:r>
              <a:rPr lang="es-ES" altLang="es-ES" sz="1600" b="0">
                <a:solidFill>
                  <a:srgbClr val="333333"/>
                </a:solidFill>
                <a:latin typeface="Times New Roman" panose="02020603050405020304" pitchFamily="18" charset="0"/>
              </a:rPr>
              <a:t>Los estados de menor energía se denominan </a:t>
            </a:r>
            <a:r>
              <a:rPr lang="es-ES" altLang="es-ES" sz="1600" b="0" i="1">
                <a:solidFill>
                  <a:srgbClr val="333333"/>
                </a:solidFill>
                <a:latin typeface="Times New Roman" panose="02020603050405020304" pitchFamily="18" charset="0"/>
              </a:rPr>
              <a:t>estados fundamentales</a:t>
            </a:r>
            <a:r>
              <a:rPr lang="es-ES" altLang="es-ES" sz="1600" b="0">
                <a:solidFill>
                  <a:srgbClr val="333333"/>
                </a:solidFill>
                <a:latin typeface="Times New Roman" panose="02020603050405020304" pitchFamily="18" charset="0"/>
              </a:rPr>
              <a:t> pero existen estados posibles de mayor energía, </a:t>
            </a:r>
            <a:r>
              <a:rPr lang="es-ES" altLang="es-ES" sz="1600" b="0" i="1">
                <a:solidFill>
                  <a:srgbClr val="333333"/>
                </a:solidFill>
                <a:latin typeface="Times New Roman" panose="02020603050405020304" pitchFamily="18" charset="0"/>
              </a:rPr>
              <a:t>estados excitados</a:t>
            </a:r>
            <a:r>
              <a:rPr lang="es-ES" altLang="es-ES" sz="1600" b="0">
                <a:solidFill>
                  <a:srgbClr val="333333"/>
                </a:solidFill>
                <a:latin typeface="Times New Roman" panose="02020603050405020304" pitchFamily="18" charset="0"/>
              </a:rPr>
              <a:t>.</a:t>
            </a:r>
          </a:p>
          <a:p>
            <a:pPr eaLnBrk="1" hangingPunct="1">
              <a:spcBef>
                <a:spcPct val="0"/>
              </a:spcBef>
              <a:spcAft>
                <a:spcPts val="900"/>
              </a:spcAft>
              <a:buClr>
                <a:srgbClr val="FF0000"/>
              </a:buClr>
              <a:buFont typeface="Wingdings" panose="05000000000000000000" pitchFamily="2" charset="2"/>
              <a:buChar char="à"/>
            </a:pPr>
            <a:r>
              <a:rPr lang="es-ES" altLang="es-ES" sz="1600" b="0" i="1">
                <a:solidFill>
                  <a:srgbClr val="000080"/>
                </a:solidFill>
                <a:latin typeface="Times New Roman" panose="02020603050405020304" pitchFamily="18" charset="0"/>
              </a:rPr>
              <a:t>Principio de exclusión de Pauli</a:t>
            </a:r>
            <a:r>
              <a:rPr lang="es-ES" altLang="es-ES" sz="1600" b="0">
                <a:solidFill>
                  <a:srgbClr val="000080"/>
                </a:solidFill>
                <a:latin typeface="Times New Roman" panose="02020603050405020304" pitchFamily="18" charset="0"/>
              </a:rPr>
              <a:t>: en un átomo no puede haber dos electrones con los cuatro números cuánticos iguales</a:t>
            </a:r>
          </a:p>
          <a:p>
            <a:pPr eaLnBrk="1" hangingPunct="1">
              <a:spcBef>
                <a:spcPct val="0"/>
              </a:spcBef>
              <a:spcAft>
                <a:spcPts val="900"/>
              </a:spcAft>
              <a:buClr>
                <a:srgbClr val="FF0000"/>
              </a:buClr>
              <a:buFont typeface="Wingdings" panose="05000000000000000000" pitchFamily="2" charset="2"/>
              <a:buChar char="à"/>
            </a:pPr>
            <a:r>
              <a:rPr lang="es-ES" altLang="es-ES" sz="1600" b="0" i="1">
                <a:solidFill>
                  <a:srgbClr val="333333"/>
                </a:solidFill>
                <a:latin typeface="Times New Roman" panose="02020603050405020304" pitchFamily="18" charset="0"/>
              </a:rPr>
              <a:t>Regla de Hund</a:t>
            </a:r>
            <a:r>
              <a:rPr lang="es-ES" altLang="es-ES" sz="1600" b="0">
                <a:solidFill>
                  <a:srgbClr val="333333"/>
                </a:solidFill>
                <a:latin typeface="Times New Roman" panose="02020603050405020304" pitchFamily="18" charset="0"/>
              </a:rPr>
              <a:t>: el estado de mínima energía para el átomo es aquel en el que los electrones están en diferentes orbitales (del mismo nivel) y con espines paralelos</a:t>
            </a:r>
          </a:p>
          <a:p>
            <a:pPr eaLnBrk="1" hangingPunct="1">
              <a:spcBef>
                <a:spcPct val="0"/>
              </a:spcBef>
              <a:spcAft>
                <a:spcPts val="900"/>
              </a:spcAft>
              <a:buClr>
                <a:srgbClr val="FF0000"/>
              </a:buClr>
              <a:buFont typeface="Wingdings" panose="05000000000000000000" pitchFamily="2" charset="2"/>
              <a:buChar char="à"/>
            </a:pPr>
            <a:r>
              <a:rPr lang="es-ES" altLang="es-ES" sz="1600" b="0">
                <a:solidFill>
                  <a:srgbClr val="000080"/>
                </a:solidFill>
                <a:latin typeface="Times New Roman" panose="02020603050405020304" pitchFamily="18" charset="0"/>
              </a:rPr>
              <a:t>La energía aumenta conforme lo hace </a:t>
            </a:r>
            <a:r>
              <a:rPr lang="es-ES" altLang="es-ES" sz="1600" b="0" i="1">
                <a:solidFill>
                  <a:srgbClr val="000080"/>
                </a:solidFill>
                <a:latin typeface="Times New Roman" panose="02020603050405020304" pitchFamily="18" charset="0"/>
              </a:rPr>
              <a:t>n</a:t>
            </a:r>
            <a:r>
              <a:rPr lang="es-ES" altLang="es-ES" sz="1600" b="0">
                <a:solidFill>
                  <a:srgbClr val="000080"/>
                </a:solidFill>
                <a:latin typeface="Times New Roman" panose="02020603050405020304" pitchFamily="18" charset="0"/>
              </a:rPr>
              <a:t>, y dentro de cada capa lo hace con el número </a:t>
            </a:r>
            <a:r>
              <a:rPr lang="es-ES" altLang="es-ES" sz="1600" b="0" i="1">
                <a:solidFill>
                  <a:srgbClr val="000080"/>
                </a:solidFill>
                <a:latin typeface="Times New Roman" panose="02020603050405020304" pitchFamily="18" charset="0"/>
              </a:rPr>
              <a:t>l</a:t>
            </a:r>
            <a:r>
              <a:rPr lang="es-ES" altLang="es-ES" sz="1600" b="0">
                <a:solidFill>
                  <a:srgbClr val="000080"/>
                </a:solidFill>
                <a:latin typeface="Times New Roman" panose="02020603050405020304" pitchFamily="18" charset="0"/>
              </a:rPr>
              <a:t> (</a:t>
            </a:r>
            <a:r>
              <a:rPr lang="es-ES" altLang="es-ES" sz="1600" b="0" i="1">
                <a:solidFill>
                  <a:srgbClr val="000080"/>
                </a:solidFill>
                <a:latin typeface="Times New Roman" panose="02020603050405020304" pitchFamily="18" charset="0"/>
              </a:rPr>
              <a:t>s &lt; p &lt; d &lt; f </a:t>
            </a:r>
            <a:r>
              <a:rPr lang="es-ES" altLang="es-ES" sz="1600" b="0">
                <a:solidFill>
                  <a:srgbClr val="000080"/>
                </a:solidFill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20488" name="Text Box 7"/>
          <p:cNvSpPr txBox="1">
            <a:spLocks noChangeArrowheads="1"/>
          </p:cNvSpPr>
          <p:nvPr/>
        </p:nvSpPr>
        <p:spPr bwMode="auto">
          <a:xfrm>
            <a:off x="179388" y="476250"/>
            <a:ext cx="8353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kumimoji="0" lang="es-ES" altLang="es-ES" sz="2000" b="0">
                <a:solidFill>
                  <a:schemeClr val="accent1"/>
                </a:solidFill>
                <a:latin typeface="Arial" panose="020B0604020202020204" pitchFamily="34" charset="0"/>
              </a:rPr>
              <a:t>Conceptos básicos/previos</a:t>
            </a:r>
          </a:p>
        </p:txBody>
      </p:sp>
      <p:pic>
        <p:nvPicPr>
          <p:cNvPr id="20489" name="Picture 2" descr="http://www.guatequimica.com/tutoriales/atomo/nc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13" y="4949825"/>
            <a:ext cx="7578725" cy="153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382588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s-ES" altLang="es-ES" sz="20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1507" name="Rectangle 4"/>
          <p:cNvSpPr>
            <a:spLocks noChangeArrowheads="1"/>
          </p:cNvSpPr>
          <p:nvPr/>
        </p:nvSpPr>
        <p:spPr bwMode="auto">
          <a:xfrm>
            <a:off x="0" y="0"/>
            <a:ext cx="66325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400">
                <a:solidFill>
                  <a:schemeClr val="tx1"/>
                </a:solidFill>
                <a:latin typeface="Calibri" panose="020F0502020204030204" pitchFamily="34" charset="0"/>
              </a:rPr>
              <a:t>Tema 1. El átomo mecano-cuántico</a:t>
            </a:r>
          </a:p>
        </p:txBody>
      </p:sp>
      <p:sp>
        <p:nvSpPr>
          <p:cNvPr id="21508" name="Text Box 5"/>
          <p:cNvSpPr txBox="1">
            <a:spLocks noChangeArrowheads="1"/>
          </p:cNvSpPr>
          <p:nvPr/>
        </p:nvSpPr>
        <p:spPr bwMode="auto">
          <a:xfrm>
            <a:off x="8316913" y="0"/>
            <a:ext cx="827087" cy="3048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11110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s-ES" sz="2000">
                <a:solidFill>
                  <a:srgbClr val="666699"/>
                </a:solidFill>
                <a:latin typeface="Tahoma" panose="020B0604030504040204" pitchFamily="34" charset="0"/>
              </a:rPr>
              <a:t>uned</a:t>
            </a:r>
          </a:p>
        </p:txBody>
      </p:sp>
      <p:sp>
        <p:nvSpPr>
          <p:cNvPr id="21509" name="5 Marcador de número de diapositiva"/>
          <p:cNvSpPr txBox="1">
            <a:spLocks/>
          </p:cNvSpPr>
          <p:nvPr/>
        </p:nvSpPr>
        <p:spPr bwMode="auto">
          <a:xfrm>
            <a:off x="8532813" y="6459538"/>
            <a:ext cx="6111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AD545D07-43E4-4DD6-A3F3-8624E28A2B78}" type="slidenum">
              <a:rPr kumimoji="0" lang="en-US" altLang="es-ES" sz="1400" b="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9</a:t>
            </a:fld>
            <a:endParaRPr kumimoji="0" lang="en-US" altLang="es-ES" sz="14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1510" name="Text Box 7"/>
          <p:cNvSpPr txBox="1">
            <a:spLocks noChangeArrowheads="1"/>
          </p:cNvSpPr>
          <p:nvPr/>
        </p:nvSpPr>
        <p:spPr bwMode="auto">
          <a:xfrm>
            <a:off x="179388" y="476250"/>
            <a:ext cx="8353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kumimoji="0" lang="es-ES" altLang="es-ES" sz="2000" b="0">
                <a:solidFill>
                  <a:schemeClr val="accent1"/>
                </a:solidFill>
                <a:latin typeface="Arial" panose="020B0604020202020204" pitchFamily="34" charset="0"/>
              </a:rPr>
              <a:t>Conceptos básicos/previos</a:t>
            </a:r>
          </a:p>
        </p:txBody>
      </p:sp>
      <p:sp>
        <p:nvSpPr>
          <p:cNvPr id="21511" name="Rectangle 3"/>
          <p:cNvSpPr>
            <a:spLocks noChangeArrowheads="1"/>
          </p:cNvSpPr>
          <p:nvPr/>
        </p:nvSpPr>
        <p:spPr bwMode="auto">
          <a:xfrm>
            <a:off x="611188" y="1125538"/>
            <a:ext cx="763587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179388" indent="-179388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5F5F5F"/>
              </a:buClr>
              <a:buFont typeface="Wingdings" panose="05000000000000000000" pitchFamily="2" charset="2"/>
              <a:buChar char="§"/>
            </a:pPr>
            <a:r>
              <a:rPr lang="es-ES" altLang="es-ES" sz="2000">
                <a:latin typeface="Calibri" panose="020F0502020204030204" pitchFamily="34" charset="0"/>
              </a:rPr>
              <a:t>Configuración electrónica</a:t>
            </a:r>
          </a:p>
        </p:txBody>
      </p:sp>
      <p:pic>
        <p:nvPicPr>
          <p:cNvPr id="2151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2063" y="703263"/>
            <a:ext cx="3944937" cy="2379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375" y="3624263"/>
            <a:ext cx="1831975" cy="268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4" name="Text Box 17"/>
          <p:cNvSpPr txBox="1">
            <a:spLocks noChangeArrowheads="1"/>
          </p:cNvSpPr>
          <p:nvPr/>
        </p:nvSpPr>
        <p:spPr bwMode="auto">
          <a:xfrm>
            <a:off x="5880100" y="6229350"/>
            <a:ext cx="280987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s-ES" sz="1200" b="0">
                <a:solidFill>
                  <a:srgbClr val="FF000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 </a:t>
            </a:r>
            <a:r>
              <a:rPr kumimoji="0" lang="es-ES" altLang="es-ES" sz="1200" b="0" i="1">
                <a:latin typeface="Calibri" panose="020F0502020204030204" pitchFamily="34" charset="0"/>
              </a:rPr>
              <a:t>Orden de llenado u ocupación de los distintos orbitales</a:t>
            </a:r>
            <a:endParaRPr kumimoji="0" lang="es-ES" altLang="es-ES" sz="1200" b="0" i="1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pic>
        <p:nvPicPr>
          <p:cNvPr id="21515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88" y="1989138"/>
            <a:ext cx="3997325" cy="420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6" name="Text Box 17"/>
          <p:cNvSpPr txBox="1">
            <a:spLocks noChangeArrowheads="1"/>
          </p:cNvSpPr>
          <p:nvPr/>
        </p:nvSpPr>
        <p:spPr bwMode="auto">
          <a:xfrm>
            <a:off x="1187450" y="6229350"/>
            <a:ext cx="280987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s-ES" sz="1200" b="0">
                <a:solidFill>
                  <a:srgbClr val="FF000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 </a:t>
            </a:r>
            <a:r>
              <a:rPr kumimoji="0" lang="es-ES" altLang="es-ES" sz="1200" b="0" i="1">
                <a:latin typeface="Calibri" panose="020F0502020204030204" pitchFamily="34" charset="0"/>
              </a:rPr>
              <a:t>Configuraciones electrónicas en el estado fundamental</a:t>
            </a:r>
            <a:endParaRPr kumimoji="0" lang="es-ES" altLang="es-ES" sz="1200" b="0" i="1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21517" name="Text Box 17"/>
          <p:cNvSpPr txBox="1">
            <a:spLocks noChangeArrowheads="1"/>
          </p:cNvSpPr>
          <p:nvPr/>
        </p:nvSpPr>
        <p:spPr bwMode="auto">
          <a:xfrm>
            <a:off x="5880100" y="3130550"/>
            <a:ext cx="28098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s-ES" sz="1200" b="0">
                <a:solidFill>
                  <a:srgbClr val="FF000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 </a:t>
            </a:r>
            <a:r>
              <a:rPr kumimoji="0" lang="es-ES" altLang="es-ES" sz="1200" b="0" i="1">
                <a:latin typeface="Calibri" panose="020F0502020204030204" pitchFamily="34" charset="0"/>
              </a:rPr>
              <a:t>Niveles de energía</a:t>
            </a:r>
            <a:endParaRPr kumimoji="0" lang="es-ES" altLang="es-ES" sz="1200" b="0" i="1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icial">
  <a:themeElements>
    <a:clrScheme name="inicial 9">
      <a:dk1>
        <a:srgbClr val="000080"/>
      </a:dk1>
      <a:lt1>
        <a:srgbClr val="FFFFFF"/>
      </a:lt1>
      <a:dk2>
        <a:srgbClr val="3366CC"/>
      </a:dk2>
      <a:lt2>
        <a:srgbClr val="FFFFFF"/>
      </a:lt2>
      <a:accent1>
        <a:srgbClr val="006699"/>
      </a:accent1>
      <a:accent2>
        <a:srgbClr val="6699FF"/>
      </a:accent2>
      <a:accent3>
        <a:srgbClr val="FFFFFF"/>
      </a:accent3>
      <a:accent4>
        <a:srgbClr val="00006C"/>
      </a:accent4>
      <a:accent5>
        <a:srgbClr val="AAB8CA"/>
      </a:accent5>
      <a:accent6>
        <a:srgbClr val="5C8AE7"/>
      </a:accent6>
      <a:hlink>
        <a:srgbClr val="0000FF"/>
      </a:hlink>
      <a:folHlink>
        <a:srgbClr val="0000FF"/>
      </a:folHlink>
    </a:clrScheme>
    <a:fontScheme name="inicial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FF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800" b="1" i="0" u="none" strike="noStrike" cap="none" normalizeH="0" baseline="0" smtClean="0">
            <a:ln>
              <a:noFill/>
            </a:ln>
            <a:solidFill>
              <a:srgbClr val="0033CC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FF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800" b="1" i="0" u="none" strike="noStrike" cap="none" normalizeH="0" baseline="0" smtClean="0">
            <a:ln>
              <a:noFill/>
            </a:ln>
            <a:solidFill>
              <a:srgbClr val="0033CC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Verdana" pitchFamily="34" charset="0"/>
          </a:defRPr>
        </a:defPPr>
      </a:lstStyle>
    </a:lnDef>
  </a:objectDefaults>
  <a:extraClrSchemeLst>
    <a:extraClrScheme>
      <a:clrScheme name="inicial 1">
        <a:dk1>
          <a:srgbClr val="00354E"/>
        </a:dk1>
        <a:lt1>
          <a:srgbClr val="EAEAEA"/>
        </a:lt1>
        <a:dk2>
          <a:srgbClr val="006699"/>
        </a:dk2>
        <a:lt2>
          <a:srgbClr val="CCECFF"/>
        </a:lt2>
        <a:accent1>
          <a:srgbClr val="006699"/>
        </a:accent1>
        <a:accent2>
          <a:srgbClr val="6699FF"/>
        </a:accent2>
        <a:accent3>
          <a:srgbClr val="AAB8CA"/>
        </a:accent3>
        <a:accent4>
          <a:srgbClr val="C8C8C8"/>
        </a:accent4>
        <a:accent5>
          <a:srgbClr val="AAB8CA"/>
        </a:accent5>
        <a:accent6>
          <a:srgbClr val="5C8AE7"/>
        </a:accent6>
        <a:hlink>
          <a:srgbClr val="CCCCFF"/>
        </a:hlink>
        <a:folHlink>
          <a:srgbClr val="5E6FD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icial 2">
        <a:dk1>
          <a:srgbClr val="000080"/>
        </a:dk1>
        <a:lt1>
          <a:srgbClr val="FFFFFF"/>
        </a:lt1>
        <a:dk2>
          <a:srgbClr val="3366CC"/>
        </a:dk2>
        <a:lt2>
          <a:srgbClr val="7A7C93"/>
        </a:lt2>
        <a:accent1>
          <a:srgbClr val="006699"/>
        </a:accent1>
        <a:accent2>
          <a:srgbClr val="6699FF"/>
        </a:accent2>
        <a:accent3>
          <a:srgbClr val="FFFFFF"/>
        </a:accent3>
        <a:accent4>
          <a:srgbClr val="00006C"/>
        </a:accent4>
        <a:accent5>
          <a:srgbClr val="AAB8CA"/>
        </a:accent5>
        <a:accent6>
          <a:srgbClr val="5C8AE7"/>
        </a:accent6>
        <a:hlink>
          <a:srgbClr val="CCCCFF"/>
        </a:hlink>
        <a:folHlink>
          <a:srgbClr val="5E6FD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icial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969696"/>
        </a:accent1>
        <a:accent2>
          <a:srgbClr val="CBCBCB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B8B8B8"/>
        </a:accent6>
        <a:hlink>
          <a:srgbClr val="EAEAEA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icial 4">
        <a:dk1>
          <a:srgbClr val="660066"/>
        </a:dk1>
        <a:lt1>
          <a:srgbClr val="EAEAEA"/>
        </a:lt1>
        <a:dk2>
          <a:srgbClr val="3366CC"/>
        </a:dk2>
        <a:lt2>
          <a:srgbClr val="7A7C93"/>
        </a:lt2>
        <a:accent1>
          <a:srgbClr val="00CCCC"/>
        </a:accent1>
        <a:accent2>
          <a:srgbClr val="CC66FF"/>
        </a:accent2>
        <a:accent3>
          <a:srgbClr val="F3F3F3"/>
        </a:accent3>
        <a:accent4>
          <a:srgbClr val="560056"/>
        </a:accent4>
        <a:accent5>
          <a:srgbClr val="AAE2E2"/>
        </a:accent5>
        <a:accent6>
          <a:srgbClr val="B95CE7"/>
        </a:accent6>
        <a:hlink>
          <a:srgbClr val="CCFF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icial 5">
        <a:dk1>
          <a:srgbClr val="003366"/>
        </a:dk1>
        <a:lt1>
          <a:srgbClr val="EAEAEA"/>
        </a:lt1>
        <a:dk2>
          <a:srgbClr val="009999"/>
        </a:dk2>
        <a:lt2>
          <a:srgbClr val="FFFFFF"/>
        </a:lt2>
        <a:accent1>
          <a:srgbClr val="008080"/>
        </a:accent1>
        <a:accent2>
          <a:srgbClr val="00CCCC"/>
        </a:accent2>
        <a:accent3>
          <a:srgbClr val="AACACA"/>
        </a:accent3>
        <a:accent4>
          <a:srgbClr val="C8C8C8"/>
        </a:accent4>
        <a:accent5>
          <a:srgbClr val="AAC0C0"/>
        </a:accent5>
        <a:accent6>
          <a:srgbClr val="00B9B9"/>
        </a:accent6>
        <a:hlink>
          <a:srgbClr val="A7DDE1"/>
        </a:hlink>
        <a:folHlink>
          <a:srgbClr val="319C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icial 6">
        <a:dk1>
          <a:srgbClr val="00354E"/>
        </a:dk1>
        <a:lt1>
          <a:srgbClr val="EAEAEA"/>
        </a:lt1>
        <a:dk2>
          <a:srgbClr val="6D67AA"/>
        </a:dk2>
        <a:lt2>
          <a:srgbClr val="CCCCFF"/>
        </a:lt2>
        <a:accent1>
          <a:srgbClr val="6600CC"/>
        </a:accent1>
        <a:accent2>
          <a:srgbClr val="9999FF"/>
        </a:accent2>
        <a:accent3>
          <a:srgbClr val="BAB8D2"/>
        </a:accent3>
        <a:accent4>
          <a:srgbClr val="C8C8C8"/>
        </a:accent4>
        <a:accent5>
          <a:srgbClr val="B8AAE2"/>
        </a:accent5>
        <a:accent6>
          <a:srgbClr val="8A8AE7"/>
        </a:accent6>
        <a:hlink>
          <a:srgbClr val="CCCCFF"/>
        </a:hlink>
        <a:folHlink>
          <a:srgbClr val="9D70B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icial 7">
        <a:dk1>
          <a:srgbClr val="000080"/>
        </a:dk1>
        <a:lt1>
          <a:srgbClr val="FFFFFF"/>
        </a:lt1>
        <a:dk2>
          <a:srgbClr val="3366CC"/>
        </a:dk2>
        <a:lt2>
          <a:srgbClr val="7A7C93"/>
        </a:lt2>
        <a:accent1>
          <a:srgbClr val="006699"/>
        </a:accent1>
        <a:accent2>
          <a:srgbClr val="6699FF"/>
        </a:accent2>
        <a:accent3>
          <a:srgbClr val="FFFFFF"/>
        </a:accent3>
        <a:accent4>
          <a:srgbClr val="00006C"/>
        </a:accent4>
        <a:accent5>
          <a:srgbClr val="AAB8CA"/>
        </a:accent5>
        <a:accent6>
          <a:srgbClr val="5C8AE7"/>
        </a:accent6>
        <a:hlink>
          <a:srgbClr val="5F5F5F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icial 8">
        <a:dk1>
          <a:srgbClr val="000080"/>
        </a:dk1>
        <a:lt1>
          <a:srgbClr val="FFFFFF"/>
        </a:lt1>
        <a:dk2>
          <a:srgbClr val="3366CC"/>
        </a:dk2>
        <a:lt2>
          <a:srgbClr val="7A7C93"/>
        </a:lt2>
        <a:accent1>
          <a:srgbClr val="006699"/>
        </a:accent1>
        <a:accent2>
          <a:srgbClr val="6699FF"/>
        </a:accent2>
        <a:accent3>
          <a:srgbClr val="FFFFFF"/>
        </a:accent3>
        <a:accent4>
          <a:srgbClr val="00006C"/>
        </a:accent4>
        <a:accent5>
          <a:srgbClr val="AAB8CA"/>
        </a:accent5>
        <a:accent6>
          <a:srgbClr val="5C8AE7"/>
        </a:accent6>
        <a:hlink>
          <a:srgbClr val="0000FF"/>
        </a:hlink>
        <a:folHlink>
          <a:srgbClr val="00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icial 9">
        <a:dk1>
          <a:srgbClr val="000080"/>
        </a:dk1>
        <a:lt1>
          <a:srgbClr val="FFFFFF"/>
        </a:lt1>
        <a:dk2>
          <a:srgbClr val="3366CC"/>
        </a:dk2>
        <a:lt2>
          <a:srgbClr val="FFFFFF"/>
        </a:lt2>
        <a:accent1>
          <a:srgbClr val="006699"/>
        </a:accent1>
        <a:accent2>
          <a:srgbClr val="6699FF"/>
        </a:accent2>
        <a:accent3>
          <a:srgbClr val="FFFFFF"/>
        </a:accent3>
        <a:accent4>
          <a:srgbClr val="00006C"/>
        </a:accent4>
        <a:accent5>
          <a:srgbClr val="AAB8CA"/>
        </a:accent5>
        <a:accent6>
          <a:srgbClr val="5C8AE7"/>
        </a:accent6>
        <a:hlink>
          <a:srgbClr val="0000FF"/>
        </a:hlink>
        <a:folHlink>
          <a:srgbClr val="0000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19705</TotalTime>
  <Words>2452</Words>
  <Application>Microsoft Office PowerPoint</Application>
  <PresentationFormat>Presentación en pantalla (4:3)</PresentationFormat>
  <Paragraphs>247</Paragraphs>
  <Slides>25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34" baseType="lpstr">
      <vt:lpstr>Arial</vt:lpstr>
      <vt:lpstr>Bradley Hand ITC</vt:lpstr>
      <vt:lpstr>Calibri</vt:lpstr>
      <vt:lpstr>Tahoma</vt:lpstr>
      <vt:lpstr>Times</vt:lpstr>
      <vt:lpstr>Times New Roman</vt:lpstr>
      <vt:lpstr>Verdana</vt:lpstr>
      <vt:lpstr>Wingdings</vt:lpstr>
      <vt:lpstr>inicial</vt:lpstr>
      <vt:lpstr>Presentación de PowerPoint</vt:lpstr>
      <vt:lpstr>Contenido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Universidad Autónoma de Madrid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Cinética química</dc:title>
  <dc:creator>Luis Seijo</dc:creator>
  <cp:lastModifiedBy>JOSE LORENZO BALENZATEGUI MANZANARES</cp:lastModifiedBy>
  <cp:revision>1789</cp:revision>
  <cp:lastPrinted>2003-03-06T17:45:16Z</cp:lastPrinted>
  <dcterms:created xsi:type="dcterms:W3CDTF">2002-08-03T16:38:44Z</dcterms:created>
  <dcterms:modified xsi:type="dcterms:W3CDTF">2025-01-27T06:44:37Z</dcterms:modified>
</cp:coreProperties>
</file>