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581" r:id="rId2"/>
    <p:sldId id="631" r:id="rId3"/>
    <p:sldId id="654" r:id="rId4"/>
    <p:sldId id="737" r:id="rId5"/>
    <p:sldId id="740" r:id="rId6"/>
    <p:sldId id="751" r:id="rId7"/>
    <p:sldId id="738" r:id="rId8"/>
    <p:sldId id="741" r:id="rId9"/>
    <p:sldId id="739" r:id="rId10"/>
    <p:sldId id="742" r:id="rId11"/>
    <p:sldId id="656" r:id="rId12"/>
    <p:sldId id="743" r:id="rId13"/>
    <p:sldId id="746" r:id="rId14"/>
    <p:sldId id="744" r:id="rId15"/>
    <p:sldId id="745" r:id="rId16"/>
    <p:sldId id="747" r:id="rId17"/>
    <p:sldId id="730" r:id="rId18"/>
    <p:sldId id="752" r:id="rId19"/>
    <p:sldId id="748" r:id="rId20"/>
    <p:sldId id="753" r:id="rId21"/>
    <p:sldId id="749" r:id="rId22"/>
    <p:sldId id="754" r:id="rId23"/>
    <p:sldId id="755" r:id="rId24"/>
    <p:sldId id="750" r:id="rId25"/>
    <p:sldId id="756" r:id="rId2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D4D4D"/>
    <a:srgbClr val="000099"/>
    <a:srgbClr val="333333"/>
    <a:srgbClr val="000000"/>
    <a:srgbClr val="B2B2B2"/>
    <a:srgbClr val="292929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0" autoAdjust="0"/>
    <p:restoredTop sz="94794" autoAdjust="0"/>
  </p:normalViewPr>
  <p:slideViewPr>
    <p:cSldViewPr>
      <p:cViewPr varScale="1">
        <p:scale>
          <a:sx n="85" d="100"/>
          <a:sy n="85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32"/>
    </p:cViewPr>
  </p:sorterViewPr>
  <p:notesViewPr>
    <p:cSldViewPr>
      <p:cViewPr varScale="1">
        <p:scale>
          <a:sx n="54" d="100"/>
          <a:sy n="54" d="100"/>
        </p:scale>
        <p:origin x="-216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rgbClr val="FFFF00"/>
                </a:solidFill>
                <a:latin typeface="Times" panose="02020603050405020304" pitchFamily="18" charset="0"/>
              </a:defRPr>
            </a:lvl1pPr>
          </a:lstStyle>
          <a:p>
            <a:fld id="{82507CB6-50A4-4BB5-BF0A-1388B9B6F4C1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noProof="0" smtClean="0"/>
              <a:t>Click to edit Master text styles</a:t>
            </a:r>
          </a:p>
          <a:p>
            <a:pPr lvl="1"/>
            <a:r>
              <a:rPr lang="es-ES_tradnl" altLang="es-ES_tradnl" noProof="0" smtClean="0"/>
              <a:t>Second level</a:t>
            </a:r>
          </a:p>
          <a:p>
            <a:pPr lvl="2"/>
            <a:r>
              <a:rPr lang="es-ES_tradnl" altLang="es-ES_tradnl" noProof="0" smtClean="0"/>
              <a:t>Third level</a:t>
            </a:r>
          </a:p>
          <a:p>
            <a:pPr lvl="3"/>
            <a:r>
              <a:rPr lang="es-ES_tradnl" altLang="es-ES_tradnl" noProof="0" smtClean="0"/>
              <a:t>Fourth level</a:t>
            </a:r>
          </a:p>
          <a:p>
            <a:pPr lvl="4"/>
            <a:r>
              <a:rPr lang="es-ES_tradnl" altLang="es-ES_tradnl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fld id="{8291C01E-2EAD-4305-ADB9-EB2F7FACB3F2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F08CD23-B5A7-4E52-97C1-452A91D842A0}" type="slidenum">
              <a:rPr kumimoji="0" lang="es-ES_tradnl" altLang="es-ES_tradnl" sz="1300" b="0">
                <a:solidFill>
                  <a:schemeClr val="tx1"/>
                </a:solidFill>
                <a:latin typeface="Times" panose="02020603050405020304" pitchFamily="18" charset="0"/>
              </a:rPr>
              <a:pPr/>
              <a:t>2</a:t>
            </a:fld>
            <a:endParaRPr kumimoji="0" lang="es-ES_tradnl" altLang="es-ES_tradnl" sz="1300" b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938940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3488A5F7-609C-4398-80BF-01CAEA863916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94692981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439025" y="0"/>
            <a:ext cx="2479675" cy="6481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286625" cy="6481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7CB56CF0-01B6-47FD-BEA8-F20AB465FE34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291018920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BB63ADFA-EF69-42F6-8C36-FF127F0CF8FB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49175482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45141888-BB87-4391-890E-83CB46FA9F8E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204188128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73050" y="1023938"/>
            <a:ext cx="4640263" cy="545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65713" y="1023938"/>
            <a:ext cx="4640262" cy="545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DA68C639-A6CE-4362-93BA-90F3B9F8436D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836996334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3294D314-8EB4-4D59-ACC3-220D4DC564A8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9530115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A1183E3B-F667-4F05-B8A8-69EF5535DB77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31757604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35C6B511-3361-45E6-B9B5-5BFD365152FE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275744114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2D8C53ED-56A5-4608-94F2-6FE2F06611DE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65676957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95B0EA01-D5E1-4BFE-8333-A3925D551244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16558485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80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0" y="0"/>
            <a:ext cx="9155113" cy="9144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437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023938"/>
            <a:ext cx="8707437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3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81775"/>
            <a:ext cx="984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solidFill>
                  <a:srgbClr val="FFFFFF"/>
                </a:solidFill>
              </a:defRPr>
            </a:lvl1pPr>
          </a:lstStyle>
          <a:p>
            <a:r>
              <a:rPr lang="es-ES_tradnl" altLang="es-ES_tradnl"/>
              <a:t> </a:t>
            </a:r>
            <a:fld id="{E59F68DD-4673-4074-A0A9-F4EFFCC863A9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2" r:id="rId1"/>
    <p:sldLayoutId id="2147484603" r:id="rId2"/>
    <p:sldLayoutId id="2147484604" r:id="rId3"/>
    <p:sldLayoutId id="2147484605" r:id="rId4"/>
    <p:sldLayoutId id="2147484606" r:id="rId5"/>
    <p:sldLayoutId id="2147484607" r:id="rId6"/>
    <p:sldLayoutId id="2147484608" r:id="rId7"/>
    <p:sldLayoutId id="2147484609" r:id="rId8"/>
    <p:sldLayoutId id="2147484610" r:id="rId9"/>
    <p:sldLayoutId id="2147484611" r:id="rId10"/>
    <p:sldLayoutId id="2147484612" r:id="rId11"/>
  </p:sldLayoutIdLst>
  <p:transition advClick="0"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62"/>
          <p:cNvSpPr txBox="1">
            <a:spLocks noChangeArrowheads="1"/>
          </p:cNvSpPr>
          <p:nvPr/>
        </p:nvSpPr>
        <p:spPr bwMode="auto">
          <a:xfrm>
            <a:off x="5364163" y="5949950"/>
            <a:ext cx="3313112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rgbClr val="C0C0C0"/>
                </a:solidFill>
                <a:latin typeface="Tahoma" panose="020B0604030504040204" pitchFamily="34" charset="0"/>
              </a:rPr>
              <a:t>Centro Asociado de Guadalajara</a:t>
            </a:r>
          </a:p>
        </p:txBody>
      </p:sp>
      <p:sp>
        <p:nvSpPr>
          <p:cNvPr id="13315" name="Text Box 163"/>
          <p:cNvSpPr txBox="1">
            <a:spLocks noChangeArrowheads="1"/>
          </p:cNvSpPr>
          <p:nvPr/>
        </p:nvSpPr>
        <p:spPr bwMode="auto">
          <a:xfrm>
            <a:off x="5148263" y="5518150"/>
            <a:ext cx="3529012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b="0">
                <a:solidFill>
                  <a:srgbClr val="FFFF99"/>
                </a:solidFill>
                <a:latin typeface="Times New Roman" panose="02020603050405020304" pitchFamily="18" charset="0"/>
              </a:rPr>
              <a:t>José Lorenzo Balenzategui</a:t>
            </a:r>
          </a:p>
        </p:txBody>
      </p:sp>
      <p:sp>
        <p:nvSpPr>
          <p:cNvPr id="13316" name="Text Box 170"/>
          <p:cNvSpPr txBox="1">
            <a:spLocks noChangeArrowheads="1"/>
          </p:cNvSpPr>
          <p:nvPr/>
        </p:nvSpPr>
        <p:spPr bwMode="auto">
          <a:xfrm>
            <a:off x="2227263" y="354013"/>
            <a:ext cx="3281362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chemeClr val="bg1"/>
                </a:solidFill>
                <a:latin typeface="Tahoma" panose="020B0604030504040204" pitchFamily="34" charset="0"/>
              </a:rPr>
              <a:t>Grado en Ingeniería Industrial</a:t>
            </a:r>
          </a:p>
        </p:txBody>
      </p:sp>
      <p:sp>
        <p:nvSpPr>
          <p:cNvPr id="13317" name="Rectangle 171"/>
          <p:cNvSpPr>
            <a:spLocks noChangeArrowheads="1"/>
          </p:cNvSpPr>
          <p:nvPr/>
        </p:nvSpPr>
        <p:spPr bwMode="auto">
          <a:xfrm>
            <a:off x="2227263" y="617538"/>
            <a:ext cx="601662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800">
                <a:solidFill>
                  <a:srgbClr val="00FF00"/>
                </a:solidFill>
              </a:rPr>
              <a:t>Fundamentos Químicos de la Ingeniería</a:t>
            </a:r>
            <a:endParaRPr kumimoji="0" lang="es-ES" altLang="es-ES" sz="1800">
              <a:solidFill>
                <a:srgbClr val="FFFF99"/>
              </a:solidFill>
            </a:endParaRPr>
          </a:p>
        </p:txBody>
      </p:sp>
      <p:grpSp>
        <p:nvGrpSpPr>
          <p:cNvPr id="13318" name="Group 175"/>
          <p:cNvGrpSpPr>
            <a:grpSpLocks/>
          </p:cNvGrpSpPr>
          <p:nvPr/>
        </p:nvGrpSpPr>
        <p:grpSpPr bwMode="auto">
          <a:xfrm>
            <a:off x="2300288" y="315913"/>
            <a:ext cx="5080000" cy="735012"/>
            <a:chOff x="250" y="337"/>
            <a:chExt cx="1405" cy="463"/>
          </a:xfrm>
        </p:grpSpPr>
        <p:sp>
          <p:nvSpPr>
            <p:cNvPr id="13325" name="Line 173"/>
            <p:cNvSpPr>
              <a:spLocks noChangeShapeType="1"/>
            </p:cNvSpPr>
            <p:nvPr/>
          </p:nvSpPr>
          <p:spPr bwMode="auto">
            <a:xfrm rot="5400000">
              <a:off x="952" y="97"/>
              <a:ext cx="1" cy="140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17961" dir="2700000" algn="ctr" rotWithShape="0">
                <a:srgbClr val="11110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26" name="Line 174"/>
            <p:cNvSpPr>
              <a:spLocks noChangeShapeType="1"/>
            </p:cNvSpPr>
            <p:nvPr/>
          </p:nvSpPr>
          <p:spPr bwMode="auto">
            <a:xfrm rot="5400000">
              <a:off x="952" y="-365"/>
              <a:ext cx="1" cy="140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17961" dir="2700000" algn="ctr" rotWithShape="0">
                <a:srgbClr val="11110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319" name="Group 145"/>
          <p:cNvGrpSpPr>
            <a:grpSpLocks/>
          </p:cNvGrpSpPr>
          <p:nvPr/>
        </p:nvGrpSpPr>
        <p:grpSpPr bwMode="auto">
          <a:xfrm>
            <a:off x="1258888" y="260350"/>
            <a:ext cx="865187" cy="858838"/>
            <a:chOff x="541" y="935"/>
            <a:chExt cx="594" cy="590"/>
          </a:xfrm>
        </p:grpSpPr>
        <p:sp>
          <p:nvSpPr>
            <p:cNvPr id="13323" name="Rectangle 144"/>
            <p:cNvSpPr>
              <a:spLocks noChangeArrowheads="1"/>
            </p:cNvSpPr>
            <p:nvPr/>
          </p:nvSpPr>
          <p:spPr bwMode="auto">
            <a:xfrm>
              <a:off x="541" y="935"/>
              <a:ext cx="594" cy="590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s-ES" altLang="es-ES" sz="20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3324" name="Picture 143" descr="untitl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" y="958"/>
              <a:ext cx="544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20" name="Picture 154" descr="Logo%20UNED%20ver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3525"/>
            <a:ext cx="858838" cy="8588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Rectangle 160"/>
          <p:cNvSpPr>
            <a:spLocks noChangeArrowheads="1"/>
          </p:cNvSpPr>
          <p:nvPr/>
        </p:nvSpPr>
        <p:spPr bwMode="auto">
          <a:xfrm>
            <a:off x="4840288" y="2852738"/>
            <a:ext cx="3752850" cy="15700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_tradnl" altLang="es-ES" sz="3200">
                <a:solidFill>
                  <a:srgbClr val="FF3300"/>
                </a:solidFill>
                <a:latin typeface="Tahoma" panose="020B0604030504040204" pitchFamily="34" charset="0"/>
              </a:rPr>
              <a:t>Tema 1: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3200">
                <a:solidFill>
                  <a:schemeClr val="bg1"/>
                </a:solidFill>
                <a:latin typeface="Tahoma" panose="020B0604030504040204" pitchFamily="34" charset="0"/>
              </a:rPr>
              <a:t>El átomo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3200">
                <a:solidFill>
                  <a:schemeClr val="bg1"/>
                </a:solidFill>
                <a:latin typeface="Tahoma" panose="020B0604030504040204" pitchFamily="34" charset="0"/>
              </a:rPr>
              <a:t>mecano-cuántico</a:t>
            </a:r>
          </a:p>
        </p:txBody>
      </p:sp>
      <p:pic>
        <p:nvPicPr>
          <p:cNvPr id="13322" name="Picture 16" descr="http://www.askamathematician.com/wp-content/uploads/2011/12/orbital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22550"/>
            <a:ext cx="4176713" cy="251936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253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13B7335-66A0-4296-81A9-88B0B0BBF231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Conceptos básicos/previos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650875" y="981075"/>
            <a:ext cx="76358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Tabla periódica</a:t>
            </a:r>
          </a:p>
        </p:txBody>
      </p:sp>
      <p:grpSp>
        <p:nvGrpSpPr>
          <p:cNvPr id="22536" name="2 Grupo"/>
          <p:cNvGrpSpPr>
            <a:grpSpLocks/>
          </p:cNvGrpSpPr>
          <p:nvPr/>
        </p:nvGrpSpPr>
        <p:grpSpPr bwMode="auto">
          <a:xfrm>
            <a:off x="1306513" y="1905000"/>
            <a:ext cx="6615112" cy="4824413"/>
            <a:chOff x="1010672" y="1664397"/>
            <a:chExt cx="7122656" cy="5193603"/>
          </a:xfrm>
        </p:grpSpPr>
        <p:pic>
          <p:nvPicPr>
            <p:cNvPr id="22547" name="Picture 4" descr="http://www.tablaperiodica.es/wp-content/uploads/TABLA-PERI%C3%93DICA-ACTUALIZAD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672" y="1664397"/>
              <a:ext cx="7122656" cy="5193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1 Rectángulo"/>
            <p:cNvSpPr/>
            <p:nvPr/>
          </p:nvSpPr>
          <p:spPr bwMode="auto">
            <a:xfrm>
              <a:off x="2555880" y="1772064"/>
              <a:ext cx="3745078" cy="649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92075" tIns="46038" rIns="92075" bIns="46038" anchor="ctr"/>
            <a:lstStyle/>
            <a:p>
              <a:pPr algn="r">
                <a:defRPr/>
              </a:pPr>
              <a:endPara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</p:grpSp>
      <p:sp>
        <p:nvSpPr>
          <p:cNvPr id="22537" name="Text Box 17"/>
          <p:cNvSpPr txBox="1">
            <a:spLocks noChangeArrowheads="1"/>
          </p:cNvSpPr>
          <p:nvPr/>
        </p:nvSpPr>
        <p:spPr bwMode="auto">
          <a:xfrm>
            <a:off x="3094038" y="3230563"/>
            <a:ext cx="19827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Metales de transición (B)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2538" name="Text Box 17"/>
          <p:cNvSpPr txBox="1">
            <a:spLocks noChangeArrowheads="1"/>
          </p:cNvSpPr>
          <p:nvPr/>
        </p:nvSpPr>
        <p:spPr bwMode="auto">
          <a:xfrm>
            <a:off x="5826125" y="1500188"/>
            <a:ext cx="17700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Grupos principales o representativos (A)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2539" name="Text Box 17"/>
          <p:cNvSpPr txBox="1">
            <a:spLocks noChangeArrowheads="1"/>
          </p:cNvSpPr>
          <p:nvPr/>
        </p:nvSpPr>
        <p:spPr bwMode="auto">
          <a:xfrm>
            <a:off x="1108075" y="1552575"/>
            <a:ext cx="22082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Grupos representativos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2540" name="Text Box 17"/>
          <p:cNvSpPr txBox="1">
            <a:spLocks noChangeArrowheads="1"/>
          </p:cNvSpPr>
          <p:nvPr/>
        </p:nvSpPr>
        <p:spPr bwMode="auto">
          <a:xfrm>
            <a:off x="179388" y="5689600"/>
            <a:ext cx="18351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Metales de transición interna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2541" name="Line 26"/>
          <p:cNvSpPr>
            <a:spLocks noChangeShapeType="1"/>
          </p:cNvSpPr>
          <p:nvPr/>
        </p:nvSpPr>
        <p:spPr bwMode="auto">
          <a:xfrm>
            <a:off x="1876425" y="5976938"/>
            <a:ext cx="409575" cy="0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42" name="Line 26"/>
          <p:cNvSpPr>
            <a:spLocks noChangeShapeType="1"/>
          </p:cNvSpPr>
          <p:nvPr/>
        </p:nvSpPr>
        <p:spPr bwMode="auto">
          <a:xfrm>
            <a:off x="5076825" y="3384550"/>
            <a:ext cx="573088" cy="0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43" name="Line 26"/>
          <p:cNvSpPr>
            <a:spLocks noChangeShapeType="1"/>
          </p:cNvSpPr>
          <p:nvPr/>
        </p:nvSpPr>
        <p:spPr bwMode="auto">
          <a:xfrm flipH="1">
            <a:off x="5724525" y="2076450"/>
            <a:ext cx="1943100" cy="0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44" name="Line 26"/>
          <p:cNvSpPr>
            <a:spLocks noChangeShapeType="1"/>
          </p:cNvSpPr>
          <p:nvPr/>
        </p:nvSpPr>
        <p:spPr bwMode="auto">
          <a:xfrm flipH="1">
            <a:off x="2555875" y="3384550"/>
            <a:ext cx="538163" cy="0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45" name="Line 26"/>
          <p:cNvSpPr>
            <a:spLocks noChangeShapeType="1"/>
          </p:cNvSpPr>
          <p:nvPr/>
        </p:nvSpPr>
        <p:spPr bwMode="auto">
          <a:xfrm flipH="1">
            <a:off x="1841500" y="1963738"/>
            <a:ext cx="714375" cy="0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13 Forma libre"/>
          <p:cNvSpPr/>
          <p:nvPr/>
        </p:nvSpPr>
        <p:spPr bwMode="auto">
          <a:xfrm>
            <a:off x="5719763" y="2847975"/>
            <a:ext cx="1633537" cy="2128838"/>
          </a:xfrm>
          <a:custGeom>
            <a:avLst/>
            <a:gdLst>
              <a:gd name="connsiteX0" fmla="*/ 0 w 1633537"/>
              <a:gd name="connsiteY0" fmla="*/ 0 h 2128837"/>
              <a:gd name="connsiteX1" fmla="*/ 0 w 1633537"/>
              <a:gd name="connsiteY1" fmla="*/ 428625 h 2128837"/>
              <a:gd name="connsiteX2" fmla="*/ 319087 w 1633537"/>
              <a:gd name="connsiteY2" fmla="*/ 428625 h 2128837"/>
              <a:gd name="connsiteX3" fmla="*/ 319087 w 1633537"/>
              <a:gd name="connsiteY3" fmla="*/ 852487 h 2128837"/>
              <a:gd name="connsiteX4" fmla="*/ 652462 w 1633537"/>
              <a:gd name="connsiteY4" fmla="*/ 852487 h 2128837"/>
              <a:gd name="connsiteX5" fmla="*/ 652462 w 1633537"/>
              <a:gd name="connsiteY5" fmla="*/ 1281112 h 2128837"/>
              <a:gd name="connsiteX6" fmla="*/ 981075 w 1633537"/>
              <a:gd name="connsiteY6" fmla="*/ 1281112 h 2128837"/>
              <a:gd name="connsiteX7" fmla="*/ 981075 w 1633537"/>
              <a:gd name="connsiteY7" fmla="*/ 1704975 h 2128837"/>
              <a:gd name="connsiteX8" fmla="*/ 1309687 w 1633537"/>
              <a:gd name="connsiteY8" fmla="*/ 1704975 h 2128837"/>
              <a:gd name="connsiteX9" fmla="*/ 1309687 w 1633537"/>
              <a:gd name="connsiteY9" fmla="*/ 2128837 h 2128837"/>
              <a:gd name="connsiteX10" fmla="*/ 1633537 w 1633537"/>
              <a:gd name="connsiteY10" fmla="*/ 2128837 h 212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3537" h="2128837">
                <a:moveTo>
                  <a:pt x="0" y="0"/>
                </a:moveTo>
                <a:lnTo>
                  <a:pt x="0" y="428625"/>
                </a:lnTo>
                <a:lnTo>
                  <a:pt x="319087" y="428625"/>
                </a:lnTo>
                <a:lnTo>
                  <a:pt x="319087" y="852487"/>
                </a:lnTo>
                <a:lnTo>
                  <a:pt x="652462" y="852487"/>
                </a:lnTo>
                <a:lnTo>
                  <a:pt x="652462" y="1281112"/>
                </a:lnTo>
                <a:lnTo>
                  <a:pt x="981075" y="1281112"/>
                </a:lnTo>
                <a:lnTo>
                  <a:pt x="981075" y="1704975"/>
                </a:lnTo>
                <a:lnTo>
                  <a:pt x="1309687" y="1704975"/>
                </a:lnTo>
                <a:lnTo>
                  <a:pt x="1309687" y="2128837"/>
                </a:lnTo>
                <a:lnTo>
                  <a:pt x="1633537" y="2128837"/>
                </a:lnTo>
              </a:path>
            </a:pathLst>
          </a:cu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355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C836380-0F6A-4521-9547-0D1D0F0E47F3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>
                <a:solidFill>
                  <a:srgbClr val="990033"/>
                </a:solidFill>
                <a:latin typeface="Arial" panose="020B0604020202020204" pitchFamily="34" charset="0"/>
              </a:rPr>
              <a:t>9. Configuración electrónica y Tabla Periódica</a:t>
            </a:r>
          </a:p>
        </p:txBody>
      </p:sp>
      <p:sp>
        <p:nvSpPr>
          <p:cNvPr id="23559" name="Rectangle 3"/>
          <p:cNvSpPr>
            <a:spLocks noChangeArrowheads="1"/>
          </p:cNvSpPr>
          <p:nvPr/>
        </p:nvSpPr>
        <p:spPr bwMode="auto">
          <a:xfrm>
            <a:off x="684213" y="1400175"/>
            <a:ext cx="7991475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Los elementos de un mismo grupo tienen la misma configuración electrónica en la capa de valencia</a:t>
            </a:r>
          </a:p>
          <a:p>
            <a:pPr lvl="1"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Cara período comienza con un elemento que posee su último electrón en un orbital de tipo </a:t>
            </a:r>
            <a:r>
              <a:rPr lang="es-ES" altLang="es-ES" sz="1800" b="0" i="1">
                <a:solidFill>
                  <a:srgbClr val="000099"/>
                </a:solidFill>
                <a:latin typeface="Calibri" panose="020F0502020204030204" pitchFamily="34" charset="0"/>
              </a:rPr>
              <a:t>s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 y termina con un elemento con orbitales </a:t>
            </a:r>
            <a:r>
              <a:rPr lang="es-ES" altLang="es-ES" sz="1800" b="0" i="1">
                <a:solidFill>
                  <a:srgbClr val="000099"/>
                </a:solidFill>
                <a:latin typeface="Calibri" panose="020F0502020204030204" pitchFamily="34" charset="0"/>
              </a:rPr>
              <a:t>s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 y </a:t>
            </a:r>
            <a:r>
              <a:rPr lang="es-ES" altLang="es-ES" sz="1800" b="0" i="1">
                <a:solidFill>
                  <a:srgbClr val="000099"/>
                </a:solidFill>
                <a:latin typeface="Calibri" panose="020F0502020204030204" pitchFamily="34" charset="0"/>
              </a:rPr>
              <a:t>p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 llenos (8 electrones en la capa de valencia, configuración de </a:t>
            </a:r>
            <a:r>
              <a:rPr lang="es-ES" altLang="es-ES" sz="1800" b="0" i="1">
                <a:solidFill>
                  <a:srgbClr val="000099"/>
                </a:solidFill>
                <a:latin typeface="Calibri" panose="020F0502020204030204" pitchFamily="34" charset="0"/>
              </a:rPr>
              <a:t>gas noble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). 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La configuración electrónica de un átomo se puede obtener a partir del átomo anterior añadiendo un electrón (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electrón diferenciador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Se usa una configuración electrónica abreviada usando el símbolo de gas noble inmediatamente anterior al que se añaden los nuevos electrones</a:t>
            </a:r>
          </a:p>
        </p:txBody>
      </p:sp>
      <p:sp>
        <p:nvSpPr>
          <p:cNvPr id="23560" name="Rectangle 3"/>
          <p:cNvSpPr>
            <a:spLocks noChangeArrowheads="1"/>
          </p:cNvSpPr>
          <p:nvPr/>
        </p:nvSpPr>
        <p:spPr bwMode="auto">
          <a:xfrm>
            <a:off x="684213" y="4221163"/>
            <a:ext cx="8045450" cy="218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El símbolo de gas noble usado en la configuración electrónica abreviada indica capas llenas (configuración estable) y se denomina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centro de gas noble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.</a:t>
            </a:r>
          </a:p>
          <a:p>
            <a:pPr lvl="1"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Cuando se completa una capa interna que no participa en las reacciones químicas (p.ej. una capa interna 3</a:t>
            </a:r>
            <a:r>
              <a:rPr lang="es-ES" altLang="es-ES" sz="1800" b="0" i="1">
                <a:solidFill>
                  <a:srgbClr val="000099"/>
                </a:solidFill>
                <a:latin typeface="Calibri" panose="020F0502020204030204" pitchFamily="34" charset="0"/>
              </a:rPr>
              <a:t>d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 llena), se le llama </a:t>
            </a:r>
            <a:r>
              <a:rPr lang="es-ES" altLang="es-ES" sz="1800" b="0" i="1">
                <a:solidFill>
                  <a:srgbClr val="000099"/>
                </a:solidFill>
                <a:latin typeface="Calibri" panose="020F0502020204030204" pitchFamily="34" charset="0"/>
              </a:rPr>
              <a:t>centro de gas pseudonoble.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Los electrones que se encuentran fuera de las capa internas (fuera del centro de gas noble o pseudonoble) son los electrones de valencia.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458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1E2E2A-D878-41C3-9695-37E6B121238C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9. Configuración electrónica y Tabla Periódica</a:t>
            </a:r>
          </a:p>
        </p:txBody>
      </p:sp>
      <p:pic>
        <p:nvPicPr>
          <p:cNvPr id="2458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4765675"/>
            <a:ext cx="56689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22 Abrir llave"/>
          <p:cNvSpPr/>
          <p:nvPr/>
        </p:nvSpPr>
        <p:spPr bwMode="auto">
          <a:xfrm>
            <a:off x="1489075" y="4079875"/>
            <a:ext cx="130175" cy="2135188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4585" name="Text Box 17"/>
          <p:cNvSpPr txBox="1">
            <a:spLocks noChangeArrowheads="1"/>
          </p:cNvSpPr>
          <p:nvPr/>
        </p:nvSpPr>
        <p:spPr bwMode="auto">
          <a:xfrm>
            <a:off x="8064500" y="4722813"/>
            <a:ext cx="10795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Metales de transición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4586" name="Text Box 17"/>
          <p:cNvSpPr txBox="1">
            <a:spLocks noChangeArrowheads="1"/>
          </p:cNvSpPr>
          <p:nvPr/>
        </p:nvSpPr>
        <p:spPr bwMode="auto">
          <a:xfrm>
            <a:off x="1619250" y="4076700"/>
            <a:ext cx="701675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Potasio, K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19):	 		1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 		o   [Ar]4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Calcio, Ca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20):	 		1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 		o   [Ar]4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7" name="Text Box 17"/>
          <p:cNvSpPr txBox="1">
            <a:spLocks noChangeArrowheads="1"/>
          </p:cNvSpPr>
          <p:nvPr/>
        </p:nvSpPr>
        <p:spPr bwMode="auto">
          <a:xfrm>
            <a:off x="1619250" y="5373688"/>
            <a:ext cx="70167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Galio, Ga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31):	 		1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 	o   [Ar]4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8" name="Text Box 17"/>
          <p:cNvSpPr txBox="1">
            <a:spLocks noChangeArrowheads="1"/>
          </p:cNvSpPr>
          <p:nvPr/>
        </p:nvSpPr>
        <p:spPr bwMode="auto">
          <a:xfrm>
            <a:off x="1619250" y="5876925"/>
            <a:ext cx="70167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Kriptón, Kr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36):	 		1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 	o   [Ar] 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89" name="25 Conector recto"/>
          <p:cNvCxnSpPr>
            <a:cxnSpLocks noChangeShapeType="1"/>
          </p:cNvCxnSpPr>
          <p:nvPr/>
        </p:nvCxnSpPr>
        <p:spPr bwMode="auto">
          <a:xfrm>
            <a:off x="1835150" y="4700588"/>
            <a:ext cx="0" cy="673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0" name="Text Box 17"/>
          <p:cNvSpPr txBox="1">
            <a:spLocks noChangeArrowheads="1"/>
          </p:cNvSpPr>
          <p:nvPr/>
        </p:nvSpPr>
        <p:spPr bwMode="auto">
          <a:xfrm>
            <a:off x="322263" y="4994275"/>
            <a:ext cx="10810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4º período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4591" name="Line 26"/>
          <p:cNvSpPr>
            <a:spLocks noChangeShapeType="1"/>
          </p:cNvSpPr>
          <p:nvPr/>
        </p:nvSpPr>
        <p:spPr bwMode="auto">
          <a:xfrm flipH="1">
            <a:off x="7667625" y="4983163"/>
            <a:ext cx="396875" cy="0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2459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65375"/>
            <a:ext cx="542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822575"/>
            <a:ext cx="51816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532188"/>
            <a:ext cx="54483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41 Abrir llave"/>
          <p:cNvSpPr/>
          <p:nvPr/>
        </p:nvSpPr>
        <p:spPr bwMode="auto">
          <a:xfrm>
            <a:off x="1489075" y="2900363"/>
            <a:ext cx="130175" cy="919162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4596" name="Text Box 17"/>
          <p:cNvSpPr txBox="1">
            <a:spLocks noChangeArrowheads="1"/>
          </p:cNvSpPr>
          <p:nvPr/>
        </p:nvSpPr>
        <p:spPr bwMode="auto">
          <a:xfrm>
            <a:off x="323850" y="3206750"/>
            <a:ext cx="10795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3</a:t>
            </a:r>
            <a:r>
              <a:rPr kumimoji="0" lang="es-ES" altLang="es-ES" sz="1400" b="0" i="1" baseline="30000">
                <a:latin typeface="Calibri" panose="020F0502020204030204" pitchFamily="34" charset="0"/>
              </a:rPr>
              <a:t>er</a:t>
            </a:r>
            <a:r>
              <a:rPr kumimoji="0" lang="es-ES" altLang="es-ES" sz="1400" b="0" i="1">
                <a:latin typeface="Calibri" panose="020F0502020204030204" pitchFamily="34" charset="0"/>
              </a:rPr>
              <a:t> período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4597" name="Text Box 17"/>
          <p:cNvSpPr txBox="1">
            <a:spLocks noChangeArrowheads="1"/>
          </p:cNvSpPr>
          <p:nvPr/>
        </p:nvSpPr>
        <p:spPr bwMode="auto">
          <a:xfrm>
            <a:off x="1692275" y="1855788"/>
            <a:ext cx="5715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096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80962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80962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80962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80962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Litio, Li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3):		1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		o    [He]2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s-ES" altLang="es-ES" sz="1600" b="0" baseline="30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98" name="44 Conector recto"/>
          <p:cNvCxnSpPr>
            <a:cxnSpLocks noChangeShapeType="1"/>
          </p:cNvCxnSpPr>
          <p:nvPr/>
        </p:nvCxnSpPr>
        <p:spPr bwMode="auto">
          <a:xfrm>
            <a:off x="2124075" y="3336925"/>
            <a:ext cx="0" cy="239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45 Abrir llave"/>
          <p:cNvSpPr/>
          <p:nvPr/>
        </p:nvSpPr>
        <p:spPr bwMode="auto">
          <a:xfrm>
            <a:off x="1489075" y="1914525"/>
            <a:ext cx="130175" cy="719138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4600" name="Text Box 17"/>
          <p:cNvSpPr txBox="1">
            <a:spLocks noChangeArrowheads="1"/>
          </p:cNvSpPr>
          <p:nvPr/>
        </p:nvSpPr>
        <p:spPr bwMode="auto">
          <a:xfrm>
            <a:off x="323850" y="2120900"/>
            <a:ext cx="10795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2º período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4601" name="47 Conector recto"/>
          <p:cNvCxnSpPr>
            <a:cxnSpLocks noChangeShapeType="1"/>
          </p:cNvCxnSpPr>
          <p:nvPr/>
        </p:nvCxnSpPr>
        <p:spPr bwMode="auto">
          <a:xfrm>
            <a:off x="2124075" y="2160588"/>
            <a:ext cx="0" cy="2397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2" name="Text Box 17"/>
          <p:cNvSpPr txBox="1">
            <a:spLocks noChangeArrowheads="1"/>
          </p:cNvSpPr>
          <p:nvPr/>
        </p:nvSpPr>
        <p:spPr bwMode="auto">
          <a:xfrm>
            <a:off x="1692275" y="1039813"/>
            <a:ext cx="57150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096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80962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80962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80962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80962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Hidrógeno, H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1):	1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Helio, He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2):		1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49 Abrir llave"/>
          <p:cNvSpPr/>
          <p:nvPr/>
        </p:nvSpPr>
        <p:spPr bwMode="auto">
          <a:xfrm>
            <a:off x="1489075" y="1077913"/>
            <a:ext cx="130175" cy="584200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4604" name="Text Box 17"/>
          <p:cNvSpPr txBox="1">
            <a:spLocks noChangeArrowheads="1"/>
          </p:cNvSpPr>
          <p:nvPr/>
        </p:nvSpPr>
        <p:spPr bwMode="auto">
          <a:xfrm>
            <a:off x="323850" y="1216025"/>
            <a:ext cx="10795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1</a:t>
            </a:r>
            <a:r>
              <a:rPr kumimoji="0" lang="es-ES" altLang="es-ES" sz="1400" b="0" i="1" baseline="30000">
                <a:latin typeface="Calibri" panose="020F0502020204030204" pitchFamily="34" charset="0"/>
              </a:rPr>
              <a:t>er</a:t>
            </a:r>
            <a:r>
              <a:rPr kumimoji="0" lang="es-ES" altLang="es-ES" sz="1400" b="0" i="1">
                <a:latin typeface="Calibri" panose="020F0502020204030204" pitchFamily="34" charset="0"/>
              </a:rPr>
              <a:t> período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24605" name="51 Grupo"/>
          <p:cNvGrpSpPr>
            <a:grpSpLocks/>
          </p:cNvGrpSpPr>
          <p:nvPr/>
        </p:nvGrpSpPr>
        <p:grpSpPr bwMode="auto">
          <a:xfrm>
            <a:off x="6299200" y="5416550"/>
            <a:ext cx="265113" cy="663575"/>
            <a:chOff x="5355466" y="2991203"/>
            <a:chExt cx="296655" cy="682966"/>
          </a:xfrm>
        </p:grpSpPr>
        <p:sp>
          <p:nvSpPr>
            <p:cNvPr id="24610" name="Freeform 19"/>
            <p:cNvSpPr>
              <a:spLocks/>
            </p:cNvSpPr>
            <p:nvPr/>
          </p:nvSpPr>
          <p:spPr bwMode="auto">
            <a:xfrm>
              <a:off x="5530769" y="3070721"/>
              <a:ext cx="121352" cy="443265"/>
            </a:xfrm>
            <a:custGeom>
              <a:avLst/>
              <a:gdLst>
                <a:gd name="T0" fmla="*/ 0 w 9373"/>
                <a:gd name="T1" fmla="*/ 0 h 9643"/>
                <a:gd name="T2" fmla="*/ 2147483647 w 9373"/>
                <a:gd name="T3" fmla="*/ 2147483647 h 9643"/>
                <a:gd name="T4" fmla="*/ 2147483647 w 9373"/>
                <a:gd name="T5" fmla="*/ 2147483647 h 96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73" h="9643">
                  <a:moveTo>
                    <a:pt x="0" y="0"/>
                  </a:moveTo>
                  <a:cubicBezTo>
                    <a:pt x="8438" y="3315"/>
                    <a:pt x="9321" y="3390"/>
                    <a:pt x="9373" y="4997"/>
                  </a:cubicBezTo>
                  <a:cubicBezTo>
                    <a:pt x="9425" y="6604"/>
                    <a:pt x="5557" y="8253"/>
                    <a:pt x="311" y="9643"/>
                  </a:cubicBezTo>
                </a:path>
              </a:pathLst>
            </a:custGeom>
            <a:noFill/>
            <a:ln w="3175" cap="flat">
              <a:solidFill>
                <a:srgbClr val="FF0000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11" name="AutoShape 20"/>
            <p:cNvSpPr>
              <a:spLocks noChangeArrowheads="1"/>
            </p:cNvSpPr>
            <p:nvPr/>
          </p:nvSpPr>
          <p:spPr bwMode="auto">
            <a:xfrm>
              <a:off x="5395962" y="3529885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  <p:sp>
          <p:nvSpPr>
            <p:cNvPr id="24612" name="AutoShape 20"/>
            <p:cNvSpPr>
              <a:spLocks noChangeArrowheads="1"/>
            </p:cNvSpPr>
            <p:nvPr/>
          </p:nvSpPr>
          <p:spPr bwMode="auto">
            <a:xfrm>
              <a:off x="5355466" y="2991203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</p:grpSp>
      <p:grpSp>
        <p:nvGrpSpPr>
          <p:cNvPr id="24606" name="55 Grupo"/>
          <p:cNvGrpSpPr>
            <a:grpSpLocks/>
          </p:cNvGrpSpPr>
          <p:nvPr/>
        </p:nvGrpSpPr>
        <p:grpSpPr bwMode="auto">
          <a:xfrm>
            <a:off x="5937250" y="4756150"/>
            <a:ext cx="269875" cy="325438"/>
            <a:chOff x="6025473" y="2427664"/>
            <a:chExt cx="269957" cy="425272"/>
          </a:xfrm>
        </p:grpSpPr>
        <p:sp>
          <p:nvSpPr>
            <p:cNvPr id="24607" name="Freeform 19"/>
            <p:cNvSpPr>
              <a:spLocks/>
            </p:cNvSpPr>
            <p:nvPr/>
          </p:nvSpPr>
          <p:spPr bwMode="auto">
            <a:xfrm>
              <a:off x="6200776" y="2507183"/>
              <a:ext cx="94654" cy="219958"/>
            </a:xfrm>
            <a:custGeom>
              <a:avLst/>
              <a:gdLst>
                <a:gd name="T0" fmla="*/ 0 w 9373"/>
                <a:gd name="T1" fmla="*/ 0 h 9643"/>
                <a:gd name="T2" fmla="*/ 2147483647 w 9373"/>
                <a:gd name="T3" fmla="*/ 2147483647 h 9643"/>
                <a:gd name="T4" fmla="*/ 2147483647 w 9373"/>
                <a:gd name="T5" fmla="*/ 2147483647 h 96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73" h="9643">
                  <a:moveTo>
                    <a:pt x="0" y="0"/>
                  </a:moveTo>
                  <a:cubicBezTo>
                    <a:pt x="8438" y="3315"/>
                    <a:pt x="9321" y="3390"/>
                    <a:pt x="9373" y="4997"/>
                  </a:cubicBezTo>
                  <a:cubicBezTo>
                    <a:pt x="9425" y="6604"/>
                    <a:pt x="5557" y="8253"/>
                    <a:pt x="311" y="9643"/>
                  </a:cubicBezTo>
                </a:path>
              </a:pathLst>
            </a:custGeom>
            <a:noFill/>
            <a:ln w="3175" cap="flat">
              <a:solidFill>
                <a:srgbClr val="FF0000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08" name="AutoShape 20"/>
            <p:cNvSpPr>
              <a:spLocks noChangeArrowheads="1"/>
            </p:cNvSpPr>
            <p:nvPr/>
          </p:nvSpPr>
          <p:spPr bwMode="auto">
            <a:xfrm>
              <a:off x="6025473" y="2708652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  <p:sp>
          <p:nvSpPr>
            <p:cNvPr id="24609" name="AutoShape 20"/>
            <p:cNvSpPr>
              <a:spLocks noChangeArrowheads="1"/>
            </p:cNvSpPr>
            <p:nvPr/>
          </p:nvSpPr>
          <p:spPr bwMode="auto">
            <a:xfrm>
              <a:off x="6025473" y="2427664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560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A52B791-129B-40BA-85AB-3F19F6EA2AB0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9. Configuración electrónica y Tabla Periódica</a:t>
            </a:r>
          </a:p>
        </p:txBody>
      </p:sp>
      <p:cxnSp>
        <p:nvCxnSpPr>
          <p:cNvPr id="25607" name="26 Conector recto"/>
          <p:cNvCxnSpPr>
            <a:cxnSpLocks noChangeShapeType="1"/>
          </p:cNvCxnSpPr>
          <p:nvPr/>
        </p:nvCxnSpPr>
        <p:spPr bwMode="auto">
          <a:xfrm>
            <a:off x="2185988" y="3633788"/>
            <a:ext cx="0" cy="2397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28 Abrir llave"/>
          <p:cNvSpPr/>
          <p:nvPr/>
        </p:nvSpPr>
        <p:spPr bwMode="auto">
          <a:xfrm>
            <a:off x="1489075" y="1811338"/>
            <a:ext cx="130175" cy="3346450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5609" name="Text Box 17"/>
          <p:cNvSpPr txBox="1">
            <a:spLocks noChangeArrowheads="1"/>
          </p:cNvSpPr>
          <p:nvPr/>
        </p:nvSpPr>
        <p:spPr bwMode="auto">
          <a:xfrm>
            <a:off x="322263" y="3322638"/>
            <a:ext cx="10810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6º período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5610" name="Text Box 17"/>
          <p:cNvSpPr txBox="1">
            <a:spLocks noChangeArrowheads="1"/>
          </p:cNvSpPr>
          <p:nvPr/>
        </p:nvSpPr>
        <p:spPr bwMode="auto">
          <a:xfrm>
            <a:off x="1619250" y="1844675"/>
            <a:ext cx="48974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Cesio, Cs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55):	 	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Bario, Ba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56):	 	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	Lantano, La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57):		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		Cerio, Ce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58):		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		Lutecio, Lu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71):		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	Hafnio, Hf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72):		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11" name="31 Conector recto"/>
          <p:cNvCxnSpPr>
            <a:cxnSpLocks noChangeShapeType="1"/>
          </p:cNvCxnSpPr>
          <p:nvPr/>
        </p:nvCxnSpPr>
        <p:spPr bwMode="auto">
          <a:xfrm>
            <a:off x="1835150" y="2460625"/>
            <a:ext cx="0" cy="1682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12" name="32 Conector recto"/>
          <p:cNvCxnSpPr>
            <a:cxnSpLocks noChangeShapeType="1"/>
          </p:cNvCxnSpPr>
          <p:nvPr/>
        </p:nvCxnSpPr>
        <p:spPr bwMode="auto">
          <a:xfrm>
            <a:off x="2195513" y="2759075"/>
            <a:ext cx="0" cy="5032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13" name="Text Box 17"/>
          <p:cNvSpPr txBox="1">
            <a:spLocks noChangeArrowheads="1"/>
          </p:cNvSpPr>
          <p:nvPr/>
        </p:nvSpPr>
        <p:spPr bwMode="auto">
          <a:xfrm>
            <a:off x="1619250" y="3829050"/>
            <a:ext cx="70167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	Mercurio, Hg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80):	 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4" name="Text Box 17"/>
          <p:cNvSpPr txBox="1">
            <a:spLocks noChangeArrowheads="1"/>
          </p:cNvSpPr>
          <p:nvPr/>
        </p:nvSpPr>
        <p:spPr bwMode="auto">
          <a:xfrm>
            <a:off x="7164388" y="2738438"/>
            <a:ext cx="17383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Metales de transición interna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1619250" y="4221163"/>
            <a:ext cx="70167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Talio, Tl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81):	 	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6" name="Line 26"/>
          <p:cNvSpPr>
            <a:spLocks noChangeShapeType="1"/>
          </p:cNvSpPr>
          <p:nvPr/>
        </p:nvSpPr>
        <p:spPr bwMode="auto">
          <a:xfrm flipH="1">
            <a:off x="6467475" y="3016250"/>
            <a:ext cx="538163" cy="0"/>
          </a:xfrm>
          <a:prstGeom prst="line">
            <a:avLst/>
          </a:prstGeom>
          <a:noFill/>
          <a:ln w="31750">
            <a:solidFill>
              <a:srgbClr val="00B0F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1619250" y="4746625"/>
            <a:ext cx="70167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Radón, Rn (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= 86):	 		[Xe]6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0" lang="es-E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18" name="39 Conector recto"/>
          <p:cNvCxnSpPr>
            <a:cxnSpLocks noChangeShapeType="1"/>
          </p:cNvCxnSpPr>
          <p:nvPr/>
        </p:nvCxnSpPr>
        <p:spPr bwMode="auto">
          <a:xfrm>
            <a:off x="2181225" y="4559300"/>
            <a:ext cx="0" cy="239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5619" name="1 Grupo"/>
          <p:cNvGrpSpPr>
            <a:grpSpLocks/>
          </p:cNvGrpSpPr>
          <p:nvPr/>
        </p:nvGrpSpPr>
        <p:grpSpPr bwMode="auto">
          <a:xfrm>
            <a:off x="6026150" y="2787650"/>
            <a:ext cx="269875" cy="425450"/>
            <a:chOff x="6025473" y="2427664"/>
            <a:chExt cx="269957" cy="425272"/>
          </a:xfrm>
        </p:grpSpPr>
        <p:sp>
          <p:nvSpPr>
            <p:cNvPr id="25628" name="Freeform 19"/>
            <p:cNvSpPr>
              <a:spLocks/>
            </p:cNvSpPr>
            <p:nvPr/>
          </p:nvSpPr>
          <p:spPr bwMode="auto">
            <a:xfrm>
              <a:off x="6200776" y="2507183"/>
              <a:ext cx="94654" cy="219958"/>
            </a:xfrm>
            <a:custGeom>
              <a:avLst/>
              <a:gdLst>
                <a:gd name="T0" fmla="*/ 0 w 9373"/>
                <a:gd name="T1" fmla="*/ 0 h 9643"/>
                <a:gd name="T2" fmla="*/ 2147483647 w 9373"/>
                <a:gd name="T3" fmla="*/ 2147483647 h 9643"/>
                <a:gd name="T4" fmla="*/ 2147483647 w 9373"/>
                <a:gd name="T5" fmla="*/ 2147483647 h 96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73" h="9643">
                  <a:moveTo>
                    <a:pt x="0" y="0"/>
                  </a:moveTo>
                  <a:cubicBezTo>
                    <a:pt x="8438" y="3315"/>
                    <a:pt x="9321" y="3390"/>
                    <a:pt x="9373" y="4997"/>
                  </a:cubicBezTo>
                  <a:cubicBezTo>
                    <a:pt x="9425" y="6604"/>
                    <a:pt x="5557" y="8253"/>
                    <a:pt x="311" y="9643"/>
                  </a:cubicBezTo>
                </a:path>
              </a:pathLst>
            </a:custGeom>
            <a:noFill/>
            <a:ln w="3175" cap="flat">
              <a:solidFill>
                <a:srgbClr val="FF0000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629" name="AutoShape 20"/>
            <p:cNvSpPr>
              <a:spLocks noChangeArrowheads="1"/>
            </p:cNvSpPr>
            <p:nvPr/>
          </p:nvSpPr>
          <p:spPr bwMode="auto">
            <a:xfrm>
              <a:off x="6025473" y="2708652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  <p:sp>
          <p:nvSpPr>
            <p:cNvPr id="25630" name="AutoShape 20"/>
            <p:cNvSpPr>
              <a:spLocks noChangeArrowheads="1"/>
            </p:cNvSpPr>
            <p:nvPr/>
          </p:nvSpPr>
          <p:spPr bwMode="auto">
            <a:xfrm>
              <a:off x="6025473" y="2427664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</p:grpSp>
      <p:grpSp>
        <p:nvGrpSpPr>
          <p:cNvPr id="25620" name="2 Grupo"/>
          <p:cNvGrpSpPr>
            <a:grpSpLocks/>
          </p:cNvGrpSpPr>
          <p:nvPr/>
        </p:nvGrpSpPr>
        <p:grpSpPr bwMode="auto">
          <a:xfrm>
            <a:off x="5356225" y="3351213"/>
            <a:ext cx="295275" cy="682625"/>
            <a:chOff x="5355466" y="2991203"/>
            <a:chExt cx="296655" cy="682966"/>
          </a:xfrm>
        </p:grpSpPr>
        <p:sp>
          <p:nvSpPr>
            <p:cNvPr id="25625" name="Freeform 19"/>
            <p:cNvSpPr>
              <a:spLocks/>
            </p:cNvSpPr>
            <p:nvPr/>
          </p:nvSpPr>
          <p:spPr bwMode="auto">
            <a:xfrm>
              <a:off x="5530769" y="3070721"/>
              <a:ext cx="121352" cy="443265"/>
            </a:xfrm>
            <a:custGeom>
              <a:avLst/>
              <a:gdLst>
                <a:gd name="T0" fmla="*/ 0 w 9373"/>
                <a:gd name="T1" fmla="*/ 0 h 9643"/>
                <a:gd name="T2" fmla="*/ 2147483647 w 9373"/>
                <a:gd name="T3" fmla="*/ 2147483647 h 9643"/>
                <a:gd name="T4" fmla="*/ 2147483647 w 9373"/>
                <a:gd name="T5" fmla="*/ 2147483647 h 96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73" h="9643">
                  <a:moveTo>
                    <a:pt x="0" y="0"/>
                  </a:moveTo>
                  <a:cubicBezTo>
                    <a:pt x="8438" y="3315"/>
                    <a:pt x="9321" y="3390"/>
                    <a:pt x="9373" y="4997"/>
                  </a:cubicBezTo>
                  <a:cubicBezTo>
                    <a:pt x="9425" y="6604"/>
                    <a:pt x="5557" y="8253"/>
                    <a:pt x="311" y="9643"/>
                  </a:cubicBezTo>
                </a:path>
              </a:pathLst>
            </a:custGeom>
            <a:noFill/>
            <a:ln w="3175" cap="flat">
              <a:solidFill>
                <a:srgbClr val="FF0000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626" name="AutoShape 20"/>
            <p:cNvSpPr>
              <a:spLocks noChangeArrowheads="1"/>
            </p:cNvSpPr>
            <p:nvPr/>
          </p:nvSpPr>
          <p:spPr bwMode="auto">
            <a:xfrm>
              <a:off x="5395962" y="3529885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  <p:sp>
          <p:nvSpPr>
            <p:cNvPr id="25627" name="AutoShape 20"/>
            <p:cNvSpPr>
              <a:spLocks noChangeArrowheads="1"/>
            </p:cNvSpPr>
            <p:nvPr/>
          </p:nvSpPr>
          <p:spPr bwMode="auto">
            <a:xfrm>
              <a:off x="5355466" y="2991203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</p:grpSp>
      <p:grpSp>
        <p:nvGrpSpPr>
          <p:cNvPr id="25621" name="49 Grupo"/>
          <p:cNvGrpSpPr>
            <a:grpSpLocks/>
          </p:cNvGrpSpPr>
          <p:nvPr/>
        </p:nvGrpSpPr>
        <p:grpSpPr bwMode="auto">
          <a:xfrm>
            <a:off x="5673725" y="4283075"/>
            <a:ext cx="266700" cy="663575"/>
            <a:chOff x="5355466" y="2991203"/>
            <a:chExt cx="296655" cy="682966"/>
          </a:xfrm>
        </p:grpSpPr>
        <p:sp>
          <p:nvSpPr>
            <p:cNvPr id="25622" name="Freeform 19"/>
            <p:cNvSpPr>
              <a:spLocks/>
            </p:cNvSpPr>
            <p:nvPr/>
          </p:nvSpPr>
          <p:spPr bwMode="auto">
            <a:xfrm>
              <a:off x="5530769" y="3070721"/>
              <a:ext cx="121352" cy="443265"/>
            </a:xfrm>
            <a:custGeom>
              <a:avLst/>
              <a:gdLst>
                <a:gd name="T0" fmla="*/ 0 w 9373"/>
                <a:gd name="T1" fmla="*/ 0 h 9643"/>
                <a:gd name="T2" fmla="*/ 2147483647 w 9373"/>
                <a:gd name="T3" fmla="*/ 2147483647 h 9643"/>
                <a:gd name="T4" fmla="*/ 2147483647 w 9373"/>
                <a:gd name="T5" fmla="*/ 2147483647 h 96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73" h="9643">
                  <a:moveTo>
                    <a:pt x="0" y="0"/>
                  </a:moveTo>
                  <a:cubicBezTo>
                    <a:pt x="8438" y="3315"/>
                    <a:pt x="9321" y="3390"/>
                    <a:pt x="9373" y="4997"/>
                  </a:cubicBezTo>
                  <a:cubicBezTo>
                    <a:pt x="9425" y="6604"/>
                    <a:pt x="5557" y="8253"/>
                    <a:pt x="311" y="9643"/>
                  </a:cubicBezTo>
                </a:path>
              </a:pathLst>
            </a:custGeom>
            <a:noFill/>
            <a:ln w="3175" cap="flat">
              <a:solidFill>
                <a:srgbClr val="FF0000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623" name="AutoShape 20"/>
            <p:cNvSpPr>
              <a:spLocks noChangeArrowheads="1"/>
            </p:cNvSpPr>
            <p:nvPr/>
          </p:nvSpPr>
          <p:spPr bwMode="auto">
            <a:xfrm>
              <a:off x="5395962" y="3529885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  <p:sp>
          <p:nvSpPr>
            <p:cNvPr id="25624" name="AutoShape 20"/>
            <p:cNvSpPr>
              <a:spLocks noChangeArrowheads="1"/>
            </p:cNvSpPr>
            <p:nvPr/>
          </p:nvSpPr>
          <p:spPr bwMode="auto">
            <a:xfrm>
              <a:off x="5355466" y="2991203"/>
              <a:ext cx="184150" cy="144284"/>
            </a:xfrm>
            <a:prstGeom prst="roundRect">
              <a:avLst>
                <a:gd name="adj" fmla="val 27528"/>
              </a:avLst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ES" altLang="es-ES" sz="3200">
                <a:solidFill>
                  <a:srgbClr val="0033CC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662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8F9D97-68FB-4E51-A9A3-F2D546C86A6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9. Configuración electrónica y Tabla Periódica</a:t>
            </a:r>
          </a:p>
        </p:txBody>
      </p:sp>
      <p:pic>
        <p:nvPicPr>
          <p:cNvPr id="266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90663"/>
            <a:ext cx="7999413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7"/>
          <p:cNvSpPr txBox="1">
            <a:spLocks noChangeArrowheads="1"/>
          </p:cNvSpPr>
          <p:nvPr/>
        </p:nvSpPr>
        <p:spPr bwMode="auto">
          <a:xfrm>
            <a:off x="2220913" y="1166813"/>
            <a:ext cx="43878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latin typeface="Calibri" panose="020F0502020204030204" pitchFamily="34" charset="0"/>
              </a:rPr>
              <a:t>Configuración electrónica en la Tabla Periódica</a:t>
            </a:r>
            <a:endParaRPr kumimoji="0" lang="es-ES" altLang="es-ES" sz="14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765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D0B9690-0808-4BAC-8F50-B2B1B9FB7B70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sp>
        <p:nvSpPr>
          <p:cNvPr id="27655" name="Rectangle 3"/>
          <p:cNvSpPr>
            <a:spLocks noChangeArrowheads="1"/>
          </p:cNvSpPr>
          <p:nvPr/>
        </p:nvSpPr>
        <p:spPr bwMode="auto">
          <a:xfrm>
            <a:off x="971550" y="1341438"/>
            <a:ext cx="7561263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Los elementos en un mismo grupo tienen la misma configuración en su capa externa y por tanto propiedades químicas semejantes (los electrones que participan en las reacciones químicas son los electrones de valencia)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En general, las propiedades químicas varían a lo largo de un período. En los metales de transición, esta variación no es tan clara, porque los electrones llenan capas internas (orbitales 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d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) que no participan en las reacciones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Magnitudes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periódicas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: radio atómico, energía de ionización, afinidad electrónica y electronegatividad</a:t>
            </a:r>
          </a:p>
        </p:txBody>
      </p:sp>
      <p:sp>
        <p:nvSpPr>
          <p:cNvPr id="27656" name="Rectangle 3"/>
          <p:cNvSpPr>
            <a:spLocks noChangeArrowheads="1"/>
          </p:cNvSpPr>
          <p:nvPr/>
        </p:nvSpPr>
        <p:spPr bwMode="auto">
          <a:xfrm>
            <a:off x="650875" y="4035425"/>
            <a:ext cx="76358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Radio atómico</a:t>
            </a:r>
          </a:p>
        </p:txBody>
      </p:sp>
      <p:sp>
        <p:nvSpPr>
          <p:cNvPr id="27657" name="Rectangle 3"/>
          <p:cNvSpPr>
            <a:spLocks noChangeArrowheads="1"/>
          </p:cNvSpPr>
          <p:nvPr/>
        </p:nvSpPr>
        <p:spPr bwMode="auto">
          <a:xfrm>
            <a:off x="684213" y="4508500"/>
            <a:ext cx="8045450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El radio es una medida del tamaño de los átomos aunque no se puede precisar con exactitud. 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Modelo sencillo: se consideran átomos esféricos, en contacto cuando están enlazados. Radio = 1/2 de la distancia entre dos núcleos de átomos iguales. </a:t>
            </a:r>
          </a:p>
        </p:txBody>
      </p:sp>
      <p:sp>
        <p:nvSpPr>
          <p:cNvPr id="27658" name="Rectangle 61"/>
          <p:cNvSpPr>
            <a:spLocks noChangeArrowheads="1"/>
          </p:cNvSpPr>
          <p:nvPr/>
        </p:nvSpPr>
        <p:spPr bwMode="auto">
          <a:xfrm>
            <a:off x="1042988" y="5900738"/>
            <a:ext cx="6192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  <a:r>
              <a:rPr kumimoji="0" lang="en-US" altLang="es-ES" sz="1800" b="0">
                <a:latin typeface="Calibri" panose="020F0502020204030204" pitchFamily="34" charset="0"/>
                <a:cs typeface="Calibri" panose="020F0502020204030204" pitchFamily="34" charset="0"/>
              </a:rPr>
              <a:t> Cl</a:t>
            </a:r>
            <a:r>
              <a:rPr kumimoji="0" lang="en-US" altLang="es-ES" sz="1800" b="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es-ES" sz="1800" b="0">
                <a:latin typeface="Calibri" panose="020F0502020204030204" pitchFamily="34" charset="0"/>
                <a:cs typeface="Calibri" panose="020F0502020204030204" pitchFamily="34" charset="0"/>
              </a:rPr>
              <a:t> (200 pm), C-C (154pm) y CCl</a:t>
            </a:r>
            <a:r>
              <a:rPr kumimoji="0" lang="en-US" altLang="es-ES" sz="1800" b="0" baseline="-250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0" lang="en-US" altLang="es-ES" sz="1800" b="0">
                <a:latin typeface="Calibri" panose="020F0502020204030204" pitchFamily="34" charset="0"/>
                <a:cs typeface="Calibri" panose="020F0502020204030204" pitchFamily="34" charset="0"/>
              </a:rPr>
              <a:t> (177pm)</a:t>
            </a:r>
            <a:endParaRPr kumimoji="0" lang="en-US" altLang="es-ES" sz="1800" b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867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B742B2D-90BF-4743-954D-8F296F27A457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pic>
        <p:nvPicPr>
          <p:cNvPr id="2867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92150"/>
            <a:ext cx="4329112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3"/>
          <p:cNvSpPr>
            <a:spLocks noChangeArrowheads="1"/>
          </p:cNvSpPr>
          <p:nvPr/>
        </p:nvSpPr>
        <p:spPr bwMode="auto">
          <a:xfrm>
            <a:off x="620713" y="1849438"/>
            <a:ext cx="3786187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El radio atómico disminuye a lo largo de un periodo, al aumentar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Z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Dentro de un mismo grupo, el radio atómico aumenta a mayor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Z.</a:t>
            </a:r>
          </a:p>
        </p:txBody>
      </p:sp>
      <p:sp>
        <p:nvSpPr>
          <p:cNvPr id="10" name="9 Abrir llave"/>
          <p:cNvSpPr/>
          <p:nvPr/>
        </p:nvSpPr>
        <p:spPr bwMode="auto">
          <a:xfrm>
            <a:off x="498475" y="1849438"/>
            <a:ext cx="125413" cy="1219200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8682" name="Rectangle 3"/>
          <p:cNvSpPr>
            <a:spLocks noChangeArrowheads="1"/>
          </p:cNvSpPr>
          <p:nvPr/>
        </p:nvSpPr>
        <p:spPr bwMode="auto">
          <a:xfrm>
            <a:off x="338138" y="1336675"/>
            <a:ext cx="15113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En general:</a:t>
            </a:r>
            <a:endParaRPr lang="es-ES" altLang="es-ES" sz="18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3" name="Rectangle 3"/>
          <p:cNvSpPr>
            <a:spLocks noChangeArrowheads="1"/>
          </p:cNvSpPr>
          <p:nvPr/>
        </p:nvSpPr>
        <p:spPr bwMode="auto">
          <a:xfrm>
            <a:off x="684213" y="3429000"/>
            <a:ext cx="8045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Efectos que determinan el tamaño:</a:t>
            </a:r>
          </a:p>
        </p:txBody>
      </p:sp>
      <p:sp>
        <p:nvSpPr>
          <p:cNvPr id="28684" name="Rectangle 3"/>
          <p:cNvSpPr>
            <a:spLocks noChangeArrowheads="1"/>
          </p:cNvSpPr>
          <p:nvPr/>
        </p:nvSpPr>
        <p:spPr bwMode="auto">
          <a:xfrm>
            <a:off x="971550" y="3862388"/>
            <a:ext cx="7561263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Al descender en un grupo se ocupan orbitales con mayor nº cuántico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; cuanto mayor es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, mayor es el tamaño del orbital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4D4D4D"/>
                </a:solidFill>
                <a:latin typeface="Times New Roman" panose="02020603050405020304" pitchFamily="18" charset="0"/>
              </a:rPr>
              <a:t>Al moverse en un período aumenta Z (nº de electrones y protones). La carga nuclear efectiva va aumentando y la repulsión entre electrones entre sí es menor que la atracción entre los protones y los electrones de valencia, por lo que el radio disminuye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En los metales de transición este efecto no se aprecia tanto por llenarse orbitales internos. La repulsión electrónica compensa la mayor carga nuclear y el radio es casi constante</a:t>
            </a:r>
            <a:endParaRPr lang="es-ES" altLang="es-ES" sz="18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970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9E1D00D-1702-45CA-A906-0742E5C5FE44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pic>
        <p:nvPicPr>
          <p:cNvPr id="29703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3284538"/>
            <a:ext cx="3887788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Rectangle 3"/>
          <p:cNvSpPr>
            <a:spLocks noChangeArrowheads="1"/>
          </p:cNvSpPr>
          <p:nvPr/>
        </p:nvSpPr>
        <p:spPr bwMode="auto">
          <a:xfrm>
            <a:off x="650875" y="1196975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Energía de Ionización</a:t>
            </a:r>
          </a:p>
        </p:txBody>
      </p:sp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900113" y="1773238"/>
            <a:ext cx="7829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i="1">
                <a:solidFill>
                  <a:srgbClr val="0070C0"/>
                </a:solidFill>
                <a:latin typeface="Calibri" panose="020F0502020204030204" pitchFamily="34" charset="0"/>
              </a:rPr>
              <a:t>Energía de ionización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o </a:t>
            </a:r>
            <a:r>
              <a:rPr lang="es-ES" altLang="es-ES" sz="1800" i="1">
                <a:solidFill>
                  <a:srgbClr val="0070C0"/>
                </a:solidFill>
                <a:latin typeface="Calibri" panose="020F0502020204030204" pitchFamily="34" charset="0"/>
              </a:rPr>
              <a:t>potencial de ionización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= cantidad mínima de energía que se necesita para eliminar un electrón de un átomo gaseoso. Es una medida de la fuerza con la que un átomo retiene a sus electrones.</a:t>
            </a:r>
          </a:p>
        </p:txBody>
      </p:sp>
      <p:pic>
        <p:nvPicPr>
          <p:cNvPr id="2970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725738"/>
            <a:ext cx="17272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Rectangle 3"/>
          <p:cNvSpPr>
            <a:spLocks noChangeArrowheads="1"/>
          </p:cNvSpPr>
          <p:nvPr/>
        </p:nvSpPr>
        <p:spPr bwMode="auto">
          <a:xfrm>
            <a:off x="900113" y="3360738"/>
            <a:ext cx="381635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Un elemento puede tener varias energías de ionización (excepto el H), según se van eliminando electrones sucesivos</a:t>
            </a:r>
          </a:p>
        </p:txBody>
      </p:sp>
      <p:sp>
        <p:nvSpPr>
          <p:cNvPr id="29708" name="Rectangle 61"/>
          <p:cNvSpPr>
            <a:spLocks noChangeArrowheads="1"/>
          </p:cNvSpPr>
          <p:nvPr/>
        </p:nvSpPr>
        <p:spPr bwMode="auto">
          <a:xfrm>
            <a:off x="1331913" y="4502150"/>
            <a:ext cx="287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  <a:r>
              <a:rPr kumimoji="0" lang="en-US" altLang="es-ES" sz="1800" b="0">
                <a:latin typeface="Calibri" panose="020F0502020204030204" pitchFamily="34" charset="0"/>
                <a:cs typeface="Calibri" panose="020F0502020204030204" pitchFamily="34" charset="0"/>
              </a:rPr>
              <a:t> Magnesio</a:t>
            </a:r>
            <a:endParaRPr kumimoji="0" lang="en-US" altLang="es-ES" sz="1800" b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709" name="Rectangle 3"/>
          <p:cNvSpPr>
            <a:spLocks noChangeArrowheads="1"/>
          </p:cNvSpPr>
          <p:nvPr/>
        </p:nvSpPr>
        <p:spPr bwMode="auto">
          <a:xfrm>
            <a:off x="900113" y="5445125"/>
            <a:ext cx="76327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Eliminar electrones internos es más costoso (energéticamente) que eliminar electrones de valencia. Además, conforme se eliminan electrones aumenta la carga positiva del átomo y se atrae con mayor fuerza a los electrones.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072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39C869-9EC0-4C4B-9EEF-0BD35CB7BEF6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692150"/>
            <a:ext cx="462597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3"/>
          <p:cNvSpPr>
            <a:spLocks noChangeArrowheads="1"/>
          </p:cNvSpPr>
          <p:nvPr/>
        </p:nvSpPr>
        <p:spPr bwMode="auto">
          <a:xfrm>
            <a:off x="620713" y="1849438"/>
            <a:ext cx="3789362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La energía de ionización crece a lo largo de un periodo al aumentar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Z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Dentro de un grupo, la energía de ionización disminuye a mayor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Z.</a:t>
            </a:r>
          </a:p>
        </p:txBody>
      </p:sp>
      <p:sp>
        <p:nvSpPr>
          <p:cNvPr id="10" name="9 Abrir llave"/>
          <p:cNvSpPr/>
          <p:nvPr/>
        </p:nvSpPr>
        <p:spPr bwMode="auto">
          <a:xfrm>
            <a:off x="498475" y="1849438"/>
            <a:ext cx="125413" cy="1219200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0730" name="Rectangle 3"/>
          <p:cNvSpPr>
            <a:spLocks noChangeArrowheads="1"/>
          </p:cNvSpPr>
          <p:nvPr/>
        </p:nvSpPr>
        <p:spPr bwMode="auto">
          <a:xfrm>
            <a:off x="338138" y="1336675"/>
            <a:ext cx="15113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En general:</a:t>
            </a:r>
            <a:endParaRPr lang="es-ES" altLang="es-ES" sz="18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1" name="Rectangle 3"/>
          <p:cNvSpPr>
            <a:spLocks noChangeArrowheads="1"/>
          </p:cNvSpPr>
          <p:nvPr/>
        </p:nvSpPr>
        <p:spPr bwMode="auto">
          <a:xfrm>
            <a:off x="971550" y="3933825"/>
            <a:ext cx="78660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En átomos de menor tamaño los electrones están más cerca del núcleo y su atracción es mayor. La energía de ionización se expresa mediante la ecuación:</a:t>
            </a:r>
          </a:p>
        </p:txBody>
      </p:sp>
      <p:pic>
        <p:nvPicPr>
          <p:cNvPr id="307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4703763"/>
            <a:ext cx="138906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3" name="Rectangle 3"/>
          <p:cNvSpPr>
            <a:spLocks noChangeArrowheads="1"/>
          </p:cNvSpPr>
          <p:nvPr/>
        </p:nvSpPr>
        <p:spPr bwMode="auto">
          <a:xfrm>
            <a:off x="5822950" y="4724400"/>
            <a:ext cx="316865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s-ES" altLang="es-ES" sz="1600" b="0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constante = 2,178×10</a:t>
            </a:r>
            <a:r>
              <a:rPr lang="es-ES" altLang="es-ES" sz="1600" b="0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–18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J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</a:t>
            </a:r>
            <a:r>
              <a:rPr lang="es-ES" altLang="es-ES" sz="1600" b="0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ef</a:t>
            </a: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carga nuclear efectiva = </a:t>
            </a: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 – S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s-ES" altLang="es-E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" name="15 Abrir llave"/>
          <p:cNvSpPr/>
          <p:nvPr/>
        </p:nvSpPr>
        <p:spPr bwMode="auto">
          <a:xfrm>
            <a:off x="5697538" y="4768850"/>
            <a:ext cx="125412" cy="563563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0735" name="Rectangle 3"/>
          <p:cNvSpPr>
            <a:spLocks noChangeArrowheads="1"/>
          </p:cNvSpPr>
          <p:nvPr/>
        </p:nvSpPr>
        <p:spPr bwMode="auto">
          <a:xfrm>
            <a:off x="1320800" y="5589588"/>
            <a:ext cx="6780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Dentro de un período 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se mantiene constante y 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Z</a:t>
            </a:r>
            <a:r>
              <a:rPr lang="es-ES" altLang="es-ES" sz="1800" b="0" i="1" baseline="-25000">
                <a:solidFill>
                  <a:srgbClr val="333333"/>
                </a:solidFill>
                <a:latin typeface="Times New Roman" panose="02020603050405020304" pitchFamily="18" charset="0"/>
              </a:rPr>
              <a:t>ef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va aumentado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Dentro de un grupo, 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aumenta mientras y 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Z</a:t>
            </a:r>
            <a:r>
              <a:rPr lang="es-ES" altLang="es-ES" sz="1800" b="0" i="1" baseline="-25000">
                <a:solidFill>
                  <a:srgbClr val="333333"/>
                </a:solidFill>
                <a:latin typeface="Times New Roman" panose="02020603050405020304" pitchFamily="18" charset="0"/>
              </a:rPr>
              <a:t>ef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es casi constante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174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E985E33-5B42-43FD-8C7B-840EB8B4DA8F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sp>
        <p:nvSpPr>
          <p:cNvPr id="31751" name="Rectangle 3"/>
          <p:cNvSpPr>
            <a:spLocks noChangeArrowheads="1"/>
          </p:cNvSpPr>
          <p:nvPr/>
        </p:nvSpPr>
        <p:spPr bwMode="auto">
          <a:xfrm>
            <a:off x="650875" y="1196975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Afinidad electrónica</a:t>
            </a:r>
          </a:p>
        </p:txBody>
      </p:sp>
      <p:sp>
        <p:nvSpPr>
          <p:cNvPr id="31752" name="Rectangle 3"/>
          <p:cNvSpPr>
            <a:spLocks noChangeArrowheads="1"/>
          </p:cNvSpPr>
          <p:nvPr/>
        </p:nvSpPr>
        <p:spPr bwMode="auto">
          <a:xfrm>
            <a:off x="900113" y="1700213"/>
            <a:ext cx="80454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La mayoría de los átomos pueden ganar electrones y formar iones negativos (aniones), liberando energía. </a:t>
            </a:r>
          </a:p>
        </p:txBody>
      </p:sp>
      <p:sp>
        <p:nvSpPr>
          <p:cNvPr id="31753" name="Rectangle 3"/>
          <p:cNvSpPr>
            <a:spLocks noChangeArrowheads="1"/>
          </p:cNvSpPr>
          <p:nvPr/>
        </p:nvSpPr>
        <p:spPr bwMode="auto">
          <a:xfrm>
            <a:off x="900113" y="2781300"/>
            <a:ext cx="78295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i="1">
                <a:solidFill>
                  <a:srgbClr val="0070C0"/>
                </a:solidFill>
                <a:latin typeface="Calibri" panose="020F0502020204030204" pitchFamily="34" charset="0"/>
              </a:rPr>
              <a:t>Afinidad electrónica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= energía desprendida en el proceso de adición de un electrón a un átomo neutro en estado gaseoso para formar un anión. Determina la atracción o avidez del átomo por capturar electrones, y es más negativa cuanto mayor es esa atracción</a:t>
            </a:r>
          </a:p>
        </p:txBody>
      </p:sp>
      <p:sp>
        <p:nvSpPr>
          <p:cNvPr id="31754" name="Rectangle 3"/>
          <p:cNvSpPr>
            <a:spLocks noChangeArrowheads="1"/>
          </p:cNvSpPr>
          <p:nvPr/>
        </p:nvSpPr>
        <p:spPr bwMode="auto">
          <a:xfrm>
            <a:off x="3762375" y="3984625"/>
            <a:ext cx="49672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>
                <a:solidFill>
                  <a:srgbClr val="000080"/>
                </a:solidFill>
                <a:latin typeface="Bradley Hand ITC" panose="03070402050302030203" pitchFamily="66" charset="0"/>
              </a:rPr>
              <a:t>Un valor negativo de afinidad = se libera energía</a:t>
            </a:r>
          </a:p>
        </p:txBody>
      </p:sp>
      <p:pic>
        <p:nvPicPr>
          <p:cNvPr id="317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5038"/>
            <a:ext cx="18446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6" name="Rectangle 3"/>
          <p:cNvSpPr>
            <a:spLocks noChangeArrowheads="1"/>
          </p:cNvSpPr>
          <p:nvPr/>
        </p:nvSpPr>
        <p:spPr bwMode="auto">
          <a:xfrm>
            <a:off x="1187450" y="4365625"/>
            <a:ext cx="7416800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Números negativos grandes indican que se forman iones muy estables (por ejemplo, Cl</a:t>
            </a:r>
            <a:r>
              <a:rPr lang="es-ES" altLang="es-ES" sz="1800" b="0" baseline="30000">
                <a:solidFill>
                  <a:srgbClr val="333333"/>
                </a:solidFill>
                <a:latin typeface="Times New Roman" panose="02020603050405020304" pitchFamily="18" charset="0"/>
              </a:rPr>
              <a:t>–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Una afinidad positiva indica que el ión tiene más energía que el átomo y el electrón separados, y será un ión inestable (no se formará). Ejemplo: gases nobles.</a:t>
            </a:r>
          </a:p>
        </p:txBody>
      </p:sp>
      <p:sp>
        <p:nvSpPr>
          <p:cNvPr id="31757" name="Rectangle 3"/>
          <p:cNvSpPr>
            <a:spLocks noChangeArrowheads="1"/>
          </p:cNvSpPr>
          <p:nvPr/>
        </p:nvSpPr>
        <p:spPr bwMode="auto">
          <a:xfrm>
            <a:off x="900113" y="6083300"/>
            <a:ext cx="78295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73050" indent="-273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Afinidades y energías de ionización son magnitudes difíciles de determinar y sólo se conocen en el caso de algunos elementos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44725" y="619125"/>
            <a:ext cx="4665663" cy="460375"/>
          </a:xfrm>
          <a:solidFill>
            <a:srgbClr val="FFCC99"/>
          </a:solidFill>
        </p:spPr>
        <p:txBody>
          <a:bodyPr/>
          <a:lstStyle/>
          <a:p>
            <a:pPr eaLnBrk="1" hangingPunct="1"/>
            <a:r>
              <a:rPr lang="es-ES" altLang="es-ES" smtClean="0">
                <a:effectLst/>
                <a:latin typeface="Calibri" panose="020F0502020204030204" pitchFamily="34" charset="0"/>
              </a:rPr>
              <a:t>Contenido</a:t>
            </a:r>
          </a:p>
        </p:txBody>
      </p:sp>
      <p:pic>
        <p:nvPicPr>
          <p:cNvPr id="14339" name="Picture 154" descr="Logo%20UNED%20ver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2388"/>
            <a:ext cx="601663" cy="6016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68338" y="115888"/>
            <a:ext cx="77914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Tema 1. El átomo mecano-cuántico</a:t>
            </a:r>
          </a:p>
        </p:txBody>
      </p:sp>
      <p:pic>
        <p:nvPicPr>
          <p:cNvPr id="14341" name="Picture 41" descr="http://www.rsc.org/chemsoc/timeline/graphic/1913_bohr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4438650"/>
            <a:ext cx="285432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" name="Group 63"/>
          <p:cNvGraphicFramePr>
            <a:graphicFrameLocks noGrp="1"/>
          </p:cNvGraphicFramePr>
          <p:nvPr/>
        </p:nvGraphicFramePr>
        <p:xfrm>
          <a:off x="249238" y="1773238"/>
          <a:ext cx="5618162" cy="3408360"/>
        </p:xfrm>
        <a:graphic>
          <a:graphicData uri="http://schemas.openxmlformats.org/drawingml/2006/table">
            <a:tbl>
              <a:tblPr/>
              <a:tblGrid>
                <a:gridCol w="25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9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x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1. Introducción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x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7" marR="35997" marT="53986" marB="3599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2. Orígenes de la teoría cuántica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x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3. Ecuación de Schrödinger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x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4. </a:t>
                      </a:r>
                      <a:r>
                        <a:rPr kumimoji="1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El átomo de hidrógeno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x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5. Orbitales atómicos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x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6. Átomos poli-electrónicos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x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7. Estructura electrónica de los átomos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x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8. Tabla periódica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9. Configuración electrónica y tabla periódica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836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10. Propiedades periódicas</a:t>
                      </a:r>
                    </a:p>
                  </a:txBody>
                  <a:tcPr marL="35999" marR="35999" marT="17995" marB="179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4373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1492250"/>
            <a:ext cx="28543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277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A6B426C-EAA0-4326-BD04-4A3D4916622C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pic>
        <p:nvPicPr>
          <p:cNvPr id="3277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068638"/>
            <a:ext cx="5291137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3"/>
          <p:cNvSpPr>
            <a:spLocks noChangeArrowheads="1"/>
          </p:cNvSpPr>
          <p:nvPr/>
        </p:nvSpPr>
        <p:spPr bwMode="auto">
          <a:xfrm>
            <a:off x="1093788" y="1779588"/>
            <a:ext cx="7405687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La afinidad se hace más negativa al avanzar en un período (a mayor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Z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Dentro de un mismo grupo, la afinidad electrónica apenas varía, disminuyendo a mayor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Z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(mayor tamaño del átomo)</a:t>
            </a:r>
            <a:endParaRPr lang="es-ES" altLang="es-ES" sz="1800" b="0" i="1">
              <a:solidFill>
                <a:srgbClr val="292929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16 Abrir llave"/>
          <p:cNvSpPr/>
          <p:nvPr/>
        </p:nvSpPr>
        <p:spPr bwMode="auto">
          <a:xfrm>
            <a:off x="971550" y="1779588"/>
            <a:ext cx="125413" cy="909637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2778" name="Rectangle 3"/>
          <p:cNvSpPr>
            <a:spLocks noChangeArrowheads="1"/>
          </p:cNvSpPr>
          <p:nvPr/>
        </p:nvSpPr>
        <p:spPr bwMode="auto">
          <a:xfrm>
            <a:off x="341313" y="1285875"/>
            <a:ext cx="15113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En general:</a:t>
            </a:r>
            <a:endParaRPr lang="es-ES" altLang="es-ES" sz="18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379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3CD62BB-DF71-435C-8803-9DAD148F6203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797425"/>
            <a:ext cx="140811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Rectangle 3"/>
          <p:cNvSpPr>
            <a:spLocks noChangeArrowheads="1"/>
          </p:cNvSpPr>
          <p:nvPr/>
        </p:nvSpPr>
        <p:spPr bwMode="auto">
          <a:xfrm>
            <a:off x="650875" y="1196975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Electronegatividad</a:t>
            </a:r>
          </a:p>
        </p:txBody>
      </p:sp>
      <p:sp>
        <p:nvSpPr>
          <p:cNvPr id="33801" name="Rectangle 3"/>
          <p:cNvSpPr>
            <a:spLocks noChangeArrowheads="1"/>
          </p:cNvSpPr>
          <p:nvPr/>
        </p:nvSpPr>
        <p:spPr bwMode="auto">
          <a:xfrm>
            <a:off x="900113" y="1700213"/>
            <a:ext cx="78295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i="1">
                <a:solidFill>
                  <a:srgbClr val="0070C0"/>
                </a:solidFill>
                <a:latin typeface="Calibri" panose="020F0502020204030204" pitchFamily="34" charset="0"/>
              </a:rPr>
              <a:t>Electronegatividad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= medida de la capacidad del átomo para atraer electrones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cuando forma parte de un compuesto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33802" name="Rectangle 3"/>
          <p:cNvSpPr>
            <a:spLocks noChangeArrowheads="1"/>
          </p:cNvSpPr>
          <p:nvPr/>
        </p:nvSpPr>
        <p:spPr bwMode="auto">
          <a:xfrm>
            <a:off x="1320800" y="2286000"/>
            <a:ext cx="7067550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Cuando tiene tendencia a atraer electrones se dice que es muy </a:t>
            </a:r>
            <a:r>
              <a:rPr lang="es-ES" altLang="es-E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electronegativo</a:t>
            </a:r>
            <a:r>
              <a:rPr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 (ej. flúor)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Si su tendencia es la de perder electrones fácilmente se dice que es </a:t>
            </a:r>
            <a:r>
              <a:rPr lang="es-ES" altLang="es-ES" sz="1800" i="1">
                <a:solidFill>
                  <a:srgbClr val="000099"/>
                </a:solidFill>
                <a:latin typeface="Times New Roman" panose="02020603050405020304" pitchFamily="18" charset="0"/>
              </a:rPr>
              <a:t>electropositivo</a:t>
            </a:r>
            <a:r>
              <a:rPr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 (ej. Metales alcalinos)</a:t>
            </a:r>
          </a:p>
        </p:txBody>
      </p:sp>
      <p:sp>
        <p:nvSpPr>
          <p:cNvPr id="33803" name="Rectangle 3"/>
          <p:cNvSpPr>
            <a:spLocks noChangeArrowheads="1"/>
          </p:cNvSpPr>
          <p:nvPr/>
        </p:nvSpPr>
        <p:spPr bwMode="auto">
          <a:xfrm>
            <a:off x="900113" y="3698875"/>
            <a:ext cx="8045450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Concepto cualitativo (no se puede medir experimentalmente), pero es muy útil para estimar el comportamiento químico de un átomo. 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Mulliken propuso en 1934 utilizar la media aritmética entre la energía de ionización y la afinidad electrónica:</a:t>
            </a:r>
          </a:p>
        </p:txBody>
      </p:sp>
      <p:sp>
        <p:nvSpPr>
          <p:cNvPr id="33804" name="Rectangle 3"/>
          <p:cNvSpPr>
            <a:spLocks noChangeArrowheads="1"/>
          </p:cNvSpPr>
          <p:nvPr/>
        </p:nvSpPr>
        <p:spPr bwMode="auto">
          <a:xfrm>
            <a:off x="900113" y="5445125"/>
            <a:ext cx="7829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Pauling propuso una escala relativa, basada en energías de enlace. El valor absoluto de la diferencia entre electronegatividades para dos átomos es una medida de la polaridad de su enlace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482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2A2AF3F-8DA1-4A04-8EB1-6710AC5DAE4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1117600"/>
            <a:ext cx="4622800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Rectangle 3"/>
          <p:cNvSpPr>
            <a:spLocks noChangeArrowheads="1"/>
          </p:cNvSpPr>
          <p:nvPr/>
        </p:nvSpPr>
        <p:spPr bwMode="auto">
          <a:xfrm>
            <a:off x="1979613" y="4289425"/>
            <a:ext cx="6735762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La electronegatividad aumenta a lo largo de un período (a mayor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Z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)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Dentro de un grupo, la electronegatividad disminuye hacia abajo (átomos pequeños son más electronegativos que los grandes)</a:t>
            </a:r>
            <a:endParaRPr lang="es-ES" altLang="es-ES" sz="1800" b="0" i="1">
              <a:solidFill>
                <a:srgbClr val="292929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12 Abrir llave"/>
          <p:cNvSpPr/>
          <p:nvPr/>
        </p:nvSpPr>
        <p:spPr bwMode="auto">
          <a:xfrm>
            <a:off x="1790700" y="4289425"/>
            <a:ext cx="123825" cy="908050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4826" name="Rectangle 3"/>
          <p:cNvSpPr>
            <a:spLocks noChangeArrowheads="1"/>
          </p:cNvSpPr>
          <p:nvPr/>
        </p:nvSpPr>
        <p:spPr bwMode="auto">
          <a:xfrm>
            <a:off x="341313" y="4573588"/>
            <a:ext cx="1511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En general:</a:t>
            </a:r>
            <a:endParaRPr lang="es-ES" altLang="es-ES" sz="18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7" name="Rectangle 3"/>
          <p:cNvSpPr>
            <a:spLocks noChangeArrowheads="1"/>
          </p:cNvSpPr>
          <p:nvPr/>
        </p:nvSpPr>
        <p:spPr bwMode="auto">
          <a:xfrm>
            <a:off x="1249363" y="5462588"/>
            <a:ext cx="7067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La electronegatividad permite estimar el </a:t>
            </a:r>
            <a:r>
              <a:rPr lang="es-ES" altLang="es-ES" sz="1800" b="0" i="1">
                <a:solidFill>
                  <a:srgbClr val="000099"/>
                </a:solidFill>
                <a:latin typeface="Times New Roman" panose="02020603050405020304" pitchFamily="18" charset="0"/>
              </a:rPr>
              <a:t>tipo de enlace</a:t>
            </a:r>
            <a:r>
              <a:rPr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 y la </a:t>
            </a:r>
            <a:r>
              <a:rPr lang="es-ES" altLang="es-ES" sz="1800" b="0" i="1">
                <a:solidFill>
                  <a:srgbClr val="000099"/>
                </a:solidFill>
                <a:latin typeface="Times New Roman" panose="02020603050405020304" pitchFamily="18" charset="0"/>
              </a:rPr>
              <a:t>polaridad</a:t>
            </a:r>
            <a:r>
              <a:rPr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 de la molécula: diferencias pequeñas de electronegatividad dan lugar a enlaces covalentes; con diferencias grandes el enlace es iónico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584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A66BCAB-D5FC-4432-BACD-44051A24D534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sp>
        <p:nvSpPr>
          <p:cNvPr id="35847" name="Rectangle 3"/>
          <p:cNvSpPr>
            <a:spLocks noChangeArrowheads="1"/>
          </p:cNvSpPr>
          <p:nvPr/>
        </p:nvSpPr>
        <p:spPr bwMode="auto">
          <a:xfrm>
            <a:off x="900113" y="1433513"/>
            <a:ext cx="78295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Electronegatividad de los elementos de la Tabla Periódica (Pauling)</a:t>
            </a:r>
          </a:p>
        </p:txBody>
      </p:sp>
      <p:pic>
        <p:nvPicPr>
          <p:cNvPr id="35848" name="Picture 10" descr="http://wps.prenhall.com/wps/media/objects/602/616516/Media_Assets/Chapter07/Text_Images/FG07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133600"/>
            <a:ext cx="7881937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1 Rectángulo"/>
          <p:cNvSpPr>
            <a:spLocks noChangeArrowheads="1"/>
          </p:cNvSpPr>
          <p:nvPr/>
        </p:nvSpPr>
        <p:spPr bwMode="auto">
          <a:xfrm>
            <a:off x="182563" y="6423025"/>
            <a:ext cx="3962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00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http://wps.prenhall.com/wps/media/objects/602/616516/index.html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686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56A2E-A18C-44A5-BCEE-F9D47D7D0C3F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3887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10. Propiedades Periódicas</a:t>
            </a:r>
          </a:p>
        </p:txBody>
      </p:sp>
      <p:pic>
        <p:nvPicPr>
          <p:cNvPr id="368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00213"/>
            <a:ext cx="5983288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3745F71-4BEE-4A6D-A1F9-83B207A988E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430588" y="3357563"/>
            <a:ext cx="2293937" cy="550862"/>
          </a:xfrm>
          <a:prstGeom prst="rect">
            <a:avLst/>
          </a:prstGeom>
          <a:solidFill>
            <a:srgbClr val="FFCC99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kern="0" dirty="0" err="1" smtClean="0">
                <a:effectLst/>
                <a:latin typeface="Calibri" pitchFamily="34" charset="0"/>
              </a:rPr>
              <a:t>The</a:t>
            </a:r>
            <a:r>
              <a:rPr lang="es-ES" altLang="es-ES" kern="0" dirty="0" smtClean="0">
                <a:effectLst/>
                <a:latin typeface="Calibri" pitchFamily="34" charset="0"/>
              </a:rPr>
              <a:t> </a:t>
            </a:r>
            <a:r>
              <a:rPr lang="es-ES" altLang="es-ES" kern="0" dirty="0" err="1" smtClean="0">
                <a:effectLst/>
                <a:latin typeface="Calibri" pitchFamily="34" charset="0"/>
              </a:rPr>
              <a:t>end</a:t>
            </a:r>
            <a:endParaRPr lang="es-ES" altLang="es-ES" kern="0" dirty="0" smtClean="0">
              <a:effectLst/>
              <a:latin typeface="Calibri" pitchFamily="34" charset="0"/>
            </a:endParaRPr>
          </a:p>
        </p:txBody>
      </p:sp>
      <p:pic>
        <p:nvPicPr>
          <p:cNvPr id="37892" name="Picture 154" descr="Logo%20UNED%20ver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15888"/>
            <a:ext cx="601663" cy="6016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668338" y="2681288"/>
            <a:ext cx="77914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Tema 1.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El átomo mecano-cuántico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91830" y="4293096"/>
            <a:ext cx="5344466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Nota: Esta presentación no incluye todos los apartados del tema en el libro de texto base y </a:t>
            </a:r>
            <a:r>
              <a:rPr lang="es-ES" altLang="es-ES" sz="1400" b="0" i="0" dirty="0" err="1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l@s</a:t>
            </a: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altLang="es-ES" sz="1400" b="0" i="0" dirty="0" err="1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alumn@s</a:t>
            </a: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deberán completar la información de forma personal de cara a su estudio </a:t>
            </a:r>
            <a:endParaRPr lang="es-ES" altLang="es-ES" sz="1400" b="0" i="0" dirty="0">
              <a:solidFill>
                <a:srgbClr val="4D4D4D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>
                <a:solidFill>
                  <a:schemeClr val="accent1"/>
                </a:solidFill>
                <a:latin typeface="Arial" panose="020B0604020202020204" pitchFamily="34" charset="0"/>
              </a:rPr>
              <a:t>Conceptos básicos/previos</a:t>
            </a:r>
          </a:p>
        </p:txBody>
      </p:sp>
      <p:sp>
        <p:nvSpPr>
          <p:cNvPr id="15366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519D5E7-D024-4668-B0B6-A1C976D9699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684213" y="1400175"/>
            <a:ext cx="7632700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Postulados de Plank y Einstein: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cuantización de la energía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,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dualidad onda-corpúsculo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(la luz tiene una doble naturaleza, partícula y onda) 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Hipótesis de De Broglie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: una partícula de masa </a:t>
            </a:r>
            <a:r>
              <a:rPr lang="es-ES" altLang="es-ES" sz="18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que se mueve a una velocidad </a:t>
            </a:r>
            <a:r>
              <a:rPr lang="es-ES" altLang="es-ES" sz="18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tiene una longitud de onda </a:t>
            </a:r>
            <a:r>
              <a:rPr lang="el-GR" altLang="es-ES" sz="18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ES" altLang="es-ES" sz="18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asociada:</a:t>
            </a:r>
          </a:p>
        </p:txBody>
      </p:sp>
      <p:pic>
        <p:nvPicPr>
          <p:cNvPr id="1536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2720975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Rectangle 3"/>
          <p:cNvSpPr>
            <a:spLocks noChangeArrowheads="1"/>
          </p:cNvSpPr>
          <p:nvPr/>
        </p:nvSpPr>
        <p:spPr bwMode="auto">
          <a:xfrm>
            <a:off x="5822950" y="2697163"/>
            <a:ext cx="316865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constante de Plank = 6.626×10</a:t>
            </a:r>
            <a:r>
              <a:rPr lang="es-ES" altLang="es-ES" sz="1400" b="0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–34</a:t>
            </a: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J·s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mv = p</a:t>
            </a: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momento cinético</a:t>
            </a:r>
            <a:endParaRPr lang="es-ES" altLang="es-E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5370" name="Rectangle 3"/>
          <p:cNvSpPr>
            <a:spLocks noChangeArrowheads="1"/>
          </p:cNvSpPr>
          <p:nvPr/>
        </p:nvSpPr>
        <p:spPr bwMode="auto">
          <a:xfrm>
            <a:off x="684213" y="3429000"/>
            <a:ext cx="80454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Principio de incertidumbre de Heisenberg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: es imposible determinar simultánea-mente y con exactitud la posición y el momento cinético de una partícula. </a:t>
            </a:r>
          </a:p>
        </p:txBody>
      </p:sp>
      <p:pic>
        <p:nvPicPr>
          <p:cNvPr id="1537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4149725"/>
            <a:ext cx="130333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Rectangle 3"/>
          <p:cNvSpPr>
            <a:spLocks noChangeArrowheads="1"/>
          </p:cNvSpPr>
          <p:nvPr/>
        </p:nvSpPr>
        <p:spPr bwMode="auto">
          <a:xfrm>
            <a:off x="684213" y="4868863"/>
            <a:ext cx="80454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Ecuación de Schrödinger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: relaciona las propiedades ondulatorias de una partícula con su contenido energético y describe la evolución en el tiempo del estado de la partícula</a:t>
            </a:r>
          </a:p>
        </p:txBody>
      </p:sp>
      <p:pic>
        <p:nvPicPr>
          <p:cNvPr id="1537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805488"/>
            <a:ext cx="38798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6332538" y="5686425"/>
            <a:ext cx="237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536575" indent="-5365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E</a:t>
            </a: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energía total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	</a:t>
            </a:r>
            <a:r>
              <a:rPr lang="es-ES" altLang="es-ES"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energía potencial 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l-GR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Ψ</a:t>
            </a: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función de onda</a:t>
            </a:r>
          </a:p>
        </p:txBody>
      </p:sp>
      <p:sp>
        <p:nvSpPr>
          <p:cNvPr id="2" name="1 Abrir llave"/>
          <p:cNvSpPr/>
          <p:nvPr/>
        </p:nvSpPr>
        <p:spPr bwMode="auto">
          <a:xfrm>
            <a:off x="6688138" y="5672138"/>
            <a:ext cx="187325" cy="852487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6" name="15 Abrir llave"/>
          <p:cNvSpPr/>
          <p:nvPr/>
        </p:nvSpPr>
        <p:spPr bwMode="auto">
          <a:xfrm>
            <a:off x="5697538" y="2700338"/>
            <a:ext cx="125412" cy="563562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377" name="Rectangle 3"/>
          <p:cNvSpPr>
            <a:spLocks noChangeArrowheads="1"/>
          </p:cNvSpPr>
          <p:nvPr/>
        </p:nvSpPr>
        <p:spPr bwMode="auto">
          <a:xfrm>
            <a:off x="5822950" y="4149725"/>
            <a:ext cx="31686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∆</a:t>
            </a:r>
            <a:r>
              <a:rPr lang="es-ES" altLang="es-ES"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incertidumbre en la posición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∆</a:t>
            </a:r>
            <a:r>
              <a:rPr lang="es-ES" altLang="es-ES"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s-ES" altLang="es-ES" sz="1400" b="0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s-ES" altLang="es-ES" sz="1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incertidumbre en el momento</a:t>
            </a:r>
            <a:endParaRPr lang="es-ES" altLang="es-E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8" name="17 Abrir llave"/>
          <p:cNvSpPr/>
          <p:nvPr/>
        </p:nvSpPr>
        <p:spPr bwMode="auto">
          <a:xfrm>
            <a:off x="5697538" y="4151313"/>
            <a:ext cx="125412" cy="563562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638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05EFAAF-3DBF-4792-84F6-FD2AB9F02D7D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611188" y="1125538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Átomo de hidrógeno y números cuánticos</a:t>
            </a: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971550" y="1700213"/>
            <a:ext cx="7758113" cy="472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023938" indent="-166688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La ecuación de Schrödinger sólo se puede resolver para el átomo de hidrógeno (un electrón orbitando alrededor de un núcleo)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El cuadrado de la función de onda </a:t>
            </a:r>
            <a:r>
              <a:rPr lang="el-GR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Ψ</a:t>
            </a:r>
            <a:r>
              <a:rPr lang="es-ES" altLang="es-ES" sz="1600" b="0" baseline="30000">
                <a:solidFill>
                  <a:srgbClr val="333333"/>
                </a:solidFill>
                <a:latin typeface="Times New Roman" panose="02020603050405020304" pitchFamily="18" charset="0"/>
              </a:rPr>
              <a:t>2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 da la probabilidad de encontrar a la partícula (p.ej. en electrón) en un punto del espacio, pero la ecuación no permite determinar la trayectoria del electrón ni su estado de movimiento o de reposo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Existen varias soluciones posibles (varias funciones de onda) para la ecuación, a las que llamamos </a:t>
            </a:r>
            <a:r>
              <a:rPr lang="es-ES" altLang="es-ES" sz="1600">
                <a:solidFill>
                  <a:srgbClr val="C00000"/>
                </a:solidFill>
                <a:latin typeface="Times New Roman" panose="02020603050405020304" pitchFamily="18" charset="0"/>
              </a:rPr>
              <a:t>orbitales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. Los orbitales atómicos son regiones del espacio en torno al núcleo donde la probabilidad de encontrar al electrón es máxima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Los orbitales (funciones que satisfacen la ecuación) solo existen para determinados valores de energía </a:t>
            </a:r>
            <a:r>
              <a:rPr lang="es-ES" altLang="es-ES" sz="1600" b="0" i="1">
                <a:solidFill>
                  <a:srgbClr val="333333"/>
                </a:solidFill>
                <a:latin typeface="Times New Roman" panose="02020603050405020304" pitchFamily="18" charset="0"/>
              </a:rPr>
              <a:t>E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, y se caracterizan por un conjunto de números enteros (</a:t>
            </a:r>
            <a:r>
              <a:rPr lang="es-ES" altLang="es-ES" sz="1600" b="0" i="1">
                <a:solidFill>
                  <a:srgbClr val="333333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ES" sz="1600" b="0" i="1">
                <a:solidFill>
                  <a:srgbClr val="333333"/>
                </a:solidFill>
                <a:latin typeface="Times New Roman" panose="02020603050405020304" pitchFamily="18" charset="0"/>
              </a:rPr>
              <a:t>l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ES" sz="1600" b="0" i="1">
                <a:solidFill>
                  <a:srgbClr val="333333"/>
                </a:solidFill>
                <a:latin typeface="Times New Roman" panose="02020603050405020304" pitchFamily="18" charset="0"/>
              </a:rPr>
              <a:t>m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) cuyos valores están restringidos, los </a:t>
            </a:r>
            <a:r>
              <a:rPr lang="es-ES" altLang="es-ES" sz="1600">
                <a:solidFill>
                  <a:srgbClr val="C00000"/>
                </a:solidFill>
                <a:latin typeface="Times New Roman" panose="02020603050405020304" pitchFamily="18" charset="0"/>
              </a:rPr>
              <a:t>números cuánticos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lvl="2" eaLnBrk="1" hangingPunct="1">
              <a:spcBef>
                <a:spcPct val="0"/>
              </a:spcBef>
              <a:buClr>
                <a:srgbClr val="00B050"/>
              </a:buClr>
            </a:pPr>
            <a:r>
              <a:rPr lang="es-ES" altLang="es-ES" sz="1400" b="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s-ES" altLang="es-ES" sz="14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número cuántico principal</a:t>
            </a:r>
          </a:p>
          <a:p>
            <a:pPr lvl="2" eaLnBrk="1" hangingPunct="1">
              <a:spcBef>
                <a:spcPct val="0"/>
              </a:spcBef>
              <a:buClr>
                <a:srgbClr val="00B050"/>
              </a:buClr>
            </a:pPr>
            <a:r>
              <a:rPr lang="es-ES" altLang="es-ES" sz="1400" b="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s-ES" altLang="es-E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s-ES" altLang="es-ES" sz="14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número cuántico secundario</a:t>
            </a:r>
          </a:p>
          <a:p>
            <a:pPr lvl="2" eaLnBrk="1" hangingPunct="1">
              <a:spcBef>
                <a:spcPct val="0"/>
              </a:spcBef>
              <a:spcAft>
                <a:spcPts val="900"/>
              </a:spcAft>
              <a:buClr>
                <a:srgbClr val="00B050"/>
              </a:buClr>
            </a:pPr>
            <a:r>
              <a:rPr lang="es-ES" altLang="es-ES" sz="1400" b="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s-ES" altLang="es-ES" sz="1400" b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s-ES" altLang="es-ES" sz="14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número cuántico magnético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Los experimentos demuestran que los niveles energéticos son dobles, por lo que hace falta un cuarto número cuántico (de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espín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) que no aparece en la ecuación de Schrödinger. Dirac lo obtuvo matemáticamente al combinar la teoría cuántica con la teoría relativista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Conceptos básicos/previos</a:t>
            </a:r>
          </a:p>
        </p:txBody>
      </p:sp>
      <p:sp>
        <p:nvSpPr>
          <p:cNvPr id="22" name="21 Abrir llave"/>
          <p:cNvSpPr/>
          <p:nvPr/>
        </p:nvSpPr>
        <p:spPr bwMode="auto">
          <a:xfrm>
            <a:off x="1784350" y="4827588"/>
            <a:ext cx="95250" cy="688975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741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D27A971-070F-4776-852F-6AE30CD6AE44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611188" y="1125538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Átomo de hidrógeno y números cuánticos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Conceptos básicos/previos</a:t>
            </a:r>
          </a:p>
        </p:txBody>
      </p:sp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684213" y="1770063"/>
            <a:ext cx="8045450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 i="1">
                <a:solidFill>
                  <a:srgbClr val="292929"/>
                </a:solidFill>
                <a:latin typeface="Calibri" panose="020F0502020204030204" pitchFamily="34" charset="0"/>
              </a:rPr>
              <a:t>Número cuántico principal 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(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): determina el nivel principal de energía y toma cualquier valor entero positivo.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 i="1">
                <a:solidFill>
                  <a:srgbClr val="292929"/>
                </a:solidFill>
                <a:latin typeface="Calibri" panose="020F0502020204030204" pitchFamily="34" charset="0"/>
              </a:rPr>
              <a:t>Número cuántico secundario 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(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), número orbital o del momento angular: describe la forma geométrica de la nube electrónica asociada al electrón. Toma valores entre 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 y 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1)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 que corresponden a subniveles dentro de cada nivel principal</a:t>
            </a:r>
          </a:p>
        </p:txBody>
      </p:sp>
      <p:pic>
        <p:nvPicPr>
          <p:cNvPr id="174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4581525"/>
            <a:ext cx="372745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Rectangle 3"/>
          <p:cNvSpPr>
            <a:spLocks noChangeArrowheads="1"/>
          </p:cNvSpPr>
          <p:nvPr/>
        </p:nvSpPr>
        <p:spPr bwMode="auto">
          <a:xfrm>
            <a:off x="971550" y="3213100"/>
            <a:ext cx="77581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Los subniveles o distintos valores de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l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se denotan mediante letras (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p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d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f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g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…) que corresponden a distintos tipos de orbitales atómicos: 1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2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p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4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d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etc</a:t>
            </a:r>
          </a:p>
        </p:txBody>
      </p:sp>
      <p:sp>
        <p:nvSpPr>
          <p:cNvPr id="17419" name="Rectangle 3"/>
          <p:cNvSpPr>
            <a:spLocks noChangeArrowheads="1"/>
          </p:cNvSpPr>
          <p:nvPr/>
        </p:nvSpPr>
        <p:spPr bwMode="auto">
          <a:xfrm>
            <a:off x="684213" y="3860800"/>
            <a:ext cx="80454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 i="1">
                <a:solidFill>
                  <a:srgbClr val="292929"/>
                </a:solidFill>
                <a:latin typeface="Calibri" panose="020F0502020204030204" pitchFamily="34" charset="0"/>
              </a:rPr>
              <a:t>Número cuántico magnético 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(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): describe la orientación del orbital o nube electrónica. Dentro de cada subnivel toma cualquier valor entero desde 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 a 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–l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7420" name="Rectangle 3"/>
          <p:cNvSpPr>
            <a:spLocks noChangeArrowheads="1"/>
          </p:cNvSpPr>
          <p:nvPr/>
        </p:nvSpPr>
        <p:spPr bwMode="auto">
          <a:xfrm>
            <a:off x="684213" y="5854700"/>
            <a:ext cx="80454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 i="1">
                <a:solidFill>
                  <a:srgbClr val="292929"/>
                </a:solidFill>
                <a:latin typeface="Calibri" panose="020F0502020204030204" pitchFamily="34" charset="0"/>
              </a:rPr>
              <a:t>Número cuántico de espín 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(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): toma valores de +½ y –½ y se asocia a la orientación del campo magnético del electrón.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843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C711CD6-9B15-4DDF-AA96-39B16AC1A3EA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611188" y="1125538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Átomo de hidrógeno y números cuánticos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Conceptos básicos/previos</a:t>
            </a:r>
          </a:p>
        </p:txBody>
      </p:sp>
      <p:pic>
        <p:nvPicPr>
          <p:cNvPr id="184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8369300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946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EC8F594-8510-4FC5-9858-68131E4912A9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611188" y="1196975"/>
            <a:ext cx="76358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Orbitales atómicos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Conceptos básicos/previos</a:t>
            </a:r>
          </a:p>
        </p:txBody>
      </p:sp>
      <p:pic>
        <p:nvPicPr>
          <p:cNvPr id="19464" name="Picture 4" descr="http://1.bp.blogspot.com/-LkuAI106QoM/T3IUOBH8OOI/AAAAAAAAAIA/2Io_s7FWE-w/s400/orbitales-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52625"/>
            <a:ext cx="239712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6" descr="http://javierdelucas.es/p-orbitals_3-u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1828800"/>
            <a:ext cx="25606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8" descr="http://www.iesrdelgado.org/tomasgomez/1%C2%BABachillerato/Imagenes/d-orbitals_5-u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4202113"/>
            <a:ext cx="273685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0" descr="http://3.bp.blogspot.com/-PzQhO8dA-T4/T3IUhTRJWyI/AAAAAAAAAIk/Tbga4seiKjA/s400/orbitales-f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076700"/>
            <a:ext cx="4065588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048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97FA1E4-EFD7-4F17-B17C-5182DF2FE36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611188" y="1125538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Átomos polielectrónicos</a:t>
            </a:r>
          </a:p>
        </p:txBody>
      </p:sp>
      <p:sp>
        <p:nvSpPr>
          <p:cNvPr id="20487" name="Rectangle 3"/>
          <p:cNvSpPr>
            <a:spLocks noChangeArrowheads="1"/>
          </p:cNvSpPr>
          <p:nvPr/>
        </p:nvSpPr>
        <p:spPr bwMode="auto">
          <a:xfrm>
            <a:off x="971550" y="1700213"/>
            <a:ext cx="7561263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Todos los orbitales con valores iguales del número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l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tienen la misma energía (ej. los orbitales tipo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p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[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p</a:t>
            </a:r>
            <a:r>
              <a:rPr lang="es-ES" altLang="es-ES" sz="1600" b="0" i="1" baseline="-25000">
                <a:solidFill>
                  <a:srgbClr val="000080"/>
                </a:solidFill>
                <a:latin typeface="Times New Roman" panose="02020603050405020304" pitchFamily="18" charset="0"/>
              </a:rPr>
              <a:t>x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p</a:t>
            </a:r>
            <a:r>
              <a:rPr lang="es-ES" altLang="es-ES" sz="1600" b="0" i="1" baseline="-25000">
                <a:solidFill>
                  <a:srgbClr val="000080"/>
                </a:solidFill>
                <a:latin typeface="Times New Roman" panose="02020603050405020304" pitchFamily="18" charset="0"/>
              </a:rPr>
              <a:t>y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p</a:t>
            </a:r>
            <a:r>
              <a:rPr lang="es-ES" altLang="es-ES" sz="1600" b="0" i="1" baseline="-25000">
                <a:solidFill>
                  <a:srgbClr val="000080"/>
                </a:solidFill>
                <a:latin typeface="Times New Roman" panose="02020603050405020304" pitchFamily="18" charset="0"/>
              </a:rPr>
              <a:t>z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] ), la energía del orbital no depende de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m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o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Los estados de menor energía se denominan </a:t>
            </a:r>
            <a:r>
              <a:rPr lang="es-ES" altLang="es-ES" sz="1600" b="0" i="1">
                <a:solidFill>
                  <a:srgbClr val="333333"/>
                </a:solidFill>
                <a:latin typeface="Times New Roman" panose="02020603050405020304" pitchFamily="18" charset="0"/>
              </a:rPr>
              <a:t>estados fundamentales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 pero existen estados posibles de mayor energía, </a:t>
            </a:r>
            <a:r>
              <a:rPr lang="es-ES" altLang="es-ES" sz="1600" b="0" i="1">
                <a:solidFill>
                  <a:srgbClr val="333333"/>
                </a:solidFill>
                <a:latin typeface="Times New Roman" panose="02020603050405020304" pitchFamily="18" charset="0"/>
              </a:rPr>
              <a:t>estados excitados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Principio de exclusión de Pauli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: en un átomo no puede haber dos electrones con los cuatro números cuánticos iguales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 i="1">
                <a:solidFill>
                  <a:srgbClr val="333333"/>
                </a:solidFill>
                <a:latin typeface="Times New Roman" panose="02020603050405020304" pitchFamily="18" charset="0"/>
              </a:rPr>
              <a:t>Regla de Hund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: el estado de mínima energía para el átomo es aquel en el que los electrones están en diferentes orbitales (del mismo nivel) y con espines paralelos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La energía aumenta conforme lo hace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, y dentro de cada capa lo hace con el número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l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(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s &lt; p &lt; d &lt; f 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Conceptos básicos/previos</a:t>
            </a:r>
          </a:p>
        </p:txBody>
      </p:sp>
      <p:pic>
        <p:nvPicPr>
          <p:cNvPr id="20489" name="Picture 2" descr="http://www.guatequimica.com/tutoriales/atomo/n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949825"/>
            <a:ext cx="7578725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1. El átomo mecano-cuántico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150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D545D07-43E4-4DD6-A3F3-8624E28A2B7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Conceptos básicos/previos</a:t>
            </a: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611188" y="1125538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Configuración electrónica</a:t>
            </a:r>
          </a:p>
        </p:txBody>
      </p:sp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703263"/>
            <a:ext cx="3944937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3624263"/>
            <a:ext cx="1831975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Text Box 17"/>
          <p:cNvSpPr txBox="1">
            <a:spLocks noChangeArrowheads="1"/>
          </p:cNvSpPr>
          <p:nvPr/>
        </p:nvSpPr>
        <p:spPr bwMode="auto">
          <a:xfrm>
            <a:off x="5880100" y="6229350"/>
            <a:ext cx="2809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 </a:t>
            </a:r>
            <a:r>
              <a:rPr kumimoji="0" lang="es-ES" altLang="es-ES" sz="1200" b="0" i="1">
                <a:latin typeface="Calibri" panose="020F0502020204030204" pitchFamily="34" charset="0"/>
              </a:rPr>
              <a:t>Orden de llenado u ocupación de los distintos orbitales</a:t>
            </a:r>
            <a:endParaRPr kumimoji="0" lang="es-ES" altLang="es-ES" sz="12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15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989138"/>
            <a:ext cx="3997325" cy="420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Text Box 17"/>
          <p:cNvSpPr txBox="1">
            <a:spLocks noChangeArrowheads="1"/>
          </p:cNvSpPr>
          <p:nvPr/>
        </p:nvSpPr>
        <p:spPr bwMode="auto">
          <a:xfrm>
            <a:off x="1187450" y="6229350"/>
            <a:ext cx="2809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 </a:t>
            </a:r>
            <a:r>
              <a:rPr kumimoji="0" lang="es-ES" altLang="es-ES" sz="1200" b="0" i="1">
                <a:latin typeface="Calibri" panose="020F0502020204030204" pitchFamily="34" charset="0"/>
              </a:rPr>
              <a:t>Configuraciones electrónicas en el estado fundamental</a:t>
            </a:r>
            <a:endParaRPr kumimoji="0" lang="es-ES" altLang="es-ES" sz="12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1517" name="Text Box 17"/>
          <p:cNvSpPr txBox="1">
            <a:spLocks noChangeArrowheads="1"/>
          </p:cNvSpPr>
          <p:nvPr/>
        </p:nvSpPr>
        <p:spPr bwMode="auto">
          <a:xfrm>
            <a:off x="5880100" y="3130550"/>
            <a:ext cx="280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 </a:t>
            </a:r>
            <a:r>
              <a:rPr kumimoji="0" lang="es-ES" altLang="es-ES" sz="1200" b="0" i="1">
                <a:latin typeface="Calibri" panose="020F0502020204030204" pitchFamily="34" charset="0"/>
              </a:rPr>
              <a:t>Niveles de energía</a:t>
            </a:r>
            <a:endParaRPr kumimoji="0" lang="es-ES" altLang="es-ES" sz="12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icial">
  <a:themeElements>
    <a:clrScheme name="inicial 9">
      <a:dk1>
        <a:srgbClr val="000080"/>
      </a:dk1>
      <a:lt1>
        <a:srgbClr val="FFFFFF"/>
      </a:lt1>
      <a:dk2>
        <a:srgbClr val="3366CC"/>
      </a:dk2>
      <a:lt2>
        <a:srgbClr val="FFFFFF"/>
      </a:lt2>
      <a:accent1>
        <a:srgbClr val="006699"/>
      </a:accent1>
      <a:accent2>
        <a:srgbClr val="6699FF"/>
      </a:accent2>
      <a:accent3>
        <a:srgbClr val="FFFFFF"/>
      </a:accent3>
      <a:accent4>
        <a:srgbClr val="00006C"/>
      </a:accent4>
      <a:accent5>
        <a:srgbClr val="AAB8CA"/>
      </a:accent5>
      <a:accent6>
        <a:srgbClr val="5C8AE7"/>
      </a:accent6>
      <a:hlink>
        <a:srgbClr val="0000FF"/>
      </a:hlink>
      <a:folHlink>
        <a:srgbClr val="0000FF"/>
      </a:folHlink>
    </a:clrScheme>
    <a:fontScheme name="inic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icial 1">
        <a:dk1>
          <a:srgbClr val="00354E"/>
        </a:dk1>
        <a:lt1>
          <a:srgbClr val="EAEAEA"/>
        </a:lt1>
        <a:dk2>
          <a:srgbClr val="006699"/>
        </a:dk2>
        <a:lt2>
          <a:srgbClr val="CCECFF"/>
        </a:lt2>
        <a:accent1>
          <a:srgbClr val="006699"/>
        </a:accent1>
        <a:accent2>
          <a:srgbClr val="6699FF"/>
        </a:accent2>
        <a:accent3>
          <a:srgbClr val="AAB8CA"/>
        </a:accent3>
        <a:accent4>
          <a:srgbClr val="C8C8C8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2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96969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B8B8B8"/>
        </a:accent6>
        <a:hlink>
          <a:srgbClr val="EAEAEA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4">
        <a:dk1>
          <a:srgbClr val="660066"/>
        </a:dk1>
        <a:lt1>
          <a:srgbClr val="EAEAEA"/>
        </a:lt1>
        <a:dk2>
          <a:srgbClr val="3366CC"/>
        </a:dk2>
        <a:lt2>
          <a:srgbClr val="7A7C93"/>
        </a:lt2>
        <a:accent1>
          <a:srgbClr val="00CCCC"/>
        </a:accent1>
        <a:accent2>
          <a:srgbClr val="CC66FF"/>
        </a:accent2>
        <a:accent3>
          <a:srgbClr val="F3F3F3"/>
        </a:accent3>
        <a:accent4>
          <a:srgbClr val="560056"/>
        </a:accent4>
        <a:accent5>
          <a:srgbClr val="AAE2E2"/>
        </a:accent5>
        <a:accent6>
          <a:srgbClr val="B95CE7"/>
        </a:accent6>
        <a:hlink>
          <a:srgbClr val="CCFF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5">
        <a:dk1>
          <a:srgbClr val="003366"/>
        </a:dk1>
        <a:lt1>
          <a:srgbClr val="EAEAEA"/>
        </a:lt1>
        <a:dk2>
          <a:srgbClr val="009999"/>
        </a:dk2>
        <a:lt2>
          <a:srgbClr val="FFFFFF"/>
        </a:lt2>
        <a:accent1>
          <a:srgbClr val="008080"/>
        </a:accent1>
        <a:accent2>
          <a:srgbClr val="00CCCC"/>
        </a:accent2>
        <a:accent3>
          <a:srgbClr val="AACACA"/>
        </a:accent3>
        <a:accent4>
          <a:srgbClr val="C8C8C8"/>
        </a:accent4>
        <a:accent5>
          <a:srgbClr val="AAC0C0"/>
        </a:accent5>
        <a:accent6>
          <a:srgbClr val="00B9B9"/>
        </a:accent6>
        <a:hlink>
          <a:srgbClr val="A7DDE1"/>
        </a:hlink>
        <a:folHlink>
          <a:srgbClr val="319C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6">
        <a:dk1>
          <a:srgbClr val="00354E"/>
        </a:dk1>
        <a:lt1>
          <a:srgbClr val="EAEAEA"/>
        </a:lt1>
        <a:dk2>
          <a:srgbClr val="6D67AA"/>
        </a:dk2>
        <a:lt2>
          <a:srgbClr val="CCCCFF"/>
        </a:lt2>
        <a:accent1>
          <a:srgbClr val="6600CC"/>
        </a:accent1>
        <a:accent2>
          <a:srgbClr val="9999FF"/>
        </a:accent2>
        <a:accent3>
          <a:srgbClr val="BAB8D2"/>
        </a:accent3>
        <a:accent4>
          <a:srgbClr val="C8C8C8"/>
        </a:accent4>
        <a:accent5>
          <a:srgbClr val="B8AAE2"/>
        </a:accent5>
        <a:accent6>
          <a:srgbClr val="8A8AE7"/>
        </a:accent6>
        <a:hlink>
          <a:srgbClr val="CCCCFF"/>
        </a:hlink>
        <a:folHlink>
          <a:srgbClr val="9D70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7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5F5F5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8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9">
        <a:dk1>
          <a:srgbClr val="000080"/>
        </a:dk1>
        <a:lt1>
          <a:srgbClr val="FFFFFF"/>
        </a:lt1>
        <a:dk2>
          <a:srgbClr val="3366CC"/>
        </a:dk2>
        <a:lt2>
          <a:srgbClr val="FFFFFF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19706</TotalTime>
  <Words>2452</Words>
  <Application>Microsoft Office PowerPoint</Application>
  <PresentationFormat>Presentación en pantalla (4:3)</PresentationFormat>
  <Paragraphs>247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Arial</vt:lpstr>
      <vt:lpstr>Bradley Hand ITC</vt:lpstr>
      <vt:lpstr>Calibri</vt:lpstr>
      <vt:lpstr>Tahoma</vt:lpstr>
      <vt:lpstr>Times</vt:lpstr>
      <vt:lpstr>Times New Roman</vt:lpstr>
      <vt:lpstr>Verdana</vt:lpstr>
      <vt:lpstr>Wingdings</vt:lpstr>
      <vt:lpstr>inicial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 LORENZO BALENZATEGUI MANZANARES</cp:lastModifiedBy>
  <cp:revision>1790</cp:revision>
  <cp:lastPrinted>2003-03-06T17:45:16Z</cp:lastPrinted>
  <dcterms:created xsi:type="dcterms:W3CDTF">2002-08-03T16:38:44Z</dcterms:created>
  <dcterms:modified xsi:type="dcterms:W3CDTF">2025-01-27T08:14:07Z</dcterms:modified>
</cp:coreProperties>
</file>