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3"/>
  </p:notesMasterIdLst>
  <p:handoutMasterIdLst>
    <p:handoutMasterId r:id="rId54"/>
  </p:handoutMasterIdLst>
  <p:sldIdLst>
    <p:sldId id="581" r:id="rId2"/>
    <p:sldId id="631" r:id="rId3"/>
    <p:sldId id="781" r:id="rId4"/>
    <p:sldId id="775" r:id="rId5"/>
    <p:sldId id="740" r:id="rId6"/>
    <p:sldId id="751" r:id="rId7"/>
    <p:sldId id="756" r:id="rId8"/>
    <p:sldId id="758" r:id="rId9"/>
    <p:sldId id="741" r:id="rId10"/>
    <p:sldId id="654" r:id="rId11"/>
    <p:sldId id="742" r:id="rId12"/>
    <p:sldId id="776" r:id="rId13"/>
    <p:sldId id="800" r:id="rId14"/>
    <p:sldId id="808" r:id="rId15"/>
    <p:sldId id="810" r:id="rId16"/>
    <p:sldId id="811" r:id="rId17"/>
    <p:sldId id="812" r:id="rId18"/>
    <p:sldId id="777" r:id="rId19"/>
    <p:sldId id="782" r:id="rId20"/>
    <p:sldId id="778" r:id="rId21"/>
    <p:sldId id="779" r:id="rId22"/>
    <p:sldId id="780" r:id="rId23"/>
    <p:sldId id="783" r:id="rId24"/>
    <p:sldId id="784" r:id="rId25"/>
    <p:sldId id="785" r:id="rId26"/>
    <p:sldId id="786" r:id="rId27"/>
    <p:sldId id="787" r:id="rId28"/>
    <p:sldId id="788" r:id="rId29"/>
    <p:sldId id="789" r:id="rId30"/>
    <p:sldId id="790" r:id="rId31"/>
    <p:sldId id="791" r:id="rId32"/>
    <p:sldId id="792" r:id="rId33"/>
    <p:sldId id="759" r:id="rId34"/>
    <p:sldId id="809" r:id="rId35"/>
    <p:sldId id="813" r:id="rId36"/>
    <p:sldId id="760" r:id="rId37"/>
    <p:sldId id="761" r:id="rId38"/>
    <p:sldId id="739" r:id="rId39"/>
    <p:sldId id="793" r:id="rId40"/>
    <p:sldId id="794" r:id="rId41"/>
    <p:sldId id="801" r:id="rId42"/>
    <p:sldId id="795" r:id="rId43"/>
    <p:sldId id="796" r:id="rId44"/>
    <p:sldId id="802" r:id="rId45"/>
    <p:sldId id="807" r:id="rId46"/>
    <p:sldId id="656" r:id="rId47"/>
    <p:sldId id="803" r:id="rId48"/>
    <p:sldId id="805" r:id="rId49"/>
    <p:sldId id="797" r:id="rId50"/>
    <p:sldId id="798" r:id="rId51"/>
    <p:sldId id="806" r:id="rId52"/>
  </p:sldIdLst>
  <p:sldSz cx="9144000" cy="6858000" type="screen4x3"/>
  <p:notesSz cx="7099300" cy="10234613"/>
  <p:defaultTextStyle>
    <a:defPPr>
      <a:defRPr lang="en-US"/>
    </a:defPPr>
    <a:lvl1pPr algn="l" rtl="0" eaLnBrk="0" fontAlgn="base" hangingPunct="0">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umimoji="1" sz="2800" b="1" kern="1200">
        <a:solidFill>
          <a:srgbClr val="0033CC"/>
        </a:solidFill>
        <a:latin typeface="Verdana" panose="020B0604030504040204" pitchFamily="34" charset="0"/>
        <a:ea typeface="+mn-ea"/>
        <a:cs typeface="Arial" panose="020B0604020202020204" pitchFamily="34" charset="0"/>
      </a:defRPr>
    </a:lvl5pPr>
    <a:lvl6pPr marL="22860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6pPr>
    <a:lvl7pPr marL="27432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7pPr>
    <a:lvl8pPr marL="32004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8pPr>
    <a:lvl9pPr marL="3657600" algn="l" defTabSz="914400" rtl="0" eaLnBrk="1" latinLnBrk="0" hangingPunct="1">
      <a:defRPr kumimoji="1" sz="2800" b="1" kern="1200">
        <a:solidFill>
          <a:srgbClr val="0033CC"/>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0000"/>
    <a:srgbClr val="4D4D4D"/>
    <a:srgbClr val="333333"/>
    <a:srgbClr val="006600"/>
    <a:srgbClr val="303D4E"/>
    <a:srgbClr val="CC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20" autoAdjust="0"/>
    <p:restoredTop sz="94794" autoAdjust="0"/>
  </p:normalViewPr>
  <p:slideViewPr>
    <p:cSldViewPr>
      <p:cViewPr varScale="1">
        <p:scale>
          <a:sx n="85" d="100"/>
          <a:sy n="85" d="100"/>
        </p:scale>
        <p:origin x="164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32"/>
    </p:cViewPr>
  </p:sorterViewPr>
  <p:notesViewPr>
    <p:cSldViewPr>
      <p:cViewPr varScale="1">
        <p:scale>
          <a:sx n="54" d="100"/>
          <a:sy n="54" d="100"/>
        </p:scale>
        <p:origin x="-2160"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6.wmf"/><Relationship Id="rId1" Type="http://schemas.openxmlformats.org/officeDocument/2006/relationships/image" Target="../media/image69.wmf"/><Relationship Id="rId6" Type="http://schemas.openxmlformats.org/officeDocument/2006/relationships/image" Target="../media/image73.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a:solidFill>
                  <a:srgbClr val="FFFF00"/>
                </a:solidFill>
                <a:effectLst/>
                <a:latin typeface="Times" pitchFamily="18" charset="0"/>
                <a:cs typeface="+mn-cs"/>
              </a:defRPr>
            </a:lvl1pPr>
          </a:lstStyle>
          <a:p>
            <a:pPr>
              <a:defRPr/>
            </a:pPr>
            <a:endParaRPr lang="es-ES_tradnl" altLang="es-ES_tradnl"/>
          </a:p>
        </p:txBody>
      </p:sp>
      <p:sp>
        <p:nvSpPr>
          <p:cNvPr id="7885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a:solidFill>
                  <a:srgbClr val="FFFF00"/>
                </a:solidFill>
                <a:effectLst/>
                <a:latin typeface="Times" pitchFamily="18" charset="0"/>
                <a:cs typeface="+mn-cs"/>
              </a:defRPr>
            </a:lvl1pPr>
          </a:lstStyle>
          <a:p>
            <a:pPr>
              <a:defRPr/>
            </a:pPr>
            <a:endParaRPr lang="es-ES_tradnl" altLang="es-ES_tradnl"/>
          </a:p>
        </p:txBody>
      </p:sp>
      <p:sp>
        <p:nvSpPr>
          <p:cNvPr id="7885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a:solidFill>
                  <a:srgbClr val="FFFF00"/>
                </a:solidFill>
                <a:effectLst/>
                <a:latin typeface="Times" pitchFamily="18" charset="0"/>
                <a:cs typeface="+mn-cs"/>
              </a:defRPr>
            </a:lvl1pPr>
          </a:lstStyle>
          <a:p>
            <a:pPr>
              <a:defRPr/>
            </a:pPr>
            <a:endParaRPr lang="es-ES_tradnl" altLang="es-ES_tradnl"/>
          </a:p>
        </p:txBody>
      </p:sp>
      <p:sp>
        <p:nvSpPr>
          <p:cNvPr id="7885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smtClean="0">
                <a:solidFill>
                  <a:srgbClr val="FFFF00"/>
                </a:solidFill>
                <a:latin typeface="Times" panose="02020603050405020304" pitchFamily="18" charset="0"/>
              </a:defRPr>
            </a:lvl1pPr>
          </a:lstStyle>
          <a:p>
            <a:pPr>
              <a:defRPr/>
            </a:pPr>
            <a:fld id="{510F8940-24BB-42FE-A41B-B234972F0AFF}" type="slidenum">
              <a:rPr lang="es-ES_tradnl" altLang="es-ES_tradnl"/>
              <a:pPr>
                <a:defRPr/>
              </a:pPr>
              <a:t>‹Nº›</a:t>
            </a:fld>
            <a:endParaRPr lang="es-ES_tradnl" alt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eaLnBrk="0" hangingPunct="0">
              <a:defRPr kumimoji="0" sz="1300" b="0">
                <a:solidFill>
                  <a:schemeClr val="tx1"/>
                </a:solidFill>
                <a:effectLst/>
                <a:latin typeface="Times" pitchFamily="18" charset="0"/>
                <a:cs typeface="+mn-cs"/>
              </a:defRPr>
            </a:lvl1pPr>
          </a:lstStyle>
          <a:p>
            <a:pPr>
              <a:defRPr/>
            </a:pPr>
            <a:endParaRPr lang="es-ES_tradnl" altLang="es-ES_tradnl"/>
          </a:p>
        </p:txBody>
      </p:sp>
      <p:sp>
        <p:nvSpPr>
          <p:cNvPr id="4710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0" hangingPunct="0">
              <a:defRPr kumimoji="0" sz="1300" b="0">
                <a:solidFill>
                  <a:schemeClr val="tx1"/>
                </a:solidFill>
                <a:effectLst/>
                <a:latin typeface="Times" pitchFamily="18" charset="0"/>
                <a:cs typeface="+mn-cs"/>
              </a:defRPr>
            </a:lvl1pPr>
          </a:lstStyle>
          <a:p>
            <a:pPr>
              <a:defRPr/>
            </a:pPr>
            <a:endParaRPr lang="es-ES_tradnl" altLang="es-ES_tradnl"/>
          </a:p>
        </p:txBody>
      </p:sp>
      <p:sp>
        <p:nvSpPr>
          <p:cNvPr id="1331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946150" y="4862513"/>
            <a:ext cx="52070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s-ES_tradnl" altLang="es-ES_tradnl" noProof="0" smtClean="0"/>
              <a:t>Click to edit Master text styles</a:t>
            </a:r>
          </a:p>
          <a:p>
            <a:pPr lvl="1"/>
            <a:r>
              <a:rPr lang="es-ES_tradnl" altLang="es-ES_tradnl" noProof="0" smtClean="0"/>
              <a:t>Second level</a:t>
            </a:r>
          </a:p>
          <a:p>
            <a:pPr lvl="2"/>
            <a:r>
              <a:rPr lang="es-ES_tradnl" altLang="es-ES_tradnl" noProof="0" smtClean="0"/>
              <a:t>Third level</a:t>
            </a:r>
          </a:p>
          <a:p>
            <a:pPr lvl="3"/>
            <a:r>
              <a:rPr lang="es-ES_tradnl" altLang="es-ES_tradnl" noProof="0" smtClean="0"/>
              <a:t>Fourth level</a:t>
            </a:r>
          </a:p>
          <a:p>
            <a:pPr lvl="4"/>
            <a:r>
              <a:rPr lang="es-ES_tradnl" altLang="es-ES_tradnl" noProof="0" smtClean="0"/>
              <a:t>Fifth level</a:t>
            </a:r>
          </a:p>
        </p:txBody>
      </p:sp>
      <p:sp>
        <p:nvSpPr>
          <p:cNvPr id="4711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eaLnBrk="0" hangingPunct="0">
              <a:defRPr kumimoji="0" sz="1300" b="0">
                <a:solidFill>
                  <a:schemeClr val="tx1"/>
                </a:solidFill>
                <a:effectLst/>
                <a:latin typeface="Times" pitchFamily="18" charset="0"/>
                <a:cs typeface="+mn-cs"/>
              </a:defRPr>
            </a:lvl1pPr>
          </a:lstStyle>
          <a:p>
            <a:pPr>
              <a:defRPr/>
            </a:pPr>
            <a:endParaRPr lang="es-ES_tradnl" altLang="es-ES_tradnl"/>
          </a:p>
        </p:txBody>
      </p:sp>
      <p:sp>
        <p:nvSpPr>
          <p:cNvPr id="4711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0" hangingPunct="0">
              <a:defRPr kumimoji="0" sz="1300" b="0" smtClean="0">
                <a:solidFill>
                  <a:schemeClr val="tx1"/>
                </a:solidFill>
                <a:latin typeface="Times" panose="02020603050405020304" pitchFamily="18" charset="0"/>
              </a:defRPr>
            </a:lvl1pPr>
          </a:lstStyle>
          <a:p>
            <a:pPr>
              <a:defRPr/>
            </a:pPr>
            <a:fld id="{02901811-EB56-4A72-A3EE-E66727159C4A}" type="slidenum">
              <a:rPr lang="es-ES_tradnl" altLang="es-ES_tradnl"/>
              <a:pPr>
                <a:defRPr/>
              </a:pPr>
              <a:t>‹Nº›</a:t>
            </a:fld>
            <a:endParaRPr lang="es-ES_tradnl" altLang="es-ES_trad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arcador de imagen de diapositiva"/>
          <p:cNvSpPr>
            <a:spLocks noGrp="1" noRot="1" noChangeAspect="1" noTextEdit="1"/>
          </p:cNvSpPr>
          <p:nvPr>
            <p:ph type="sldImg"/>
          </p:nvPr>
        </p:nvSpPr>
        <p:spPr>
          <a:ln/>
        </p:spPr>
      </p:sp>
      <p:sp>
        <p:nvSpPr>
          <p:cNvPr id="17411" name="2 Marcador de notas"/>
          <p:cNvSpPr>
            <a:spLocks noGrp="1"/>
          </p:cNvSpPr>
          <p:nvPr>
            <p:ph type="body" idx="1"/>
          </p:nvPr>
        </p:nvSpPr>
        <p:spPr>
          <a:noFill/>
        </p:spPr>
        <p:txBody>
          <a:bodyPr/>
          <a:lstStyle/>
          <a:p>
            <a:endParaRPr lang="es-ES" altLang="es-ES" smtClean="0"/>
          </a:p>
        </p:txBody>
      </p:sp>
      <p:sp>
        <p:nvSpPr>
          <p:cNvPr id="17412" name="3 Marcador de número de diapositiva"/>
          <p:cNvSpPr>
            <a:spLocks noGrp="1"/>
          </p:cNvSpPr>
          <p:nvPr>
            <p:ph type="sldNum" sz="quarter" idx="5"/>
          </p:nvPr>
        </p:nvSpPr>
        <p:spPr>
          <a:noFill/>
        </p:spPr>
        <p:txBody>
          <a:bodyPr/>
          <a:lstStyle>
            <a:lvl1pPr defTabSz="966788">
              <a:spcBef>
                <a:spcPct val="30000"/>
              </a:spcBef>
              <a:defRPr sz="1200">
                <a:solidFill>
                  <a:schemeClr val="tx1"/>
                </a:solidFill>
                <a:latin typeface="Times" panose="02020603050405020304" pitchFamily="18" charset="0"/>
              </a:defRPr>
            </a:lvl1pPr>
            <a:lvl2pPr marL="742950" indent="-285750" defTabSz="966788">
              <a:spcBef>
                <a:spcPct val="30000"/>
              </a:spcBef>
              <a:defRPr sz="1200">
                <a:solidFill>
                  <a:schemeClr val="tx1"/>
                </a:solidFill>
                <a:latin typeface="Times" panose="02020603050405020304" pitchFamily="18" charset="0"/>
              </a:defRPr>
            </a:lvl2pPr>
            <a:lvl3pPr marL="1143000" indent="-228600" defTabSz="966788">
              <a:spcBef>
                <a:spcPct val="30000"/>
              </a:spcBef>
              <a:defRPr sz="1200">
                <a:solidFill>
                  <a:schemeClr val="tx1"/>
                </a:solidFill>
                <a:latin typeface="Times" panose="02020603050405020304" pitchFamily="18" charset="0"/>
              </a:defRPr>
            </a:lvl3pPr>
            <a:lvl4pPr marL="1600200" indent="-228600" defTabSz="966788">
              <a:spcBef>
                <a:spcPct val="30000"/>
              </a:spcBef>
              <a:defRPr sz="1200">
                <a:solidFill>
                  <a:schemeClr val="tx1"/>
                </a:solidFill>
                <a:latin typeface="Times" panose="02020603050405020304" pitchFamily="18" charset="0"/>
              </a:defRPr>
            </a:lvl4pPr>
            <a:lvl5pPr marL="2057400" indent="-228600" defTabSz="966788">
              <a:spcBef>
                <a:spcPct val="30000"/>
              </a:spcBef>
              <a:defRPr sz="1200">
                <a:solidFill>
                  <a:schemeClr val="tx1"/>
                </a:solidFill>
                <a:latin typeface="Times"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panose="02020603050405020304" pitchFamily="18" charset="0"/>
              </a:defRPr>
            </a:lvl9pPr>
          </a:lstStyle>
          <a:p>
            <a:pPr>
              <a:spcBef>
                <a:spcPct val="0"/>
              </a:spcBef>
            </a:pPr>
            <a:fld id="{CDD31252-1FCF-4905-AAF6-9280A5F46B48}" type="slidenum">
              <a:rPr lang="es-ES_tradnl" altLang="es-ES_tradnl" sz="1300"/>
              <a:pPr>
                <a:spcBef>
                  <a:spcPct val="0"/>
                </a:spcBef>
              </a:pPr>
              <a:t>2</a:t>
            </a:fld>
            <a:endParaRPr lang="es-ES_tradnl" altLang="es-ES_tradnl"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844802" name="Rectangle 2"/>
          <p:cNvSpPr>
            <a:spLocks noGrp="1" noChangeArrowheads="1"/>
          </p:cNvSpPr>
          <p:nvPr>
            <p:ph type="ctrTitle" sz="quarter"/>
          </p:nvPr>
        </p:nvSpPr>
        <p:spPr bwMode="auto">
          <a:xfrm>
            <a:off x="228600" y="1219200"/>
            <a:ext cx="9434513" cy="1922463"/>
          </a:xfrm>
        </p:spPr>
        <p:txBody>
          <a:bodyPr/>
          <a:lstStyle>
            <a:lvl1pPr>
              <a:defRPr sz="3200"/>
            </a:lvl1pPr>
          </a:lstStyle>
          <a:p>
            <a:pPr lvl="0"/>
            <a:endParaRPr lang="en-US" altLang="en-US" noProof="0" smtClean="0"/>
          </a:p>
        </p:txBody>
      </p:sp>
    </p:spTree>
    <p:extLst>
      <p:ext uri="{BB962C8B-B14F-4D97-AF65-F5344CB8AC3E}">
        <p14:creationId xmlns:p14="http://schemas.microsoft.com/office/powerpoint/2010/main" val="4265469333"/>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2174D5C4-8552-4CA4-9973-97638845F62C}" type="slidenum">
              <a:rPr lang="es-ES_tradnl" altLang="es-ES_tradnl"/>
              <a:pPr>
                <a:defRPr/>
              </a:pPr>
              <a:t>‹Nº›</a:t>
            </a:fld>
            <a:endParaRPr lang="es-ES_tradnl" altLang="es-ES_tradnl"/>
          </a:p>
        </p:txBody>
      </p:sp>
    </p:spTree>
    <p:extLst>
      <p:ext uri="{BB962C8B-B14F-4D97-AF65-F5344CB8AC3E}">
        <p14:creationId xmlns:p14="http://schemas.microsoft.com/office/powerpoint/2010/main" val="738634668"/>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439025" y="0"/>
            <a:ext cx="2479675" cy="648176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0" y="0"/>
            <a:ext cx="7286625" cy="64817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9CBC3849-1D55-442C-9D0A-6D6CB67E84CE}" type="slidenum">
              <a:rPr lang="es-ES_tradnl" altLang="es-ES_tradnl"/>
              <a:pPr>
                <a:defRPr/>
              </a:pPr>
              <a:t>‹Nº›</a:t>
            </a:fld>
            <a:endParaRPr lang="es-ES_tradnl" altLang="es-ES_tradnl"/>
          </a:p>
        </p:txBody>
      </p:sp>
    </p:spTree>
    <p:extLst>
      <p:ext uri="{BB962C8B-B14F-4D97-AF65-F5344CB8AC3E}">
        <p14:creationId xmlns:p14="http://schemas.microsoft.com/office/powerpoint/2010/main" val="258374553"/>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1C9053BA-B7D9-49E4-8131-C2D2BC1D9C5B}" type="slidenum">
              <a:rPr lang="es-ES_tradnl" altLang="es-ES_tradnl"/>
              <a:pPr>
                <a:defRPr/>
              </a:pPr>
              <a:t>‹Nº›</a:t>
            </a:fld>
            <a:endParaRPr lang="es-ES_tradnl" altLang="es-ES_tradnl"/>
          </a:p>
        </p:txBody>
      </p:sp>
    </p:spTree>
    <p:extLst>
      <p:ext uri="{BB962C8B-B14F-4D97-AF65-F5344CB8AC3E}">
        <p14:creationId xmlns:p14="http://schemas.microsoft.com/office/powerpoint/2010/main" val="428464715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5"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F9952C56-7D7D-4E2C-8DB7-13C6A041F5A7}" type="slidenum">
              <a:rPr lang="es-ES_tradnl" altLang="es-ES_tradnl"/>
              <a:pPr>
                <a:defRPr/>
              </a:pPr>
              <a:t>‹Nº›</a:t>
            </a:fld>
            <a:endParaRPr lang="es-ES_tradnl" altLang="es-ES_tradnl"/>
          </a:p>
        </p:txBody>
      </p:sp>
    </p:spTree>
    <p:extLst>
      <p:ext uri="{BB962C8B-B14F-4D97-AF65-F5344CB8AC3E}">
        <p14:creationId xmlns:p14="http://schemas.microsoft.com/office/powerpoint/2010/main" val="4200506589"/>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273050" y="1023938"/>
            <a:ext cx="4640263" cy="545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065713" y="1023938"/>
            <a:ext cx="4640262" cy="545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95BE57D2-D8C7-4947-B968-AE0AB3938A2F}" type="slidenum">
              <a:rPr lang="es-ES_tradnl" altLang="es-ES_tradnl"/>
              <a:pPr>
                <a:defRPr/>
              </a:pPr>
              <a:t>‹Nº›</a:t>
            </a:fld>
            <a:endParaRPr lang="es-ES_tradnl" altLang="es-ES_tradnl"/>
          </a:p>
        </p:txBody>
      </p:sp>
    </p:spTree>
    <p:extLst>
      <p:ext uri="{BB962C8B-B14F-4D97-AF65-F5344CB8AC3E}">
        <p14:creationId xmlns:p14="http://schemas.microsoft.com/office/powerpoint/2010/main" val="3435846079"/>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8"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8B4F35A9-061E-469C-B1EB-7A7C22B37126}" type="slidenum">
              <a:rPr lang="es-ES_tradnl" altLang="es-ES_tradnl"/>
              <a:pPr>
                <a:defRPr/>
              </a:pPr>
              <a:t>‹Nº›</a:t>
            </a:fld>
            <a:endParaRPr lang="es-ES_tradnl" altLang="es-ES_tradnl"/>
          </a:p>
        </p:txBody>
      </p:sp>
    </p:spTree>
    <p:extLst>
      <p:ext uri="{BB962C8B-B14F-4D97-AF65-F5344CB8AC3E}">
        <p14:creationId xmlns:p14="http://schemas.microsoft.com/office/powerpoint/2010/main" val="2246381655"/>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4"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58EFB243-C399-4E51-86EF-6A437974EFAB}" type="slidenum">
              <a:rPr lang="es-ES_tradnl" altLang="es-ES_tradnl"/>
              <a:pPr>
                <a:defRPr/>
              </a:pPr>
              <a:t>‹Nº›</a:t>
            </a:fld>
            <a:endParaRPr lang="es-ES_tradnl" altLang="es-ES_tradnl"/>
          </a:p>
        </p:txBody>
      </p:sp>
    </p:spTree>
    <p:extLst>
      <p:ext uri="{BB962C8B-B14F-4D97-AF65-F5344CB8AC3E}">
        <p14:creationId xmlns:p14="http://schemas.microsoft.com/office/powerpoint/2010/main" val="2373898974"/>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ABCB8FCD-7668-4085-BB0D-844C1B0E2F96}" type="slidenum">
              <a:rPr lang="es-ES_tradnl" altLang="es-ES_tradnl"/>
              <a:pPr>
                <a:defRPr/>
              </a:pPr>
              <a:t>‹Nº›</a:t>
            </a:fld>
            <a:endParaRPr lang="es-ES_tradnl" altLang="es-ES_tradnl"/>
          </a:p>
        </p:txBody>
      </p:sp>
    </p:spTree>
    <p:extLst>
      <p:ext uri="{BB962C8B-B14F-4D97-AF65-F5344CB8AC3E}">
        <p14:creationId xmlns:p14="http://schemas.microsoft.com/office/powerpoint/2010/main" val="410347524"/>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FDECAE1E-E454-4A45-A471-043A7B9D4D71}" type="slidenum">
              <a:rPr lang="es-ES_tradnl" altLang="es-ES_tradnl"/>
              <a:pPr>
                <a:defRPr/>
              </a:pPr>
              <a:t>‹Nº›</a:t>
            </a:fld>
            <a:endParaRPr lang="es-ES_tradnl" altLang="es-ES_tradnl"/>
          </a:p>
        </p:txBody>
      </p:sp>
    </p:spTree>
    <p:extLst>
      <p:ext uri="{BB962C8B-B14F-4D97-AF65-F5344CB8AC3E}">
        <p14:creationId xmlns:p14="http://schemas.microsoft.com/office/powerpoint/2010/main" val="3933926893"/>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Rectangle 6"/>
          <p:cNvSpPr>
            <a:spLocks noGrp="1" noChangeArrowheads="1"/>
          </p:cNvSpPr>
          <p:nvPr>
            <p:ph type="sldNum" sz="quarter" idx="11"/>
          </p:nvPr>
        </p:nvSpPr>
        <p:spPr/>
        <p:txBody>
          <a:bodyPr/>
          <a:lstStyle>
            <a:lvl1pPr>
              <a:defRPr smtClean="0"/>
            </a:lvl1pPr>
          </a:lstStyle>
          <a:p>
            <a:pPr>
              <a:defRPr/>
            </a:pPr>
            <a:r>
              <a:rPr lang="es-ES_tradnl" altLang="es-ES_tradnl"/>
              <a:t> </a:t>
            </a:r>
            <a:fld id="{B087C1B9-06ED-431D-9E51-1DAD16386579}" type="slidenum">
              <a:rPr lang="es-ES_tradnl" altLang="es-ES_tradnl"/>
              <a:pPr>
                <a:defRPr/>
              </a:pPr>
              <a:t>‹Nº›</a:t>
            </a:fld>
            <a:endParaRPr lang="es-ES_tradnl" altLang="es-ES_tradnl"/>
          </a:p>
        </p:txBody>
      </p:sp>
    </p:spTree>
    <p:extLst>
      <p:ext uri="{BB962C8B-B14F-4D97-AF65-F5344CB8AC3E}">
        <p14:creationId xmlns:p14="http://schemas.microsoft.com/office/powerpoint/2010/main" val="525936331"/>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43780" name="Rectangle 4"/>
          <p:cNvSpPr>
            <a:spLocks noGrp="1" noChangeArrowheads="1"/>
          </p:cNvSpPr>
          <p:nvPr>
            <p:ph type="title"/>
          </p:nvPr>
        </p:nvSpPr>
        <p:spPr bwMode="gray">
          <a:xfrm>
            <a:off x="0" y="0"/>
            <a:ext cx="9155113" cy="9144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843781" name="Rectangle 5"/>
          <p:cNvSpPr>
            <a:spLocks noGrp="1" noChangeArrowheads="1"/>
          </p:cNvSpPr>
          <p:nvPr>
            <p:ph type="body" idx="1"/>
          </p:nvPr>
        </p:nvSpPr>
        <p:spPr bwMode="auto">
          <a:xfrm>
            <a:off x="252413" y="1023938"/>
            <a:ext cx="8707437" cy="545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3782" name="Rectangle 6"/>
          <p:cNvSpPr>
            <a:spLocks noGrp="1" noChangeArrowheads="1"/>
          </p:cNvSpPr>
          <p:nvPr>
            <p:ph type="sldNum" sz="quarter" idx="4"/>
          </p:nvPr>
        </p:nvSpPr>
        <p:spPr bwMode="auto">
          <a:xfrm>
            <a:off x="8132763" y="6581775"/>
            <a:ext cx="984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smtClean="0">
                <a:solidFill>
                  <a:srgbClr val="FFFFFF"/>
                </a:solidFill>
              </a:defRPr>
            </a:lvl1pPr>
          </a:lstStyle>
          <a:p>
            <a:pPr>
              <a:defRPr/>
            </a:pPr>
            <a:r>
              <a:rPr lang="es-ES_tradnl" altLang="es-ES_tradnl"/>
              <a:t> </a:t>
            </a:r>
            <a:fld id="{7C033306-26B0-45E6-9B74-6441FE10C50E}" type="slidenum">
              <a:rPr lang="es-ES_tradnl" altLang="es-ES_tradnl"/>
              <a:pPr>
                <a:defRPr/>
              </a:pPr>
              <a:t>‹Nº›</a:t>
            </a:fld>
            <a:endParaRPr lang="es-ES_tradnl" altLang="es-ES_tradnl"/>
          </a:p>
        </p:txBody>
      </p:sp>
    </p:spTree>
  </p:cSld>
  <p:clrMap bg1="lt1" tx1="dk1" bg2="lt2" tx2="dk2" accent1="accent1" accent2="accent2" accent3="accent3" accent4="accent4" accent5="accent5" accent6="accent6" hlink="hlink" folHlink="folHlink"/>
  <p:sldLayoutIdLst>
    <p:sldLayoutId id="2147484910" r:id="rId1"/>
    <p:sldLayoutId id="2147484911" r:id="rId2"/>
    <p:sldLayoutId id="2147484912" r:id="rId3"/>
    <p:sldLayoutId id="2147484913" r:id="rId4"/>
    <p:sldLayoutId id="2147484914" r:id="rId5"/>
    <p:sldLayoutId id="2147484915" r:id="rId6"/>
    <p:sldLayoutId id="2147484916" r:id="rId7"/>
    <p:sldLayoutId id="2147484917" r:id="rId8"/>
    <p:sldLayoutId id="2147484918" r:id="rId9"/>
    <p:sldLayoutId id="2147484919" r:id="rId10"/>
    <p:sldLayoutId id="2147484920" r:id="rId11"/>
  </p:sldLayoutIdLst>
  <p:transition advClick="0"/>
  <p:timing>
    <p:tnLst>
      <p:par>
        <p:cTn id="1" dur="indefinite" restart="never" nodeType="tmRoot"/>
      </p:par>
    </p:tnLst>
  </p:timing>
  <p:hf hdr="0" dt="0"/>
  <p:txStyles>
    <p:title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p:titleStyle>
    <p:bodyStyle>
      <a:lvl1pPr marL="342900" indent="-342900" algn="l" rtl="0" eaLnBrk="0" fontAlgn="base" hangingPunct="0">
        <a:spcBef>
          <a:spcPct val="20000"/>
        </a:spcBef>
        <a:spcAft>
          <a:spcPct val="0"/>
        </a:spcAft>
        <a:buClr>
          <a:srgbClr val="000000"/>
        </a:buClr>
        <a:buChar char="•"/>
        <a:defRPr kumimoji="1" sz="24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000">
          <a:solidFill>
            <a:srgbClr val="5F5F5F"/>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kumimoji="1">
          <a:solidFill>
            <a:srgbClr val="5F5F5F"/>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1600">
          <a:solidFill>
            <a:srgbClr val="5F5F5F"/>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sz="1400">
          <a:solidFill>
            <a:srgbClr val="5F5F5F"/>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kumimoji="1" sz="1400">
          <a:solidFill>
            <a:srgbClr val="5F5F5F"/>
          </a:solidFill>
          <a:effectLst>
            <a:outerShdw blurRad="38100" dist="38100" dir="2700000" algn="tl">
              <a:srgbClr val="C0C0C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oleObject" Target="../embeddings/oleObject3.bin"/><Relationship Id="rId4" Type="http://schemas.openxmlformats.org/officeDocument/2006/relationships/image" Target="../media/image2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3.png"/><Relationship Id="rId4" Type="http://schemas.openxmlformats.org/officeDocument/2006/relationships/image" Target="../media/image3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5.wmf"/><Relationship Id="rId5" Type="http://schemas.openxmlformats.org/officeDocument/2006/relationships/oleObject" Target="../embeddings/oleObject6.bin"/><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39.jpeg"/><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36.wmf"/><Relationship Id="rId4" Type="http://schemas.openxmlformats.org/officeDocument/2006/relationships/oleObject" Target="../embeddings/oleObject7.bin"/><Relationship Id="rId9" Type="http://schemas.openxmlformats.org/officeDocument/2006/relationships/image" Target="../media/image38.wmf"/></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40.wmf"/><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39.jpeg"/><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44.wmf"/></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46.w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48.w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5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55.wmf"/></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8.wmf"/><Relationship Id="rId5" Type="http://schemas.openxmlformats.org/officeDocument/2006/relationships/oleObject" Target="../embeddings/oleObject22.bin"/><Relationship Id="rId4" Type="http://schemas.openxmlformats.org/officeDocument/2006/relationships/image" Target="../media/image57.wmf"/></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6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6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8.png"/><Relationship Id="rId5" Type="http://schemas.openxmlformats.org/officeDocument/2006/relationships/image" Target="../media/image66.wmf"/><Relationship Id="rId4" Type="http://schemas.openxmlformats.org/officeDocument/2006/relationships/oleObject" Target="../embeddings/oleObject26.bin"/></Relationships>
</file>

<file path=ppt/slides/_rels/slide38.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32.bin"/><Relationship Id="rId18" Type="http://schemas.openxmlformats.org/officeDocument/2006/relationships/image" Target="../media/image75.wmf"/><Relationship Id="rId3" Type="http://schemas.openxmlformats.org/officeDocument/2006/relationships/oleObject" Target="../embeddings/oleObject27.bin"/><Relationship Id="rId21" Type="http://schemas.openxmlformats.org/officeDocument/2006/relationships/oleObject" Target="../embeddings/oleObject36.bin"/><Relationship Id="rId7" Type="http://schemas.openxmlformats.org/officeDocument/2006/relationships/oleObject" Target="../embeddings/oleObject29.bin"/><Relationship Id="rId12" Type="http://schemas.openxmlformats.org/officeDocument/2006/relationships/image" Target="../media/image72.wmf"/><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74.wmf"/><Relationship Id="rId20" Type="http://schemas.openxmlformats.org/officeDocument/2006/relationships/image" Target="../media/image76.wmf"/><Relationship Id="rId1" Type="http://schemas.openxmlformats.org/officeDocument/2006/relationships/vmlDrawing" Target="../drawings/vmlDrawing17.vml"/><Relationship Id="rId6" Type="http://schemas.openxmlformats.org/officeDocument/2006/relationships/image" Target="../media/image66.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71.wmf"/><Relationship Id="rId19" Type="http://schemas.openxmlformats.org/officeDocument/2006/relationships/oleObject" Target="../embeddings/oleObject35.bin"/><Relationship Id="rId4" Type="http://schemas.openxmlformats.org/officeDocument/2006/relationships/image" Target="../media/image69.wmf"/><Relationship Id="rId9" Type="http://schemas.openxmlformats.org/officeDocument/2006/relationships/oleObject" Target="../embeddings/oleObject30.bin"/><Relationship Id="rId14" Type="http://schemas.openxmlformats.org/officeDocument/2006/relationships/image" Target="../media/image73.wmf"/><Relationship Id="rId22" Type="http://schemas.openxmlformats.org/officeDocument/2006/relationships/image" Target="../media/image7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9.wmf"/><Relationship Id="rId5" Type="http://schemas.openxmlformats.org/officeDocument/2006/relationships/oleObject" Target="../embeddings/oleObject38.bin"/><Relationship Id="rId4" Type="http://schemas.openxmlformats.org/officeDocument/2006/relationships/image" Target="../media/image78.wmf"/></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7.jpeg"/></Relationships>
</file>

<file path=ppt/slides/_rels/slide45.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39.jpeg"/><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1.png"/><Relationship Id="rId5" Type="http://schemas.openxmlformats.org/officeDocument/2006/relationships/image" Target="../media/image88.wmf"/><Relationship Id="rId10" Type="http://schemas.openxmlformats.org/officeDocument/2006/relationships/image" Target="../media/image90.wmf"/><Relationship Id="rId4" Type="http://schemas.openxmlformats.org/officeDocument/2006/relationships/oleObject" Target="../embeddings/oleObject39.bin"/><Relationship Id="rId9" Type="http://schemas.openxmlformats.org/officeDocument/2006/relationships/oleObject" Target="../embeddings/oleObject41.bin"/></Relationships>
</file>

<file path=ppt/slides/_rels/slide4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s>
</file>

<file path=ppt/slides/_rels/slide49.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85"/>
        </a:solidFill>
        <a:effectLst/>
      </p:bgPr>
    </p:bg>
    <p:spTree>
      <p:nvGrpSpPr>
        <p:cNvPr id="1" name=""/>
        <p:cNvGrpSpPr/>
        <p:nvPr/>
      </p:nvGrpSpPr>
      <p:grpSpPr>
        <a:xfrm>
          <a:off x="0" y="0"/>
          <a:ext cx="0" cy="0"/>
          <a:chOff x="0" y="0"/>
          <a:chExt cx="0" cy="0"/>
        </a:xfrm>
      </p:grpSpPr>
      <p:sp>
        <p:nvSpPr>
          <p:cNvPr id="15362" name="Text Box 162"/>
          <p:cNvSpPr txBox="1">
            <a:spLocks noChangeArrowheads="1"/>
          </p:cNvSpPr>
          <p:nvPr/>
        </p:nvSpPr>
        <p:spPr bwMode="auto">
          <a:xfrm>
            <a:off x="5364163" y="5949950"/>
            <a:ext cx="331311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s-ES" sz="1600" b="0">
                <a:solidFill>
                  <a:srgbClr val="C0C0C0"/>
                </a:solidFill>
                <a:latin typeface="Tahoma" panose="020B0604030504040204" pitchFamily="34" charset="0"/>
              </a:rPr>
              <a:t>Centro Asociado de Guadalajara</a:t>
            </a:r>
          </a:p>
        </p:txBody>
      </p:sp>
      <p:sp>
        <p:nvSpPr>
          <p:cNvPr id="15363" name="Text Box 163"/>
          <p:cNvSpPr txBox="1">
            <a:spLocks noChangeArrowheads="1"/>
          </p:cNvSpPr>
          <p:nvPr/>
        </p:nvSpPr>
        <p:spPr bwMode="auto">
          <a:xfrm>
            <a:off x="5148263" y="5518150"/>
            <a:ext cx="3529012" cy="4572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r>
              <a:rPr kumimoji="0" lang="es-ES" altLang="es-ES" b="0">
                <a:solidFill>
                  <a:srgbClr val="FFFF99"/>
                </a:solidFill>
                <a:latin typeface="Times New Roman" panose="02020603050405020304" pitchFamily="18" charset="0"/>
              </a:rPr>
              <a:t>José Lorenzo Balenzategui</a:t>
            </a:r>
          </a:p>
        </p:txBody>
      </p:sp>
      <p:sp>
        <p:nvSpPr>
          <p:cNvPr id="15364" name="Text Box 170"/>
          <p:cNvSpPr txBox="1">
            <a:spLocks noChangeArrowheads="1"/>
          </p:cNvSpPr>
          <p:nvPr/>
        </p:nvSpPr>
        <p:spPr bwMode="auto">
          <a:xfrm>
            <a:off x="2227263" y="354013"/>
            <a:ext cx="3281362" cy="33655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s-ES" sz="1600" b="0">
                <a:solidFill>
                  <a:schemeClr val="bg1"/>
                </a:solidFill>
                <a:latin typeface="Tahoma" panose="020B0604030504040204" pitchFamily="34" charset="0"/>
              </a:rPr>
              <a:t>Grado en Ingeniería Industrial</a:t>
            </a:r>
          </a:p>
        </p:txBody>
      </p:sp>
      <p:sp>
        <p:nvSpPr>
          <p:cNvPr id="15365" name="Rectangle 171"/>
          <p:cNvSpPr>
            <a:spLocks noChangeArrowheads="1"/>
          </p:cNvSpPr>
          <p:nvPr/>
        </p:nvSpPr>
        <p:spPr bwMode="auto">
          <a:xfrm>
            <a:off x="2227263" y="617538"/>
            <a:ext cx="6016625" cy="366712"/>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 altLang="es-ES" sz="1800">
                <a:solidFill>
                  <a:srgbClr val="00FF00"/>
                </a:solidFill>
              </a:rPr>
              <a:t>Fundamentos Químicos de la Ingeniería</a:t>
            </a:r>
            <a:endParaRPr kumimoji="0" lang="es-ES" altLang="es-ES" sz="1800">
              <a:solidFill>
                <a:srgbClr val="FFFF99"/>
              </a:solidFill>
            </a:endParaRPr>
          </a:p>
        </p:txBody>
      </p:sp>
      <p:grpSp>
        <p:nvGrpSpPr>
          <p:cNvPr id="15366" name="Group 175"/>
          <p:cNvGrpSpPr>
            <a:grpSpLocks/>
          </p:cNvGrpSpPr>
          <p:nvPr/>
        </p:nvGrpSpPr>
        <p:grpSpPr bwMode="auto">
          <a:xfrm>
            <a:off x="2300288" y="315913"/>
            <a:ext cx="5080000" cy="735012"/>
            <a:chOff x="250" y="337"/>
            <a:chExt cx="1405" cy="463"/>
          </a:xfrm>
        </p:grpSpPr>
        <p:sp>
          <p:nvSpPr>
            <p:cNvPr id="15373" name="Line 173"/>
            <p:cNvSpPr>
              <a:spLocks noChangeShapeType="1"/>
            </p:cNvSpPr>
            <p:nvPr/>
          </p:nvSpPr>
          <p:spPr bwMode="auto">
            <a:xfrm rot="5400000">
              <a:off x="952" y="97"/>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sp>
          <p:nvSpPr>
            <p:cNvPr id="15374" name="Line 174"/>
            <p:cNvSpPr>
              <a:spLocks noChangeShapeType="1"/>
            </p:cNvSpPr>
            <p:nvPr/>
          </p:nvSpPr>
          <p:spPr bwMode="auto">
            <a:xfrm rot="5400000">
              <a:off x="952" y="-365"/>
              <a:ext cx="1" cy="1405"/>
            </a:xfrm>
            <a:prstGeom prst="line">
              <a:avLst/>
            </a:prstGeom>
            <a:noFill/>
            <a:ln w="38100">
              <a:solidFill>
                <a:srgbClr val="FF9900"/>
              </a:solidFill>
              <a:round/>
              <a:headEnd/>
              <a:tailEnd/>
            </a:ln>
            <a:effectLst>
              <a:outerShdw dist="17961" dir="2700000" algn="ctr" rotWithShape="0">
                <a:srgbClr val="11110F"/>
              </a:outerShdw>
            </a:effectLst>
            <a:extLst>
              <a:ext uri="{909E8E84-426E-40DD-AFC4-6F175D3DCCD1}">
                <a14:hiddenFill xmlns:a14="http://schemas.microsoft.com/office/drawing/2010/main">
                  <a:noFill/>
                </a14:hiddenFill>
              </a:ext>
            </a:extLst>
          </p:spPr>
          <p:txBody>
            <a:bodyPr/>
            <a:lstStyle/>
            <a:p>
              <a:endParaRPr lang="es-ES"/>
            </a:p>
          </p:txBody>
        </p:sp>
      </p:grpSp>
      <p:grpSp>
        <p:nvGrpSpPr>
          <p:cNvPr id="15367" name="Group 145"/>
          <p:cNvGrpSpPr>
            <a:grpSpLocks/>
          </p:cNvGrpSpPr>
          <p:nvPr/>
        </p:nvGrpSpPr>
        <p:grpSpPr bwMode="auto">
          <a:xfrm>
            <a:off x="1258888" y="260350"/>
            <a:ext cx="865187" cy="858838"/>
            <a:chOff x="541" y="935"/>
            <a:chExt cx="594" cy="590"/>
          </a:xfrm>
        </p:grpSpPr>
        <p:sp>
          <p:nvSpPr>
            <p:cNvPr id="15371" name="Rectangle 144"/>
            <p:cNvSpPr>
              <a:spLocks noChangeArrowheads="1"/>
            </p:cNvSpPr>
            <p:nvPr/>
          </p:nvSpPr>
          <p:spPr bwMode="auto">
            <a:xfrm>
              <a:off x="541" y="935"/>
              <a:ext cx="594" cy="590"/>
            </a:xfrm>
            <a:prstGeom prst="rect">
              <a:avLst/>
            </a:prstGeom>
            <a:solidFill>
              <a:srgbClr val="FFFFFF">
                <a:alpha val="70195"/>
              </a:srgbClr>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pic>
          <p:nvPicPr>
            <p:cNvPr id="15372" name="Picture 143" descr="untitl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 y="958"/>
              <a:ext cx="54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8" name="Picture 154" descr="Logo%20UNED%20ve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00" y="263525"/>
            <a:ext cx="858838" cy="8588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69" name="Rectangle 160"/>
          <p:cNvSpPr>
            <a:spLocks noChangeArrowheads="1"/>
          </p:cNvSpPr>
          <p:nvPr/>
        </p:nvSpPr>
        <p:spPr bwMode="auto">
          <a:xfrm>
            <a:off x="3636963" y="2852738"/>
            <a:ext cx="5040312" cy="1570037"/>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s-ES_tradnl" altLang="es-ES" sz="3200">
                <a:solidFill>
                  <a:srgbClr val="FF3300"/>
                </a:solidFill>
                <a:latin typeface="Tahoma" panose="020B0604030504040204" pitchFamily="34" charset="0"/>
              </a:rPr>
              <a:t>Tema 3:</a:t>
            </a:r>
          </a:p>
          <a:p>
            <a:pPr eaLnBrk="1" hangingPunct="1">
              <a:spcBef>
                <a:spcPct val="0"/>
              </a:spcBef>
              <a:buClrTx/>
              <a:buFontTx/>
              <a:buNone/>
            </a:pPr>
            <a:r>
              <a:rPr kumimoji="0" lang="es-ES" altLang="es-ES" sz="3200">
                <a:solidFill>
                  <a:schemeClr val="bg1"/>
                </a:solidFill>
                <a:latin typeface="Tahoma" panose="020B0604030504040204" pitchFamily="34" charset="0"/>
              </a:rPr>
              <a:t>Disoluciones. </a:t>
            </a:r>
          </a:p>
          <a:p>
            <a:pPr eaLnBrk="1" hangingPunct="1">
              <a:spcBef>
                <a:spcPct val="0"/>
              </a:spcBef>
              <a:buClrTx/>
              <a:buFontTx/>
              <a:buNone/>
            </a:pPr>
            <a:r>
              <a:rPr kumimoji="0" lang="es-ES" altLang="es-ES" sz="3200">
                <a:solidFill>
                  <a:schemeClr val="bg1"/>
                </a:solidFill>
                <a:latin typeface="Tahoma" panose="020B0604030504040204" pitchFamily="34" charset="0"/>
              </a:rPr>
              <a:t>Propiedades coligativas</a:t>
            </a:r>
          </a:p>
        </p:txBody>
      </p:sp>
      <p:pic>
        <p:nvPicPr>
          <p:cNvPr id="15370" name="Picture 16" descr="http://charhedlund.files.wordpress.com/2010/10/dsc0340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3" y="1978025"/>
            <a:ext cx="2819400" cy="3757613"/>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56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56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5605" name="Text Box 7"/>
          <p:cNvSpPr txBox="1">
            <a:spLocks noChangeArrowheads="1"/>
          </p:cNvSpPr>
          <p:nvPr/>
        </p:nvSpPr>
        <p:spPr bwMode="auto">
          <a:xfrm>
            <a:off x="468313" y="620713"/>
            <a:ext cx="8369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chemeClr val="accent1"/>
                </a:solidFill>
                <a:latin typeface="Arial Narrow" panose="020B0606020202030204" pitchFamily="34" charset="0"/>
              </a:rPr>
              <a:t>1. Tipos de disoluciones y formas de expresar su concentración</a:t>
            </a:r>
          </a:p>
        </p:txBody>
      </p:sp>
      <p:sp>
        <p:nvSpPr>
          <p:cNvPr id="2560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17DC6E7-E274-47A5-A4F9-78B53A0B1B79}" type="slidenum">
              <a:rPr kumimoji="0" lang="en-US" altLang="es-ES" sz="1400" b="0">
                <a:solidFill>
                  <a:schemeClr val="tx1"/>
                </a:solidFill>
                <a:latin typeface="Tahoma" panose="020B0604030504040204" pitchFamily="34" charset="0"/>
              </a:rPr>
              <a:pPr algn="r" eaLnBrk="1" hangingPunct="1">
                <a:spcBef>
                  <a:spcPct val="0"/>
                </a:spcBef>
                <a:buClrTx/>
                <a:buFontTx/>
                <a:buNone/>
              </a:pPr>
              <a:t>10</a:t>
            </a:fld>
            <a:endParaRPr kumimoji="0" lang="en-US" altLang="es-ES" sz="1400" b="0">
              <a:solidFill>
                <a:schemeClr val="tx1"/>
              </a:solidFill>
              <a:latin typeface="Tahoma" panose="020B0604030504040204" pitchFamily="34" charset="0"/>
            </a:endParaRPr>
          </a:p>
        </p:txBody>
      </p:sp>
      <p:sp>
        <p:nvSpPr>
          <p:cNvPr id="7" name="6 Rectángulo"/>
          <p:cNvSpPr>
            <a:spLocks noChangeArrowheads="1"/>
          </p:cNvSpPr>
          <p:nvPr/>
        </p:nvSpPr>
        <p:spPr bwMode="auto">
          <a:xfrm>
            <a:off x="827088" y="1484313"/>
            <a:ext cx="7632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Arial" charset="0"/>
              <a:buChar char="•"/>
              <a:defRPr/>
            </a:pPr>
            <a:r>
              <a:rPr lang="es-ES" sz="1800" b="0" dirty="0">
                <a:solidFill>
                  <a:srgbClr val="002060"/>
                </a:solidFill>
                <a:latin typeface="Calibri" panose="020F0502020204030204" pitchFamily="34" charset="0"/>
                <a:cs typeface="Calibri" panose="020F0502020204030204" pitchFamily="34" charset="0"/>
              </a:rPr>
              <a:t>Las disoluciones se pueden calificar de forma general como </a:t>
            </a:r>
            <a:r>
              <a:rPr lang="es-ES" sz="1800" b="0" i="1" dirty="0">
                <a:solidFill>
                  <a:srgbClr val="002060"/>
                </a:solidFill>
                <a:latin typeface="Calibri" panose="020F0502020204030204" pitchFamily="34" charset="0"/>
                <a:cs typeface="Calibri" panose="020F0502020204030204" pitchFamily="34" charset="0"/>
              </a:rPr>
              <a:t>diluidas</a:t>
            </a:r>
            <a:r>
              <a:rPr lang="es-ES" sz="1800" b="0" dirty="0">
                <a:solidFill>
                  <a:srgbClr val="002060"/>
                </a:solidFill>
                <a:latin typeface="Calibri" panose="020F0502020204030204" pitchFamily="34" charset="0"/>
                <a:cs typeface="Calibri" panose="020F0502020204030204" pitchFamily="34" charset="0"/>
              </a:rPr>
              <a:t> o </a:t>
            </a:r>
            <a:r>
              <a:rPr lang="es-ES" sz="1800" b="0" i="1" dirty="0">
                <a:solidFill>
                  <a:srgbClr val="002060"/>
                </a:solidFill>
                <a:latin typeface="Calibri" panose="020F0502020204030204" pitchFamily="34" charset="0"/>
                <a:cs typeface="Calibri" panose="020F0502020204030204" pitchFamily="34" charset="0"/>
              </a:rPr>
              <a:t>concentradas</a:t>
            </a:r>
            <a:r>
              <a:rPr lang="es-ES" sz="1800" b="0" dirty="0">
                <a:solidFill>
                  <a:srgbClr val="002060"/>
                </a:solidFill>
                <a:latin typeface="Calibri" panose="020F0502020204030204" pitchFamily="34" charset="0"/>
                <a:cs typeface="Calibri" panose="020F0502020204030204" pitchFamily="34" charset="0"/>
              </a:rPr>
              <a:t>. Para expresar las proporciones de sus componentes se calcula su </a:t>
            </a:r>
            <a:r>
              <a:rPr lang="es-ES" sz="1800" i="1" dirty="0">
                <a:solidFill>
                  <a:srgbClr val="0070C0"/>
                </a:solidFill>
                <a:latin typeface="Calibri" panose="020F0502020204030204" pitchFamily="34" charset="0"/>
                <a:cs typeface="Calibri" panose="020F0502020204030204" pitchFamily="34" charset="0"/>
              </a:rPr>
              <a:t>concentración</a:t>
            </a:r>
            <a:r>
              <a:rPr lang="es-ES" sz="1800" b="0" dirty="0">
                <a:solidFill>
                  <a:srgbClr val="002060"/>
                </a:solidFill>
                <a:latin typeface="Calibri" panose="020F0502020204030204" pitchFamily="34" charset="0"/>
                <a:cs typeface="Calibri" panose="020F0502020204030204" pitchFamily="34" charset="0"/>
              </a:rPr>
              <a:t>. Las formas más frecuentes se agrupan en tres tipos: relaciones </a:t>
            </a:r>
            <a:r>
              <a:rPr lang="es-ES" sz="1800" b="0" i="1" dirty="0">
                <a:solidFill>
                  <a:srgbClr val="002060"/>
                </a:solidFill>
                <a:latin typeface="Calibri" panose="020F0502020204030204" pitchFamily="34" charset="0"/>
                <a:cs typeface="Calibri" panose="020F0502020204030204" pitchFamily="34" charset="0"/>
              </a:rPr>
              <a:t>masa-masa</a:t>
            </a:r>
            <a:r>
              <a:rPr lang="es-ES" sz="1800" b="0" dirty="0">
                <a:solidFill>
                  <a:srgbClr val="002060"/>
                </a:solidFill>
                <a:latin typeface="Calibri" panose="020F0502020204030204" pitchFamily="34" charset="0"/>
                <a:cs typeface="Calibri" panose="020F0502020204030204" pitchFamily="34" charset="0"/>
              </a:rPr>
              <a:t>, </a:t>
            </a:r>
            <a:r>
              <a:rPr lang="es-ES" sz="1800" b="0" i="1" dirty="0">
                <a:solidFill>
                  <a:srgbClr val="002060"/>
                </a:solidFill>
                <a:latin typeface="Calibri" panose="020F0502020204030204" pitchFamily="34" charset="0"/>
                <a:cs typeface="Calibri" panose="020F0502020204030204" pitchFamily="34" charset="0"/>
              </a:rPr>
              <a:t>masa-volumen</a:t>
            </a:r>
            <a:r>
              <a:rPr lang="es-ES" sz="1800" b="0" dirty="0">
                <a:solidFill>
                  <a:srgbClr val="002060"/>
                </a:solidFill>
                <a:latin typeface="Calibri" panose="020F0502020204030204" pitchFamily="34" charset="0"/>
                <a:cs typeface="Calibri" panose="020F0502020204030204" pitchFamily="34" charset="0"/>
              </a:rPr>
              <a:t>, y </a:t>
            </a:r>
            <a:r>
              <a:rPr lang="es-ES" sz="1800" b="0" i="1" dirty="0">
                <a:solidFill>
                  <a:srgbClr val="002060"/>
                </a:solidFill>
                <a:latin typeface="Calibri" panose="020F0502020204030204" pitchFamily="34" charset="0"/>
                <a:cs typeface="Calibri" panose="020F0502020204030204" pitchFamily="34" charset="0"/>
              </a:rPr>
              <a:t>volumen-volumen</a:t>
            </a:r>
            <a:r>
              <a:rPr lang="es-ES" sz="1800" b="0" dirty="0">
                <a:solidFill>
                  <a:srgbClr val="002060"/>
                </a:solidFill>
                <a:latin typeface="Calibri" panose="020F0502020204030204" pitchFamily="34" charset="0"/>
                <a:cs typeface="Calibri" panose="020F0502020204030204" pitchFamily="34" charset="0"/>
              </a:rPr>
              <a:t>.</a:t>
            </a:r>
          </a:p>
        </p:txBody>
      </p:sp>
      <p:sp>
        <p:nvSpPr>
          <p:cNvPr id="25608" name="Rectangle 3"/>
          <p:cNvSpPr>
            <a:spLocks noChangeArrowheads="1"/>
          </p:cNvSpPr>
          <p:nvPr/>
        </p:nvSpPr>
        <p:spPr bwMode="auto">
          <a:xfrm>
            <a:off x="827088" y="3933825"/>
            <a:ext cx="72009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1800">
                <a:latin typeface="Calibri" panose="020F0502020204030204" pitchFamily="34" charset="0"/>
              </a:rPr>
              <a:t>Porcentaje en masa</a:t>
            </a:r>
          </a:p>
        </p:txBody>
      </p:sp>
      <p:graphicFrame>
        <p:nvGraphicFramePr>
          <p:cNvPr id="25609" name="2 Objeto"/>
          <p:cNvGraphicFramePr>
            <a:graphicFrameLocks noChangeAspect="1"/>
          </p:cNvGraphicFramePr>
          <p:nvPr/>
        </p:nvGraphicFramePr>
        <p:xfrm>
          <a:off x="1633538" y="4838700"/>
          <a:ext cx="5837237" cy="569913"/>
        </p:xfrm>
        <a:graphic>
          <a:graphicData uri="http://schemas.openxmlformats.org/presentationml/2006/ole">
            <mc:AlternateContent xmlns:mc="http://schemas.openxmlformats.org/markup-compatibility/2006">
              <mc:Choice xmlns:v="urn:schemas-microsoft-com:vml" Requires="v">
                <p:oleObj spid="_x0000_s25616" name="Equation" r:id="rId3" imgW="4025900" imgH="393700" progId="Equation.DSMT4">
                  <p:embed/>
                </p:oleObj>
              </mc:Choice>
              <mc:Fallback>
                <p:oleObj name="Equation" r:id="rId3" imgW="4025900" imgH="393700" progId="Equation.DSMT4">
                  <p:embed/>
                  <p:pic>
                    <p:nvPicPr>
                      <p:cNvPr id="0" name="2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38" y="4838700"/>
                        <a:ext cx="583723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10 Rectángulo"/>
          <p:cNvSpPr>
            <a:spLocks noChangeArrowheads="1"/>
          </p:cNvSpPr>
          <p:nvPr/>
        </p:nvSpPr>
        <p:spPr bwMode="auto">
          <a:xfrm>
            <a:off x="989013" y="4303713"/>
            <a:ext cx="7632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Arial" charset="0"/>
              <a:buChar char="•"/>
              <a:defRPr/>
            </a:pPr>
            <a:r>
              <a:rPr lang="es-ES" sz="1600" b="0" dirty="0">
                <a:solidFill>
                  <a:srgbClr val="333333"/>
                </a:solidFill>
                <a:latin typeface="Arial" pitchFamily="34" charset="0"/>
              </a:rPr>
              <a:t>Expresa la masa de un componente en gramos por cada 100 g de solución.</a:t>
            </a:r>
          </a:p>
        </p:txBody>
      </p:sp>
      <p:sp>
        <p:nvSpPr>
          <p:cNvPr id="15" name="10 Rectángulo"/>
          <p:cNvSpPr>
            <a:spLocks noChangeArrowheads="1"/>
          </p:cNvSpPr>
          <p:nvPr/>
        </p:nvSpPr>
        <p:spPr bwMode="auto">
          <a:xfrm>
            <a:off x="1258888" y="5989638"/>
            <a:ext cx="55451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Wingdings" pitchFamily="2" charset="2"/>
              <a:buChar char="§"/>
              <a:defRPr/>
            </a:pPr>
            <a:r>
              <a:rPr lang="es-ES" sz="1600" b="0" dirty="0">
                <a:solidFill>
                  <a:srgbClr val="303D4E"/>
                </a:solidFill>
                <a:latin typeface="Calibri" panose="020F0502020204030204" pitchFamily="34" charset="0"/>
                <a:cs typeface="Calibri" panose="020F0502020204030204" pitchFamily="34" charset="0"/>
              </a:rPr>
              <a:t>En concentraciones muy diluidas, la concentración se expresa en </a:t>
            </a:r>
            <a:r>
              <a:rPr lang="es-ES" sz="1600" dirty="0">
                <a:solidFill>
                  <a:srgbClr val="000000"/>
                </a:solidFill>
                <a:latin typeface="Calibri" panose="020F0502020204030204" pitchFamily="34" charset="0"/>
                <a:cs typeface="Calibri" panose="020F0502020204030204" pitchFamily="34" charset="0"/>
              </a:rPr>
              <a:t>partes por millón</a:t>
            </a:r>
            <a:r>
              <a:rPr lang="es-ES" sz="1600" b="0" dirty="0">
                <a:solidFill>
                  <a:srgbClr val="303D4E"/>
                </a:solidFill>
                <a:latin typeface="Calibri" panose="020F0502020204030204" pitchFamily="34" charset="0"/>
                <a:cs typeface="Calibri" panose="020F0502020204030204" pitchFamily="34" charset="0"/>
              </a:rPr>
              <a:t> (</a:t>
            </a:r>
            <a:r>
              <a:rPr lang="es-ES" sz="1600" b="0" i="1" dirty="0">
                <a:solidFill>
                  <a:srgbClr val="303D4E"/>
                </a:solidFill>
                <a:latin typeface="Calibri" panose="020F0502020204030204" pitchFamily="34" charset="0"/>
                <a:cs typeface="Calibri" panose="020F0502020204030204" pitchFamily="34" charset="0"/>
              </a:rPr>
              <a:t>ppm</a:t>
            </a:r>
            <a:r>
              <a:rPr lang="es-ES" sz="1600" b="0" dirty="0">
                <a:solidFill>
                  <a:srgbClr val="303D4E"/>
                </a:solidFill>
                <a:latin typeface="Calibri" panose="020F0502020204030204" pitchFamily="34" charset="0"/>
                <a:cs typeface="Calibri" panose="020F0502020204030204" pitchFamily="34" charset="0"/>
              </a:rPr>
              <a:t>) o en </a:t>
            </a:r>
            <a:r>
              <a:rPr lang="es-ES" sz="1600" dirty="0">
                <a:solidFill>
                  <a:srgbClr val="000000"/>
                </a:solidFill>
                <a:latin typeface="Calibri" panose="020F0502020204030204" pitchFamily="34" charset="0"/>
                <a:cs typeface="Calibri" panose="020F0502020204030204" pitchFamily="34" charset="0"/>
              </a:rPr>
              <a:t>partes por billón</a:t>
            </a:r>
            <a:r>
              <a:rPr lang="es-ES" sz="1600" b="0" dirty="0">
                <a:solidFill>
                  <a:srgbClr val="303D4E"/>
                </a:solidFill>
                <a:latin typeface="Calibri" panose="020F0502020204030204" pitchFamily="34" charset="0"/>
                <a:cs typeface="Calibri" panose="020F0502020204030204" pitchFamily="34" charset="0"/>
              </a:rPr>
              <a:t> (</a:t>
            </a:r>
            <a:r>
              <a:rPr lang="es-ES" sz="1600" b="0" i="1" dirty="0" err="1">
                <a:solidFill>
                  <a:srgbClr val="303D4E"/>
                </a:solidFill>
                <a:latin typeface="Calibri" panose="020F0502020204030204" pitchFamily="34" charset="0"/>
                <a:cs typeface="Calibri" panose="020F0502020204030204" pitchFamily="34" charset="0"/>
              </a:rPr>
              <a:t>ppb</a:t>
            </a:r>
            <a:r>
              <a:rPr lang="es-ES" sz="1600" b="0" dirty="0">
                <a:solidFill>
                  <a:srgbClr val="303D4E"/>
                </a:solidFill>
                <a:latin typeface="Calibri" panose="020F0502020204030204" pitchFamily="34" charset="0"/>
                <a:cs typeface="Calibri" panose="020F0502020204030204" pitchFamily="34" charset="0"/>
              </a:rPr>
              <a:t>). </a:t>
            </a:r>
          </a:p>
        </p:txBody>
      </p:sp>
      <p:sp>
        <p:nvSpPr>
          <p:cNvPr id="25612" name="Rectangle 3"/>
          <p:cNvSpPr>
            <a:spLocks noChangeArrowheads="1"/>
          </p:cNvSpPr>
          <p:nvPr/>
        </p:nvSpPr>
        <p:spPr bwMode="auto">
          <a:xfrm>
            <a:off x="1963738" y="2684463"/>
            <a:ext cx="6283325"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0000"/>
              </a:buClr>
            </a:pPr>
            <a:r>
              <a:rPr lang="es-ES" altLang="es-ES" sz="1600" b="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Porcentaje en masa</a:t>
            </a:r>
          </a:p>
          <a:p>
            <a:pPr eaLnBrk="1" hangingPunct="1">
              <a:spcBef>
                <a:spcPct val="0"/>
              </a:spcBef>
              <a:buClr>
                <a:srgbClr val="FF0000"/>
              </a:buClr>
            </a:pPr>
            <a:r>
              <a:rPr lang="es-ES" altLang="es-ES" sz="1600" b="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Fracción molar</a:t>
            </a:r>
          </a:p>
          <a:p>
            <a:pPr eaLnBrk="1" hangingPunct="1">
              <a:spcBef>
                <a:spcPct val="0"/>
              </a:spcBef>
              <a:buClr>
                <a:srgbClr val="FF0000"/>
              </a:buClr>
            </a:pPr>
            <a:r>
              <a:rPr lang="es-ES" altLang="es-ES" sz="1600" b="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Molalidad</a:t>
            </a:r>
          </a:p>
          <a:p>
            <a:pPr eaLnBrk="1" hangingPunct="1">
              <a:spcBef>
                <a:spcPct val="0"/>
              </a:spcBef>
              <a:buClr>
                <a:srgbClr val="FF0000"/>
              </a:buClr>
            </a:pPr>
            <a:r>
              <a:rPr lang="es-ES" altLang="es-ES" sz="1600" b="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Molaridad</a:t>
            </a:r>
            <a:endParaRPr lang="es-ES" altLang="es-ES" sz="160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endParaRPr>
          </a:p>
        </p:txBody>
      </p:sp>
      <p:sp>
        <p:nvSpPr>
          <p:cNvPr id="20" name="19 Abrir llave"/>
          <p:cNvSpPr/>
          <p:nvPr/>
        </p:nvSpPr>
        <p:spPr bwMode="auto">
          <a:xfrm>
            <a:off x="1838325" y="2719388"/>
            <a:ext cx="125413" cy="1042987"/>
          </a:xfrm>
          <a:prstGeom prst="leftBrace">
            <a:avLst>
              <a:gd name="adj1" fmla="val 17652"/>
              <a:gd name="adj2" fmla="val 50000"/>
            </a:avLst>
          </a:prstGeom>
          <a:noFill/>
          <a:ln w="25400" cap="flat" cmpd="sng" algn="ctr">
            <a:solidFill>
              <a:srgbClr val="00B050"/>
            </a:solidFill>
            <a:prstDash val="solid"/>
            <a:round/>
            <a:headEnd type="none" w="med" len="med"/>
            <a:tailEnd type="none" w="med" len="med"/>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sp>
        <p:nvSpPr>
          <p:cNvPr id="25614" name="Rectangle 3"/>
          <p:cNvSpPr>
            <a:spLocks noChangeArrowheads="1"/>
          </p:cNvSpPr>
          <p:nvPr/>
        </p:nvSpPr>
        <p:spPr bwMode="auto">
          <a:xfrm>
            <a:off x="2689225" y="5588000"/>
            <a:ext cx="577056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a:latin typeface="Bradley Hand ITC" panose="03070402050302030203" pitchFamily="66" charset="0"/>
                <a:sym typeface="Wingdings" panose="05000000000000000000" pitchFamily="2" charset="2"/>
              </a:rPr>
              <a:t>También se denomina </a:t>
            </a:r>
            <a:r>
              <a:rPr lang="es-ES" altLang="es-ES" sz="1600" i="1">
                <a:latin typeface="Bradley Hand ITC" panose="03070402050302030203" pitchFamily="66" charset="0"/>
                <a:sym typeface="Wingdings" panose="05000000000000000000" pitchFamily="2" charset="2"/>
              </a:rPr>
              <a:t>composición  centesimal</a:t>
            </a:r>
            <a:r>
              <a:rPr lang="es-ES" altLang="es-ES" sz="1600">
                <a:latin typeface="Bradley Hand ITC" panose="03070402050302030203" pitchFamily="66" charset="0"/>
                <a:sym typeface="Wingdings" panose="05000000000000000000" pitchFamily="2" charset="2"/>
              </a:rPr>
              <a:t> o </a:t>
            </a:r>
            <a:r>
              <a:rPr lang="es-ES" altLang="es-ES" sz="1600" i="1">
                <a:latin typeface="Bradley Hand ITC" panose="03070402050302030203" pitchFamily="66" charset="0"/>
                <a:sym typeface="Wingdings" panose="05000000000000000000" pitchFamily="2" charset="2"/>
              </a:rPr>
              <a:t>porcentual</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662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66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66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7CD5FB31-8BE2-4FB1-A52E-CE22D9689D39}" type="slidenum">
              <a:rPr kumimoji="0" lang="en-US" altLang="es-ES" sz="1400" b="0">
                <a:solidFill>
                  <a:schemeClr val="tx1"/>
                </a:solidFill>
                <a:latin typeface="Tahoma" panose="020B0604030504040204" pitchFamily="34" charset="0"/>
              </a:rPr>
              <a:pPr algn="r" eaLnBrk="1" hangingPunct="1">
                <a:spcBef>
                  <a:spcPct val="0"/>
                </a:spcBef>
                <a:buClrTx/>
                <a:buFontTx/>
                <a:buNone/>
              </a:pPr>
              <a:t>11</a:t>
            </a:fld>
            <a:endParaRPr kumimoji="0" lang="en-US" altLang="es-ES" sz="1400" b="0">
              <a:solidFill>
                <a:schemeClr val="tx1"/>
              </a:solidFill>
              <a:latin typeface="Tahoma" panose="020B0604030504040204" pitchFamily="34" charset="0"/>
            </a:endParaRPr>
          </a:p>
        </p:txBody>
      </p:sp>
      <p:sp>
        <p:nvSpPr>
          <p:cNvPr id="26630" name="Text Box 7"/>
          <p:cNvSpPr txBox="1">
            <a:spLocks noChangeArrowheads="1"/>
          </p:cNvSpPr>
          <p:nvPr/>
        </p:nvSpPr>
        <p:spPr bwMode="auto">
          <a:xfrm>
            <a:off x="179388" y="476250"/>
            <a:ext cx="8353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Tipos de disoluciones y formas de expresar su concentración</a:t>
            </a:r>
          </a:p>
        </p:txBody>
      </p:sp>
      <p:sp>
        <p:nvSpPr>
          <p:cNvPr id="26631" name="Rectangle 3"/>
          <p:cNvSpPr>
            <a:spLocks noChangeArrowheads="1"/>
          </p:cNvSpPr>
          <p:nvPr/>
        </p:nvSpPr>
        <p:spPr bwMode="auto">
          <a:xfrm>
            <a:off x="827088" y="1268413"/>
            <a:ext cx="72009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1800">
                <a:latin typeface="Calibri" panose="020F0502020204030204" pitchFamily="34" charset="0"/>
              </a:rPr>
              <a:t>Fracción molar</a:t>
            </a:r>
          </a:p>
        </p:txBody>
      </p:sp>
      <p:graphicFrame>
        <p:nvGraphicFramePr>
          <p:cNvPr id="26632" name="10 Objeto"/>
          <p:cNvGraphicFramePr>
            <a:graphicFrameLocks noChangeAspect="1"/>
          </p:cNvGraphicFramePr>
          <p:nvPr/>
        </p:nvGraphicFramePr>
        <p:xfrm>
          <a:off x="2452688" y="2330450"/>
          <a:ext cx="4254500" cy="608013"/>
        </p:xfrm>
        <a:graphic>
          <a:graphicData uri="http://schemas.openxmlformats.org/presentationml/2006/ole">
            <mc:AlternateContent xmlns:mc="http://schemas.openxmlformats.org/markup-compatibility/2006">
              <mc:Choice xmlns:v="urn:schemas-microsoft-com:vml" Requires="v">
                <p:oleObj spid="_x0000_s26643" name="Equation" r:id="rId3" imgW="2933700" imgH="419100" progId="Equation.DSMT4">
                  <p:embed/>
                </p:oleObj>
              </mc:Choice>
              <mc:Fallback>
                <p:oleObj name="Equation" r:id="rId3" imgW="2933700" imgH="419100" progId="Equation.DSMT4">
                  <p:embed/>
                  <p:pic>
                    <p:nvPicPr>
                      <p:cNvPr id="0" name="10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8" y="2330450"/>
                        <a:ext cx="42545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10 Rectángulo"/>
          <p:cNvSpPr>
            <a:spLocks noChangeArrowheads="1"/>
          </p:cNvSpPr>
          <p:nvPr/>
        </p:nvSpPr>
        <p:spPr bwMode="auto">
          <a:xfrm>
            <a:off x="989013" y="1638300"/>
            <a:ext cx="76327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Arial" charset="0"/>
              <a:buChar char="•"/>
              <a:defRPr/>
            </a:pPr>
            <a:r>
              <a:rPr lang="es-ES" sz="1600" b="0" dirty="0">
                <a:solidFill>
                  <a:srgbClr val="333333"/>
                </a:solidFill>
                <a:latin typeface="Arial" pitchFamily="34" charset="0"/>
              </a:rPr>
              <a:t>Expresa el número de moles de un componente entre el número total de moles en la disolución.</a:t>
            </a:r>
          </a:p>
        </p:txBody>
      </p:sp>
      <p:sp>
        <p:nvSpPr>
          <p:cNvPr id="13" name="10 Rectángulo"/>
          <p:cNvSpPr>
            <a:spLocks noChangeArrowheads="1"/>
          </p:cNvSpPr>
          <p:nvPr/>
        </p:nvSpPr>
        <p:spPr bwMode="auto">
          <a:xfrm>
            <a:off x="1258888" y="3141663"/>
            <a:ext cx="7273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Wingdings" pitchFamily="2" charset="2"/>
              <a:buChar char="§"/>
              <a:defRPr/>
            </a:pPr>
            <a:r>
              <a:rPr lang="es-ES" sz="1600" b="0" dirty="0">
                <a:solidFill>
                  <a:srgbClr val="303D4E"/>
                </a:solidFill>
                <a:latin typeface="Calibri" panose="020F0502020204030204" pitchFamily="34" charset="0"/>
                <a:cs typeface="Calibri" panose="020F0502020204030204" pitchFamily="34" charset="0"/>
              </a:rPr>
              <a:t>La suma de las fracciones molares de todos los componentes debe ser igual a 1.</a:t>
            </a:r>
          </a:p>
        </p:txBody>
      </p:sp>
      <p:sp>
        <p:nvSpPr>
          <p:cNvPr id="26635" name="Rectangle 3"/>
          <p:cNvSpPr>
            <a:spLocks noChangeArrowheads="1"/>
          </p:cNvSpPr>
          <p:nvPr/>
        </p:nvSpPr>
        <p:spPr bwMode="auto">
          <a:xfrm>
            <a:off x="827088" y="3789363"/>
            <a:ext cx="72009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1800">
                <a:latin typeface="Calibri" panose="020F0502020204030204" pitchFamily="34" charset="0"/>
              </a:rPr>
              <a:t>Molalidad</a:t>
            </a:r>
          </a:p>
        </p:txBody>
      </p:sp>
      <p:graphicFrame>
        <p:nvGraphicFramePr>
          <p:cNvPr id="26636" name="14 Objeto"/>
          <p:cNvGraphicFramePr>
            <a:graphicFrameLocks noChangeAspect="1"/>
          </p:cNvGraphicFramePr>
          <p:nvPr/>
        </p:nvGraphicFramePr>
        <p:xfrm>
          <a:off x="2681288" y="4652963"/>
          <a:ext cx="3811587" cy="608012"/>
        </p:xfrm>
        <a:graphic>
          <a:graphicData uri="http://schemas.openxmlformats.org/presentationml/2006/ole">
            <mc:AlternateContent xmlns:mc="http://schemas.openxmlformats.org/markup-compatibility/2006">
              <mc:Choice xmlns:v="urn:schemas-microsoft-com:vml" Requires="v">
                <p:oleObj spid="_x0000_s26644" name="Equation" r:id="rId5" imgW="2628900" imgH="419100" progId="Equation.DSMT4">
                  <p:embed/>
                </p:oleObj>
              </mc:Choice>
              <mc:Fallback>
                <p:oleObj name="Equation" r:id="rId5" imgW="2628900" imgH="419100" progId="Equation.DSMT4">
                  <p:embed/>
                  <p:pic>
                    <p:nvPicPr>
                      <p:cNvPr id="0" name="14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1288" y="4652963"/>
                        <a:ext cx="3811587"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10 Rectángulo"/>
          <p:cNvSpPr>
            <a:spLocks noChangeArrowheads="1"/>
          </p:cNvSpPr>
          <p:nvPr/>
        </p:nvSpPr>
        <p:spPr bwMode="auto">
          <a:xfrm>
            <a:off x="989013" y="4159250"/>
            <a:ext cx="7773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Arial" charset="0"/>
              <a:buChar char="•"/>
              <a:defRPr/>
            </a:pPr>
            <a:r>
              <a:rPr lang="es-ES" sz="1600" b="0" dirty="0">
                <a:solidFill>
                  <a:srgbClr val="333333"/>
                </a:solidFill>
                <a:latin typeface="Arial" pitchFamily="34" charset="0"/>
              </a:rPr>
              <a:t>Es el número de moles de soluto por kilogramo de disolvente. Se expresa por la letra </a:t>
            </a:r>
            <a:r>
              <a:rPr lang="es-ES" sz="1600" b="0" i="1" dirty="0">
                <a:solidFill>
                  <a:srgbClr val="333333"/>
                </a:solidFill>
                <a:latin typeface="Arial" pitchFamily="34" charset="0"/>
              </a:rPr>
              <a:t>m</a:t>
            </a:r>
            <a:r>
              <a:rPr lang="es-ES" sz="1600" b="0" dirty="0">
                <a:solidFill>
                  <a:srgbClr val="333333"/>
                </a:solidFill>
                <a:latin typeface="Arial" pitchFamily="34" charset="0"/>
              </a:rPr>
              <a:t>.</a:t>
            </a:r>
          </a:p>
        </p:txBody>
      </p:sp>
      <p:sp>
        <p:nvSpPr>
          <p:cNvPr id="17" name="10 Rectángulo"/>
          <p:cNvSpPr>
            <a:spLocks noChangeArrowheads="1"/>
          </p:cNvSpPr>
          <p:nvPr/>
        </p:nvSpPr>
        <p:spPr bwMode="auto">
          <a:xfrm>
            <a:off x="1258888" y="5464175"/>
            <a:ext cx="7273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Wingdings" pitchFamily="2" charset="2"/>
              <a:buChar char="§"/>
              <a:defRPr/>
            </a:pPr>
            <a:r>
              <a:rPr lang="es-ES" sz="1600" b="0" dirty="0">
                <a:solidFill>
                  <a:srgbClr val="303D4E"/>
                </a:solidFill>
                <a:latin typeface="Calibri" panose="020F0502020204030204" pitchFamily="34" charset="0"/>
                <a:cs typeface="Calibri" panose="020F0502020204030204" pitchFamily="34" charset="0"/>
              </a:rPr>
              <a:t>Un solución que contiene 1 mol de soluto por cada kg de disolvente es una disolución </a:t>
            </a:r>
            <a:r>
              <a:rPr lang="es-ES" sz="1600" b="0" i="1" dirty="0">
                <a:solidFill>
                  <a:srgbClr val="303D4E"/>
                </a:solidFill>
                <a:latin typeface="Calibri" panose="020F0502020204030204" pitchFamily="34" charset="0"/>
                <a:cs typeface="Calibri" panose="020F0502020204030204" pitchFamily="34" charset="0"/>
              </a:rPr>
              <a:t>1 </a:t>
            </a:r>
            <a:r>
              <a:rPr lang="es-ES" sz="1600" b="0" i="1" dirty="0" err="1">
                <a:solidFill>
                  <a:srgbClr val="303D4E"/>
                </a:solidFill>
                <a:latin typeface="Calibri" panose="020F0502020204030204" pitchFamily="34" charset="0"/>
                <a:cs typeface="Calibri" panose="020F0502020204030204" pitchFamily="34" charset="0"/>
              </a:rPr>
              <a:t>molal</a:t>
            </a:r>
            <a:r>
              <a:rPr lang="es-ES" sz="1600" b="0" dirty="0">
                <a:solidFill>
                  <a:srgbClr val="303D4E"/>
                </a:solidFill>
                <a:latin typeface="Calibri" panose="020F0502020204030204" pitchFamily="34" charset="0"/>
                <a:cs typeface="Calibri" panose="020F0502020204030204" pitchFamily="34" charset="0"/>
              </a:rPr>
              <a:t> o </a:t>
            </a:r>
            <a:r>
              <a:rPr lang="es-ES" sz="1600" b="0" i="1" dirty="0">
                <a:solidFill>
                  <a:srgbClr val="303D4E"/>
                </a:solidFill>
                <a:latin typeface="Calibri" panose="020F0502020204030204" pitchFamily="34" charset="0"/>
                <a:cs typeface="Calibri" panose="020F0502020204030204" pitchFamily="34" charset="0"/>
              </a:rPr>
              <a:t>1 m</a:t>
            </a:r>
            <a:r>
              <a:rPr lang="es-ES" sz="1600" b="0" dirty="0">
                <a:solidFill>
                  <a:srgbClr val="303D4E"/>
                </a:solidFill>
                <a:latin typeface="Calibri" panose="020F0502020204030204" pitchFamily="34" charset="0"/>
                <a:cs typeface="Calibri" panose="020F0502020204030204" pitchFamily="34" charset="0"/>
              </a:rPr>
              <a:t>.</a:t>
            </a:r>
          </a:p>
        </p:txBody>
      </p:sp>
      <p:sp>
        <p:nvSpPr>
          <p:cNvPr id="26639" name="Rectangle 3"/>
          <p:cNvSpPr>
            <a:spLocks noChangeArrowheads="1"/>
          </p:cNvSpPr>
          <p:nvPr/>
        </p:nvSpPr>
        <p:spPr bwMode="auto">
          <a:xfrm>
            <a:off x="125413" y="6432550"/>
            <a:ext cx="833437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lang="es-ES" altLang="es-ES" sz="1400">
                <a:solidFill>
                  <a:srgbClr val="CC0000"/>
                </a:solidFill>
                <a:latin typeface="Tempus Sans ITC" panose="04020404030D07020202" pitchFamily="82" charset="0"/>
                <a:sym typeface="Wingdings" panose="05000000000000000000" pitchFamily="2" charset="2"/>
              </a:rPr>
              <a:t>Recuerde</a:t>
            </a:r>
            <a:r>
              <a:rPr lang="es-ES" altLang="es-ES" sz="1400" b="0">
                <a:solidFill>
                  <a:srgbClr val="CC0000"/>
                </a:solidFill>
                <a:latin typeface="Tempus Sans ITC" panose="04020404030D07020202" pitchFamily="82" charset="0"/>
                <a:sym typeface="Wingdings" panose="05000000000000000000" pitchFamily="2" charset="2"/>
              </a:rPr>
              <a:t>:</a:t>
            </a:r>
            <a:r>
              <a:rPr lang="es-ES" altLang="es-ES" sz="1400" b="0">
                <a:latin typeface="Tempus Sans ITC" panose="04020404030D07020202" pitchFamily="82" charset="0"/>
                <a:sym typeface="Wingdings" panose="05000000000000000000" pitchFamily="2" charset="2"/>
              </a:rPr>
              <a:t> </a:t>
            </a:r>
            <a:r>
              <a:rPr lang="es-ES" altLang="es-ES" sz="1400" b="0">
                <a:solidFill>
                  <a:schemeClr val="tx1"/>
                </a:solidFill>
                <a:latin typeface="Tempus Sans ITC" panose="04020404030D07020202" pitchFamily="82" charset="0"/>
                <a:sym typeface="Wingdings" panose="05000000000000000000" pitchFamily="2" charset="2"/>
              </a:rPr>
              <a:t>Las relaciones masa-masa no cambian con la temperatura (la masa no varía con </a:t>
            </a:r>
            <a:r>
              <a:rPr lang="es-ES" altLang="es-ES" sz="1400" b="0" i="1">
                <a:solidFill>
                  <a:schemeClr val="tx1"/>
                </a:solidFill>
                <a:latin typeface="Tempus Sans ITC" panose="04020404030D07020202" pitchFamily="82" charset="0"/>
                <a:sym typeface="Wingdings" panose="05000000000000000000" pitchFamily="2" charset="2"/>
              </a:rPr>
              <a:t>T</a:t>
            </a:r>
            <a:r>
              <a:rPr lang="es-ES" altLang="es-ES" sz="1400" b="0">
                <a:solidFill>
                  <a:schemeClr val="tx1"/>
                </a:solidFill>
                <a:latin typeface="Tempus Sans ITC" panose="04020404030D07020202" pitchFamily="82" charset="0"/>
                <a:sym typeface="Wingdings" panose="05000000000000000000" pitchFamily="2" charset="2"/>
              </a:rPr>
              <a:t>) </a:t>
            </a:r>
          </a:p>
        </p:txBody>
      </p:sp>
      <p:pic>
        <p:nvPicPr>
          <p:cNvPr id="26640" name="Picture 16" descr="proble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963" y="6096000"/>
            <a:ext cx="403225"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765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765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765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56319EF-AACB-4706-9A43-05E3CCC4D405}" type="slidenum">
              <a:rPr kumimoji="0" lang="en-US" altLang="es-ES" sz="1400" b="0">
                <a:solidFill>
                  <a:schemeClr val="tx1"/>
                </a:solidFill>
                <a:latin typeface="Tahoma" panose="020B0604030504040204" pitchFamily="34" charset="0"/>
              </a:rPr>
              <a:pPr algn="r" eaLnBrk="1" hangingPunct="1">
                <a:spcBef>
                  <a:spcPct val="0"/>
                </a:spcBef>
                <a:buClrTx/>
                <a:buFontTx/>
                <a:buNone/>
              </a:pPr>
              <a:t>12</a:t>
            </a:fld>
            <a:endParaRPr kumimoji="0" lang="en-US" altLang="es-ES" sz="1400" b="0">
              <a:solidFill>
                <a:schemeClr val="tx1"/>
              </a:solidFill>
              <a:latin typeface="Tahoma" panose="020B0604030504040204" pitchFamily="34" charset="0"/>
            </a:endParaRPr>
          </a:p>
        </p:txBody>
      </p:sp>
      <p:sp>
        <p:nvSpPr>
          <p:cNvPr id="27654" name="Rectangle 3"/>
          <p:cNvSpPr>
            <a:spLocks noChangeArrowheads="1"/>
          </p:cNvSpPr>
          <p:nvPr/>
        </p:nvSpPr>
        <p:spPr bwMode="auto">
          <a:xfrm>
            <a:off x="827088" y="1196975"/>
            <a:ext cx="72009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1800">
                <a:latin typeface="Calibri" panose="020F0502020204030204" pitchFamily="34" charset="0"/>
              </a:rPr>
              <a:t>Molaridad</a:t>
            </a:r>
          </a:p>
        </p:txBody>
      </p:sp>
      <p:graphicFrame>
        <p:nvGraphicFramePr>
          <p:cNvPr id="27655" name="6 Objeto"/>
          <p:cNvGraphicFramePr>
            <a:graphicFrameLocks noChangeAspect="1"/>
          </p:cNvGraphicFramePr>
          <p:nvPr/>
        </p:nvGraphicFramePr>
        <p:xfrm>
          <a:off x="2900363" y="2232025"/>
          <a:ext cx="3505200" cy="590550"/>
        </p:xfrm>
        <a:graphic>
          <a:graphicData uri="http://schemas.openxmlformats.org/presentationml/2006/ole">
            <mc:AlternateContent xmlns:mc="http://schemas.openxmlformats.org/markup-compatibility/2006">
              <mc:Choice xmlns:v="urn:schemas-microsoft-com:vml" Requires="v">
                <p:oleObj spid="_x0000_s27663" name="Equation" r:id="rId3" imgW="2336800" imgH="393700" progId="Equation.DSMT4">
                  <p:embed/>
                </p:oleObj>
              </mc:Choice>
              <mc:Fallback>
                <p:oleObj name="Equation" r:id="rId3" imgW="2336800" imgH="393700" progId="Equation.DSMT4">
                  <p:embed/>
                  <p:pic>
                    <p:nvPicPr>
                      <p:cNvPr id="0" name="6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2232025"/>
                        <a:ext cx="3505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10 Rectángulo"/>
          <p:cNvSpPr>
            <a:spLocks noChangeArrowheads="1"/>
          </p:cNvSpPr>
          <p:nvPr/>
        </p:nvSpPr>
        <p:spPr bwMode="auto">
          <a:xfrm>
            <a:off x="989013" y="1566863"/>
            <a:ext cx="7773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Arial" charset="0"/>
              <a:buChar char="•"/>
              <a:defRPr/>
            </a:pPr>
            <a:r>
              <a:rPr lang="es-ES" sz="1600" b="0" dirty="0">
                <a:solidFill>
                  <a:srgbClr val="333333"/>
                </a:solidFill>
                <a:latin typeface="Arial" pitchFamily="34" charset="0"/>
              </a:rPr>
              <a:t>Es el número de moles de un componente por litro de disolución. Se representa por la letra </a:t>
            </a:r>
            <a:r>
              <a:rPr lang="es-ES" sz="1600" b="0" i="1" dirty="0">
                <a:solidFill>
                  <a:srgbClr val="333333"/>
                </a:solidFill>
                <a:latin typeface="Arial" pitchFamily="34" charset="0"/>
              </a:rPr>
              <a:t>M</a:t>
            </a:r>
            <a:r>
              <a:rPr lang="es-ES" sz="1600" b="0" dirty="0">
                <a:solidFill>
                  <a:srgbClr val="333333"/>
                </a:solidFill>
                <a:latin typeface="Arial" pitchFamily="34" charset="0"/>
              </a:rPr>
              <a:t> y es la forma más habitual de expresar la concentración.</a:t>
            </a:r>
          </a:p>
        </p:txBody>
      </p:sp>
      <p:sp>
        <p:nvSpPr>
          <p:cNvPr id="9" name="10 Rectángulo"/>
          <p:cNvSpPr>
            <a:spLocks noChangeArrowheads="1"/>
          </p:cNvSpPr>
          <p:nvPr/>
        </p:nvSpPr>
        <p:spPr bwMode="auto">
          <a:xfrm>
            <a:off x="1258888" y="3025775"/>
            <a:ext cx="72739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Wingdings" pitchFamily="2" charset="2"/>
              <a:buChar char="§"/>
              <a:defRPr/>
            </a:pPr>
            <a:r>
              <a:rPr lang="es-ES" sz="1600" b="0" dirty="0">
                <a:solidFill>
                  <a:srgbClr val="303D4E"/>
                </a:solidFill>
                <a:latin typeface="Calibri" panose="020F0502020204030204" pitchFamily="34" charset="0"/>
                <a:cs typeface="Calibri" panose="020F0502020204030204" pitchFamily="34" charset="0"/>
              </a:rPr>
              <a:t>Un solución que contiene 1 mol de soluto por cada litro de disolución es una disolución </a:t>
            </a:r>
            <a:r>
              <a:rPr lang="es-ES" sz="1600" b="0" i="1" dirty="0">
                <a:solidFill>
                  <a:srgbClr val="303D4E"/>
                </a:solidFill>
                <a:latin typeface="Calibri" panose="020F0502020204030204" pitchFamily="34" charset="0"/>
                <a:cs typeface="Calibri" panose="020F0502020204030204" pitchFamily="34" charset="0"/>
              </a:rPr>
              <a:t>1 molar</a:t>
            </a:r>
            <a:r>
              <a:rPr lang="es-ES" sz="1600" b="0" dirty="0">
                <a:solidFill>
                  <a:srgbClr val="303D4E"/>
                </a:solidFill>
                <a:latin typeface="Calibri" panose="020F0502020204030204" pitchFamily="34" charset="0"/>
                <a:cs typeface="Calibri" panose="020F0502020204030204" pitchFamily="34" charset="0"/>
              </a:rPr>
              <a:t> o </a:t>
            </a:r>
            <a:r>
              <a:rPr lang="es-ES" sz="1600" b="0" i="1" dirty="0">
                <a:solidFill>
                  <a:srgbClr val="303D4E"/>
                </a:solidFill>
                <a:latin typeface="Calibri" panose="020F0502020204030204" pitchFamily="34" charset="0"/>
                <a:cs typeface="Calibri" panose="020F0502020204030204" pitchFamily="34" charset="0"/>
              </a:rPr>
              <a:t>1 M</a:t>
            </a:r>
            <a:r>
              <a:rPr lang="es-ES" sz="1600" b="0" dirty="0">
                <a:solidFill>
                  <a:srgbClr val="303D4E"/>
                </a:solidFill>
                <a:latin typeface="Calibri" panose="020F0502020204030204" pitchFamily="34" charset="0"/>
                <a:cs typeface="Calibri" panose="020F0502020204030204" pitchFamily="34" charset="0"/>
              </a:rPr>
              <a:t>.</a:t>
            </a:r>
          </a:p>
          <a:p>
            <a:pPr marL="180975" indent="-180975" eaLnBrk="1" hangingPunct="1">
              <a:spcBef>
                <a:spcPts val="600"/>
              </a:spcBef>
              <a:buClr>
                <a:schemeClr val="tx1">
                  <a:lumMod val="60000"/>
                  <a:lumOff val="40000"/>
                </a:schemeClr>
              </a:buClr>
              <a:buFont typeface="Wingdings" pitchFamily="2" charset="2"/>
              <a:buChar char="§"/>
              <a:defRPr/>
            </a:pPr>
            <a:r>
              <a:rPr lang="es-ES" sz="1600" b="0" dirty="0">
                <a:solidFill>
                  <a:srgbClr val="303D4E"/>
                </a:solidFill>
                <a:latin typeface="Calibri" panose="020F0502020204030204" pitchFamily="34" charset="0"/>
                <a:cs typeface="Calibri" panose="020F0502020204030204" pitchFamily="34" charset="0"/>
              </a:rPr>
              <a:t>La molaridad sí varía con la temperatura (lo hace el volumen)</a:t>
            </a:r>
          </a:p>
        </p:txBody>
      </p:sp>
      <p:sp>
        <p:nvSpPr>
          <p:cNvPr id="27658" name="Text Box 7"/>
          <p:cNvSpPr txBox="1">
            <a:spLocks noChangeArrowheads="1"/>
          </p:cNvSpPr>
          <p:nvPr/>
        </p:nvSpPr>
        <p:spPr bwMode="auto">
          <a:xfrm>
            <a:off x="179388" y="476250"/>
            <a:ext cx="8353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Tipos de disoluciones y formas de expresar su concentración</a:t>
            </a:r>
          </a:p>
        </p:txBody>
      </p:sp>
      <p:pic>
        <p:nvPicPr>
          <p:cNvPr id="2765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 y="4149725"/>
            <a:ext cx="4265613" cy="264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60" name="Rectangle 3"/>
          <p:cNvSpPr>
            <a:spLocks noChangeArrowheads="1"/>
          </p:cNvSpPr>
          <p:nvPr/>
        </p:nvSpPr>
        <p:spPr bwMode="auto">
          <a:xfrm>
            <a:off x="5003800" y="4292600"/>
            <a:ext cx="4183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3525" indent="-26352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600">
                <a:solidFill>
                  <a:srgbClr val="FF0000"/>
                </a:solidFill>
                <a:latin typeface="Bradley Hand ITC" panose="03070402050302030203" pitchFamily="66" charset="0"/>
                <a:sym typeface="Wingdings" panose="05000000000000000000" pitchFamily="2" charset="2"/>
              </a:rPr>
              <a:t>	</a:t>
            </a:r>
            <a:r>
              <a:rPr lang="es-ES" altLang="es-ES" sz="1600">
                <a:latin typeface="Bradley Hand ITC" panose="03070402050302030203" pitchFamily="66" charset="0"/>
                <a:sym typeface="Wingdings" panose="05000000000000000000" pitchFamily="2" charset="2"/>
              </a:rPr>
              <a:t>Conversiones entre molaridad y molalidad</a:t>
            </a:r>
          </a:p>
        </p:txBody>
      </p:sp>
      <p:sp>
        <p:nvSpPr>
          <p:cNvPr id="27661" name="Rectangle 3"/>
          <p:cNvSpPr>
            <a:spLocks noChangeArrowheads="1"/>
          </p:cNvSpPr>
          <p:nvPr/>
        </p:nvSpPr>
        <p:spPr bwMode="auto">
          <a:xfrm>
            <a:off x="5003800" y="4797425"/>
            <a:ext cx="418306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3525" indent="-26352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600">
                <a:solidFill>
                  <a:srgbClr val="FF0000"/>
                </a:solidFill>
                <a:latin typeface="Bradley Hand ITC" panose="03070402050302030203" pitchFamily="66" charset="0"/>
                <a:sym typeface="Wingdings" panose="05000000000000000000" pitchFamily="2" charset="2"/>
              </a:rPr>
              <a:t>	</a:t>
            </a:r>
            <a:r>
              <a:rPr lang="es-ES" altLang="es-ES" sz="1600">
                <a:latin typeface="Bradley Hand ITC" panose="03070402050302030203" pitchFamily="66" charset="0"/>
                <a:sym typeface="Wingdings" panose="05000000000000000000" pitchFamily="2" charset="2"/>
              </a:rPr>
              <a:t>Para convertir entre molaridad y molalidad se necesita conocer la densidad de la solución.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867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867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867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EBD9C93-F753-41DA-85DD-3A19B289BCB4}" type="slidenum">
              <a:rPr kumimoji="0" lang="en-US" altLang="es-ES" sz="1400" b="0">
                <a:solidFill>
                  <a:schemeClr val="tx1"/>
                </a:solidFill>
                <a:latin typeface="Tahoma" panose="020B0604030504040204" pitchFamily="34" charset="0"/>
              </a:rPr>
              <a:pPr algn="r" eaLnBrk="1" hangingPunct="1">
                <a:spcBef>
                  <a:spcPct val="0"/>
                </a:spcBef>
                <a:buClrTx/>
                <a:buFontTx/>
                <a:buNone/>
              </a:pPr>
              <a:t>13</a:t>
            </a:fld>
            <a:endParaRPr kumimoji="0" lang="en-US" altLang="es-ES" sz="1400" b="0">
              <a:solidFill>
                <a:schemeClr val="tx1"/>
              </a:solidFill>
              <a:latin typeface="Tahoma" panose="020B0604030504040204" pitchFamily="34" charset="0"/>
            </a:endParaRPr>
          </a:p>
        </p:txBody>
      </p:sp>
      <p:sp>
        <p:nvSpPr>
          <p:cNvPr id="28678" name="Rectangle 3"/>
          <p:cNvSpPr>
            <a:spLocks noChangeArrowheads="1"/>
          </p:cNvSpPr>
          <p:nvPr/>
        </p:nvSpPr>
        <p:spPr bwMode="auto">
          <a:xfrm>
            <a:off x="827088" y="1196975"/>
            <a:ext cx="72009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1800" i="1">
                <a:solidFill>
                  <a:srgbClr val="000099"/>
                </a:solidFill>
                <a:latin typeface="Calibri" panose="020F0502020204030204" pitchFamily="34" charset="0"/>
              </a:rPr>
              <a:t>Algunos conceptos adicionales</a:t>
            </a:r>
          </a:p>
        </p:txBody>
      </p:sp>
      <p:graphicFrame>
        <p:nvGraphicFramePr>
          <p:cNvPr id="28679" name="6 Objeto"/>
          <p:cNvGraphicFramePr>
            <a:graphicFrameLocks noChangeAspect="1"/>
          </p:cNvGraphicFramePr>
          <p:nvPr/>
        </p:nvGraphicFramePr>
        <p:xfrm>
          <a:off x="2128838" y="2232025"/>
          <a:ext cx="5048250" cy="590550"/>
        </p:xfrm>
        <a:graphic>
          <a:graphicData uri="http://schemas.openxmlformats.org/presentationml/2006/ole">
            <mc:AlternateContent xmlns:mc="http://schemas.openxmlformats.org/markup-compatibility/2006">
              <mc:Choice xmlns:v="urn:schemas-microsoft-com:vml" Requires="v">
                <p:oleObj spid="_x0000_s28689" name="Equation" r:id="rId3" imgW="3365500" imgH="393700" progId="Equation.DSMT4">
                  <p:embed/>
                </p:oleObj>
              </mc:Choice>
              <mc:Fallback>
                <p:oleObj name="Equation" r:id="rId3" imgW="3365500" imgH="393700" progId="Equation.DSMT4">
                  <p:embed/>
                  <p:pic>
                    <p:nvPicPr>
                      <p:cNvPr id="0" name="6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838" y="2232025"/>
                        <a:ext cx="5048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10 Rectángulo"/>
          <p:cNvSpPr>
            <a:spLocks noChangeArrowheads="1"/>
          </p:cNvSpPr>
          <p:nvPr/>
        </p:nvSpPr>
        <p:spPr bwMode="auto">
          <a:xfrm>
            <a:off x="989013" y="1566863"/>
            <a:ext cx="7773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Arial" charset="0"/>
              <a:buChar char="•"/>
              <a:defRPr/>
            </a:pPr>
            <a:r>
              <a:rPr lang="es-ES" sz="1600" b="0" dirty="0">
                <a:solidFill>
                  <a:srgbClr val="333333"/>
                </a:solidFill>
                <a:latin typeface="Arial" pitchFamily="34" charset="0"/>
              </a:rPr>
              <a:t>La concentración también se puede expresar como </a:t>
            </a:r>
            <a:r>
              <a:rPr lang="es-ES" sz="1600" b="0" i="1" u="sng" dirty="0">
                <a:solidFill>
                  <a:srgbClr val="333333"/>
                </a:solidFill>
                <a:latin typeface="Arial" pitchFamily="34" charset="0"/>
              </a:rPr>
              <a:t>porcentaje en volumen</a:t>
            </a:r>
            <a:r>
              <a:rPr lang="es-ES" sz="1600" b="0" dirty="0">
                <a:solidFill>
                  <a:srgbClr val="333333"/>
                </a:solidFill>
                <a:latin typeface="Arial" pitchFamily="34" charset="0"/>
              </a:rPr>
              <a:t>: expresa el volumen de soluto contenido en el volumen total de disolución</a:t>
            </a:r>
          </a:p>
        </p:txBody>
      </p:sp>
      <p:sp>
        <p:nvSpPr>
          <p:cNvPr id="28681" name="Text Box 7"/>
          <p:cNvSpPr txBox="1">
            <a:spLocks noChangeArrowheads="1"/>
          </p:cNvSpPr>
          <p:nvPr/>
        </p:nvSpPr>
        <p:spPr bwMode="auto">
          <a:xfrm>
            <a:off x="179388" y="476250"/>
            <a:ext cx="8353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chemeClr val="accent1"/>
                </a:solidFill>
                <a:latin typeface="Arial" panose="020B0604020202020204" pitchFamily="34" charset="0"/>
              </a:rPr>
              <a:t>1. Tipos de disoluciones y formas de expresar su concentración</a:t>
            </a:r>
          </a:p>
        </p:txBody>
      </p:sp>
      <p:sp>
        <p:nvSpPr>
          <p:cNvPr id="14" name="10 Rectángulo"/>
          <p:cNvSpPr>
            <a:spLocks noChangeArrowheads="1"/>
          </p:cNvSpPr>
          <p:nvPr/>
        </p:nvSpPr>
        <p:spPr bwMode="auto">
          <a:xfrm>
            <a:off x="989013" y="3141663"/>
            <a:ext cx="7773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Arial" charset="0"/>
              <a:buChar char="•"/>
              <a:defRPr/>
            </a:pPr>
            <a:r>
              <a:rPr lang="es-ES" sz="1600" b="0" dirty="0">
                <a:solidFill>
                  <a:srgbClr val="333333"/>
                </a:solidFill>
                <a:latin typeface="Arial" pitchFamily="34" charset="0"/>
              </a:rPr>
              <a:t>La </a:t>
            </a:r>
            <a:r>
              <a:rPr lang="es-ES" sz="1600" b="0" i="1" u="sng" dirty="0">
                <a:solidFill>
                  <a:srgbClr val="333333"/>
                </a:solidFill>
                <a:latin typeface="Arial" pitchFamily="34" charset="0"/>
              </a:rPr>
              <a:t>riqueza</a:t>
            </a:r>
            <a:r>
              <a:rPr lang="es-ES" sz="1600" b="0" dirty="0">
                <a:solidFill>
                  <a:srgbClr val="333333"/>
                </a:solidFill>
                <a:latin typeface="Arial" pitchFamily="34" charset="0"/>
              </a:rPr>
              <a:t> o </a:t>
            </a:r>
            <a:r>
              <a:rPr lang="es-ES" sz="1600" b="0" i="1" u="sng" dirty="0">
                <a:solidFill>
                  <a:srgbClr val="333333"/>
                </a:solidFill>
                <a:latin typeface="Arial" pitchFamily="34" charset="0"/>
              </a:rPr>
              <a:t>pureza</a:t>
            </a:r>
            <a:r>
              <a:rPr lang="es-ES" sz="1600" b="0" dirty="0">
                <a:solidFill>
                  <a:srgbClr val="333333"/>
                </a:solidFill>
                <a:latin typeface="Arial" pitchFamily="34" charset="0"/>
              </a:rPr>
              <a:t> de un compuesto indica la cantidad de ese compuesto </a:t>
            </a:r>
            <a:r>
              <a:rPr lang="es-ES" sz="1600" b="0" i="1" dirty="0">
                <a:solidFill>
                  <a:srgbClr val="333333"/>
                </a:solidFill>
                <a:latin typeface="Arial" pitchFamily="34" charset="0"/>
              </a:rPr>
              <a:t>puro</a:t>
            </a:r>
            <a:r>
              <a:rPr lang="es-ES" sz="1600" b="0" dirty="0">
                <a:solidFill>
                  <a:srgbClr val="333333"/>
                </a:solidFill>
                <a:latin typeface="Arial" pitchFamily="34" charset="0"/>
              </a:rPr>
              <a:t> contenida en una muestra de sustancia determinada (que contiene </a:t>
            </a:r>
            <a:r>
              <a:rPr lang="es-ES" sz="1600" b="0" i="1" dirty="0">
                <a:solidFill>
                  <a:srgbClr val="333333"/>
                </a:solidFill>
                <a:latin typeface="Arial" pitchFamily="34" charset="0"/>
              </a:rPr>
              <a:t>impurezas</a:t>
            </a:r>
            <a:r>
              <a:rPr lang="es-ES" sz="1600" b="0" dirty="0">
                <a:solidFill>
                  <a:srgbClr val="333333"/>
                </a:solidFill>
                <a:latin typeface="Arial" pitchFamily="34" charset="0"/>
              </a:rPr>
              <a:t>). </a:t>
            </a:r>
          </a:p>
        </p:txBody>
      </p:sp>
      <p:graphicFrame>
        <p:nvGraphicFramePr>
          <p:cNvPr id="28683" name="6 Objeto"/>
          <p:cNvGraphicFramePr>
            <a:graphicFrameLocks noChangeAspect="1"/>
          </p:cNvGraphicFramePr>
          <p:nvPr/>
        </p:nvGraphicFramePr>
        <p:xfrm>
          <a:off x="2443163" y="3860800"/>
          <a:ext cx="4419600" cy="590550"/>
        </p:xfrm>
        <a:graphic>
          <a:graphicData uri="http://schemas.openxmlformats.org/presentationml/2006/ole">
            <mc:AlternateContent xmlns:mc="http://schemas.openxmlformats.org/markup-compatibility/2006">
              <mc:Choice xmlns:v="urn:schemas-microsoft-com:vml" Requires="v">
                <p:oleObj spid="_x0000_s28690" name="Equation" r:id="rId5" imgW="2946400" imgH="393700" progId="Equation.DSMT4">
                  <p:embed/>
                </p:oleObj>
              </mc:Choice>
              <mc:Fallback>
                <p:oleObj name="Equation" r:id="rId5" imgW="2946400" imgH="393700" progId="Equation.DSMT4">
                  <p:embed/>
                  <p:pic>
                    <p:nvPicPr>
                      <p:cNvPr id="0" name="6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3163" y="3860800"/>
                        <a:ext cx="4419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4" name="Rectangle 3"/>
          <p:cNvSpPr>
            <a:spLocks noChangeArrowheads="1"/>
          </p:cNvSpPr>
          <p:nvPr/>
        </p:nvSpPr>
        <p:spPr bwMode="auto">
          <a:xfrm>
            <a:off x="2689225" y="4581525"/>
            <a:ext cx="5770563"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a:latin typeface="Bradley Hand ITC" panose="03070402050302030203" pitchFamily="66" charset="0"/>
                <a:sym typeface="Wingdings" panose="05000000000000000000" pitchFamily="2" charset="2"/>
              </a:rPr>
              <a:t>Solo el componente puro interviene en la reacción, el resto de sustancia actúa como medio soporte o como estabilizador.</a:t>
            </a:r>
          </a:p>
        </p:txBody>
      </p:sp>
      <p:pic>
        <p:nvPicPr>
          <p:cNvPr id="28685" name="Picture 16" descr="proble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188" y="1187450"/>
            <a:ext cx="403225"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10 Rectángulo"/>
          <p:cNvSpPr>
            <a:spLocks noChangeArrowheads="1"/>
          </p:cNvSpPr>
          <p:nvPr/>
        </p:nvSpPr>
        <p:spPr bwMode="auto">
          <a:xfrm>
            <a:off x="989013" y="5300663"/>
            <a:ext cx="7773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0975" indent="-180975" eaLnBrk="1" hangingPunct="1">
              <a:spcBef>
                <a:spcPts val="600"/>
              </a:spcBef>
              <a:buClr>
                <a:schemeClr val="tx1">
                  <a:lumMod val="60000"/>
                  <a:lumOff val="40000"/>
                </a:schemeClr>
              </a:buClr>
              <a:buFont typeface="Arial" charset="0"/>
              <a:buChar char="•"/>
              <a:defRPr/>
            </a:pPr>
            <a:r>
              <a:rPr lang="es-ES" sz="1600" b="0" dirty="0">
                <a:solidFill>
                  <a:srgbClr val="333333"/>
                </a:solidFill>
                <a:latin typeface="Arial" pitchFamily="34" charset="0"/>
              </a:rPr>
              <a:t>Se denomina </a:t>
            </a:r>
            <a:r>
              <a:rPr lang="es-ES" sz="1600" b="0" i="1" u="sng" dirty="0">
                <a:solidFill>
                  <a:srgbClr val="333333"/>
                </a:solidFill>
                <a:latin typeface="Arial" pitchFamily="34" charset="0"/>
              </a:rPr>
              <a:t>volumen molar</a:t>
            </a:r>
            <a:r>
              <a:rPr lang="es-ES" sz="1600" b="0" dirty="0">
                <a:solidFill>
                  <a:srgbClr val="333333"/>
                </a:solidFill>
                <a:latin typeface="Arial" pitchFamily="34" charset="0"/>
              </a:rPr>
              <a:t> al volumen que ocupa 1 mol de una sustancia. En </a:t>
            </a:r>
            <a:r>
              <a:rPr lang="es-ES" sz="1600" b="0" i="1" dirty="0">
                <a:solidFill>
                  <a:srgbClr val="333333"/>
                </a:solidFill>
                <a:latin typeface="Arial" pitchFamily="34" charset="0"/>
              </a:rPr>
              <a:t>condiciones normales</a:t>
            </a:r>
            <a:r>
              <a:rPr lang="es-ES" sz="1600" b="0" dirty="0">
                <a:solidFill>
                  <a:srgbClr val="333333"/>
                </a:solidFill>
                <a:latin typeface="Arial" pitchFamily="34" charset="0"/>
              </a:rPr>
              <a:t> (</a:t>
            </a:r>
            <a:r>
              <a:rPr lang="es-ES" sz="1600" b="0" i="1" dirty="0">
                <a:solidFill>
                  <a:srgbClr val="333333"/>
                </a:solidFill>
                <a:latin typeface="Arial" pitchFamily="34" charset="0"/>
              </a:rPr>
              <a:t>T</a:t>
            </a:r>
            <a:r>
              <a:rPr lang="es-ES" sz="1600" b="0" dirty="0">
                <a:solidFill>
                  <a:srgbClr val="333333"/>
                </a:solidFill>
                <a:latin typeface="Arial" pitchFamily="34" charset="0"/>
              </a:rPr>
              <a:t>=0ºC, </a:t>
            </a:r>
            <a:r>
              <a:rPr lang="es-ES" sz="1600" b="0" i="1" dirty="0">
                <a:solidFill>
                  <a:srgbClr val="333333"/>
                </a:solidFill>
                <a:latin typeface="Arial" pitchFamily="34" charset="0"/>
              </a:rPr>
              <a:t>P</a:t>
            </a:r>
            <a:r>
              <a:rPr lang="es-ES" sz="1600" b="0" dirty="0">
                <a:solidFill>
                  <a:srgbClr val="333333"/>
                </a:solidFill>
                <a:latin typeface="Arial" pitchFamily="34" charset="0"/>
              </a:rPr>
              <a:t>=1 atm), el volumen molar de un gas ideal es de 22,4 litros. El volumen molar de las sustancias gaseosas es muy semejante al ideal.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969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970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970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0862B30-7EF3-43A5-9B3E-158A7A2FAD2D}" type="slidenum">
              <a:rPr kumimoji="0" lang="en-US" altLang="es-ES" sz="1400" b="0">
                <a:solidFill>
                  <a:schemeClr val="tx1"/>
                </a:solidFill>
                <a:latin typeface="Tahoma" panose="020B0604030504040204" pitchFamily="34" charset="0"/>
              </a:rPr>
              <a:pPr algn="r" eaLnBrk="1" hangingPunct="1">
                <a:spcBef>
                  <a:spcPct val="0"/>
                </a:spcBef>
                <a:buClrTx/>
                <a:buFontTx/>
                <a:buNone/>
              </a:pPr>
              <a:t>14</a:t>
            </a:fld>
            <a:endParaRPr kumimoji="0" lang="en-US" altLang="es-ES" sz="1400" b="0">
              <a:solidFill>
                <a:schemeClr val="tx1"/>
              </a:solidFill>
              <a:latin typeface="Tahoma" panose="020B0604030504040204" pitchFamily="34" charset="0"/>
            </a:endParaRPr>
          </a:p>
        </p:txBody>
      </p:sp>
      <p:sp>
        <p:nvSpPr>
          <p:cNvPr id="29702" name="Text Box 7"/>
          <p:cNvSpPr txBox="1">
            <a:spLocks noChangeArrowheads="1"/>
          </p:cNvSpPr>
          <p:nvPr/>
        </p:nvSpPr>
        <p:spPr bwMode="auto">
          <a:xfrm>
            <a:off x="179388" y="476250"/>
            <a:ext cx="83534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600" b="0">
                <a:solidFill>
                  <a:schemeClr val="accent1"/>
                </a:solidFill>
                <a:latin typeface="Arial" panose="020B0604020202020204" pitchFamily="34" charset="0"/>
              </a:rPr>
              <a:t>1. Tipos de disoluciones y formas de expresar su concentración</a:t>
            </a:r>
          </a:p>
        </p:txBody>
      </p:sp>
      <p:pic>
        <p:nvPicPr>
          <p:cNvPr id="29703"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411288"/>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Rectangle 3"/>
          <p:cNvSpPr>
            <a:spLocks noChangeArrowheads="1"/>
          </p:cNvSpPr>
          <p:nvPr/>
        </p:nvSpPr>
        <p:spPr bwMode="auto">
          <a:xfrm>
            <a:off x="914400" y="1125538"/>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1</a:t>
            </a:r>
          </a:p>
        </p:txBody>
      </p:sp>
      <p:sp>
        <p:nvSpPr>
          <p:cNvPr id="20" name="Rectangle 15"/>
          <p:cNvSpPr>
            <a:spLocks noChangeArrowheads="1"/>
          </p:cNvSpPr>
          <p:nvPr/>
        </p:nvSpPr>
        <p:spPr bwMode="auto">
          <a:xfrm>
            <a:off x="1116013" y="1497013"/>
            <a:ext cx="7559675"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spcBef>
                <a:spcPts val="0"/>
              </a:spcBef>
              <a:spcAft>
                <a:spcPts val="600"/>
              </a:spcAft>
              <a:buClr>
                <a:srgbClr val="FF0000"/>
              </a:buClr>
              <a:buFontTx/>
              <a:buChar char="•"/>
              <a:defRPr/>
            </a:pPr>
            <a:r>
              <a:rPr kumimoji="0" lang="es-ES" altLang="es-ES" sz="1600" b="0" dirty="0" smtClean="0">
                <a:solidFill>
                  <a:srgbClr val="000099"/>
                </a:solidFill>
                <a:latin typeface="Times New Roman" pitchFamily="18" charset="0"/>
              </a:rPr>
              <a:t>¿Qué volumen de disolución de ácido clorhídrico al 40% de riqueza en peso y densidad 1,20 g/</a:t>
            </a:r>
            <a:r>
              <a:rPr kumimoji="0" lang="es-ES" altLang="es-ES" sz="1600" b="0" dirty="0" err="1" smtClean="0">
                <a:solidFill>
                  <a:srgbClr val="000099"/>
                </a:solidFill>
                <a:latin typeface="Times New Roman" pitchFamily="18" charset="0"/>
              </a:rPr>
              <a:t>mL</a:t>
            </a:r>
            <a:r>
              <a:rPr kumimoji="0" lang="es-ES" altLang="es-ES" sz="1600" b="0" dirty="0" smtClean="0">
                <a:solidFill>
                  <a:srgbClr val="000099"/>
                </a:solidFill>
                <a:latin typeface="Times New Roman" pitchFamily="18" charset="0"/>
              </a:rPr>
              <a:t> se requieren para preparar 100 </a:t>
            </a:r>
            <a:r>
              <a:rPr kumimoji="0" lang="es-ES" altLang="es-ES" sz="1600" b="0" dirty="0" err="1" smtClean="0">
                <a:solidFill>
                  <a:srgbClr val="000099"/>
                </a:solidFill>
                <a:latin typeface="Times New Roman" pitchFamily="18" charset="0"/>
              </a:rPr>
              <a:t>mL</a:t>
            </a:r>
            <a:r>
              <a:rPr kumimoji="0" lang="es-ES" altLang="es-ES" sz="1600" b="0" dirty="0" smtClean="0">
                <a:solidFill>
                  <a:srgbClr val="000099"/>
                </a:solidFill>
                <a:latin typeface="Times New Roman" pitchFamily="18" charset="0"/>
              </a:rPr>
              <a:t> de una disolución 2M?</a:t>
            </a:r>
          </a:p>
          <a:p>
            <a:pPr marL="0" indent="0" eaLnBrk="1" hangingPunct="1">
              <a:spcBef>
                <a:spcPts val="600"/>
              </a:spcBef>
              <a:buClr>
                <a:srgbClr val="FF0000"/>
              </a:buClr>
              <a:defRPr/>
            </a:pPr>
            <a:r>
              <a:rPr kumimoji="0" lang="es-ES" altLang="es-ES" sz="1600" b="0" dirty="0" smtClean="0">
                <a:solidFill>
                  <a:srgbClr val="000000"/>
                </a:solidFill>
                <a:latin typeface="Times New Roman" pitchFamily="18" charset="0"/>
              </a:rPr>
              <a:t>Datos: peso molecular (</a:t>
            </a:r>
            <a:r>
              <a:rPr kumimoji="0" lang="es-ES" altLang="es-ES" sz="1600" b="0" dirty="0" err="1" smtClean="0">
                <a:solidFill>
                  <a:srgbClr val="000000"/>
                </a:solidFill>
                <a:latin typeface="Times New Roman" pitchFamily="18" charset="0"/>
              </a:rPr>
              <a:t>HCl</a:t>
            </a:r>
            <a:r>
              <a:rPr kumimoji="0" lang="es-ES" altLang="es-ES" sz="1600" b="0" dirty="0" smtClean="0">
                <a:solidFill>
                  <a:srgbClr val="000000"/>
                </a:solidFill>
                <a:latin typeface="Times New Roman" pitchFamily="18" charset="0"/>
              </a:rPr>
              <a:t>) = 36,5 g;</a:t>
            </a:r>
          </a:p>
        </p:txBody>
      </p:sp>
      <p:graphicFrame>
        <p:nvGraphicFramePr>
          <p:cNvPr id="29706" name="1 Objeto"/>
          <p:cNvGraphicFramePr>
            <a:graphicFrameLocks noChangeAspect="1"/>
          </p:cNvGraphicFramePr>
          <p:nvPr/>
        </p:nvGraphicFramePr>
        <p:xfrm>
          <a:off x="1314450" y="3357563"/>
          <a:ext cx="7100888" cy="252412"/>
        </p:xfrm>
        <a:graphic>
          <a:graphicData uri="http://schemas.openxmlformats.org/presentationml/2006/ole">
            <mc:AlternateContent xmlns:mc="http://schemas.openxmlformats.org/markup-compatibility/2006">
              <mc:Choice xmlns:v="urn:schemas-microsoft-com:vml" Requires="v">
                <p:oleObj spid="_x0000_s29715" name="Equation" r:id="rId4" imgW="5727700" imgH="203200" progId="Equation.DSMT4">
                  <p:embed/>
                </p:oleObj>
              </mc:Choice>
              <mc:Fallback>
                <p:oleObj name="Equation" r:id="rId4" imgW="5727700" imgH="2032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3357563"/>
                        <a:ext cx="710088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7" name="Rectangle 3"/>
          <p:cNvSpPr>
            <a:spLocks noChangeArrowheads="1"/>
          </p:cNvSpPr>
          <p:nvPr/>
        </p:nvSpPr>
        <p:spPr bwMode="auto">
          <a:xfrm>
            <a:off x="917575" y="2916238"/>
            <a:ext cx="761523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Cantidad de masa en 100 mL de concentración 2M:</a:t>
            </a:r>
            <a:endParaRPr lang="es-ES" altLang="es-ES" sz="1600" b="0">
              <a:solidFill>
                <a:srgbClr val="FF0000"/>
              </a:solidFill>
              <a:latin typeface="Bradley Hand ITC" panose="03070402050302030203" pitchFamily="66" charset="0"/>
            </a:endParaRPr>
          </a:p>
        </p:txBody>
      </p:sp>
      <p:sp>
        <p:nvSpPr>
          <p:cNvPr id="29708" name="Rectangle 3"/>
          <p:cNvSpPr>
            <a:spLocks noChangeArrowheads="1"/>
          </p:cNvSpPr>
          <p:nvPr/>
        </p:nvSpPr>
        <p:spPr bwMode="auto">
          <a:xfrm>
            <a:off x="917575" y="3933825"/>
            <a:ext cx="761523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Cantidad de HCl que contiene 1 mL de disolución de 1,20 g/mL al 40% en peso:</a:t>
            </a:r>
            <a:endParaRPr lang="es-ES" altLang="es-ES" sz="1600" b="0">
              <a:solidFill>
                <a:srgbClr val="FF0000"/>
              </a:solidFill>
              <a:latin typeface="Bradley Hand ITC" panose="03070402050302030203" pitchFamily="66" charset="0"/>
            </a:endParaRPr>
          </a:p>
        </p:txBody>
      </p:sp>
      <p:graphicFrame>
        <p:nvGraphicFramePr>
          <p:cNvPr id="29709" name="1 Objeto"/>
          <p:cNvGraphicFramePr>
            <a:graphicFrameLocks noChangeAspect="1"/>
          </p:cNvGraphicFramePr>
          <p:nvPr/>
        </p:nvGraphicFramePr>
        <p:xfrm>
          <a:off x="3246438" y="4340225"/>
          <a:ext cx="2581275" cy="488950"/>
        </p:xfrm>
        <a:graphic>
          <a:graphicData uri="http://schemas.openxmlformats.org/presentationml/2006/ole">
            <mc:AlternateContent xmlns:mc="http://schemas.openxmlformats.org/markup-compatibility/2006">
              <mc:Choice xmlns:v="urn:schemas-microsoft-com:vml" Requires="v">
                <p:oleObj spid="_x0000_s29716" name="Equation" r:id="rId6" imgW="2082800" imgH="393700" progId="Equation.DSMT4">
                  <p:embed/>
                </p:oleObj>
              </mc:Choice>
              <mc:Fallback>
                <p:oleObj name="Equation" r:id="rId6" imgW="2082800" imgH="393700" progId="Equation.DSMT4">
                  <p:embed/>
                  <p:pic>
                    <p:nvPicPr>
                      <p:cNvPr id="0" name="1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6438" y="4340225"/>
                        <a:ext cx="25812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0" name="Rectangle 3"/>
          <p:cNvSpPr>
            <a:spLocks noChangeArrowheads="1"/>
          </p:cNvSpPr>
          <p:nvPr/>
        </p:nvSpPr>
        <p:spPr bwMode="auto">
          <a:xfrm>
            <a:off x="917575" y="4941888"/>
            <a:ext cx="761523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Volumen de disolución de HCl al 40% requerido:</a:t>
            </a:r>
            <a:endParaRPr lang="es-ES" altLang="es-ES" sz="1600" b="0">
              <a:solidFill>
                <a:srgbClr val="FF0000"/>
              </a:solidFill>
              <a:latin typeface="Bradley Hand ITC" panose="03070402050302030203" pitchFamily="66" charset="0"/>
            </a:endParaRPr>
          </a:p>
        </p:txBody>
      </p:sp>
      <p:graphicFrame>
        <p:nvGraphicFramePr>
          <p:cNvPr id="29711" name="1 Objeto"/>
          <p:cNvGraphicFramePr>
            <a:graphicFrameLocks noChangeAspect="1"/>
          </p:cNvGraphicFramePr>
          <p:nvPr/>
        </p:nvGraphicFramePr>
        <p:xfrm>
          <a:off x="3473450" y="5373688"/>
          <a:ext cx="2125663" cy="520700"/>
        </p:xfrm>
        <a:graphic>
          <a:graphicData uri="http://schemas.openxmlformats.org/presentationml/2006/ole">
            <mc:AlternateContent xmlns:mc="http://schemas.openxmlformats.org/markup-compatibility/2006">
              <mc:Choice xmlns:v="urn:schemas-microsoft-com:vml" Requires="v">
                <p:oleObj spid="_x0000_s29717" name="Equation" r:id="rId8" imgW="1714500" imgH="419100" progId="Equation.DSMT4">
                  <p:embed/>
                </p:oleObj>
              </mc:Choice>
              <mc:Fallback>
                <p:oleObj name="Equation" r:id="rId8" imgW="1714500" imgH="419100" progId="Equation.DSMT4">
                  <p:embed/>
                  <p:pic>
                    <p:nvPicPr>
                      <p:cNvPr id="0" name="1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3450" y="5373688"/>
                        <a:ext cx="21256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072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072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072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F5196DC-1D56-472F-BDC5-1C8BE70E8243}" type="slidenum">
              <a:rPr kumimoji="0" lang="en-US" altLang="es-ES" sz="1400" b="0">
                <a:solidFill>
                  <a:schemeClr val="tx1"/>
                </a:solidFill>
                <a:latin typeface="Tahoma" panose="020B0604030504040204" pitchFamily="34" charset="0"/>
              </a:rPr>
              <a:pPr algn="r" eaLnBrk="1" hangingPunct="1">
                <a:spcBef>
                  <a:spcPct val="0"/>
                </a:spcBef>
                <a:buClrTx/>
                <a:buFontTx/>
                <a:buNone/>
              </a:pPr>
              <a:t>15</a:t>
            </a:fld>
            <a:endParaRPr kumimoji="0" lang="en-US" altLang="es-ES" sz="1400" b="0">
              <a:solidFill>
                <a:schemeClr val="tx1"/>
              </a:solidFill>
              <a:latin typeface="Tahoma" panose="020B0604030504040204" pitchFamily="34" charset="0"/>
            </a:endParaRPr>
          </a:p>
        </p:txBody>
      </p:sp>
      <p:sp>
        <p:nvSpPr>
          <p:cNvPr id="30726" name="Text Box 7"/>
          <p:cNvSpPr txBox="1">
            <a:spLocks noChangeArrowheads="1"/>
          </p:cNvSpPr>
          <p:nvPr/>
        </p:nvSpPr>
        <p:spPr bwMode="auto">
          <a:xfrm>
            <a:off x="179388" y="476250"/>
            <a:ext cx="83534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600" b="0">
                <a:solidFill>
                  <a:schemeClr val="accent1"/>
                </a:solidFill>
                <a:latin typeface="Arial" panose="020B0604020202020204" pitchFamily="34" charset="0"/>
              </a:rPr>
              <a:t>1. Tipos de disoluciones y formas de expresar su concentración</a:t>
            </a:r>
          </a:p>
        </p:txBody>
      </p:sp>
      <p:pic>
        <p:nvPicPr>
          <p:cNvPr id="30727"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411288"/>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3"/>
          <p:cNvSpPr>
            <a:spLocks noChangeArrowheads="1"/>
          </p:cNvSpPr>
          <p:nvPr/>
        </p:nvSpPr>
        <p:spPr bwMode="auto">
          <a:xfrm>
            <a:off x="914400" y="1125538"/>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2</a:t>
            </a:r>
          </a:p>
        </p:txBody>
      </p:sp>
      <p:sp>
        <p:nvSpPr>
          <p:cNvPr id="20" name="Rectangle 15"/>
          <p:cNvSpPr>
            <a:spLocks noChangeArrowheads="1"/>
          </p:cNvSpPr>
          <p:nvPr/>
        </p:nvSpPr>
        <p:spPr bwMode="auto">
          <a:xfrm>
            <a:off x="1116013" y="1497013"/>
            <a:ext cx="7559675"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spcBef>
                <a:spcPts val="0"/>
              </a:spcBef>
              <a:spcAft>
                <a:spcPts val="600"/>
              </a:spcAft>
              <a:buClr>
                <a:srgbClr val="FF0000"/>
              </a:buClr>
              <a:buFontTx/>
              <a:buChar char="•"/>
              <a:defRPr/>
            </a:pPr>
            <a:r>
              <a:rPr kumimoji="0" lang="es-ES" altLang="es-ES" sz="1600" b="0" dirty="0" smtClean="0">
                <a:solidFill>
                  <a:srgbClr val="000099"/>
                </a:solidFill>
                <a:latin typeface="Times New Roman" pitchFamily="18" charset="0"/>
              </a:rPr>
              <a:t>El agua de mar presenta una concentración media de 8 ppm de Sr</a:t>
            </a:r>
            <a:r>
              <a:rPr kumimoji="0" lang="es-ES" altLang="es-ES" sz="1600" b="0" baseline="30000" dirty="0" smtClean="0">
                <a:solidFill>
                  <a:srgbClr val="000099"/>
                </a:solidFill>
                <a:latin typeface="Times New Roman" pitchFamily="18" charset="0"/>
              </a:rPr>
              <a:t>2+</a:t>
            </a:r>
            <a:r>
              <a:rPr kumimoji="0" lang="es-ES" altLang="es-ES" sz="1600" b="0" dirty="0" smtClean="0">
                <a:solidFill>
                  <a:srgbClr val="000099"/>
                </a:solidFill>
                <a:latin typeface="Times New Roman" pitchFamily="18" charset="0"/>
              </a:rPr>
              <a:t>. ¿Cuál es la </a:t>
            </a:r>
            <a:r>
              <a:rPr kumimoji="0" lang="es-ES" altLang="es-ES" sz="1600" b="0" dirty="0" err="1" smtClean="0">
                <a:solidFill>
                  <a:srgbClr val="000099"/>
                </a:solidFill>
                <a:latin typeface="Times New Roman" pitchFamily="18" charset="0"/>
              </a:rPr>
              <a:t>molalidad</a:t>
            </a:r>
            <a:r>
              <a:rPr kumimoji="0" lang="es-ES" altLang="es-ES" sz="1600" b="0" dirty="0" smtClean="0">
                <a:solidFill>
                  <a:srgbClr val="000099"/>
                </a:solidFill>
                <a:latin typeface="Times New Roman" pitchFamily="18" charset="0"/>
              </a:rPr>
              <a:t> del ion estroncio?</a:t>
            </a:r>
          </a:p>
          <a:p>
            <a:pPr marL="0" indent="0" eaLnBrk="1" hangingPunct="1">
              <a:spcBef>
                <a:spcPts val="600"/>
              </a:spcBef>
              <a:buClr>
                <a:srgbClr val="FF0000"/>
              </a:buClr>
              <a:defRPr/>
            </a:pPr>
            <a:r>
              <a:rPr kumimoji="0" lang="es-ES" altLang="es-ES" sz="1600" b="0" dirty="0" smtClean="0">
                <a:solidFill>
                  <a:srgbClr val="000000"/>
                </a:solidFill>
                <a:latin typeface="Times New Roman" pitchFamily="18" charset="0"/>
              </a:rPr>
              <a:t>Datos: masa molecular (Sr) = 87,62 g;</a:t>
            </a:r>
          </a:p>
        </p:txBody>
      </p:sp>
      <p:graphicFrame>
        <p:nvGraphicFramePr>
          <p:cNvPr id="30730" name="1 Objeto"/>
          <p:cNvGraphicFramePr>
            <a:graphicFrameLocks noChangeAspect="1"/>
          </p:cNvGraphicFramePr>
          <p:nvPr/>
        </p:nvGraphicFramePr>
        <p:xfrm>
          <a:off x="2487613" y="3233738"/>
          <a:ext cx="4754562" cy="552450"/>
        </p:xfrm>
        <a:graphic>
          <a:graphicData uri="http://schemas.openxmlformats.org/presentationml/2006/ole">
            <mc:AlternateContent xmlns:mc="http://schemas.openxmlformats.org/markup-compatibility/2006">
              <mc:Choice xmlns:v="urn:schemas-microsoft-com:vml" Requires="v">
                <p:oleObj spid="_x0000_s30736" name="Equation" r:id="rId4" imgW="3835400" imgH="444500" progId="Equation.DSMT4">
                  <p:embed/>
                </p:oleObj>
              </mc:Choice>
              <mc:Fallback>
                <p:oleObj name="Equation" r:id="rId4" imgW="3835400" imgH="4445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7613" y="3233738"/>
                        <a:ext cx="475456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1" name="Rectangle 3"/>
          <p:cNvSpPr>
            <a:spLocks noChangeArrowheads="1"/>
          </p:cNvSpPr>
          <p:nvPr/>
        </p:nvSpPr>
        <p:spPr bwMode="auto">
          <a:xfrm>
            <a:off x="917575" y="2852738"/>
            <a:ext cx="761523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Concentración de estroncio por kg de disolvente:</a:t>
            </a:r>
            <a:endParaRPr lang="es-ES" altLang="es-ES" sz="1600" b="0">
              <a:solidFill>
                <a:srgbClr val="FF0000"/>
              </a:solidFill>
              <a:latin typeface="Bradley Hand ITC" panose="03070402050302030203" pitchFamily="66" charset="0"/>
            </a:endParaRPr>
          </a:p>
        </p:txBody>
      </p:sp>
      <p:sp>
        <p:nvSpPr>
          <p:cNvPr id="30732" name="Rectangle 3"/>
          <p:cNvSpPr>
            <a:spLocks noChangeArrowheads="1"/>
          </p:cNvSpPr>
          <p:nvPr/>
        </p:nvSpPr>
        <p:spPr bwMode="auto">
          <a:xfrm>
            <a:off x="917575" y="4030663"/>
            <a:ext cx="761523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Calculamos los moles de soluto y la molalidad :</a:t>
            </a:r>
            <a:endParaRPr lang="es-ES" altLang="es-ES" sz="1600" b="0">
              <a:solidFill>
                <a:srgbClr val="FF0000"/>
              </a:solidFill>
              <a:latin typeface="Bradley Hand ITC" panose="03070402050302030203" pitchFamily="66" charset="0"/>
            </a:endParaRPr>
          </a:p>
        </p:txBody>
      </p:sp>
      <p:graphicFrame>
        <p:nvGraphicFramePr>
          <p:cNvPr id="30733" name="1 Objeto"/>
          <p:cNvGraphicFramePr>
            <a:graphicFrameLocks noChangeAspect="1"/>
          </p:cNvGraphicFramePr>
          <p:nvPr/>
        </p:nvGraphicFramePr>
        <p:xfrm>
          <a:off x="2805113" y="4565650"/>
          <a:ext cx="3463925" cy="519113"/>
        </p:xfrm>
        <a:graphic>
          <a:graphicData uri="http://schemas.openxmlformats.org/presentationml/2006/ole">
            <mc:AlternateContent xmlns:mc="http://schemas.openxmlformats.org/markup-compatibility/2006">
              <mc:Choice xmlns:v="urn:schemas-microsoft-com:vml" Requires="v">
                <p:oleObj spid="_x0000_s30737" name="Equation" r:id="rId6" imgW="2794000" imgH="419100" progId="Equation.DSMT4">
                  <p:embed/>
                </p:oleObj>
              </mc:Choice>
              <mc:Fallback>
                <p:oleObj name="Equation" r:id="rId6" imgW="2794000" imgH="419100" progId="Equation.DSMT4">
                  <p:embed/>
                  <p:pic>
                    <p:nvPicPr>
                      <p:cNvPr id="0" name="1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5113" y="4565650"/>
                        <a:ext cx="346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174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174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174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FEA2760-D797-4DF2-B8D6-9C25BE77841F}" type="slidenum">
              <a:rPr kumimoji="0" lang="en-US" altLang="es-ES" sz="1400" b="0">
                <a:solidFill>
                  <a:schemeClr val="tx1"/>
                </a:solidFill>
                <a:latin typeface="Tahoma" panose="020B0604030504040204" pitchFamily="34" charset="0"/>
              </a:rPr>
              <a:pPr algn="r" eaLnBrk="1" hangingPunct="1">
                <a:spcBef>
                  <a:spcPct val="0"/>
                </a:spcBef>
                <a:buClrTx/>
                <a:buFontTx/>
                <a:buNone/>
              </a:pPr>
              <a:t>16</a:t>
            </a:fld>
            <a:endParaRPr kumimoji="0" lang="en-US" altLang="es-ES" sz="1400" b="0">
              <a:solidFill>
                <a:schemeClr val="tx1"/>
              </a:solidFill>
              <a:latin typeface="Tahoma" panose="020B0604030504040204" pitchFamily="34" charset="0"/>
            </a:endParaRPr>
          </a:p>
        </p:txBody>
      </p:sp>
      <p:sp>
        <p:nvSpPr>
          <p:cNvPr id="31750" name="Text Box 7"/>
          <p:cNvSpPr txBox="1">
            <a:spLocks noChangeArrowheads="1"/>
          </p:cNvSpPr>
          <p:nvPr/>
        </p:nvSpPr>
        <p:spPr bwMode="auto">
          <a:xfrm>
            <a:off x="179388" y="476250"/>
            <a:ext cx="83534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600" b="0">
                <a:solidFill>
                  <a:schemeClr val="accent1"/>
                </a:solidFill>
                <a:latin typeface="Arial" panose="020B0604020202020204" pitchFamily="34" charset="0"/>
              </a:rPr>
              <a:t>1. Tipos de disoluciones y formas de expresar su concentración</a:t>
            </a:r>
          </a:p>
        </p:txBody>
      </p:sp>
      <p:pic>
        <p:nvPicPr>
          <p:cNvPr id="31751"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411288"/>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Rectangle 3"/>
          <p:cNvSpPr>
            <a:spLocks noChangeArrowheads="1"/>
          </p:cNvSpPr>
          <p:nvPr/>
        </p:nvSpPr>
        <p:spPr bwMode="auto">
          <a:xfrm>
            <a:off x="914400" y="1125538"/>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3</a:t>
            </a:r>
          </a:p>
        </p:txBody>
      </p:sp>
      <p:sp>
        <p:nvSpPr>
          <p:cNvPr id="20" name="Rectangle 15"/>
          <p:cNvSpPr>
            <a:spLocks noChangeArrowheads="1"/>
          </p:cNvSpPr>
          <p:nvPr/>
        </p:nvSpPr>
        <p:spPr bwMode="auto">
          <a:xfrm>
            <a:off x="900113" y="1497013"/>
            <a:ext cx="7993062"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spcBef>
                <a:spcPts val="0"/>
              </a:spcBef>
              <a:spcAft>
                <a:spcPts val="600"/>
              </a:spcAft>
              <a:buClr>
                <a:srgbClr val="FF0000"/>
              </a:buClr>
              <a:buFontTx/>
              <a:buChar char="•"/>
              <a:defRPr/>
            </a:pPr>
            <a:r>
              <a:rPr kumimoji="0" lang="es-ES" altLang="es-ES" sz="1600" b="0" dirty="0">
                <a:solidFill>
                  <a:srgbClr val="000099"/>
                </a:solidFill>
                <a:latin typeface="Times New Roman" pitchFamily="18" charset="0"/>
              </a:rPr>
              <a:t>El ácido nítrico utilizado en la fabricación de explosivos, abonos, </a:t>
            </a:r>
            <a:r>
              <a:rPr kumimoji="0" lang="es-ES" altLang="es-ES" sz="1600" b="0" dirty="0" err="1">
                <a:solidFill>
                  <a:srgbClr val="000099"/>
                </a:solidFill>
                <a:latin typeface="Times New Roman" pitchFamily="18" charset="0"/>
              </a:rPr>
              <a:t>etc</a:t>
            </a:r>
            <a:r>
              <a:rPr kumimoji="0" lang="es-ES" altLang="es-ES" sz="1600" b="0" dirty="0">
                <a:solidFill>
                  <a:srgbClr val="000099"/>
                </a:solidFill>
                <a:latin typeface="Times New Roman" pitchFamily="18" charset="0"/>
              </a:rPr>
              <a:t>, normalmente no supera el 50% de riqueza. ¿Qué volumen de un ácido nítrico concentrado </a:t>
            </a:r>
            <a:r>
              <a:rPr kumimoji="0" lang="es-ES" altLang="es-ES" sz="1600" b="0" dirty="0" smtClean="0">
                <a:solidFill>
                  <a:srgbClr val="000099"/>
                </a:solidFill>
                <a:latin typeface="Times New Roman" pitchFamily="18" charset="0"/>
              </a:rPr>
              <a:t> (70</a:t>
            </a:r>
            <a:r>
              <a:rPr kumimoji="0" lang="es-ES" altLang="es-ES" sz="1600" b="0" dirty="0">
                <a:solidFill>
                  <a:srgbClr val="000099"/>
                </a:solidFill>
                <a:latin typeface="Times New Roman" pitchFamily="18" charset="0"/>
              </a:rPr>
              <a:t>% en peso y </a:t>
            </a:r>
            <a:r>
              <a:rPr kumimoji="0" lang="es-ES" altLang="es-ES" sz="1600" b="0" dirty="0" smtClean="0">
                <a:solidFill>
                  <a:srgbClr val="000099"/>
                </a:solidFill>
                <a:latin typeface="Times New Roman" pitchFamily="18" charset="0"/>
              </a:rPr>
              <a:t>densidad </a:t>
            </a:r>
            <a:r>
              <a:rPr kumimoji="0" lang="el-GR" altLang="es-ES" sz="1600" b="0" i="1" dirty="0" smtClean="0">
                <a:solidFill>
                  <a:srgbClr val="000099"/>
                </a:solidFill>
                <a:latin typeface="Times New Roman" pitchFamily="18" charset="0"/>
              </a:rPr>
              <a:t>ρ</a:t>
            </a:r>
            <a:r>
              <a:rPr kumimoji="0" lang="es-ES" altLang="es-ES" sz="1600" b="0" dirty="0" smtClean="0">
                <a:solidFill>
                  <a:srgbClr val="000099"/>
                </a:solidFill>
                <a:latin typeface="Times New Roman" pitchFamily="18" charset="0"/>
              </a:rPr>
              <a:t> = </a:t>
            </a:r>
            <a:r>
              <a:rPr kumimoji="0" lang="es-ES" altLang="es-ES" sz="1600" b="0" dirty="0">
                <a:solidFill>
                  <a:srgbClr val="000099"/>
                </a:solidFill>
                <a:latin typeface="Times New Roman" pitchFamily="18" charset="0"/>
              </a:rPr>
              <a:t>1,50 g/</a:t>
            </a:r>
            <a:r>
              <a:rPr kumimoji="0" lang="es-ES" altLang="es-ES" sz="1600" b="0" dirty="0" err="1">
                <a:solidFill>
                  <a:srgbClr val="000099"/>
                </a:solidFill>
                <a:latin typeface="Times New Roman" pitchFamily="18" charset="0"/>
              </a:rPr>
              <a:t>mL</a:t>
            </a:r>
            <a:r>
              <a:rPr kumimoji="0" lang="es-ES" altLang="es-ES" sz="1600" b="0" dirty="0">
                <a:solidFill>
                  <a:srgbClr val="000099"/>
                </a:solidFill>
                <a:latin typeface="Times New Roman" pitchFamily="18" charset="0"/>
              </a:rPr>
              <a:t>) debe tomarse para preparar 1000 L de ácido al 50% y </a:t>
            </a:r>
            <a:r>
              <a:rPr kumimoji="0" lang="el-GR" altLang="es-ES" sz="1600" b="0" i="1" dirty="0" smtClean="0">
                <a:solidFill>
                  <a:srgbClr val="000099"/>
                </a:solidFill>
                <a:latin typeface="Times New Roman" pitchFamily="18" charset="0"/>
              </a:rPr>
              <a:t>ρ</a:t>
            </a:r>
            <a:r>
              <a:rPr kumimoji="0" lang="es-ES" altLang="es-ES" sz="1600" b="0" dirty="0" smtClean="0">
                <a:solidFill>
                  <a:srgbClr val="000099"/>
                </a:solidFill>
                <a:latin typeface="Times New Roman" pitchFamily="18" charset="0"/>
              </a:rPr>
              <a:t> </a:t>
            </a:r>
            <a:r>
              <a:rPr kumimoji="0" lang="es-ES" altLang="es-ES" sz="1600" b="0" dirty="0">
                <a:solidFill>
                  <a:srgbClr val="000099"/>
                </a:solidFill>
                <a:latin typeface="Times New Roman" pitchFamily="18" charset="0"/>
              </a:rPr>
              <a:t>=</a:t>
            </a:r>
            <a:r>
              <a:rPr kumimoji="0" lang="es-ES" altLang="es-ES" sz="1600" b="0" dirty="0" smtClean="0">
                <a:solidFill>
                  <a:srgbClr val="000099"/>
                </a:solidFill>
                <a:latin typeface="Times New Roman" pitchFamily="18" charset="0"/>
              </a:rPr>
              <a:t> </a:t>
            </a:r>
            <a:r>
              <a:rPr kumimoji="0" lang="es-ES" altLang="es-ES" sz="1600" b="0" dirty="0">
                <a:solidFill>
                  <a:srgbClr val="000099"/>
                </a:solidFill>
                <a:latin typeface="Times New Roman" pitchFamily="18" charset="0"/>
              </a:rPr>
              <a:t>1,40 g/</a:t>
            </a:r>
            <a:r>
              <a:rPr kumimoji="0" lang="es-ES" altLang="es-ES" sz="1600" b="0" dirty="0" err="1">
                <a:solidFill>
                  <a:srgbClr val="000099"/>
                </a:solidFill>
                <a:latin typeface="Times New Roman" pitchFamily="18" charset="0"/>
              </a:rPr>
              <a:t>mL</a:t>
            </a:r>
            <a:r>
              <a:rPr kumimoji="0" lang="es-ES" altLang="es-ES" sz="1600" b="0" dirty="0" smtClean="0">
                <a:solidFill>
                  <a:srgbClr val="000099"/>
                </a:solidFill>
                <a:latin typeface="Times New Roman" pitchFamily="18" charset="0"/>
              </a:rPr>
              <a:t>?</a:t>
            </a:r>
          </a:p>
          <a:p>
            <a:pPr marL="0" indent="0" eaLnBrk="1" hangingPunct="1">
              <a:spcBef>
                <a:spcPts val="0"/>
              </a:spcBef>
              <a:buClr>
                <a:srgbClr val="FF0000"/>
              </a:buClr>
              <a:defRPr/>
            </a:pPr>
            <a:r>
              <a:rPr kumimoji="0" lang="es-ES" altLang="es-ES" sz="1400" b="0" dirty="0" smtClean="0">
                <a:solidFill>
                  <a:srgbClr val="000000"/>
                </a:solidFill>
                <a:latin typeface="Times New Roman" pitchFamily="18" charset="0"/>
              </a:rPr>
              <a:t>Datos: masa molecular (HNO</a:t>
            </a:r>
            <a:r>
              <a:rPr kumimoji="0" lang="es-ES" altLang="es-ES" sz="1400" b="0" baseline="-25000" dirty="0" smtClean="0">
                <a:solidFill>
                  <a:srgbClr val="000000"/>
                </a:solidFill>
                <a:latin typeface="Times New Roman" pitchFamily="18" charset="0"/>
              </a:rPr>
              <a:t>3</a:t>
            </a:r>
            <a:r>
              <a:rPr kumimoji="0" lang="es-ES" altLang="es-ES" sz="1400" b="0" dirty="0" smtClean="0">
                <a:solidFill>
                  <a:srgbClr val="000000"/>
                </a:solidFill>
                <a:latin typeface="Times New Roman" pitchFamily="18" charset="0"/>
              </a:rPr>
              <a:t>) = 63 g;</a:t>
            </a:r>
          </a:p>
        </p:txBody>
      </p:sp>
      <p:graphicFrame>
        <p:nvGraphicFramePr>
          <p:cNvPr id="31754" name="1 Objeto"/>
          <p:cNvGraphicFramePr>
            <a:graphicFrameLocks noChangeAspect="1"/>
          </p:cNvGraphicFramePr>
          <p:nvPr/>
        </p:nvGraphicFramePr>
        <p:xfrm>
          <a:off x="1482725" y="3163888"/>
          <a:ext cx="6761163" cy="481012"/>
        </p:xfrm>
        <a:graphic>
          <a:graphicData uri="http://schemas.openxmlformats.org/presentationml/2006/ole">
            <mc:AlternateContent xmlns:mc="http://schemas.openxmlformats.org/markup-compatibility/2006">
              <mc:Choice xmlns:v="urn:schemas-microsoft-com:vml" Requires="v">
                <p:oleObj spid="_x0000_s31766" name="Equation" r:id="rId4" imgW="5880100" imgH="419100" progId="Equation.DSMT4">
                  <p:embed/>
                </p:oleObj>
              </mc:Choice>
              <mc:Fallback>
                <p:oleObj name="Equation" r:id="rId4" imgW="5880100" imgH="4191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2725" y="3163888"/>
                        <a:ext cx="67611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Rectangle 3"/>
          <p:cNvSpPr>
            <a:spLocks noChangeArrowheads="1"/>
          </p:cNvSpPr>
          <p:nvPr/>
        </p:nvSpPr>
        <p:spPr bwMode="auto">
          <a:xfrm>
            <a:off x="909638" y="2801938"/>
            <a:ext cx="76152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La disolución final debe tener una concentración de ácido de:</a:t>
            </a:r>
          </a:p>
        </p:txBody>
      </p:sp>
      <p:sp>
        <p:nvSpPr>
          <p:cNvPr id="31756" name="Rectangle 3"/>
          <p:cNvSpPr>
            <a:spLocks noChangeArrowheads="1"/>
          </p:cNvSpPr>
          <p:nvPr/>
        </p:nvSpPr>
        <p:spPr bwMode="auto">
          <a:xfrm>
            <a:off x="909638" y="3740150"/>
            <a:ext cx="761523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Para preparar 1000 L de esta disolución, la cantidad de ácido necesaria es de:</a:t>
            </a:r>
          </a:p>
        </p:txBody>
      </p:sp>
      <p:graphicFrame>
        <p:nvGraphicFramePr>
          <p:cNvPr id="31757" name="1 Objeto"/>
          <p:cNvGraphicFramePr>
            <a:graphicFrameLocks noChangeAspect="1"/>
          </p:cNvGraphicFramePr>
          <p:nvPr/>
        </p:nvGraphicFramePr>
        <p:xfrm>
          <a:off x="2046288" y="4098925"/>
          <a:ext cx="5635625" cy="452438"/>
        </p:xfrm>
        <a:graphic>
          <a:graphicData uri="http://schemas.openxmlformats.org/presentationml/2006/ole">
            <mc:AlternateContent xmlns:mc="http://schemas.openxmlformats.org/markup-compatibility/2006">
              <mc:Choice xmlns:v="urn:schemas-microsoft-com:vml" Requires="v">
                <p:oleObj spid="_x0000_s31767" name="Equation" r:id="rId6" imgW="4902200" imgH="393700" progId="Equation.DSMT4">
                  <p:embed/>
                </p:oleObj>
              </mc:Choice>
              <mc:Fallback>
                <p:oleObj name="Equation" r:id="rId6" imgW="4902200" imgH="393700" progId="Equation.DSMT4">
                  <p:embed/>
                  <p:pic>
                    <p:nvPicPr>
                      <p:cNvPr id="0" name="1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6288" y="4098925"/>
                        <a:ext cx="56356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8" name="Rectangle 3"/>
          <p:cNvSpPr>
            <a:spLocks noChangeArrowheads="1"/>
          </p:cNvSpPr>
          <p:nvPr/>
        </p:nvSpPr>
        <p:spPr bwMode="auto">
          <a:xfrm>
            <a:off x="909638" y="4675188"/>
            <a:ext cx="76152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Esta cantidad de ácido se extrae de la disolución original, cuya concentración es:</a:t>
            </a:r>
          </a:p>
        </p:txBody>
      </p:sp>
      <p:graphicFrame>
        <p:nvGraphicFramePr>
          <p:cNvPr id="31759" name="1 Objeto"/>
          <p:cNvGraphicFramePr>
            <a:graphicFrameLocks noChangeAspect="1"/>
          </p:cNvGraphicFramePr>
          <p:nvPr/>
        </p:nvGraphicFramePr>
        <p:xfrm>
          <a:off x="1943100" y="5035550"/>
          <a:ext cx="5840413" cy="482600"/>
        </p:xfrm>
        <a:graphic>
          <a:graphicData uri="http://schemas.openxmlformats.org/presentationml/2006/ole">
            <mc:AlternateContent xmlns:mc="http://schemas.openxmlformats.org/markup-compatibility/2006">
              <mc:Choice xmlns:v="urn:schemas-microsoft-com:vml" Requires="v">
                <p:oleObj spid="_x0000_s31768" name="Equation" r:id="rId8" imgW="5080000" imgH="419100" progId="Equation.DSMT4">
                  <p:embed/>
                </p:oleObj>
              </mc:Choice>
              <mc:Fallback>
                <p:oleObj name="Equation" r:id="rId8" imgW="5080000" imgH="419100" progId="Equation.DSMT4">
                  <p:embed/>
                  <p:pic>
                    <p:nvPicPr>
                      <p:cNvPr id="0" name="1 Objet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5035550"/>
                        <a:ext cx="58404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0" name="Rectangle 3"/>
          <p:cNvSpPr>
            <a:spLocks noChangeArrowheads="1"/>
          </p:cNvSpPr>
          <p:nvPr/>
        </p:nvSpPr>
        <p:spPr bwMode="auto">
          <a:xfrm>
            <a:off x="909638" y="5648325"/>
            <a:ext cx="7615237"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Por tanto, para extraer </a:t>
            </a:r>
            <a:r>
              <a:rPr lang="es-ES" altLang="es-ES" sz="1600" b="0">
                <a:solidFill>
                  <a:srgbClr val="002060"/>
                </a:solidFill>
                <a:latin typeface="Times New Roman" panose="02020603050405020304" pitchFamily="18" charset="0"/>
                <a:cs typeface="Times New Roman" panose="02020603050405020304" pitchFamily="18" charset="0"/>
              </a:rPr>
              <a:t>700 kg</a:t>
            </a:r>
            <a:r>
              <a:rPr lang="es-ES" altLang="es-ES" sz="1600" b="0">
                <a:solidFill>
                  <a:srgbClr val="002060"/>
                </a:solidFill>
                <a:latin typeface="Bradley Hand ITC" panose="03070402050302030203" pitchFamily="66" charset="0"/>
              </a:rPr>
              <a:t> o </a:t>
            </a:r>
            <a:r>
              <a:rPr lang="es-ES" altLang="es-ES" sz="1600" b="0">
                <a:solidFill>
                  <a:srgbClr val="002060"/>
                </a:solidFill>
                <a:latin typeface="Times New Roman" panose="02020603050405020304" pitchFamily="18" charset="0"/>
                <a:cs typeface="Times New Roman" panose="02020603050405020304" pitchFamily="18" charset="0"/>
              </a:rPr>
              <a:t>1,11×10</a:t>
            </a:r>
            <a:r>
              <a:rPr lang="es-ES" altLang="es-ES" sz="1600" b="0" baseline="30000">
                <a:solidFill>
                  <a:srgbClr val="002060"/>
                </a:solidFill>
                <a:latin typeface="Times New Roman" panose="02020603050405020304" pitchFamily="18" charset="0"/>
                <a:cs typeface="Times New Roman" panose="02020603050405020304" pitchFamily="18" charset="0"/>
              </a:rPr>
              <a:t>4</a:t>
            </a:r>
            <a:r>
              <a:rPr lang="es-ES" altLang="es-ES" sz="1600" b="0">
                <a:solidFill>
                  <a:srgbClr val="002060"/>
                </a:solidFill>
                <a:latin typeface="Times New Roman" panose="02020603050405020304" pitchFamily="18" charset="0"/>
                <a:cs typeface="Times New Roman" panose="02020603050405020304" pitchFamily="18" charset="0"/>
              </a:rPr>
              <a:t> mol</a:t>
            </a:r>
            <a:r>
              <a:rPr lang="es-ES" altLang="es-ES" sz="1600" b="0">
                <a:solidFill>
                  <a:srgbClr val="002060"/>
                </a:solidFill>
                <a:latin typeface="Bradley Hand ITC" panose="03070402050302030203" pitchFamily="66" charset="0"/>
              </a:rPr>
              <a:t> de ácido de esta disolución, necesitamos:</a:t>
            </a:r>
          </a:p>
        </p:txBody>
      </p:sp>
      <p:graphicFrame>
        <p:nvGraphicFramePr>
          <p:cNvPr id="31761" name="1 Objeto"/>
          <p:cNvGraphicFramePr>
            <a:graphicFrameLocks noChangeAspect="1"/>
          </p:cNvGraphicFramePr>
          <p:nvPr/>
        </p:nvGraphicFramePr>
        <p:xfrm>
          <a:off x="2622550" y="6011863"/>
          <a:ext cx="4481513" cy="512762"/>
        </p:xfrm>
        <a:graphic>
          <a:graphicData uri="http://schemas.openxmlformats.org/presentationml/2006/ole">
            <mc:AlternateContent xmlns:mc="http://schemas.openxmlformats.org/markup-compatibility/2006">
              <mc:Choice xmlns:v="urn:schemas-microsoft-com:vml" Requires="v">
                <p:oleObj spid="_x0000_s31769" name="Equation" r:id="rId10" imgW="3898900" imgH="444500" progId="Equation.DSMT4">
                  <p:embed/>
                </p:oleObj>
              </mc:Choice>
              <mc:Fallback>
                <p:oleObj name="Equation" r:id="rId10" imgW="3898900" imgH="444500" progId="Equation.DSMT4">
                  <p:embed/>
                  <p:pic>
                    <p:nvPicPr>
                      <p:cNvPr id="0" name="1 Obj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2550" y="6011863"/>
                        <a:ext cx="448151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277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277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277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6D761C9-BEEA-4457-A16E-EA929FBE588B}" type="slidenum">
              <a:rPr kumimoji="0" lang="en-US" altLang="es-ES" sz="1400" b="0">
                <a:solidFill>
                  <a:schemeClr val="tx1"/>
                </a:solidFill>
                <a:latin typeface="Tahoma" panose="020B0604030504040204" pitchFamily="34" charset="0"/>
              </a:rPr>
              <a:pPr algn="r" eaLnBrk="1" hangingPunct="1">
                <a:spcBef>
                  <a:spcPct val="0"/>
                </a:spcBef>
                <a:buClrTx/>
                <a:buFontTx/>
                <a:buNone/>
              </a:pPr>
              <a:t>17</a:t>
            </a:fld>
            <a:endParaRPr kumimoji="0" lang="en-US" altLang="es-ES" sz="1400" b="0">
              <a:solidFill>
                <a:schemeClr val="tx1"/>
              </a:solidFill>
              <a:latin typeface="Tahoma" panose="020B0604030504040204" pitchFamily="34" charset="0"/>
            </a:endParaRPr>
          </a:p>
        </p:txBody>
      </p:sp>
      <p:sp>
        <p:nvSpPr>
          <p:cNvPr id="32774" name="Text Box 7"/>
          <p:cNvSpPr txBox="1">
            <a:spLocks noChangeArrowheads="1"/>
          </p:cNvSpPr>
          <p:nvPr/>
        </p:nvSpPr>
        <p:spPr bwMode="auto">
          <a:xfrm>
            <a:off x="179388" y="476250"/>
            <a:ext cx="835342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1600" b="0">
                <a:solidFill>
                  <a:schemeClr val="accent1"/>
                </a:solidFill>
                <a:latin typeface="Arial" panose="020B0604020202020204" pitchFamily="34" charset="0"/>
              </a:rPr>
              <a:t>1. Tipos de disoluciones y formas de expresar su concentración</a:t>
            </a:r>
          </a:p>
        </p:txBody>
      </p:sp>
      <p:pic>
        <p:nvPicPr>
          <p:cNvPr id="32775"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411288"/>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Rectangle 3"/>
          <p:cNvSpPr>
            <a:spLocks noChangeArrowheads="1"/>
          </p:cNvSpPr>
          <p:nvPr/>
        </p:nvSpPr>
        <p:spPr bwMode="auto">
          <a:xfrm>
            <a:off x="914400" y="1125538"/>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3 (</a:t>
            </a:r>
            <a:r>
              <a:rPr lang="es-ES" altLang="es-ES" sz="1800" i="1">
                <a:latin typeface="Calibri" panose="020F0502020204030204" pitchFamily="34" charset="0"/>
              </a:rPr>
              <a:t>solución alternativa</a:t>
            </a:r>
            <a:r>
              <a:rPr lang="es-ES" altLang="es-ES" sz="1800">
                <a:latin typeface="Calibri" panose="020F0502020204030204" pitchFamily="34" charset="0"/>
              </a:rPr>
              <a:t>)</a:t>
            </a:r>
          </a:p>
        </p:txBody>
      </p:sp>
      <p:sp>
        <p:nvSpPr>
          <p:cNvPr id="32777" name="Rectangle 15"/>
          <p:cNvSpPr>
            <a:spLocks noChangeArrowheads="1"/>
          </p:cNvSpPr>
          <p:nvPr/>
        </p:nvSpPr>
        <p:spPr bwMode="auto">
          <a:xfrm>
            <a:off x="971550" y="1497013"/>
            <a:ext cx="7866063"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600"/>
              </a:spcAft>
              <a:buClr>
                <a:srgbClr val="FF0000"/>
              </a:buClr>
            </a:pPr>
            <a:r>
              <a:rPr kumimoji="0" lang="es-ES" altLang="es-ES" sz="1600" b="0">
                <a:solidFill>
                  <a:srgbClr val="000099"/>
                </a:solidFill>
                <a:latin typeface="Times New Roman" panose="02020603050405020304" pitchFamily="18" charset="0"/>
              </a:rPr>
              <a:t>El ácido nítrico utilizado en la fabricación de explosivos, abonos, etc, normalmente no supera el 50% de riqueza. ¿Qué volumen de un ácido nítrico concentrado (70% en peso y densidad </a:t>
            </a:r>
            <a:r>
              <a:rPr kumimoji="0" lang="el-GR" altLang="es-ES" sz="1600" b="0" i="1">
                <a:solidFill>
                  <a:srgbClr val="000099"/>
                </a:solidFill>
                <a:latin typeface="Times New Roman" panose="02020603050405020304" pitchFamily="18" charset="0"/>
              </a:rPr>
              <a:t>ρ</a:t>
            </a:r>
            <a:r>
              <a:rPr kumimoji="0" lang="es-ES" altLang="es-ES" sz="1600" b="0">
                <a:solidFill>
                  <a:srgbClr val="000099"/>
                </a:solidFill>
                <a:latin typeface="Times New Roman" panose="02020603050405020304" pitchFamily="18" charset="0"/>
              </a:rPr>
              <a:t> = 1,50 g/mL) debe tomarse para preparar 1000 L de ácido al 50% y </a:t>
            </a:r>
            <a:r>
              <a:rPr kumimoji="0" lang="el-GR" altLang="es-ES" sz="1600" b="0" i="1">
                <a:solidFill>
                  <a:srgbClr val="000099"/>
                </a:solidFill>
                <a:latin typeface="Times New Roman" panose="02020603050405020304" pitchFamily="18" charset="0"/>
              </a:rPr>
              <a:t>ρ</a:t>
            </a:r>
            <a:r>
              <a:rPr kumimoji="0" lang="es-ES" altLang="es-ES" sz="1600" b="0">
                <a:solidFill>
                  <a:srgbClr val="000099"/>
                </a:solidFill>
                <a:latin typeface="Times New Roman" panose="02020603050405020304" pitchFamily="18" charset="0"/>
              </a:rPr>
              <a:t> = 1,40 g/mL?</a:t>
            </a:r>
          </a:p>
        </p:txBody>
      </p:sp>
      <p:graphicFrame>
        <p:nvGraphicFramePr>
          <p:cNvPr id="32778" name="1 Objeto"/>
          <p:cNvGraphicFramePr>
            <a:graphicFrameLocks noChangeAspect="1"/>
          </p:cNvGraphicFramePr>
          <p:nvPr/>
        </p:nvGraphicFramePr>
        <p:xfrm>
          <a:off x="2897188" y="3789363"/>
          <a:ext cx="3635375" cy="523875"/>
        </p:xfrm>
        <a:graphic>
          <a:graphicData uri="http://schemas.openxmlformats.org/presentationml/2006/ole">
            <mc:AlternateContent xmlns:mc="http://schemas.openxmlformats.org/markup-compatibility/2006">
              <mc:Choice xmlns:v="urn:schemas-microsoft-com:vml" Requires="v">
                <p:oleObj spid="_x0000_s32784" name="Equation" r:id="rId4" imgW="2908300" imgH="419100" progId="Equation.DSMT4">
                  <p:embed/>
                </p:oleObj>
              </mc:Choice>
              <mc:Fallback>
                <p:oleObj name="Equation" r:id="rId4" imgW="2908300" imgH="4191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7188" y="3789363"/>
                        <a:ext cx="3635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9" name="Rectangle 3"/>
          <p:cNvSpPr>
            <a:spLocks noChangeArrowheads="1"/>
          </p:cNvSpPr>
          <p:nvPr/>
        </p:nvSpPr>
        <p:spPr bwMode="auto">
          <a:xfrm>
            <a:off x="909638" y="2995613"/>
            <a:ext cx="7615237"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Se puede establecer una equivalencia entre la cantidad de ácido a extraer de la primera disolución y la cantidad necesaria para preparar la segunda de esta forma:</a:t>
            </a:r>
          </a:p>
        </p:txBody>
      </p:sp>
      <p:sp>
        <p:nvSpPr>
          <p:cNvPr id="32780" name="Rectangle 3"/>
          <p:cNvSpPr>
            <a:spLocks noChangeArrowheads="1"/>
          </p:cNvSpPr>
          <p:nvPr/>
        </p:nvSpPr>
        <p:spPr bwMode="auto">
          <a:xfrm>
            <a:off x="909638" y="4470400"/>
            <a:ext cx="761523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marL="0" lvl="1" eaLnBrk="1" hangingPunct="1">
              <a:buFontTx/>
              <a:buNone/>
            </a:pPr>
            <a:r>
              <a:rPr lang="es-ES" altLang="es-ES" sz="1600" b="0">
                <a:solidFill>
                  <a:srgbClr val="002060"/>
                </a:solidFill>
                <a:latin typeface="Bradley Hand ITC" panose="03070402050302030203" pitchFamily="66" charset="0"/>
              </a:rPr>
              <a:t>donde </a:t>
            </a:r>
            <a:r>
              <a:rPr lang="es-ES" altLang="es-ES" sz="1600" b="0" i="1">
                <a:solidFill>
                  <a:srgbClr val="002060"/>
                </a:solidFill>
                <a:latin typeface="Times New Roman" panose="02020603050405020304" pitchFamily="18" charset="0"/>
                <a:cs typeface="Times New Roman" panose="02020603050405020304" pitchFamily="18" charset="0"/>
              </a:rPr>
              <a:t>V</a:t>
            </a:r>
            <a:r>
              <a:rPr lang="es-ES" altLang="es-ES" sz="1600" b="0">
                <a:solidFill>
                  <a:srgbClr val="002060"/>
                </a:solidFill>
                <a:latin typeface="Bradley Hand ITC" panose="03070402050302030203" pitchFamily="66" charset="0"/>
              </a:rPr>
              <a:t> es el volumen extraído de la primera disolución. Despejando:</a:t>
            </a:r>
          </a:p>
        </p:txBody>
      </p:sp>
      <p:graphicFrame>
        <p:nvGraphicFramePr>
          <p:cNvPr id="32781" name="1 Objeto"/>
          <p:cNvGraphicFramePr>
            <a:graphicFrameLocks noChangeAspect="1"/>
          </p:cNvGraphicFramePr>
          <p:nvPr/>
        </p:nvGraphicFramePr>
        <p:xfrm>
          <a:off x="3325813" y="5013325"/>
          <a:ext cx="2714625" cy="523875"/>
        </p:xfrm>
        <a:graphic>
          <a:graphicData uri="http://schemas.openxmlformats.org/presentationml/2006/ole">
            <mc:AlternateContent xmlns:mc="http://schemas.openxmlformats.org/markup-compatibility/2006">
              <mc:Choice xmlns:v="urn:schemas-microsoft-com:vml" Requires="v">
                <p:oleObj spid="_x0000_s32785" name="Equation" r:id="rId6" imgW="2171700" imgH="419100" progId="Equation.DSMT4">
                  <p:embed/>
                </p:oleObj>
              </mc:Choice>
              <mc:Fallback>
                <p:oleObj name="Equation" r:id="rId6" imgW="2171700" imgH="419100" progId="Equation.DSMT4">
                  <p:embed/>
                  <p:pic>
                    <p:nvPicPr>
                      <p:cNvPr id="0" name="1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5813" y="5013325"/>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379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379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379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13DB3CE-3687-445C-937C-2F4136876741}" type="slidenum">
              <a:rPr kumimoji="0" lang="en-US" altLang="es-ES" sz="1400" b="0">
                <a:solidFill>
                  <a:schemeClr val="tx1"/>
                </a:solidFill>
                <a:latin typeface="Tahoma" panose="020B0604030504040204" pitchFamily="34" charset="0"/>
              </a:rPr>
              <a:pPr algn="r" eaLnBrk="1" hangingPunct="1">
                <a:spcBef>
                  <a:spcPct val="0"/>
                </a:spcBef>
                <a:buClrTx/>
                <a:buFontTx/>
                <a:buNone/>
              </a:pPr>
              <a:t>18</a:t>
            </a:fld>
            <a:endParaRPr kumimoji="0" lang="en-US" altLang="es-ES" sz="1400" b="0">
              <a:solidFill>
                <a:schemeClr val="tx1"/>
              </a:solidFill>
              <a:latin typeface="Tahoma" panose="020B0604030504040204" pitchFamily="34" charset="0"/>
            </a:endParaRPr>
          </a:p>
        </p:txBody>
      </p:sp>
      <p:sp>
        <p:nvSpPr>
          <p:cNvPr id="33798"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rgbClr val="990033"/>
                </a:solidFill>
                <a:latin typeface="Arial" panose="020B0604020202020204" pitchFamily="34" charset="0"/>
              </a:rPr>
              <a:t>2. Solubilidad. Soluciones saturadas</a:t>
            </a:r>
          </a:p>
        </p:txBody>
      </p:sp>
      <p:pic>
        <p:nvPicPr>
          <p:cNvPr id="33799" name="Picture 7" descr="http://cwx.prenhall.com/petrucci/medialib/media_portfolio/text_images/FG14_07.JPG"/>
          <p:cNvPicPr>
            <a:picLocks noChangeAspect="1" noChangeArrowheads="1"/>
          </p:cNvPicPr>
          <p:nvPr/>
        </p:nvPicPr>
        <p:blipFill>
          <a:blip r:embed="rId3">
            <a:extLst>
              <a:ext uri="{28A0092B-C50C-407E-A947-70E740481C1C}">
                <a14:useLocalDpi xmlns:a14="http://schemas.microsoft.com/office/drawing/2010/main" val="0"/>
              </a:ext>
            </a:extLst>
          </a:blip>
          <a:srcRect b="11060"/>
          <a:stretch>
            <a:fillRect/>
          </a:stretch>
        </p:blipFill>
        <p:spPr bwMode="auto">
          <a:xfrm>
            <a:off x="2667000" y="5157788"/>
            <a:ext cx="411003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10 Rectángulo"/>
          <p:cNvSpPr>
            <a:spLocks noChangeArrowheads="1"/>
          </p:cNvSpPr>
          <p:nvPr/>
        </p:nvSpPr>
        <p:spPr bwMode="auto">
          <a:xfrm>
            <a:off x="989013" y="1268413"/>
            <a:ext cx="78486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Calibri" pitchFamily="34" charset="0"/>
                <a:cs typeface="Calibri" pitchFamily="34" charset="0"/>
              </a:rPr>
              <a:t>Al agregar un soluto sólido en un líquido, comienza a producirse la disolución.</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303D4E"/>
                </a:solidFill>
                <a:latin typeface="Calibri" pitchFamily="34" charset="0"/>
                <a:cs typeface="Calibri" pitchFamily="34" charset="0"/>
              </a:rPr>
              <a:t>Conforme aumenta la concentración de soluto, comienza a producirse el proceso inverso de </a:t>
            </a:r>
            <a:r>
              <a:rPr lang="es-ES" sz="1800" b="0" i="1" dirty="0">
                <a:solidFill>
                  <a:srgbClr val="303D4E"/>
                </a:solidFill>
                <a:latin typeface="Calibri" pitchFamily="34" charset="0"/>
                <a:cs typeface="Calibri" pitchFamily="34" charset="0"/>
              </a:rPr>
              <a:t>cristalización</a:t>
            </a:r>
            <a:r>
              <a:rPr lang="es-ES" sz="1800" b="0" dirty="0">
                <a:solidFill>
                  <a:srgbClr val="303D4E"/>
                </a:solidFill>
                <a:latin typeface="Calibri" pitchFamily="34" charset="0"/>
                <a:cs typeface="Calibri" pitchFamily="34" charset="0"/>
              </a:rPr>
              <a:t> y parte de los iones disueltos vuelven al estado sólido. </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Calibri" pitchFamily="34" charset="0"/>
                <a:cs typeface="Calibri" pitchFamily="34" charset="0"/>
              </a:rPr>
              <a:t>Cuando los procesos de disolución y cristalización ocurren a la misma velocidad se alcanza una situación de equilibrio dinámico:</a:t>
            </a:r>
          </a:p>
        </p:txBody>
      </p:sp>
      <p:sp>
        <p:nvSpPr>
          <p:cNvPr id="11" name="10 Rectángulo"/>
          <p:cNvSpPr>
            <a:spLocks noChangeArrowheads="1"/>
          </p:cNvSpPr>
          <p:nvPr/>
        </p:nvSpPr>
        <p:spPr bwMode="auto">
          <a:xfrm>
            <a:off x="989013" y="3770313"/>
            <a:ext cx="78486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Calibri" pitchFamily="34" charset="0"/>
                <a:cs typeface="Calibri" pitchFamily="34" charset="0"/>
              </a:rPr>
              <a:t>A partir de ese punto, no hay aumento neto de soluto en la disolución: es una </a:t>
            </a:r>
            <a:r>
              <a:rPr lang="es-ES" sz="1800" dirty="0">
                <a:solidFill>
                  <a:srgbClr val="000000"/>
                </a:solidFill>
                <a:latin typeface="Calibri" pitchFamily="34" charset="0"/>
                <a:cs typeface="Calibri" pitchFamily="34" charset="0"/>
              </a:rPr>
              <a:t>disolución saturada</a:t>
            </a:r>
            <a:r>
              <a:rPr lang="es-ES" sz="1800" b="0" dirty="0">
                <a:solidFill>
                  <a:srgbClr val="000000"/>
                </a:solidFill>
                <a:latin typeface="Calibri" pitchFamily="34" charset="0"/>
                <a:cs typeface="Calibri" pitchFamily="34" charset="0"/>
              </a:rPr>
              <a:t>. Si se añade más soluto, este precipita.</a:t>
            </a:r>
          </a:p>
          <a:p>
            <a:pPr marL="285750" indent="-285750" eaLnBrk="1" hangingPunct="1">
              <a:spcBef>
                <a:spcPts val="600"/>
              </a:spcBef>
              <a:buClr>
                <a:schemeClr val="tx1">
                  <a:lumMod val="60000"/>
                  <a:lumOff val="40000"/>
                </a:schemeClr>
              </a:buClr>
              <a:buFont typeface="Arial" charset="0"/>
              <a:buChar char="•"/>
              <a:defRPr/>
            </a:pPr>
            <a:r>
              <a:rPr lang="es-ES" sz="1800" dirty="0">
                <a:solidFill>
                  <a:srgbClr val="C00000"/>
                </a:solidFill>
                <a:latin typeface="Calibri" pitchFamily="34" charset="0"/>
                <a:cs typeface="Calibri" pitchFamily="34" charset="0"/>
              </a:rPr>
              <a:t>Solubilidad</a:t>
            </a:r>
            <a:r>
              <a:rPr lang="es-ES" sz="1800" b="0" dirty="0">
                <a:solidFill>
                  <a:srgbClr val="303D4E"/>
                </a:solidFill>
                <a:latin typeface="Calibri" pitchFamily="34" charset="0"/>
                <a:cs typeface="Calibri" pitchFamily="34" charset="0"/>
              </a:rPr>
              <a:t> = concentración del soluto en una disolución saturada. La solubilidad se expresa para un soluto en un disolvente a una temperatura dada.</a:t>
            </a:r>
          </a:p>
        </p:txBody>
      </p:sp>
      <p:graphicFrame>
        <p:nvGraphicFramePr>
          <p:cNvPr id="33802" name="1 Objeto"/>
          <p:cNvGraphicFramePr>
            <a:graphicFrameLocks noChangeAspect="1"/>
          </p:cNvGraphicFramePr>
          <p:nvPr/>
        </p:nvGraphicFramePr>
        <p:xfrm>
          <a:off x="2768600" y="3213100"/>
          <a:ext cx="3943350" cy="457200"/>
        </p:xfrm>
        <a:graphic>
          <a:graphicData uri="http://schemas.openxmlformats.org/presentationml/2006/ole">
            <mc:AlternateContent xmlns:mc="http://schemas.openxmlformats.org/markup-compatibility/2006">
              <mc:Choice xmlns:v="urn:schemas-microsoft-com:vml" Requires="v">
                <p:oleObj spid="_x0000_s33804" name="Equation" r:id="rId4" imgW="2628900" imgH="304800" progId="Equation.DSMT4">
                  <p:embed/>
                </p:oleObj>
              </mc:Choice>
              <mc:Fallback>
                <p:oleObj name="Equation" r:id="rId4" imgW="2628900" imgH="3048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600" y="3213100"/>
                        <a:ext cx="394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481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482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482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ED6C2AE-ADF6-47CA-93AA-14D68485D6C0}" type="slidenum">
              <a:rPr kumimoji="0" lang="en-US" altLang="es-ES" sz="1400" b="0">
                <a:solidFill>
                  <a:schemeClr val="tx1"/>
                </a:solidFill>
                <a:latin typeface="Tahoma" panose="020B0604030504040204" pitchFamily="34" charset="0"/>
              </a:rPr>
              <a:pPr algn="r" eaLnBrk="1" hangingPunct="1">
                <a:spcBef>
                  <a:spcPct val="0"/>
                </a:spcBef>
                <a:buClrTx/>
                <a:buFontTx/>
                <a:buNone/>
              </a:pPr>
              <a:t>19</a:t>
            </a:fld>
            <a:endParaRPr kumimoji="0" lang="en-US" altLang="es-ES" sz="1400" b="0">
              <a:solidFill>
                <a:schemeClr val="tx1"/>
              </a:solidFill>
              <a:latin typeface="Tahoma" panose="020B0604030504040204" pitchFamily="34" charset="0"/>
            </a:endParaRPr>
          </a:p>
        </p:txBody>
      </p:sp>
      <p:sp>
        <p:nvSpPr>
          <p:cNvPr id="10" name="10 Rectángulo"/>
          <p:cNvSpPr>
            <a:spLocks noChangeArrowheads="1"/>
          </p:cNvSpPr>
          <p:nvPr/>
        </p:nvSpPr>
        <p:spPr bwMode="auto">
          <a:xfrm>
            <a:off x="827088" y="1268413"/>
            <a:ext cx="7850187"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Calibri" pitchFamily="34" charset="0"/>
                <a:cs typeface="Calibri" pitchFamily="34" charset="0"/>
              </a:rPr>
              <a:t>Si la solución contiene menos soluto, no se alcanza el equilibrio. Se dice que la solución es </a:t>
            </a:r>
            <a:r>
              <a:rPr lang="es-ES" sz="1800" dirty="0">
                <a:solidFill>
                  <a:srgbClr val="006600"/>
                </a:solidFill>
                <a:latin typeface="Calibri" pitchFamily="34" charset="0"/>
                <a:cs typeface="Calibri" pitchFamily="34" charset="0"/>
              </a:rPr>
              <a:t>insaturada</a:t>
            </a:r>
            <a:r>
              <a:rPr lang="es-ES" sz="1800" b="0" dirty="0">
                <a:solidFill>
                  <a:srgbClr val="000000"/>
                </a:solidFill>
                <a:latin typeface="Calibri" pitchFamily="34" charset="0"/>
                <a:cs typeface="Calibri" pitchFamily="34" charset="0"/>
              </a:rPr>
              <a:t>.</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303D4E"/>
                </a:solidFill>
                <a:latin typeface="Calibri" pitchFamily="34" charset="0"/>
                <a:cs typeface="Calibri" pitchFamily="34" charset="0"/>
              </a:rPr>
              <a:t>En determinadas condiciones, se puede obtener una solución con </a:t>
            </a:r>
            <a:r>
              <a:rPr lang="es-ES" sz="1800" b="0" i="1" dirty="0">
                <a:solidFill>
                  <a:srgbClr val="303D4E"/>
                </a:solidFill>
                <a:latin typeface="Calibri" pitchFamily="34" charset="0"/>
                <a:cs typeface="Calibri" pitchFamily="34" charset="0"/>
              </a:rPr>
              <a:t>mayor</a:t>
            </a:r>
            <a:r>
              <a:rPr lang="es-ES" sz="1800" b="0" dirty="0">
                <a:solidFill>
                  <a:srgbClr val="303D4E"/>
                </a:solidFill>
                <a:latin typeface="Calibri" pitchFamily="34" charset="0"/>
                <a:cs typeface="Calibri" pitchFamily="34" charset="0"/>
              </a:rPr>
              <a:t> contenido de soluto del necesario para una solución saturada: es una solución </a:t>
            </a:r>
            <a:r>
              <a:rPr lang="es-ES" sz="1800" dirty="0">
                <a:solidFill>
                  <a:srgbClr val="006600"/>
                </a:solidFill>
                <a:latin typeface="Calibri" pitchFamily="34" charset="0"/>
                <a:cs typeface="Calibri" pitchFamily="34" charset="0"/>
              </a:rPr>
              <a:t>sobresaturada</a:t>
            </a:r>
            <a:r>
              <a:rPr lang="es-ES" sz="1800" b="0" dirty="0">
                <a:solidFill>
                  <a:srgbClr val="303D4E"/>
                </a:solidFill>
                <a:latin typeface="Calibri" pitchFamily="34" charset="0"/>
                <a:cs typeface="Calibri" pitchFamily="34" charset="0"/>
              </a:rPr>
              <a:t>. </a:t>
            </a:r>
          </a:p>
        </p:txBody>
      </p:sp>
      <p:sp>
        <p:nvSpPr>
          <p:cNvPr id="34823"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990033"/>
                </a:solidFill>
                <a:latin typeface="Arial" panose="020B0604020202020204" pitchFamily="34" charset="0"/>
              </a:rPr>
              <a:t>2. Solubilidad. Soluciones saturadas</a:t>
            </a:r>
          </a:p>
        </p:txBody>
      </p:sp>
      <p:pic>
        <p:nvPicPr>
          <p:cNvPr id="34824" name="Picture 2" descr="http://3.bp.blogspot.com/-A9WoLPXtpA4/TqYpJatUfLI/AAAAAAAAAAs/NRlVQUkuYGg/s1600/FI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100" y="4724400"/>
            <a:ext cx="3800475"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Rectangle 3"/>
          <p:cNvSpPr>
            <a:spLocks noChangeArrowheads="1"/>
          </p:cNvSpPr>
          <p:nvPr/>
        </p:nvSpPr>
        <p:spPr bwMode="auto">
          <a:xfrm>
            <a:off x="1400175" y="2852738"/>
            <a:ext cx="7083425"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à"/>
            </a:pPr>
            <a:r>
              <a:rPr lang="es-ES" altLang="es-ES" sz="1600" b="0">
                <a:latin typeface="Times New Roman" panose="02020603050405020304" pitchFamily="18" charset="0"/>
                <a:cs typeface="Times New Roman" panose="02020603050405020304" pitchFamily="18" charset="0"/>
                <a:sym typeface="Wingdings" panose="05000000000000000000" pitchFamily="2" charset="2"/>
              </a:rPr>
              <a:t>En general, la solubilidad de muchos compuestos aumenta con la temperatura </a:t>
            </a:r>
            <a:r>
              <a:rPr lang="es-ES" altLang="es-ES" sz="1600" b="0" i="1">
                <a:latin typeface="Times New Roman" panose="02020603050405020304" pitchFamily="18" charset="0"/>
                <a:cs typeface="Times New Roman" panose="02020603050405020304" pitchFamily="18" charset="0"/>
                <a:sym typeface="Wingdings" panose="05000000000000000000" pitchFamily="2" charset="2"/>
              </a:rPr>
              <a:t>T</a:t>
            </a:r>
            <a:r>
              <a:rPr lang="es-ES" altLang="es-ES" sz="1600" b="0">
                <a:latin typeface="Times New Roman" panose="02020603050405020304" pitchFamily="18" charset="0"/>
                <a:cs typeface="Times New Roman" panose="02020603050405020304" pitchFamily="18" charset="0"/>
                <a:sym typeface="Wingdings" panose="05000000000000000000" pitchFamily="2" charset="2"/>
              </a:rPr>
              <a:t>.</a:t>
            </a:r>
            <a:r>
              <a:rPr lang="es-ES" altLang="es-ES" sz="1600" b="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p>
          <a:p>
            <a:pPr eaLnBrk="1" hangingPunct="1">
              <a:buClr>
                <a:srgbClr val="FF0000"/>
              </a:buClr>
              <a:buFont typeface="Wingdings" panose="05000000000000000000" pitchFamily="2" charset="2"/>
              <a:buChar char="à"/>
            </a:pPr>
            <a:r>
              <a:rPr lang="es-ES" altLang="es-ES" sz="1600" b="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Se puede obtener una solución sobresaturada preparando una solución saturada a </a:t>
            </a:r>
            <a:r>
              <a:rPr lang="es-ES" altLang="es-ES" sz="1600" b="0" i="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a:t>
            </a:r>
            <a:r>
              <a:rPr lang="es-ES" altLang="es-ES" sz="1600" b="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elevada y después enfriándola lentamente (hasta una </a:t>
            </a:r>
            <a:r>
              <a:rPr lang="es-ES" altLang="es-ES" sz="1600" b="0" i="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a:t>
            </a:r>
            <a:r>
              <a:rPr lang="es-ES" altLang="es-ES" sz="1600" b="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 la que el soluto es menos soluble). </a:t>
            </a:r>
          </a:p>
          <a:p>
            <a:pPr eaLnBrk="1" hangingPunct="1">
              <a:buClr>
                <a:srgbClr val="FF0000"/>
              </a:buClr>
              <a:buFont typeface="Wingdings" panose="05000000000000000000" pitchFamily="2" charset="2"/>
              <a:buChar char="à"/>
            </a:pPr>
            <a:r>
              <a:rPr lang="es-ES" altLang="es-ES" sz="1600" b="0">
                <a:latin typeface="Times New Roman" panose="02020603050405020304" pitchFamily="18" charset="0"/>
                <a:cs typeface="Times New Roman" panose="02020603050405020304" pitchFamily="18" charset="0"/>
                <a:sym typeface="Wingdings" panose="05000000000000000000" pitchFamily="2" charset="2"/>
              </a:rPr>
              <a:t>La solución sobresaturada es </a:t>
            </a:r>
            <a:r>
              <a:rPr lang="es-ES" altLang="es-ES" sz="1600" b="0" u="sng">
                <a:latin typeface="Times New Roman" panose="02020603050405020304" pitchFamily="18" charset="0"/>
                <a:cs typeface="Times New Roman" panose="02020603050405020304" pitchFamily="18" charset="0"/>
                <a:sym typeface="Wingdings" panose="05000000000000000000" pitchFamily="2" charset="2"/>
              </a:rPr>
              <a:t>inestable</a:t>
            </a:r>
            <a:r>
              <a:rPr lang="es-ES" altLang="es-ES" sz="1600" b="0">
                <a:latin typeface="Times New Roman" panose="02020603050405020304" pitchFamily="18" charset="0"/>
                <a:cs typeface="Times New Roman" panose="02020603050405020304" pitchFamily="18" charset="0"/>
                <a:sym typeface="Wingdings" panose="05000000000000000000" pitchFamily="2" charset="2"/>
              </a:rPr>
              <a:t>: basta agitarla o añadir un pequeño cristal de soluto para que el soluto en exceso precipite.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44725" y="619125"/>
            <a:ext cx="4665663" cy="460375"/>
          </a:xfrm>
          <a:solidFill>
            <a:srgbClr val="FFCC99"/>
          </a:solidFill>
        </p:spPr>
        <p:txBody>
          <a:bodyPr/>
          <a:lstStyle/>
          <a:p>
            <a:pPr eaLnBrk="1" hangingPunct="1"/>
            <a:r>
              <a:rPr lang="es-ES" altLang="es-ES" smtClean="0">
                <a:effectLst/>
                <a:latin typeface="Calibri" panose="020F0502020204030204" pitchFamily="34" charset="0"/>
              </a:rPr>
              <a:t>Contenido</a:t>
            </a:r>
          </a:p>
        </p:txBody>
      </p:sp>
      <p:pic>
        <p:nvPicPr>
          <p:cNvPr id="16387" name="Picture 154" descr="Logo%20UNED%20ver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52388"/>
            <a:ext cx="601662"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388" name="Rectangle 4"/>
          <p:cNvSpPr>
            <a:spLocks noChangeArrowheads="1"/>
          </p:cNvSpPr>
          <p:nvPr/>
        </p:nvSpPr>
        <p:spPr bwMode="auto">
          <a:xfrm>
            <a:off x="668338" y="115888"/>
            <a:ext cx="779145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800">
                <a:solidFill>
                  <a:schemeClr val="tx1"/>
                </a:solidFill>
                <a:latin typeface="Tahoma" panose="020B0604030504040204" pitchFamily="34" charset="0"/>
                <a:cs typeface="Tahoma" panose="020B0604030504040204" pitchFamily="34" charset="0"/>
              </a:rPr>
              <a:t>Tema 3. Disoluciones. Propiedades coligativas</a:t>
            </a:r>
          </a:p>
        </p:txBody>
      </p:sp>
      <p:graphicFrame>
        <p:nvGraphicFramePr>
          <p:cNvPr id="31" name="Group 63"/>
          <p:cNvGraphicFramePr>
            <a:graphicFrameLocks noGrp="1"/>
          </p:cNvGraphicFramePr>
          <p:nvPr/>
        </p:nvGraphicFramePr>
        <p:xfrm>
          <a:off x="282575" y="1639888"/>
          <a:ext cx="7132638" cy="4452937"/>
        </p:xfrm>
        <a:graphic>
          <a:graphicData uri="http://schemas.openxmlformats.org/drawingml/2006/table">
            <a:tbl>
              <a:tblPr/>
              <a:tblGrid>
                <a:gridCol w="325014">
                  <a:extLst>
                    <a:ext uri="{9D8B030D-6E8A-4147-A177-3AD203B41FA5}">
                      <a16:colId xmlns:a16="http://schemas.microsoft.com/office/drawing/2014/main" val="20000"/>
                    </a:ext>
                  </a:extLst>
                </a:gridCol>
                <a:gridCol w="97396">
                  <a:extLst>
                    <a:ext uri="{9D8B030D-6E8A-4147-A177-3AD203B41FA5}">
                      <a16:colId xmlns:a16="http://schemas.microsoft.com/office/drawing/2014/main" val="20001"/>
                    </a:ext>
                  </a:extLst>
                </a:gridCol>
                <a:gridCol w="6710228">
                  <a:extLst>
                    <a:ext uri="{9D8B030D-6E8A-4147-A177-3AD203B41FA5}">
                      <a16:colId xmlns:a16="http://schemas.microsoft.com/office/drawing/2014/main" val="20002"/>
                    </a:ext>
                  </a:extLst>
                </a:gridCol>
              </a:tblGrid>
              <a:tr h="34084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1. Tipos de disoluciones y formas de expresar su concentración</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084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2. Solubilidad. Soluciones saturadas</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0843">
                <a:tc>
                  <a:txBody>
                    <a:bodyPr/>
                    <a:lstStyle/>
                    <a:p>
                      <a:pPr algn="ctr"/>
                      <a:r>
                        <a:rPr kumimoji="1" lang="es-ES" sz="1400" b="0" i="0" u="none" strike="noStrike" kern="1200" cap="none" spc="0" normalizeH="0" baseline="0" noProof="0" dirty="0" smtClean="0">
                          <a:ln>
                            <a:noFill/>
                          </a:ln>
                          <a:solidFill>
                            <a:srgbClr val="FF0000"/>
                          </a:solidFill>
                          <a:effectLst/>
                          <a:uLnTx/>
                          <a:uFillTx/>
                          <a:latin typeface="Tahoma" pitchFamily="34" charset="0"/>
                          <a:cs typeface="Tahoma" pitchFamily="34" charset="0"/>
                          <a:sym typeface="Wingdings" pitchFamily="2" charset="2"/>
                        </a:rPr>
                        <a:t></a:t>
                      </a:r>
                      <a:endParaRPr lang="es-ES" sz="1800" dirty="0"/>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99"/>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3. Factores que afectan a la solubilidad</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55215">
                <a:tc>
                  <a:txBody>
                    <a:bodyPr/>
                    <a:lstStyle/>
                    <a:p>
                      <a:endParaRPr lang="es-ES" sz="1800" dirty="0"/>
                    </a:p>
                  </a:txBody>
                  <a:tcPr marL="35998" marR="35998"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292929"/>
                          </a:solidFill>
                          <a:latin typeface="Calibri" pitchFamily="34" charset="0"/>
                        </a:rPr>
                        <a:t>	3.1</a:t>
                      </a:r>
                      <a:r>
                        <a:rPr lang="es-ES" altLang="es-ES" sz="1600" b="0" baseline="0" dirty="0" smtClean="0">
                          <a:solidFill>
                            <a:srgbClr val="292929"/>
                          </a:solidFill>
                          <a:latin typeface="Calibri" pitchFamily="34" charset="0"/>
                        </a:rPr>
                        <a:t> Interacciones soluto-disolvente</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292929"/>
                          </a:solidFill>
                          <a:latin typeface="Calibri" pitchFamily="34" charset="0"/>
                        </a:rPr>
                        <a:t>	</a:t>
                      </a:r>
                      <a:r>
                        <a:rPr kumimoji="0" lang="es-ES" altLang="es-ES" sz="1600" b="0" i="0" u="none" strike="noStrike" kern="1200" cap="none" spc="0" normalizeH="0" baseline="0" noProof="0" dirty="0" smtClean="0">
                          <a:ln>
                            <a:noFill/>
                          </a:ln>
                          <a:solidFill>
                            <a:srgbClr val="292929"/>
                          </a:solidFill>
                          <a:effectLst/>
                          <a:uLnTx/>
                          <a:uFillTx/>
                          <a:latin typeface="Calibri" pitchFamily="34" charset="0"/>
                          <a:ea typeface="+mn-ea"/>
                          <a:cs typeface="+mn-cs"/>
                        </a:rPr>
                        <a:t>3.2 Soluciones iónicas</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292929"/>
                          </a:solidFill>
                          <a:latin typeface="Calibri" pitchFamily="34" charset="0"/>
                        </a:rPr>
                        <a:t>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3.3 Efecto de la temperatura</a:t>
                      </a: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292929"/>
                          </a:solidFill>
                          <a:latin typeface="Calibri" pitchFamily="34" charset="0"/>
                        </a:rPr>
                        <a:t>	</a:t>
                      </a:r>
                      <a:r>
                        <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3.4 Efecto de la presión. Ley de Henry</a:t>
                      </a:r>
                    </a:p>
                    <a:p>
                      <a:pPr marL="358775" marR="0" lvl="0" indent="-358775" algn="l" defTabSz="914400" rtl="0" eaLnBrk="0" fontAlgn="base" latinLnBrk="0" hangingPunct="0">
                        <a:lnSpc>
                          <a:spcPct val="100000"/>
                        </a:lnSpc>
                        <a:spcBef>
                          <a:spcPct val="0"/>
                        </a:spcBef>
                        <a:spcAft>
                          <a:spcPct val="0"/>
                        </a:spcAft>
                        <a:buClrTx/>
                        <a:buSzTx/>
                        <a:buFontTx/>
                        <a:buNone/>
                        <a:tabLst/>
                        <a:defRPr/>
                      </a:pPr>
                      <a:r>
                        <a:rPr lang="es-ES" altLang="es-ES" sz="1600" b="0" dirty="0" smtClean="0">
                          <a:solidFill>
                            <a:srgbClr val="292929"/>
                          </a:solidFill>
                          <a:latin typeface="Calibri" pitchFamily="34" charset="0"/>
                        </a:rPr>
                        <a:t>	3.5</a:t>
                      </a:r>
                      <a:r>
                        <a:rPr lang="es-ES" altLang="es-ES" sz="1600" b="0" baseline="0" dirty="0" smtClean="0">
                          <a:solidFill>
                            <a:srgbClr val="292929"/>
                          </a:solidFill>
                          <a:latin typeface="Calibri" pitchFamily="34" charset="0"/>
                        </a:rPr>
                        <a:t> La ley de distribución o reparto</a:t>
                      </a:r>
                      <a:endParaRPr kumimoji="1" lang="es-ES" sz="16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084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endParaRPr kumimoji="1" lang="es-ES" sz="1400" b="0" i="0" u="none" strike="noStrike" cap="none" normalizeH="0" baseline="0" dirty="0" smtClean="0">
                        <a:ln>
                          <a:noFill/>
                        </a:ln>
                        <a:solidFill>
                          <a:srgbClr val="B2B2B2"/>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4. Propiedades </a:t>
                      </a:r>
                      <a:r>
                        <a:rPr kumimoji="1" lang="es-ES_tradnl" sz="18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coligativas</a:t>
                      </a: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de las disoluciones</a:t>
                      </a:r>
                      <a:endPar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93506">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292929"/>
                          </a:solidFill>
                          <a:latin typeface="Calibri" pitchFamily="34" charset="0"/>
                        </a:rPr>
                        <a:t>	4.1</a:t>
                      </a:r>
                      <a:r>
                        <a:rPr lang="es-ES" altLang="es-ES" sz="1600" b="0" baseline="0" dirty="0" smtClean="0">
                          <a:solidFill>
                            <a:srgbClr val="292929"/>
                          </a:solidFill>
                          <a:latin typeface="Calibri" pitchFamily="34" charset="0"/>
                        </a:rPr>
                        <a:t> Presión de vapor: Ley de </a:t>
                      </a:r>
                      <a:r>
                        <a:rPr lang="es-ES" altLang="es-ES" sz="1600" b="0" baseline="0" dirty="0" err="1" smtClean="0">
                          <a:solidFill>
                            <a:srgbClr val="292929"/>
                          </a:solidFill>
                          <a:latin typeface="Calibri" pitchFamily="34" charset="0"/>
                        </a:rPr>
                        <a:t>Raoult</a:t>
                      </a:r>
                      <a:endParaRPr lang="es-ES" altLang="es-ES" sz="1600" b="0" baseline="0" dirty="0" smtClean="0">
                        <a:solidFill>
                          <a:srgbClr val="292929"/>
                        </a:solidFill>
                        <a:latin typeface="Calibri" pitchFamily="34" charset="0"/>
                      </a:endParaRPr>
                    </a:p>
                    <a:p>
                      <a:pPr marL="715963" marR="0" lvl="0" indent="-715963"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292929"/>
                          </a:solidFill>
                          <a:latin typeface="Calibri" pitchFamily="34" charset="0"/>
                        </a:rPr>
                        <a:t>	</a:t>
                      </a:r>
                      <a:r>
                        <a:rPr lang="es-ES" altLang="es-ES" sz="1400" b="0" baseline="0" dirty="0" smtClean="0">
                          <a:solidFill>
                            <a:srgbClr val="292929"/>
                          </a:solidFill>
                          <a:latin typeface="Calibri" pitchFamily="34" charset="0"/>
                        </a:rPr>
                        <a:t>4.1.1 Destilación fraccionada</a:t>
                      </a:r>
                    </a:p>
                    <a:p>
                      <a:pPr marL="715963" marR="0" lvl="0" indent="-715963" algn="l" defTabSz="914400" rtl="0" eaLnBrk="0" fontAlgn="base" latinLnBrk="0" hangingPunct="0">
                        <a:lnSpc>
                          <a:spcPct val="100000"/>
                        </a:lnSpc>
                        <a:spcBef>
                          <a:spcPct val="0"/>
                        </a:spcBef>
                        <a:spcAft>
                          <a:spcPct val="0"/>
                        </a:spcAft>
                        <a:buClrTx/>
                        <a:buSzTx/>
                        <a:buFontTx/>
                        <a:buNone/>
                        <a:tabLst/>
                      </a:pPr>
                      <a:r>
                        <a:rPr lang="es-ES" altLang="es-ES" sz="1400" b="0" dirty="0" smtClean="0">
                          <a:solidFill>
                            <a:srgbClr val="292929"/>
                          </a:solidFill>
                          <a:latin typeface="Calibri" pitchFamily="34" charset="0"/>
                        </a:rPr>
                        <a:t>	4.1.2 Mezclas </a:t>
                      </a:r>
                      <a:r>
                        <a:rPr lang="es-ES" altLang="es-ES" sz="1400" b="0" dirty="0" err="1" smtClean="0">
                          <a:solidFill>
                            <a:srgbClr val="292929"/>
                          </a:solidFill>
                          <a:latin typeface="Calibri" pitchFamily="34" charset="0"/>
                        </a:rPr>
                        <a:t>azeotrópicas</a:t>
                      </a:r>
                      <a:endParaRPr lang="es-ES" altLang="es-ES" sz="1400" b="0" dirty="0" smtClean="0">
                        <a:solidFill>
                          <a:srgbClr val="292929"/>
                        </a:solidFill>
                        <a:latin typeface="Calibri" pitchFamily="34" charset="0"/>
                      </a:endParaRPr>
                    </a:p>
                    <a:p>
                      <a:pPr marL="358775" marR="0" lvl="0" indent="-358775" algn="l" defTabSz="914400" rtl="0" eaLnBrk="0" fontAlgn="base" latinLnBrk="0" hangingPunct="0">
                        <a:lnSpc>
                          <a:spcPct val="100000"/>
                        </a:lnSpc>
                        <a:spcBef>
                          <a:spcPct val="0"/>
                        </a:spcBef>
                        <a:spcAft>
                          <a:spcPct val="0"/>
                        </a:spcAft>
                        <a:buClrTx/>
                        <a:buSzTx/>
                        <a:buFontTx/>
                        <a:buNone/>
                        <a:tabLst/>
                      </a:pPr>
                      <a:r>
                        <a:rPr lang="es-ES" altLang="es-ES" sz="1600" b="0" dirty="0" smtClean="0">
                          <a:solidFill>
                            <a:srgbClr val="292929"/>
                          </a:solidFill>
                          <a:latin typeface="Calibri" pitchFamily="34" charset="0"/>
                        </a:rPr>
                        <a:t>	</a:t>
                      </a:r>
                      <a:r>
                        <a:rPr kumimoji="0" lang="es-ES" altLang="es-ES" sz="1600" b="0" i="0" u="none" strike="noStrike" kern="1200" cap="none" spc="0" normalizeH="0" baseline="0" noProof="0" dirty="0" smtClean="0">
                          <a:ln>
                            <a:noFill/>
                          </a:ln>
                          <a:solidFill>
                            <a:srgbClr val="292929"/>
                          </a:solidFill>
                          <a:effectLst/>
                          <a:uLnTx/>
                          <a:uFillTx/>
                          <a:latin typeface="Calibri" pitchFamily="34" charset="0"/>
                          <a:ea typeface="+mn-ea"/>
                          <a:cs typeface="+mn-cs"/>
                        </a:rPr>
                        <a:t>4.2 Elevación del punto de ebullición</a:t>
                      </a:r>
                    </a:p>
                    <a:p>
                      <a:pPr marL="358775" marR="0" lvl="0" indent="-358775"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kern="1200" cap="none" spc="0" normalizeH="0" baseline="0" noProof="0" dirty="0" smtClean="0">
                          <a:ln>
                            <a:noFill/>
                          </a:ln>
                          <a:solidFill>
                            <a:srgbClr val="292929"/>
                          </a:solidFill>
                          <a:effectLst/>
                          <a:uLnTx/>
                          <a:uFillTx/>
                          <a:latin typeface="Calibri" pitchFamily="34" charset="0"/>
                        </a:rPr>
                        <a:t>	</a:t>
                      </a:r>
                      <a:r>
                        <a:rPr kumimoji="0" lang="es-ES" altLang="es-ES" sz="1600" b="0" i="0" u="none" strike="noStrike" kern="1200" cap="none" spc="0" normalizeH="0" baseline="0" noProof="0" dirty="0" smtClean="0">
                          <a:ln>
                            <a:noFill/>
                          </a:ln>
                          <a:solidFill>
                            <a:srgbClr val="292929"/>
                          </a:solidFill>
                          <a:effectLst/>
                          <a:uLnTx/>
                          <a:uFillTx/>
                          <a:latin typeface="Calibri" pitchFamily="34" charset="0"/>
                          <a:ea typeface="+mn-ea"/>
                          <a:cs typeface="+mn-cs"/>
                        </a:rPr>
                        <a:t>4.3 Descenso del punto de congelación</a:t>
                      </a:r>
                    </a:p>
                    <a:p>
                      <a:pPr marL="358775" marR="0" lvl="0" indent="-358775"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kern="1200" cap="none" spc="0" normalizeH="0" baseline="0" noProof="0" dirty="0" smtClean="0">
                          <a:ln>
                            <a:noFill/>
                          </a:ln>
                          <a:solidFill>
                            <a:srgbClr val="292929"/>
                          </a:solidFill>
                          <a:effectLst/>
                          <a:uLnTx/>
                          <a:uFillTx/>
                          <a:latin typeface="Calibri" pitchFamily="34" charset="0"/>
                        </a:rPr>
                        <a:t>	</a:t>
                      </a:r>
                      <a:r>
                        <a:rPr kumimoji="0" lang="es-ES" altLang="es-ES" sz="1600" b="0" i="0" u="none" strike="noStrike" kern="1200" cap="none" spc="0" normalizeH="0" baseline="0" noProof="0" dirty="0" smtClean="0">
                          <a:ln>
                            <a:noFill/>
                          </a:ln>
                          <a:solidFill>
                            <a:srgbClr val="292929"/>
                          </a:solidFill>
                          <a:effectLst/>
                          <a:uLnTx/>
                          <a:uFillTx/>
                          <a:latin typeface="Calibri" pitchFamily="34" charset="0"/>
                          <a:ea typeface="+mn-ea"/>
                          <a:cs typeface="+mn-cs"/>
                        </a:rPr>
                        <a:t>4.4 Presión osmótica</a:t>
                      </a:r>
                      <a:endParaRPr lang="es-ES" altLang="es-ES" sz="1800" b="0" baseline="0" dirty="0" smtClean="0">
                        <a:solidFill>
                          <a:srgbClr val="292929"/>
                        </a:solidFill>
                        <a:latin typeface="Calibri" pitchFamily="34" charset="0"/>
                      </a:endParaRPr>
                    </a:p>
                  </a:txBody>
                  <a:tcPr marL="35998" marR="35998" marT="0" marB="0"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0843">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r>
                        <a:rPr kumimoji="1" lang="es-ES" sz="1400" b="0" i="0" u="none" strike="noStrike" cap="none" normalizeH="0" baseline="0" dirty="0" smtClean="0">
                          <a:ln>
                            <a:noFill/>
                          </a:ln>
                          <a:solidFill>
                            <a:srgbClr val="FF0000"/>
                          </a:solidFill>
                          <a:effectLst/>
                          <a:latin typeface="Tahoma" pitchFamily="34" charset="0"/>
                          <a:cs typeface="Tahoma" pitchFamily="34" charset="0"/>
                          <a:sym typeface="Wingdings" pitchFamily="2" charset="2"/>
                        </a:rPr>
                        <a:t></a:t>
                      </a: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81000" marR="0" lvl="0" indent="-381000" algn="ctr" defTabSz="914400" rtl="0" eaLnBrk="0" fontAlgn="base" latinLnBrk="0" hangingPunct="0">
                        <a:lnSpc>
                          <a:spcPct val="100000"/>
                        </a:lnSpc>
                        <a:spcBef>
                          <a:spcPct val="20000"/>
                        </a:spcBef>
                        <a:spcAft>
                          <a:spcPct val="0"/>
                        </a:spcAft>
                        <a:buClr>
                          <a:srgbClr val="000000"/>
                        </a:buClr>
                        <a:buSzTx/>
                        <a:buFontTx/>
                        <a:buNone/>
                        <a:tabLst/>
                      </a:pPr>
                      <a:endParaRPr kumimoji="1" lang="es-ES" sz="1600" b="0" i="0" u="none" strike="noStrike" cap="none" normalizeH="0" baseline="0" dirty="0" smtClean="0">
                        <a:ln>
                          <a:noFill/>
                        </a:ln>
                        <a:solidFill>
                          <a:srgbClr val="000000"/>
                        </a:solidFill>
                        <a:effectLst/>
                        <a:latin typeface="Calibri" pitchFamily="34" charset="0"/>
                        <a:cs typeface="Arial" charset="0"/>
                        <a:sym typeface="Wingdings" pitchFamily="2" charset="2"/>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tc>
                  <a:txBody>
                    <a:bodyPr/>
                    <a:lstStyle/>
                    <a:p>
                      <a:pPr marL="3175" marR="0" lvl="0" indent="-3175" algn="l" defTabSz="914400" rtl="0" eaLnBrk="0" fontAlgn="base" latinLnBrk="0" hangingPunct="0">
                        <a:lnSpc>
                          <a:spcPct val="100000"/>
                        </a:lnSpc>
                        <a:spcBef>
                          <a:spcPct val="0"/>
                        </a:spcBef>
                        <a:spcAft>
                          <a:spcPct val="0"/>
                        </a:spcAft>
                        <a:buClrTx/>
                        <a:buSzTx/>
                        <a:buFontTx/>
                        <a:buNone/>
                        <a:tabLst/>
                      </a:pP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5. Propiedades </a:t>
                      </a:r>
                      <a:r>
                        <a:rPr kumimoji="1" lang="es-ES_tradnl" sz="1800" b="0" i="0"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coligativas</a:t>
                      </a:r>
                      <a:r>
                        <a:rPr kumimoji="1" lang="es-ES_tradnl"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de las disoluciones iónicas</a:t>
                      </a:r>
                      <a:endParaRPr kumimoji="1" lang="es-ES" sz="1800" b="0" i="0" u="none" strike="noStrike" cap="none" normalizeH="0" baseline="0" dirty="0" smtClean="0">
                        <a:ln>
                          <a:noFill/>
                        </a:ln>
                        <a:solidFill>
                          <a:srgbClr val="000000"/>
                        </a:solidFill>
                        <a:effectLst/>
                        <a:latin typeface="Calibri" pitchFamily="34" charset="0"/>
                        <a:ea typeface="Times New Roman" pitchFamily="18" charset="0"/>
                        <a:cs typeface="Calibri" pitchFamily="34" charset="0"/>
                      </a:endParaRPr>
                    </a:p>
                  </a:txBody>
                  <a:tcPr marL="35998" marR="35998"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16411" name="Picture 41" descr="http://hurst.com.au/wp-content/uploads/2012/07/test-tub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357563"/>
            <a:ext cx="276225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4" descr="http://wps.prenhall.com/wps/media/objects/2478/2537811/Media-Portfolio/chapter_09/text_images/FG09_00-02UN.JPG"/>
          <p:cNvPicPr>
            <a:picLocks noChangeAspect="1" noChangeArrowheads="1"/>
          </p:cNvPicPr>
          <p:nvPr/>
        </p:nvPicPr>
        <p:blipFill>
          <a:blip r:embed="rId2">
            <a:extLst>
              <a:ext uri="{28A0092B-C50C-407E-A947-70E740481C1C}">
                <a14:useLocalDpi xmlns:a14="http://schemas.microsoft.com/office/drawing/2010/main" val="0"/>
              </a:ext>
            </a:extLst>
          </a:blip>
          <a:srcRect t="22119" b="22829"/>
          <a:stretch>
            <a:fillRect/>
          </a:stretch>
        </p:blipFill>
        <p:spPr bwMode="auto">
          <a:xfrm>
            <a:off x="4716463" y="4933950"/>
            <a:ext cx="424815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5844"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5845"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584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3E52AB8-76EE-45BF-BD5F-4579870D67CD}" type="slidenum">
              <a:rPr kumimoji="0" lang="en-US" altLang="es-ES" sz="1400" b="0">
                <a:solidFill>
                  <a:schemeClr val="tx1"/>
                </a:solidFill>
                <a:latin typeface="Tahoma" panose="020B0604030504040204" pitchFamily="34" charset="0"/>
              </a:rPr>
              <a:pPr algn="r" eaLnBrk="1" hangingPunct="1">
                <a:spcBef>
                  <a:spcPct val="0"/>
                </a:spcBef>
                <a:buClrTx/>
                <a:buFontTx/>
                <a:buNone/>
              </a:pPr>
              <a:t>20</a:t>
            </a:fld>
            <a:endParaRPr kumimoji="0" lang="en-US" altLang="es-ES" sz="1400" b="0">
              <a:solidFill>
                <a:schemeClr val="tx1"/>
              </a:solidFill>
              <a:latin typeface="Tahoma" panose="020B0604030504040204" pitchFamily="34" charset="0"/>
            </a:endParaRPr>
          </a:p>
        </p:txBody>
      </p:sp>
      <p:sp>
        <p:nvSpPr>
          <p:cNvPr id="35847"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rgbClr val="00B050"/>
                </a:solidFill>
                <a:latin typeface="Arial" panose="020B0604020202020204" pitchFamily="34" charset="0"/>
              </a:rPr>
              <a:t>3. Factores que afectan a la solubilidad</a:t>
            </a:r>
          </a:p>
        </p:txBody>
      </p:sp>
      <p:sp>
        <p:nvSpPr>
          <p:cNvPr id="35848" name="Rectangle 3"/>
          <p:cNvSpPr>
            <a:spLocks noChangeArrowheads="1"/>
          </p:cNvSpPr>
          <p:nvPr/>
        </p:nvSpPr>
        <p:spPr bwMode="auto">
          <a:xfrm>
            <a:off x="611188" y="1357313"/>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1. Interacciones soluto-disolvente</a:t>
            </a:r>
          </a:p>
        </p:txBody>
      </p:sp>
      <p:sp>
        <p:nvSpPr>
          <p:cNvPr id="35849" name="10 Rectángulo"/>
          <p:cNvSpPr>
            <a:spLocks noChangeArrowheads="1"/>
          </p:cNvSpPr>
          <p:nvPr/>
        </p:nvSpPr>
        <p:spPr bwMode="auto">
          <a:xfrm>
            <a:off x="1619250" y="2863850"/>
            <a:ext cx="69850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lang="es-ES" altLang="es-ES" sz="1600" b="0">
                <a:latin typeface="Times New Roman" panose="02020603050405020304" pitchFamily="18" charset="0"/>
                <a:cs typeface="Times New Roman" panose="02020603050405020304" pitchFamily="18" charset="0"/>
              </a:rPr>
              <a:t>Si la fuerza de atracción soluto-disolvente (S-D) es algo más fuerte que S-S y D-D, se produce disolución y se libera energía</a:t>
            </a:r>
          </a:p>
          <a:p>
            <a:pPr eaLnBrk="1" hangingPunct="1">
              <a:spcBef>
                <a:spcPts val="600"/>
              </a:spcBef>
              <a:buClr>
                <a:srgbClr val="FF0000"/>
              </a:buClr>
            </a:pPr>
            <a:r>
              <a:rPr lang="es-ES" altLang="es-ES" sz="1600" b="0">
                <a:solidFill>
                  <a:srgbClr val="303D4E"/>
                </a:solidFill>
                <a:latin typeface="Times New Roman" panose="02020603050405020304" pitchFamily="18" charset="0"/>
                <a:cs typeface="Times New Roman" panose="02020603050405020304" pitchFamily="18" charset="0"/>
              </a:rPr>
              <a:t>Si las fuerzas S-D son del mismo orden que S-S y D-D, se produce disolución pero no se libera energía</a:t>
            </a:r>
          </a:p>
          <a:p>
            <a:pPr eaLnBrk="1" hangingPunct="1">
              <a:spcBef>
                <a:spcPts val="600"/>
              </a:spcBef>
              <a:buClr>
                <a:srgbClr val="FF0000"/>
              </a:buClr>
            </a:pPr>
            <a:r>
              <a:rPr lang="es-ES" altLang="es-ES" sz="1600" b="0">
                <a:latin typeface="Times New Roman" panose="02020603050405020304" pitchFamily="18" charset="0"/>
                <a:cs typeface="Times New Roman" panose="02020603050405020304" pitchFamily="18" charset="0"/>
              </a:rPr>
              <a:t>Si la fuerza (S-D) es algo menor que S-S y D-D, se produce disolución y el proceso es endotérmico</a:t>
            </a:r>
          </a:p>
          <a:p>
            <a:pPr eaLnBrk="1" hangingPunct="1">
              <a:spcBef>
                <a:spcPts val="600"/>
              </a:spcBef>
              <a:buClr>
                <a:srgbClr val="FF0000"/>
              </a:buClr>
            </a:pPr>
            <a:r>
              <a:rPr lang="es-ES" altLang="es-ES" sz="1600" b="0">
                <a:solidFill>
                  <a:srgbClr val="303D4E"/>
                </a:solidFill>
                <a:latin typeface="Times New Roman" panose="02020603050405020304" pitchFamily="18" charset="0"/>
                <a:cs typeface="Times New Roman" panose="02020603050405020304" pitchFamily="18" charset="0"/>
              </a:rPr>
              <a:t>Si las fuerzas de atracción son de órdenes de magnitud muy diferentes, no hay disolución</a:t>
            </a:r>
          </a:p>
        </p:txBody>
      </p:sp>
      <p:sp>
        <p:nvSpPr>
          <p:cNvPr id="35850" name="Rectangle 3"/>
          <p:cNvSpPr>
            <a:spLocks noChangeArrowheads="1"/>
          </p:cNvSpPr>
          <p:nvPr/>
        </p:nvSpPr>
        <p:spPr bwMode="auto">
          <a:xfrm>
            <a:off x="827088" y="1863725"/>
            <a:ext cx="7777162"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3525" indent="-26352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pPr>
            <a:r>
              <a:rPr lang="es-ES" altLang="es-ES" sz="1800" b="0">
                <a:solidFill>
                  <a:srgbClr val="292929"/>
                </a:solidFill>
                <a:latin typeface="Calibri" panose="020F0502020204030204" pitchFamily="34" charset="0"/>
              </a:rPr>
              <a:t>Para que se produzca disolución y haya mezcla entre sus componentes, deben separarse las moléculas soluto y disolvente, y vencer las fuerzas de atracción soluto-soluto (S-S) y disolvente-disolvente (D-D) </a:t>
            </a:r>
          </a:p>
        </p:txBody>
      </p:sp>
      <p:sp>
        <p:nvSpPr>
          <p:cNvPr id="35851" name="Rectangle 3"/>
          <p:cNvSpPr>
            <a:spLocks noChangeArrowheads="1"/>
          </p:cNvSpPr>
          <p:nvPr/>
        </p:nvSpPr>
        <p:spPr bwMode="auto">
          <a:xfrm>
            <a:off x="827088" y="5241925"/>
            <a:ext cx="388778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3525" indent="-26352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pPr>
            <a:r>
              <a:rPr lang="es-ES" altLang="es-ES" sz="1800" b="0">
                <a:solidFill>
                  <a:srgbClr val="292929"/>
                </a:solidFill>
                <a:latin typeface="Calibri" panose="020F0502020204030204" pitchFamily="34" charset="0"/>
              </a:rPr>
              <a:t>Se produce disolución cuando la magnitud de las fuerzas es parecida: «</a:t>
            </a:r>
            <a:r>
              <a:rPr lang="es-ES" altLang="es-ES" sz="1800" b="0" i="1">
                <a:solidFill>
                  <a:srgbClr val="292929"/>
                </a:solidFill>
                <a:latin typeface="Calibri" panose="020F0502020204030204" pitchFamily="34" charset="0"/>
              </a:rPr>
              <a:t>semejante disuelve a semejante</a:t>
            </a:r>
            <a:r>
              <a:rPr lang="es-ES" altLang="es-ES" sz="1800" b="0">
                <a:solidFill>
                  <a:srgbClr val="292929"/>
                </a:solidFill>
                <a:latin typeface="Calibri" panose="020F0502020204030204" pitchFamily="34" charset="0"/>
              </a:rPr>
              <a:t>».</a:t>
            </a:r>
          </a:p>
        </p:txBody>
      </p:sp>
      <p:sp>
        <p:nvSpPr>
          <p:cNvPr id="35852" name="Rectangle 3"/>
          <p:cNvSpPr>
            <a:spLocks noChangeArrowheads="1"/>
          </p:cNvSpPr>
          <p:nvPr/>
        </p:nvSpPr>
        <p:spPr bwMode="auto">
          <a:xfrm>
            <a:off x="39688" y="2995613"/>
            <a:ext cx="157956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600" b="0">
                <a:latin typeface="Bradley Hand ITC" panose="03070402050302030203" pitchFamily="66" charset="0"/>
                <a:sym typeface="Wingdings" panose="05000000000000000000" pitchFamily="2" charset="2"/>
              </a:rPr>
              <a:t>Solución real </a:t>
            </a:r>
            <a:r>
              <a:rPr lang="es-ES" altLang="es-ES" sz="1600" b="0">
                <a:solidFill>
                  <a:srgbClr val="FF0000"/>
                </a:solidFill>
                <a:latin typeface="Bradley Hand ITC" panose="03070402050302030203" pitchFamily="66" charset="0"/>
                <a:sym typeface="Wingdings" panose="05000000000000000000" pitchFamily="2" charset="2"/>
              </a:rPr>
              <a:t></a:t>
            </a:r>
            <a:r>
              <a:rPr lang="es-ES" altLang="es-ES" sz="1600" b="0">
                <a:latin typeface="Bradley Hand ITC" panose="03070402050302030203" pitchFamily="66" charset="0"/>
                <a:sym typeface="Wingdings" panose="05000000000000000000" pitchFamily="2" charset="2"/>
              </a:rPr>
              <a:t> </a:t>
            </a:r>
          </a:p>
        </p:txBody>
      </p:sp>
      <p:sp>
        <p:nvSpPr>
          <p:cNvPr id="35853" name="Rectangle 3"/>
          <p:cNvSpPr>
            <a:spLocks noChangeArrowheads="1"/>
          </p:cNvSpPr>
          <p:nvPr/>
        </p:nvSpPr>
        <p:spPr bwMode="auto">
          <a:xfrm>
            <a:off x="39688" y="4148138"/>
            <a:ext cx="15795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600" b="0">
                <a:latin typeface="Bradley Hand ITC" panose="03070402050302030203" pitchFamily="66" charset="0"/>
                <a:sym typeface="Wingdings" panose="05000000000000000000" pitchFamily="2" charset="2"/>
              </a:rPr>
              <a:t>Solución real </a:t>
            </a:r>
            <a:r>
              <a:rPr lang="es-ES" altLang="es-ES" sz="1600" b="0">
                <a:solidFill>
                  <a:srgbClr val="FF0000"/>
                </a:solidFill>
                <a:latin typeface="Bradley Hand ITC" panose="03070402050302030203" pitchFamily="66" charset="0"/>
                <a:sym typeface="Wingdings" panose="05000000000000000000" pitchFamily="2" charset="2"/>
              </a:rPr>
              <a:t></a:t>
            </a:r>
            <a:r>
              <a:rPr lang="es-ES" altLang="es-ES" sz="1600" b="0">
                <a:latin typeface="Bradley Hand ITC" panose="03070402050302030203" pitchFamily="66" charset="0"/>
                <a:sym typeface="Wingdings" panose="05000000000000000000" pitchFamily="2" charset="2"/>
              </a:rPr>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686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686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686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F2EEB49-4F5B-412B-8BF3-38A7089B55D6}" type="slidenum">
              <a:rPr kumimoji="0" lang="en-US" altLang="es-ES" sz="1400" b="0">
                <a:solidFill>
                  <a:schemeClr val="tx1"/>
                </a:solidFill>
                <a:latin typeface="Tahoma" panose="020B0604030504040204" pitchFamily="34" charset="0"/>
              </a:rPr>
              <a:pPr algn="r" eaLnBrk="1" hangingPunct="1">
                <a:spcBef>
                  <a:spcPct val="0"/>
                </a:spcBef>
                <a:buClrTx/>
                <a:buFontTx/>
                <a:buNone/>
              </a:pPr>
              <a:t>21</a:t>
            </a:fld>
            <a:endParaRPr kumimoji="0" lang="en-US" altLang="es-ES" sz="1400" b="0">
              <a:solidFill>
                <a:schemeClr val="tx1"/>
              </a:solidFill>
              <a:latin typeface="Tahoma" panose="020B0604030504040204" pitchFamily="34" charset="0"/>
            </a:endParaRPr>
          </a:p>
        </p:txBody>
      </p:sp>
      <p:sp>
        <p:nvSpPr>
          <p:cNvPr id="36870" name="Text Box 7"/>
          <p:cNvSpPr txBox="1">
            <a:spLocks noChangeArrowheads="1"/>
          </p:cNvSpPr>
          <p:nvPr/>
        </p:nvSpPr>
        <p:spPr bwMode="auto">
          <a:xfrm>
            <a:off x="179388" y="476250"/>
            <a:ext cx="693896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a:p>
            <a:pPr eaLnBrk="1" hangingPunct="1">
              <a:spcBef>
                <a:spcPct val="0"/>
              </a:spcBef>
              <a:buClr>
                <a:srgbClr val="FF3300"/>
              </a:buClr>
              <a:buFont typeface="Wingdings" panose="05000000000000000000" pitchFamily="2" charset="2"/>
              <a:buNone/>
            </a:pPr>
            <a:endParaRPr kumimoji="0" lang="es-ES" altLang="es-ES" sz="2000" b="0">
              <a:solidFill>
                <a:srgbClr val="00B050"/>
              </a:solidFill>
              <a:latin typeface="Arial" panose="020B0604020202020204" pitchFamily="34" charset="0"/>
            </a:endParaRPr>
          </a:p>
        </p:txBody>
      </p:sp>
      <p:sp>
        <p:nvSpPr>
          <p:cNvPr id="36871"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1. Interacciones soluto-disolvente</a:t>
            </a:r>
          </a:p>
        </p:txBody>
      </p:sp>
      <p:sp>
        <p:nvSpPr>
          <p:cNvPr id="36872" name="Rectangle 3"/>
          <p:cNvSpPr>
            <a:spLocks noChangeArrowheads="1"/>
          </p:cNvSpPr>
          <p:nvPr/>
        </p:nvSpPr>
        <p:spPr bwMode="auto">
          <a:xfrm>
            <a:off x="828675" y="1412875"/>
            <a:ext cx="78295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b="0">
                <a:solidFill>
                  <a:srgbClr val="292929"/>
                </a:solidFill>
                <a:latin typeface="Calibri" panose="020F0502020204030204" pitchFamily="34" charset="0"/>
              </a:rPr>
              <a:t>Al proceso de disolución suele acompañar una </a:t>
            </a:r>
            <a:r>
              <a:rPr lang="es-ES" altLang="es-ES" sz="1800" b="0" i="1">
                <a:solidFill>
                  <a:srgbClr val="292929"/>
                </a:solidFill>
                <a:latin typeface="Calibri" panose="020F0502020204030204" pitchFamily="34" charset="0"/>
              </a:rPr>
              <a:t>variación positiva de entropía</a:t>
            </a:r>
            <a:r>
              <a:rPr lang="es-ES" altLang="es-ES" sz="1800" b="0">
                <a:solidFill>
                  <a:srgbClr val="292929"/>
                </a:solidFill>
                <a:latin typeface="Calibri" panose="020F0502020204030204" pitchFamily="34" charset="0"/>
              </a:rPr>
              <a:t> (</a:t>
            </a:r>
            <a:r>
              <a:rPr lang="el-GR" altLang="es-ES" sz="1800" b="0">
                <a:solidFill>
                  <a:srgbClr val="292929"/>
                </a:solidFill>
                <a:latin typeface="Times New Roman" panose="02020603050405020304" pitchFamily="18" charset="0"/>
                <a:cs typeface="Times New Roman" panose="02020603050405020304" pitchFamily="18" charset="0"/>
              </a:rPr>
              <a:t>Δ</a:t>
            </a:r>
            <a:r>
              <a:rPr lang="es-ES" altLang="es-ES" sz="1800" b="0" i="1">
                <a:solidFill>
                  <a:srgbClr val="292929"/>
                </a:solidFill>
                <a:latin typeface="Times New Roman" panose="02020603050405020304" pitchFamily="18" charset="0"/>
                <a:cs typeface="Times New Roman" panose="02020603050405020304" pitchFamily="18" charset="0"/>
              </a:rPr>
              <a:t>S </a:t>
            </a:r>
            <a:r>
              <a:rPr lang="es-ES" altLang="es-ES" sz="1800" b="0">
                <a:solidFill>
                  <a:srgbClr val="292929"/>
                </a:solidFill>
                <a:latin typeface="Times New Roman" panose="02020603050405020304" pitchFamily="18" charset="0"/>
                <a:cs typeface="Times New Roman" panose="02020603050405020304" pitchFamily="18" charset="0"/>
              </a:rPr>
              <a:t>&gt; 0</a:t>
            </a:r>
            <a:r>
              <a:rPr lang="es-ES" altLang="es-ES" sz="1800" b="0">
                <a:solidFill>
                  <a:srgbClr val="292929"/>
                </a:solidFill>
                <a:latin typeface="Calibri" panose="020F0502020204030204" pitchFamily="34" charset="0"/>
              </a:rPr>
              <a:t>). La entropía es una medida del desorden y en una mezcla el desorden tiende a aumentar de forma natural.</a:t>
            </a:r>
          </a:p>
        </p:txBody>
      </p:sp>
      <p:sp>
        <p:nvSpPr>
          <p:cNvPr id="36873" name="Rectangle 3"/>
          <p:cNvSpPr>
            <a:spLocks noChangeArrowheads="1"/>
          </p:cNvSpPr>
          <p:nvPr/>
        </p:nvSpPr>
        <p:spPr bwMode="auto">
          <a:xfrm>
            <a:off x="539750" y="2428875"/>
            <a:ext cx="79914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B0F0"/>
              </a:buClr>
              <a:buFont typeface="Wingdings" panose="05000000000000000000" pitchFamily="2" charset="2"/>
              <a:buChar char="à"/>
            </a:pPr>
            <a:r>
              <a:rPr lang="es-ES" altLang="es-ES" sz="1600" i="1">
                <a:solidFill>
                  <a:srgbClr val="000099"/>
                </a:solidFill>
                <a:latin typeface="Arial" panose="020B0604020202020204" pitchFamily="34" charset="0"/>
              </a:rPr>
              <a:t>Influencia de las fuerzas intermoleculares</a:t>
            </a:r>
          </a:p>
        </p:txBody>
      </p:sp>
      <p:sp>
        <p:nvSpPr>
          <p:cNvPr id="36874" name="Rectangle 3"/>
          <p:cNvSpPr>
            <a:spLocks noChangeArrowheads="1"/>
          </p:cNvSpPr>
          <p:nvPr/>
        </p:nvSpPr>
        <p:spPr bwMode="auto">
          <a:xfrm>
            <a:off x="828675" y="2873375"/>
            <a:ext cx="78295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b="0">
                <a:solidFill>
                  <a:srgbClr val="292929"/>
                </a:solidFill>
                <a:latin typeface="Calibri" panose="020F0502020204030204" pitchFamily="34" charset="0"/>
              </a:rPr>
              <a:t>Fuerzas de atracción intermoleculares </a:t>
            </a:r>
            <a:r>
              <a:rPr lang="es-ES" altLang="es-ES" sz="1800" b="0" u="sng">
                <a:solidFill>
                  <a:srgbClr val="292929"/>
                </a:solidFill>
                <a:latin typeface="Calibri" panose="020F0502020204030204" pitchFamily="34" charset="0"/>
              </a:rPr>
              <a:t>muy débiles</a:t>
            </a:r>
            <a:r>
              <a:rPr lang="es-ES" altLang="es-ES" sz="1800" b="0">
                <a:solidFill>
                  <a:srgbClr val="292929"/>
                </a:solidFill>
                <a:latin typeface="Calibri" panose="020F0502020204030204" pitchFamily="34" charset="0"/>
              </a:rPr>
              <a:t>. Gases: el proceso de disolución de gases depende de la entropía y por eso todos los gases se disuelven unos en otros. Los gases son siempre </a:t>
            </a:r>
            <a:r>
              <a:rPr lang="es-ES" altLang="es-ES" sz="1800" b="0" i="1">
                <a:solidFill>
                  <a:srgbClr val="292929"/>
                </a:solidFill>
                <a:latin typeface="Calibri" panose="020F0502020204030204" pitchFamily="34" charset="0"/>
              </a:rPr>
              <a:t>miscibles</a:t>
            </a:r>
            <a:r>
              <a:rPr lang="es-ES" altLang="es-ES" sz="1800" b="0">
                <a:solidFill>
                  <a:srgbClr val="292929"/>
                </a:solidFill>
                <a:latin typeface="Calibri" panose="020F0502020204030204" pitchFamily="34" charset="0"/>
              </a:rPr>
              <a:t>.</a:t>
            </a:r>
          </a:p>
        </p:txBody>
      </p:sp>
      <p:sp>
        <p:nvSpPr>
          <p:cNvPr id="18" name="Rectangle 3"/>
          <p:cNvSpPr>
            <a:spLocks noChangeArrowheads="1"/>
          </p:cNvSpPr>
          <p:nvPr/>
        </p:nvSpPr>
        <p:spPr bwMode="auto">
          <a:xfrm>
            <a:off x="828675" y="3871913"/>
            <a:ext cx="792003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800" b="0" dirty="0">
                <a:solidFill>
                  <a:srgbClr val="002060"/>
                </a:solidFill>
                <a:latin typeface="Calibri" pitchFamily="34" charset="0"/>
                <a:cs typeface="Arial" charset="0"/>
              </a:rPr>
              <a:t>Fuerzas intermoleculares  </a:t>
            </a:r>
            <a:r>
              <a:rPr lang="es-ES" altLang="es-ES" sz="1800" b="0" u="sng" dirty="0">
                <a:solidFill>
                  <a:srgbClr val="002060"/>
                </a:solidFill>
                <a:latin typeface="Calibri" pitchFamily="34" charset="0"/>
                <a:cs typeface="Arial" charset="0"/>
              </a:rPr>
              <a:t>apreciables</a:t>
            </a:r>
            <a:r>
              <a:rPr lang="es-ES" altLang="es-ES" sz="1800" b="0" dirty="0">
                <a:solidFill>
                  <a:srgbClr val="002060"/>
                </a:solidFill>
                <a:latin typeface="Calibri" pitchFamily="34" charset="0"/>
                <a:cs typeface="Arial" charset="0"/>
              </a:rPr>
              <a:t>: es posible la mezcla. En líquidos: si las fuerzas de atracción son de la misma intensidad, no predomina ninguna de ellas y las moléculas se mueven libremente. Los líquidos son entonces </a:t>
            </a:r>
            <a:r>
              <a:rPr lang="es-ES" altLang="es-ES" sz="1800" b="0" i="1" dirty="0">
                <a:solidFill>
                  <a:srgbClr val="002060"/>
                </a:solidFill>
                <a:latin typeface="Calibri" pitchFamily="34" charset="0"/>
                <a:cs typeface="Arial" charset="0"/>
              </a:rPr>
              <a:t>miscibles</a:t>
            </a:r>
            <a:r>
              <a:rPr lang="es-ES" altLang="es-ES" sz="1800" b="0" dirty="0">
                <a:solidFill>
                  <a:srgbClr val="002060"/>
                </a:solidFill>
                <a:latin typeface="Calibri" pitchFamily="34" charset="0"/>
                <a:cs typeface="Arial" charset="0"/>
              </a:rPr>
              <a:t>.</a:t>
            </a:r>
          </a:p>
        </p:txBody>
      </p:sp>
      <p:graphicFrame>
        <p:nvGraphicFramePr>
          <p:cNvPr id="21" name="20 Tabla"/>
          <p:cNvGraphicFramePr>
            <a:graphicFrameLocks noGrp="1"/>
          </p:cNvGraphicFramePr>
          <p:nvPr/>
        </p:nvGraphicFramePr>
        <p:xfrm>
          <a:off x="2051050" y="4797425"/>
          <a:ext cx="4746625" cy="503238"/>
        </p:xfrm>
        <a:graphic>
          <a:graphicData uri="http://schemas.openxmlformats.org/drawingml/2006/table">
            <a:tbl>
              <a:tblPr firstRow="1" bandRow="1">
                <a:tableStyleId>{5C22544A-7EE6-4342-B048-85BDC9FD1C3A}</a:tableStyleId>
              </a:tblPr>
              <a:tblGrid>
                <a:gridCol w="1111075">
                  <a:extLst>
                    <a:ext uri="{9D8B030D-6E8A-4147-A177-3AD203B41FA5}">
                      <a16:colId xmlns:a16="http://schemas.microsoft.com/office/drawing/2014/main" val="20000"/>
                    </a:ext>
                  </a:extLst>
                </a:gridCol>
                <a:gridCol w="3635550">
                  <a:extLst>
                    <a:ext uri="{9D8B030D-6E8A-4147-A177-3AD203B41FA5}">
                      <a16:colId xmlns:a16="http://schemas.microsoft.com/office/drawing/2014/main" val="20001"/>
                    </a:ext>
                  </a:extLst>
                </a:gridCol>
              </a:tblGrid>
              <a:tr h="503238">
                <a:tc>
                  <a:txBody>
                    <a:bodyPr/>
                    <a:lstStyle/>
                    <a:p>
                      <a:pPr algn="r"/>
                      <a:r>
                        <a:rPr kumimoji="0" lang="en-US" altLang="es-ES" sz="1400" b="0" i="0" dirty="0" smtClean="0">
                          <a:solidFill>
                            <a:srgbClr val="C00000"/>
                          </a:solidFill>
                          <a:latin typeface="Calibri" pitchFamily="34" charset="0"/>
                          <a:cs typeface="Calibri" pitchFamily="34" charset="0"/>
                          <a:sym typeface="Wingdings" pitchFamily="2" charset="2"/>
                        </a:rPr>
                        <a:t></a:t>
                      </a:r>
                      <a:r>
                        <a:rPr kumimoji="0" lang="en-US" altLang="es-ES" sz="1400" b="0" i="1" dirty="0" smtClean="0">
                          <a:solidFill>
                            <a:srgbClr val="C00000"/>
                          </a:solidFill>
                          <a:latin typeface="Calibri" pitchFamily="34" charset="0"/>
                          <a:cs typeface="Calibri" pitchFamily="34" charset="0"/>
                          <a:sym typeface="Wingdings" pitchFamily="2" charset="2"/>
                        </a:rPr>
                        <a:t> </a:t>
                      </a:r>
                      <a:r>
                        <a:rPr kumimoji="0" lang="en-US" altLang="es-ES" sz="1400" b="0" i="1" dirty="0" err="1" smtClean="0">
                          <a:solidFill>
                            <a:srgbClr val="C00000"/>
                          </a:solidFill>
                          <a:latin typeface="Calibri" pitchFamily="34" charset="0"/>
                          <a:cs typeface="Calibri" pitchFamily="34" charset="0"/>
                        </a:rPr>
                        <a:t>Ejemplo</a:t>
                      </a:r>
                      <a:r>
                        <a:rPr kumimoji="0" lang="en-US" altLang="es-ES" sz="1400" b="0" i="1" dirty="0" smtClean="0">
                          <a:solidFill>
                            <a:srgbClr val="C00000"/>
                          </a:solidFill>
                          <a:latin typeface="Calibri" pitchFamily="34" charset="0"/>
                          <a:cs typeface="Calibri" pitchFamily="34" charset="0"/>
                        </a:rPr>
                        <a:t>:</a:t>
                      </a:r>
                      <a:endParaRPr lang="es-ES" sz="1400" i="1" dirty="0">
                        <a:solidFill>
                          <a:srgbClr val="303D4E"/>
                        </a:solidFill>
                        <a:latin typeface="Calibri" pitchFamily="34" charset="0"/>
                        <a:cs typeface="Calibri" pitchFamily="34" charset="0"/>
                      </a:endParaRPr>
                    </a:p>
                  </a:txBody>
                  <a:tcPr marL="35994" marR="35994" marT="35932" marB="35932">
                    <a:noFill/>
                  </a:tcPr>
                </a:tc>
                <a:tc>
                  <a:txBody>
                    <a:bodyPr/>
                    <a:lstStyle/>
                    <a:p>
                      <a:pPr algn="l"/>
                      <a:r>
                        <a:rPr kumimoji="0" lang="en-US" altLang="es-ES" sz="1400" b="0" i="1" dirty="0" err="1" smtClean="0">
                          <a:solidFill>
                            <a:srgbClr val="000000"/>
                          </a:solidFill>
                          <a:latin typeface="Calibri" pitchFamily="34" charset="0"/>
                          <a:cs typeface="Calibri" pitchFamily="34" charset="0"/>
                        </a:rPr>
                        <a:t>Mezcla</a:t>
                      </a:r>
                      <a:r>
                        <a:rPr kumimoji="0" lang="en-US" altLang="es-ES" sz="1400" b="0" i="1" dirty="0" smtClean="0">
                          <a:solidFill>
                            <a:srgbClr val="000000"/>
                          </a:solidFill>
                          <a:latin typeface="Calibri" pitchFamily="34" charset="0"/>
                          <a:cs typeface="Calibri" pitchFamily="34" charset="0"/>
                        </a:rPr>
                        <a:t> de </a:t>
                      </a:r>
                      <a:r>
                        <a:rPr kumimoji="0" lang="en-US" altLang="es-ES" sz="1400" b="0" i="1" dirty="0" err="1" smtClean="0">
                          <a:solidFill>
                            <a:srgbClr val="000000"/>
                          </a:solidFill>
                          <a:latin typeface="Calibri" pitchFamily="34" charset="0"/>
                          <a:cs typeface="Calibri" pitchFamily="34" charset="0"/>
                        </a:rPr>
                        <a:t>hidrocarburos</a:t>
                      </a:r>
                      <a:r>
                        <a:rPr kumimoji="0" lang="en-US" altLang="es-ES" sz="1400" b="0" i="1" dirty="0" smtClean="0">
                          <a:solidFill>
                            <a:srgbClr val="000000"/>
                          </a:solidFill>
                          <a:latin typeface="Calibri" pitchFamily="34" charset="0"/>
                          <a:cs typeface="Calibri" pitchFamily="34" charset="0"/>
                        </a:rPr>
                        <a:t> </a:t>
                      </a:r>
                      <a:r>
                        <a:rPr kumimoji="0" lang="en-US" altLang="es-ES" sz="1400" b="0" i="1" dirty="0" err="1" smtClean="0">
                          <a:solidFill>
                            <a:srgbClr val="000000"/>
                          </a:solidFill>
                          <a:latin typeface="Calibri" pitchFamily="34" charset="0"/>
                          <a:cs typeface="Calibri" pitchFamily="34" charset="0"/>
                        </a:rPr>
                        <a:t>heptano</a:t>
                      </a:r>
                      <a:r>
                        <a:rPr kumimoji="0" lang="en-US" altLang="es-ES" sz="1400" b="0" i="1" dirty="0" smtClean="0">
                          <a:solidFill>
                            <a:srgbClr val="000000"/>
                          </a:solidFill>
                          <a:latin typeface="Calibri" pitchFamily="34" charset="0"/>
                          <a:cs typeface="Calibri" pitchFamily="34" charset="0"/>
                        </a:rPr>
                        <a:t> y </a:t>
                      </a:r>
                      <a:r>
                        <a:rPr kumimoji="0" lang="en-US" altLang="es-ES" sz="1400" b="0" i="1" dirty="0" err="1" smtClean="0">
                          <a:solidFill>
                            <a:srgbClr val="000000"/>
                          </a:solidFill>
                          <a:latin typeface="Calibri" pitchFamily="34" charset="0"/>
                          <a:cs typeface="Calibri" pitchFamily="34" charset="0"/>
                        </a:rPr>
                        <a:t>octano</a:t>
                      </a:r>
                      <a:endParaRPr lang="es-ES" sz="1400" i="1" dirty="0">
                        <a:solidFill>
                          <a:srgbClr val="303D4E"/>
                        </a:solidFill>
                        <a:latin typeface="Calibri" pitchFamily="34" charset="0"/>
                        <a:cs typeface="Calibri" pitchFamily="34" charset="0"/>
                      </a:endParaRPr>
                    </a:p>
                  </a:txBody>
                  <a:tcPr marL="35994" marR="35994" marT="35932" marB="35932">
                    <a:noFill/>
                  </a:tcPr>
                </a:tc>
                <a:extLst>
                  <a:ext uri="{0D108BD9-81ED-4DB2-BD59-A6C34878D82A}">
                    <a16:rowId xmlns:a16="http://schemas.microsoft.com/office/drawing/2014/main" val="10000"/>
                  </a:ext>
                </a:extLst>
              </a:tr>
            </a:tbl>
          </a:graphicData>
        </a:graphic>
      </p:graphicFrame>
      <p:sp>
        <p:nvSpPr>
          <p:cNvPr id="36884" name="Rectangle 3"/>
          <p:cNvSpPr>
            <a:spLocks noChangeArrowheads="1"/>
          </p:cNvSpPr>
          <p:nvPr/>
        </p:nvSpPr>
        <p:spPr bwMode="auto">
          <a:xfrm>
            <a:off x="828675" y="5300663"/>
            <a:ext cx="78295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b="0">
                <a:solidFill>
                  <a:srgbClr val="292929"/>
                </a:solidFill>
                <a:latin typeface="Calibri" panose="020F0502020204030204" pitchFamily="34" charset="0"/>
              </a:rPr>
              <a:t>Fuerzas intermoleculares </a:t>
            </a:r>
            <a:r>
              <a:rPr lang="es-ES" altLang="es-ES" sz="1800" b="0" u="sng">
                <a:solidFill>
                  <a:srgbClr val="292929"/>
                </a:solidFill>
                <a:latin typeface="Calibri" panose="020F0502020204030204" pitchFamily="34" charset="0"/>
              </a:rPr>
              <a:t>muy diferentes</a:t>
            </a:r>
            <a:r>
              <a:rPr lang="es-ES" altLang="es-ES" sz="1800" b="0">
                <a:solidFill>
                  <a:srgbClr val="292929"/>
                </a:solidFill>
                <a:latin typeface="Calibri" panose="020F0502020204030204" pitchFamily="34" charset="0"/>
              </a:rPr>
              <a:t>: se necesita un aporte de energía que no se recupera en la formación de nuevas fuerzas de atracción. En ese caso, los líquidos serían </a:t>
            </a:r>
            <a:r>
              <a:rPr lang="es-ES" altLang="es-ES" sz="1800" b="0" i="1">
                <a:solidFill>
                  <a:srgbClr val="292929"/>
                </a:solidFill>
                <a:latin typeface="Calibri" panose="020F0502020204030204" pitchFamily="34" charset="0"/>
              </a:rPr>
              <a:t>inmiscibles</a:t>
            </a:r>
            <a:r>
              <a:rPr lang="es-ES" altLang="es-ES" sz="1800" b="0">
                <a:solidFill>
                  <a:srgbClr val="292929"/>
                </a:solidFill>
                <a:latin typeface="Calibri" panose="020F0502020204030204" pitchFamily="34" charset="0"/>
              </a:rPr>
              <a:t>. </a:t>
            </a:r>
          </a:p>
        </p:txBody>
      </p:sp>
      <p:graphicFrame>
        <p:nvGraphicFramePr>
          <p:cNvPr id="24" name="23 Tabla"/>
          <p:cNvGraphicFramePr>
            <a:graphicFrameLocks noGrp="1"/>
          </p:cNvGraphicFramePr>
          <p:nvPr/>
        </p:nvGraphicFramePr>
        <p:xfrm>
          <a:off x="2051050" y="6199188"/>
          <a:ext cx="4746625" cy="360362"/>
        </p:xfrm>
        <a:graphic>
          <a:graphicData uri="http://schemas.openxmlformats.org/drawingml/2006/table">
            <a:tbl>
              <a:tblPr firstRow="1" bandRow="1">
                <a:tableStyleId>{5C22544A-7EE6-4342-B048-85BDC9FD1C3A}</a:tableStyleId>
              </a:tblPr>
              <a:tblGrid>
                <a:gridCol w="1111075">
                  <a:extLst>
                    <a:ext uri="{9D8B030D-6E8A-4147-A177-3AD203B41FA5}">
                      <a16:colId xmlns:a16="http://schemas.microsoft.com/office/drawing/2014/main" val="20000"/>
                    </a:ext>
                  </a:extLst>
                </a:gridCol>
                <a:gridCol w="3635550">
                  <a:extLst>
                    <a:ext uri="{9D8B030D-6E8A-4147-A177-3AD203B41FA5}">
                      <a16:colId xmlns:a16="http://schemas.microsoft.com/office/drawing/2014/main" val="20001"/>
                    </a:ext>
                  </a:extLst>
                </a:gridCol>
              </a:tblGrid>
              <a:tr h="360362">
                <a:tc>
                  <a:txBody>
                    <a:bodyPr/>
                    <a:lstStyle/>
                    <a:p>
                      <a:pPr algn="r"/>
                      <a:r>
                        <a:rPr kumimoji="0" lang="en-US" altLang="es-ES" sz="1400" b="0" i="0" dirty="0" smtClean="0">
                          <a:solidFill>
                            <a:srgbClr val="C00000"/>
                          </a:solidFill>
                          <a:latin typeface="Calibri" pitchFamily="34" charset="0"/>
                          <a:cs typeface="Calibri" pitchFamily="34" charset="0"/>
                          <a:sym typeface="Wingdings" pitchFamily="2" charset="2"/>
                        </a:rPr>
                        <a:t></a:t>
                      </a:r>
                      <a:r>
                        <a:rPr kumimoji="0" lang="en-US" altLang="es-ES" sz="1400" b="0" i="1" dirty="0" smtClean="0">
                          <a:solidFill>
                            <a:srgbClr val="C00000"/>
                          </a:solidFill>
                          <a:latin typeface="Calibri" pitchFamily="34" charset="0"/>
                          <a:cs typeface="Calibri" pitchFamily="34" charset="0"/>
                          <a:sym typeface="Wingdings" pitchFamily="2" charset="2"/>
                        </a:rPr>
                        <a:t> </a:t>
                      </a:r>
                      <a:r>
                        <a:rPr kumimoji="0" lang="en-US" altLang="es-ES" sz="1400" b="0" i="1" dirty="0" err="1" smtClean="0">
                          <a:solidFill>
                            <a:srgbClr val="C00000"/>
                          </a:solidFill>
                          <a:latin typeface="Calibri" pitchFamily="34" charset="0"/>
                          <a:cs typeface="Calibri" pitchFamily="34" charset="0"/>
                        </a:rPr>
                        <a:t>Ejemplo</a:t>
                      </a:r>
                      <a:r>
                        <a:rPr kumimoji="0" lang="en-US" altLang="es-ES" sz="1400" b="0" i="1" dirty="0" smtClean="0">
                          <a:solidFill>
                            <a:srgbClr val="C00000"/>
                          </a:solidFill>
                          <a:latin typeface="Calibri" pitchFamily="34" charset="0"/>
                          <a:cs typeface="Calibri" pitchFamily="34" charset="0"/>
                        </a:rPr>
                        <a:t>:</a:t>
                      </a:r>
                      <a:endParaRPr lang="es-ES" sz="1400" i="1" dirty="0">
                        <a:solidFill>
                          <a:srgbClr val="303D4E"/>
                        </a:solidFill>
                        <a:latin typeface="Calibri" pitchFamily="34" charset="0"/>
                        <a:cs typeface="Calibri" pitchFamily="34" charset="0"/>
                      </a:endParaRPr>
                    </a:p>
                  </a:txBody>
                  <a:tcPr marL="35994" marR="35994" marT="35964" marB="35964">
                    <a:noFill/>
                  </a:tcPr>
                </a:tc>
                <a:tc>
                  <a:txBody>
                    <a:bodyPr/>
                    <a:lstStyle/>
                    <a:p>
                      <a:pPr algn="l"/>
                      <a:r>
                        <a:rPr kumimoji="0" lang="en-US" altLang="es-ES" sz="1400" b="0" i="1" dirty="0" err="1" smtClean="0">
                          <a:solidFill>
                            <a:srgbClr val="000000"/>
                          </a:solidFill>
                          <a:latin typeface="Calibri" pitchFamily="34" charset="0"/>
                          <a:cs typeface="Calibri" pitchFamily="34" charset="0"/>
                        </a:rPr>
                        <a:t>Mezcla</a:t>
                      </a:r>
                      <a:r>
                        <a:rPr kumimoji="0" lang="en-US" altLang="es-ES" sz="1400" b="0" i="1" dirty="0" smtClean="0">
                          <a:solidFill>
                            <a:srgbClr val="000000"/>
                          </a:solidFill>
                          <a:latin typeface="Calibri" pitchFamily="34" charset="0"/>
                          <a:cs typeface="Calibri" pitchFamily="34" charset="0"/>
                        </a:rPr>
                        <a:t> de un </a:t>
                      </a:r>
                      <a:r>
                        <a:rPr kumimoji="0" lang="en-US" altLang="es-ES" sz="1400" b="0" i="1" dirty="0" err="1" smtClean="0">
                          <a:solidFill>
                            <a:srgbClr val="000000"/>
                          </a:solidFill>
                          <a:latin typeface="Calibri" pitchFamily="34" charset="0"/>
                          <a:cs typeface="Calibri" pitchFamily="34" charset="0"/>
                        </a:rPr>
                        <a:t>hidrocarburo</a:t>
                      </a:r>
                      <a:r>
                        <a:rPr kumimoji="0" lang="en-US" altLang="es-ES" sz="1400" b="0" i="1" baseline="0" dirty="0" smtClean="0">
                          <a:solidFill>
                            <a:srgbClr val="000000"/>
                          </a:solidFill>
                          <a:latin typeface="Calibri" pitchFamily="34" charset="0"/>
                          <a:cs typeface="Calibri" pitchFamily="34" charset="0"/>
                        </a:rPr>
                        <a:t> con </a:t>
                      </a:r>
                      <a:r>
                        <a:rPr kumimoji="0" lang="en-US" altLang="es-ES" sz="1400" b="0" i="1" baseline="0" dirty="0" err="1" smtClean="0">
                          <a:solidFill>
                            <a:srgbClr val="000000"/>
                          </a:solidFill>
                          <a:latin typeface="Calibri" pitchFamily="34" charset="0"/>
                          <a:cs typeface="Calibri" pitchFamily="34" charset="0"/>
                        </a:rPr>
                        <a:t>agua</a:t>
                      </a:r>
                      <a:r>
                        <a:rPr kumimoji="0" lang="en-US" altLang="es-ES" sz="1400" b="0" i="1" baseline="0" dirty="0" smtClean="0">
                          <a:solidFill>
                            <a:srgbClr val="000000"/>
                          </a:solidFill>
                          <a:latin typeface="Calibri" pitchFamily="34" charset="0"/>
                          <a:cs typeface="Calibri" pitchFamily="34" charset="0"/>
                        </a:rPr>
                        <a:t>.</a:t>
                      </a:r>
                      <a:endParaRPr lang="es-ES" sz="1400" i="1" dirty="0">
                        <a:solidFill>
                          <a:srgbClr val="303D4E"/>
                        </a:solidFill>
                        <a:latin typeface="Calibri" pitchFamily="34" charset="0"/>
                        <a:cs typeface="Calibri" pitchFamily="34" charset="0"/>
                      </a:endParaRPr>
                    </a:p>
                  </a:txBody>
                  <a:tcPr marL="35994" marR="35994" marT="35964" marB="35964">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789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789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789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9E94CCE-6DC1-4F09-9C1F-900367318BFE}" type="slidenum">
              <a:rPr kumimoji="0" lang="en-US" altLang="es-ES" sz="1400" b="0">
                <a:solidFill>
                  <a:schemeClr val="tx1"/>
                </a:solidFill>
                <a:latin typeface="Tahoma" panose="020B0604030504040204" pitchFamily="34" charset="0"/>
              </a:rPr>
              <a:pPr algn="r" eaLnBrk="1" hangingPunct="1">
                <a:spcBef>
                  <a:spcPct val="0"/>
                </a:spcBef>
                <a:buClrTx/>
                <a:buFontTx/>
                <a:buNone/>
              </a:pPr>
              <a:t>22</a:t>
            </a:fld>
            <a:endParaRPr kumimoji="0" lang="en-US" altLang="es-ES" sz="1400" b="0">
              <a:solidFill>
                <a:schemeClr val="tx1"/>
              </a:solidFill>
              <a:latin typeface="Tahoma" panose="020B0604030504040204" pitchFamily="34" charset="0"/>
            </a:endParaRPr>
          </a:p>
        </p:txBody>
      </p:sp>
      <p:sp>
        <p:nvSpPr>
          <p:cNvPr id="37894"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37895"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1. Interacciones soluto-disolvente</a:t>
            </a:r>
          </a:p>
        </p:txBody>
      </p:sp>
      <p:sp>
        <p:nvSpPr>
          <p:cNvPr id="37896" name="Rectangle 3"/>
          <p:cNvSpPr>
            <a:spLocks noChangeArrowheads="1"/>
          </p:cNvSpPr>
          <p:nvPr/>
        </p:nvSpPr>
        <p:spPr bwMode="auto">
          <a:xfrm>
            <a:off x="828675" y="1484313"/>
            <a:ext cx="76295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b="0">
                <a:solidFill>
                  <a:srgbClr val="292929"/>
                </a:solidFill>
                <a:latin typeface="Calibri" panose="020F0502020204030204" pitchFamily="34" charset="0"/>
              </a:rPr>
              <a:t>En el caso de disoluciones acuosas de alcoholes (grupo –OH), se produce una atracción recíproca entre el agua y estas moléculas (grupos –OH + puentes de hidrógeno). </a:t>
            </a:r>
          </a:p>
        </p:txBody>
      </p:sp>
      <p:pic>
        <p:nvPicPr>
          <p:cNvPr id="3789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25" y="3716338"/>
            <a:ext cx="5378450" cy="1722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98" name="10 Rectángulo"/>
          <p:cNvSpPr>
            <a:spLocks noChangeArrowheads="1"/>
          </p:cNvSpPr>
          <p:nvPr/>
        </p:nvSpPr>
        <p:spPr bwMode="auto">
          <a:xfrm>
            <a:off x="1390650" y="2424113"/>
            <a:ext cx="721360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FF0000"/>
              </a:buClr>
            </a:pPr>
            <a:r>
              <a:rPr lang="es-ES" altLang="es-ES" sz="1600" b="0">
                <a:solidFill>
                  <a:srgbClr val="303D4E"/>
                </a:solidFill>
                <a:latin typeface="Times New Roman" panose="02020603050405020304" pitchFamily="18" charset="0"/>
                <a:cs typeface="Times New Roman" panose="02020603050405020304" pitchFamily="18" charset="0"/>
              </a:rPr>
              <a:t>Las cadenas más cortas tienen fuerzas de atracción con el agua más parecidas a las que tienen dos moléculas de agua entre sí, y son totalmente miscibles</a:t>
            </a:r>
          </a:p>
          <a:p>
            <a:pPr eaLnBrk="1" hangingPunct="1">
              <a:spcBef>
                <a:spcPts val="600"/>
              </a:spcBef>
              <a:buClr>
                <a:srgbClr val="FF0000"/>
              </a:buClr>
            </a:pPr>
            <a:r>
              <a:rPr lang="es-ES" altLang="es-ES" sz="1600" b="0">
                <a:solidFill>
                  <a:srgbClr val="303D4E"/>
                </a:solidFill>
                <a:latin typeface="Times New Roman" panose="02020603050405020304" pitchFamily="18" charset="0"/>
                <a:cs typeface="Times New Roman" panose="02020603050405020304" pitchFamily="18" charset="0"/>
              </a:rPr>
              <a:t>Cuanto más larga es la cadena (→</a:t>
            </a:r>
            <a:r>
              <a:rPr lang="es-ES" altLang="es-ES" sz="1600" b="0" i="1">
                <a:solidFill>
                  <a:srgbClr val="303D4E"/>
                </a:solidFill>
                <a:latin typeface="Times New Roman" panose="02020603050405020304" pitchFamily="18" charset="0"/>
                <a:cs typeface="Times New Roman" panose="02020603050405020304" pitchFamily="18" charset="0"/>
              </a:rPr>
              <a:t>hidrocarburo</a:t>
            </a:r>
            <a:r>
              <a:rPr lang="es-ES" altLang="es-ES" sz="1600" b="0">
                <a:solidFill>
                  <a:srgbClr val="303D4E"/>
                </a:solidFill>
                <a:latin typeface="Times New Roman" panose="02020603050405020304" pitchFamily="18" charset="0"/>
                <a:cs typeface="Times New Roman" panose="02020603050405020304" pitchFamily="18" charset="0"/>
              </a:rPr>
              <a:t>), menor es su solubilidad en agua porque la proporción de puentes de hidrógeno disminuye.  </a:t>
            </a:r>
          </a:p>
        </p:txBody>
      </p:sp>
      <p:sp>
        <p:nvSpPr>
          <p:cNvPr id="18" name="Rectangle 3"/>
          <p:cNvSpPr>
            <a:spLocks noChangeArrowheads="1"/>
          </p:cNvSpPr>
          <p:nvPr/>
        </p:nvSpPr>
        <p:spPr bwMode="auto">
          <a:xfrm>
            <a:off x="828675" y="5661025"/>
            <a:ext cx="78295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800" b="0" dirty="0">
                <a:solidFill>
                  <a:srgbClr val="002060"/>
                </a:solidFill>
                <a:latin typeface="Calibri" pitchFamily="34" charset="0"/>
                <a:cs typeface="Arial" charset="0"/>
              </a:rPr>
              <a:t>Los sólidos moleculares no polares (como el I</a:t>
            </a:r>
            <a:r>
              <a:rPr lang="es-ES" altLang="es-ES" sz="1800" b="0" baseline="-25000" dirty="0">
                <a:solidFill>
                  <a:srgbClr val="002060"/>
                </a:solidFill>
                <a:latin typeface="Calibri" pitchFamily="34" charset="0"/>
                <a:cs typeface="Arial" charset="0"/>
              </a:rPr>
              <a:t>2</a:t>
            </a:r>
            <a:r>
              <a:rPr lang="es-ES" altLang="es-ES" sz="1800" b="0" dirty="0">
                <a:solidFill>
                  <a:srgbClr val="002060"/>
                </a:solidFill>
                <a:latin typeface="Calibri" pitchFamily="34" charset="0"/>
                <a:cs typeface="Arial" charset="0"/>
              </a:rPr>
              <a:t>) se disuelven mejor en líquidos con moléculas no polares. Sólidos como el grafito o el cuarzo son insolubles por la fuerza de sus enlaces covalentes.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891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891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891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17997E8-2F4F-43FC-AD1E-3C2B4CA84714}" type="slidenum">
              <a:rPr kumimoji="0" lang="en-US" altLang="es-ES" sz="1400" b="0">
                <a:solidFill>
                  <a:schemeClr val="tx1"/>
                </a:solidFill>
                <a:latin typeface="Tahoma" panose="020B0604030504040204" pitchFamily="34" charset="0"/>
              </a:rPr>
              <a:pPr algn="r" eaLnBrk="1" hangingPunct="1">
                <a:spcBef>
                  <a:spcPct val="0"/>
                </a:spcBef>
                <a:buClrTx/>
                <a:buFontTx/>
                <a:buNone/>
              </a:pPr>
              <a:t>23</a:t>
            </a:fld>
            <a:endParaRPr kumimoji="0" lang="en-US" altLang="es-ES" sz="1400" b="0">
              <a:solidFill>
                <a:schemeClr val="tx1"/>
              </a:solidFill>
              <a:latin typeface="Tahoma" panose="020B0604030504040204" pitchFamily="34" charset="0"/>
            </a:endParaRPr>
          </a:p>
        </p:txBody>
      </p:sp>
      <p:sp>
        <p:nvSpPr>
          <p:cNvPr id="38918"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38919" name="Rectangle 3"/>
          <p:cNvSpPr>
            <a:spLocks noChangeArrowheads="1"/>
          </p:cNvSpPr>
          <p:nvPr/>
        </p:nvSpPr>
        <p:spPr bwMode="auto">
          <a:xfrm>
            <a:off x="828675" y="1844675"/>
            <a:ext cx="7056438"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b="0">
                <a:solidFill>
                  <a:srgbClr val="292929"/>
                </a:solidFill>
                <a:latin typeface="Calibri" panose="020F0502020204030204" pitchFamily="34" charset="0"/>
              </a:rPr>
              <a:t>Compuestos iónicos en general </a:t>
            </a:r>
            <a:r>
              <a:rPr lang="es-ES" altLang="es-ES" sz="1800" b="0" i="1">
                <a:solidFill>
                  <a:srgbClr val="292929"/>
                </a:solidFill>
                <a:latin typeface="Calibri" panose="020F0502020204030204" pitchFamily="34" charset="0"/>
              </a:rPr>
              <a:t>insolubles</a:t>
            </a:r>
            <a:r>
              <a:rPr lang="es-ES" altLang="es-ES" sz="1800" b="0">
                <a:solidFill>
                  <a:srgbClr val="292929"/>
                </a:solidFill>
                <a:latin typeface="Calibri" panose="020F0502020204030204" pitchFamily="34" charset="0"/>
              </a:rPr>
              <a:t>: fuerte atracción entre iones de carga opuesta en la red cristalina. Sólo con disolventes muy polares y con moléculas de pequeño tamaño(ej. H</a:t>
            </a:r>
            <a:r>
              <a:rPr lang="es-ES" altLang="es-ES" sz="1800" b="0" baseline="-25000">
                <a:solidFill>
                  <a:srgbClr val="292929"/>
                </a:solidFill>
                <a:latin typeface="Calibri" panose="020F0502020204030204" pitchFamily="34" charset="0"/>
              </a:rPr>
              <a:t>2</a:t>
            </a:r>
            <a:r>
              <a:rPr lang="es-ES" altLang="es-ES" sz="1800" b="0">
                <a:solidFill>
                  <a:srgbClr val="292929"/>
                </a:solidFill>
                <a:latin typeface="Calibri" panose="020F0502020204030204" pitchFamily="34" charset="0"/>
              </a:rPr>
              <a:t>O). Grandes diferencias en solubilidad en H</a:t>
            </a:r>
            <a:r>
              <a:rPr lang="es-ES" altLang="es-ES" sz="1800" b="0" baseline="-25000">
                <a:solidFill>
                  <a:srgbClr val="292929"/>
                </a:solidFill>
                <a:latin typeface="Calibri" panose="020F0502020204030204" pitchFamily="34" charset="0"/>
              </a:rPr>
              <a:t>2</a:t>
            </a:r>
            <a:r>
              <a:rPr lang="es-ES" altLang="es-ES" sz="1800" b="0">
                <a:solidFill>
                  <a:srgbClr val="292929"/>
                </a:solidFill>
                <a:latin typeface="Calibri" panose="020F0502020204030204" pitchFamily="34" charset="0"/>
              </a:rPr>
              <a:t>O.</a:t>
            </a:r>
          </a:p>
        </p:txBody>
      </p:sp>
      <p:sp>
        <p:nvSpPr>
          <p:cNvPr id="38920" name="Rectangle 3"/>
          <p:cNvSpPr>
            <a:spLocks noChangeArrowheads="1"/>
          </p:cNvSpPr>
          <p:nvPr/>
        </p:nvSpPr>
        <p:spPr bwMode="auto">
          <a:xfrm>
            <a:off x="611188" y="1341438"/>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2. Soluciones iónicas</a:t>
            </a:r>
          </a:p>
        </p:txBody>
      </p:sp>
      <p:pic>
        <p:nvPicPr>
          <p:cNvPr id="38921" name="Picture 12" descr="http://nobel.scas.bcit.ca/chem0010/unit9/images/ioniclattice_solv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6775" y="504825"/>
            <a:ext cx="17287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Rectangle 3"/>
          <p:cNvSpPr>
            <a:spLocks noChangeArrowheads="1"/>
          </p:cNvSpPr>
          <p:nvPr/>
        </p:nvSpPr>
        <p:spPr bwMode="auto">
          <a:xfrm>
            <a:off x="3649663" y="3181350"/>
            <a:ext cx="488315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3525" indent="-26352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600" b="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Las fuerzas de atracción entre iones y H</a:t>
            </a:r>
            <a:r>
              <a:rPr lang="es-ES" altLang="es-ES" sz="1600" b="0"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2</a:t>
            </a:r>
            <a:r>
              <a:rPr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O son fuerzas </a:t>
            </a:r>
            <a:r>
              <a:rPr lang="es-ES" altLang="es-ES" sz="1600" b="0" i="1">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dipolo-dipolo</a:t>
            </a:r>
            <a:r>
              <a:rPr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Moléculas de agua orientadas con los iones. Los iones son arrancados y quedan rodeados por moléculas de agua. </a:t>
            </a:r>
          </a:p>
        </p:txBody>
      </p:sp>
      <p:pic>
        <p:nvPicPr>
          <p:cNvPr id="38923" name="Picture 16" descr="http://2012books.lardbucket.org/books/principles-of-general-chemistry-v1.0m/section_08/c8f8e3a5c9fe175b453731a869ea429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181350"/>
            <a:ext cx="316388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3"/>
          <p:cNvSpPr>
            <a:spLocks noChangeArrowheads="1"/>
          </p:cNvSpPr>
          <p:nvPr/>
        </p:nvSpPr>
        <p:spPr bwMode="auto">
          <a:xfrm>
            <a:off x="3708400" y="4365625"/>
            <a:ext cx="52371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800" dirty="0">
                <a:solidFill>
                  <a:srgbClr val="C00000"/>
                </a:solidFill>
                <a:latin typeface="Calibri" pitchFamily="34" charset="0"/>
                <a:cs typeface="Arial" charset="0"/>
              </a:rPr>
              <a:t>Hidratación</a:t>
            </a:r>
            <a:r>
              <a:rPr lang="es-ES" altLang="es-ES" sz="1800" b="0" dirty="0">
                <a:solidFill>
                  <a:srgbClr val="002060"/>
                </a:solidFill>
                <a:latin typeface="Calibri" pitchFamily="34" charset="0"/>
                <a:cs typeface="Arial" charset="0"/>
              </a:rPr>
              <a:t> = proceso de atracción de iones por moléculas de H</a:t>
            </a:r>
            <a:r>
              <a:rPr lang="es-ES" altLang="es-ES" sz="1800" b="0" baseline="-25000" dirty="0">
                <a:solidFill>
                  <a:srgbClr val="002060"/>
                </a:solidFill>
                <a:latin typeface="Calibri" pitchFamily="34" charset="0"/>
                <a:cs typeface="Arial" charset="0"/>
              </a:rPr>
              <a:t>2</a:t>
            </a:r>
            <a:r>
              <a:rPr lang="es-ES" altLang="es-ES" sz="1800" b="0" dirty="0">
                <a:solidFill>
                  <a:srgbClr val="002060"/>
                </a:solidFill>
                <a:latin typeface="Calibri" pitchFamily="34" charset="0"/>
                <a:cs typeface="Arial" charset="0"/>
              </a:rPr>
              <a:t>O. </a:t>
            </a:r>
          </a:p>
        </p:txBody>
      </p:sp>
      <p:sp>
        <p:nvSpPr>
          <p:cNvPr id="38925" name="Rectangle 3"/>
          <p:cNvSpPr>
            <a:spLocks noChangeArrowheads="1"/>
          </p:cNvSpPr>
          <p:nvPr/>
        </p:nvSpPr>
        <p:spPr bwMode="auto">
          <a:xfrm>
            <a:off x="3708400" y="5732463"/>
            <a:ext cx="50228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a:solidFill>
                  <a:srgbClr val="C00000"/>
                </a:solidFill>
                <a:latin typeface="Calibri" panose="020F0502020204030204" pitchFamily="34" charset="0"/>
              </a:rPr>
              <a:t>Solvatación </a:t>
            </a:r>
            <a:r>
              <a:rPr lang="es-ES" altLang="es-ES" sz="1800" b="0">
                <a:solidFill>
                  <a:srgbClr val="292929"/>
                </a:solidFill>
                <a:latin typeface="Calibri" panose="020F0502020204030204" pitchFamily="34" charset="0"/>
              </a:rPr>
              <a:t>= interacciones soluto-disolvente cuando el disolvente no es el agua</a:t>
            </a:r>
          </a:p>
        </p:txBody>
      </p:sp>
      <p:sp>
        <p:nvSpPr>
          <p:cNvPr id="38926" name="Rectangle 3"/>
          <p:cNvSpPr>
            <a:spLocks noChangeArrowheads="1"/>
          </p:cNvSpPr>
          <p:nvPr/>
        </p:nvSpPr>
        <p:spPr bwMode="auto">
          <a:xfrm>
            <a:off x="4284663" y="5011738"/>
            <a:ext cx="42481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3525" indent="-26352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600" b="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La hidratación es un proceso exotérmico  energía liberada = </a:t>
            </a:r>
            <a:r>
              <a:rPr lang="es-ES" altLang="es-ES" sz="1600" b="0" i="1">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calor de hidratación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3993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3994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3994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485571F-C7CA-4F47-B335-23225484ECBE}" type="slidenum">
              <a:rPr kumimoji="0" lang="en-US" altLang="es-ES" sz="1400" b="0">
                <a:solidFill>
                  <a:schemeClr val="tx1"/>
                </a:solidFill>
                <a:latin typeface="Tahoma" panose="020B0604030504040204" pitchFamily="34" charset="0"/>
              </a:rPr>
              <a:pPr algn="r" eaLnBrk="1" hangingPunct="1">
                <a:spcBef>
                  <a:spcPct val="0"/>
                </a:spcBef>
                <a:buClrTx/>
                <a:buFontTx/>
                <a:buNone/>
              </a:pPr>
              <a:t>24</a:t>
            </a:fld>
            <a:endParaRPr kumimoji="0" lang="en-US" altLang="es-ES" sz="1400" b="0">
              <a:solidFill>
                <a:schemeClr val="tx1"/>
              </a:solidFill>
              <a:latin typeface="Tahoma" panose="020B0604030504040204" pitchFamily="34" charset="0"/>
            </a:endParaRPr>
          </a:p>
        </p:txBody>
      </p:sp>
      <p:sp>
        <p:nvSpPr>
          <p:cNvPr id="39942"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39943"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2. Soluciones iónicas</a:t>
            </a:r>
          </a:p>
        </p:txBody>
      </p:sp>
      <p:sp>
        <p:nvSpPr>
          <p:cNvPr id="39944" name="Rectangle 3"/>
          <p:cNvSpPr>
            <a:spLocks noChangeArrowheads="1"/>
          </p:cNvSpPr>
          <p:nvPr/>
        </p:nvSpPr>
        <p:spPr bwMode="auto">
          <a:xfrm>
            <a:off x="828675" y="1557338"/>
            <a:ext cx="76295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b="0">
                <a:solidFill>
                  <a:srgbClr val="292929"/>
                </a:solidFill>
                <a:latin typeface="Calibri" panose="020F0502020204030204" pitchFamily="34" charset="0"/>
              </a:rPr>
              <a:t>La disolución de un compuesto también depende de la </a:t>
            </a:r>
            <a:r>
              <a:rPr lang="es-ES" altLang="es-ES" sz="1800" b="0" i="1">
                <a:solidFill>
                  <a:srgbClr val="292929"/>
                </a:solidFill>
                <a:latin typeface="Calibri" panose="020F0502020204030204" pitchFamily="34" charset="0"/>
              </a:rPr>
              <a:t>energía reticular</a:t>
            </a:r>
            <a:r>
              <a:rPr lang="es-ES" altLang="es-ES" sz="1800" b="0">
                <a:solidFill>
                  <a:srgbClr val="292929"/>
                </a:solidFill>
                <a:latin typeface="Calibri" panose="020F0502020204030204" pitchFamily="34" charset="0"/>
              </a:rPr>
              <a:t>. A mayor energía reticular, más difícil la disolución. </a:t>
            </a:r>
          </a:p>
        </p:txBody>
      </p:sp>
      <p:sp>
        <p:nvSpPr>
          <p:cNvPr id="39945" name="Rectangle 3"/>
          <p:cNvSpPr>
            <a:spLocks noChangeArrowheads="1"/>
          </p:cNvSpPr>
          <p:nvPr/>
        </p:nvSpPr>
        <p:spPr bwMode="auto">
          <a:xfrm>
            <a:off x="1841500" y="2205038"/>
            <a:ext cx="699611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Compuestos con energías reticulares altas suelen ser indisolubles. </a:t>
            </a:r>
          </a:p>
          <a:p>
            <a:pPr eaLnBrk="1" hangingPunct="1">
              <a:buClr>
                <a:srgbClr val="FF0000"/>
              </a:buClr>
              <a:buFont typeface="Wingdings" panose="05000000000000000000" pitchFamily="2" charset="2"/>
              <a:buChar char="á"/>
            </a:pPr>
            <a:r>
              <a:rPr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Energía reticular aumenta con la carga iónica y depende del tamaño de iones. </a:t>
            </a:r>
            <a:endParaRPr lang="es-ES" altLang="es-ES" sz="1600" b="0" i="1">
              <a:solidFill>
                <a:srgbClr val="333333"/>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7" name="Rectangle 3"/>
          <p:cNvSpPr>
            <a:spLocks noChangeArrowheads="1"/>
          </p:cNvSpPr>
          <p:nvPr/>
        </p:nvSpPr>
        <p:spPr bwMode="auto">
          <a:xfrm>
            <a:off x="828675" y="2997200"/>
            <a:ext cx="78295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800" b="0" dirty="0">
                <a:solidFill>
                  <a:srgbClr val="002060"/>
                </a:solidFill>
                <a:latin typeface="Calibri" pitchFamily="34" charset="0"/>
                <a:cs typeface="Arial" charset="0"/>
              </a:rPr>
              <a:t>En resumen: solubilidad de compuestos iónicos en agua depende de la fuerza que predomine: </a:t>
            </a:r>
            <a:r>
              <a:rPr lang="es-ES" altLang="es-ES" sz="1800" b="0" i="1" dirty="0">
                <a:solidFill>
                  <a:srgbClr val="002060"/>
                </a:solidFill>
                <a:latin typeface="Calibri" pitchFamily="34" charset="0"/>
                <a:cs typeface="Arial" charset="0"/>
              </a:rPr>
              <a:t>hidratación</a:t>
            </a:r>
            <a:r>
              <a:rPr lang="es-ES" altLang="es-ES" sz="1800" b="0" dirty="0">
                <a:solidFill>
                  <a:srgbClr val="002060"/>
                </a:solidFill>
                <a:latin typeface="Calibri" pitchFamily="34" charset="0"/>
                <a:cs typeface="Arial" charset="0"/>
              </a:rPr>
              <a:t> o </a:t>
            </a:r>
            <a:r>
              <a:rPr lang="es-ES" altLang="es-ES" sz="1800" b="0" i="1" dirty="0">
                <a:solidFill>
                  <a:srgbClr val="002060"/>
                </a:solidFill>
                <a:latin typeface="Calibri" pitchFamily="34" charset="0"/>
                <a:cs typeface="Arial" charset="0"/>
              </a:rPr>
              <a:t>energía reticular</a:t>
            </a:r>
            <a:r>
              <a:rPr lang="es-ES" altLang="es-ES" sz="1800" b="0" dirty="0">
                <a:solidFill>
                  <a:srgbClr val="002060"/>
                </a:solidFill>
                <a:latin typeface="Calibri" pitchFamily="34" charset="0"/>
                <a:cs typeface="Arial" charset="0"/>
              </a:rPr>
              <a:t>.</a:t>
            </a:r>
          </a:p>
        </p:txBody>
      </p:sp>
      <p:sp>
        <p:nvSpPr>
          <p:cNvPr id="39947" name="Rectangle 3"/>
          <p:cNvSpPr>
            <a:spLocks noChangeArrowheads="1"/>
          </p:cNvSpPr>
          <p:nvPr/>
        </p:nvSpPr>
        <p:spPr bwMode="auto">
          <a:xfrm>
            <a:off x="539750" y="3933825"/>
            <a:ext cx="79914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B0F0"/>
              </a:buClr>
              <a:buFont typeface="Wingdings" panose="05000000000000000000" pitchFamily="2" charset="2"/>
              <a:buChar char="à"/>
            </a:pPr>
            <a:r>
              <a:rPr lang="es-ES" altLang="es-ES" sz="1600" i="1">
                <a:solidFill>
                  <a:srgbClr val="000099"/>
                </a:solidFill>
                <a:latin typeface="Arial" panose="020B0604020202020204" pitchFamily="34" charset="0"/>
              </a:rPr>
              <a:t>Calor de disolución</a:t>
            </a:r>
          </a:p>
        </p:txBody>
      </p:sp>
      <p:sp>
        <p:nvSpPr>
          <p:cNvPr id="22" name="10 Rectángulo"/>
          <p:cNvSpPr>
            <a:spLocks noChangeArrowheads="1"/>
          </p:cNvSpPr>
          <p:nvPr/>
        </p:nvSpPr>
        <p:spPr bwMode="auto">
          <a:xfrm>
            <a:off x="900113" y="4440238"/>
            <a:ext cx="7691437"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Times New Roman" pitchFamily="18" charset="0"/>
                <a:cs typeface="Times New Roman" pitchFamily="18" charset="0"/>
              </a:rPr>
              <a:t>Entalpía o </a:t>
            </a:r>
            <a:r>
              <a:rPr lang="es-ES" sz="1800" dirty="0">
                <a:solidFill>
                  <a:srgbClr val="C00000"/>
                </a:solidFill>
                <a:latin typeface="Times New Roman" pitchFamily="18" charset="0"/>
                <a:cs typeface="Times New Roman" pitchFamily="18" charset="0"/>
              </a:rPr>
              <a:t>calor de disolución</a:t>
            </a:r>
            <a:r>
              <a:rPr lang="es-ES" sz="1800" b="0" dirty="0">
                <a:solidFill>
                  <a:srgbClr val="000000"/>
                </a:solidFill>
                <a:latin typeface="Times New Roman" pitchFamily="18" charset="0"/>
                <a:cs typeface="Times New Roman" pitchFamily="18" charset="0"/>
              </a:rPr>
              <a:t> = calor absorbido o desprendido cuando se disuelve una cantidad de soluto en una cantidad dada de disolvente.</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303D4E"/>
                </a:solidFill>
                <a:latin typeface="Times New Roman" pitchFamily="18" charset="0"/>
                <a:cs typeface="Times New Roman" pitchFamily="18" charset="0"/>
              </a:rPr>
              <a:t>Suelen referirse a 1 mol de soluto y se denomina </a:t>
            </a:r>
            <a:r>
              <a:rPr lang="es-ES" sz="1800" b="0" i="1" dirty="0">
                <a:solidFill>
                  <a:srgbClr val="303D4E"/>
                </a:solidFill>
                <a:latin typeface="Times New Roman" pitchFamily="18" charset="0"/>
                <a:cs typeface="Times New Roman" pitchFamily="18" charset="0"/>
              </a:rPr>
              <a:t>entalpía molar de disolución</a:t>
            </a:r>
            <a:r>
              <a:rPr lang="es-ES" sz="1800" b="0" dirty="0">
                <a:solidFill>
                  <a:srgbClr val="303D4E"/>
                </a:solidFill>
                <a:latin typeface="Times New Roman" pitchFamily="18" charset="0"/>
                <a:cs typeface="Times New Roman" pitchFamily="18" charset="0"/>
              </a:rPr>
              <a:t>.</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Times New Roman" pitchFamily="18" charset="0"/>
                <a:cs typeface="Times New Roman" pitchFamily="18" charset="0"/>
              </a:rPr>
              <a:t>Puede obtenerse como suma de tres componentes:</a:t>
            </a:r>
            <a:r>
              <a:rPr lang="es-ES" sz="1800" b="0" dirty="0">
                <a:solidFill>
                  <a:srgbClr val="303D4E"/>
                </a:solidFill>
                <a:latin typeface="Times New Roman" pitchFamily="18" charset="0"/>
                <a:cs typeface="Times New Roman" pitchFamily="18" charset="0"/>
              </a:rPr>
              <a:t> </a:t>
            </a:r>
          </a:p>
        </p:txBody>
      </p:sp>
      <p:graphicFrame>
        <p:nvGraphicFramePr>
          <p:cNvPr id="39949" name="1 Objeto"/>
          <p:cNvGraphicFramePr>
            <a:graphicFrameLocks noChangeAspect="1"/>
          </p:cNvGraphicFramePr>
          <p:nvPr/>
        </p:nvGraphicFramePr>
        <p:xfrm>
          <a:off x="3243263" y="5929313"/>
          <a:ext cx="2986087" cy="365125"/>
        </p:xfrm>
        <a:graphic>
          <a:graphicData uri="http://schemas.openxmlformats.org/presentationml/2006/ole">
            <mc:AlternateContent xmlns:mc="http://schemas.openxmlformats.org/markup-compatibility/2006">
              <mc:Choice xmlns:v="urn:schemas-microsoft-com:vml" Requires="v">
                <p:oleObj spid="_x0000_s39951" name="Equation" r:id="rId3" imgW="1866900" imgH="228600" progId="Equation.DSMT4">
                  <p:embed/>
                </p:oleObj>
              </mc:Choice>
              <mc:Fallback>
                <p:oleObj name="Equation" r:id="rId3" imgW="1866900" imgH="228600" progId="Equation.DSMT4">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263" y="5929313"/>
                        <a:ext cx="2986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09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409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096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671D2C5-A7CD-4B8C-912A-8C9A64BF37D4}" type="slidenum">
              <a:rPr kumimoji="0" lang="en-US" altLang="es-ES" sz="1400" b="0">
                <a:solidFill>
                  <a:schemeClr val="tx1"/>
                </a:solidFill>
                <a:latin typeface="Tahoma" panose="020B0604030504040204" pitchFamily="34" charset="0"/>
              </a:rPr>
              <a:pPr algn="r" eaLnBrk="1" hangingPunct="1">
                <a:spcBef>
                  <a:spcPct val="0"/>
                </a:spcBef>
                <a:buClrTx/>
                <a:buFontTx/>
                <a:buNone/>
              </a:pPr>
              <a:t>25</a:t>
            </a:fld>
            <a:endParaRPr kumimoji="0" lang="en-US" altLang="es-ES" sz="1400" b="0">
              <a:solidFill>
                <a:schemeClr val="tx1"/>
              </a:solidFill>
              <a:latin typeface="Tahoma" panose="020B0604030504040204" pitchFamily="34" charset="0"/>
            </a:endParaRPr>
          </a:p>
        </p:txBody>
      </p:sp>
      <p:sp>
        <p:nvSpPr>
          <p:cNvPr id="40966"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40967"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2. Soluciones iónicas</a:t>
            </a:r>
          </a:p>
        </p:txBody>
      </p:sp>
      <p:sp>
        <p:nvSpPr>
          <p:cNvPr id="22" name="10 Rectángulo"/>
          <p:cNvSpPr>
            <a:spLocks noChangeArrowheads="1"/>
          </p:cNvSpPr>
          <p:nvPr/>
        </p:nvSpPr>
        <p:spPr bwMode="auto">
          <a:xfrm>
            <a:off x="900113" y="2060575"/>
            <a:ext cx="72009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95350" indent="-895350" defTabSz="990600" eaLnBrk="1" hangingPunct="1">
              <a:spcBef>
                <a:spcPts val="600"/>
              </a:spcBef>
              <a:buClr>
                <a:schemeClr val="tx1">
                  <a:lumMod val="60000"/>
                  <a:lumOff val="40000"/>
                </a:schemeClr>
              </a:buClr>
              <a:defRPr/>
            </a:pPr>
            <a:r>
              <a:rPr lang="es-ES" sz="1400" b="0" dirty="0">
                <a:solidFill>
                  <a:srgbClr val="0070C0"/>
                </a:solidFill>
                <a:latin typeface="Times New Roman" pitchFamily="18" charset="0"/>
                <a:cs typeface="Times New Roman" pitchFamily="18" charset="0"/>
              </a:rPr>
              <a:t>►</a:t>
            </a:r>
            <a:r>
              <a:rPr lang="es-ES" sz="1800" b="0" dirty="0">
                <a:solidFill>
                  <a:srgbClr val="000000"/>
                </a:solidFill>
                <a:latin typeface="Times New Roman" pitchFamily="18" charset="0"/>
                <a:cs typeface="Times New Roman" pitchFamily="18" charset="0"/>
              </a:rPr>
              <a:t> ∆</a:t>
            </a:r>
            <a:r>
              <a:rPr lang="es-ES" sz="1800" b="0" i="1" dirty="0">
                <a:solidFill>
                  <a:srgbClr val="000000"/>
                </a:solidFill>
                <a:latin typeface="Times New Roman" pitchFamily="18" charset="0"/>
                <a:cs typeface="Times New Roman" pitchFamily="18" charset="0"/>
              </a:rPr>
              <a:t>H</a:t>
            </a:r>
            <a:r>
              <a:rPr lang="es-ES" sz="1800" b="0" baseline="-25000" dirty="0">
                <a:solidFill>
                  <a:srgbClr val="000000"/>
                </a:solidFill>
                <a:latin typeface="Times New Roman" pitchFamily="18" charset="0"/>
                <a:cs typeface="Times New Roman" pitchFamily="18" charset="0"/>
              </a:rPr>
              <a:t>1</a:t>
            </a:r>
            <a:r>
              <a:rPr lang="es-ES" sz="1800" b="0" dirty="0">
                <a:solidFill>
                  <a:srgbClr val="000000"/>
                </a:solidFill>
                <a:latin typeface="Times New Roman" pitchFamily="18" charset="0"/>
                <a:cs typeface="Times New Roman" pitchFamily="18" charset="0"/>
              </a:rPr>
              <a:t> =	energía requerida para vencer fuerzas de atracción y separar iones de la red. Proceso endotérmico (∆</a:t>
            </a:r>
            <a:r>
              <a:rPr lang="es-ES" sz="1800" b="0" i="1" dirty="0">
                <a:solidFill>
                  <a:srgbClr val="000000"/>
                </a:solidFill>
                <a:latin typeface="Times New Roman" pitchFamily="18" charset="0"/>
                <a:cs typeface="Times New Roman" pitchFamily="18" charset="0"/>
              </a:rPr>
              <a:t>H</a:t>
            </a:r>
            <a:r>
              <a:rPr lang="es-ES" sz="1800" b="0" baseline="-25000" dirty="0">
                <a:solidFill>
                  <a:srgbClr val="000000"/>
                </a:solidFill>
                <a:latin typeface="Times New Roman" pitchFamily="18" charset="0"/>
                <a:cs typeface="Times New Roman" pitchFamily="18" charset="0"/>
              </a:rPr>
              <a:t>1</a:t>
            </a:r>
            <a:r>
              <a:rPr lang="es-ES" sz="1800" b="0" dirty="0">
                <a:solidFill>
                  <a:srgbClr val="000000"/>
                </a:solidFill>
                <a:latin typeface="Times New Roman" pitchFamily="18" charset="0"/>
                <a:cs typeface="Times New Roman" pitchFamily="18" charset="0"/>
              </a:rPr>
              <a:t> &gt; 0)</a:t>
            </a:r>
          </a:p>
          <a:p>
            <a:pPr marL="895350" indent="-895350" defTabSz="990600" eaLnBrk="1" hangingPunct="1">
              <a:spcBef>
                <a:spcPts val="600"/>
              </a:spcBef>
              <a:buClr>
                <a:schemeClr val="tx1">
                  <a:lumMod val="60000"/>
                  <a:lumOff val="40000"/>
                </a:schemeClr>
              </a:buClr>
              <a:defRPr/>
            </a:pPr>
            <a:r>
              <a:rPr lang="es-ES" sz="1400" b="0" dirty="0">
                <a:solidFill>
                  <a:srgbClr val="0070C0"/>
                </a:solidFill>
                <a:latin typeface="Times New Roman" pitchFamily="18" charset="0"/>
                <a:cs typeface="Times New Roman" pitchFamily="18" charset="0"/>
              </a:rPr>
              <a:t>►</a:t>
            </a:r>
            <a:r>
              <a:rPr lang="es-ES" sz="1800" b="0" dirty="0">
                <a:solidFill>
                  <a:srgbClr val="000000"/>
                </a:solidFill>
                <a:latin typeface="Times New Roman" pitchFamily="18" charset="0"/>
                <a:cs typeface="Times New Roman" pitchFamily="18" charset="0"/>
              </a:rPr>
              <a:t> ∆</a:t>
            </a:r>
            <a:r>
              <a:rPr lang="es-ES" sz="1800" b="0" i="1" dirty="0">
                <a:solidFill>
                  <a:srgbClr val="000000"/>
                </a:solidFill>
                <a:latin typeface="Times New Roman" pitchFamily="18" charset="0"/>
                <a:cs typeface="Times New Roman" pitchFamily="18" charset="0"/>
              </a:rPr>
              <a:t>H</a:t>
            </a:r>
            <a:r>
              <a:rPr lang="es-ES" sz="1800" b="0" baseline="-25000" dirty="0">
                <a:solidFill>
                  <a:srgbClr val="000000"/>
                </a:solidFill>
                <a:latin typeface="Times New Roman" pitchFamily="18" charset="0"/>
                <a:cs typeface="Times New Roman" pitchFamily="18" charset="0"/>
              </a:rPr>
              <a:t>2</a:t>
            </a:r>
            <a:r>
              <a:rPr lang="es-ES" sz="1800" b="0" dirty="0">
                <a:solidFill>
                  <a:srgbClr val="000000"/>
                </a:solidFill>
                <a:latin typeface="Times New Roman" pitchFamily="18" charset="0"/>
                <a:cs typeface="Times New Roman" pitchFamily="18" charset="0"/>
              </a:rPr>
              <a:t> =	entalpía necesaria para separación de moléculas de disolvente. Proceso endotérmico (∆</a:t>
            </a:r>
            <a:r>
              <a:rPr lang="es-ES" sz="1800" b="0" i="1" dirty="0">
                <a:solidFill>
                  <a:srgbClr val="000000"/>
                </a:solidFill>
                <a:latin typeface="Times New Roman" pitchFamily="18" charset="0"/>
                <a:cs typeface="Times New Roman" pitchFamily="18" charset="0"/>
              </a:rPr>
              <a:t>H</a:t>
            </a:r>
            <a:r>
              <a:rPr lang="es-ES" sz="1800" b="0" baseline="-25000" dirty="0">
                <a:solidFill>
                  <a:srgbClr val="000000"/>
                </a:solidFill>
                <a:latin typeface="Times New Roman" pitchFamily="18" charset="0"/>
                <a:cs typeface="Times New Roman" pitchFamily="18" charset="0"/>
              </a:rPr>
              <a:t>2</a:t>
            </a:r>
            <a:r>
              <a:rPr lang="es-ES" sz="1800" b="0" dirty="0">
                <a:solidFill>
                  <a:srgbClr val="000000"/>
                </a:solidFill>
                <a:latin typeface="Times New Roman" pitchFamily="18" charset="0"/>
                <a:cs typeface="Times New Roman" pitchFamily="18" charset="0"/>
              </a:rPr>
              <a:t> &gt; 0)</a:t>
            </a:r>
          </a:p>
          <a:p>
            <a:pPr marL="895350" indent="-895350" defTabSz="990600" eaLnBrk="1" hangingPunct="1">
              <a:spcBef>
                <a:spcPts val="600"/>
              </a:spcBef>
              <a:buClr>
                <a:schemeClr val="tx1">
                  <a:lumMod val="60000"/>
                  <a:lumOff val="40000"/>
                </a:schemeClr>
              </a:buClr>
              <a:defRPr/>
            </a:pPr>
            <a:r>
              <a:rPr lang="es-ES" sz="1400" b="0" dirty="0">
                <a:solidFill>
                  <a:srgbClr val="0070C0"/>
                </a:solidFill>
                <a:latin typeface="Times New Roman" pitchFamily="18" charset="0"/>
                <a:cs typeface="Times New Roman" pitchFamily="18" charset="0"/>
              </a:rPr>
              <a:t>►</a:t>
            </a:r>
            <a:r>
              <a:rPr lang="es-ES" sz="1800" b="0" dirty="0">
                <a:solidFill>
                  <a:srgbClr val="000000"/>
                </a:solidFill>
                <a:latin typeface="Times New Roman" pitchFamily="18" charset="0"/>
                <a:cs typeface="Times New Roman" pitchFamily="18" charset="0"/>
              </a:rPr>
              <a:t> ∆</a:t>
            </a:r>
            <a:r>
              <a:rPr lang="es-ES" sz="1800" b="0" i="1" dirty="0">
                <a:solidFill>
                  <a:srgbClr val="000000"/>
                </a:solidFill>
                <a:latin typeface="Times New Roman" pitchFamily="18" charset="0"/>
                <a:cs typeface="Times New Roman" pitchFamily="18" charset="0"/>
              </a:rPr>
              <a:t>H</a:t>
            </a:r>
            <a:r>
              <a:rPr lang="es-ES" sz="1800" b="0" baseline="-25000" dirty="0">
                <a:solidFill>
                  <a:srgbClr val="000000"/>
                </a:solidFill>
                <a:latin typeface="Times New Roman" pitchFamily="18" charset="0"/>
                <a:cs typeface="Times New Roman" pitchFamily="18" charset="0"/>
              </a:rPr>
              <a:t>3</a:t>
            </a:r>
            <a:r>
              <a:rPr lang="es-ES" sz="1800" b="0" dirty="0">
                <a:solidFill>
                  <a:srgbClr val="000000"/>
                </a:solidFill>
                <a:latin typeface="Times New Roman" pitchFamily="18" charset="0"/>
                <a:cs typeface="Times New Roman" pitchFamily="18" charset="0"/>
              </a:rPr>
              <a:t> =	variación de entalpía por atracción entre iones y moléculas de agua (hidratación).  Proceso exotérmico (∆</a:t>
            </a:r>
            <a:r>
              <a:rPr lang="es-ES" sz="1800" b="0" i="1" dirty="0">
                <a:solidFill>
                  <a:srgbClr val="000000"/>
                </a:solidFill>
                <a:latin typeface="Times New Roman" pitchFamily="18" charset="0"/>
                <a:cs typeface="Times New Roman" pitchFamily="18" charset="0"/>
              </a:rPr>
              <a:t>H</a:t>
            </a:r>
            <a:r>
              <a:rPr lang="es-ES" sz="1800" b="0" baseline="-25000" dirty="0">
                <a:solidFill>
                  <a:srgbClr val="000000"/>
                </a:solidFill>
                <a:latin typeface="Times New Roman" pitchFamily="18" charset="0"/>
                <a:cs typeface="Times New Roman" pitchFamily="18" charset="0"/>
              </a:rPr>
              <a:t>3</a:t>
            </a:r>
            <a:r>
              <a:rPr lang="es-ES" sz="1800" b="0" dirty="0">
                <a:solidFill>
                  <a:srgbClr val="000000"/>
                </a:solidFill>
                <a:latin typeface="Times New Roman" pitchFamily="18" charset="0"/>
                <a:cs typeface="Times New Roman" pitchFamily="18" charset="0"/>
              </a:rPr>
              <a:t> &lt; 0)</a:t>
            </a:r>
            <a:endParaRPr lang="es-ES" sz="1800" b="0" dirty="0">
              <a:solidFill>
                <a:srgbClr val="303D4E"/>
              </a:solidFill>
              <a:latin typeface="Times New Roman" pitchFamily="18" charset="0"/>
              <a:cs typeface="Times New Roman" pitchFamily="18" charset="0"/>
            </a:endParaRPr>
          </a:p>
        </p:txBody>
      </p:sp>
      <p:graphicFrame>
        <p:nvGraphicFramePr>
          <p:cNvPr id="40969" name="1 Objeto"/>
          <p:cNvGraphicFramePr>
            <a:graphicFrameLocks noChangeAspect="1"/>
          </p:cNvGraphicFramePr>
          <p:nvPr/>
        </p:nvGraphicFramePr>
        <p:xfrm>
          <a:off x="3243263" y="1484313"/>
          <a:ext cx="2986087" cy="366712"/>
        </p:xfrm>
        <a:graphic>
          <a:graphicData uri="http://schemas.openxmlformats.org/presentationml/2006/ole">
            <mc:AlternateContent xmlns:mc="http://schemas.openxmlformats.org/markup-compatibility/2006">
              <mc:Choice xmlns:v="urn:schemas-microsoft-com:vml" Requires="v">
                <p:oleObj spid="_x0000_s40989" name="Equation" r:id="rId3" imgW="1866900" imgH="228600" progId="Equation.DSMT4">
                  <p:embed/>
                </p:oleObj>
              </mc:Choice>
              <mc:Fallback>
                <p:oleObj name="Equation" r:id="rId3" imgW="1866900" imgH="228600" progId="Equation.DSMT4">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263" y="1484313"/>
                        <a:ext cx="2986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13 Abrir llave"/>
          <p:cNvSpPr/>
          <p:nvPr/>
        </p:nvSpPr>
        <p:spPr bwMode="auto">
          <a:xfrm>
            <a:off x="771525" y="1989138"/>
            <a:ext cx="128588" cy="1979612"/>
          </a:xfrm>
          <a:prstGeom prst="leftBrace">
            <a:avLst>
              <a:gd name="adj1" fmla="val 17652"/>
              <a:gd name="adj2" fmla="val 50000"/>
            </a:avLst>
          </a:prstGeom>
          <a:noFill/>
          <a:ln w="25400" cap="flat" cmpd="sng" algn="ctr">
            <a:solidFill>
              <a:srgbClr val="00B050"/>
            </a:solidFill>
            <a:prstDash val="solid"/>
            <a:round/>
            <a:headEnd type="none" w="med" len="med"/>
            <a:tailEnd type="none" w="med" len="med"/>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sp>
        <p:nvSpPr>
          <p:cNvPr id="15" name="10 Rectángulo"/>
          <p:cNvSpPr>
            <a:spLocks noChangeArrowheads="1"/>
          </p:cNvSpPr>
          <p:nvPr/>
        </p:nvSpPr>
        <p:spPr bwMode="auto">
          <a:xfrm>
            <a:off x="852488" y="4221163"/>
            <a:ext cx="7691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303D4E"/>
                </a:solidFill>
                <a:latin typeface="Times New Roman" pitchFamily="18" charset="0"/>
                <a:cs typeface="Times New Roman" pitchFamily="18" charset="0"/>
              </a:rPr>
              <a:t>El balance neto puede ser exotérmico o endotérmico</a:t>
            </a:r>
          </a:p>
        </p:txBody>
      </p:sp>
      <p:graphicFrame>
        <p:nvGraphicFramePr>
          <p:cNvPr id="3" name="2 Tabla"/>
          <p:cNvGraphicFramePr>
            <a:graphicFrameLocks noGrp="1"/>
          </p:cNvGraphicFramePr>
          <p:nvPr/>
        </p:nvGraphicFramePr>
        <p:xfrm>
          <a:off x="1547813" y="4724400"/>
          <a:ext cx="6840537" cy="503238"/>
        </p:xfrm>
        <a:graphic>
          <a:graphicData uri="http://schemas.openxmlformats.org/drawingml/2006/table">
            <a:tbl>
              <a:tblPr firstRow="1" bandRow="1">
                <a:tableStyleId>{5C22544A-7EE6-4342-B048-85BDC9FD1C3A}</a:tableStyleId>
              </a:tblPr>
              <a:tblGrid>
                <a:gridCol w="1368107">
                  <a:extLst>
                    <a:ext uri="{9D8B030D-6E8A-4147-A177-3AD203B41FA5}">
                      <a16:colId xmlns:a16="http://schemas.microsoft.com/office/drawing/2014/main" val="20000"/>
                    </a:ext>
                  </a:extLst>
                </a:gridCol>
                <a:gridCol w="5472430">
                  <a:extLst>
                    <a:ext uri="{9D8B030D-6E8A-4147-A177-3AD203B41FA5}">
                      <a16:colId xmlns:a16="http://schemas.microsoft.com/office/drawing/2014/main" val="20001"/>
                    </a:ext>
                  </a:extLst>
                </a:gridCol>
              </a:tblGrid>
              <a:tr h="503238">
                <a:tc>
                  <a:txBody>
                    <a:bodyPr/>
                    <a:lstStyle/>
                    <a:p>
                      <a:pPr algn="l"/>
                      <a:r>
                        <a:rPr kumimoji="0" lang="en-US" altLang="es-ES" sz="1400" b="0" i="0" dirty="0" smtClean="0">
                          <a:solidFill>
                            <a:srgbClr val="C00000"/>
                          </a:solidFill>
                          <a:latin typeface="Calibri" pitchFamily="34" charset="0"/>
                          <a:cs typeface="Calibri" pitchFamily="34" charset="0"/>
                          <a:sym typeface="Wingdings" pitchFamily="2" charset="2"/>
                        </a:rPr>
                        <a:t></a:t>
                      </a:r>
                      <a:r>
                        <a:rPr kumimoji="0" lang="en-US" altLang="es-ES" sz="1400" b="0" i="1" dirty="0" smtClean="0">
                          <a:solidFill>
                            <a:srgbClr val="C00000"/>
                          </a:solidFill>
                          <a:latin typeface="Calibri" pitchFamily="34" charset="0"/>
                          <a:cs typeface="Calibri" pitchFamily="34" charset="0"/>
                          <a:sym typeface="Wingdings" pitchFamily="2" charset="2"/>
                        </a:rPr>
                        <a:t> </a:t>
                      </a:r>
                      <a:r>
                        <a:rPr kumimoji="0" lang="en-US" altLang="es-ES" sz="1400" b="0" i="1" dirty="0" err="1" smtClean="0">
                          <a:solidFill>
                            <a:srgbClr val="C00000"/>
                          </a:solidFill>
                          <a:latin typeface="Calibri" pitchFamily="34" charset="0"/>
                          <a:cs typeface="Calibri" pitchFamily="34" charset="0"/>
                        </a:rPr>
                        <a:t>Ejemplo</a:t>
                      </a:r>
                      <a:r>
                        <a:rPr kumimoji="0" lang="en-US" altLang="es-ES" sz="1400" b="0" i="1" dirty="0" smtClean="0">
                          <a:solidFill>
                            <a:srgbClr val="C00000"/>
                          </a:solidFill>
                          <a:latin typeface="Calibri" pitchFamily="34" charset="0"/>
                          <a:cs typeface="Calibri" pitchFamily="34" charset="0"/>
                        </a:rPr>
                        <a:t> </a:t>
                      </a:r>
                    </a:p>
                    <a:p>
                      <a:pPr algn="l"/>
                      <a:r>
                        <a:rPr kumimoji="0" lang="en-US" altLang="es-ES" sz="1400" b="0" i="1" dirty="0" smtClean="0">
                          <a:solidFill>
                            <a:srgbClr val="C00000"/>
                          </a:solidFill>
                          <a:latin typeface="Calibri" pitchFamily="34" charset="0"/>
                          <a:cs typeface="Calibri" pitchFamily="34" charset="0"/>
                        </a:rPr>
                        <a:t>dis.</a:t>
                      </a:r>
                      <a:r>
                        <a:rPr kumimoji="0" lang="en-US" altLang="es-ES" sz="1400" b="0" i="1" baseline="0" dirty="0" smtClean="0">
                          <a:solidFill>
                            <a:srgbClr val="C00000"/>
                          </a:solidFill>
                          <a:latin typeface="Calibri" pitchFamily="34" charset="0"/>
                          <a:cs typeface="Calibri" pitchFamily="34" charset="0"/>
                        </a:rPr>
                        <a:t> </a:t>
                      </a:r>
                      <a:r>
                        <a:rPr kumimoji="0" lang="en-US" altLang="es-ES" sz="1400" b="0" i="1" dirty="0" err="1" smtClean="0">
                          <a:solidFill>
                            <a:srgbClr val="C00000"/>
                          </a:solidFill>
                          <a:latin typeface="Calibri" pitchFamily="34" charset="0"/>
                          <a:cs typeface="Calibri" pitchFamily="34" charset="0"/>
                        </a:rPr>
                        <a:t>exotérmica</a:t>
                      </a:r>
                      <a:r>
                        <a:rPr kumimoji="0" lang="en-US" altLang="es-ES" sz="1400" b="0" i="1" dirty="0" smtClean="0">
                          <a:solidFill>
                            <a:srgbClr val="C00000"/>
                          </a:solidFill>
                          <a:latin typeface="Calibri" pitchFamily="34" charset="0"/>
                          <a:cs typeface="Calibri" pitchFamily="34" charset="0"/>
                        </a:rPr>
                        <a:t>:</a:t>
                      </a:r>
                      <a:endParaRPr lang="es-ES" sz="1400" i="1" dirty="0">
                        <a:solidFill>
                          <a:srgbClr val="303D4E"/>
                        </a:solidFill>
                        <a:latin typeface="Calibri" pitchFamily="34" charset="0"/>
                        <a:cs typeface="Calibri" pitchFamily="34" charset="0"/>
                      </a:endParaRPr>
                    </a:p>
                  </a:txBody>
                  <a:tcPr marL="35993" marR="35993" marT="35932" marB="35932">
                    <a:noFill/>
                  </a:tcPr>
                </a:tc>
                <a:tc>
                  <a:txBody>
                    <a:bodyPr/>
                    <a:lstStyle/>
                    <a:p>
                      <a:pPr algn="l"/>
                      <a:r>
                        <a:rPr kumimoji="0" lang="en-US" altLang="es-ES" sz="1400" b="0" i="0" dirty="0" err="1" smtClean="0">
                          <a:solidFill>
                            <a:srgbClr val="000000"/>
                          </a:solidFill>
                          <a:latin typeface="Calibri" pitchFamily="34" charset="0"/>
                          <a:cs typeface="Calibri" pitchFamily="34" charset="0"/>
                        </a:rPr>
                        <a:t>Disolución</a:t>
                      </a:r>
                      <a:r>
                        <a:rPr kumimoji="0" lang="en-US" altLang="es-ES" sz="1400" b="0" i="0" dirty="0" smtClean="0">
                          <a:solidFill>
                            <a:srgbClr val="000000"/>
                          </a:solidFill>
                          <a:latin typeface="Calibri" pitchFamily="34" charset="0"/>
                          <a:cs typeface="Calibri" pitchFamily="34" charset="0"/>
                        </a:rPr>
                        <a:t> de </a:t>
                      </a:r>
                      <a:r>
                        <a:rPr kumimoji="0" lang="en-US" altLang="es-ES" sz="1400" b="0" i="0" dirty="0" err="1" smtClean="0">
                          <a:solidFill>
                            <a:srgbClr val="000000"/>
                          </a:solidFill>
                          <a:latin typeface="Calibri" pitchFamily="34" charset="0"/>
                          <a:cs typeface="Calibri" pitchFamily="34" charset="0"/>
                        </a:rPr>
                        <a:t>NaOH</a:t>
                      </a:r>
                      <a:r>
                        <a:rPr kumimoji="0" lang="en-US" altLang="es-ES" sz="1400" b="0" i="0" dirty="0" smtClean="0">
                          <a:solidFill>
                            <a:srgbClr val="000000"/>
                          </a:solidFill>
                          <a:latin typeface="Calibri" pitchFamily="34" charset="0"/>
                          <a:cs typeface="Calibri" pitchFamily="34" charset="0"/>
                        </a:rPr>
                        <a:t> en H</a:t>
                      </a:r>
                      <a:r>
                        <a:rPr kumimoji="0" lang="en-US" altLang="es-ES" sz="1400" b="0" i="0" baseline="-25000" dirty="0" smtClean="0">
                          <a:solidFill>
                            <a:srgbClr val="000000"/>
                          </a:solidFill>
                          <a:latin typeface="Calibri" pitchFamily="34" charset="0"/>
                          <a:cs typeface="Calibri" pitchFamily="34" charset="0"/>
                        </a:rPr>
                        <a:t>2</a:t>
                      </a:r>
                      <a:r>
                        <a:rPr kumimoji="0" lang="en-US" altLang="es-ES" sz="1400" b="0" i="0" dirty="0" smtClean="0">
                          <a:solidFill>
                            <a:srgbClr val="000000"/>
                          </a:solidFill>
                          <a:latin typeface="Calibri" pitchFamily="34" charset="0"/>
                          <a:cs typeface="Calibri" pitchFamily="34" charset="0"/>
                        </a:rPr>
                        <a:t>O</a:t>
                      </a:r>
                    </a:p>
                    <a:p>
                      <a:pPr algn="l"/>
                      <a:r>
                        <a:rPr kumimoji="0" lang="en-US" sz="1400" b="0" i="0" dirty="0" err="1" smtClean="0">
                          <a:solidFill>
                            <a:srgbClr val="000000"/>
                          </a:solidFill>
                          <a:latin typeface="Calibri" pitchFamily="34" charset="0"/>
                          <a:cs typeface="Calibri" pitchFamily="34" charset="0"/>
                        </a:rPr>
                        <a:t>Energía</a:t>
                      </a:r>
                      <a:r>
                        <a:rPr kumimoji="0" lang="en-US" sz="1400" b="0" i="0" dirty="0" smtClean="0">
                          <a:solidFill>
                            <a:srgbClr val="000000"/>
                          </a:solidFill>
                          <a:latin typeface="Calibri" pitchFamily="34" charset="0"/>
                          <a:cs typeface="Calibri" pitchFamily="34" charset="0"/>
                        </a:rPr>
                        <a:t> de </a:t>
                      </a:r>
                      <a:r>
                        <a:rPr kumimoji="0" lang="en-US" sz="1400" b="0" i="0" dirty="0" err="1" smtClean="0">
                          <a:solidFill>
                            <a:srgbClr val="000000"/>
                          </a:solidFill>
                          <a:latin typeface="Calibri" pitchFamily="34" charset="0"/>
                          <a:cs typeface="Calibri" pitchFamily="34" charset="0"/>
                        </a:rPr>
                        <a:t>hidratación</a:t>
                      </a:r>
                      <a:r>
                        <a:rPr kumimoji="0" lang="en-US" sz="1400" b="0" i="0" dirty="0" smtClean="0">
                          <a:solidFill>
                            <a:srgbClr val="000000"/>
                          </a:solidFill>
                          <a:latin typeface="Calibri" pitchFamily="34" charset="0"/>
                          <a:cs typeface="Calibri" pitchFamily="34" charset="0"/>
                        </a:rPr>
                        <a:t> &gt; </a:t>
                      </a:r>
                      <a:r>
                        <a:rPr kumimoji="0" lang="en-US" sz="1400" b="0" i="0" dirty="0" err="1" smtClean="0">
                          <a:solidFill>
                            <a:srgbClr val="000000"/>
                          </a:solidFill>
                          <a:latin typeface="Calibri" pitchFamily="34" charset="0"/>
                          <a:cs typeface="Calibri" pitchFamily="34" charset="0"/>
                        </a:rPr>
                        <a:t>energía</a:t>
                      </a:r>
                      <a:r>
                        <a:rPr kumimoji="0" lang="en-US" sz="1400" b="0" i="0" dirty="0" smtClean="0">
                          <a:solidFill>
                            <a:srgbClr val="000000"/>
                          </a:solidFill>
                          <a:latin typeface="Calibri" pitchFamily="34" charset="0"/>
                          <a:cs typeface="Calibri" pitchFamily="34" charset="0"/>
                        </a:rPr>
                        <a:t> reticular: </a:t>
                      </a:r>
                      <a:r>
                        <a:rPr kumimoji="0" lang="el-GR" sz="1400" b="0" i="0" dirty="0" smtClean="0">
                          <a:solidFill>
                            <a:srgbClr val="000000"/>
                          </a:solidFill>
                          <a:latin typeface="Times New Roman" panose="02020603050405020304" pitchFamily="18" charset="0"/>
                          <a:cs typeface="Times New Roman" panose="02020603050405020304" pitchFamily="18" charset="0"/>
                        </a:rPr>
                        <a:t>Δ</a:t>
                      </a:r>
                      <a:r>
                        <a:rPr kumimoji="0" lang="es-ES" sz="1400" b="0" i="1" dirty="0" err="1" smtClean="0">
                          <a:solidFill>
                            <a:srgbClr val="000000"/>
                          </a:solidFill>
                          <a:latin typeface="Times New Roman" panose="02020603050405020304" pitchFamily="18" charset="0"/>
                          <a:cs typeface="Times New Roman" panose="02020603050405020304" pitchFamily="18" charset="0"/>
                        </a:rPr>
                        <a:t>H</a:t>
                      </a:r>
                      <a:r>
                        <a:rPr kumimoji="0" lang="es-ES" sz="1400" b="0" i="1" baseline="-25000" dirty="0" err="1" smtClean="0">
                          <a:solidFill>
                            <a:srgbClr val="000000"/>
                          </a:solidFill>
                          <a:latin typeface="Times New Roman" panose="02020603050405020304" pitchFamily="18" charset="0"/>
                          <a:cs typeface="Times New Roman" panose="02020603050405020304" pitchFamily="18" charset="0"/>
                        </a:rPr>
                        <a:t>disol</a:t>
                      </a:r>
                      <a:r>
                        <a:rPr kumimoji="0" lang="es-ES" sz="1400" b="0" i="0" baseline="0" dirty="0" smtClean="0">
                          <a:solidFill>
                            <a:srgbClr val="000000"/>
                          </a:solidFill>
                          <a:latin typeface="Times New Roman" panose="02020603050405020304" pitchFamily="18" charset="0"/>
                          <a:cs typeface="Times New Roman" panose="02020603050405020304" pitchFamily="18" charset="0"/>
                        </a:rPr>
                        <a:t> </a:t>
                      </a:r>
                      <a:r>
                        <a:rPr kumimoji="0" lang="es-ES" sz="1400" b="0" i="0" baseline="0" dirty="0" smtClean="0">
                          <a:solidFill>
                            <a:srgbClr val="000000"/>
                          </a:solidFill>
                          <a:latin typeface="Calibri" pitchFamily="34" charset="0"/>
                          <a:cs typeface="Calibri" pitchFamily="34" charset="0"/>
                        </a:rPr>
                        <a:t>= – 44,5 kJ/mol</a:t>
                      </a:r>
                      <a:endParaRPr lang="es-ES" sz="1400" i="0" dirty="0">
                        <a:solidFill>
                          <a:srgbClr val="303D4E"/>
                        </a:solidFill>
                        <a:latin typeface="Calibri" pitchFamily="34" charset="0"/>
                        <a:cs typeface="Calibri" pitchFamily="34" charset="0"/>
                      </a:endParaRPr>
                    </a:p>
                  </a:txBody>
                  <a:tcPr marL="35993" marR="35993" marT="35932" marB="35932">
                    <a:noFill/>
                  </a:tcPr>
                </a:tc>
                <a:extLst>
                  <a:ext uri="{0D108BD9-81ED-4DB2-BD59-A6C34878D82A}">
                    <a16:rowId xmlns:a16="http://schemas.microsoft.com/office/drawing/2014/main" val="10000"/>
                  </a:ext>
                </a:extLst>
              </a:tr>
            </a:tbl>
          </a:graphicData>
        </a:graphic>
      </p:graphicFrame>
      <p:graphicFrame>
        <p:nvGraphicFramePr>
          <p:cNvPr id="19" name="18 Tabla"/>
          <p:cNvGraphicFramePr>
            <a:graphicFrameLocks noGrp="1"/>
          </p:cNvGraphicFramePr>
          <p:nvPr/>
        </p:nvGraphicFramePr>
        <p:xfrm>
          <a:off x="1547813" y="5373688"/>
          <a:ext cx="6840537" cy="711200"/>
        </p:xfrm>
        <a:graphic>
          <a:graphicData uri="http://schemas.openxmlformats.org/drawingml/2006/table">
            <a:tbl>
              <a:tblPr firstRow="1" bandRow="1">
                <a:tableStyleId>{5C22544A-7EE6-4342-B048-85BDC9FD1C3A}</a:tableStyleId>
              </a:tblPr>
              <a:tblGrid>
                <a:gridCol w="1368107">
                  <a:extLst>
                    <a:ext uri="{9D8B030D-6E8A-4147-A177-3AD203B41FA5}">
                      <a16:colId xmlns:a16="http://schemas.microsoft.com/office/drawing/2014/main" val="20000"/>
                    </a:ext>
                  </a:extLst>
                </a:gridCol>
                <a:gridCol w="5472430">
                  <a:extLst>
                    <a:ext uri="{9D8B030D-6E8A-4147-A177-3AD203B41FA5}">
                      <a16:colId xmlns:a16="http://schemas.microsoft.com/office/drawing/2014/main" val="20001"/>
                    </a:ext>
                  </a:extLst>
                </a:gridCol>
              </a:tblGrid>
              <a:tr h="711200">
                <a:tc>
                  <a:txBody>
                    <a:bodyPr/>
                    <a:lstStyle/>
                    <a:p>
                      <a:pPr algn="l"/>
                      <a:r>
                        <a:rPr kumimoji="0" lang="en-US" altLang="es-ES" sz="1400" b="0" i="0" dirty="0" smtClean="0">
                          <a:solidFill>
                            <a:srgbClr val="C00000"/>
                          </a:solidFill>
                          <a:latin typeface="Calibri" pitchFamily="34" charset="0"/>
                          <a:cs typeface="Calibri" pitchFamily="34" charset="0"/>
                          <a:sym typeface="Wingdings" pitchFamily="2" charset="2"/>
                        </a:rPr>
                        <a:t></a:t>
                      </a:r>
                      <a:r>
                        <a:rPr kumimoji="0" lang="en-US" altLang="es-ES" sz="1400" b="0" i="1" dirty="0" smtClean="0">
                          <a:solidFill>
                            <a:srgbClr val="C00000"/>
                          </a:solidFill>
                          <a:latin typeface="Calibri" pitchFamily="34" charset="0"/>
                          <a:cs typeface="Calibri" pitchFamily="34" charset="0"/>
                          <a:sym typeface="Wingdings" pitchFamily="2" charset="2"/>
                        </a:rPr>
                        <a:t> </a:t>
                      </a:r>
                      <a:r>
                        <a:rPr kumimoji="0" lang="en-US" altLang="es-ES" sz="1400" b="0" i="1" dirty="0" err="1" smtClean="0">
                          <a:solidFill>
                            <a:srgbClr val="C00000"/>
                          </a:solidFill>
                          <a:latin typeface="Calibri" pitchFamily="34" charset="0"/>
                          <a:cs typeface="Calibri" pitchFamily="34" charset="0"/>
                        </a:rPr>
                        <a:t>Ejemplo</a:t>
                      </a:r>
                      <a:r>
                        <a:rPr kumimoji="0" lang="en-US" altLang="es-ES" sz="1400" b="0" i="1" dirty="0" smtClean="0">
                          <a:solidFill>
                            <a:srgbClr val="C00000"/>
                          </a:solidFill>
                          <a:latin typeface="Calibri" pitchFamily="34" charset="0"/>
                          <a:cs typeface="Calibri" pitchFamily="34" charset="0"/>
                        </a:rPr>
                        <a:t> </a:t>
                      </a:r>
                    </a:p>
                    <a:p>
                      <a:pPr algn="l"/>
                      <a:r>
                        <a:rPr kumimoji="0" lang="en-US" altLang="es-ES" sz="1400" b="0" i="1" dirty="0" smtClean="0">
                          <a:solidFill>
                            <a:srgbClr val="C00000"/>
                          </a:solidFill>
                          <a:latin typeface="Calibri" pitchFamily="34" charset="0"/>
                          <a:cs typeface="Calibri" pitchFamily="34" charset="0"/>
                        </a:rPr>
                        <a:t>dis.</a:t>
                      </a:r>
                      <a:r>
                        <a:rPr kumimoji="0" lang="en-US" altLang="es-ES" sz="1400" b="0" i="1" baseline="0" dirty="0" smtClean="0">
                          <a:solidFill>
                            <a:srgbClr val="C00000"/>
                          </a:solidFill>
                          <a:latin typeface="Calibri" pitchFamily="34" charset="0"/>
                          <a:cs typeface="Calibri" pitchFamily="34" charset="0"/>
                        </a:rPr>
                        <a:t> </a:t>
                      </a:r>
                      <a:r>
                        <a:rPr kumimoji="0" lang="en-US" altLang="es-ES" sz="1400" b="0" i="1" dirty="0" err="1" smtClean="0">
                          <a:solidFill>
                            <a:srgbClr val="C00000"/>
                          </a:solidFill>
                          <a:latin typeface="Calibri" pitchFamily="34" charset="0"/>
                          <a:cs typeface="Calibri" pitchFamily="34" charset="0"/>
                        </a:rPr>
                        <a:t>endotérmica</a:t>
                      </a:r>
                      <a:r>
                        <a:rPr kumimoji="0" lang="en-US" altLang="es-ES" sz="1400" b="0" i="1" dirty="0" smtClean="0">
                          <a:solidFill>
                            <a:srgbClr val="C00000"/>
                          </a:solidFill>
                          <a:latin typeface="Calibri" pitchFamily="34" charset="0"/>
                          <a:cs typeface="Calibri" pitchFamily="34" charset="0"/>
                        </a:rPr>
                        <a:t>:</a:t>
                      </a:r>
                      <a:endParaRPr lang="es-ES" sz="1400" i="1" dirty="0">
                        <a:solidFill>
                          <a:srgbClr val="303D4E"/>
                        </a:solidFill>
                        <a:latin typeface="Calibri" pitchFamily="34" charset="0"/>
                        <a:cs typeface="Calibri" pitchFamily="34" charset="0"/>
                      </a:endParaRPr>
                    </a:p>
                  </a:txBody>
                  <a:tcPr marL="35993" marR="35993" marT="35689" marB="35689">
                    <a:noFill/>
                  </a:tcPr>
                </a:tc>
                <a:tc>
                  <a:txBody>
                    <a:bodyPr/>
                    <a:lstStyle/>
                    <a:p>
                      <a:pPr algn="l"/>
                      <a:r>
                        <a:rPr kumimoji="0" lang="en-US" altLang="es-ES" sz="1400" b="0" i="0" dirty="0" err="1" smtClean="0">
                          <a:solidFill>
                            <a:srgbClr val="000000"/>
                          </a:solidFill>
                          <a:latin typeface="Calibri" pitchFamily="34" charset="0"/>
                          <a:cs typeface="Calibri" pitchFamily="34" charset="0"/>
                        </a:rPr>
                        <a:t>Disolución</a:t>
                      </a:r>
                      <a:r>
                        <a:rPr kumimoji="0" lang="en-US" altLang="es-ES" sz="1400" b="0" i="0" dirty="0" smtClean="0">
                          <a:solidFill>
                            <a:srgbClr val="000000"/>
                          </a:solidFill>
                          <a:latin typeface="Calibri" pitchFamily="34" charset="0"/>
                          <a:cs typeface="Calibri" pitchFamily="34" charset="0"/>
                        </a:rPr>
                        <a:t> de NH</a:t>
                      </a:r>
                      <a:r>
                        <a:rPr kumimoji="0" lang="en-US" altLang="es-ES" sz="1400" b="0" i="0" baseline="-25000" dirty="0" smtClean="0">
                          <a:solidFill>
                            <a:srgbClr val="000000"/>
                          </a:solidFill>
                          <a:latin typeface="Calibri" pitchFamily="34" charset="0"/>
                          <a:cs typeface="Calibri" pitchFamily="34" charset="0"/>
                        </a:rPr>
                        <a:t>4</a:t>
                      </a:r>
                      <a:r>
                        <a:rPr kumimoji="0" lang="en-US" altLang="es-ES" sz="1400" b="0" i="0" dirty="0" smtClean="0">
                          <a:solidFill>
                            <a:srgbClr val="000000"/>
                          </a:solidFill>
                          <a:latin typeface="Calibri" pitchFamily="34" charset="0"/>
                          <a:cs typeface="Calibri" pitchFamily="34" charset="0"/>
                        </a:rPr>
                        <a:t>NO</a:t>
                      </a:r>
                      <a:r>
                        <a:rPr kumimoji="0" lang="en-US" altLang="es-ES" sz="1400" b="0" i="0" baseline="-25000" dirty="0" smtClean="0">
                          <a:solidFill>
                            <a:srgbClr val="000000"/>
                          </a:solidFill>
                          <a:latin typeface="Calibri" pitchFamily="34" charset="0"/>
                          <a:cs typeface="Calibri" pitchFamily="34" charset="0"/>
                        </a:rPr>
                        <a:t>3</a:t>
                      </a:r>
                      <a:r>
                        <a:rPr kumimoji="0" lang="en-US" altLang="es-ES" sz="1400" b="0" i="0" dirty="0" smtClean="0">
                          <a:solidFill>
                            <a:srgbClr val="000000"/>
                          </a:solidFill>
                          <a:latin typeface="Calibri" pitchFamily="34" charset="0"/>
                          <a:cs typeface="Calibri" pitchFamily="34" charset="0"/>
                        </a:rPr>
                        <a:t> en H</a:t>
                      </a:r>
                      <a:r>
                        <a:rPr kumimoji="0" lang="en-US" altLang="es-ES" sz="1400" b="0" i="0" baseline="-25000" dirty="0" smtClean="0">
                          <a:solidFill>
                            <a:srgbClr val="000000"/>
                          </a:solidFill>
                          <a:latin typeface="Calibri" pitchFamily="34" charset="0"/>
                          <a:cs typeface="Calibri" pitchFamily="34" charset="0"/>
                        </a:rPr>
                        <a:t>2</a:t>
                      </a:r>
                      <a:r>
                        <a:rPr kumimoji="0" lang="en-US" altLang="es-ES" sz="1400" b="0" i="0" dirty="0" smtClean="0">
                          <a:solidFill>
                            <a:srgbClr val="000000"/>
                          </a:solidFill>
                          <a:latin typeface="Calibri" pitchFamily="34" charset="0"/>
                          <a:cs typeface="Calibri" pitchFamily="34" charset="0"/>
                        </a:rPr>
                        <a:t>O:</a:t>
                      </a:r>
                      <a:r>
                        <a:rPr kumimoji="0" lang="en-US" sz="1400" b="0" i="0" dirty="0" smtClean="0">
                          <a:solidFill>
                            <a:srgbClr val="000000"/>
                          </a:solidFill>
                          <a:latin typeface="Calibri" pitchFamily="34" charset="0"/>
                          <a:cs typeface="Calibri" pitchFamily="34" charset="0"/>
                        </a:rPr>
                        <a:t> </a:t>
                      </a:r>
                      <a:r>
                        <a:rPr kumimoji="0" lang="el-GR" sz="1400" b="0" i="0" dirty="0" smtClean="0">
                          <a:solidFill>
                            <a:srgbClr val="000000"/>
                          </a:solidFill>
                          <a:latin typeface="Times New Roman" panose="02020603050405020304" pitchFamily="18" charset="0"/>
                          <a:cs typeface="Times New Roman" panose="02020603050405020304" pitchFamily="18" charset="0"/>
                        </a:rPr>
                        <a:t>Δ</a:t>
                      </a:r>
                      <a:r>
                        <a:rPr kumimoji="0" lang="es-ES" sz="1400" b="0" i="1" dirty="0" err="1" smtClean="0">
                          <a:solidFill>
                            <a:srgbClr val="000000"/>
                          </a:solidFill>
                          <a:latin typeface="Times New Roman" panose="02020603050405020304" pitchFamily="18" charset="0"/>
                          <a:cs typeface="Times New Roman" panose="02020603050405020304" pitchFamily="18" charset="0"/>
                        </a:rPr>
                        <a:t>H</a:t>
                      </a:r>
                      <a:r>
                        <a:rPr kumimoji="0" lang="es-ES" sz="1400" b="0" i="1" baseline="-25000" dirty="0" err="1" smtClean="0">
                          <a:solidFill>
                            <a:srgbClr val="000000"/>
                          </a:solidFill>
                          <a:latin typeface="Times New Roman" panose="02020603050405020304" pitchFamily="18" charset="0"/>
                          <a:cs typeface="Times New Roman" panose="02020603050405020304" pitchFamily="18" charset="0"/>
                        </a:rPr>
                        <a:t>disol</a:t>
                      </a:r>
                      <a:r>
                        <a:rPr kumimoji="0" lang="es-ES" sz="1400" b="0" i="0" baseline="0" dirty="0" smtClean="0">
                          <a:solidFill>
                            <a:srgbClr val="000000"/>
                          </a:solidFill>
                          <a:latin typeface="Times New Roman" panose="02020603050405020304" pitchFamily="18" charset="0"/>
                          <a:cs typeface="Times New Roman" panose="02020603050405020304" pitchFamily="18" charset="0"/>
                        </a:rPr>
                        <a:t> </a:t>
                      </a:r>
                      <a:r>
                        <a:rPr kumimoji="0" lang="es-ES" sz="1400" b="0" i="0" baseline="0" dirty="0" smtClean="0">
                          <a:solidFill>
                            <a:srgbClr val="000000"/>
                          </a:solidFill>
                          <a:latin typeface="Calibri" pitchFamily="34" charset="0"/>
                          <a:cs typeface="Calibri" pitchFamily="34" charset="0"/>
                        </a:rPr>
                        <a:t>= + 26,4 kJ/mol</a:t>
                      </a:r>
                      <a:endParaRPr kumimoji="0" lang="en-US" altLang="es-ES" sz="1400" b="0" i="0" dirty="0" smtClean="0">
                        <a:solidFill>
                          <a:srgbClr val="000000"/>
                        </a:solidFill>
                        <a:latin typeface="Calibri" pitchFamily="34" charset="0"/>
                        <a:cs typeface="Calibri" pitchFamily="34" charset="0"/>
                      </a:endParaRPr>
                    </a:p>
                    <a:p>
                      <a:pPr algn="l"/>
                      <a:r>
                        <a:rPr kumimoji="0" lang="es-ES" sz="1400" b="0" i="0" dirty="0" smtClean="0">
                          <a:solidFill>
                            <a:srgbClr val="000000"/>
                          </a:solidFill>
                          <a:latin typeface="Calibri" pitchFamily="34" charset="0"/>
                          <a:cs typeface="Calibri" pitchFamily="34" charset="0"/>
                        </a:rPr>
                        <a:t>Se usa en</a:t>
                      </a:r>
                      <a:r>
                        <a:rPr kumimoji="0" lang="es-ES" sz="1400" b="0" i="0" baseline="0" dirty="0" smtClean="0">
                          <a:solidFill>
                            <a:srgbClr val="000000"/>
                          </a:solidFill>
                          <a:latin typeface="Calibri" pitchFamily="34" charset="0"/>
                          <a:cs typeface="Calibri" pitchFamily="34" charset="0"/>
                        </a:rPr>
                        <a:t> fabricación de compresas de hielo instantáneo para tratamiento de lesiones</a:t>
                      </a:r>
                      <a:endParaRPr lang="es-ES" sz="1400" i="0" dirty="0">
                        <a:solidFill>
                          <a:srgbClr val="303D4E"/>
                        </a:solidFill>
                        <a:latin typeface="Calibri" pitchFamily="34" charset="0"/>
                        <a:cs typeface="Calibri" pitchFamily="34" charset="0"/>
                      </a:endParaRPr>
                    </a:p>
                  </a:txBody>
                  <a:tcPr marL="35993" marR="35993" marT="35689" marB="35689">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198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4198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198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DA36CB6-4E28-4243-BBA0-3823CD7865E4}" type="slidenum">
              <a:rPr kumimoji="0" lang="en-US" altLang="es-ES" sz="1400" b="0">
                <a:solidFill>
                  <a:schemeClr val="tx1"/>
                </a:solidFill>
                <a:latin typeface="Tahoma" panose="020B0604030504040204" pitchFamily="34" charset="0"/>
              </a:rPr>
              <a:pPr algn="r" eaLnBrk="1" hangingPunct="1">
                <a:spcBef>
                  <a:spcPct val="0"/>
                </a:spcBef>
                <a:buClrTx/>
                <a:buFontTx/>
                <a:buNone/>
              </a:pPr>
              <a:t>26</a:t>
            </a:fld>
            <a:endParaRPr kumimoji="0" lang="en-US" altLang="es-ES" sz="1400" b="0">
              <a:solidFill>
                <a:schemeClr val="tx1"/>
              </a:solidFill>
              <a:latin typeface="Tahoma" panose="020B0604030504040204" pitchFamily="34" charset="0"/>
            </a:endParaRPr>
          </a:p>
        </p:txBody>
      </p:sp>
      <p:sp>
        <p:nvSpPr>
          <p:cNvPr id="41990"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41991"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2. Soluciones iónicas</a:t>
            </a:r>
          </a:p>
        </p:txBody>
      </p:sp>
      <p:pic>
        <p:nvPicPr>
          <p:cNvPr id="419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484313"/>
            <a:ext cx="5915025" cy="4100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993" name="Rectangle 3"/>
          <p:cNvSpPr>
            <a:spLocks noChangeArrowheads="1"/>
          </p:cNvSpPr>
          <p:nvPr/>
        </p:nvSpPr>
        <p:spPr bwMode="auto">
          <a:xfrm>
            <a:off x="900113" y="5805488"/>
            <a:ext cx="698500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a:latin typeface="Bradley Hand ITC" panose="03070402050302030203" pitchFamily="66" charset="0"/>
                <a:sym typeface="Wingdings" panose="05000000000000000000" pitchFamily="2" charset="2"/>
              </a:rPr>
              <a:t>Los procesos exotérmicos suelen ser espontáneos. También algunos endotérmicos lo son (disolución de NH</a:t>
            </a:r>
            <a:r>
              <a:rPr lang="es-ES" altLang="es-ES" sz="1600" baseline="-25000">
                <a:latin typeface="Bradley Hand ITC" panose="03070402050302030203" pitchFamily="66" charset="0"/>
                <a:sym typeface="Wingdings" panose="05000000000000000000" pitchFamily="2" charset="2"/>
              </a:rPr>
              <a:t>4</a:t>
            </a:r>
            <a:r>
              <a:rPr lang="es-ES" altLang="es-ES" sz="1600">
                <a:latin typeface="Bradley Hand ITC" panose="03070402050302030203" pitchFamily="66" charset="0"/>
                <a:sym typeface="Wingdings" panose="05000000000000000000" pitchFamily="2" charset="2"/>
              </a:rPr>
              <a:t>NO</a:t>
            </a:r>
            <a:r>
              <a:rPr lang="es-ES" altLang="es-ES" sz="1600" baseline="-25000">
                <a:latin typeface="Bradley Hand ITC" panose="03070402050302030203" pitchFamily="66" charset="0"/>
                <a:sym typeface="Wingdings" panose="05000000000000000000" pitchFamily="2" charset="2"/>
              </a:rPr>
              <a:t>3</a:t>
            </a:r>
            <a:r>
              <a:rPr lang="es-ES" altLang="es-ES" sz="1600">
                <a:latin typeface="Bradley Hand ITC" panose="03070402050302030203" pitchFamily="66" charset="0"/>
                <a:sym typeface="Wingdings" panose="05000000000000000000" pitchFamily="2" charset="2"/>
              </a:rPr>
              <a:t> en agua)</a:t>
            </a:r>
          </a:p>
          <a:p>
            <a:pPr eaLnBrk="1" hangingPunct="1">
              <a:buClr>
                <a:srgbClr val="FF0000"/>
              </a:buClr>
              <a:buFont typeface="Wingdings" panose="05000000000000000000" pitchFamily="2" charset="2"/>
              <a:buChar char="á"/>
            </a:pPr>
            <a:r>
              <a:rPr lang="es-ES" altLang="es-ES" sz="1600">
                <a:latin typeface="Bradley Hand ITC" panose="03070402050302030203" pitchFamily="66" charset="0"/>
                <a:sym typeface="Wingdings" panose="05000000000000000000" pitchFamily="2" charset="2"/>
              </a:rPr>
              <a:t>Las disoluciones tienden a una </a:t>
            </a:r>
            <a:r>
              <a:rPr lang="es-ES" altLang="es-ES" sz="1600" u="sng">
                <a:latin typeface="Bradley Hand ITC" panose="03070402050302030203" pitchFamily="66" charset="0"/>
                <a:sym typeface="Wingdings" panose="05000000000000000000" pitchFamily="2" charset="2"/>
              </a:rPr>
              <a:t>entropía máxima</a:t>
            </a:r>
            <a:r>
              <a:rPr lang="es-ES" altLang="es-ES" sz="1600">
                <a:latin typeface="Bradley Hand ITC" panose="03070402050302030203" pitchFamily="66" charset="0"/>
                <a:sym typeface="Wingdings" panose="05000000000000000000" pitchFamily="2" charset="2"/>
              </a:rPr>
              <a:t> y una </a:t>
            </a:r>
            <a:r>
              <a:rPr lang="es-ES" altLang="es-ES" sz="1600" u="sng">
                <a:latin typeface="Bradley Hand ITC" panose="03070402050302030203" pitchFamily="66" charset="0"/>
                <a:sym typeface="Wingdings" panose="05000000000000000000" pitchFamily="2" charset="2"/>
              </a:rPr>
              <a:t>entalpía mínima</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301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4301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301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62A7173-F276-465F-8F27-E3FD7540C4E4}" type="slidenum">
              <a:rPr kumimoji="0" lang="en-US" altLang="es-ES" sz="1400" b="0">
                <a:solidFill>
                  <a:schemeClr val="tx1"/>
                </a:solidFill>
                <a:latin typeface="Tahoma" panose="020B0604030504040204" pitchFamily="34" charset="0"/>
              </a:rPr>
              <a:pPr algn="r" eaLnBrk="1" hangingPunct="1">
                <a:spcBef>
                  <a:spcPct val="0"/>
                </a:spcBef>
                <a:buClrTx/>
                <a:buFontTx/>
                <a:buNone/>
              </a:pPr>
              <a:t>27</a:t>
            </a:fld>
            <a:endParaRPr kumimoji="0" lang="en-US" altLang="es-ES" sz="1400" b="0">
              <a:solidFill>
                <a:schemeClr val="tx1"/>
              </a:solidFill>
              <a:latin typeface="Tahoma" panose="020B0604030504040204" pitchFamily="34" charset="0"/>
            </a:endParaRPr>
          </a:p>
        </p:txBody>
      </p:sp>
      <p:sp>
        <p:nvSpPr>
          <p:cNvPr id="43014"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43015" name="Rectangle 3"/>
          <p:cNvSpPr>
            <a:spLocks noChangeArrowheads="1"/>
          </p:cNvSpPr>
          <p:nvPr/>
        </p:nvSpPr>
        <p:spPr bwMode="auto">
          <a:xfrm>
            <a:off x="611188" y="1341438"/>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3. Efecto de la Temperatura sobre la solubilidad</a:t>
            </a:r>
          </a:p>
        </p:txBody>
      </p:sp>
      <p:sp>
        <p:nvSpPr>
          <p:cNvPr id="17" name="10 Rectángulo"/>
          <p:cNvSpPr>
            <a:spLocks noChangeArrowheads="1"/>
          </p:cNvSpPr>
          <p:nvPr/>
        </p:nvSpPr>
        <p:spPr bwMode="auto">
          <a:xfrm>
            <a:off x="900113" y="1979613"/>
            <a:ext cx="769143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Times New Roman" pitchFamily="18" charset="0"/>
                <a:cs typeface="Times New Roman" pitchFamily="18" charset="0"/>
              </a:rPr>
              <a:t>En general, la solubilidad aumenta con la temperatura, ej. la mayoría de compuestos iónicos (salvo excepciones como CaSO</a:t>
            </a:r>
            <a:r>
              <a:rPr lang="es-ES" sz="1800" b="0" baseline="-25000" dirty="0">
                <a:solidFill>
                  <a:srgbClr val="000000"/>
                </a:solidFill>
                <a:latin typeface="Times New Roman" pitchFamily="18" charset="0"/>
                <a:cs typeface="Times New Roman" pitchFamily="18" charset="0"/>
              </a:rPr>
              <a:t>4</a:t>
            </a:r>
            <a:r>
              <a:rPr lang="es-ES" sz="1800" b="0" dirty="0">
                <a:solidFill>
                  <a:srgbClr val="000000"/>
                </a:solidFill>
                <a:latin typeface="Times New Roman" pitchFamily="18" charset="0"/>
                <a:cs typeface="Times New Roman" pitchFamily="18" charset="0"/>
              </a:rPr>
              <a:t>, Ca(OH)</a:t>
            </a:r>
            <a:r>
              <a:rPr lang="es-ES" sz="1800" b="0" baseline="-25000" dirty="0">
                <a:solidFill>
                  <a:srgbClr val="000000"/>
                </a:solidFill>
                <a:latin typeface="Times New Roman" pitchFamily="18" charset="0"/>
                <a:cs typeface="Times New Roman" pitchFamily="18" charset="0"/>
              </a:rPr>
              <a:t>2</a:t>
            </a:r>
            <a:r>
              <a:rPr lang="es-ES" sz="1800" b="0" dirty="0">
                <a:solidFill>
                  <a:srgbClr val="000000"/>
                </a:solidFill>
                <a:latin typeface="Times New Roman" pitchFamily="18" charset="0"/>
                <a:cs typeface="Times New Roman" pitchFamily="18" charset="0"/>
              </a:rPr>
              <a:t>)</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303D4E"/>
                </a:solidFill>
                <a:latin typeface="Times New Roman" pitchFamily="18" charset="0"/>
                <a:cs typeface="Times New Roman" pitchFamily="18" charset="0"/>
              </a:rPr>
              <a:t>El efecto de la temperatura depende de la variación de entalpía y de su signo. Las disoluciones de compuestos iónicos suelen ser endotérmicas (</a:t>
            </a:r>
            <a:r>
              <a:rPr lang="el-GR" sz="1800" b="0" dirty="0">
                <a:solidFill>
                  <a:srgbClr val="303D4E"/>
                </a:solidFill>
                <a:latin typeface="Times New Roman" pitchFamily="18" charset="0"/>
                <a:cs typeface="Times New Roman" pitchFamily="18" charset="0"/>
              </a:rPr>
              <a:t>Δ</a:t>
            </a:r>
            <a:r>
              <a:rPr lang="es-ES" sz="1800" b="0" i="1" dirty="0">
                <a:solidFill>
                  <a:srgbClr val="303D4E"/>
                </a:solidFill>
                <a:latin typeface="Times New Roman" pitchFamily="18" charset="0"/>
                <a:cs typeface="Times New Roman" pitchFamily="18" charset="0"/>
              </a:rPr>
              <a:t>H </a:t>
            </a:r>
            <a:r>
              <a:rPr lang="es-ES" sz="1800" b="0" dirty="0">
                <a:solidFill>
                  <a:srgbClr val="303D4E"/>
                </a:solidFill>
                <a:latin typeface="Times New Roman" pitchFamily="18" charset="0"/>
                <a:cs typeface="Times New Roman" pitchFamily="18" charset="0"/>
              </a:rPr>
              <a:t>&gt; 0).</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2060"/>
                </a:solidFill>
                <a:latin typeface="Times New Roman" pitchFamily="18" charset="0"/>
                <a:cs typeface="Times New Roman" pitchFamily="18" charset="0"/>
              </a:rPr>
              <a:t>Ecuación de equilibrio para </a:t>
            </a:r>
            <a:r>
              <a:rPr lang="es-ES" sz="1800" b="0" u="sng" dirty="0">
                <a:solidFill>
                  <a:srgbClr val="002060"/>
                </a:solidFill>
                <a:latin typeface="Times New Roman" pitchFamily="18" charset="0"/>
                <a:cs typeface="Times New Roman" pitchFamily="18" charset="0"/>
              </a:rPr>
              <a:t>procesos endotérmicos</a:t>
            </a:r>
            <a:r>
              <a:rPr lang="es-ES" sz="1800" b="0" dirty="0">
                <a:solidFill>
                  <a:srgbClr val="303D4E"/>
                </a:solidFill>
                <a:latin typeface="Times New Roman" pitchFamily="18" charset="0"/>
                <a:cs typeface="Times New Roman" pitchFamily="18" charset="0"/>
              </a:rPr>
              <a:t>:</a:t>
            </a:r>
          </a:p>
        </p:txBody>
      </p:sp>
      <p:graphicFrame>
        <p:nvGraphicFramePr>
          <p:cNvPr id="43017" name="1 Objeto"/>
          <p:cNvGraphicFramePr>
            <a:graphicFrameLocks noChangeAspect="1"/>
          </p:cNvGraphicFramePr>
          <p:nvPr/>
        </p:nvGraphicFramePr>
        <p:xfrm>
          <a:off x="2600325" y="3698875"/>
          <a:ext cx="3943350" cy="304800"/>
        </p:xfrm>
        <a:graphic>
          <a:graphicData uri="http://schemas.openxmlformats.org/presentationml/2006/ole">
            <mc:AlternateContent xmlns:mc="http://schemas.openxmlformats.org/markup-compatibility/2006">
              <mc:Choice xmlns:v="urn:schemas-microsoft-com:vml" Requires="v">
                <p:oleObj spid="_x0000_s43024" name="Equation" r:id="rId3" imgW="2628900" imgH="203200" progId="Equation.DSMT4">
                  <p:embed/>
                </p:oleObj>
              </mc:Choice>
              <mc:Fallback>
                <p:oleObj name="Equation" r:id="rId3" imgW="2628900" imgH="203200" progId="Equation.DSMT4">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325" y="3698875"/>
                        <a:ext cx="3943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8" name="Rectangle 3"/>
          <p:cNvSpPr>
            <a:spLocks noChangeArrowheads="1"/>
          </p:cNvSpPr>
          <p:nvPr/>
        </p:nvSpPr>
        <p:spPr bwMode="auto">
          <a:xfrm>
            <a:off x="2754313" y="4140200"/>
            <a:ext cx="59753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a:latin typeface="Bradley Hand ITC" panose="03070402050302030203" pitchFamily="66" charset="0"/>
                <a:sym typeface="Wingdings" panose="05000000000000000000" pitchFamily="2" charset="2"/>
              </a:rPr>
              <a:t>Principio de Le Chatelier: si aumenta </a:t>
            </a:r>
            <a:r>
              <a:rPr lang="es-ES" altLang="es-ES" sz="1600" b="0" i="1">
                <a:latin typeface="Times New Roman" panose="02020603050405020304" pitchFamily="18" charset="0"/>
                <a:cs typeface="Times New Roman" panose="02020603050405020304" pitchFamily="18" charset="0"/>
                <a:sym typeface="Wingdings" panose="05000000000000000000" pitchFamily="2" charset="2"/>
              </a:rPr>
              <a:t>T</a:t>
            </a:r>
            <a:r>
              <a:rPr lang="es-ES" altLang="es-ES" sz="1600">
                <a:latin typeface="Bradley Hand ITC" panose="03070402050302030203" pitchFamily="66" charset="0"/>
                <a:sym typeface="Wingdings" panose="05000000000000000000" pitchFamily="2" charset="2"/>
              </a:rPr>
              <a:t>, el equilibrio se desplaza a la derecha. Se favorece la disolución y aumenta la solubilidad </a:t>
            </a:r>
            <a:endParaRPr lang="es-ES" altLang="es-ES" sz="1600" u="sng">
              <a:latin typeface="Bradley Hand ITC" panose="03070402050302030203" pitchFamily="66" charset="0"/>
              <a:sym typeface="Wingdings" panose="05000000000000000000" pitchFamily="2" charset="2"/>
            </a:endParaRPr>
          </a:p>
        </p:txBody>
      </p:sp>
      <p:sp>
        <p:nvSpPr>
          <p:cNvPr id="22" name="10 Rectángulo"/>
          <p:cNvSpPr>
            <a:spLocks noChangeArrowheads="1"/>
          </p:cNvSpPr>
          <p:nvPr/>
        </p:nvSpPr>
        <p:spPr bwMode="auto">
          <a:xfrm>
            <a:off x="900113" y="4787900"/>
            <a:ext cx="7691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2060"/>
                </a:solidFill>
                <a:latin typeface="Times New Roman" pitchFamily="18" charset="0"/>
                <a:cs typeface="Times New Roman" pitchFamily="18" charset="0"/>
              </a:rPr>
              <a:t>Ecuación de equilibrio para </a:t>
            </a:r>
            <a:r>
              <a:rPr lang="es-ES" sz="1800" b="0" u="sng" dirty="0">
                <a:solidFill>
                  <a:srgbClr val="002060"/>
                </a:solidFill>
                <a:latin typeface="Times New Roman" pitchFamily="18" charset="0"/>
                <a:cs typeface="Times New Roman" pitchFamily="18" charset="0"/>
              </a:rPr>
              <a:t>disoluciones exotérmicas</a:t>
            </a:r>
            <a:r>
              <a:rPr lang="es-ES" sz="1800" b="0" dirty="0">
                <a:solidFill>
                  <a:srgbClr val="303D4E"/>
                </a:solidFill>
                <a:latin typeface="Times New Roman" pitchFamily="18" charset="0"/>
                <a:cs typeface="Times New Roman" pitchFamily="18" charset="0"/>
              </a:rPr>
              <a:t>:</a:t>
            </a:r>
          </a:p>
        </p:txBody>
      </p:sp>
      <p:graphicFrame>
        <p:nvGraphicFramePr>
          <p:cNvPr id="43020" name="22 Objeto"/>
          <p:cNvGraphicFramePr>
            <a:graphicFrameLocks noChangeAspect="1"/>
          </p:cNvGraphicFramePr>
          <p:nvPr/>
        </p:nvGraphicFramePr>
        <p:xfrm>
          <a:off x="2600325" y="5300663"/>
          <a:ext cx="3943350" cy="304800"/>
        </p:xfrm>
        <a:graphic>
          <a:graphicData uri="http://schemas.openxmlformats.org/presentationml/2006/ole">
            <mc:AlternateContent xmlns:mc="http://schemas.openxmlformats.org/markup-compatibility/2006">
              <mc:Choice xmlns:v="urn:schemas-microsoft-com:vml" Requires="v">
                <p:oleObj spid="_x0000_s43025" name="Equation" r:id="rId5" imgW="2628900" imgH="203200" progId="Equation.DSMT4">
                  <p:embed/>
                </p:oleObj>
              </mc:Choice>
              <mc:Fallback>
                <p:oleObj name="Equation" r:id="rId5" imgW="2628900" imgH="203200" progId="Equation.DSMT4">
                  <p:embed/>
                  <p:pic>
                    <p:nvPicPr>
                      <p:cNvPr id="0" name="22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0325" y="5300663"/>
                        <a:ext cx="3943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1" name="Rectangle 3"/>
          <p:cNvSpPr>
            <a:spLocks noChangeArrowheads="1"/>
          </p:cNvSpPr>
          <p:nvPr/>
        </p:nvSpPr>
        <p:spPr bwMode="auto">
          <a:xfrm>
            <a:off x="2754313" y="5795963"/>
            <a:ext cx="59753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a:latin typeface="Bradley Hand ITC" panose="03070402050302030203" pitchFamily="66" charset="0"/>
                <a:sym typeface="Wingdings" panose="05000000000000000000" pitchFamily="2" charset="2"/>
              </a:rPr>
              <a:t>Si aumenta </a:t>
            </a:r>
            <a:r>
              <a:rPr lang="es-ES" altLang="es-ES" sz="1600" b="0" i="1">
                <a:latin typeface="Times New Roman" panose="02020603050405020304" pitchFamily="18" charset="0"/>
                <a:cs typeface="Times New Roman" panose="02020603050405020304" pitchFamily="18" charset="0"/>
                <a:sym typeface="Wingdings" panose="05000000000000000000" pitchFamily="2" charset="2"/>
              </a:rPr>
              <a:t>T</a:t>
            </a:r>
            <a:r>
              <a:rPr lang="es-ES" altLang="es-ES" sz="1600">
                <a:latin typeface="Bradley Hand ITC" panose="03070402050302030203" pitchFamily="66" charset="0"/>
                <a:sym typeface="Wingdings" panose="05000000000000000000" pitchFamily="2" charset="2"/>
              </a:rPr>
              <a:t>, el equilibrio se desplaza a la izquierda y disminuye la solubilidad </a:t>
            </a:r>
            <a:endParaRPr lang="es-ES" altLang="es-ES" sz="1600" u="sng">
              <a:latin typeface="Bradley Hand ITC" panose="03070402050302030203" pitchFamily="66" charset="0"/>
              <a:sym typeface="Wingdings" panose="05000000000000000000" pitchFamily="2" charset="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40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440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40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DBC36E9-338E-4F47-930C-EFFA117930C0}" type="slidenum">
              <a:rPr kumimoji="0" lang="en-US" altLang="es-ES" sz="1400" b="0">
                <a:solidFill>
                  <a:schemeClr val="tx1"/>
                </a:solidFill>
                <a:latin typeface="Tahoma" panose="020B0604030504040204" pitchFamily="34" charset="0"/>
              </a:rPr>
              <a:pPr algn="r" eaLnBrk="1" hangingPunct="1">
                <a:spcBef>
                  <a:spcPct val="0"/>
                </a:spcBef>
                <a:buClrTx/>
                <a:buFontTx/>
                <a:buNone/>
              </a:pPr>
              <a:t>28</a:t>
            </a:fld>
            <a:endParaRPr kumimoji="0" lang="en-US" altLang="es-ES" sz="1400" b="0">
              <a:solidFill>
                <a:schemeClr val="tx1"/>
              </a:solidFill>
              <a:latin typeface="Tahoma" panose="020B0604030504040204" pitchFamily="34" charset="0"/>
            </a:endParaRPr>
          </a:p>
        </p:txBody>
      </p:sp>
      <p:sp>
        <p:nvSpPr>
          <p:cNvPr id="44038"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44039"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3. Efecto de la Temperatura</a:t>
            </a:r>
          </a:p>
        </p:txBody>
      </p:sp>
      <p:pic>
        <p:nvPicPr>
          <p:cNvPr id="44040" name="Picture 2" descr="http://hrsbstaff.ednet.ns.ca/sweetap/0009-004-sol-v-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84313"/>
            <a:ext cx="401002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Rectangle 3"/>
          <p:cNvSpPr>
            <a:spLocks noChangeArrowheads="1"/>
          </p:cNvSpPr>
          <p:nvPr/>
        </p:nvSpPr>
        <p:spPr bwMode="auto">
          <a:xfrm>
            <a:off x="4759325" y="1493838"/>
            <a:ext cx="3916363"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3525" indent="-26352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600" b="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400" b="0" i="1">
                <a:latin typeface="Calibri" panose="020F0502020204030204" pitchFamily="34" charset="0"/>
                <a:sym typeface="Wingdings" panose="05000000000000000000" pitchFamily="2" charset="2"/>
              </a:rPr>
              <a:t>Solubilidad de compuestos iónicos en función de la temperatura</a:t>
            </a:r>
          </a:p>
        </p:txBody>
      </p:sp>
      <p:sp>
        <p:nvSpPr>
          <p:cNvPr id="44042" name="Rectangle 3"/>
          <p:cNvSpPr>
            <a:spLocks noChangeArrowheads="1"/>
          </p:cNvSpPr>
          <p:nvPr/>
        </p:nvSpPr>
        <p:spPr bwMode="auto">
          <a:xfrm>
            <a:off x="4759325" y="2300288"/>
            <a:ext cx="391636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63525" indent="-26352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600" b="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En general, la solubilidad aumenta con la temperatura, pero los comportamientos son desiguales entre compuestos</a:t>
            </a:r>
          </a:p>
        </p:txBody>
      </p:sp>
      <p:sp>
        <p:nvSpPr>
          <p:cNvPr id="44043" name="Rectangle 3"/>
          <p:cNvSpPr>
            <a:spLocks noChangeArrowheads="1"/>
          </p:cNvSpPr>
          <p:nvPr/>
        </p:nvSpPr>
        <p:spPr bwMode="auto">
          <a:xfrm>
            <a:off x="4716463" y="3379788"/>
            <a:ext cx="368935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
            </a:pPr>
            <a:r>
              <a:rPr lang="es-ES" altLang="es-ES" sz="1400" b="0">
                <a:latin typeface="Bradley Hand ITC" panose="03070402050302030203" pitchFamily="66" charset="0"/>
                <a:sym typeface="Wingdings" panose="05000000000000000000" pitchFamily="2" charset="2"/>
              </a:rPr>
              <a:t>Ver en el libro el caso del </a:t>
            </a:r>
            <a:r>
              <a:rPr lang="es-ES" altLang="es-ES" sz="1400" b="0">
                <a:latin typeface="Times New Roman" panose="02020603050405020304" pitchFamily="18" charset="0"/>
                <a:cs typeface="Times New Roman" panose="02020603050405020304" pitchFamily="18" charset="0"/>
                <a:sym typeface="Wingdings" panose="05000000000000000000" pitchFamily="2" charset="2"/>
              </a:rPr>
              <a:t>Na</a:t>
            </a:r>
            <a:r>
              <a:rPr lang="es-ES" altLang="es-ES" sz="1400" b="0" baseline="-25000">
                <a:latin typeface="Times New Roman" panose="02020603050405020304" pitchFamily="18" charset="0"/>
                <a:cs typeface="Times New Roman" panose="02020603050405020304" pitchFamily="18" charset="0"/>
                <a:sym typeface="Wingdings" panose="05000000000000000000" pitchFamily="2" charset="2"/>
              </a:rPr>
              <a:t>2</a:t>
            </a:r>
            <a:r>
              <a:rPr lang="es-ES" altLang="es-ES" sz="1400" b="0">
                <a:latin typeface="Times New Roman" panose="02020603050405020304" pitchFamily="18" charset="0"/>
                <a:cs typeface="Times New Roman" panose="02020603050405020304" pitchFamily="18" charset="0"/>
                <a:sym typeface="Wingdings" panose="05000000000000000000" pitchFamily="2" charset="2"/>
              </a:rPr>
              <a:t>SO</a:t>
            </a:r>
            <a:r>
              <a:rPr lang="es-ES" altLang="es-ES" sz="1400" b="0" baseline="-25000">
                <a:latin typeface="Times New Roman" panose="02020603050405020304" pitchFamily="18" charset="0"/>
                <a:cs typeface="Times New Roman" panose="02020603050405020304" pitchFamily="18" charset="0"/>
                <a:sym typeface="Wingdings" panose="05000000000000000000" pitchFamily="2" charset="2"/>
              </a:rPr>
              <a:t>4</a:t>
            </a:r>
            <a:r>
              <a:rPr lang="es-ES" altLang="es-ES" sz="1400" b="0">
                <a:latin typeface="Bradley Hand ITC" panose="03070402050302030203" pitchFamily="66" charset="0"/>
                <a:sym typeface="Wingdings" panose="05000000000000000000" pitchFamily="2" charset="2"/>
              </a:rPr>
              <a:t>, un ejemplo de compuesto con solubilidad no estable en todo el intervalo de temperatura</a:t>
            </a:r>
            <a:endParaRPr lang="es-ES" altLang="es-ES" sz="1400" b="0" u="sng">
              <a:latin typeface="Bradley Hand ITC" panose="03070402050302030203" pitchFamily="66" charset="0"/>
              <a:sym typeface="Wingdings" panose="05000000000000000000" pitchFamily="2" charset="2"/>
            </a:endParaRPr>
          </a:p>
        </p:txBody>
      </p:sp>
      <p:pic>
        <p:nvPicPr>
          <p:cNvPr id="44044" name="Picture 16" descr="pro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075" y="3724275"/>
            <a:ext cx="403225"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10 Rectángulo"/>
          <p:cNvSpPr>
            <a:spLocks noChangeArrowheads="1"/>
          </p:cNvSpPr>
          <p:nvPr/>
        </p:nvSpPr>
        <p:spPr bwMode="auto">
          <a:xfrm>
            <a:off x="900113" y="5445125"/>
            <a:ext cx="7691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2060"/>
                </a:solidFill>
                <a:latin typeface="Times New Roman" pitchFamily="18" charset="0"/>
                <a:cs typeface="Times New Roman" pitchFamily="18" charset="0"/>
              </a:rPr>
              <a:t>La solubilidad de los gases disminuye al aumentar la temperatura. </a:t>
            </a:r>
            <a:endParaRPr lang="es-ES" sz="1800" b="0" dirty="0">
              <a:solidFill>
                <a:srgbClr val="303D4E"/>
              </a:solidFill>
              <a:latin typeface="Times New Roman" pitchFamily="18" charset="0"/>
              <a:cs typeface="Times New Roman" pitchFamily="18" charset="0"/>
            </a:endParaRPr>
          </a:p>
        </p:txBody>
      </p:sp>
      <p:sp>
        <p:nvSpPr>
          <p:cNvPr id="44046" name="Rectangle 3"/>
          <p:cNvSpPr>
            <a:spLocks noChangeArrowheads="1"/>
          </p:cNvSpPr>
          <p:nvPr/>
        </p:nvSpPr>
        <p:spPr bwMode="auto">
          <a:xfrm>
            <a:off x="1838325" y="5873750"/>
            <a:ext cx="597693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a:latin typeface="Bradley Hand ITC" panose="03070402050302030203" pitchFamily="66" charset="0"/>
                <a:sym typeface="Wingdings" panose="05000000000000000000" pitchFamily="2" charset="2"/>
              </a:rPr>
              <a:t>Las bebidas carbonatadas pierden </a:t>
            </a:r>
            <a:r>
              <a:rPr lang="es-ES" altLang="es-ES" sz="1600" b="0">
                <a:latin typeface="Times New Roman" panose="02020603050405020304" pitchFamily="18" charset="0"/>
                <a:cs typeface="Times New Roman" panose="02020603050405020304" pitchFamily="18" charset="0"/>
                <a:sym typeface="Wingdings" panose="05000000000000000000" pitchFamily="2" charset="2"/>
              </a:rPr>
              <a:t>CO</a:t>
            </a:r>
            <a:r>
              <a:rPr lang="es-ES" altLang="es-ES" sz="1600" b="0" baseline="-25000">
                <a:latin typeface="Times New Roman" panose="02020603050405020304" pitchFamily="18" charset="0"/>
                <a:cs typeface="Times New Roman" panose="02020603050405020304" pitchFamily="18" charset="0"/>
                <a:sym typeface="Wingdings" panose="05000000000000000000" pitchFamily="2" charset="2"/>
              </a:rPr>
              <a:t>2</a:t>
            </a:r>
            <a:r>
              <a:rPr lang="es-ES" altLang="es-ES" sz="1600">
                <a:latin typeface="Bradley Hand ITC" panose="03070402050302030203" pitchFamily="66" charset="0"/>
                <a:sym typeface="Wingdings" panose="05000000000000000000" pitchFamily="2" charset="2"/>
              </a:rPr>
              <a:t> si se eleva la temperatura porque su solubilidad disminuye</a:t>
            </a:r>
            <a:endParaRPr lang="es-ES" altLang="es-ES" sz="1600" u="sng">
              <a:latin typeface="Bradley Hand ITC" panose="03070402050302030203" pitchFamily="66" charset="0"/>
              <a:sym typeface="Wingdings" panose="05000000000000000000" pitchFamily="2" charset="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505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4506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506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EF2B09F-EF3D-493A-83C3-F2883538CEB1}" type="slidenum">
              <a:rPr kumimoji="0" lang="en-US" altLang="es-ES" sz="1400" b="0">
                <a:solidFill>
                  <a:schemeClr val="tx1"/>
                </a:solidFill>
                <a:latin typeface="Tahoma" panose="020B0604030504040204" pitchFamily="34" charset="0"/>
              </a:rPr>
              <a:pPr algn="r" eaLnBrk="1" hangingPunct="1">
                <a:spcBef>
                  <a:spcPct val="0"/>
                </a:spcBef>
                <a:buClrTx/>
                <a:buFontTx/>
                <a:buNone/>
              </a:pPr>
              <a:t>29</a:t>
            </a:fld>
            <a:endParaRPr kumimoji="0" lang="en-US" altLang="es-ES" sz="1400" b="0">
              <a:solidFill>
                <a:schemeClr val="tx1"/>
              </a:solidFill>
              <a:latin typeface="Tahoma" panose="020B0604030504040204" pitchFamily="34" charset="0"/>
            </a:endParaRPr>
          </a:p>
        </p:txBody>
      </p:sp>
      <p:sp>
        <p:nvSpPr>
          <p:cNvPr id="45062"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45063"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3. Efecto de la Temperatura</a:t>
            </a:r>
          </a:p>
        </p:txBody>
      </p:sp>
      <p:sp>
        <p:nvSpPr>
          <p:cNvPr id="16" name="10 Rectángulo"/>
          <p:cNvSpPr>
            <a:spLocks noChangeArrowheads="1"/>
          </p:cNvSpPr>
          <p:nvPr/>
        </p:nvSpPr>
        <p:spPr bwMode="auto">
          <a:xfrm>
            <a:off x="900113" y="1700213"/>
            <a:ext cx="7691437"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Times New Roman" pitchFamily="18" charset="0"/>
                <a:cs typeface="Times New Roman" pitchFamily="18" charset="0"/>
              </a:rPr>
              <a:t>La </a:t>
            </a:r>
            <a:r>
              <a:rPr lang="es-ES" sz="1800" dirty="0">
                <a:solidFill>
                  <a:srgbClr val="C00000"/>
                </a:solidFill>
                <a:latin typeface="Times New Roman" pitchFamily="18" charset="0"/>
                <a:cs typeface="Times New Roman" pitchFamily="18" charset="0"/>
              </a:rPr>
              <a:t>cristalización</a:t>
            </a:r>
            <a:r>
              <a:rPr lang="es-ES" sz="1800" b="0" dirty="0">
                <a:solidFill>
                  <a:srgbClr val="000000"/>
                </a:solidFill>
                <a:latin typeface="Times New Roman" pitchFamily="18" charset="0"/>
                <a:cs typeface="Times New Roman" pitchFamily="18" charset="0"/>
              </a:rPr>
              <a:t> es un método de </a:t>
            </a:r>
            <a:r>
              <a:rPr lang="es-ES" sz="1800" b="0" i="1" dirty="0">
                <a:solidFill>
                  <a:srgbClr val="000000"/>
                </a:solidFill>
                <a:latin typeface="Times New Roman" pitchFamily="18" charset="0"/>
                <a:cs typeface="Times New Roman" pitchFamily="18" charset="0"/>
              </a:rPr>
              <a:t>purificación</a:t>
            </a:r>
            <a:r>
              <a:rPr lang="es-ES" sz="1800" b="0" dirty="0">
                <a:solidFill>
                  <a:srgbClr val="000000"/>
                </a:solidFill>
                <a:latin typeface="Times New Roman" pitchFamily="18" charset="0"/>
                <a:cs typeface="Times New Roman" pitchFamily="18" charset="0"/>
              </a:rPr>
              <a:t> que se basa en la variación de solubilidad con la temperatura</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303D4E"/>
                </a:solidFill>
                <a:latin typeface="Times New Roman" pitchFamily="18" charset="0"/>
                <a:cs typeface="Times New Roman" pitchFamily="18" charset="0"/>
              </a:rPr>
              <a:t>Se disuelve un sólido impuro en un disolvente adecuado, en el que la solubilidad del compuesto aumente con la temperatura, y se deja enfriar. </a:t>
            </a:r>
          </a:p>
        </p:txBody>
      </p:sp>
      <p:sp>
        <p:nvSpPr>
          <p:cNvPr id="45065" name="10 Rectángulo"/>
          <p:cNvSpPr>
            <a:spLocks noChangeArrowheads="1"/>
          </p:cNvSpPr>
          <p:nvPr/>
        </p:nvSpPr>
        <p:spPr bwMode="auto">
          <a:xfrm>
            <a:off x="1258888" y="3068638"/>
            <a:ext cx="6842125"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6600"/>
              </a:buClr>
              <a:buFont typeface="Wingdings 3" panose="05040102010807070707" pitchFamily="18" charset="2"/>
              <a:buChar char=""/>
            </a:pPr>
            <a:r>
              <a:rPr lang="es-ES" altLang="es-ES" sz="1600" b="0">
                <a:solidFill>
                  <a:srgbClr val="002060"/>
                </a:solidFill>
                <a:latin typeface="Calibri" panose="020F0502020204030204" pitchFamily="34" charset="0"/>
              </a:rPr>
              <a:t>Se disuelve el sólido con la mínima cantidad de disolvente para hacer una disolución concentrada, a una temperatura cerca del punto de ebullición. </a:t>
            </a:r>
          </a:p>
          <a:p>
            <a:pPr eaLnBrk="1" hangingPunct="1">
              <a:spcBef>
                <a:spcPts val="600"/>
              </a:spcBef>
              <a:buClr>
                <a:srgbClr val="006600"/>
              </a:buClr>
              <a:buFont typeface="Wingdings 3" panose="05040102010807070707" pitchFamily="18" charset="2"/>
              <a:buChar char=""/>
            </a:pPr>
            <a:r>
              <a:rPr lang="es-ES" altLang="es-ES" sz="1600" b="0">
                <a:solidFill>
                  <a:srgbClr val="002060"/>
                </a:solidFill>
                <a:latin typeface="Calibri" panose="020F0502020204030204" pitchFamily="34" charset="0"/>
              </a:rPr>
              <a:t>Se filtra para separar impurezas insolubles y se deja enfriar lentamente</a:t>
            </a:r>
          </a:p>
          <a:p>
            <a:pPr eaLnBrk="1" hangingPunct="1">
              <a:spcBef>
                <a:spcPts val="600"/>
              </a:spcBef>
              <a:buClr>
                <a:srgbClr val="006600"/>
              </a:buClr>
              <a:buFont typeface="Wingdings 3" panose="05040102010807070707" pitchFamily="18" charset="2"/>
              <a:buChar char=""/>
            </a:pPr>
            <a:r>
              <a:rPr lang="es-ES" altLang="es-ES" sz="1600" b="0">
                <a:solidFill>
                  <a:srgbClr val="002060"/>
                </a:solidFill>
                <a:latin typeface="Calibri" panose="020F0502020204030204" pitchFamily="34" charset="0"/>
              </a:rPr>
              <a:t>Al bajar la temperatura, la solubilidad disminuye y el sólido empieza a cristalizar</a:t>
            </a:r>
          </a:p>
          <a:p>
            <a:pPr eaLnBrk="1" hangingPunct="1">
              <a:spcBef>
                <a:spcPts val="600"/>
              </a:spcBef>
              <a:buClr>
                <a:srgbClr val="006600"/>
              </a:buClr>
              <a:buFont typeface="Wingdings 3" panose="05040102010807070707" pitchFamily="18" charset="2"/>
              <a:buChar char=""/>
            </a:pPr>
            <a:r>
              <a:rPr lang="es-ES" altLang="es-ES" sz="1600" b="0">
                <a:solidFill>
                  <a:srgbClr val="002060"/>
                </a:solidFill>
                <a:latin typeface="Calibri" panose="020F0502020204030204" pitchFamily="34" charset="0"/>
              </a:rPr>
              <a:t>El sólido se separa de la disolución por filtración. Se puede repetir el proceso para obtener el grado de pureza deseado.</a:t>
            </a:r>
            <a:endParaRPr lang="es-ES" altLang="es-ES" sz="1600" b="0">
              <a:solidFill>
                <a:srgbClr val="303D4E"/>
              </a:solidFill>
              <a:latin typeface="Calibri" panose="020F0502020204030204" pitchFamily="34" charset="0"/>
            </a:endParaRPr>
          </a:p>
        </p:txBody>
      </p:sp>
      <p:pic>
        <p:nvPicPr>
          <p:cNvPr id="45066" name="Picture 2" descr="http://upload.wikimedia.org/wikipedia/commons/2/27/Hot-filtration_1_solvent_recrystallis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5084763"/>
            <a:ext cx="66865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1843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1843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1843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E5BEBDE-A004-428F-91C8-92B17D047B95}" type="slidenum">
              <a:rPr kumimoji="0" lang="en-US" altLang="es-ES" sz="1400" b="0">
                <a:solidFill>
                  <a:schemeClr val="tx1"/>
                </a:solidFill>
                <a:latin typeface="Tahoma" panose="020B0604030504040204" pitchFamily="34" charset="0"/>
              </a:rPr>
              <a:pPr algn="r" eaLnBrk="1" hangingPunct="1">
                <a:spcBef>
                  <a:spcPct val="0"/>
                </a:spcBef>
                <a:buClrTx/>
                <a:buFontTx/>
                <a:buNone/>
              </a:pPr>
              <a:t>3</a:t>
            </a:fld>
            <a:endParaRPr kumimoji="0" lang="en-US" altLang="es-ES" sz="1400" b="0">
              <a:solidFill>
                <a:schemeClr val="tx1"/>
              </a:solidFill>
              <a:latin typeface="Tahoma" panose="020B0604030504040204" pitchFamily="34" charset="0"/>
            </a:endParaRPr>
          </a:p>
        </p:txBody>
      </p:sp>
      <p:sp>
        <p:nvSpPr>
          <p:cNvPr id="18438" name="Rectangle 170"/>
          <p:cNvSpPr>
            <a:spLocks noChangeArrowheads="1"/>
          </p:cNvSpPr>
          <p:nvPr/>
        </p:nvSpPr>
        <p:spPr bwMode="auto">
          <a:xfrm>
            <a:off x="679450" y="1268413"/>
            <a:ext cx="8285163" cy="174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a:latin typeface="Arial" panose="020B0604020202020204" pitchFamily="34" charset="0"/>
              </a:rPr>
              <a:t>sustancias puras </a:t>
            </a:r>
            <a:r>
              <a:rPr kumimoji="0" lang="en-US" altLang="es-ES" sz="1800" b="0">
                <a:latin typeface="Arial" panose="020B0604020202020204" pitchFamily="34" charset="0"/>
              </a:rPr>
              <a:t>= cualquier tipo de materia homogénea que no se puede descomponer en otras materias de distinta clase por medios fisicoquímicos sencillos.</a:t>
            </a:r>
          </a:p>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Formadas por átomos de un mismo elemento (</a:t>
            </a:r>
            <a:r>
              <a:rPr kumimoji="0" lang="en-US" altLang="es-ES" sz="1600" i="1">
                <a:solidFill>
                  <a:srgbClr val="000099"/>
                </a:solidFill>
                <a:latin typeface="Arial" panose="020B0604020202020204" pitchFamily="34" charset="0"/>
              </a:rPr>
              <a:t>sustancias simples</a:t>
            </a:r>
            <a:r>
              <a:rPr kumimoji="0" lang="en-US" altLang="es-ES" sz="1600" b="0">
                <a:solidFill>
                  <a:srgbClr val="5A5C6C"/>
                </a:solidFill>
                <a:latin typeface="Arial" panose="020B0604020202020204" pitchFamily="34" charset="0"/>
              </a:rPr>
              <a:t>) o de elementos diferentes (</a:t>
            </a:r>
            <a:r>
              <a:rPr kumimoji="0" lang="en-US" altLang="es-ES" sz="1600" i="1">
                <a:solidFill>
                  <a:srgbClr val="000099"/>
                </a:solidFill>
                <a:latin typeface="Arial" panose="020B0604020202020204" pitchFamily="34" charset="0"/>
              </a:rPr>
              <a:t>sustancias compuestas</a:t>
            </a:r>
            <a:r>
              <a:rPr kumimoji="0" lang="en-US" altLang="es-ES" sz="1600" b="0">
                <a:solidFill>
                  <a:srgbClr val="5A5C6C"/>
                </a:solidFill>
                <a:latin typeface="Arial" panose="020B0604020202020204" pitchFamily="34" charset="0"/>
              </a:rPr>
              <a:t> o compuestos químicos)</a:t>
            </a:r>
          </a:p>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Su composición es constante, uniforme e invariable</a:t>
            </a:r>
          </a:p>
        </p:txBody>
      </p:sp>
      <p:sp>
        <p:nvSpPr>
          <p:cNvPr id="18439" name="Rectangle 8"/>
          <p:cNvSpPr>
            <a:spLocks noChangeArrowheads="1"/>
          </p:cNvSpPr>
          <p:nvPr/>
        </p:nvSpPr>
        <p:spPr bwMode="auto">
          <a:xfrm>
            <a:off x="679450" y="3165475"/>
            <a:ext cx="8140700"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a:latin typeface="Arial" panose="020B0604020202020204" pitchFamily="34" charset="0"/>
              </a:rPr>
              <a:t>mezclas </a:t>
            </a:r>
            <a:r>
              <a:rPr kumimoji="0" lang="en-US" altLang="es-ES" sz="1800" b="0">
                <a:latin typeface="Arial" panose="020B0604020202020204" pitchFamily="34" charset="0"/>
              </a:rPr>
              <a:t>= combinación de dos o más sustancias puras, en proporción variable, sin que se produzca reacción química entre ellos</a:t>
            </a:r>
          </a:p>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los compuestos siguen conservando sus propiedades individuales</a:t>
            </a:r>
          </a:p>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pueden separarse por procedimientos físicos sin alterar las propiedades de sus constituyentes</a:t>
            </a:r>
          </a:p>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Se clasifican en dos tipos: </a:t>
            </a:r>
            <a:r>
              <a:rPr kumimoji="0" lang="en-US" altLang="es-ES" sz="1600" b="0" i="1">
                <a:solidFill>
                  <a:srgbClr val="5A5C6C"/>
                </a:solidFill>
                <a:latin typeface="Arial" panose="020B0604020202020204" pitchFamily="34" charset="0"/>
              </a:rPr>
              <a:t>homogéneas</a:t>
            </a:r>
            <a:r>
              <a:rPr kumimoji="0" lang="en-US" altLang="es-ES" sz="1600" b="0">
                <a:solidFill>
                  <a:srgbClr val="5A5C6C"/>
                </a:solidFill>
                <a:latin typeface="Arial" panose="020B0604020202020204" pitchFamily="34" charset="0"/>
              </a:rPr>
              <a:t> y </a:t>
            </a:r>
            <a:r>
              <a:rPr kumimoji="0" lang="en-US" altLang="es-ES" sz="1600" b="0" i="1">
                <a:solidFill>
                  <a:srgbClr val="5A5C6C"/>
                </a:solidFill>
                <a:latin typeface="Arial" panose="020B0604020202020204" pitchFamily="34" charset="0"/>
              </a:rPr>
              <a:t>heterogéneas</a:t>
            </a:r>
            <a:r>
              <a:rPr kumimoji="0" lang="en-US" altLang="es-ES" sz="1600" b="0">
                <a:solidFill>
                  <a:srgbClr val="5A5C6C"/>
                </a:solidFill>
                <a:latin typeface="Arial" panose="020B0604020202020204" pitchFamily="34" charset="0"/>
              </a:rPr>
              <a:t>.</a:t>
            </a:r>
          </a:p>
        </p:txBody>
      </p:sp>
      <p:pic>
        <p:nvPicPr>
          <p:cNvPr id="18440" name="Picture 14" descr="http://deconceptos.com/wp-content/uploads/2010/09/concepto-de-mezc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38" y="5106988"/>
            <a:ext cx="1277937"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8" descr="http://sientateenmicocina.files.wordpress.com/2010/10/img01697-20101011-18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8" y="5173663"/>
            <a:ext cx="1870075"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7" descr="http://cmapspublic3.ihmc.us/rid=1HBP8WDFG-74GLFJ-GKB/mezcl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5173663"/>
            <a:ext cx="180975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9" descr="http://upload.wikimedia.org/wikipedia/commons/thumb/4/49/Granit_fluidalny_z_granatami.jpg/180px-Granit_fluidalny_z_granatam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75" y="5357813"/>
            <a:ext cx="14859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Text Box 7"/>
          <p:cNvSpPr txBox="1">
            <a:spLocks noChangeArrowheads="1"/>
          </p:cNvSpPr>
          <p:nvPr/>
        </p:nvSpPr>
        <p:spPr bwMode="auto">
          <a:xfrm>
            <a:off x="468313" y="620713"/>
            <a:ext cx="69389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rgbClr val="9966FF"/>
                </a:solidFill>
                <a:latin typeface="Arial" panose="020B0604020202020204" pitchFamily="34" charset="0"/>
              </a:rPr>
              <a:t>Conceptos básicos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608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460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60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4F6CF85-0D45-4022-9E45-4C1BA549DD49}" type="slidenum">
              <a:rPr kumimoji="0" lang="en-US" altLang="es-ES" sz="1400" b="0">
                <a:solidFill>
                  <a:schemeClr val="tx1"/>
                </a:solidFill>
                <a:latin typeface="Tahoma" panose="020B0604030504040204" pitchFamily="34" charset="0"/>
              </a:rPr>
              <a:pPr algn="r" eaLnBrk="1" hangingPunct="1">
                <a:spcBef>
                  <a:spcPct val="0"/>
                </a:spcBef>
                <a:buClrTx/>
                <a:buFontTx/>
                <a:buNone/>
              </a:pPr>
              <a:t>30</a:t>
            </a:fld>
            <a:endParaRPr kumimoji="0" lang="en-US" altLang="es-ES" sz="1400" b="0">
              <a:solidFill>
                <a:schemeClr val="tx1"/>
              </a:solidFill>
              <a:latin typeface="Tahoma" panose="020B0604030504040204" pitchFamily="34" charset="0"/>
            </a:endParaRPr>
          </a:p>
        </p:txBody>
      </p:sp>
      <p:sp>
        <p:nvSpPr>
          <p:cNvPr id="46086"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46087" name="Rectangle 3"/>
          <p:cNvSpPr>
            <a:spLocks noChangeArrowheads="1"/>
          </p:cNvSpPr>
          <p:nvPr/>
        </p:nvSpPr>
        <p:spPr bwMode="auto">
          <a:xfrm>
            <a:off x="611188" y="1268413"/>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4. Efecto de la Presión sobre la solubilidad. Ley de Henry</a:t>
            </a:r>
          </a:p>
        </p:txBody>
      </p:sp>
      <p:sp>
        <p:nvSpPr>
          <p:cNvPr id="17" name="10 Rectángulo"/>
          <p:cNvSpPr>
            <a:spLocks noChangeArrowheads="1"/>
          </p:cNvSpPr>
          <p:nvPr/>
        </p:nvSpPr>
        <p:spPr bwMode="auto">
          <a:xfrm>
            <a:off x="900113" y="1844675"/>
            <a:ext cx="769143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Times New Roman" pitchFamily="18" charset="0"/>
                <a:cs typeface="Times New Roman" pitchFamily="18" charset="0"/>
              </a:rPr>
              <a:t>En general, la solubilidad de sólidos o líquidos en disolventes líquidos no cambia con la presión. Pero sí tiene mucha influencia en el caso de </a:t>
            </a:r>
            <a:r>
              <a:rPr lang="es-ES" sz="1800" b="0" u="sng" dirty="0">
                <a:solidFill>
                  <a:srgbClr val="000000"/>
                </a:solidFill>
                <a:latin typeface="Times New Roman" pitchFamily="18" charset="0"/>
                <a:cs typeface="Times New Roman" pitchFamily="18" charset="0"/>
              </a:rPr>
              <a:t>los gases</a:t>
            </a:r>
          </a:p>
          <a:p>
            <a:pPr marL="628650" lvl="1" indent="-171450" eaLnBrk="1" hangingPunct="1">
              <a:spcBef>
                <a:spcPts val="600"/>
              </a:spcBef>
              <a:buClr>
                <a:srgbClr val="C00000"/>
              </a:buClr>
              <a:buFont typeface="Wingdings" panose="05000000000000000000" pitchFamily="2" charset="2"/>
              <a:buChar char="§"/>
              <a:defRPr/>
            </a:pPr>
            <a:r>
              <a:rPr lang="es-ES" sz="1600" b="0" dirty="0">
                <a:solidFill>
                  <a:srgbClr val="303D4E"/>
                </a:solidFill>
                <a:latin typeface="Calibri" panose="020F0502020204030204" pitchFamily="34" charset="0"/>
                <a:cs typeface="Calibri" panose="020F0502020204030204" pitchFamily="34" charset="0"/>
              </a:rPr>
              <a:t>Cuando un gas está en equilibrio dinámico con un líquido, la velocidad con la que las moléculas entran en el líquido y escapan a la fase gaseosa es la misma</a:t>
            </a:r>
          </a:p>
          <a:p>
            <a:pPr marL="628650" lvl="1" indent="-171450" eaLnBrk="1" hangingPunct="1">
              <a:spcBef>
                <a:spcPts val="600"/>
              </a:spcBef>
              <a:buClr>
                <a:srgbClr val="C00000"/>
              </a:buClr>
              <a:buFont typeface="Wingdings" panose="05000000000000000000" pitchFamily="2" charset="2"/>
              <a:buChar char="§"/>
              <a:defRPr/>
            </a:pPr>
            <a:r>
              <a:rPr lang="es-ES" sz="1600" b="0" dirty="0">
                <a:solidFill>
                  <a:srgbClr val="002060"/>
                </a:solidFill>
                <a:latin typeface="Calibri" panose="020F0502020204030204" pitchFamily="34" charset="0"/>
                <a:cs typeface="Calibri" panose="020F0502020204030204" pitchFamily="34" charset="0"/>
              </a:rPr>
              <a:t>Si aumentamos la presión, el principio de </a:t>
            </a:r>
            <a:r>
              <a:rPr lang="es-ES" sz="1600" b="0" i="1" dirty="0">
                <a:solidFill>
                  <a:srgbClr val="002060"/>
                </a:solidFill>
                <a:latin typeface="Calibri" panose="020F0502020204030204" pitchFamily="34" charset="0"/>
                <a:cs typeface="Calibri" panose="020F0502020204030204" pitchFamily="34" charset="0"/>
              </a:rPr>
              <a:t>Le </a:t>
            </a:r>
            <a:r>
              <a:rPr lang="es-ES" sz="1600" b="0" i="1" dirty="0" err="1">
                <a:solidFill>
                  <a:srgbClr val="002060"/>
                </a:solidFill>
                <a:latin typeface="Calibri" panose="020F0502020204030204" pitchFamily="34" charset="0"/>
                <a:cs typeface="Calibri" panose="020F0502020204030204" pitchFamily="34" charset="0"/>
              </a:rPr>
              <a:t>Chatelier</a:t>
            </a:r>
            <a:r>
              <a:rPr lang="es-ES" sz="1600" b="0" dirty="0">
                <a:solidFill>
                  <a:srgbClr val="002060"/>
                </a:solidFill>
                <a:latin typeface="Calibri" panose="020F0502020204030204" pitchFamily="34" charset="0"/>
                <a:cs typeface="Calibri" panose="020F0502020204030204" pitchFamily="34" charset="0"/>
              </a:rPr>
              <a:t> establece que el equilibrio se desplaza para contrarrestar el cambio </a:t>
            </a:r>
            <a:r>
              <a:rPr lang="es-ES" sz="1600" b="0" dirty="0">
                <a:solidFill>
                  <a:srgbClr val="002060"/>
                </a:solidFill>
                <a:latin typeface="Calibri" panose="020F0502020204030204" pitchFamily="34" charset="0"/>
                <a:cs typeface="Calibri" panose="020F0502020204030204" pitchFamily="34" charset="0"/>
                <a:sym typeface="Wingdings" panose="05000000000000000000" pitchFamily="2" charset="2"/>
              </a:rPr>
              <a:t></a:t>
            </a:r>
            <a:r>
              <a:rPr lang="es-ES" sz="1600" b="0" dirty="0">
                <a:solidFill>
                  <a:srgbClr val="002060"/>
                </a:solidFill>
                <a:latin typeface="Calibri" panose="020F0502020204030204" pitchFamily="34" charset="0"/>
                <a:cs typeface="Calibri" panose="020F0502020204030204" pitchFamily="34" charset="0"/>
              </a:rPr>
              <a:t> disminuyendo la presión: pasan más moléculas de gas a la solución y su solubilidad aumenta, hasta nuevo equilibrio</a:t>
            </a:r>
            <a:endParaRPr lang="es-ES" sz="1600" b="0" dirty="0">
              <a:solidFill>
                <a:srgbClr val="303D4E"/>
              </a:solidFill>
              <a:latin typeface="Calibri" panose="020F0502020204030204" pitchFamily="34" charset="0"/>
              <a:cs typeface="Calibri" panose="020F0502020204030204" pitchFamily="34" charset="0"/>
            </a:endParaRPr>
          </a:p>
        </p:txBody>
      </p:sp>
      <p:graphicFrame>
        <p:nvGraphicFramePr>
          <p:cNvPr id="46089" name="22 Objeto"/>
          <p:cNvGraphicFramePr>
            <a:graphicFrameLocks noChangeAspect="1"/>
          </p:cNvGraphicFramePr>
          <p:nvPr/>
        </p:nvGraphicFramePr>
        <p:xfrm>
          <a:off x="2849563" y="5167313"/>
          <a:ext cx="995362" cy="385762"/>
        </p:xfrm>
        <a:graphic>
          <a:graphicData uri="http://schemas.openxmlformats.org/presentationml/2006/ole">
            <mc:AlternateContent xmlns:mc="http://schemas.openxmlformats.org/markup-compatibility/2006">
              <mc:Choice xmlns:v="urn:schemas-microsoft-com:vml" Requires="v">
                <p:oleObj spid="_x0000_s46096" name="Equation" r:id="rId3" imgW="622030" imgH="241195" progId="Equation.DSMT4">
                  <p:embed/>
                </p:oleObj>
              </mc:Choice>
              <mc:Fallback>
                <p:oleObj name="Equation" r:id="rId3" imgW="622030" imgH="241195" progId="Equation.DSMT4">
                  <p:embed/>
                  <p:pic>
                    <p:nvPicPr>
                      <p:cNvPr id="0" name="22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563" y="5167313"/>
                        <a:ext cx="9953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10 Rectángulo"/>
          <p:cNvSpPr>
            <a:spLocks noChangeArrowheads="1"/>
          </p:cNvSpPr>
          <p:nvPr/>
        </p:nvSpPr>
        <p:spPr bwMode="auto">
          <a:xfrm>
            <a:off x="900113" y="4014788"/>
            <a:ext cx="70564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Times New Roman" pitchFamily="18" charset="0"/>
                <a:cs typeface="Times New Roman" pitchFamily="18" charset="0"/>
              </a:rPr>
              <a:t>La relación entre presión y solubilidad se puede expresar mediante la </a:t>
            </a:r>
            <a:r>
              <a:rPr lang="es-ES" sz="1800" i="1" dirty="0">
                <a:solidFill>
                  <a:srgbClr val="000000"/>
                </a:solidFill>
                <a:latin typeface="Times New Roman" pitchFamily="18" charset="0"/>
                <a:cs typeface="Times New Roman" pitchFamily="18" charset="0"/>
              </a:rPr>
              <a:t>Ley de Henry</a:t>
            </a:r>
            <a:r>
              <a:rPr lang="es-ES" sz="1800" b="0" dirty="0">
                <a:solidFill>
                  <a:srgbClr val="000000"/>
                </a:solidFill>
                <a:latin typeface="Times New Roman" pitchFamily="18" charset="0"/>
                <a:cs typeface="Times New Roman" pitchFamily="18" charset="0"/>
              </a:rPr>
              <a:t>: la solubilidad de un gas (a </a:t>
            </a:r>
            <a:r>
              <a:rPr lang="es-ES" sz="1800" b="0" i="1" dirty="0">
                <a:solidFill>
                  <a:srgbClr val="000000"/>
                </a:solidFill>
                <a:latin typeface="Times New Roman" pitchFamily="18" charset="0"/>
                <a:cs typeface="Times New Roman" pitchFamily="18" charset="0"/>
              </a:rPr>
              <a:t>T</a:t>
            </a:r>
            <a:r>
              <a:rPr lang="es-ES" sz="1800" b="0" dirty="0">
                <a:solidFill>
                  <a:srgbClr val="000000"/>
                </a:solidFill>
                <a:latin typeface="Times New Roman" pitchFamily="18" charset="0"/>
                <a:cs typeface="Times New Roman" pitchFamily="18" charset="0"/>
              </a:rPr>
              <a:t> constante) es directamente proporcional a la presión parcial del gas en la solución</a:t>
            </a:r>
            <a:endParaRPr lang="es-ES" sz="1800" b="0" u="sng" dirty="0">
              <a:solidFill>
                <a:srgbClr val="000000"/>
              </a:solidFill>
              <a:latin typeface="Times New Roman" pitchFamily="18" charset="0"/>
              <a:cs typeface="Times New Roman" pitchFamily="18" charset="0"/>
            </a:endParaRPr>
          </a:p>
        </p:txBody>
      </p:sp>
      <p:sp>
        <p:nvSpPr>
          <p:cNvPr id="46091" name="Rectangle 3"/>
          <p:cNvSpPr>
            <a:spLocks noChangeArrowheads="1"/>
          </p:cNvSpPr>
          <p:nvPr/>
        </p:nvSpPr>
        <p:spPr bwMode="auto">
          <a:xfrm>
            <a:off x="5122863" y="4970463"/>
            <a:ext cx="39131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536575" indent="-53657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S</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solubilidad  [ </a:t>
            </a: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m</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(soluto)/</a:t>
            </a: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V</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(disolvente) ]</a:t>
            </a:r>
          </a:p>
          <a:p>
            <a:pPr eaLnBrk="1" hangingPunct="1">
              <a:buClr>
                <a:srgbClr val="FF0000"/>
              </a:buClr>
              <a:buFontTx/>
              <a:buNone/>
            </a:pPr>
            <a:r>
              <a:rPr lang="es-ES" altLang="es-ES" sz="1400">
                <a:solidFill>
                  <a:srgbClr val="CC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a:t>
            </a:r>
            <a:r>
              <a:rPr lang="es-ES" altLang="es-ES" sz="1400" b="0" i="1" baseline="-25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g</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presión parcial del gas (atm, Pa)</a:t>
            </a:r>
          </a:p>
          <a:p>
            <a:pPr eaLnBrk="1" hangingPunct="1">
              <a:buClr>
                <a:srgbClr val="FF0000"/>
              </a:buClr>
              <a:buFontTx/>
              <a:buNone/>
            </a:pP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K</a:t>
            </a:r>
            <a:r>
              <a:rPr lang="es-ES" altLang="es-ES" sz="1400" b="0" i="1" baseline="-25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H</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constante de Henry</a:t>
            </a:r>
          </a:p>
        </p:txBody>
      </p:sp>
      <p:sp>
        <p:nvSpPr>
          <p:cNvPr id="16" name="15 Abrir llave"/>
          <p:cNvSpPr/>
          <p:nvPr/>
        </p:nvSpPr>
        <p:spPr bwMode="auto">
          <a:xfrm>
            <a:off x="5478463" y="4956175"/>
            <a:ext cx="187325" cy="852488"/>
          </a:xfrm>
          <a:prstGeom prst="leftBrace">
            <a:avLst>
              <a:gd name="adj1" fmla="val 17652"/>
              <a:gd name="adj2" fmla="val 50000"/>
            </a:avLst>
          </a:prstGeom>
          <a:noFill/>
          <a:ln w="25400" cap="flat" cmpd="sng" algn="ctr">
            <a:solidFill>
              <a:srgbClr val="00B050"/>
            </a:solidFill>
            <a:prstDash val="solid"/>
            <a:round/>
            <a:headEnd type="none" w="med" len="med"/>
            <a:tailEnd type="none" w="med" len="med"/>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sp>
        <p:nvSpPr>
          <p:cNvPr id="46093" name="Rectangle 3"/>
          <p:cNvSpPr>
            <a:spLocks noChangeArrowheads="1"/>
          </p:cNvSpPr>
          <p:nvPr/>
        </p:nvSpPr>
        <p:spPr bwMode="auto">
          <a:xfrm>
            <a:off x="1763713" y="5970588"/>
            <a:ext cx="6694487"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a:latin typeface="Bradley Hand ITC" panose="03070402050302030203" pitchFamily="66" charset="0"/>
                <a:sym typeface="Wingdings" panose="05000000000000000000" pitchFamily="2" charset="2"/>
              </a:rPr>
              <a:t>La constante de Henry </a:t>
            </a:r>
            <a:r>
              <a:rPr lang="es-ES" altLang="es-ES" sz="1600" b="0" i="1">
                <a:latin typeface="Times New Roman" panose="02020603050405020304" pitchFamily="18" charset="0"/>
                <a:cs typeface="Times New Roman" panose="02020603050405020304" pitchFamily="18" charset="0"/>
                <a:sym typeface="Wingdings" panose="05000000000000000000" pitchFamily="2" charset="2"/>
              </a:rPr>
              <a:t>K</a:t>
            </a:r>
            <a:r>
              <a:rPr lang="es-ES" altLang="es-ES" sz="1600" b="0" i="1" baseline="-25000">
                <a:latin typeface="Times New Roman" panose="02020603050405020304" pitchFamily="18" charset="0"/>
                <a:cs typeface="Times New Roman" panose="02020603050405020304" pitchFamily="18" charset="0"/>
                <a:sym typeface="Wingdings" panose="05000000000000000000" pitchFamily="2" charset="2"/>
              </a:rPr>
              <a:t>H</a:t>
            </a:r>
            <a:r>
              <a:rPr lang="es-ES" altLang="es-ES" sz="1600">
                <a:latin typeface="Bradley Hand ITC" panose="03070402050302030203" pitchFamily="66" charset="0"/>
                <a:sym typeface="Wingdings" panose="05000000000000000000" pitchFamily="2" charset="2"/>
              </a:rPr>
              <a:t> es característica de cada par gas-líquido</a:t>
            </a:r>
            <a:endParaRPr lang="es-ES" altLang="es-ES" sz="1600" u="sng">
              <a:latin typeface="Bradley Hand ITC" panose="03070402050302030203" pitchFamily="66" charset="0"/>
              <a:sym typeface="Wingdings" panose="05000000000000000000" pitchFamily="2" charset="2"/>
            </a:endParaRPr>
          </a:p>
        </p:txBody>
      </p:sp>
      <p:sp>
        <p:nvSpPr>
          <p:cNvPr id="46094" name="Rectangle 3"/>
          <p:cNvSpPr>
            <a:spLocks noChangeArrowheads="1"/>
          </p:cNvSpPr>
          <p:nvPr/>
        </p:nvSpPr>
        <p:spPr bwMode="auto">
          <a:xfrm>
            <a:off x="0" y="6524625"/>
            <a:ext cx="84582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100" b="0">
                <a:latin typeface="Calibri" panose="020F0502020204030204" pitchFamily="34" charset="0"/>
                <a:sym typeface="Wingdings" panose="05000000000000000000" pitchFamily="2" charset="2"/>
              </a:rPr>
              <a:t>*Para calcular la presión parcial de un gas basta con multiplicar su fracción molar por la presión total de la mezcla.</a:t>
            </a:r>
            <a:endParaRPr lang="es-ES" altLang="es-ES" sz="1100" b="0" u="sng">
              <a:latin typeface="Calibri" panose="020F0502020204030204" pitchFamily="34" charset="0"/>
              <a:sym typeface="Wingdings" panose="05000000000000000000" pitchFamily="2" charset="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71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471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71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FB24C2A-6D93-45F0-A33A-83B2BF0D8D37}" type="slidenum">
              <a:rPr kumimoji="0" lang="en-US" altLang="es-ES" sz="1400" b="0">
                <a:solidFill>
                  <a:schemeClr val="tx1"/>
                </a:solidFill>
                <a:latin typeface="Tahoma" panose="020B0604030504040204" pitchFamily="34" charset="0"/>
              </a:rPr>
              <a:pPr algn="r" eaLnBrk="1" hangingPunct="1">
                <a:spcBef>
                  <a:spcPct val="0"/>
                </a:spcBef>
                <a:buClrTx/>
                <a:buFontTx/>
                <a:buNone/>
              </a:pPr>
              <a:t>31</a:t>
            </a:fld>
            <a:endParaRPr kumimoji="0" lang="en-US" altLang="es-ES" sz="1400" b="0">
              <a:solidFill>
                <a:schemeClr val="tx1"/>
              </a:solidFill>
              <a:latin typeface="Tahoma" panose="020B0604030504040204" pitchFamily="34" charset="0"/>
            </a:endParaRPr>
          </a:p>
        </p:txBody>
      </p:sp>
      <p:sp>
        <p:nvSpPr>
          <p:cNvPr id="47110"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47111" name="Rectangle 3"/>
          <p:cNvSpPr>
            <a:spLocks noChangeArrowheads="1"/>
          </p:cNvSpPr>
          <p:nvPr/>
        </p:nvSpPr>
        <p:spPr bwMode="auto">
          <a:xfrm>
            <a:off x="611188" y="1196975"/>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5. Ley de distribución o de reparto</a:t>
            </a:r>
          </a:p>
        </p:txBody>
      </p:sp>
      <p:sp>
        <p:nvSpPr>
          <p:cNvPr id="47112" name="Rectangle 3"/>
          <p:cNvSpPr>
            <a:spLocks noChangeArrowheads="1"/>
          </p:cNvSpPr>
          <p:nvPr/>
        </p:nvSpPr>
        <p:spPr bwMode="auto">
          <a:xfrm>
            <a:off x="828675" y="1773238"/>
            <a:ext cx="763111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b="0">
                <a:solidFill>
                  <a:srgbClr val="292929"/>
                </a:solidFill>
                <a:latin typeface="Calibri" panose="020F0502020204030204" pitchFamily="34" charset="0"/>
              </a:rPr>
              <a:t>Un sistema formado por dos líquidos inmiscibles (a una </a:t>
            </a:r>
            <a:r>
              <a:rPr lang="es-ES" altLang="es-ES" sz="1800" b="0" i="1">
                <a:solidFill>
                  <a:srgbClr val="292929"/>
                </a:solidFill>
                <a:latin typeface="Calibri" panose="020F0502020204030204" pitchFamily="34" charset="0"/>
              </a:rPr>
              <a:t>T</a:t>
            </a:r>
            <a:r>
              <a:rPr lang="es-ES" altLang="es-ES" sz="1800" b="0">
                <a:solidFill>
                  <a:srgbClr val="292929"/>
                </a:solidFill>
                <a:latin typeface="Calibri" panose="020F0502020204030204" pitchFamily="34" charset="0"/>
              </a:rPr>
              <a:t> dada) al que se añade un soluto soluble en ambos líquidos  </a:t>
            </a:r>
            <a:r>
              <a:rPr lang="es-ES" altLang="es-ES" sz="1800" b="0">
                <a:solidFill>
                  <a:srgbClr val="292929"/>
                </a:solidFill>
                <a:latin typeface="Calibri" panose="020F0502020204030204" pitchFamily="34" charset="0"/>
                <a:sym typeface="Wingdings" panose="05000000000000000000" pitchFamily="2" charset="2"/>
              </a:rPr>
              <a:t> el soluto se distribuye entre los dos líquidos  en función de su solubilidad en cada uno</a:t>
            </a:r>
            <a:endParaRPr lang="es-ES" altLang="es-ES" sz="1800" b="0">
              <a:solidFill>
                <a:srgbClr val="292929"/>
              </a:solidFill>
              <a:latin typeface="Calibri" panose="020F0502020204030204" pitchFamily="34" charset="0"/>
            </a:endParaRPr>
          </a:p>
        </p:txBody>
      </p:sp>
      <p:sp>
        <p:nvSpPr>
          <p:cNvPr id="20" name="Rectangle 3"/>
          <p:cNvSpPr>
            <a:spLocks noChangeArrowheads="1"/>
          </p:cNvSpPr>
          <p:nvPr/>
        </p:nvSpPr>
        <p:spPr bwMode="auto">
          <a:xfrm>
            <a:off x="828675" y="2771775"/>
            <a:ext cx="78295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800" b="0" dirty="0">
                <a:solidFill>
                  <a:srgbClr val="002060"/>
                </a:solidFill>
                <a:latin typeface="Calibri" pitchFamily="34" charset="0"/>
                <a:cs typeface="Arial" charset="0"/>
              </a:rPr>
              <a:t>La relación de las concentraciones de soluto en cada disolvente es constante y se denomina </a:t>
            </a:r>
            <a:r>
              <a:rPr lang="es-ES" altLang="es-ES" sz="1800" dirty="0">
                <a:solidFill>
                  <a:srgbClr val="C00000"/>
                </a:solidFill>
                <a:latin typeface="Calibri" pitchFamily="34" charset="0"/>
                <a:cs typeface="Arial" charset="0"/>
              </a:rPr>
              <a:t>coeficiente de distribución</a:t>
            </a:r>
            <a:r>
              <a:rPr lang="es-ES" altLang="es-ES" sz="1800" b="0" dirty="0">
                <a:solidFill>
                  <a:srgbClr val="002060"/>
                </a:solidFill>
                <a:latin typeface="Calibri" pitchFamily="34" charset="0"/>
                <a:cs typeface="Arial" charset="0"/>
              </a:rPr>
              <a:t> o </a:t>
            </a:r>
            <a:r>
              <a:rPr lang="es-ES" altLang="es-ES" sz="1800" dirty="0">
                <a:solidFill>
                  <a:srgbClr val="C00000"/>
                </a:solidFill>
                <a:latin typeface="Calibri" pitchFamily="34" charset="0"/>
                <a:cs typeface="Arial" charset="0"/>
              </a:rPr>
              <a:t>de reparto</a:t>
            </a:r>
            <a:r>
              <a:rPr lang="es-ES" altLang="es-ES" sz="1800" b="0" dirty="0">
                <a:solidFill>
                  <a:srgbClr val="002060"/>
                </a:solidFill>
                <a:latin typeface="Calibri" pitchFamily="34" charset="0"/>
                <a:cs typeface="Arial" charset="0"/>
              </a:rPr>
              <a:t>:</a:t>
            </a:r>
          </a:p>
        </p:txBody>
      </p:sp>
      <p:graphicFrame>
        <p:nvGraphicFramePr>
          <p:cNvPr id="47114" name="1 Objeto"/>
          <p:cNvGraphicFramePr>
            <a:graphicFrameLocks noChangeAspect="1"/>
          </p:cNvGraphicFramePr>
          <p:nvPr/>
        </p:nvGraphicFramePr>
        <p:xfrm>
          <a:off x="4022725" y="3492500"/>
          <a:ext cx="812800" cy="690563"/>
        </p:xfrm>
        <a:graphic>
          <a:graphicData uri="http://schemas.openxmlformats.org/presentationml/2006/ole">
            <mc:AlternateContent xmlns:mc="http://schemas.openxmlformats.org/markup-compatibility/2006">
              <mc:Choice xmlns:v="urn:schemas-microsoft-com:vml" Requires="v">
                <p:oleObj spid="_x0000_s47118" name="Equation" r:id="rId3" imgW="508000" imgH="431800" progId="Equation.DSMT4">
                  <p:embed/>
                </p:oleObj>
              </mc:Choice>
              <mc:Fallback>
                <p:oleObj name="Equation" r:id="rId3" imgW="508000" imgH="431800" progId="Equation.DSMT4">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725" y="3492500"/>
                        <a:ext cx="8128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10 Rectángulo"/>
          <p:cNvSpPr>
            <a:spLocks noChangeArrowheads="1"/>
          </p:cNvSpPr>
          <p:nvPr/>
        </p:nvSpPr>
        <p:spPr bwMode="auto">
          <a:xfrm>
            <a:off x="1770063" y="5464175"/>
            <a:ext cx="6042025" cy="923925"/>
          </a:xfrm>
          <a:prstGeom prst="rect">
            <a:avLst/>
          </a:prstGeom>
          <a:solidFill>
            <a:srgbClr val="CCFF99"/>
          </a:solidFill>
          <a:ln>
            <a:noFill/>
          </a:ln>
          <a:extLst/>
        </p:spPr>
        <p:txBody>
          <a:bodyPr>
            <a:spAutoFit/>
          </a:bodyPr>
          <a:lstStyle/>
          <a:p>
            <a:pPr eaLnBrk="1" hangingPunct="1">
              <a:spcBef>
                <a:spcPts val="600"/>
              </a:spcBef>
              <a:buClr>
                <a:schemeClr val="tx1">
                  <a:lumMod val="60000"/>
                  <a:lumOff val="40000"/>
                </a:schemeClr>
              </a:buClr>
              <a:defRPr/>
            </a:pPr>
            <a:r>
              <a:rPr lang="es-ES" sz="1800" i="1" dirty="0">
                <a:solidFill>
                  <a:srgbClr val="006600"/>
                </a:solidFill>
                <a:latin typeface="Calibri" panose="020F0502020204030204" pitchFamily="34" charset="0"/>
                <a:cs typeface="Calibri" panose="020F0502020204030204" pitchFamily="34" charset="0"/>
              </a:rPr>
              <a:t>Ley de distribución o de reparto</a:t>
            </a:r>
            <a:r>
              <a:rPr lang="es-ES" sz="1800" b="0" i="1" dirty="0">
                <a:solidFill>
                  <a:srgbClr val="000000"/>
                </a:solidFill>
                <a:latin typeface="Calibri" panose="020F0502020204030204" pitchFamily="34" charset="0"/>
                <a:cs typeface="Calibri" panose="020F0502020204030204" pitchFamily="34" charset="0"/>
              </a:rPr>
              <a:t>: Cuando un soluto se reparte entre dos líquidos inmiscibles, la relación de concentraciones en ambos líquidos es constante a una T determinada.</a:t>
            </a:r>
            <a:endParaRPr lang="es-ES" sz="1800" b="0" i="1" u="sng" dirty="0">
              <a:solidFill>
                <a:srgbClr val="000000"/>
              </a:solidFill>
              <a:latin typeface="Calibri" panose="020F0502020204030204" pitchFamily="34" charset="0"/>
              <a:cs typeface="Calibri" panose="020F0502020204030204" pitchFamily="34" charset="0"/>
            </a:endParaRPr>
          </a:p>
        </p:txBody>
      </p:sp>
      <p:sp>
        <p:nvSpPr>
          <p:cNvPr id="47116" name="Rectangle 3"/>
          <p:cNvSpPr>
            <a:spLocks noChangeArrowheads="1"/>
          </p:cNvSpPr>
          <p:nvPr/>
        </p:nvSpPr>
        <p:spPr bwMode="auto">
          <a:xfrm>
            <a:off x="2022475" y="4292600"/>
            <a:ext cx="6437313"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b="0" i="1">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K</a:t>
            </a:r>
            <a:r>
              <a:rPr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es una constante característica de cada sistema que solo depende de la temperatura y de la solubilidad del soluto en los disolventes</a:t>
            </a:r>
          </a:p>
          <a:p>
            <a:pPr eaLnBrk="1" hangingPunct="1">
              <a:buClr>
                <a:srgbClr val="FF0000"/>
              </a:buClr>
              <a:buFont typeface="Wingdings" panose="05000000000000000000" pitchFamily="2" charset="2"/>
              <a:buChar char="á"/>
            </a:pPr>
            <a:r>
              <a:rPr lang="es-ES" altLang="es-ES" sz="16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No depende de la cantidad de soluto ni del volumen de los disolventes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813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4813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813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FF3038E-2062-48C5-AC03-D945BEA881B9}" type="slidenum">
              <a:rPr kumimoji="0" lang="en-US" altLang="es-ES" sz="1400" b="0">
                <a:solidFill>
                  <a:schemeClr val="tx1"/>
                </a:solidFill>
                <a:latin typeface="Tahoma" panose="020B0604030504040204" pitchFamily="34" charset="0"/>
              </a:rPr>
              <a:pPr algn="r" eaLnBrk="1" hangingPunct="1">
                <a:spcBef>
                  <a:spcPct val="0"/>
                </a:spcBef>
                <a:buClrTx/>
                <a:buFontTx/>
                <a:buNone/>
              </a:pPr>
              <a:t>32</a:t>
            </a:fld>
            <a:endParaRPr kumimoji="0" lang="en-US" altLang="es-ES" sz="1400" b="0">
              <a:solidFill>
                <a:schemeClr val="tx1"/>
              </a:solidFill>
              <a:latin typeface="Tahoma" panose="020B0604030504040204" pitchFamily="34" charset="0"/>
            </a:endParaRPr>
          </a:p>
        </p:txBody>
      </p:sp>
      <p:sp>
        <p:nvSpPr>
          <p:cNvPr id="48134"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sz="2000" b="0">
                <a:solidFill>
                  <a:srgbClr val="00B050"/>
                </a:solidFill>
                <a:latin typeface="Arial" panose="020B0604020202020204" pitchFamily="34" charset="0"/>
              </a:rPr>
              <a:t>3. Factores que afectan a la solubilidad</a:t>
            </a:r>
          </a:p>
        </p:txBody>
      </p:sp>
      <p:sp>
        <p:nvSpPr>
          <p:cNvPr id="48135"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5. Ley de distribución o de reparto</a:t>
            </a:r>
          </a:p>
        </p:txBody>
      </p:sp>
      <p:sp>
        <p:nvSpPr>
          <p:cNvPr id="16" name="10 Rectángulo"/>
          <p:cNvSpPr>
            <a:spLocks noChangeArrowheads="1"/>
          </p:cNvSpPr>
          <p:nvPr/>
        </p:nvSpPr>
        <p:spPr bwMode="auto">
          <a:xfrm>
            <a:off x="900113" y="1557338"/>
            <a:ext cx="7691437"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Calibri" panose="020F0502020204030204" pitchFamily="34" charset="0"/>
                <a:cs typeface="Calibri" panose="020F0502020204030204" pitchFamily="34" charset="0"/>
              </a:rPr>
              <a:t>La ley de distribución o de reparto es la base de una técnica (usada en química orgánica) para la extracción de una sustancia disuelta en un disolvente, mediante otro disolvente en el que la sustancia es más soluble</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303D4E"/>
                </a:solidFill>
                <a:latin typeface="Calibri" panose="020F0502020204030204" pitchFamily="34" charset="0"/>
                <a:cs typeface="Calibri" panose="020F0502020204030204" pitchFamily="34" charset="0"/>
              </a:rPr>
              <a:t>Se usa para extraer sustancias orgánicas de soluciones acuosas</a:t>
            </a:r>
          </a:p>
        </p:txBody>
      </p:sp>
      <p:sp>
        <p:nvSpPr>
          <p:cNvPr id="48137" name="10 Rectángulo"/>
          <p:cNvSpPr>
            <a:spLocks noChangeArrowheads="1"/>
          </p:cNvSpPr>
          <p:nvPr/>
        </p:nvSpPr>
        <p:spPr bwMode="auto">
          <a:xfrm>
            <a:off x="1258888" y="2924175"/>
            <a:ext cx="655637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6600"/>
              </a:buClr>
              <a:buFont typeface="Wingdings 3" panose="05040102010807070707" pitchFamily="18" charset="2"/>
              <a:buChar char=""/>
            </a:pPr>
            <a:r>
              <a:rPr lang="es-ES" altLang="es-ES" sz="1600" b="0">
                <a:solidFill>
                  <a:srgbClr val="002060"/>
                </a:solidFill>
                <a:latin typeface="Times New Roman" panose="02020603050405020304" pitchFamily="18" charset="0"/>
                <a:cs typeface="Times New Roman" panose="02020603050405020304" pitchFamily="18" charset="0"/>
              </a:rPr>
              <a:t>Supongamos una cierta masa inicial de la sustancia, </a:t>
            </a:r>
            <a:r>
              <a:rPr lang="es-ES" altLang="es-ES" sz="1600" b="0" i="1">
                <a:solidFill>
                  <a:srgbClr val="002060"/>
                </a:solidFill>
                <a:latin typeface="Times New Roman" panose="02020603050405020304" pitchFamily="18" charset="0"/>
                <a:cs typeface="Times New Roman" panose="02020603050405020304" pitchFamily="18" charset="0"/>
              </a:rPr>
              <a:t>X</a:t>
            </a:r>
            <a:r>
              <a:rPr lang="es-ES" altLang="es-ES" sz="1600" b="0" baseline="-25000">
                <a:solidFill>
                  <a:srgbClr val="002060"/>
                </a:solidFill>
                <a:latin typeface="Times New Roman" panose="02020603050405020304" pitchFamily="18" charset="0"/>
                <a:cs typeface="Times New Roman" panose="02020603050405020304" pitchFamily="18" charset="0"/>
              </a:rPr>
              <a:t>1</a:t>
            </a:r>
            <a:r>
              <a:rPr lang="es-ES" altLang="es-ES" sz="1600" b="0">
                <a:solidFill>
                  <a:srgbClr val="002060"/>
                </a:solidFill>
                <a:latin typeface="Times New Roman" panose="02020603050405020304" pitchFamily="18" charset="0"/>
                <a:cs typeface="Times New Roman" panose="02020603050405020304" pitchFamily="18" charset="0"/>
              </a:rPr>
              <a:t>, disueltos en un volumen de agua </a:t>
            </a:r>
            <a:r>
              <a:rPr lang="es-ES" altLang="es-ES" sz="1600" b="0" i="1">
                <a:solidFill>
                  <a:srgbClr val="002060"/>
                </a:solidFill>
                <a:latin typeface="Times New Roman" panose="02020603050405020304" pitchFamily="18" charset="0"/>
                <a:cs typeface="Times New Roman" panose="02020603050405020304" pitchFamily="18" charset="0"/>
              </a:rPr>
              <a:t>V</a:t>
            </a:r>
            <a:r>
              <a:rPr lang="es-ES" altLang="es-ES" sz="1600" b="0" i="1" baseline="-25000">
                <a:solidFill>
                  <a:srgbClr val="002060"/>
                </a:solidFill>
                <a:latin typeface="Times New Roman" panose="02020603050405020304" pitchFamily="18" charset="0"/>
                <a:cs typeface="Times New Roman" panose="02020603050405020304" pitchFamily="18" charset="0"/>
              </a:rPr>
              <a:t>agua</a:t>
            </a:r>
            <a:r>
              <a:rPr lang="es-ES" altLang="es-ES" sz="1600" b="0">
                <a:solidFill>
                  <a:srgbClr val="002060"/>
                </a:solidFill>
                <a:latin typeface="Times New Roman" panose="02020603050405020304" pitchFamily="18" charset="0"/>
                <a:cs typeface="Times New Roman" panose="02020603050405020304" pitchFamily="18" charset="0"/>
              </a:rPr>
              <a:t>, y queremos extraerla con un volumen total de otro disolvente </a:t>
            </a:r>
            <a:r>
              <a:rPr lang="es-ES" altLang="es-ES" sz="1600" b="0" i="1">
                <a:solidFill>
                  <a:srgbClr val="002060"/>
                </a:solidFill>
                <a:latin typeface="Times New Roman" panose="02020603050405020304" pitchFamily="18" charset="0"/>
                <a:cs typeface="Times New Roman" panose="02020603050405020304" pitchFamily="18" charset="0"/>
              </a:rPr>
              <a:t>V</a:t>
            </a:r>
            <a:r>
              <a:rPr lang="es-ES" altLang="es-ES" sz="1600" b="0" i="1" baseline="-25000">
                <a:solidFill>
                  <a:srgbClr val="002060"/>
                </a:solidFill>
                <a:latin typeface="Times New Roman" panose="02020603050405020304" pitchFamily="18" charset="0"/>
                <a:cs typeface="Times New Roman" panose="02020603050405020304" pitchFamily="18" charset="0"/>
              </a:rPr>
              <a:t>disolvente</a:t>
            </a:r>
            <a:r>
              <a:rPr lang="es-ES" altLang="es-ES" sz="1600" b="0">
                <a:solidFill>
                  <a:srgbClr val="002060"/>
                </a:solidFill>
                <a:latin typeface="Times New Roman" panose="02020603050405020304" pitchFamily="18" charset="0"/>
                <a:cs typeface="Times New Roman" panose="02020603050405020304" pitchFamily="18" charset="0"/>
              </a:rPr>
              <a:t>.</a:t>
            </a:r>
          </a:p>
          <a:p>
            <a:pPr eaLnBrk="1" hangingPunct="1">
              <a:spcBef>
                <a:spcPts val="600"/>
              </a:spcBef>
              <a:buClr>
                <a:srgbClr val="006600"/>
              </a:buClr>
              <a:buFont typeface="Wingdings 3" panose="05040102010807070707" pitchFamily="18" charset="2"/>
              <a:buChar char=""/>
            </a:pPr>
            <a:r>
              <a:rPr lang="es-ES" altLang="es-ES" sz="1600" b="0">
                <a:solidFill>
                  <a:srgbClr val="002060"/>
                </a:solidFill>
                <a:latin typeface="Times New Roman" panose="02020603050405020304" pitchFamily="18" charset="0"/>
                <a:cs typeface="Times New Roman" panose="02020603050405020304" pitchFamily="18" charset="0"/>
              </a:rPr>
              <a:t>Tras el equilibrio, habrá pasado una cantidad de sustancia </a:t>
            </a:r>
            <a:r>
              <a:rPr lang="es-ES" altLang="es-ES" sz="1600" b="0" i="1">
                <a:solidFill>
                  <a:srgbClr val="002060"/>
                </a:solidFill>
                <a:latin typeface="Times New Roman" panose="02020603050405020304" pitchFamily="18" charset="0"/>
                <a:cs typeface="Times New Roman" panose="02020603050405020304" pitchFamily="18" charset="0"/>
              </a:rPr>
              <a:t>X</a:t>
            </a:r>
            <a:r>
              <a:rPr lang="es-ES" altLang="es-ES" sz="1600" b="0" baseline="-25000">
                <a:solidFill>
                  <a:srgbClr val="002060"/>
                </a:solidFill>
                <a:latin typeface="Times New Roman" panose="02020603050405020304" pitchFamily="18" charset="0"/>
                <a:cs typeface="Times New Roman" panose="02020603050405020304" pitchFamily="18" charset="0"/>
              </a:rPr>
              <a:t>2</a:t>
            </a:r>
            <a:r>
              <a:rPr lang="es-ES" altLang="es-ES" sz="1600" b="0">
                <a:solidFill>
                  <a:srgbClr val="002060"/>
                </a:solidFill>
                <a:latin typeface="Times New Roman" panose="02020603050405020304" pitchFamily="18" charset="0"/>
                <a:cs typeface="Times New Roman" panose="02020603050405020304" pitchFamily="18" charset="0"/>
              </a:rPr>
              <a:t> al nuevo disolvente, y la cantidad de sustancia que queda sin extraer en el agua es </a:t>
            </a:r>
            <a:r>
              <a:rPr lang="es-ES" altLang="es-ES" sz="1600" b="0" i="1">
                <a:solidFill>
                  <a:srgbClr val="002060"/>
                </a:solidFill>
                <a:latin typeface="Times New Roman" panose="02020603050405020304" pitchFamily="18" charset="0"/>
                <a:cs typeface="Times New Roman" panose="02020603050405020304" pitchFamily="18" charset="0"/>
              </a:rPr>
              <a:t>X</a:t>
            </a:r>
            <a:r>
              <a:rPr lang="es-ES" altLang="es-ES" sz="1600" b="0" baseline="-25000">
                <a:solidFill>
                  <a:srgbClr val="002060"/>
                </a:solidFill>
                <a:latin typeface="Times New Roman" panose="02020603050405020304" pitchFamily="18" charset="0"/>
                <a:cs typeface="Times New Roman" panose="02020603050405020304" pitchFamily="18" charset="0"/>
              </a:rPr>
              <a:t>1</a:t>
            </a:r>
            <a:r>
              <a:rPr lang="es-ES" altLang="es-ES" sz="1600" b="0">
                <a:solidFill>
                  <a:srgbClr val="002060"/>
                </a:solidFill>
                <a:latin typeface="Times New Roman" panose="02020603050405020304" pitchFamily="18" charset="0"/>
                <a:cs typeface="Times New Roman" panose="02020603050405020304" pitchFamily="18" charset="0"/>
              </a:rPr>
              <a:t> – </a:t>
            </a:r>
            <a:r>
              <a:rPr lang="es-ES" altLang="es-ES" sz="1600" b="0" i="1">
                <a:solidFill>
                  <a:srgbClr val="002060"/>
                </a:solidFill>
                <a:latin typeface="Times New Roman" panose="02020603050405020304" pitchFamily="18" charset="0"/>
                <a:cs typeface="Times New Roman" panose="02020603050405020304" pitchFamily="18" charset="0"/>
              </a:rPr>
              <a:t>X</a:t>
            </a:r>
            <a:r>
              <a:rPr lang="es-ES" altLang="es-ES" sz="1600" b="0" baseline="-25000">
                <a:solidFill>
                  <a:srgbClr val="002060"/>
                </a:solidFill>
                <a:latin typeface="Times New Roman" panose="02020603050405020304" pitchFamily="18" charset="0"/>
                <a:cs typeface="Times New Roman" panose="02020603050405020304" pitchFamily="18" charset="0"/>
              </a:rPr>
              <a:t>2</a:t>
            </a:r>
            <a:r>
              <a:rPr lang="es-ES" altLang="es-ES" sz="1600" b="0">
                <a:solidFill>
                  <a:srgbClr val="002060"/>
                </a:solidFill>
                <a:latin typeface="Times New Roman" panose="02020603050405020304" pitchFamily="18" charset="0"/>
                <a:cs typeface="Times New Roman" panose="02020603050405020304" pitchFamily="18" charset="0"/>
              </a:rPr>
              <a:t>. Entonces:</a:t>
            </a:r>
          </a:p>
        </p:txBody>
      </p:sp>
      <p:graphicFrame>
        <p:nvGraphicFramePr>
          <p:cNvPr id="48138" name="1 Objeto"/>
          <p:cNvGraphicFramePr>
            <a:graphicFrameLocks noChangeAspect="1"/>
          </p:cNvGraphicFramePr>
          <p:nvPr/>
        </p:nvGraphicFramePr>
        <p:xfrm>
          <a:off x="3455988" y="4568825"/>
          <a:ext cx="2579687" cy="711200"/>
        </p:xfrm>
        <a:graphic>
          <a:graphicData uri="http://schemas.openxmlformats.org/presentationml/2006/ole">
            <mc:AlternateContent xmlns:mc="http://schemas.openxmlformats.org/markup-compatibility/2006">
              <mc:Choice xmlns:v="urn:schemas-microsoft-com:vml" Requires="v">
                <p:oleObj spid="_x0000_s48141" name="Equation" r:id="rId3" imgW="1612900" imgH="444500" progId="Equation.DSMT4">
                  <p:embed/>
                </p:oleObj>
              </mc:Choice>
              <mc:Fallback>
                <p:oleObj name="Equation" r:id="rId3" imgW="1612900" imgH="444500" progId="Equation.DSMT4">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988" y="4568825"/>
                        <a:ext cx="257968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10 Rectángulo"/>
          <p:cNvSpPr>
            <a:spLocks noChangeArrowheads="1"/>
          </p:cNvSpPr>
          <p:nvPr/>
        </p:nvSpPr>
        <p:spPr bwMode="auto">
          <a:xfrm>
            <a:off x="900113" y="5437188"/>
            <a:ext cx="76914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600" b="0" dirty="0">
                <a:solidFill>
                  <a:srgbClr val="303D4E"/>
                </a:solidFill>
                <a:latin typeface="Calibri" panose="020F0502020204030204" pitchFamily="34" charset="0"/>
                <a:cs typeface="Calibri" panose="020F0502020204030204" pitchFamily="34" charset="0"/>
              </a:rPr>
              <a:t>La extracción simple no es suficiente en muchas ocasiones para extraer todo el soluto deseado. Resulta más eficaz una extracción múltiple, en la que el disolvente total se fracciona en varias operaciones sucesivas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491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491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491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B54385F8-CFD9-48B2-BE58-ADE39927E8A1}" type="slidenum">
              <a:rPr kumimoji="0" lang="en-US" altLang="es-ES" sz="1400" b="0">
                <a:solidFill>
                  <a:schemeClr val="tx1"/>
                </a:solidFill>
                <a:latin typeface="Tahoma" panose="020B0604030504040204" pitchFamily="34" charset="0"/>
              </a:rPr>
              <a:pPr algn="r" eaLnBrk="1" hangingPunct="1">
                <a:spcBef>
                  <a:spcPct val="0"/>
                </a:spcBef>
                <a:buClrTx/>
                <a:buFontTx/>
                <a:buNone/>
              </a:pPr>
              <a:t>33</a:t>
            </a:fld>
            <a:endParaRPr kumimoji="0" lang="en-US" altLang="es-ES" sz="1400" b="0">
              <a:solidFill>
                <a:schemeClr val="tx1"/>
              </a:solidFill>
              <a:latin typeface="Tahoma" panose="020B0604030504040204" pitchFamily="34" charset="0"/>
            </a:endParaRPr>
          </a:p>
        </p:txBody>
      </p:sp>
      <p:sp>
        <p:nvSpPr>
          <p:cNvPr id="8" name="Text Box 7"/>
          <p:cNvSpPr txBox="1">
            <a:spLocks noChangeArrowheads="1"/>
          </p:cNvSpPr>
          <p:nvPr/>
        </p:nvSpPr>
        <p:spPr bwMode="auto">
          <a:xfrm>
            <a:off x="468313" y="620713"/>
            <a:ext cx="693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400" dirty="0" smtClean="0">
                <a:solidFill>
                  <a:schemeClr val="accent4">
                    <a:lumMod val="60000"/>
                    <a:lumOff val="40000"/>
                  </a:schemeClr>
                </a:solidFill>
                <a:latin typeface="Arial" charset="0"/>
              </a:rPr>
              <a:t>4. Propiedades </a:t>
            </a:r>
            <a:r>
              <a:rPr kumimoji="0" lang="es-ES" altLang="es-ES" sz="2400" dirty="0" err="1" smtClean="0">
                <a:solidFill>
                  <a:schemeClr val="accent4">
                    <a:lumMod val="60000"/>
                    <a:lumOff val="40000"/>
                  </a:schemeClr>
                </a:solidFill>
                <a:latin typeface="Arial" charset="0"/>
              </a:rPr>
              <a:t>coligativas</a:t>
            </a:r>
            <a:r>
              <a:rPr kumimoji="0" lang="es-ES" altLang="es-ES" sz="2400" dirty="0" smtClean="0">
                <a:solidFill>
                  <a:schemeClr val="accent4">
                    <a:lumMod val="60000"/>
                    <a:lumOff val="40000"/>
                  </a:schemeClr>
                </a:solidFill>
                <a:latin typeface="Arial" charset="0"/>
              </a:rPr>
              <a:t> de las disoluciones</a:t>
            </a:r>
            <a:endParaRPr kumimoji="0" lang="es-ES" altLang="es-ES" sz="2400" dirty="0">
              <a:solidFill>
                <a:schemeClr val="accent4">
                  <a:lumMod val="60000"/>
                  <a:lumOff val="40000"/>
                </a:schemeClr>
              </a:solidFill>
              <a:latin typeface="Arial" charset="0"/>
            </a:endParaRPr>
          </a:p>
        </p:txBody>
      </p:sp>
      <p:sp>
        <p:nvSpPr>
          <p:cNvPr id="9" name="10 Rectángulo"/>
          <p:cNvSpPr>
            <a:spLocks noChangeArrowheads="1"/>
          </p:cNvSpPr>
          <p:nvPr/>
        </p:nvSpPr>
        <p:spPr bwMode="auto">
          <a:xfrm>
            <a:off x="900113" y="1557338"/>
            <a:ext cx="7691437"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Calibri" panose="020F0502020204030204" pitchFamily="34" charset="0"/>
                <a:cs typeface="Calibri" panose="020F0502020204030204" pitchFamily="34" charset="0"/>
              </a:rPr>
              <a:t>Las disoluciones tienen propiedades distintas de las del disolvente puro y que no dependen de la naturaleza del soluto ni del disolvente</a:t>
            </a:r>
          </a:p>
          <a:p>
            <a:pPr marL="285750" indent="-285750" eaLnBrk="1" hangingPunct="1">
              <a:spcBef>
                <a:spcPts val="600"/>
              </a:spcBef>
              <a:buClr>
                <a:schemeClr val="tx1">
                  <a:lumMod val="60000"/>
                  <a:lumOff val="40000"/>
                </a:schemeClr>
              </a:buClr>
              <a:buFont typeface="Arial" charset="0"/>
              <a:buChar char="•"/>
              <a:defRPr/>
            </a:pPr>
            <a:r>
              <a:rPr lang="es-ES" sz="1800" b="0" dirty="0">
                <a:solidFill>
                  <a:srgbClr val="303D4E"/>
                </a:solidFill>
                <a:latin typeface="Calibri" panose="020F0502020204030204" pitchFamily="34" charset="0"/>
                <a:cs typeface="Calibri" panose="020F0502020204030204" pitchFamily="34" charset="0"/>
              </a:rPr>
              <a:t>Las propiedades de la disolución dependen de la concentración del soluto, porque el soluto perturba las fuerzas de atracción entre moléculas del disolvente y altera sus propiedades</a:t>
            </a:r>
          </a:p>
          <a:p>
            <a:pPr marL="285750" indent="-285750" eaLnBrk="1" hangingPunct="1">
              <a:spcBef>
                <a:spcPts val="600"/>
              </a:spcBef>
              <a:buClr>
                <a:schemeClr val="tx1">
                  <a:lumMod val="60000"/>
                  <a:lumOff val="40000"/>
                </a:schemeClr>
              </a:buClr>
              <a:buFont typeface="Arial" charset="0"/>
              <a:buChar char="•"/>
              <a:defRPr/>
            </a:pPr>
            <a:r>
              <a:rPr lang="es-ES" sz="1800" dirty="0">
                <a:solidFill>
                  <a:srgbClr val="C00000"/>
                </a:solidFill>
                <a:latin typeface="Calibri" panose="020F0502020204030204" pitchFamily="34" charset="0"/>
                <a:cs typeface="Calibri" panose="020F0502020204030204" pitchFamily="34" charset="0"/>
              </a:rPr>
              <a:t>Propiedades </a:t>
            </a:r>
            <a:r>
              <a:rPr lang="es-ES" sz="1800" dirty="0" err="1">
                <a:solidFill>
                  <a:srgbClr val="C00000"/>
                </a:solidFill>
                <a:latin typeface="Calibri" panose="020F0502020204030204" pitchFamily="34" charset="0"/>
                <a:cs typeface="Calibri" panose="020F0502020204030204" pitchFamily="34" charset="0"/>
              </a:rPr>
              <a:t>coligativas</a:t>
            </a:r>
            <a:r>
              <a:rPr lang="es-ES" sz="1800" b="0" dirty="0">
                <a:solidFill>
                  <a:srgbClr val="002060"/>
                </a:solidFill>
                <a:latin typeface="Calibri" panose="020F0502020204030204" pitchFamily="34" charset="0"/>
                <a:cs typeface="Calibri" panose="020F0502020204030204" pitchFamily="34" charset="0"/>
              </a:rPr>
              <a:t> =  propiedades físicas de una disolución que dependen sólo de la concentración del soluto</a:t>
            </a:r>
          </a:p>
        </p:txBody>
      </p:sp>
      <p:sp>
        <p:nvSpPr>
          <p:cNvPr id="49160" name="Rectangle 3"/>
          <p:cNvSpPr>
            <a:spLocks noChangeArrowheads="1"/>
          </p:cNvSpPr>
          <p:nvPr/>
        </p:nvSpPr>
        <p:spPr bwMode="auto">
          <a:xfrm>
            <a:off x="3316288" y="3929063"/>
            <a:ext cx="4090987"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600"/>
              </a:spcAft>
              <a:buClr>
                <a:srgbClr val="FF0000"/>
              </a:buClr>
            </a:pPr>
            <a:r>
              <a:rPr lang="es-ES" altLang="es-ES" sz="1800" b="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Disminución de la presión de vapor</a:t>
            </a:r>
          </a:p>
          <a:p>
            <a:pPr eaLnBrk="1" hangingPunct="1">
              <a:spcBef>
                <a:spcPct val="0"/>
              </a:spcBef>
              <a:spcAft>
                <a:spcPts val="600"/>
              </a:spcAft>
              <a:buClr>
                <a:srgbClr val="FF0000"/>
              </a:buClr>
            </a:pPr>
            <a:r>
              <a:rPr lang="es-ES" altLang="es-ES" sz="1800" b="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Aumento del punto de ebullición (aumento ebulloscópico)</a:t>
            </a:r>
          </a:p>
          <a:p>
            <a:pPr eaLnBrk="1" hangingPunct="1">
              <a:spcBef>
                <a:spcPct val="0"/>
              </a:spcBef>
              <a:spcAft>
                <a:spcPts val="600"/>
              </a:spcAft>
              <a:buClr>
                <a:srgbClr val="FF0000"/>
              </a:buClr>
            </a:pPr>
            <a:r>
              <a:rPr lang="es-ES" altLang="es-ES" sz="1800" b="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Descenso del punto de congelación (descenso crioscópico)</a:t>
            </a:r>
          </a:p>
          <a:p>
            <a:pPr eaLnBrk="1" hangingPunct="1">
              <a:spcBef>
                <a:spcPct val="0"/>
              </a:spcBef>
              <a:spcAft>
                <a:spcPts val="600"/>
              </a:spcAft>
              <a:buClr>
                <a:srgbClr val="FF0000"/>
              </a:buClr>
            </a:pPr>
            <a:r>
              <a:rPr lang="es-ES" altLang="es-ES" sz="1800" b="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Presión osmótica</a:t>
            </a:r>
            <a:endParaRPr lang="es-ES" altLang="es-ES" sz="1800" i="1">
              <a:solidFill>
                <a:srgbClr val="303D4E"/>
              </a:solidFill>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endParaRPr>
          </a:p>
        </p:txBody>
      </p:sp>
      <p:sp>
        <p:nvSpPr>
          <p:cNvPr id="11" name="10 Abrir llave"/>
          <p:cNvSpPr/>
          <p:nvPr/>
        </p:nvSpPr>
        <p:spPr bwMode="auto">
          <a:xfrm>
            <a:off x="3190875" y="3946525"/>
            <a:ext cx="141288" cy="1892300"/>
          </a:xfrm>
          <a:prstGeom prst="leftBrace">
            <a:avLst>
              <a:gd name="adj1" fmla="val 17652"/>
              <a:gd name="adj2" fmla="val 50000"/>
            </a:avLst>
          </a:prstGeom>
          <a:noFill/>
          <a:ln w="25400" cap="flat" cmpd="sng" algn="ctr">
            <a:solidFill>
              <a:srgbClr val="00B050"/>
            </a:solidFill>
            <a:prstDash val="solid"/>
            <a:round/>
            <a:headEnd type="none" w="med" len="med"/>
            <a:tailEnd type="none" w="med" len="med"/>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sp>
        <p:nvSpPr>
          <p:cNvPr id="49162" name="1 Rectángulo"/>
          <p:cNvSpPr>
            <a:spLocks noChangeArrowheads="1"/>
          </p:cNvSpPr>
          <p:nvPr/>
        </p:nvSpPr>
        <p:spPr bwMode="auto">
          <a:xfrm>
            <a:off x="1476375" y="4568825"/>
            <a:ext cx="15192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800" i="1">
                <a:solidFill>
                  <a:srgbClr val="002060"/>
                </a:solidFill>
                <a:latin typeface="Calibri" panose="020F0502020204030204" pitchFamily="34" charset="0"/>
              </a:rPr>
              <a:t>Propiedades coligativas</a:t>
            </a:r>
            <a:endParaRPr lang="es-ES" altLang="es-ES" sz="1800" i="1">
              <a:solidFill>
                <a:srgbClr val="002060"/>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017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01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01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2005DD1-8440-4A24-9AD0-8D1F2E55DA61}" type="slidenum">
              <a:rPr kumimoji="0" lang="en-US" altLang="es-ES" sz="1400" b="0">
                <a:solidFill>
                  <a:schemeClr val="tx1"/>
                </a:solidFill>
                <a:latin typeface="Tahoma" panose="020B0604030504040204" pitchFamily="34" charset="0"/>
              </a:rPr>
              <a:pPr algn="r" eaLnBrk="1" hangingPunct="1">
                <a:spcBef>
                  <a:spcPct val="0"/>
                </a:spcBef>
                <a:buClrTx/>
                <a:buFontTx/>
                <a:buNone/>
              </a:pPr>
              <a:t>34</a:t>
            </a:fld>
            <a:endParaRPr kumimoji="0" lang="en-US" altLang="es-ES" sz="1400" b="0">
              <a:solidFill>
                <a:schemeClr val="tx1"/>
              </a:solidFill>
              <a:latin typeface="Tahoma" panose="020B0604030504040204" pitchFamily="34" charset="0"/>
            </a:endParaRPr>
          </a:p>
        </p:txBody>
      </p:sp>
      <p:sp>
        <p:nvSpPr>
          <p:cNvPr id="12"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pic>
        <p:nvPicPr>
          <p:cNvPr id="50183" name="Picture 7" descr="http://schools.hwdsb.on.ca/princeofwales/files/2012/09/homework_icon-150x150.jpg"/>
          <p:cNvPicPr>
            <a:picLocks noChangeAspect="1" noChangeArrowheads="1"/>
          </p:cNvPicPr>
          <p:nvPr/>
        </p:nvPicPr>
        <p:blipFill>
          <a:blip r:embed="rId2">
            <a:extLst>
              <a:ext uri="{28A0092B-C50C-407E-A947-70E740481C1C}">
                <a14:useLocalDpi xmlns:a14="http://schemas.microsoft.com/office/drawing/2010/main" val="0"/>
              </a:ext>
            </a:extLst>
          </a:blip>
          <a:srcRect l="14046" r="14320" b="24400"/>
          <a:stretch>
            <a:fillRect/>
          </a:stretch>
        </p:blipFill>
        <p:spPr bwMode="auto">
          <a:xfrm>
            <a:off x="179388" y="1411288"/>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Rectangle 3"/>
          <p:cNvSpPr>
            <a:spLocks noChangeArrowheads="1"/>
          </p:cNvSpPr>
          <p:nvPr/>
        </p:nvSpPr>
        <p:spPr bwMode="auto">
          <a:xfrm>
            <a:off x="914400" y="1125538"/>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4</a:t>
            </a:r>
          </a:p>
        </p:txBody>
      </p:sp>
      <p:sp>
        <p:nvSpPr>
          <p:cNvPr id="50185" name="Rectangle 15"/>
          <p:cNvSpPr>
            <a:spLocks noChangeArrowheads="1"/>
          </p:cNvSpPr>
          <p:nvPr/>
        </p:nvSpPr>
        <p:spPr bwMode="auto">
          <a:xfrm>
            <a:off x="1116013" y="1497013"/>
            <a:ext cx="7559675" cy="129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600"/>
              </a:spcAft>
              <a:buClr>
                <a:srgbClr val="FF0000"/>
              </a:buClr>
            </a:pPr>
            <a:r>
              <a:rPr kumimoji="0" lang="es-ES" altLang="es-ES" sz="1800" b="0">
                <a:solidFill>
                  <a:srgbClr val="002060"/>
                </a:solidFill>
                <a:latin typeface="Times New Roman" panose="02020603050405020304" pitchFamily="18" charset="0"/>
              </a:rPr>
              <a:t>¿Qué solución acuosa tiene menor punto de congelación: una disolución 2M de glucosa (C</a:t>
            </a:r>
            <a:r>
              <a:rPr kumimoji="0" lang="es-ES" altLang="es-ES" sz="1800" b="0" baseline="-25000">
                <a:solidFill>
                  <a:srgbClr val="002060"/>
                </a:solidFill>
                <a:latin typeface="Times New Roman" panose="02020603050405020304" pitchFamily="18" charset="0"/>
              </a:rPr>
              <a:t>6</a:t>
            </a:r>
            <a:r>
              <a:rPr kumimoji="0" lang="es-ES" altLang="es-ES" sz="1800" b="0">
                <a:solidFill>
                  <a:srgbClr val="002060"/>
                </a:solidFill>
                <a:latin typeface="Times New Roman" panose="02020603050405020304" pitchFamily="18" charset="0"/>
              </a:rPr>
              <a:t>H</a:t>
            </a:r>
            <a:r>
              <a:rPr kumimoji="0" lang="es-ES" altLang="es-ES" sz="1800" b="0" baseline="-25000">
                <a:solidFill>
                  <a:srgbClr val="002060"/>
                </a:solidFill>
                <a:latin typeface="Times New Roman" panose="02020603050405020304" pitchFamily="18" charset="0"/>
              </a:rPr>
              <a:t>12</a:t>
            </a:r>
            <a:r>
              <a:rPr kumimoji="0" lang="es-ES" altLang="es-ES" sz="1800" b="0">
                <a:solidFill>
                  <a:srgbClr val="002060"/>
                </a:solidFill>
                <a:latin typeface="Times New Roman" panose="02020603050405020304" pitchFamily="18" charset="0"/>
              </a:rPr>
              <a:t>O</a:t>
            </a:r>
            <a:r>
              <a:rPr kumimoji="0" lang="es-ES" altLang="es-ES" sz="1800" b="0" baseline="-25000">
                <a:solidFill>
                  <a:srgbClr val="002060"/>
                </a:solidFill>
                <a:latin typeface="Times New Roman" panose="02020603050405020304" pitchFamily="18" charset="0"/>
              </a:rPr>
              <a:t>6</a:t>
            </a:r>
            <a:r>
              <a:rPr kumimoji="0" lang="es-ES" altLang="es-ES" sz="1800" b="0">
                <a:solidFill>
                  <a:srgbClr val="002060"/>
                </a:solidFill>
                <a:latin typeface="Times New Roman" panose="02020603050405020304" pitchFamily="18" charset="0"/>
              </a:rPr>
              <a:t>) o una disolución 2M de sacarosa (C</a:t>
            </a:r>
            <a:r>
              <a:rPr kumimoji="0" lang="es-ES" altLang="es-ES" sz="1800" b="0" baseline="-25000">
                <a:solidFill>
                  <a:srgbClr val="002060"/>
                </a:solidFill>
                <a:latin typeface="Times New Roman" panose="02020603050405020304" pitchFamily="18" charset="0"/>
              </a:rPr>
              <a:t>12</a:t>
            </a:r>
            <a:r>
              <a:rPr kumimoji="0" lang="es-ES" altLang="es-ES" sz="1800" b="0">
                <a:solidFill>
                  <a:srgbClr val="002060"/>
                </a:solidFill>
                <a:latin typeface="Times New Roman" panose="02020603050405020304" pitchFamily="18" charset="0"/>
              </a:rPr>
              <a:t>H</a:t>
            </a:r>
            <a:r>
              <a:rPr kumimoji="0" lang="es-ES" altLang="es-ES" sz="1800" b="0" baseline="-25000">
                <a:solidFill>
                  <a:srgbClr val="002060"/>
                </a:solidFill>
                <a:latin typeface="Times New Roman" panose="02020603050405020304" pitchFamily="18" charset="0"/>
              </a:rPr>
              <a:t>22</a:t>
            </a:r>
            <a:r>
              <a:rPr kumimoji="0" lang="es-ES" altLang="es-ES" sz="1800" b="0">
                <a:solidFill>
                  <a:srgbClr val="002060"/>
                </a:solidFill>
                <a:latin typeface="Times New Roman" panose="02020603050405020304" pitchFamily="18" charset="0"/>
              </a:rPr>
              <a:t>O</a:t>
            </a:r>
            <a:r>
              <a:rPr kumimoji="0" lang="es-ES" altLang="es-ES" sz="1800" b="0" baseline="-25000">
                <a:solidFill>
                  <a:srgbClr val="002060"/>
                </a:solidFill>
                <a:latin typeface="Times New Roman" panose="02020603050405020304" pitchFamily="18" charset="0"/>
              </a:rPr>
              <a:t>11</a:t>
            </a:r>
            <a:r>
              <a:rPr kumimoji="0" lang="es-ES" altLang="es-ES" sz="1800" b="0">
                <a:solidFill>
                  <a:srgbClr val="002060"/>
                </a:solidFill>
                <a:latin typeface="Times New Roman" panose="02020603050405020304" pitchFamily="18" charset="0"/>
              </a:rPr>
              <a:t>)?</a:t>
            </a:r>
          </a:p>
          <a:p>
            <a:pPr eaLnBrk="1" hangingPunct="1">
              <a:spcBef>
                <a:spcPts val="600"/>
              </a:spcBef>
              <a:buClr>
                <a:srgbClr val="FF0000"/>
              </a:buClr>
              <a:buFontTx/>
              <a:buNone/>
            </a:pPr>
            <a:r>
              <a:rPr kumimoji="0" lang="es-ES" altLang="es-ES" sz="1600" b="0">
                <a:latin typeface="Times New Roman" panose="02020603050405020304" pitchFamily="18" charset="0"/>
              </a:rPr>
              <a:t>Datos:	masas atómicas: (C) = 12,0 g; (H) = 1,0; O = 16,0; </a:t>
            </a:r>
          </a:p>
          <a:p>
            <a:pPr eaLnBrk="1" hangingPunct="1">
              <a:spcBef>
                <a:spcPct val="0"/>
              </a:spcBef>
              <a:buClr>
                <a:srgbClr val="FF0000"/>
              </a:buClr>
              <a:buFontTx/>
              <a:buNone/>
            </a:pPr>
            <a:r>
              <a:rPr kumimoji="0" lang="es-ES" altLang="es-ES" sz="1600" b="0">
                <a:latin typeface="Times New Roman" panose="02020603050405020304" pitchFamily="18" charset="0"/>
              </a:rPr>
              <a:t>	constante crioscópica del agua: </a:t>
            </a:r>
            <a:r>
              <a:rPr kumimoji="0" lang="es-ES" altLang="es-ES" sz="1600" b="0" i="1">
                <a:latin typeface="Times New Roman" panose="02020603050405020304" pitchFamily="18" charset="0"/>
              </a:rPr>
              <a:t>K</a:t>
            </a:r>
            <a:r>
              <a:rPr kumimoji="0" lang="es-ES" altLang="es-ES" sz="1600" b="0" i="1" baseline="-25000">
                <a:latin typeface="Times New Roman" panose="02020603050405020304" pitchFamily="18" charset="0"/>
              </a:rPr>
              <a:t>C </a:t>
            </a:r>
            <a:r>
              <a:rPr kumimoji="0" lang="es-ES" altLang="es-ES" sz="1600" b="0">
                <a:latin typeface="Times New Roman" panose="02020603050405020304" pitchFamily="18" charset="0"/>
              </a:rPr>
              <a:t>= 1,858 ºC·Kg/mol</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120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120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120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06EC3A11-F496-4CE5-91A4-C5FD144F4037}" type="slidenum">
              <a:rPr kumimoji="0" lang="en-US" altLang="es-ES" sz="1400" b="0">
                <a:solidFill>
                  <a:schemeClr val="tx1"/>
                </a:solidFill>
                <a:latin typeface="Tahoma" panose="020B0604030504040204" pitchFamily="34" charset="0"/>
              </a:rPr>
              <a:pPr algn="r" eaLnBrk="1" hangingPunct="1">
                <a:spcBef>
                  <a:spcPct val="0"/>
                </a:spcBef>
                <a:buClrTx/>
                <a:buFontTx/>
                <a:buNone/>
              </a:pPr>
              <a:t>35</a:t>
            </a:fld>
            <a:endParaRPr kumimoji="0" lang="en-US" altLang="es-ES" sz="1400" b="0">
              <a:solidFill>
                <a:schemeClr val="tx1"/>
              </a:solidFill>
              <a:latin typeface="Tahoma" panose="020B0604030504040204" pitchFamily="34" charset="0"/>
            </a:endParaRPr>
          </a:p>
        </p:txBody>
      </p:sp>
      <p:sp>
        <p:nvSpPr>
          <p:cNvPr id="12"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pic>
        <p:nvPicPr>
          <p:cNvPr id="51207" name="Picture 7" descr="http://schools.hwdsb.on.ca/princeofwales/files/2012/09/homework_icon-150x150.jpg"/>
          <p:cNvPicPr>
            <a:picLocks noChangeAspect="1" noChangeArrowheads="1"/>
          </p:cNvPicPr>
          <p:nvPr/>
        </p:nvPicPr>
        <p:blipFill>
          <a:blip r:embed="rId2">
            <a:extLst>
              <a:ext uri="{28A0092B-C50C-407E-A947-70E740481C1C}">
                <a14:useLocalDpi xmlns:a14="http://schemas.microsoft.com/office/drawing/2010/main" val="0"/>
              </a:ext>
            </a:extLst>
          </a:blip>
          <a:srcRect l="14046" r="14320" b="24400"/>
          <a:stretch>
            <a:fillRect/>
          </a:stretch>
        </p:blipFill>
        <p:spPr bwMode="auto">
          <a:xfrm>
            <a:off x="179388" y="1411288"/>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Rectangle 3"/>
          <p:cNvSpPr>
            <a:spLocks noChangeArrowheads="1"/>
          </p:cNvSpPr>
          <p:nvPr/>
        </p:nvSpPr>
        <p:spPr bwMode="auto">
          <a:xfrm>
            <a:off x="914400" y="1125538"/>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4</a:t>
            </a:r>
          </a:p>
        </p:txBody>
      </p:sp>
      <p:sp>
        <p:nvSpPr>
          <p:cNvPr id="51209" name="Rectangle 15"/>
          <p:cNvSpPr>
            <a:spLocks noChangeArrowheads="1"/>
          </p:cNvSpPr>
          <p:nvPr/>
        </p:nvSpPr>
        <p:spPr bwMode="auto">
          <a:xfrm>
            <a:off x="1116013" y="1497013"/>
            <a:ext cx="7559675" cy="129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600"/>
              </a:spcAft>
              <a:buClr>
                <a:srgbClr val="FF0000"/>
              </a:buClr>
            </a:pPr>
            <a:r>
              <a:rPr kumimoji="0" lang="es-ES" altLang="es-ES" sz="1800" b="0">
                <a:solidFill>
                  <a:srgbClr val="002060"/>
                </a:solidFill>
                <a:latin typeface="Times New Roman" panose="02020603050405020304" pitchFamily="18" charset="0"/>
              </a:rPr>
              <a:t>¿Qué solución acuosa tiene menor punto de congelación: una disolución 2M de glucosa (C</a:t>
            </a:r>
            <a:r>
              <a:rPr kumimoji="0" lang="es-ES" altLang="es-ES" sz="1800" b="0" baseline="-25000">
                <a:solidFill>
                  <a:srgbClr val="002060"/>
                </a:solidFill>
                <a:latin typeface="Times New Roman" panose="02020603050405020304" pitchFamily="18" charset="0"/>
              </a:rPr>
              <a:t>6</a:t>
            </a:r>
            <a:r>
              <a:rPr kumimoji="0" lang="es-ES" altLang="es-ES" sz="1800" b="0">
                <a:solidFill>
                  <a:srgbClr val="002060"/>
                </a:solidFill>
                <a:latin typeface="Times New Roman" panose="02020603050405020304" pitchFamily="18" charset="0"/>
              </a:rPr>
              <a:t>H</a:t>
            </a:r>
            <a:r>
              <a:rPr kumimoji="0" lang="es-ES" altLang="es-ES" sz="1800" b="0" baseline="-25000">
                <a:solidFill>
                  <a:srgbClr val="002060"/>
                </a:solidFill>
                <a:latin typeface="Times New Roman" panose="02020603050405020304" pitchFamily="18" charset="0"/>
              </a:rPr>
              <a:t>12</a:t>
            </a:r>
            <a:r>
              <a:rPr kumimoji="0" lang="es-ES" altLang="es-ES" sz="1800" b="0">
                <a:solidFill>
                  <a:srgbClr val="002060"/>
                </a:solidFill>
                <a:latin typeface="Times New Roman" panose="02020603050405020304" pitchFamily="18" charset="0"/>
              </a:rPr>
              <a:t>O</a:t>
            </a:r>
            <a:r>
              <a:rPr kumimoji="0" lang="es-ES" altLang="es-ES" sz="1800" b="0" baseline="-25000">
                <a:solidFill>
                  <a:srgbClr val="002060"/>
                </a:solidFill>
                <a:latin typeface="Times New Roman" panose="02020603050405020304" pitchFamily="18" charset="0"/>
              </a:rPr>
              <a:t>6</a:t>
            </a:r>
            <a:r>
              <a:rPr kumimoji="0" lang="es-ES" altLang="es-ES" sz="1800" b="0">
                <a:solidFill>
                  <a:srgbClr val="002060"/>
                </a:solidFill>
                <a:latin typeface="Times New Roman" panose="02020603050405020304" pitchFamily="18" charset="0"/>
              </a:rPr>
              <a:t>) o una disolución 2M de sacarosa (C</a:t>
            </a:r>
            <a:r>
              <a:rPr kumimoji="0" lang="es-ES" altLang="es-ES" sz="1800" b="0" baseline="-25000">
                <a:solidFill>
                  <a:srgbClr val="002060"/>
                </a:solidFill>
                <a:latin typeface="Times New Roman" panose="02020603050405020304" pitchFamily="18" charset="0"/>
              </a:rPr>
              <a:t>12</a:t>
            </a:r>
            <a:r>
              <a:rPr kumimoji="0" lang="es-ES" altLang="es-ES" sz="1800" b="0">
                <a:solidFill>
                  <a:srgbClr val="002060"/>
                </a:solidFill>
                <a:latin typeface="Times New Roman" panose="02020603050405020304" pitchFamily="18" charset="0"/>
              </a:rPr>
              <a:t>H</a:t>
            </a:r>
            <a:r>
              <a:rPr kumimoji="0" lang="es-ES" altLang="es-ES" sz="1800" b="0" baseline="-25000">
                <a:solidFill>
                  <a:srgbClr val="002060"/>
                </a:solidFill>
                <a:latin typeface="Times New Roman" panose="02020603050405020304" pitchFamily="18" charset="0"/>
              </a:rPr>
              <a:t>22</a:t>
            </a:r>
            <a:r>
              <a:rPr kumimoji="0" lang="es-ES" altLang="es-ES" sz="1800" b="0">
                <a:solidFill>
                  <a:srgbClr val="002060"/>
                </a:solidFill>
                <a:latin typeface="Times New Roman" panose="02020603050405020304" pitchFamily="18" charset="0"/>
              </a:rPr>
              <a:t>O</a:t>
            </a:r>
            <a:r>
              <a:rPr kumimoji="0" lang="es-ES" altLang="es-ES" sz="1800" b="0" baseline="-25000">
                <a:solidFill>
                  <a:srgbClr val="002060"/>
                </a:solidFill>
                <a:latin typeface="Times New Roman" panose="02020603050405020304" pitchFamily="18" charset="0"/>
              </a:rPr>
              <a:t>11</a:t>
            </a:r>
            <a:r>
              <a:rPr kumimoji="0" lang="es-ES" altLang="es-ES" sz="1800" b="0">
                <a:solidFill>
                  <a:srgbClr val="002060"/>
                </a:solidFill>
                <a:latin typeface="Times New Roman" panose="02020603050405020304" pitchFamily="18" charset="0"/>
              </a:rPr>
              <a:t>)?</a:t>
            </a:r>
          </a:p>
          <a:p>
            <a:pPr eaLnBrk="1" hangingPunct="1">
              <a:spcBef>
                <a:spcPts val="600"/>
              </a:spcBef>
              <a:buClr>
                <a:srgbClr val="FF0000"/>
              </a:buClr>
              <a:buFontTx/>
              <a:buNone/>
            </a:pPr>
            <a:r>
              <a:rPr kumimoji="0" lang="es-ES" altLang="es-ES" sz="1600" b="0">
                <a:latin typeface="Times New Roman" panose="02020603050405020304" pitchFamily="18" charset="0"/>
              </a:rPr>
              <a:t>Datos:	masas atómicas: (C) = 12,0 g; (H) = 1,0; O = 16,0; </a:t>
            </a:r>
          </a:p>
          <a:p>
            <a:pPr eaLnBrk="1" hangingPunct="1">
              <a:spcBef>
                <a:spcPct val="0"/>
              </a:spcBef>
              <a:buClr>
                <a:srgbClr val="FF0000"/>
              </a:buClr>
              <a:buFontTx/>
              <a:buNone/>
            </a:pPr>
            <a:r>
              <a:rPr kumimoji="0" lang="es-ES" altLang="es-ES" sz="1600" b="0">
                <a:latin typeface="Times New Roman" panose="02020603050405020304" pitchFamily="18" charset="0"/>
              </a:rPr>
              <a:t>	constante crioscópica del agua: </a:t>
            </a:r>
            <a:r>
              <a:rPr kumimoji="0" lang="es-ES" altLang="es-ES" sz="1600" b="0" i="1">
                <a:latin typeface="Times New Roman" panose="02020603050405020304" pitchFamily="18" charset="0"/>
              </a:rPr>
              <a:t>K</a:t>
            </a:r>
            <a:r>
              <a:rPr kumimoji="0" lang="es-ES" altLang="es-ES" sz="1600" b="0" i="1" baseline="-25000">
                <a:latin typeface="Times New Roman" panose="02020603050405020304" pitchFamily="18" charset="0"/>
              </a:rPr>
              <a:t>C </a:t>
            </a:r>
            <a:r>
              <a:rPr kumimoji="0" lang="es-ES" altLang="es-ES" sz="1600" b="0">
                <a:latin typeface="Times New Roman" panose="02020603050405020304" pitchFamily="18" charset="0"/>
              </a:rPr>
              <a:t>= 1,858 ºC·Kg/mol</a:t>
            </a:r>
          </a:p>
        </p:txBody>
      </p:sp>
      <p:sp>
        <p:nvSpPr>
          <p:cNvPr id="51210" name="Rectangle 3"/>
          <p:cNvSpPr>
            <a:spLocks noChangeArrowheads="1"/>
          </p:cNvSpPr>
          <p:nvPr/>
        </p:nvSpPr>
        <p:spPr bwMode="auto">
          <a:xfrm>
            <a:off x="971550" y="3213100"/>
            <a:ext cx="75612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800" b="0">
                <a:solidFill>
                  <a:srgbClr val="002060"/>
                </a:solidFill>
                <a:latin typeface="Bradley Hand ITC" panose="03070402050302030203" pitchFamily="66" charset="0"/>
              </a:rPr>
              <a:t>El descenso del punto de congelación de una disolución es una </a:t>
            </a:r>
            <a:r>
              <a:rPr lang="es-ES" altLang="es-ES" sz="1800" b="0" u="sng">
                <a:solidFill>
                  <a:srgbClr val="002060"/>
                </a:solidFill>
                <a:latin typeface="Bradley Hand ITC" panose="03070402050302030203" pitchFamily="66" charset="0"/>
              </a:rPr>
              <a:t>propiedad coligativa</a:t>
            </a:r>
            <a:r>
              <a:rPr lang="es-ES" altLang="es-ES" sz="1800" b="0">
                <a:solidFill>
                  <a:srgbClr val="002060"/>
                </a:solidFill>
                <a:latin typeface="Bradley Hand ITC" panose="03070402050302030203" pitchFamily="66" charset="0"/>
              </a:rPr>
              <a:t>, por lo que no depende de la naturaleza del soluto, sólo de su concentración. Por lo tanto, ambas disoluciones poseen el mismo punto de congelación por tener la misma concentración.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222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222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222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D1BC6010-FDBF-4DE3-84BA-A7FBB48EFF9C}" type="slidenum">
              <a:rPr kumimoji="0" lang="en-US" altLang="es-ES" sz="1400" b="0">
                <a:solidFill>
                  <a:schemeClr val="tx1"/>
                </a:solidFill>
                <a:latin typeface="Tahoma" panose="020B0604030504040204" pitchFamily="34" charset="0"/>
              </a:rPr>
              <a:pPr algn="r" eaLnBrk="1" hangingPunct="1">
                <a:spcBef>
                  <a:spcPct val="0"/>
                </a:spcBef>
                <a:buClrTx/>
                <a:buFontTx/>
                <a:buNone/>
              </a:pPr>
              <a:t>36</a:t>
            </a:fld>
            <a:endParaRPr kumimoji="0" lang="en-US" altLang="es-ES" sz="1400" b="0">
              <a:solidFill>
                <a:schemeClr val="tx1"/>
              </a:solidFill>
              <a:latin typeface="Tahoma" panose="020B0604030504040204" pitchFamily="34" charset="0"/>
            </a:endParaRP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52231" name="Rectangle 3"/>
          <p:cNvSpPr>
            <a:spLocks noChangeArrowheads="1"/>
          </p:cNvSpPr>
          <p:nvPr/>
        </p:nvSpPr>
        <p:spPr bwMode="auto">
          <a:xfrm>
            <a:off x="611188" y="1196975"/>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1. Presión de vapor: Ley de Raoult</a:t>
            </a:r>
          </a:p>
        </p:txBody>
      </p:sp>
      <p:sp>
        <p:nvSpPr>
          <p:cNvPr id="17" name="10 Rectángulo"/>
          <p:cNvSpPr>
            <a:spLocks noChangeArrowheads="1"/>
          </p:cNvSpPr>
          <p:nvPr/>
        </p:nvSpPr>
        <p:spPr bwMode="auto">
          <a:xfrm>
            <a:off x="900113" y="1844675"/>
            <a:ext cx="7632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a:solidFill>
                  <a:srgbClr val="000000"/>
                </a:solidFill>
                <a:latin typeface="Times New Roman" panose="02020603050405020304" pitchFamily="18" charset="0"/>
                <a:cs typeface="Times New Roman" panose="02020603050405020304" pitchFamily="18" charset="0"/>
              </a:rPr>
              <a:t>Dado un líquido encerrado en un contenedor aislado, la </a:t>
            </a:r>
            <a:r>
              <a:rPr lang="es-ES" sz="1800" b="0" i="1" dirty="0">
                <a:solidFill>
                  <a:srgbClr val="000000"/>
                </a:solidFill>
                <a:latin typeface="Times New Roman" panose="02020603050405020304" pitchFamily="18" charset="0"/>
                <a:cs typeface="Times New Roman" panose="02020603050405020304" pitchFamily="18" charset="0"/>
              </a:rPr>
              <a:t>presión de vapor</a:t>
            </a:r>
            <a:r>
              <a:rPr lang="es-ES" sz="1800" b="0" dirty="0">
                <a:solidFill>
                  <a:srgbClr val="000000"/>
                </a:solidFill>
                <a:latin typeface="Times New Roman" panose="02020603050405020304" pitchFamily="18" charset="0"/>
                <a:cs typeface="Times New Roman" panose="02020603050405020304" pitchFamily="18" charset="0"/>
              </a:rPr>
              <a:t> es la presión de la fase gaseosa (el </a:t>
            </a:r>
            <a:r>
              <a:rPr lang="es-ES" sz="1800" b="0" i="1" dirty="0">
                <a:solidFill>
                  <a:srgbClr val="000000"/>
                </a:solidFill>
                <a:latin typeface="Times New Roman" panose="02020603050405020304" pitchFamily="18" charset="0"/>
                <a:cs typeface="Times New Roman" panose="02020603050405020304" pitchFamily="18" charset="0"/>
              </a:rPr>
              <a:t>vapor</a:t>
            </a:r>
            <a:r>
              <a:rPr lang="es-ES" sz="1800" b="0" dirty="0">
                <a:solidFill>
                  <a:srgbClr val="000000"/>
                </a:solidFill>
                <a:latin typeface="Times New Roman" panose="02020603050405020304" pitchFamily="18" charset="0"/>
                <a:cs typeface="Times New Roman" panose="02020603050405020304" pitchFamily="18" charset="0"/>
              </a:rPr>
              <a:t>) sobre la fase líquida, a una </a:t>
            </a:r>
            <a:r>
              <a:rPr lang="es-ES" sz="1800" b="0" i="1" dirty="0">
                <a:solidFill>
                  <a:srgbClr val="000000"/>
                </a:solidFill>
                <a:latin typeface="Times New Roman" panose="02020603050405020304" pitchFamily="18" charset="0"/>
                <a:cs typeface="Times New Roman" panose="02020603050405020304" pitchFamily="18" charset="0"/>
              </a:rPr>
              <a:t>T</a:t>
            </a:r>
            <a:r>
              <a:rPr lang="es-ES" sz="1800" b="0" dirty="0">
                <a:solidFill>
                  <a:srgbClr val="000000"/>
                </a:solidFill>
                <a:latin typeface="Times New Roman" panose="02020603050405020304" pitchFamily="18" charset="0"/>
                <a:cs typeface="Times New Roman" panose="02020603050405020304" pitchFamily="18" charset="0"/>
              </a:rPr>
              <a:t> dada en la que el líquido y su vapor se encuentran en equilibrio dinámico.  </a:t>
            </a:r>
            <a:endParaRPr lang="es-ES" sz="1800" b="0" dirty="0">
              <a:solidFill>
                <a:srgbClr val="303D4E"/>
              </a:solidFill>
              <a:latin typeface="Times New Roman" panose="02020603050405020304" pitchFamily="18" charset="0"/>
              <a:cs typeface="Times New Roman" panose="02020603050405020304" pitchFamily="18" charset="0"/>
            </a:endParaRPr>
          </a:p>
        </p:txBody>
      </p:sp>
      <p:sp>
        <p:nvSpPr>
          <p:cNvPr id="52233" name="10 Rectángulo"/>
          <p:cNvSpPr>
            <a:spLocks noChangeArrowheads="1"/>
          </p:cNvSpPr>
          <p:nvPr/>
        </p:nvSpPr>
        <p:spPr bwMode="auto">
          <a:xfrm>
            <a:off x="4689475" y="4386263"/>
            <a:ext cx="4154488"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C00000"/>
              </a:buClr>
              <a:buFont typeface="Wingdings" panose="05000000000000000000" pitchFamily="2" charset="2"/>
              <a:buChar char="ß"/>
            </a:pPr>
            <a:r>
              <a:rPr lang="es-ES" altLang="es-ES" sz="1600" b="0">
                <a:solidFill>
                  <a:srgbClr val="303D4E"/>
                </a:solidFill>
                <a:latin typeface="Times New Roman" panose="02020603050405020304" pitchFamily="18" charset="0"/>
                <a:cs typeface="Times New Roman" panose="02020603050405020304" pitchFamily="18" charset="0"/>
              </a:rPr>
              <a:t>Si añadimos un soluto no volátil al sistema en equilibrio se origina una disminución de la presión de vapor sobre la solución. </a:t>
            </a:r>
          </a:p>
          <a:p>
            <a:pPr eaLnBrk="1" hangingPunct="1">
              <a:spcBef>
                <a:spcPts val="600"/>
              </a:spcBef>
              <a:buClr>
                <a:srgbClr val="C00000"/>
              </a:buClr>
              <a:buFont typeface="Wingdings" panose="05000000000000000000" pitchFamily="2" charset="2"/>
              <a:buChar char="ß"/>
            </a:pPr>
            <a:r>
              <a:rPr lang="es-ES" altLang="es-ES" sz="1600" b="0">
                <a:solidFill>
                  <a:srgbClr val="002060"/>
                </a:solidFill>
                <a:latin typeface="Times New Roman" panose="02020603050405020304" pitchFamily="18" charset="0"/>
                <a:cs typeface="Times New Roman" panose="02020603050405020304" pitchFamily="18" charset="0"/>
              </a:rPr>
              <a:t>La presión de vapor del disolvente puro es mayor que la presión de vapor sobre la solución. El grado en que el soluto disminuye la presión es proporcional a su concentración. </a:t>
            </a:r>
          </a:p>
        </p:txBody>
      </p:sp>
      <p:sp>
        <p:nvSpPr>
          <p:cNvPr id="52234" name="Rectangle 3"/>
          <p:cNvSpPr>
            <a:spLocks noChangeArrowheads="1"/>
          </p:cNvSpPr>
          <p:nvPr/>
        </p:nvSpPr>
        <p:spPr bwMode="auto">
          <a:xfrm>
            <a:off x="1258888" y="2886075"/>
            <a:ext cx="36734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b="0">
                <a:solidFill>
                  <a:srgbClr val="333333"/>
                </a:solidFill>
                <a:latin typeface="Calibri" panose="020F0502020204030204" pitchFamily="34" charset="0"/>
                <a:sym typeface="Wingdings" panose="05000000000000000000" pitchFamily="2" charset="2"/>
              </a:rPr>
              <a:t>En equilibrio dinámico se intercambian el mismo número de moléculas en uno y otro sentido</a:t>
            </a:r>
          </a:p>
        </p:txBody>
      </p:sp>
      <p:pic>
        <p:nvPicPr>
          <p:cNvPr id="52235" name="Picture 18" descr="http://wps.prenhall.com/wps/media/objects/3312/3391718/imag1305/AAAVTAR0.JPG"/>
          <p:cNvPicPr>
            <a:picLocks noChangeAspect="1" noChangeArrowheads="1"/>
          </p:cNvPicPr>
          <p:nvPr/>
        </p:nvPicPr>
        <p:blipFill>
          <a:blip r:embed="rId2">
            <a:extLst>
              <a:ext uri="{28A0092B-C50C-407E-A947-70E740481C1C}">
                <a14:useLocalDpi xmlns:a14="http://schemas.microsoft.com/office/drawing/2010/main" val="0"/>
              </a:ext>
            </a:extLst>
          </a:blip>
          <a:srcRect b="17152"/>
          <a:stretch>
            <a:fillRect/>
          </a:stretch>
        </p:blipFill>
        <p:spPr bwMode="auto">
          <a:xfrm>
            <a:off x="250825" y="4005263"/>
            <a:ext cx="428625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6" name="Picture 20" descr="http://www.chem.ufl.edu/~itl/4411/change/C12F16.GIF"/>
          <p:cNvPicPr>
            <a:picLocks noChangeAspect="1" noChangeArrowheads="1"/>
          </p:cNvPicPr>
          <p:nvPr/>
        </p:nvPicPr>
        <p:blipFill>
          <a:blip r:embed="rId3">
            <a:extLst>
              <a:ext uri="{28A0092B-C50C-407E-A947-70E740481C1C}">
                <a14:useLocalDpi xmlns:a14="http://schemas.microsoft.com/office/drawing/2010/main" val="0"/>
              </a:ext>
            </a:extLst>
          </a:blip>
          <a:srcRect l="1674" t="22142" r="1556" b="19316"/>
          <a:stretch>
            <a:fillRect/>
          </a:stretch>
        </p:blipFill>
        <p:spPr bwMode="auto">
          <a:xfrm>
            <a:off x="5508625" y="2724150"/>
            <a:ext cx="34575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325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325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325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FB60BD6-DA22-4DFB-B9E4-00C7466AF808}" type="slidenum">
              <a:rPr kumimoji="0" lang="en-US" altLang="es-ES" sz="1400" b="0">
                <a:solidFill>
                  <a:schemeClr val="tx1"/>
                </a:solidFill>
                <a:latin typeface="Tahoma" panose="020B0604030504040204" pitchFamily="34" charset="0"/>
              </a:rPr>
              <a:pPr algn="r" eaLnBrk="1" hangingPunct="1">
                <a:spcBef>
                  <a:spcPct val="0"/>
                </a:spcBef>
                <a:buClrTx/>
                <a:buFontTx/>
                <a:buNone/>
              </a:pPr>
              <a:t>37</a:t>
            </a:fld>
            <a:endParaRPr kumimoji="0" lang="en-US" altLang="es-ES" sz="1400" b="0">
              <a:solidFill>
                <a:schemeClr val="tx1"/>
              </a:solidFill>
              <a:latin typeface="Tahoma" panose="020B0604030504040204" pitchFamily="34" charset="0"/>
            </a:endParaRPr>
          </a:p>
        </p:txBody>
      </p:sp>
      <p:sp>
        <p:nvSpPr>
          <p:cNvPr id="53254"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1. Presión de vapor: Ley de Raoult</a:t>
            </a:r>
          </a:p>
        </p:txBody>
      </p:sp>
      <p:sp>
        <p:nvSpPr>
          <p:cNvPr id="27"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53256" name="Rectangle 3"/>
          <p:cNvSpPr>
            <a:spLocks noChangeArrowheads="1"/>
          </p:cNvSpPr>
          <p:nvPr/>
        </p:nvSpPr>
        <p:spPr bwMode="auto">
          <a:xfrm>
            <a:off x="525463" y="1557338"/>
            <a:ext cx="79914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B0F0"/>
              </a:buClr>
              <a:buFont typeface="Wingdings" panose="05000000000000000000" pitchFamily="2" charset="2"/>
              <a:buChar char="à"/>
            </a:pPr>
            <a:r>
              <a:rPr lang="es-ES" altLang="es-ES" sz="1600" i="1">
                <a:solidFill>
                  <a:srgbClr val="000099"/>
                </a:solidFill>
                <a:latin typeface="Arial" panose="020B0604020202020204" pitchFamily="34" charset="0"/>
              </a:rPr>
              <a:t>Ley de Raoult</a:t>
            </a:r>
          </a:p>
        </p:txBody>
      </p:sp>
      <p:pic>
        <p:nvPicPr>
          <p:cNvPr id="53257" name="Picture 16" descr="http://upload.wikimedia.org/wikipedia/commons/e/e6/Francois_Marie_Raoult_01.jpg"/>
          <p:cNvPicPr>
            <a:picLocks noChangeAspect="1" noChangeArrowheads="1"/>
          </p:cNvPicPr>
          <p:nvPr/>
        </p:nvPicPr>
        <p:blipFill>
          <a:blip r:embed="rId3">
            <a:extLst>
              <a:ext uri="{28A0092B-C50C-407E-A947-70E740481C1C}">
                <a14:useLocalDpi xmlns:a14="http://schemas.microsoft.com/office/drawing/2010/main" val="0"/>
              </a:ext>
            </a:extLst>
          </a:blip>
          <a:srcRect l="16382" t="10069" r="13770" b="29118"/>
          <a:stretch>
            <a:fillRect/>
          </a:stretch>
        </p:blipFill>
        <p:spPr bwMode="auto">
          <a:xfrm>
            <a:off x="7735888" y="620713"/>
            <a:ext cx="11144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8" name="Text Box 17"/>
          <p:cNvSpPr txBox="1">
            <a:spLocks noChangeArrowheads="1"/>
          </p:cNvSpPr>
          <p:nvPr/>
        </p:nvSpPr>
        <p:spPr bwMode="auto">
          <a:xfrm>
            <a:off x="7464425" y="2205038"/>
            <a:ext cx="16795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1200" b="0" i="1">
                <a:latin typeface="Calibri" panose="020F0502020204030204" pitchFamily="34" charset="0"/>
              </a:rPr>
              <a:t>François Marie Raoult </a:t>
            </a:r>
          </a:p>
          <a:p>
            <a:pPr algn="ctr" eaLnBrk="1" hangingPunct="1">
              <a:spcBef>
                <a:spcPct val="0"/>
              </a:spcBef>
              <a:buClrTx/>
              <a:buFontTx/>
              <a:buNone/>
            </a:pPr>
            <a:r>
              <a:rPr kumimoji="0" lang="es-ES" altLang="es-ES" sz="1200" b="0" i="1">
                <a:latin typeface="Calibri" panose="020F0502020204030204" pitchFamily="34" charset="0"/>
              </a:rPr>
              <a:t>(1830-1901)</a:t>
            </a:r>
            <a:endParaRPr kumimoji="0" lang="es-ES" altLang="es-ES" sz="1200" b="0">
              <a:solidFill>
                <a:srgbClr val="FF0000"/>
              </a:solidFill>
              <a:latin typeface="Calibri" panose="020F0502020204030204" pitchFamily="34" charset="0"/>
            </a:endParaRPr>
          </a:p>
        </p:txBody>
      </p:sp>
      <p:sp>
        <p:nvSpPr>
          <p:cNvPr id="32" name="10 Rectángulo"/>
          <p:cNvSpPr>
            <a:spLocks noChangeArrowheads="1"/>
          </p:cNvSpPr>
          <p:nvPr/>
        </p:nvSpPr>
        <p:spPr bwMode="auto">
          <a:xfrm>
            <a:off x="900113" y="1989138"/>
            <a:ext cx="66246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800" b="0" dirty="0" err="1">
                <a:solidFill>
                  <a:srgbClr val="000000"/>
                </a:solidFill>
                <a:latin typeface="Times New Roman" panose="02020603050405020304" pitchFamily="18" charset="0"/>
                <a:cs typeface="Times New Roman" panose="02020603050405020304" pitchFamily="18" charset="0"/>
              </a:rPr>
              <a:t>Raoult</a:t>
            </a:r>
            <a:r>
              <a:rPr lang="es-ES" sz="1800" b="0" dirty="0">
                <a:solidFill>
                  <a:srgbClr val="000000"/>
                </a:solidFill>
                <a:latin typeface="Times New Roman" panose="02020603050405020304" pitchFamily="18" charset="0"/>
                <a:cs typeface="Times New Roman" panose="02020603050405020304" pitchFamily="18" charset="0"/>
              </a:rPr>
              <a:t> demostró que la presión de vapor del disolvente, en una disolución de un soluto no electrolito, depende de la fracción molar del disolvente en la solución:</a:t>
            </a:r>
            <a:endParaRPr lang="es-ES" sz="1800" b="0" dirty="0">
              <a:solidFill>
                <a:srgbClr val="303D4E"/>
              </a:solidFill>
              <a:latin typeface="Times New Roman" panose="02020603050405020304" pitchFamily="18" charset="0"/>
              <a:cs typeface="Times New Roman" panose="02020603050405020304" pitchFamily="18" charset="0"/>
            </a:endParaRPr>
          </a:p>
        </p:txBody>
      </p:sp>
      <p:graphicFrame>
        <p:nvGraphicFramePr>
          <p:cNvPr id="53260" name="1 Objeto"/>
          <p:cNvGraphicFramePr>
            <a:graphicFrameLocks noChangeAspect="1"/>
          </p:cNvGraphicFramePr>
          <p:nvPr/>
        </p:nvGraphicFramePr>
        <p:xfrm>
          <a:off x="2771775" y="3114675"/>
          <a:ext cx="974725" cy="387350"/>
        </p:xfrm>
        <a:graphic>
          <a:graphicData uri="http://schemas.openxmlformats.org/presentationml/2006/ole">
            <mc:AlternateContent xmlns:mc="http://schemas.openxmlformats.org/markup-compatibility/2006">
              <mc:Choice xmlns:v="urn:schemas-microsoft-com:vml" Requires="v">
                <p:oleObj spid="_x0000_s53267" name="Equation" r:id="rId4" imgW="609336" imgH="241195" progId="Equation.DSMT4">
                  <p:embed/>
                </p:oleObj>
              </mc:Choice>
              <mc:Fallback>
                <p:oleObj name="Equation" r:id="rId4" imgW="609336" imgH="241195"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114675"/>
                        <a:ext cx="9747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61" name="Rectangle 3"/>
          <p:cNvSpPr>
            <a:spLocks noChangeArrowheads="1"/>
          </p:cNvSpPr>
          <p:nvPr/>
        </p:nvSpPr>
        <p:spPr bwMode="auto">
          <a:xfrm>
            <a:off x="4521200" y="2895600"/>
            <a:ext cx="45148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536575" indent="-53657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Tx/>
              <a:buNone/>
            </a:pP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P</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presión de vapor de la solución</a:t>
            </a:r>
          </a:p>
          <a:p>
            <a:pPr eaLnBrk="1" hangingPunct="1">
              <a:buClr>
                <a:srgbClr val="FF0000"/>
              </a:buClr>
              <a:buFontTx/>
              <a:buNone/>
            </a:pPr>
            <a:r>
              <a:rPr lang="es-ES" altLang="es-ES" sz="1400">
                <a:solidFill>
                  <a:srgbClr val="CC0000"/>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Pº</a:t>
            </a:r>
            <a:r>
              <a:rPr lang="es-ES" altLang="es-ES" sz="1400" b="0" i="1" baseline="-25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d</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presión de vapor del disolvente puro</a:t>
            </a:r>
          </a:p>
          <a:p>
            <a:pPr eaLnBrk="1" hangingPunct="1">
              <a:buClr>
                <a:srgbClr val="FF0000"/>
              </a:buClr>
              <a:buFontTx/>
              <a:buNone/>
            </a:pP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l-GR"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χ</a:t>
            </a:r>
            <a:r>
              <a:rPr lang="es-ES" altLang="es-ES" sz="1400" b="0" i="1" baseline="-2500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d</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fracción molar del disolvente en la disolución</a:t>
            </a:r>
          </a:p>
        </p:txBody>
      </p:sp>
      <p:sp>
        <p:nvSpPr>
          <p:cNvPr id="34" name="33 Abrir llave"/>
          <p:cNvSpPr/>
          <p:nvPr/>
        </p:nvSpPr>
        <p:spPr bwMode="auto">
          <a:xfrm>
            <a:off x="4859338" y="2932113"/>
            <a:ext cx="150812" cy="754062"/>
          </a:xfrm>
          <a:prstGeom prst="leftBrace">
            <a:avLst>
              <a:gd name="adj1" fmla="val 17652"/>
              <a:gd name="adj2" fmla="val 50000"/>
            </a:avLst>
          </a:prstGeom>
          <a:noFill/>
          <a:ln w="25400" cap="flat" cmpd="sng" algn="ctr">
            <a:solidFill>
              <a:srgbClr val="00B050"/>
            </a:solidFill>
            <a:prstDash val="solid"/>
            <a:round/>
            <a:headEnd type="none" w="med" len="med"/>
            <a:tailEnd type="none" w="med" len="med"/>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pic>
        <p:nvPicPr>
          <p:cNvPr id="5326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38" y="3644900"/>
            <a:ext cx="2590800" cy="237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264" name="10 Rectángulo"/>
          <p:cNvSpPr>
            <a:spLocks noChangeArrowheads="1"/>
          </p:cNvSpPr>
          <p:nvPr/>
        </p:nvSpPr>
        <p:spPr bwMode="auto">
          <a:xfrm>
            <a:off x="3067050" y="3933825"/>
            <a:ext cx="5783263"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C00000"/>
              </a:buClr>
              <a:buFont typeface="Wingdings" panose="05000000000000000000" pitchFamily="2" charset="2"/>
              <a:buChar char="ß"/>
            </a:pPr>
            <a:r>
              <a:rPr lang="es-ES" altLang="es-ES" sz="1400" b="0">
                <a:latin typeface="Calibri" panose="020F0502020204030204" pitchFamily="34" charset="0"/>
              </a:rPr>
              <a:t>Cuando se trata de un líquido puro, </a:t>
            </a:r>
            <a:r>
              <a:rPr lang="es-ES" altLang="es-ES" sz="1400" b="0" i="1">
                <a:latin typeface="Calibri" panose="020F0502020204030204" pitchFamily="34" charset="0"/>
              </a:rPr>
              <a:t>χ</a:t>
            </a:r>
            <a:r>
              <a:rPr lang="es-ES" altLang="es-ES" sz="1400" b="0" i="1" baseline="-25000">
                <a:latin typeface="Calibri" panose="020F0502020204030204" pitchFamily="34" charset="0"/>
              </a:rPr>
              <a:t>d</a:t>
            </a:r>
            <a:r>
              <a:rPr lang="es-ES" altLang="es-ES" sz="1400" b="0">
                <a:latin typeface="Calibri" panose="020F0502020204030204" pitchFamily="34" charset="0"/>
              </a:rPr>
              <a:t> = 1, pero en una disolución </a:t>
            </a:r>
            <a:r>
              <a:rPr lang="es-ES" altLang="es-ES" sz="1400" b="0" i="1">
                <a:latin typeface="Calibri" panose="020F0502020204030204" pitchFamily="34" charset="0"/>
              </a:rPr>
              <a:t>χ</a:t>
            </a:r>
            <a:r>
              <a:rPr lang="es-ES" altLang="es-ES" sz="1400" b="0" i="1" baseline="-25000">
                <a:latin typeface="Calibri" panose="020F0502020204030204" pitchFamily="34" charset="0"/>
              </a:rPr>
              <a:t>d</a:t>
            </a:r>
            <a:r>
              <a:rPr lang="es-ES" altLang="es-ES" sz="1400" b="0">
                <a:latin typeface="Calibri" panose="020F0502020204030204" pitchFamily="34" charset="0"/>
              </a:rPr>
              <a:t> &lt; 1. Por tanto, la presión de vapor de la solución siempre es menor que la del disolvente puro</a:t>
            </a:r>
          </a:p>
          <a:p>
            <a:pPr eaLnBrk="1" hangingPunct="1">
              <a:spcBef>
                <a:spcPts val="600"/>
              </a:spcBef>
              <a:buClr>
                <a:srgbClr val="C00000"/>
              </a:buClr>
              <a:buFont typeface="Wingdings" panose="05000000000000000000" pitchFamily="2" charset="2"/>
              <a:buChar char="ß"/>
            </a:pPr>
            <a:r>
              <a:rPr lang="es-ES" altLang="es-ES" sz="1400" b="0">
                <a:solidFill>
                  <a:srgbClr val="303D4E"/>
                </a:solidFill>
                <a:latin typeface="Calibri" panose="020F0502020204030204" pitchFamily="34" charset="0"/>
              </a:rPr>
              <a:t>La ley de Raoult es una ley límite, las soluciones que la cumplen se llaman soluciones ideales. </a:t>
            </a:r>
          </a:p>
          <a:p>
            <a:pPr eaLnBrk="1" hangingPunct="1">
              <a:spcBef>
                <a:spcPts val="600"/>
              </a:spcBef>
              <a:buClr>
                <a:srgbClr val="C00000"/>
              </a:buClr>
              <a:buFont typeface="Wingdings" panose="05000000000000000000" pitchFamily="2" charset="2"/>
              <a:buChar char="ß"/>
            </a:pPr>
            <a:r>
              <a:rPr lang="es-ES" altLang="es-ES" sz="1400" b="0">
                <a:solidFill>
                  <a:srgbClr val="002060"/>
                </a:solidFill>
                <a:latin typeface="Calibri" panose="020F0502020204030204" pitchFamily="34" charset="0"/>
              </a:rPr>
              <a:t>Las soluciones reales la cumplen cuando la concentración de soluto es baja, cuando </a:t>
            </a:r>
            <a:r>
              <a:rPr lang="es-ES" altLang="es-ES" sz="1400" b="0" i="1">
                <a:solidFill>
                  <a:srgbClr val="002060"/>
                </a:solidFill>
                <a:latin typeface="Calibri" panose="020F0502020204030204" pitchFamily="34" charset="0"/>
              </a:rPr>
              <a:t>χ</a:t>
            </a:r>
            <a:r>
              <a:rPr lang="es-ES" altLang="es-ES" sz="1400" b="0" i="1" baseline="-25000">
                <a:solidFill>
                  <a:srgbClr val="002060"/>
                </a:solidFill>
                <a:latin typeface="Calibri" panose="020F0502020204030204" pitchFamily="34" charset="0"/>
              </a:rPr>
              <a:t>d</a:t>
            </a:r>
            <a:r>
              <a:rPr lang="es-ES" altLang="es-ES" sz="1400" b="0">
                <a:solidFill>
                  <a:srgbClr val="002060"/>
                </a:solidFill>
                <a:latin typeface="Calibri" panose="020F0502020204030204" pitchFamily="34" charset="0"/>
              </a:rPr>
              <a:t> → 1 y cuando el tipo de interacciones soluto-disolvente es similar. </a:t>
            </a:r>
          </a:p>
        </p:txBody>
      </p:sp>
      <p:sp>
        <p:nvSpPr>
          <p:cNvPr id="53265" name="2 Rectángulo"/>
          <p:cNvSpPr>
            <a:spLocks noChangeArrowheads="1"/>
          </p:cNvSpPr>
          <p:nvPr/>
        </p:nvSpPr>
        <p:spPr bwMode="auto">
          <a:xfrm>
            <a:off x="525463" y="6165850"/>
            <a:ext cx="8007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70C0"/>
              </a:buClr>
              <a:buFont typeface="Wingdings" panose="05000000000000000000" pitchFamily="2" charset="2"/>
              <a:buChar char=""/>
            </a:pPr>
            <a:r>
              <a:rPr lang="es-ES" altLang="es-ES" sz="1400" b="0">
                <a:latin typeface="Bradley Hand ITC" panose="03070402050302030203" pitchFamily="66" charset="0"/>
                <a:cs typeface="Times New Roman" panose="02020603050405020304" pitchFamily="18" charset="0"/>
              </a:rPr>
              <a:t>Las presiones de vapor son menores en este ejemplo porque las fuerzas de atracción S-D son mayores que las S-S y D-D. Si fueran menores, la desviación sería positiva (por encima del caso ideal)</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427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427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427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8F3D5B9-C43D-45A5-A3C5-5B9F05C395CB}" type="slidenum">
              <a:rPr kumimoji="0" lang="en-US" altLang="es-ES" sz="1400" b="0">
                <a:solidFill>
                  <a:schemeClr val="tx1"/>
                </a:solidFill>
                <a:latin typeface="Tahoma" panose="020B0604030504040204" pitchFamily="34" charset="0"/>
              </a:rPr>
              <a:pPr algn="r" eaLnBrk="1" hangingPunct="1">
                <a:spcBef>
                  <a:spcPct val="0"/>
                </a:spcBef>
                <a:buClrTx/>
                <a:buFontTx/>
                <a:buNone/>
              </a:pPr>
              <a:t>38</a:t>
            </a:fld>
            <a:endParaRPr kumimoji="0" lang="en-US" altLang="es-ES" sz="1400" b="0">
              <a:solidFill>
                <a:schemeClr val="tx1"/>
              </a:solidFill>
              <a:latin typeface="Tahoma" panose="020B0604030504040204" pitchFamily="34" charset="0"/>
            </a:endParaRPr>
          </a:p>
        </p:txBody>
      </p:sp>
      <p:sp>
        <p:nvSpPr>
          <p:cNvPr id="54278"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1. Presión de vapor: Ley de Raoult</a:t>
            </a: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16" name="10 Rectángulo"/>
          <p:cNvSpPr>
            <a:spLocks noChangeArrowheads="1"/>
          </p:cNvSpPr>
          <p:nvPr/>
        </p:nvSpPr>
        <p:spPr bwMode="auto">
          <a:xfrm>
            <a:off x="900113" y="1484313"/>
            <a:ext cx="76327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0000"/>
                </a:solidFill>
                <a:latin typeface="Times New Roman" panose="02020603050405020304" pitchFamily="18" charset="0"/>
                <a:cs typeface="Times New Roman" panose="02020603050405020304" pitchFamily="18" charset="0"/>
              </a:rPr>
              <a:t>El descenso de la presión de vapor de una solución con un soluto no volátil se puede expresar por:</a:t>
            </a:r>
            <a:endParaRPr lang="es-ES" sz="1600" b="0" dirty="0">
              <a:solidFill>
                <a:srgbClr val="303D4E"/>
              </a:solidFill>
              <a:latin typeface="Times New Roman" panose="02020603050405020304" pitchFamily="18" charset="0"/>
              <a:cs typeface="Times New Roman" panose="02020603050405020304" pitchFamily="18" charset="0"/>
            </a:endParaRPr>
          </a:p>
        </p:txBody>
      </p:sp>
      <p:graphicFrame>
        <p:nvGraphicFramePr>
          <p:cNvPr id="54281" name="1 Objeto"/>
          <p:cNvGraphicFramePr>
            <a:graphicFrameLocks noChangeAspect="1"/>
          </p:cNvGraphicFramePr>
          <p:nvPr/>
        </p:nvGraphicFramePr>
        <p:xfrm>
          <a:off x="3798888" y="1916113"/>
          <a:ext cx="1181100" cy="361950"/>
        </p:xfrm>
        <a:graphic>
          <a:graphicData uri="http://schemas.openxmlformats.org/presentationml/2006/ole">
            <mc:AlternateContent xmlns:mc="http://schemas.openxmlformats.org/markup-compatibility/2006">
              <mc:Choice xmlns:v="urn:schemas-microsoft-com:vml" Requires="v">
                <p:oleObj spid="_x0000_s54312" name="Equation" r:id="rId3" imgW="787400" imgH="241300" progId="Equation.DSMT4">
                  <p:embed/>
                </p:oleObj>
              </mc:Choice>
              <mc:Fallback>
                <p:oleObj name="Equation" r:id="rId3" imgW="787400" imgH="241300" progId="Equation.DSMT4">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8888" y="1916113"/>
                        <a:ext cx="11811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2" name="2 Objeto"/>
          <p:cNvGraphicFramePr>
            <a:graphicFrameLocks noChangeAspect="1"/>
          </p:cNvGraphicFramePr>
          <p:nvPr/>
        </p:nvGraphicFramePr>
        <p:xfrm>
          <a:off x="1619250" y="2276475"/>
          <a:ext cx="914400" cy="361950"/>
        </p:xfrm>
        <a:graphic>
          <a:graphicData uri="http://schemas.openxmlformats.org/presentationml/2006/ole">
            <mc:AlternateContent xmlns:mc="http://schemas.openxmlformats.org/markup-compatibility/2006">
              <mc:Choice xmlns:v="urn:schemas-microsoft-com:vml" Requires="v">
                <p:oleObj spid="_x0000_s54313" name="Equation" r:id="rId5" imgW="609336" imgH="241195" progId="Equation.DSMT4">
                  <p:embed/>
                </p:oleObj>
              </mc:Choice>
              <mc:Fallback>
                <p:oleObj name="Equation" r:id="rId5" imgW="609336" imgH="241195" progId="Equation.DSMT4">
                  <p:embed/>
                  <p:pic>
                    <p:nvPicPr>
                      <p:cNvPr id="0" name="2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276475"/>
                        <a:ext cx="9144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4283" name="4 Conector recto de flecha"/>
          <p:cNvCxnSpPr>
            <a:cxnSpLocks noChangeShapeType="1"/>
          </p:cNvCxnSpPr>
          <p:nvPr/>
        </p:nvCxnSpPr>
        <p:spPr bwMode="auto">
          <a:xfrm>
            <a:off x="2843213" y="2492375"/>
            <a:ext cx="649287" cy="0"/>
          </a:xfrm>
          <a:prstGeom prst="straightConnector1">
            <a:avLst/>
          </a:prstGeom>
          <a:noFill/>
          <a:ln w="38100" algn="ctr">
            <a:solidFill>
              <a:srgbClr val="00B05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aphicFrame>
        <p:nvGraphicFramePr>
          <p:cNvPr id="54284" name="20 Objeto"/>
          <p:cNvGraphicFramePr>
            <a:graphicFrameLocks noChangeAspect="1"/>
          </p:cNvGraphicFramePr>
          <p:nvPr/>
        </p:nvGraphicFramePr>
        <p:xfrm>
          <a:off x="3798888" y="2289175"/>
          <a:ext cx="2724150" cy="381000"/>
        </p:xfrm>
        <a:graphic>
          <a:graphicData uri="http://schemas.openxmlformats.org/presentationml/2006/ole">
            <mc:AlternateContent xmlns:mc="http://schemas.openxmlformats.org/markup-compatibility/2006">
              <mc:Choice xmlns:v="urn:schemas-microsoft-com:vml" Requires="v">
                <p:oleObj spid="_x0000_s54314" name="Equation" r:id="rId7" imgW="1815312" imgH="253890" progId="Equation.DSMT4">
                  <p:embed/>
                </p:oleObj>
              </mc:Choice>
              <mc:Fallback>
                <p:oleObj name="Equation" r:id="rId7" imgW="1815312" imgH="253890" progId="Equation.DSMT4">
                  <p:embed/>
                  <p:pic>
                    <p:nvPicPr>
                      <p:cNvPr id="0" name="20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8888" y="2289175"/>
                        <a:ext cx="2724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10 Rectángulo"/>
          <p:cNvSpPr>
            <a:spLocks noChangeArrowheads="1"/>
          </p:cNvSpPr>
          <p:nvPr/>
        </p:nvSpPr>
        <p:spPr bwMode="auto">
          <a:xfrm>
            <a:off x="900113" y="2782888"/>
            <a:ext cx="7632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0000"/>
                </a:solidFill>
                <a:latin typeface="Times New Roman" panose="02020603050405020304" pitchFamily="18" charset="0"/>
                <a:cs typeface="Times New Roman" panose="02020603050405020304" pitchFamily="18" charset="0"/>
              </a:rPr>
              <a:t>Si es una disolución </a:t>
            </a:r>
            <a:r>
              <a:rPr lang="es-ES" sz="1600" b="0" i="1" dirty="0">
                <a:solidFill>
                  <a:srgbClr val="000000"/>
                </a:solidFill>
                <a:latin typeface="Times New Roman" panose="02020603050405020304" pitchFamily="18" charset="0"/>
                <a:cs typeface="Times New Roman" panose="02020603050405020304" pitchFamily="18" charset="0"/>
              </a:rPr>
              <a:t>binaria</a:t>
            </a:r>
            <a:r>
              <a:rPr lang="es-ES" sz="1600" b="0" dirty="0">
                <a:solidFill>
                  <a:srgbClr val="000000"/>
                </a:solidFill>
                <a:latin typeface="Times New Roman" panose="02020603050405020304" pitchFamily="18" charset="0"/>
                <a:cs typeface="Times New Roman" panose="02020603050405020304" pitchFamily="18" charset="0"/>
              </a:rPr>
              <a:t> (dos componentes, soluto y disolvente): </a:t>
            </a:r>
            <a:endParaRPr lang="es-ES" sz="1600" b="0" dirty="0">
              <a:solidFill>
                <a:srgbClr val="303D4E"/>
              </a:solidFill>
              <a:latin typeface="Times New Roman" panose="02020603050405020304" pitchFamily="18" charset="0"/>
              <a:cs typeface="Times New Roman" panose="02020603050405020304" pitchFamily="18" charset="0"/>
            </a:endParaRPr>
          </a:p>
        </p:txBody>
      </p:sp>
      <p:graphicFrame>
        <p:nvGraphicFramePr>
          <p:cNvPr id="54286" name="22 Objeto"/>
          <p:cNvGraphicFramePr>
            <a:graphicFrameLocks noChangeAspect="1"/>
          </p:cNvGraphicFramePr>
          <p:nvPr/>
        </p:nvGraphicFramePr>
        <p:xfrm>
          <a:off x="6875463" y="2781300"/>
          <a:ext cx="1047750" cy="342900"/>
        </p:xfrm>
        <a:graphic>
          <a:graphicData uri="http://schemas.openxmlformats.org/presentationml/2006/ole">
            <mc:AlternateContent xmlns:mc="http://schemas.openxmlformats.org/markup-compatibility/2006">
              <mc:Choice xmlns:v="urn:schemas-microsoft-com:vml" Requires="v">
                <p:oleObj spid="_x0000_s54315" name="Equation" r:id="rId9" imgW="698500" imgH="228600" progId="Equation.DSMT4">
                  <p:embed/>
                </p:oleObj>
              </mc:Choice>
              <mc:Fallback>
                <p:oleObj name="Equation" r:id="rId9" imgW="698500" imgH="228600" progId="Equation.DSMT4">
                  <p:embed/>
                  <p:pic>
                    <p:nvPicPr>
                      <p:cNvPr id="0" name="22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5463" y="2781300"/>
                        <a:ext cx="1047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4287" name="23 Conector recto de flecha"/>
          <p:cNvCxnSpPr>
            <a:cxnSpLocks noChangeShapeType="1"/>
          </p:cNvCxnSpPr>
          <p:nvPr/>
        </p:nvCxnSpPr>
        <p:spPr bwMode="auto">
          <a:xfrm>
            <a:off x="2627313" y="3402013"/>
            <a:ext cx="360362" cy="0"/>
          </a:xfrm>
          <a:prstGeom prst="straightConnector1">
            <a:avLst/>
          </a:prstGeom>
          <a:noFill/>
          <a:ln w="38100" algn="ctr">
            <a:solidFill>
              <a:srgbClr val="00B05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aphicFrame>
        <p:nvGraphicFramePr>
          <p:cNvPr id="54288" name="24 Objeto"/>
          <p:cNvGraphicFramePr>
            <a:graphicFrameLocks noChangeAspect="1"/>
          </p:cNvGraphicFramePr>
          <p:nvPr/>
        </p:nvGraphicFramePr>
        <p:xfrm>
          <a:off x="3295650" y="3208338"/>
          <a:ext cx="1028700" cy="361950"/>
        </p:xfrm>
        <a:graphic>
          <a:graphicData uri="http://schemas.openxmlformats.org/presentationml/2006/ole">
            <mc:AlternateContent xmlns:mc="http://schemas.openxmlformats.org/markup-compatibility/2006">
              <mc:Choice xmlns:v="urn:schemas-microsoft-com:vml" Requires="v">
                <p:oleObj spid="_x0000_s54316" name="Equation" r:id="rId11" imgW="685800" imgH="241300" progId="Equation.DSMT4">
                  <p:embed/>
                </p:oleObj>
              </mc:Choice>
              <mc:Fallback>
                <p:oleObj name="Equation" r:id="rId11" imgW="685800" imgH="241300" progId="Equation.DSMT4">
                  <p:embed/>
                  <p:pic>
                    <p:nvPicPr>
                      <p:cNvPr id="0" name="24 Objet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5650" y="3208338"/>
                        <a:ext cx="10287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9" name="28 Rectángulo"/>
          <p:cNvSpPr>
            <a:spLocks noChangeArrowheads="1"/>
          </p:cNvSpPr>
          <p:nvPr/>
        </p:nvSpPr>
        <p:spPr bwMode="auto">
          <a:xfrm>
            <a:off x="4716463" y="3141663"/>
            <a:ext cx="44275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70C0"/>
              </a:buClr>
              <a:buFont typeface="Wingdings" panose="05000000000000000000" pitchFamily="2" charset="2"/>
              <a:buChar char=""/>
            </a:pPr>
            <a:r>
              <a:rPr lang="es-ES" altLang="es-ES" sz="1400" b="0">
                <a:latin typeface="Bradley Hand ITC" panose="03070402050302030203" pitchFamily="66" charset="0"/>
                <a:cs typeface="Times New Roman" panose="02020603050405020304" pitchFamily="18" charset="0"/>
              </a:rPr>
              <a:t>El descenso de la presión de vapor es una propiedad coligativa, solo depende de la concentración del soluto</a:t>
            </a:r>
          </a:p>
        </p:txBody>
      </p:sp>
      <p:sp>
        <p:nvSpPr>
          <p:cNvPr id="30" name="10 Rectángulo"/>
          <p:cNvSpPr>
            <a:spLocks noChangeArrowheads="1"/>
          </p:cNvSpPr>
          <p:nvPr/>
        </p:nvSpPr>
        <p:spPr bwMode="auto">
          <a:xfrm>
            <a:off x="900113" y="3748088"/>
            <a:ext cx="49672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0000"/>
                </a:solidFill>
                <a:latin typeface="Times New Roman" panose="02020603050405020304" pitchFamily="18" charset="0"/>
                <a:cs typeface="Times New Roman" panose="02020603050405020304" pitchFamily="18" charset="0"/>
              </a:rPr>
              <a:t>En una solución diluida, el número de moles de disolvente y de soluto cumplen:</a:t>
            </a:r>
            <a:endParaRPr lang="es-ES" sz="1600" b="0" i="1" baseline="-25000" dirty="0">
              <a:solidFill>
                <a:srgbClr val="303D4E"/>
              </a:solidFill>
              <a:latin typeface="Times New Roman" panose="02020603050405020304" pitchFamily="18" charset="0"/>
              <a:cs typeface="Times New Roman" panose="02020603050405020304" pitchFamily="18" charset="0"/>
            </a:endParaRPr>
          </a:p>
        </p:txBody>
      </p:sp>
      <p:graphicFrame>
        <p:nvGraphicFramePr>
          <p:cNvPr id="54291" name="30 Objeto"/>
          <p:cNvGraphicFramePr>
            <a:graphicFrameLocks noChangeAspect="1"/>
          </p:cNvGraphicFramePr>
          <p:nvPr/>
        </p:nvGraphicFramePr>
        <p:xfrm>
          <a:off x="5300663" y="3868738"/>
          <a:ext cx="762000" cy="342900"/>
        </p:xfrm>
        <a:graphic>
          <a:graphicData uri="http://schemas.openxmlformats.org/presentationml/2006/ole">
            <mc:AlternateContent xmlns:mc="http://schemas.openxmlformats.org/markup-compatibility/2006">
              <mc:Choice xmlns:v="urn:schemas-microsoft-com:vml" Requires="v">
                <p:oleObj spid="_x0000_s54317" name="Equation" r:id="rId13" imgW="508000" imgH="228600" progId="Equation.DSMT4">
                  <p:embed/>
                </p:oleObj>
              </mc:Choice>
              <mc:Fallback>
                <p:oleObj name="Equation" r:id="rId13" imgW="508000" imgH="228600" progId="Equation.DSMT4">
                  <p:embed/>
                  <p:pic>
                    <p:nvPicPr>
                      <p:cNvPr id="0" name="30 Objet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00663" y="3868738"/>
                        <a:ext cx="762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92" name="31 Objeto"/>
          <p:cNvGraphicFramePr>
            <a:graphicFrameLocks noChangeAspect="1"/>
          </p:cNvGraphicFramePr>
          <p:nvPr/>
        </p:nvGraphicFramePr>
        <p:xfrm>
          <a:off x="7050088" y="3716338"/>
          <a:ext cx="1657350" cy="647700"/>
        </p:xfrm>
        <a:graphic>
          <a:graphicData uri="http://schemas.openxmlformats.org/presentationml/2006/ole">
            <mc:AlternateContent xmlns:mc="http://schemas.openxmlformats.org/markup-compatibility/2006">
              <mc:Choice xmlns:v="urn:schemas-microsoft-com:vml" Requires="v">
                <p:oleObj spid="_x0000_s54318" name="Equation" r:id="rId15" imgW="1104900" imgH="431800" progId="Equation.DSMT4">
                  <p:embed/>
                </p:oleObj>
              </mc:Choice>
              <mc:Fallback>
                <p:oleObj name="Equation" r:id="rId15" imgW="1104900" imgH="431800" progId="Equation.DSMT4">
                  <p:embed/>
                  <p:pic>
                    <p:nvPicPr>
                      <p:cNvPr id="0" name="31 Objet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50088" y="3716338"/>
                        <a:ext cx="1657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4293" name="32 Conector recto de flecha"/>
          <p:cNvCxnSpPr>
            <a:cxnSpLocks noChangeShapeType="1"/>
          </p:cNvCxnSpPr>
          <p:nvPr/>
        </p:nvCxnSpPr>
        <p:spPr bwMode="auto">
          <a:xfrm>
            <a:off x="6307138" y="4040188"/>
            <a:ext cx="503237" cy="0"/>
          </a:xfrm>
          <a:prstGeom prst="straightConnector1">
            <a:avLst/>
          </a:prstGeom>
          <a:noFill/>
          <a:ln w="38100" algn="ctr">
            <a:solidFill>
              <a:srgbClr val="00B05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10 Rectángulo"/>
          <p:cNvSpPr>
            <a:spLocks noChangeArrowheads="1"/>
          </p:cNvSpPr>
          <p:nvPr/>
        </p:nvSpPr>
        <p:spPr bwMode="auto">
          <a:xfrm>
            <a:off x="900113" y="4652963"/>
            <a:ext cx="4967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0000"/>
                </a:solidFill>
                <a:latin typeface="Times New Roman" panose="02020603050405020304" pitchFamily="18" charset="0"/>
                <a:cs typeface="Times New Roman" panose="02020603050405020304" pitchFamily="18" charset="0"/>
              </a:rPr>
              <a:t>Y por otro lado:</a:t>
            </a:r>
            <a:endParaRPr lang="es-ES" sz="1600" b="0" i="1" baseline="-25000" dirty="0">
              <a:solidFill>
                <a:srgbClr val="303D4E"/>
              </a:solidFill>
              <a:latin typeface="Times New Roman" panose="02020603050405020304" pitchFamily="18" charset="0"/>
              <a:cs typeface="Times New Roman" panose="02020603050405020304" pitchFamily="18" charset="0"/>
            </a:endParaRPr>
          </a:p>
        </p:txBody>
      </p:sp>
      <p:graphicFrame>
        <p:nvGraphicFramePr>
          <p:cNvPr id="54295" name="8 Objeto"/>
          <p:cNvGraphicFramePr>
            <a:graphicFrameLocks noChangeAspect="1"/>
          </p:cNvGraphicFramePr>
          <p:nvPr/>
        </p:nvGraphicFramePr>
        <p:xfrm>
          <a:off x="2627313" y="4581525"/>
          <a:ext cx="5762625" cy="560388"/>
        </p:xfrm>
        <a:graphic>
          <a:graphicData uri="http://schemas.openxmlformats.org/presentationml/2006/ole">
            <mc:AlternateContent xmlns:mc="http://schemas.openxmlformats.org/markup-compatibility/2006">
              <mc:Choice xmlns:v="urn:schemas-microsoft-com:vml" Requires="v">
                <p:oleObj spid="_x0000_s54319" name="Equation" r:id="rId17" imgW="4432300" imgH="431800" progId="Equation.DSMT4">
                  <p:embed/>
                </p:oleObj>
              </mc:Choice>
              <mc:Fallback>
                <p:oleObj name="Equation" r:id="rId17" imgW="4432300" imgH="431800" progId="Equation.DSMT4">
                  <p:embed/>
                  <p:pic>
                    <p:nvPicPr>
                      <p:cNvPr id="0" name="8 Objeto"/>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27313" y="4581525"/>
                        <a:ext cx="57626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96" name="36 Objeto"/>
          <p:cNvGraphicFramePr>
            <a:graphicFrameLocks noChangeAspect="1"/>
          </p:cNvGraphicFramePr>
          <p:nvPr/>
        </p:nvGraphicFramePr>
        <p:xfrm>
          <a:off x="1825625" y="5329238"/>
          <a:ext cx="4906963" cy="604837"/>
        </p:xfrm>
        <a:graphic>
          <a:graphicData uri="http://schemas.openxmlformats.org/presentationml/2006/ole">
            <mc:AlternateContent xmlns:mc="http://schemas.openxmlformats.org/markup-compatibility/2006">
              <mc:Choice xmlns:v="urn:schemas-microsoft-com:vml" Requires="v">
                <p:oleObj spid="_x0000_s54320" name="Equation" r:id="rId19" imgW="3505200" imgH="431800" progId="Equation.DSMT4">
                  <p:embed/>
                </p:oleObj>
              </mc:Choice>
              <mc:Fallback>
                <p:oleObj name="Equation" r:id="rId19" imgW="3505200" imgH="431800" progId="Equation.DSMT4">
                  <p:embed/>
                  <p:pic>
                    <p:nvPicPr>
                      <p:cNvPr id="0" name="36 Objeto"/>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25625" y="5329238"/>
                        <a:ext cx="490696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4297" name="37 Conector recto de flecha"/>
          <p:cNvCxnSpPr>
            <a:cxnSpLocks noChangeShapeType="1"/>
          </p:cNvCxnSpPr>
          <p:nvPr/>
        </p:nvCxnSpPr>
        <p:spPr bwMode="auto">
          <a:xfrm>
            <a:off x="1308100" y="5632450"/>
            <a:ext cx="320675" cy="0"/>
          </a:xfrm>
          <a:prstGeom prst="straightConnector1">
            <a:avLst/>
          </a:prstGeom>
          <a:noFill/>
          <a:ln w="38100" algn="ctr">
            <a:solidFill>
              <a:srgbClr val="00B05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98" name="43 Conector recto de flecha"/>
          <p:cNvCxnSpPr>
            <a:cxnSpLocks noChangeShapeType="1"/>
          </p:cNvCxnSpPr>
          <p:nvPr/>
        </p:nvCxnSpPr>
        <p:spPr bwMode="auto">
          <a:xfrm>
            <a:off x="1308100" y="6308725"/>
            <a:ext cx="320675" cy="0"/>
          </a:xfrm>
          <a:prstGeom prst="straightConnector1">
            <a:avLst/>
          </a:prstGeom>
          <a:noFill/>
          <a:ln w="38100" algn="ctr">
            <a:solidFill>
              <a:srgbClr val="00B05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aphicFrame>
        <p:nvGraphicFramePr>
          <p:cNvPr id="54299" name="44 Objeto"/>
          <p:cNvGraphicFramePr>
            <a:graphicFrameLocks noChangeAspect="1"/>
          </p:cNvGraphicFramePr>
          <p:nvPr/>
        </p:nvGraphicFramePr>
        <p:xfrm>
          <a:off x="1854200" y="6013450"/>
          <a:ext cx="2933700" cy="590550"/>
        </p:xfrm>
        <a:graphic>
          <a:graphicData uri="http://schemas.openxmlformats.org/presentationml/2006/ole">
            <mc:AlternateContent xmlns:mc="http://schemas.openxmlformats.org/markup-compatibility/2006">
              <mc:Choice xmlns:v="urn:schemas-microsoft-com:vml" Requires="v">
                <p:oleObj spid="_x0000_s54321" name="Equation" r:id="rId21" imgW="1955800" imgH="393700" progId="Equation.DSMT4">
                  <p:embed/>
                </p:oleObj>
              </mc:Choice>
              <mc:Fallback>
                <p:oleObj name="Equation" r:id="rId21" imgW="1955800" imgH="393700" progId="Equation.DSMT4">
                  <p:embed/>
                  <p:pic>
                    <p:nvPicPr>
                      <p:cNvPr id="0" name="44 Objeto"/>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54200" y="6013450"/>
                        <a:ext cx="2933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16 Rectángulo"/>
          <p:cNvSpPr/>
          <p:nvPr/>
        </p:nvSpPr>
        <p:spPr bwMode="auto">
          <a:xfrm>
            <a:off x="3203575" y="3141663"/>
            <a:ext cx="1223963" cy="498475"/>
          </a:xfrm>
          <a:prstGeom prst="rect">
            <a:avLst/>
          </a:prstGeom>
          <a:noFill/>
          <a:ln w="12700">
            <a:solidFill>
              <a:schemeClr val="tx1"/>
            </a:solidFill>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sp>
        <p:nvSpPr>
          <p:cNvPr id="54301" name="28 Rectángulo"/>
          <p:cNvSpPr>
            <a:spLocks noChangeArrowheads="1"/>
          </p:cNvSpPr>
          <p:nvPr/>
        </p:nvSpPr>
        <p:spPr bwMode="auto">
          <a:xfrm>
            <a:off x="5508625" y="6170613"/>
            <a:ext cx="3455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70C0"/>
              </a:buClr>
              <a:buFont typeface="Wingdings" panose="05000000000000000000" pitchFamily="2" charset="2"/>
              <a:buChar char=""/>
            </a:pPr>
            <a:r>
              <a:rPr lang="es-ES" altLang="es-ES" sz="1400" b="0" i="1">
                <a:latin typeface="Times New Roman" panose="02020603050405020304" pitchFamily="18" charset="0"/>
                <a:cs typeface="Times New Roman" panose="02020603050405020304" pitchFamily="18" charset="0"/>
              </a:rPr>
              <a:t>k</a:t>
            </a:r>
            <a:r>
              <a:rPr lang="es-ES" altLang="es-ES" sz="1400" b="0">
                <a:latin typeface="Bradley Hand ITC" panose="03070402050302030203" pitchFamily="66" charset="0"/>
                <a:cs typeface="Times New Roman" panose="02020603050405020304" pitchFamily="18" charset="0"/>
              </a:rPr>
              <a:t> = constante de proporcionalidad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529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530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530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D1B4D65-A563-49C0-B464-DC1E65DEC8B7}" type="slidenum">
              <a:rPr kumimoji="0" lang="en-US" altLang="es-ES" sz="1400" b="0">
                <a:solidFill>
                  <a:schemeClr val="tx1"/>
                </a:solidFill>
                <a:latin typeface="Tahoma" panose="020B0604030504040204" pitchFamily="34" charset="0"/>
              </a:rPr>
              <a:pPr algn="r" eaLnBrk="1" hangingPunct="1">
                <a:spcBef>
                  <a:spcPct val="0"/>
                </a:spcBef>
                <a:buClrTx/>
                <a:buFontTx/>
                <a:buNone/>
              </a:pPr>
              <a:t>39</a:t>
            </a:fld>
            <a:endParaRPr kumimoji="0" lang="en-US" altLang="es-ES" sz="1400" b="0">
              <a:solidFill>
                <a:schemeClr val="tx1"/>
              </a:solidFill>
              <a:latin typeface="Tahoma" panose="020B0604030504040204" pitchFamily="34" charset="0"/>
            </a:endParaRPr>
          </a:p>
        </p:txBody>
      </p:sp>
      <p:sp>
        <p:nvSpPr>
          <p:cNvPr id="55302"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1. Presión de vapor: Ley de Raoult</a:t>
            </a: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graphicFrame>
        <p:nvGraphicFramePr>
          <p:cNvPr id="55304" name="3 Objeto"/>
          <p:cNvGraphicFramePr>
            <a:graphicFrameLocks noChangeAspect="1"/>
          </p:cNvGraphicFramePr>
          <p:nvPr/>
        </p:nvGraphicFramePr>
        <p:xfrm>
          <a:off x="3492500" y="1628775"/>
          <a:ext cx="1789113" cy="385763"/>
        </p:xfrm>
        <a:graphic>
          <a:graphicData uri="http://schemas.openxmlformats.org/presentationml/2006/ole">
            <mc:AlternateContent xmlns:mc="http://schemas.openxmlformats.org/markup-compatibility/2006">
              <mc:Choice xmlns:v="urn:schemas-microsoft-com:vml" Requires="v">
                <p:oleObj spid="_x0000_s55314" name="Equation" r:id="rId3" imgW="1117600" imgH="241300" progId="Equation.DSMT4">
                  <p:embed/>
                </p:oleObj>
              </mc:Choice>
              <mc:Fallback>
                <p:oleObj name="Equation" r:id="rId3" imgW="1117600" imgH="241300" progId="Equation.DSMT4">
                  <p:embed/>
                  <p:pic>
                    <p:nvPicPr>
                      <p:cNvPr id="0"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1628775"/>
                        <a:ext cx="178911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10 Rectángulo"/>
          <p:cNvSpPr>
            <a:spLocks noChangeArrowheads="1"/>
          </p:cNvSpPr>
          <p:nvPr/>
        </p:nvSpPr>
        <p:spPr bwMode="auto">
          <a:xfrm>
            <a:off x="900113" y="2165350"/>
            <a:ext cx="763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Wingdings" panose="05000000000000000000" pitchFamily="2" charset="2"/>
              <a:buChar char="§"/>
              <a:defRPr/>
            </a:pPr>
            <a:r>
              <a:rPr lang="es-ES" sz="1600" b="0" dirty="0">
                <a:solidFill>
                  <a:srgbClr val="303D4E"/>
                </a:solidFill>
                <a:latin typeface="Calibri" panose="020F0502020204030204" pitchFamily="34" charset="0"/>
                <a:cs typeface="Calibri" panose="020F0502020204030204" pitchFamily="34" charset="0"/>
              </a:rPr>
              <a:t>El descenso de la presión de vapor de una solución diluida con un soluto no volátil es directamente proporcional a la </a:t>
            </a:r>
            <a:r>
              <a:rPr lang="es-ES" sz="1600" b="0" i="1" dirty="0" err="1">
                <a:solidFill>
                  <a:srgbClr val="303D4E"/>
                </a:solidFill>
                <a:latin typeface="Calibri" panose="020F0502020204030204" pitchFamily="34" charset="0"/>
                <a:cs typeface="Calibri" panose="020F0502020204030204" pitchFamily="34" charset="0"/>
              </a:rPr>
              <a:t>molalidad</a:t>
            </a:r>
            <a:r>
              <a:rPr lang="es-ES" sz="1600" b="0" dirty="0">
                <a:solidFill>
                  <a:srgbClr val="303D4E"/>
                </a:solidFill>
                <a:latin typeface="Calibri" panose="020F0502020204030204" pitchFamily="34" charset="0"/>
                <a:cs typeface="Calibri" panose="020F0502020204030204" pitchFamily="34" charset="0"/>
              </a:rPr>
              <a:t> de la solución; la constante </a:t>
            </a:r>
            <a:r>
              <a:rPr lang="es-ES" sz="1600" b="0" i="1" dirty="0">
                <a:solidFill>
                  <a:srgbClr val="303D4E"/>
                </a:solidFill>
                <a:latin typeface="Calibri" panose="020F0502020204030204" pitchFamily="34" charset="0"/>
                <a:cs typeface="Calibri" panose="020F0502020204030204" pitchFamily="34" charset="0"/>
              </a:rPr>
              <a:t>k</a:t>
            </a:r>
            <a:r>
              <a:rPr lang="es-ES" sz="1600" b="0" dirty="0">
                <a:solidFill>
                  <a:srgbClr val="303D4E"/>
                </a:solidFill>
                <a:latin typeface="Calibri" panose="020F0502020204030204" pitchFamily="34" charset="0"/>
                <a:cs typeface="Calibri" panose="020F0502020204030204" pitchFamily="34" charset="0"/>
              </a:rPr>
              <a:t> solo depende de la naturaleza del disolvente y de la temperatura</a:t>
            </a:r>
          </a:p>
        </p:txBody>
      </p:sp>
      <p:sp>
        <p:nvSpPr>
          <p:cNvPr id="36" name="35 Rectángulo"/>
          <p:cNvSpPr/>
          <p:nvPr/>
        </p:nvSpPr>
        <p:spPr bwMode="auto">
          <a:xfrm>
            <a:off x="3395663" y="1557338"/>
            <a:ext cx="1968500" cy="498475"/>
          </a:xfrm>
          <a:prstGeom prst="rect">
            <a:avLst/>
          </a:prstGeom>
          <a:noFill/>
          <a:ln w="12700">
            <a:solidFill>
              <a:schemeClr val="tx1"/>
            </a:solidFill>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sp>
        <p:nvSpPr>
          <p:cNvPr id="39" name="10 Rectángulo"/>
          <p:cNvSpPr>
            <a:spLocks noChangeArrowheads="1"/>
          </p:cNvSpPr>
          <p:nvPr/>
        </p:nvSpPr>
        <p:spPr bwMode="auto">
          <a:xfrm>
            <a:off x="1038225" y="3116263"/>
            <a:ext cx="76374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2060"/>
                </a:solidFill>
                <a:latin typeface="Times New Roman" panose="02020603050405020304" pitchFamily="18" charset="0"/>
                <a:cs typeface="Times New Roman" panose="02020603050405020304" pitchFamily="18" charset="0"/>
              </a:rPr>
              <a:t>En disoluciones con dos o más componentes volátiles (suponiendo dos sustancias A y B químicamente parecidas, con fuerzas intermoleculares similares), la presión de vapor total sobre la solución es igual a la suma de las presiones de vapor parciales, y en ese caso:  </a:t>
            </a:r>
          </a:p>
        </p:txBody>
      </p:sp>
      <p:graphicFrame>
        <p:nvGraphicFramePr>
          <p:cNvPr id="55308" name="39 Objeto"/>
          <p:cNvGraphicFramePr>
            <a:graphicFrameLocks noChangeAspect="1"/>
          </p:cNvGraphicFramePr>
          <p:nvPr/>
        </p:nvGraphicFramePr>
        <p:xfrm>
          <a:off x="3781425" y="4051300"/>
          <a:ext cx="1727200" cy="385763"/>
        </p:xfrm>
        <a:graphic>
          <a:graphicData uri="http://schemas.openxmlformats.org/presentationml/2006/ole">
            <mc:AlternateContent xmlns:mc="http://schemas.openxmlformats.org/markup-compatibility/2006">
              <mc:Choice xmlns:v="urn:schemas-microsoft-com:vml" Requires="v">
                <p:oleObj spid="_x0000_s55315" name="Equation" r:id="rId5" imgW="1079032" imgH="241195" progId="Equation.DSMT4">
                  <p:embed/>
                </p:oleObj>
              </mc:Choice>
              <mc:Fallback>
                <p:oleObj name="Equation" r:id="rId5" imgW="1079032" imgH="241195" progId="Equation.DSMT4">
                  <p:embed/>
                  <p:pic>
                    <p:nvPicPr>
                      <p:cNvPr id="0" name="39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1425" y="4051300"/>
                        <a:ext cx="17272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10 Rectángulo"/>
          <p:cNvSpPr>
            <a:spLocks noChangeArrowheads="1"/>
          </p:cNvSpPr>
          <p:nvPr/>
        </p:nvSpPr>
        <p:spPr bwMode="auto">
          <a:xfrm>
            <a:off x="1038225" y="4581525"/>
            <a:ext cx="76374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0000"/>
                </a:solidFill>
                <a:latin typeface="Times New Roman" panose="02020603050405020304" pitchFamily="18" charset="0"/>
                <a:cs typeface="Times New Roman" panose="02020603050405020304" pitchFamily="18" charset="0"/>
              </a:rPr>
              <a:t>En estos casos, la composición del vapor en equilibrio con la disolución no es la misma que la composición de la disolución: el vapor es más rico en el componente más volátil. Este fenómeno es la base de la técnica de purificación llamada </a:t>
            </a:r>
            <a:r>
              <a:rPr lang="es-ES" sz="1600" dirty="0">
                <a:solidFill>
                  <a:srgbClr val="000000"/>
                </a:solidFill>
                <a:latin typeface="Times New Roman" panose="02020603050405020304" pitchFamily="18" charset="0"/>
                <a:cs typeface="Times New Roman" panose="02020603050405020304" pitchFamily="18" charset="0"/>
              </a:rPr>
              <a:t>destilación</a:t>
            </a:r>
            <a:r>
              <a:rPr lang="es-ES" sz="1600" b="0" dirty="0">
                <a:solidFill>
                  <a:srgbClr val="000000"/>
                </a:solidFill>
                <a:latin typeface="Times New Roman" panose="02020603050405020304" pitchFamily="18" charset="0"/>
                <a:cs typeface="Times New Roman" panose="02020603050405020304" pitchFamily="18" charset="0"/>
              </a:rPr>
              <a:t>, que se usa para separar los componentes volátiles de una mezcla líquida.</a:t>
            </a:r>
          </a:p>
        </p:txBody>
      </p:sp>
      <p:sp>
        <p:nvSpPr>
          <p:cNvPr id="55310" name="Rectangle 3"/>
          <p:cNvSpPr>
            <a:spLocks noChangeArrowheads="1"/>
          </p:cNvSpPr>
          <p:nvPr/>
        </p:nvSpPr>
        <p:spPr bwMode="auto">
          <a:xfrm>
            <a:off x="3851275" y="5821363"/>
            <a:ext cx="428466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400" b="0">
                <a:latin typeface="Bradley Hand ITC" panose="03070402050302030203" pitchFamily="66" charset="0"/>
                <a:sym typeface="Wingdings" panose="05000000000000000000" pitchFamily="2" charset="2"/>
              </a:rPr>
              <a:t>Ver en el libro un ejemplo de diferencias de fracción molar entre la fase líquida y la de vapor para el benceno y el tolueno</a:t>
            </a:r>
            <a:endParaRPr lang="es-ES" altLang="es-ES" sz="1400" b="0" u="sng">
              <a:latin typeface="Bradley Hand ITC" panose="03070402050302030203" pitchFamily="66" charset="0"/>
              <a:sym typeface="Wingdings" panose="05000000000000000000" pitchFamily="2" charset="2"/>
            </a:endParaRPr>
          </a:p>
        </p:txBody>
      </p:sp>
      <p:pic>
        <p:nvPicPr>
          <p:cNvPr id="55311" name="Picture 16" descr="proble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59750" y="5970588"/>
            <a:ext cx="403225"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7"/>
          <p:cNvSpPr txBox="1">
            <a:spLocks noChangeArrowheads="1"/>
          </p:cNvSpPr>
          <p:nvPr/>
        </p:nvSpPr>
        <p:spPr bwMode="auto">
          <a:xfrm>
            <a:off x="179388" y="476250"/>
            <a:ext cx="6938962"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300"/>
              </a:spcAft>
              <a:buClr>
                <a:srgbClr val="FF3300"/>
              </a:buClr>
              <a:buFont typeface="Wingdings" panose="05000000000000000000" pitchFamily="2" charset="2"/>
              <a:buNone/>
            </a:pPr>
            <a:r>
              <a:rPr kumimoji="0" lang="es-ES" altLang="es-ES" sz="2000" b="0">
                <a:solidFill>
                  <a:srgbClr val="9966FF"/>
                </a:solidFill>
                <a:latin typeface="Arial" panose="020B0604020202020204" pitchFamily="34" charset="0"/>
              </a:rPr>
              <a:t>Conceptos básicos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Calibri" panose="020F0502020204030204" pitchFamily="34" charset="0"/>
                <a:sym typeface="Wingdings" panose="05000000000000000000" pitchFamily="2" charset="2"/>
              </a:rPr>
              <a:t> </a:t>
            </a:r>
            <a:r>
              <a:rPr kumimoji="0" lang="es-ES" altLang="es-ES" sz="1800" b="0">
                <a:solidFill>
                  <a:srgbClr val="C00000"/>
                </a:solidFill>
                <a:latin typeface="Calibri" panose="020F0502020204030204" pitchFamily="34" charset="0"/>
                <a:sym typeface="Wingdings" panose="05000000000000000000" pitchFamily="2" charset="2"/>
              </a:rPr>
              <a:t></a:t>
            </a:r>
            <a:r>
              <a:rPr kumimoji="0" lang="es-ES" altLang="es-ES" sz="1800">
                <a:solidFill>
                  <a:srgbClr val="9966FF"/>
                </a:solidFill>
                <a:latin typeface="Calibri" panose="020F0502020204030204" pitchFamily="34" charset="0"/>
                <a:sym typeface="Wingdings" panose="05000000000000000000" pitchFamily="2" charset="2"/>
              </a:rPr>
              <a:t> </a:t>
            </a:r>
            <a:r>
              <a:rPr kumimoji="0" lang="es-ES" altLang="es-ES" sz="1800" b="0" i="1">
                <a:solidFill>
                  <a:srgbClr val="9966FF"/>
                </a:solidFill>
                <a:latin typeface="Calibri" panose="020F0502020204030204" pitchFamily="34" charset="0"/>
              </a:rPr>
              <a:t>mezclas homogéneas y heterogéneas</a:t>
            </a:r>
          </a:p>
        </p:txBody>
      </p:sp>
      <p:sp>
        <p:nvSpPr>
          <p:cNvPr id="19459"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19460"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19461"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19462"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F322904-2A8C-4868-B651-FA40911C4A80}" type="slidenum">
              <a:rPr kumimoji="0" lang="en-US" altLang="es-ES" sz="1400" b="0">
                <a:solidFill>
                  <a:schemeClr val="tx1"/>
                </a:solidFill>
                <a:latin typeface="Tahoma" panose="020B0604030504040204" pitchFamily="34" charset="0"/>
              </a:rPr>
              <a:pPr algn="r" eaLnBrk="1" hangingPunct="1">
                <a:spcBef>
                  <a:spcPct val="0"/>
                </a:spcBef>
                <a:buClrTx/>
                <a:buFontTx/>
                <a:buNone/>
              </a:pPr>
              <a:t>4</a:t>
            </a:fld>
            <a:endParaRPr kumimoji="0" lang="en-US" altLang="es-ES" sz="1400" b="0">
              <a:solidFill>
                <a:schemeClr val="tx1"/>
              </a:solidFill>
              <a:latin typeface="Tahoma" panose="020B0604030504040204" pitchFamily="34" charset="0"/>
            </a:endParaRPr>
          </a:p>
        </p:txBody>
      </p:sp>
      <p:sp>
        <p:nvSpPr>
          <p:cNvPr id="19463" name="Rectangle 8"/>
          <p:cNvSpPr>
            <a:spLocks noChangeArrowheads="1"/>
          </p:cNvSpPr>
          <p:nvPr/>
        </p:nvSpPr>
        <p:spPr bwMode="auto">
          <a:xfrm>
            <a:off x="679450" y="1554163"/>
            <a:ext cx="8285163"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a:latin typeface="Arial" panose="020B0604020202020204" pitchFamily="34" charset="0"/>
              </a:rPr>
              <a:t>mezcla homogénea </a:t>
            </a:r>
            <a:r>
              <a:rPr kumimoji="0" lang="en-US" altLang="es-ES" sz="1800" b="0">
                <a:latin typeface="Arial" panose="020B0604020202020204" pitchFamily="34" charset="0"/>
              </a:rPr>
              <a:t>= la </a:t>
            </a:r>
            <a:r>
              <a:rPr kumimoji="0" lang="es-ES" altLang="es-ES" sz="1800" b="0">
                <a:latin typeface="Arial" panose="020B0604020202020204" pitchFamily="34" charset="0"/>
              </a:rPr>
              <a:t>distribución de los compuestos es uniforme, la composición en todos los puntos es la misma y no se pueden identificar sus componentes individuales</a:t>
            </a:r>
            <a:endParaRPr kumimoji="0" lang="en-US" altLang="es-ES" sz="1800" b="0">
              <a:latin typeface="Arial" panose="020B0604020202020204" pitchFamily="34" charset="0"/>
            </a:endParaRPr>
          </a:p>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Sus componentes no se separan en reposo</a:t>
            </a:r>
          </a:p>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las </a:t>
            </a:r>
            <a:r>
              <a:rPr kumimoji="0" lang="en-US" altLang="es-ES" sz="1600">
                <a:solidFill>
                  <a:srgbClr val="FF0000"/>
                </a:solidFill>
                <a:latin typeface="Arial" panose="020B0604020202020204" pitchFamily="34" charset="0"/>
              </a:rPr>
              <a:t>disoluciones</a:t>
            </a:r>
            <a:r>
              <a:rPr kumimoji="0" lang="en-US" altLang="es-ES" sz="1600" b="0">
                <a:solidFill>
                  <a:srgbClr val="5A5C6C"/>
                </a:solidFill>
                <a:latin typeface="Arial" panose="020B0604020202020204" pitchFamily="34" charset="0"/>
              </a:rPr>
              <a:t>, formadas por un </a:t>
            </a:r>
            <a:r>
              <a:rPr kumimoji="0" lang="en-US" altLang="es-ES" sz="1600" b="0" i="1">
                <a:solidFill>
                  <a:srgbClr val="5A5C6C"/>
                </a:solidFill>
                <a:latin typeface="Arial" panose="020B0604020202020204" pitchFamily="34" charset="0"/>
              </a:rPr>
              <a:t>disolvente</a:t>
            </a:r>
            <a:r>
              <a:rPr kumimoji="0" lang="en-US" altLang="es-ES" sz="1600" b="0">
                <a:solidFill>
                  <a:srgbClr val="5A5C6C"/>
                </a:solidFill>
                <a:latin typeface="Arial" panose="020B0604020202020204" pitchFamily="34" charset="0"/>
              </a:rPr>
              <a:t> y uno o más </a:t>
            </a:r>
            <a:r>
              <a:rPr kumimoji="0" lang="en-US" altLang="es-ES" sz="1600" b="0" i="1">
                <a:solidFill>
                  <a:srgbClr val="5A5C6C"/>
                </a:solidFill>
                <a:latin typeface="Arial" panose="020B0604020202020204" pitchFamily="34" charset="0"/>
              </a:rPr>
              <a:t>solutos</a:t>
            </a:r>
          </a:p>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las </a:t>
            </a:r>
            <a:r>
              <a:rPr kumimoji="0" lang="en-US" altLang="es-ES" sz="1600">
                <a:solidFill>
                  <a:srgbClr val="FF0000"/>
                </a:solidFill>
                <a:latin typeface="Arial" panose="020B0604020202020204" pitchFamily="34" charset="0"/>
              </a:rPr>
              <a:t>aleaciones</a:t>
            </a:r>
            <a:r>
              <a:rPr kumimoji="0" lang="en-US" altLang="es-ES" sz="1600" b="0">
                <a:solidFill>
                  <a:srgbClr val="5A5C6C"/>
                </a:solidFill>
                <a:latin typeface="Arial" panose="020B0604020202020204" pitchFamily="34" charset="0"/>
              </a:rPr>
              <a:t>, con propiedades metálicas, formadas por uno o varios metales y a veces, un metal con otros compuestos (ej, acero = carbono disuelto en hierro)</a:t>
            </a:r>
          </a:p>
        </p:txBody>
      </p:sp>
      <p:pic>
        <p:nvPicPr>
          <p:cNvPr id="19464" name="Picture 14" descr="http://concurso.cnice.mec.es/cnice2005/93_iniciacion_interactiva_materia/curso/materiales/clasif/img/mezcla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786188"/>
            <a:ext cx="3300412"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Rectangle 8"/>
          <p:cNvSpPr>
            <a:spLocks noChangeArrowheads="1"/>
          </p:cNvSpPr>
          <p:nvPr/>
        </p:nvSpPr>
        <p:spPr bwMode="auto">
          <a:xfrm>
            <a:off x="679450" y="5730875"/>
            <a:ext cx="82851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Existen distintos métodos de separación de sus componentes: evaporación, destilación, filtración, centrifugación, …</a:t>
            </a:r>
          </a:p>
        </p:txBody>
      </p:sp>
      <p:pic>
        <p:nvPicPr>
          <p:cNvPr id="19466" name="Picture 16" descr="disol_destilac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3802063"/>
            <a:ext cx="3017837"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10 Cerrar llave"/>
          <p:cNvSpPr/>
          <p:nvPr/>
        </p:nvSpPr>
        <p:spPr bwMode="auto">
          <a:xfrm flipH="1">
            <a:off x="1057275" y="2781300"/>
            <a:ext cx="123825" cy="781050"/>
          </a:xfrm>
          <a:prstGeom prst="rightBrace">
            <a:avLst>
              <a:gd name="adj1" fmla="val 24867"/>
              <a:gd name="adj2" fmla="val 50000"/>
            </a:avLst>
          </a:prstGeom>
          <a:noFill/>
          <a:ln w="25400" cap="rnd" cmpd="sng" algn="ctr">
            <a:solidFill>
              <a:srgbClr val="9966FF">
                <a:lumMod val="75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kumimoji="0" lang="es-ES" sz="2000" b="0" kern="0">
              <a:solidFill>
                <a:srgbClr val="FFFFFF"/>
              </a:solidFill>
              <a:latin typeface="Tahoma" pitchFamily="34" charset="0"/>
              <a:cs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632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632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632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77EA47F-8A87-4A1A-A7C4-2E6D48F349A5}" type="slidenum">
              <a:rPr kumimoji="0" lang="en-US" altLang="es-ES" sz="1400" b="0">
                <a:solidFill>
                  <a:schemeClr val="tx1"/>
                </a:solidFill>
                <a:latin typeface="Tahoma" panose="020B0604030504040204" pitchFamily="34" charset="0"/>
              </a:rPr>
              <a:pPr algn="r" eaLnBrk="1" hangingPunct="1">
                <a:spcBef>
                  <a:spcPct val="0"/>
                </a:spcBef>
                <a:buClrTx/>
                <a:buFontTx/>
                <a:buNone/>
              </a:pPr>
              <a:t>40</a:t>
            </a:fld>
            <a:endParaRPr kumimoji="0" lang="en-US" altLang="es-ES" sz="1400" b="0">
              <a:solidFill>
                <a:schemeClr val="tx1"/>
              </a:solidFill>
              <a:latin typeface="Tahoma" panose="020B0604030504040204" pitchFamily="34" charset="0"/>
            </a:endParaRPr>
          </a:p>
        </p:txBody>
      </p:sp>
      <p:sp>
        <p:nvSpPr>
          <p:cNvPr id="56326"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1. Presión de vapor: Ley de Raoult</a:t>
            </a: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35" name="10 Rectángulo"/>
          <p:cNvSpPr>
            <a:spLocks noChangeArrowheads="1"/>
          </p:cNvSpPr>
          <p:nvPr/>
        </p:nvSpPr>
        <p:spPr bwMode="auto">
          <a:xfrm>
            <a:off x="900113" y="1916113"/>
            <a:ext cx="76327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Wingdings" panose="05000000000000000000" pitchFamily="2" charset="2"/>
              <a:buChar char="§"/>
              <a:defRPr/>
            </a:pPr>
            <a:r>
              <a:rPr lang="es-ES" sz="1600" b="0" dirty="0">
                <a:solidFill>
                  <a:srgbClr val="303D4E"/>
                </a:solidFill>
                <a:latin typeface="Calibri" panose="020F0502020204030204" pitchFamily="34" charset="0"/>
                <a:cs typeface="Calibri" panose="020F0502020204030204" pitchFamily="34" charset="0"/>
              </a:rPr>
              <a:t>Al llevar a ebullición la disolución de dos sustancias líquidas volátiles (A y B), el vapor que escapa es más rico en el componente más volátil (p.ej. B). Si ese vapor se condensa por enfriamiento, el líquido destilado será más rico en el componente B, y el residuo que quedó será más rico en el componente A.</a:t>
            </a:r>
          </a:p>
          <a:p>
            <a:pPr marL="285750" indent="-285750" eaLnBrk="1" hangingPunct="1">
              <a:spcBef>
                <a:spcPts val="600"/>
              </a:spcBef>
              <a:buClr>
                <a:schemeClr val="tx1">
                  <a:lumMod val="60000"/>
                  <a:lumOff val="40000"/>
                </a:schemeClr>
              </a:buClr>
              <a:buFont typeface="Wingdings" panose="05000000000000000000" pitchFamily="2" charset="2"/>
              <a:buChar char="§"/>
              <a:defRPr/>
            </a:pPr>
            <a:r>
              <a:rPr lang="es-ES" sz="1600" b="0" dirty="0">
                <a:solidFill>
                  <a:srgbClr val="002060"/>
                </a:solidFill>
                <a:latin typeface="Calibri" panose="020F0502020204030204" pitchFamily="34" charset="0"/>
                <a:cs typeface="Calibri" panose="020F0502020204030204" pitchFamily="34" charset="0"/>
              </a:rPr>
              <a:t>Si se vuelve a destilar el líquido condensado, el resultado será todavía más rico en el compuesto B y, después de varias destilaciones, se puede obtener B casi puro. En la práctica esto se realiza mediante una </a:t>
            </a:r>
            <a:r>
              <a:rPr lang="es-ES" sz="1600" dirty="0">
                <a:solidFill>
                  <a:srgbClr val="FF0000"/>
                </a:solidFill>
                <a:latin typeface="Calibri" panose="020F0502020204030204" pitchFamily="34" charset="0"/>
                <a:cs typeface="Calibri" panose="020F0502020204030204" pitchFamily="34" charset="0"/>
              </a:rPr>
              <a:t>destilación fraccionada </a:t>
            </a:r>
            <a:r>
              <a:rPr lang="es-ES" sz="1600" b="0" dirty="0">
                <a:solidFill>
                  <a:srgbClr val="002060"/>
                </a:solidFill>
                <a:latin typeface="Calibri" panose="020F0502020204030204" pitchFamily="34" charset="0"/>
                <a:cs typeface="Calibri" panose="020F0502020204030204" pitchFamily="34" charset="0"/>
              </a:rPr>
              <a:t>en varias operaciones. </a:t>
            </a:r>
          </a:p>
        </p:txBody>
      </p:sp>
      <p:sp>
        <p:nvSpPr>
          <p:cNvPr id="41" name="10 Rectángulo"/>
          <p:cNvSpPr>
            <a:spLocks noChangeArrowheads="1"/>
          </p:cNvSpPr>
          <p:nvPr/>
        </p:nvSpPr>
        <p:spPr bwMode="auto">
          <a:xfrm>
            <a:off x="3316288" y="4079875"/>
            <a:ext cx="5521325"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Wingdings" panose="05000000000000000000" pitchFamily="2" charset="2"/>
              <a:buChar char="ß"/>
              <a:defRPr/>
            </a:pPr>
            <a:r>
              <a:rPr lang="es-ES" sz="1400" b="0" dirty="0">
                <a:solidFill>
                  <a:srgbClr val="000000"/>
                </a:solidFill>
                <a:latin typeface="Times New Roman" panose="02020603050405020304" pitchFamily="18" charset="0"/>
                <a:cs typeface="Times New Roman" panose="02020603050405020304" pitchFamily="18" charset="0"/>
              </a:rPr>
              <a:t>En un proceso de destilación la composición del vapor y del líquido y el punto de ebullición de la solución están cambiando continuamente (a presión constante).</a:t>
            </a:r>
          </a:p>
          <a:p>
            <a:pPr marL="285750" indent="-285750" eaLnBrk="1" hangingPunct="1">
              <a:spcBef>
                <a:spcPts val="600"/>
              </a:spcBef>
              <a:buClr>
                <a:schemeClr val="tx1">
                  <a:lumMod val="60000"/>
                  <a:lumOff val="40000"/>
                </a:schemeClr>
              </a:buClr>
              <a:buFont typeface="Wingdings" panose="05000000000000000000" pitchFamily="2" charset="2"/>
              <a:buChar char="ß"/>
              <a:defRPr/>
            </a:pPr>
            <a:r>
              <a:rPr lang="es-ES" sz="1400" b="0" dirty="0">
                <a:solidFill>
                  <a:srgbClr val="303D4E"/>
                </a:solidFill>
                <a:latin typeface="Times New Roman" panose="02020603050405020304" pitchFamily="18" charset="0"/>
                <a:cs typeface="Times New Roman" panose="02020603050405020304" pitchFamily="18" charset="0"/>
              </a:rPr>
              <a:t>Por encima de la curva que indica la composición del vapor solo existe vapor. Por debajo de la curva que indica la composición del líquido solo existe líquido. Entre ambas coexisten las dos fases.</a:t>
            </a:r>
          </a:p>
          <a:p>
            <a:pPr marL="285750" indent="-285750" eaLnBrk="1" hangingPunct="1">
              <a:spcBef>
                <a:spcPts val="600"/>
              </a:spcBef>
              <a:buClr>
                <a:schemeClr val="tx1">
                  <a:lumMod val="60000"/>
                  <a:lumOff val="40000"/>
                </a:schemeClr>
              </a:buClr>
              <a:buFont typeface="Wingdings" panose="05000000000000000000" pitchFamily="2" charset="2"/>
              <a:buChar char="ß"/>
              <a:defRPr/>
            </a:pPr>
            <a:r>
              <a:rPr lang="es-ES" sz="1400" b="0" dirty="0">
                <a:solidFill>
                  <a:srgbClr val="002060"/>
                </a:solidFill>
                <a:latin typeface="Times New Roman" panose="02020603050405020304" pitchFamily="18" charset="0"/>
                <a:cs typeface="Times New Roman" panose="02020603050405020304" pitchFamily="18" charset="0"/>
              </a:rPr>
              <a:t>El proceso de destilación fraccionada consiste en una sucesión de evaporaciones y condensaciones que se realizan de forma industrial en </a:t>
            </a:r>
            <a:r>
              <a:rPr lang="es-ES" sz="1400" b="0" i="1" dirty="0">
                <a:solidFill>
                  <a:srgbClr val="002060"/>
                </a:solidFill>
                <a:latin typeface="Times New Roman" panose="02020603050405020304" pitchFamily="18" charset="0"/>
                <a:cs typeface="Times New Roman" panose="02020603050405020304" pitchFamily="18" charset="0"/>
              </a:rPr>
              <a:t>columnas de fraccionamiento</a:t>
            </a:r>
            <a:r>
              <a:rPr lang="es-ES" sz="1400" b="0" dirty="0">
                <a:solidFill>
                  <a:srgbClr val="002060"/>
                </a:solidFill>
                <a:latin typeface="Times New Roman" panose="02020603050405020304" pitchFamily="18" charset="0"/>
                <a:cs typeface="Times New Roman" panose="02020603050405020304" pitchFamily="18" charset="0"/>
              </a:rPr>
              <a:t>.</a:t>
            </a:r>
          </a:p>
        </p:txBody>
      </p:sp>
      <p:sp>
        <p:nvSpPr>
          <p:cNvPr id="56330" name="Rectangle 3"/>
          <p:cNvSpPr>
            <a:spLocks noChangeArrowheads="1"/>
          </p:cNvSpPr>
          <p:nvPr/>
        </p:nvSpPr>
        <p:spPr bwMode="auto">
          <a:xfrm>
            <a:off x="525463" y="1484313"/>
            <a:ext cx="79914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B0F0"/>
              </a:buClr>
              <a:buFont typeface="Wingdings" panose="05000000000000000000" pitchFamily="2" charset="2"/>
              <a:buChar char="à"/>
            </a:pPr>
            <a:r>
              <a:rPr lang="es-ES" altLang="es-ES" sz="1600" i="1">
                <a:solidFill>
                  <a:srgbClr val="000099"/>
                </a:solidFill>
                <a:latin typeface="Arial" panose="020B0604020202020204" pitchFamily="34" charset="0"/>
              </a:rPr>
              <a:t>Destilación fraccionada</a:t>
            </a:r>
          </a:p>
        </p:txBody>
      </p:sp>
      <p:pic>
        <p:nvPicPr>
          <p:cNvPr id="5633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8" y="4025900"/>
            <a:ext cx="240347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734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734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734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BAC54EE-FAFC-4E48-8BBB-197760B9150F}" type="slidenum">
              <a:rPr kumimoji="0" lang="en-US" altLang="es-ES" sz="1400" b="0">
                <a:solidFill>
                  <a:schemeClr val="tx1"/>
                </a:solidFill>
                <a:latin typeface="Tahoma" panose="020B0604030504040204" pitchFamily="34" charset="0"/>
              </a:rPr>
              <a:pPr algn="r" eaLnBrk="1" hangingPunct="1">
                <a:spcBef>
                  <a:spcPct val="0"/>
                </a:spcBef>
                <a:buClrTx/>
                <a:buFontTx/>
                <a:buNone/>
              </a:pPr>
              <a:t>41</a:t>
            </a:fld>
            <a:endParaRPr kumimoji="0" lang="en-US" altLang="es-ES" sz="1400" b="0">
              <a:solidFill>
                <a:schemeClr val="tx1"/>
              </a:solidFill>
              <a:latin typeface="Tahoma" panose="020B0604030504040204" pitchFamily="34" charset="0"/>
            </a:endParaRPr>
          </a:p>
        </p:txBody>
      </p:sp>
      <p:sp>
        <p:nvSpPr>
          <p:cNvPr id="57350"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1. Presión de vapor: Ley de Raoult</a:t>
            </a: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35" name="10 Rectángulo"/>
          <p:cNvSpPr>
            <a:spLocks noChangeArrowheads="1"/>
          </p:cNvSpPr>
          <p:nvPr/>
        </p:nvSpPr>
        <p:spPr bwMode="auto">
          <a:xfrm>
            <a:off x="900113" y="1916113"/>
            <a:ext cx="76327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Wingdings" panose="05000000000000000000" pitchFamily="2" charset="2"/>
              <a:buChar char="§"/>
              <a:defRPr/>
            </a:pPr>
            <a:r>
              <a:rPr lang="es-ES" sz="1600" b="0" dirty="0">
                <a:solidFill>
                  <a:srgbClr val="303D4E"/>
                </a:solidFill>
                <a:latin typeface="Calibri" panose="020F0502020204030204" pitchFamily="34" charset="0"/>
                <a:cs typeface="Calibri" panose="020F0502020204030204" pitchFamily="34" charset="0"/>
              </a:rPr>
              <a:t>Algunos líquidos no pueden separarse por destilación, su comportamiento se desvía de la ley de </a:t>
            </a:r>
            <a:r>
              <a:rPr lang="es-ES" sz="1600" b="0" dirty="0" err="1">
                <a:solidFill>
                  <a:srgbClr val="303D4E"/>
                </a:solidFill>
                <a:latin typeface="Calibri" panose="020F0502020204030204" pitchFamily="34" charset="0"/>
                <a:cs typeface="Calibri" panose="020F0502020204030204" pitchFamily="34" charset="0"/>
              </a:rPr>
              <a:t>Raoult</a:t>
            </a:r>
            <a:r>
              <a:rPr lang="es-ES" sz="1600" b="0" dirty="0">
                <a:solidFill>
                  <a:srgbClr val="303D4E"/>
                </a:solidFill>
                <a:latin typeface="Calibri" panose="020F0502020204030204" pitchFamily="34" charset="0"/>
                <a:cs typeface="Calibri" panose="020F0502020204030204" pitchFamily="34" charset="0"/>
              </a:rPr>
              <a:t>. Estas mezclas se denominan </a:t>
            </a:r>
            <a:r>
              <a:rPr lang="es-ES" sz="1600" dirty="0">
                <a:solidFill>
                  <a:srgbClr val="C00000"/>
                </a:solidFill>
                <a:latin typeface="Calibri" panose="020F0502020204030204" pitchFamily="34" charset="0"/>
                <a:cs typeface="Calibri" panose="020F0502020204030204" pitchFamily="34" charset="0"/>
              </a:rPr>
              <a:t>mezclas </a:t>
            </a:r>
            <a:r>
              <a:rPr lang="es-ES" sz="1600" dirty="0" err="1">
                <a:solidFill>
                  <a:srgbClr val="C00000"/>
                </a:solidFill>
                <a:latin typeface="Calibri" panose="020F0502020204030204" pitchFamily="34" charset="0"/>
                <a:cs typeface="Calibri" panose="020F0502020204030204" pitchFamily="34" charset="0"/>
              </a:rPr>
              <a:t>azeotrópicas</a:t>
            </a:r>
            <a:r>
              <a:rPr lang="es-ES" sz="1600" b="0" dirty="0">
                <a:solidFill>
                  <a:srgbClr val="303D4E"/>
                </a:solidFill>
                <a:latin typeface="Calibri" panose="020F0502020204030204" pitchFamily="34" charset="0"/>
                <a:cs typeface="Calibri" panose="020F0502020204030204" pitchFamily="34" charset="0"/>
              </a:rPr>
              <a:t>.</a:t>
            </a:r>
          </a:p>
          <a:p>
            <a:pPr marL="285750" indent="-285750" eaLnBrk="1" hangingPunct="1">
              <a:spcBef>
                <a:spcPts val="600"/>
              </a:spcBef>
              <a:buClr>
                <a:schemeClr val="tx1">
                  <a:lumMod val="60000"/>
                  <a:lumOff val="40000"/>
                </a:schemeClr>
              </a:buClr>
              <a:buFont typeface="Wingdings" panose="05000000000000000000" pitchFamily="2" charset="2"/>
              <a:buChar char="§"/>
              <a:defRPr/>
            </a:pPr>
            <a:r>
              <a:rPr lang="es-ES" sz="1600" b="0" dirty="0">
                <a:solidFill>
                  <a:srgbClr val="002060"/>
                </a:solidFill>
                <a:latin typeface="Calibri" panose="020F0502020204030204" pitchFamily="34" charset="0"/>
                <a:cs typeface="Calibri" panose="020F0502020204030204" pitchFamily="34" charset="0"/>
              </a:rPr>
              <a:t>Tienen una composición determinada y un punto de ebullición constante. Hierven como sustancias puras y la composición del vapor y del líquido son iguales y no se pueden separar. </a:t>
            </a:r>
          </a:p>
        </p:txBody>
      </p:sp>
      <p:sp>
        <p:nvSpPr>
          <p:cNvPr id="57353" name="Rectangle 3"/>
          <p:cNvSpPr>
            <a:spLocks noChangeArrowheads="1"/>
          </p:cNvSpPr>
          <p:nvPr/>
        </p:nvSpPr>
        <p:spPr bwMode="auto">
          <a:xfrm>
            <a:off x="525463" y="1484313"/>
            <a:ext cx="79914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B0F0"/>
              </a:buClr>
              <a:buFont typeface="Wingdings" panose="05000000000000000000" pitchFamily="2" charset="2"/>
              <a:buChar char="à"/>
            </a:pPr>
            <a:r>
              <a:rPr lang="es-ES" altLang="es-ES" sz="1600" i="1">
                <a:solidFill>
                  <a:srgbClr val="000099"/>
                </a:solidFill>
                <a:latin typeface="Arial" panose="020B0604020202020204" pitchFamily="34" charset="0"/>
              </a:rPr>
              <a:t>Mezclas azeotrópicas</a:t>
            </a:r>
          </a:p>
        </p:txBody>
      </p:sp>
      <p:graphicFrame>
        <p:nvGraphicFramePr>
          <p:cNvPr id="12" name="11 Tabla"/>
          <p:cNvGraphicFramePr>
            <a:graphicFrameLocks noGrp="1"/>
          </p:cNvGraphicFramePr>
          <p:nvPr/>
        </p:nvGraphicFramePr>
        <p:xfrm>
          <a:off x="2987675" y="3357563"/>
          <a:ext cx="5741988" cy="711200"/>
        </p:xfrm>
        <a:graphic>
          <a:graphicData uri="http://schemas.openxmlformats.org/drawingml/2006/table">
            <a:tbl>
              <a:tblPr/>
              <a:tblGrid>
                <a:gridCol w="2016125">
                  <a:extLst>
                    <a:ext uri="{9D8B030D-6E8A-4147-A177-3AD203B41FA5}">
                      <a16:colId xmlns:a16="http://schemas.microsoft.com/office/drawing/2014/main" val="20000"/>
                    </a:ext>
                  </a:extLst>
                </a:gridCol>
                <a:gridCol w="3725863">
                  <a:extLst>
                    <a:ext uri="{9D8B030D-6E8A-4147-A177-3AD203B41FA5}">
                      <a16:colId xmlns:a16="http://schemas.microsoft.com/office/drawing/2014/main" val="20001"/>
                    </a:ext>
                  </a:extLst>
                </a:gridCol>
              </a:tblGrid>
              <a:tr h="711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400" b="0" i="0" u="none" strike="noStrike" cap="none" normalizeH="0" baseline="0" smtClean="0">
                          <a:ln>
                            <a:noFill/>
                          </a:ln>
                          <a:solidFill>
                            <a:srgbClr val="C00000"/>
                          </a:solidFill>
                          <a:effectLst/>
                          <a:latin typeface="Calibri" pitchFamily="34" charset="0"/>
                          <a:cs typeface="Arial" charset="0"/>
                          <a:sym typeface="Wingdings" pitchFamily="2" charset="2"/>
                        </a:rPr>
                        <a:t></a:t>
                      </a:r>
                      <a:r>
                        <a:rPr kumimoji="0" lang="en-US" altLang="es-ES" sz="1400" b="0" i="1" u="none" strike="noStrike" cap="none" normalizeH="0" baseline="0" smtClean="0">
                          <a:ln>
                            <a:noFill/>
                          </a:ln>
                          <a:solidFill>
                            <a:srgbClr val="C00000"/>
                          </a:solidFill>
                          <a:effectLst/>
                          <a:latin typeface="Calibri" pitchFamily="34" charset="0"/>
                          <a:cs typeface="Arial" charset="0"/>
                          <a:sym typeface="Wingdings" pitchFamily="2" charset="2"/>
                        </a:rPr>
                        <a:t> </a:t>
                      </a:r>
                      <a:r>
                        <a:rPr kumimoji="0" lang="en-US" altLang="es-ES" sz="1400" b="0" i="1" u="none" strike="noStrike" cap="none" normalizeH="0" baseline="0" smtClean="0">
                          <a:ln>
                            <a:noFill/>
                          </a:ln>
                          <a:solidFill>
                            <a:srgbClr val="C00000"/>
                          </a:solidFill>
                          <a:effectLst/>
                          <a:latin typeface="Calibri" pitchFamily="34" charset="0"/>
                          <a:cs typeface="Arial" charset="0"/>
                        </a:rPr>
                        <a:t>Ejemplo  de azeótropo:</a:t>
                      </a:r>
                      <a:endParaRPr kumimoji="0" lang="es-ES" sz="1400" b="1" i="1" u="none" strike="noStrike" cap="none" normalizeH="0" baseline="0" smtClean="0">
                        <a:ln>
                          <a:noFill/>
                        </a:ln>
                        <a:solidFill>
                          <a:srgbClr val="303D4E"/>
                        </a:solidFill>
                        <a:effectLst/>
                        <a:latin typeface="Calibri" pitchFamily="34" charset="0"/>
                        <a:cs typeface="Arial" charset="0"/>
                      </a:endParaRPr>
                    </a:p>
                  </a:txBody>
                  <a:tcPr marL="35989" marR="35989" marT="35719" marB="3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s-ES" sz="1400" b="0" i="0" u="none" strike="noStrike" cap="none" normalizeH="0" baseline="0" smtClean="0">
                          <a:ln>
                            <a:noFill/>
                          </a:ln>
                          <a:solidFill>
                            <a:srgbClr val="000000"/>
                          </a:solidFill>
                          <a:effectLst/>
                          <a:latin typeface="Calibri" pitchFamily="34" charset="0"/>
                          <a:cs typeface="Arial" charset="0"/>
                        </a:rPr>
                        <a:t>Mezcla etanol (CH</a:t>
                      </a:r>
                      <a:r>
                        <a:rPr kumimoji="0" lang="en-US" altLang="es-ES" sz="1400" b="0" i="0" u="none" strike="noStrike" cap="none" normalizeH="0" baseline="-25000" smtClean="0">
                          <a:ln>
                            <a:noFill/>
                          </a:ln>
                          <a:solidFill>
                            <a:srgbClr val="000000"/>
                          </a:solidFill>
                          <a:effectLst/>
                          <a:latin typeface="Calibri" pitchFamily="34" charset="0"/>
                          <a:cs typeface="Arial" charset="0"/>
                        </a:rPr>
                        <a:t>3</a:t>
                      </a:r>
                      <a:r>
                        <a:rPr kumimoji="0" lang="en-US" altLang="es-ES" sz="1400" b="0" i="0" u="none" strike="noStrike" cap="none" normalizeH="0" baseline="0" smtClean="0">
                          <a:ln>
                            <a:noFill/>
                          </a:ln>
                          <a:solidFill>
                            <a:srgbClr val="000000"/>
                          </a:solidFill>
                          <a:effectLst/>
                          <a:latin typeface="Calibri" pitchFamily="34" charset="0"/>
                          <a:cs typeface="Arial" charset="0"/>
                        </a:rPr>
                        <a:t>-CH</a:t>
                      </a:r>
                      <a:r>
                        <a:rPr kumimoji="0" lang="en-US" altLang="es-ES" sz="1400" b="0" i="0" u="none" strike="noStrike" cap="none" normalizeH="0" baseline="-25000" smtClean="0">
                          <a:ln>
                            <a:noFill/>
                          </a:ln>
                          <a:solidFill>
                            <a:srgbClr val="000000"/>
                          </a:solidFill>
                          <a:effectLst/>
                          <a:latin typeface="Calibri" pitchFamily="34" charset="0"/>
                          <a:cs typeface="Arial" charset="0"/>
                        </a:rPr>
                        <a:t>2</a:t>
                      </a:r>
                      <a:r>
                        <a:rPr kumimoji="0" lang="en-US" altLang="es-ES" sz="1400" b="0" i="0" u="none" strike="noStrike" cap="none" normalizeH="0" baseline="0" smtClean="0">
                          <a:ln>
                            <a:noFill/>
                          </a:ln>
                          <a:solidFill>
                            <a:srgbClr val="000000"/>
                          </a:solidFill>
                          <a:effectLst/>
                          <a:latin typeface="Calibri" pitchFamily="34" charset="0"/>
                          <a:cs typeface="Arial" charset="0"/>
                        </a:rPr>
                        <a:t>-OH) + agua.</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smtClean="0">
                          <a:ln>
                            <a:noFill/>
                          </a:ln>
                          <a:solidFill>
                            <a:srgbClr val="000000"/>
                          </a:solidFill>
                          <a:effectLst/>
                          <a:latin typeface="Calibri" pitchFamily="34" charset="0"/>
                          <a:cs typeface="Arial" charset="0"/>
                        </a:rPr>
                        <a:t>Destila a 78,1°C (1 atm) y tiene una composición constante de 95,5% de etanol en peso. </a:t>
                      </a:r>
                      <a:endParaRPr kumimoji="0" lang="es-ES" sz="1400" b="1" i="0" u="none" strike="noStrike" cap="none" normalizeH="0" baseline="0" smtClean="0">
                        <a:ln>
                          <a:noFill/>
                        </a:ln>
                        <a:solidFill>
                          <a:srgbClr val="303D4E"/>
                        </a:solidFill>
                        <a:effectLst/>
                        <a:latin typeface="Calibri" pitchFamily="34" charset="0"/>
                        <a:cs typeface="Arial" charset="0"/>
                      </a:endParaRPr>
                    </a:p>
                  </a:txBody>
                  <a:tcPr marL="35989" marR="35989" marT="35719" marB="3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736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868738"/>
            <a:ext cx="37719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0 Rectángulo"/>
          <p:cNvSpPr>
            <a:spLocks noChangeArrowheads="1"/>
          </p:cNvSpPr>
          <p:nvPr/>
        </p:nvSpPr>
        <p:spPr bwMode="auto">
          <a:xfrm>
            <a:off x="4716463" y="4437063"/>
            <a:ext cx="412115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Wingdings" panose="05000000000000000000" pitchFamily="2" charset="2"/>
              <a:buChar char="ß"/>
              <a:defRPr/>
            </a:pPr>
            <a:r>
              <a:rPr lang="es-ES" sz="1400" b="0" dirty="0">
                <a:solidFill>
                  <a:srgbClr val="000000"/>
                </a:solidFill>
                <a:latin typeface="Times New Roman" panose="02020603050405020304" pitchFamily="18" charset="0"/>
                <a:cs typeface="Times New Roman" panose="02020603050405020304" pitchFamily="18" charset="0"/>
              </a:rPr>
              <a:t>La mezcla etanol-agua es un </a:t>
            </a:r>
            <a:r>
              <a:rPr lang="es-ES" sz="1400" b="0" dirty="0" err="1">
                <a:solidFill>
                  <a:srgbClr val="000000"/>
                </a:solidFill>
                <a:latin typeface="Times New Roman" panose="02020603050405020304" pitchFamily="18" charset="0"/>
                <a:cs typeface="Times New Roman" panose="02020603050405020304" pitchFamily="18" charset="0"/>
              </a:rPr>
              <a:t>azeótropo</a:t>
            </a:r>
            <a:r>
              <a:rPr lang="es-ES" sz="1400" b="0" dirty="0">
                <a:solidFill>
                  <a:srgbClr val="000000"/>
                </a:solidFill>
                <a:latin typeface="Times New Roman" panose="02020603050405020304" pitchFamily="18" charset="0"/>
                <a:cs typeface="Times New Roman" panose="02020603050405020304" pitchFamily="18" charset="0"/>
              </a:rPr>
              <a:t> con </a:t>
            </a:r>
            <a:r>
              <a:rPr lang="es-ES" sz="1400" b="0" i="1" dirty="0">
                <a:solidFill>
                  <a:srgbClr val="000000"/>
                </a:solidFill>
                <a:latin typeface="Times New Roman" panose="02020603050405020304" pitchFamily="18" charset="0"/>
                <a:cs typeface="Times New Roman" panose="02020603050405020304" pitchFamily="18" charset="0"/>
              </a:rPr>
              <a:t>punto de ebullición mínimo</a:t>
            </a:r>
            <a:r>
              <a:rPr lang="es-ES" sz="1400" b="0" dirty="0">
                <a:solidFill>
                  <a:srgbClr val="000000"/>
                </a:solidFill>
                <a:latin typeface="Times New Roman" panose="02020603050405020304" pitchFamily="18" charset="0"/>
                <a:cs typeface="Times New Roman" panose="02020603050405020304" pitchFamily="18" charset="0"/>
              </a:rPr>
              <a:t> (la mezcla tiene un punto de ebullición más bajo que sus componentes puros)</a:t>
            </a:r>
          </a:p>
          <a:p>
            <a:pPr marL="285750" indent="-285750" eaLnBrk="1" hangingPunct="1">
              <a:spcBef>
                <a:spcPts val="600"/>
              </a:spcBef>
              <a:buClr>
                <a:schemeClr val="tx1">
                  <a:lumMod val="60000"/>
                  <a:lumOff val="40000"/>
                </a:schemeClr>
              </a:buClr>
              <a:buFont typeface="Wingdings" panose="05000000000000000000" pitchFamily="2" charset="2"/>
              <a:buChar char="ß"/>
              <a:defRPr/>
            </a:pPr>
            <a:r>
              <a:rPr lang="es-ES" sz="1400" b="0" dirty="0">
                <a:solidFill>
                  <a:srgbClr val="303D4E"/>
                </a:solidFill>
                <a:latin typeface="Times New Roman" panose="02020603050405020304" pitchFamily="18" charset="0"/>
                <a:cs typeface="Times New Roman" panose="02020603050405020304" pitchFamily="18" charset="0"/>
              </a:rPr>
              <a:t>Existen otros </a:t>
            </a:r>
            <a:r>
              <a:rPr lang="es-ES" sz="1400" b="0" dirty="0" err="1">
                <a:solidFill>
                  <a:srgbClr val="303D4E"/>
                </a:solidFill>
                <a:latin typeface="Times New Roman" panose="02020603050405020304" pitchFamily="18" charset="0"/>
                <a:cs typeface="Times New Roman" panose="02020603050405020304" pitchFamily="18" charset="0"/>
              </a:rPr>
              <a:t>azeótropos</a:t>
            </a:r>
            <a:r>
              <a:rPr lang="es-ES" sz="1400" b="0" dirty="0">
                <a:solidFill>
                  <a:srgbClr val="303D4E"/>
                </a:solidFill>
                <a:latin typeface="Times New Roman" panose="02020603050405020304" pitchFamily="18" charset="0"/>
                <a:cs typeface="Times New Roman" panose="02020603050405020304" pitchFamily="18" charset="0"/>
              </a:rPr>
              <a:t> de </a:t>
            </a:r>
            <a:r>
              <a:rPr lang="es-ES" sz="1400" b="0" i="1" dirty="0">
                <a:solidFill>
                  <a:srgbClr val="303D4E"/>
                </a:solidFill>
                <a:latin typeface="Times New Roman" panose="02020603050405020304" pitchFamily="18" charset="0"/>
                <a:cs typeface="Times New Roman" panose="02020603050405020304" pitchFamily="18" charset="0"/>
              </a:rPr>
              <a:t>punto de ebullición máximo</a:t>
            </a:r>
            <a:r>
              <a:rPr lang="es-ES" sz="1400" b="0" dirty="0">
                <a:solidFill>
                  <a:srgbClr val="303D4E"/>
                </a:solidFill>
                <a:latin typeface="Times New Roman" panose="02020603050405020304" pitchFamily="18" charset="0"/>
                <a:cs typeface="Times New Roman" panose="02020603050405020304" pitchFamily="18" charset="0"/>
              </a:rPr>
              <a:t> (la mezcla hierve a temperatura más alta que sus componentes puros)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837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837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837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E529151-FE3B-420A-90F2-CBD353115420}" type="slidenum">
              <a:rPr kumimoji="0" lang="en-US" altLang="es-ES" sz="1400" b="0">
                <a:solidFill>
                  <a:schemeClr val="tx1"/>
                </a:solidFill>
                <a:latin typeface="Tahoma" panose="020B0604030504040204" pitchFamily="34" charset="0"/>
              </a:rPr>
              <a:pPr algn="r" eaLnBrk="1" hangingPunct="1">
                <a:spcBef>
                  <a:spcPct val="0"/>
                </a:spcBef>
                <a:buClrTx/>
                <a:buFontTx/>
                <a:buNone/>
              </a:pPr>
              <a:t>42</a:t>
            </a:fld>
            <a:endParaRPr kumimoji="0" lang="en-US" altLang="es-ES" sz="1400" b="0">
              <a:solidFill>
                <a:schemeClr val="tx1"/>
              </a:solidFill>
              <a:latin typeface="Tahoma" panose="020B0604030504040204" pitchFamily="34" charset="0"/>
            </a:endParaRP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58375" name="Rectangle 3"/>
          <p:cNvSpPr>
            <a:spLocks noChangeArrowheads="1"/>
          </p:cNvSpPr>
          <p:nvPr/>
        </p:nvSpPr>
        <p:spPr bwMode="auto">
          <a:xfrm>
            <a:off x="611188" y="1196975"/>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2. Elevación del punto de ebullición</a:t>
            </a:r>
          </a:p>
        </p:txBody>
      </p:sp>
      <p:sp>
        <p:nvSpPr>
          <p:cNvPr id="13" name="10 Rectángulo"/>
          <p:cNvSpPr>
            <a:spLocks noChangeArrowheads="1"/>
          </p:cNvSpPr>
          <p:nvPr/>
        </p:nvSpPr>
        <p:spPr bwMode="auto">
          <a:xfrm>
            <a:off x="900113" y="1844675"/>
            <a:ext cx="76327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600" b="0" dirty="0">
                <a:solidFill>
                  <a:srgbClr val="000000"/>
                </a:solidFill>
                <a:latin typeface="Calibri" pitchFamily="34" charset="0"/>
                <a:cs typeface="Calibri" pitchFamily="34" charset="0"/>
              </a:rPr>
              <a:t>El punto de ebullición normal de un líquido es la temperatura a la que se iguala su presión de vapor con la presión atmosférica. </a:t>
            </a:r>
          </a:p>
          <a:p>
            <a:pPr marL="285750" indent="-285750" eaLnBrk="1" hangingPunct="1">
              <a:spcBef>
                <a:spcPts val="600"/>
              </a:spcBef>
              <a:buClr>
                <a:schemeClr val="tx1">
                  <a:lumMod val="60000"/>
                  <a:lumOff val="40000"/>
                </a:schemeClr>
              </a:buClr>
              <a:buFont typeface="Arial" charset="0"/>
              <a:buChar char="•"/>
              <a:defRPr/>
            </a:pPr>
            <a:r>
              <a:rPr lang="es-ES" sz="1600" b="0" dirty="0">
                <a:solidFill>
                  <a:srgbClr val="4D4D4D"/>
                </a:solidFill>
                <a:latin typeface="Calibri" pitchFamily="34" charset="0"/>
                <a:cs typeface="Calibri" pitchFamily="34" charset="0"/>
              </a:rPr>
              <a:t>Si al añadir un soluto al líquido se reduce su presión de vapor, la temperatura de la disolución tendrá que aumentar para que el líquido hierva a la misma presión. Así, la temperatura de ebullición de la disolución </a:t>
            </a:r>
            <a:r>
              <a:rPr lang="es-ES" sz="1600" b="0" u="sng" dirty="0">
                <a:solidFill>
                  <a:srgbClr val="4D4D4D"/>
                </a:solidFill>
                <a:latin typeface="Calibri" pitchFamily="34" charset="0"/>
                <a:cs typeface="Calibri" pitchFamily="34" charset="0"/>
              </a:rPr>
              <a:t>se eleva</a:t>
            </a:r>
            <a:r>
              <a:rPr lang="es-ES" sz="1600" b="0" dirty="0">
                <a:solidFill>
                  <a:srgbClr val="4D4D4D"/>
                </a:solidFill>
                <a:latin typeface="Calibri" pitchFamily="34" charset="0"/>
                <a:cs typeface="Calibri" pitchFamily="34" charset="0"/>
              </a:rPr>
              <a:t> con respecto al disolvente puro.</a:t>
            </a:r>
          </a:p>
        </p:txBody>
      </p:sp>
      <p:sp>
        <p:nvSpPr>
          <p:cNvPr id="58377" name="Rectangle 3"/>
          <p:cNvSpPr>
            <a:spLocks noChangeArrowheads="1"/>
          </p:cNvSpPr>
          <p:nvPr/>
        </p:nvSpPr>
        <p:spPr bwMode="auto">
          <a:xfrm>
            <a:off x="4716463" y="5138738"/>
            <a:ext cx="3887787"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400" b="0" i="1">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K</a:t>
            </a:r>
            <a:r>
              <a:rPr lang="es-ES" altLang="es-ES" sz="1400" b="0" i="1"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a:t>
            </a:r>
            <a:r>
              <a:rPr lang="es-ES" altLang="es-ES" sz="14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 constante de elevación molal del punto de ebullición. Depende solo del disolvente. Para el agua, </a:t>
            </a:r>
            <a:r>
              <a:rPr lang="es-ES" altLang="es-ES" sz="1400" b="0" i="1">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K</a:t>
            </a:r>
            <a:r>
              <a:rPr lang="es-ES" altLang="es-ES" sz="1400" b="0" i="1"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e</a:t>
            </a:r>
            <a:r>
              <a:rPr lang="es-ES" altLang="es-ES" sz="14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 0,512 °C/m.</a:t>
            </a:r>
          </a:p>
        </p:txBody>
      </p:sp>
      <p:pic>
        <p:nvPicPr>
          <p:cNvPr id="583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238" y="4649788"/>
            <a:ext cx="20288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0 Rectángulo"/>
          <p:cNvSpPr>
            <a:spLocks noChangeArrowheads="1"/>
          </p:cNvSpPr>
          <p:nvPr/>
        </p:nvSpPr>
        <p:spPr bwMode="auto">
          <a:xfrm>
            <a:off x="4356100" y="3429000"/>
            <a:ext cx="44815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2060"/>
                </a:solidFill>
                <a:latin typeface="Times New Roman" panose="02020603050405020304" pitchFamily="18" charset="0"/>
                <a:cs typeface="Times New Roman" panose="02020603050405020304" pitchFamily="18" charset="0"/>
              </a:rPr>
              <a:t>La diferencia entre el punto de ebullición del disolvente puro y el de la disolución, es proporcional a la </a:t>
            </a:r>
            <a:r>
              <a:rPr lang="es-ES" sz="1600" b="0" dirty="0" err="1">
                <a:solidFill>
                  <a:srgbClr val="002060"/>
                </a:solidFill>
                <a:latin typeface="Times New Roman" panose="02020603050405020304" pitchFamily="18" charset="0"/>
                <a:cs typeface="Times New Roman" panose="02020603050405020304" pitchFamily="18" charset="0"/>
              </a:rPr>
              <a:t>molalidad</a:t>
            </a:r>
            <a:r>
              <a:rPr lang="es-ES" sz="1600" b="0" dirty="0">
                <a:solidFill>
                  <a:srgbClr val="002060"/>
                </a:solidFill>
                <a:latin typeface="Times New Roman" panose="02020603050405020304" pitchFamily="18" charset="0"/>
                <a:cs typeface="Times New Roman" panose="02020603050405020304" pitchFamily="18" charset="0"/>
              </a:rPr>
              <a:t> </a:t>
            </a:r>
            <a:r>
              <a:rPr lang="es-ES" sz="1600" b="0" i="1" dirty="0">
                <a:solidFill>
                  <a:srgbClr val="002060"/>
                </a:solidFill>
                <a:latin typeface="Times New Roman" panose="02020603050405020304" pitchFamily="18" charset="0"/>
                <a:cs typeface="Times New Roman" panose="02020603050405020304" pitchFamily="18" charset="0"/>
              </a:rPr>
              <a:t>m</a:t>
            </a:r>
            <a:r>
              <a:rPr lang="es-ES" sz="1600" b="0" dirty="0">
                <a:solidFill>
                  <a:srgbClr val="002060"/>
                </a:solidFill>
                <a:latin typeface="Times New Roman" panose="02020603050405020304" pitchFamily="18" charset="0"/>
                <a:cs typeface="Times New Roman" panose="02020603050405020304" pitchFamily="18" charset="0"/>
              </a:rPr>
              <a:t> de la disolución (propiedad </a:t>
            </a:r>
            <a:r>
              <a:rPr lang="es-ES" sz="1600" b="0" dirty="0" err="1">
                <a:solidFill>
                  <a:srgbClr val="002060"/>
                </a:solidFill>
                <a:latin typeface="Times New Roman" panose="02020603050405020304" pitchFamily="18" charset="0"/>
                <a:cs typeface="Times New Roman" panose="02020603050405020304" pitchFamily="18" charset="0"/>
              </a:rPr>
              <a:t>coligativa</a:t>
            </a:r>
            <a:r>
              <a:rPr lang="es-ES" sz="1600" b="0" dirty="0">
                <a:solidFill>
                  <a:srgbClr val="002060"/>
                </a:solidFill>
                <a:latin typeface="Times New Roman" panose="02020603050405020304" pitchFamily="18" charset="0"/>
                <a:cs typeface="Times New Roman" panose="02020603050405020304" pitchFamily="18" charset="0"/>
              </a:rPr>
              <a:t>):</a:t>
            </a:r>
          </a:p>
        </p:txBody>
      </p:sp>
      <p:pic>
        <p:nvPicPr>
          <p:cNvPr id="583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716338"/>
            <a:ext cx="37623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5939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5939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5939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4E9ADD55-0764-418F-94AA-E27BBAEAAD24}" type="slidenum">
              <a:rPr kumimoji="0" lang="en-US" altLang="es-ES" sz="1400" b="0">
                <a:solidFill>
                  <a:schemeClr val="tx1"/>
                </a:solidFill>
                <a:latin typeface="Tahoma" panose="020B0604030504040204" pitchFamily="34" charset="0"/>
              </a:rPr>
              <a:pPr algn="r" eaLnBrk="1" hangingPunct="1">
                <a:spcBef>
                  <a:spcPct val="0"/>
                </a:spcBef>
                <a:buClrTx/>
                <a:buFontTx/>
                <a:buNone/>
              </a:pPr>
              <a:t>43</a:t>
            </a:fld>
            <a:endParaRPr kumimoji="0" lang="en-US" altLang="es-ES" sz="1400" b="0">
              <a:solidFill>
                <a:schemeClr val="tx1"/>
              </a:solidFill>
              <a:latin typeface="Tahoma" panose="020B0604030504040204" pitchFamily="34" charset="0"/>
            </a:endParaRP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59399" name="Rectangle 3"/>
          <p:cNvSpPr>
            <a:spLocks noChangeArrowheads="1"/>
          </p:cNvSpPr>
          <p:nvPr/>
        </p:nvSpPr>
        <p:spPr bwMode="auto">
          <a:xfrm>
            <a:off x="611188" y="1196975"/>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3. Descenso del punto de congelación</a:t>
            </a:r>
          </a:p>
        </p:txBody>
      </p:sp>
      <p:pic>
        <p:nvPicPr>
          <p:cNvPr id="594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716338"/>
            <a:ext cx="37623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4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865688"/>
            <a:ext cx="20383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0 Rectángulo"/>
          <p:cNvSpPr>
            <a:spLocks noChangeArrowheads="1"/>
          </p:cNvSpPr>
          <p:nvPr/>
        </p:nvSpPr>
        <p:spPr bwMode="auto">
          <a:xfrm>
            <a:off x="900113" y="1844675"/>
            <a:ext cx="76327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600" b="0" dirty="0">
                <a:solidFill>
                  <a:srgbClr val="000000"/>
                </a:solidFill>
                <a:latin typeface="Calibri" pitchFamily="34" charset="0"/>
                <a:cs typeface="Calibri" pitchFamily="34" charset="0"/>
              </a:rPr>
              <a:t>Al añadir un soluto no volátil a un disolvente puro, disminuye el punto de congelación de la disolución, a una temperatura inferior a la del disolvente puro. </a:t>
            </a:r>
          </a:p>
          <a:p>
            <a:pPr marL="285750" indent="-285750" eaLnBrk="1" hangingPunct="1">
              <a:spcBef>
                <a:spcPts val="600"/>
              </a:spcBef>
              <a:buClr>
                <a:schemeClr val="tx1">
                  <a:lumMod val="60000"/>
                  <a:lumOff val="40000"/>
                </a:schemeClr>
              </a:buClr>
              <a:buFont typeface="Arial" charset="0"/>
              <a:buChar char="•"/>
              <a:defRPr/>
            </a:pPr>
            <a:r>
              <a:rPr lang="es-ES" sz="1600" b="0" dirty="0">
                <a:solidFill>
                  <a:srgbClr val="4D4D4D"/>
                </a:solidFill>
                <a:latin typeface="Calibri" pitchFamily="34" charset="0"/>
                <a:cs typeface="Calibri" pitchFamily="34" charset="0"/>
              </a:rPr>
              <a:t>Si al añadir un soluto al líquido se reduce la presión de vapor de la disolución, el disolvente puro debe disminuir su presión de vapor (y su temperatura) para poder alcanzar el equilibrio y congelarse a la misma presión. La temperatura de congelación de la disolución </a:t>
            </a:r>
            <a:r>
              <a:rPr lang="es-ES" sz="1600" b="0" u="sng" dirty="0">
                <a:solidFill>
                  <a:srgbClr val="4D4D4D"/>
                </a:solidFill>
                <a:latin typeface="Calibri" pitchFamily="34" charset="0"/>
                <a:cs typeface="Calibri" pitchFamily="34" charset="0"/>
              </a:rPr>
              <a:t>disminuye</a:t>
            </a:r>
            <a:r>
              <a:rPr lang="es-ES" sz="1600" b="0" dirty="0">
                <a:solidFill>
                  <a:srgbClr val="4D4D4D"/>
                </a:solidFill>
                <a:latin typeface="Calibri" pitchFamily="34" charset="0"/>
                <a:cs typeface="Calibri" pitchFamily="34" charset="0"/>
              </a:rPr>
              <a:t> respecto al disolvente puro.</a:t>
            </a:r>
          </a:p>
        </p:txBody>
      </p:sp>
      <p:sp>
        <p:nvSpPr>
          <p:cNvPr id="14" name="10 Rectángulo"/>
          <p:cNvSpPr>
            <a:spLocks noChangeArrowheads="1"/>
          </p:cNvSpPr>
          <p:nvPr/>
        </p:nvSpPr>
        <p:spPr bwMode="auto">
          <a:xfrm>
            <a:off x="4356100" y="3716338"/>
            <a:ext cx="44815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2060"/>
                </a:solidFill>
                <a:latin typeface="Times New Roman" panose="02020603050405020304" pitchFamily="18" charset="0"/>
                <a:cs typeface="Times New Roman" panose="02020603050405020304" pitchFamily="18" charset="0"/>
              </a:rPr>
              <a:t>La diferencia entre el punto de congelación del disolvente puro y el de la disolución, es proporcional a la </a:t>
            </a:r>
            <a:r>
              <a:rPr lang="es-ES" sz="1600" b="0" dirty="0" err="1">
                <a:solidFill>
                  <a:srgbClr val="002060"/>
                </a:solidFill>
                <a:latin typeface="Times New Roman" panose="02020603050405020304" pitchFamily="18" charset="0"/>
                <a:cs typeface="Times New Roman" panose="02020603050405020304" pitchFamily="18" charset="0"/>
              </a:rPr>
              <a:t>molalidad</a:t>
            </a:r>
            <a:r>
              <a:rPr lang="es-ES" sz="1600" b="0" dirty="0">
                <a:solidFill>
                  <a:srgbClr val="002060"/>
                </a:solidFill>
                <a:latin typeface="Times New Roman" panose="02020603050405020304" pitchFamily="18" charset="0"/>
                <a:cs typeface="Times New Roman" panose="02020603050405020304" pitchFamily="18" charset="0"/>
              </a:rPr>
              <a:t> </a:t>
            </a:r>
            <a:r>
              <a:rPr lang="es-ES" sz="1600" b="0" i="1" dirty="0">
                <a:solidFill>
                  <a:srgbClr val="002060"/>
                </a:solidFill>
                <a:latin typeface="Times New Roman" panose="02020603050405020304" pitchFamily="18" charset="0"/>
                <a:cs typeface="Times New Roman" panose="02020603050405020304" pitchFamily="18" charset="0"/>
              </a:rPr>
              <a:t>m</a:t>
            </a:r>
            <a:r>
              <a:rPr lang="es-ES" sz="1600" b="0" dirty="0">
                <a:solidFill>
                  <a:srgbClr val="002060"/>
                </a:solidFill>
                <a:latin typeface="Times New Roman" panose="02020603050405020304" pitchFamily="18" charset="0"/>
                <a:cs typeface="Times New Roman" panose="02020603050405020304" pitchFamily="18" charset="0"/>
              </a:rPr>
              <a:t> de la disolución (propiedad </a:t>
            </a:r>
            <a:r>
              <a:rPr lang="es-ES" sz="1600" b="0" dirty="0" err="1">
                <a:solidFill>
                  <a:srgbClr val="002060"/>
                </a:solidFill>
                <a:latin typeface="Times New Roman" panose="02020603050405020304" pitchFamily="18" charset="0"/>
                <a:cs typeface="Times New Roman" panose="02020603050405020304" pitchFamily="18" charset="0"/>
              </a:rPr>
              <a:t>coligativa</a:t>
            </a:r>
            <a:r>
              <a:rPr lang="es-ES" sz="1600" b="0" dirty="0">
                <a:solidFill>
                  <a:srgbClr val="002060"/>
                </a:solidFill>
                <a:latin typeface="Times New Roman" panose="02020603050405020304" pitchFamily="18" charset="0"/>
                <a:cs typeface="Times New Roman" panose="02020603050405020304" pitchFamily="18" charset="0"/>
              </a:rPr>
              <a:t>):</a:t>
            </a:r>
          </a:p>
        </p:txBody>
      </p:sp>
      <p:sp>
        <p:nvSpPr>
          <p:cNvPr id="59404" name="Rectangle 3"/>
          <p:cNvSpPr>
            <a:spLocks noChangeArrowheads="1"/>
          </p:cNvSpPr>
          <p:nvPr/>
        </p:nvSpPr>
        <p:spPr bwMode="auto">
          <a:xfrm>
            <a:off x="4716463" y="5281613"/>
            <a:ext cx="3887787"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400" b="0" i="1">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K</a:t>
            </a:r>
            <a:r>
              <a:rPr lang="es-ES" altLang="es-ES" sz="1400" b="0" i="1"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c</a:t>
            </a:r>
            <a:r>
              <a:rPr lang="es-ES" altLang="es-ES" sz="14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 constante de descenso molal del punto de congelación. Depende solo del disolvente. Para el agua, </a:t>
            </a:r>
            <a:r>
              <a:rPr lang="es-ES" altLang="es-ES" sz="1400" b="0" i="1">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K</a:t>
            </a:r>
            <a:r>
              <a:rPr lang="es-ES" altLang="es-ES" sz="1400" b="0" i="1" baseline="-2500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c</a:t>
            </a:r>
            <a:r>
              <a:rPr lang="es-ES" altLang="es-ES" sz="1400" b="0">
                <a:solidFill>
                  <a:srgbClr val="333333"/>
                </a:solidFill>
                <a:latin typeface="Times New Roman" panose="02020603050405020304" pitchFamily="18" charset="0"/>
                <a:cs typeface="Times New Roman" panose="02020603050405020304" pitchFamily="18" charset="0"/>
                <a:sym typeface="Wingdings" panose="05000000000000000000" pitchFamily="2" charset="2"/>
              </a:rPr>
              <a:t> = 1,86 °C/m.</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6041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6042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6042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3CEA42CA-6235-409C-9F8A-14C1FE7A6BDD}" type="slidenum">
              <a:rPr kumimoji="0" lang="en-US" altLang="es-ES" sz="1400" b="0">
                <a:solidFill>
                  <a:schemeClr val="tx1"/>
                </a:solidFill>
                <a:latin typeface="Tahoma" panose="020B0604030504040204" pitchFamily="34" charset="0"/>
              </a:rPr>
              <a:pPr algn="r" eaLnBrk="1" hangingPunct="1">
                <a:spcBef>
                  <a:spcPct val="0"/>
                </a:spcBef>
                <a:buClrTx/>
                <a:buFontTx/>
                <a:buNone/>
              </a:pPr>
              <a:t>44</a:t>
            </a:fld>
            <a:endParaRPr kumimoji="0" lang="en-US" altLang="es-ES" sz="1400" b="0">
              <a:solidFill>
                <a:schemeClr val="tx1"/>
              </a:solidFill>
              <a:latin typeface="Tahoma" panose="020B0604030504040204" pitchFamily="34" charset="0"/>
            </a:endParaRP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60423" name="Rectangle 3"/>
          <p:cNvSpPr>
            <a:spLocks noChangeArrowheads="1"/>
          </p:cNvSpPr>
          <p:nvPr/>
        </p:nvSpPr>
        <p:spPr bwMode="auto">
          <a:xfrm>
            <a:off x="611188" y="1196975"/>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Aplicaciones</a:t>
            </a:r>
          </a:p>
        </p:txBody>
      </p:sp>
      <p:pic>
        <p:nvPicPr>
          <p:cNvPr id="604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413" y="2997200"/>
            <a:ext cx="23526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997200"/>
            <a:ext cx="27717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0 Rectángulo"/>
          <p:cNvSpPr>
            <a:spLocks noChangeArrowheads="1"/>
          </p:cNvSpPr>
          <p:nvPr/>
        </p:nvSpPr>
        <p:spPr bwMode="auto">
          <a:xfrm>
            <a:off x="900113" y="1700213"/>
            <a:ext cx="763270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600" b="0" dirty="0">
                <a:solidFill>
                  <a:srgbClr val="000000"/>
                </a:solidFill>
                <a:latin typeface="Calibri" pitchFamily="34" charset="0"/>
                <a:cs typeface="Calibri" pitchFamily="34" charset="0"/>
              </a:rPr>
              <a:t>Ambas propiedades se pueden usar para determinar la masa molecular de un soluto</a:t>
            </a:r>
          </a:p>
          <a:p>
            <a:pPr marL="285750" indent="-285750" eaLnBrk="1" hangingPunct="1">
              <a:spcBef>
                <a:spcPts val="600"/>
              </a:spcBef>
              <a:buClr>
                <a:schemeClr val="tx1">
                  <a:lumMod val="60000"/>
                  <a:lumOff val="40000"/>
                </a:schemeClr>
              </a:buClr>
              <a:buFont typeface="Arial" charset="0"/>
              <a:buChar char="•"/>
              <a:defRPr/>
            </a:pPr>
            <a:r>
              <a:rPr lang="es-ES" sz="1600" dirty="0" err="1">
                <a:solidFill>
                  <a:srgbClr val="0070C0"/>
                </a:solidFill>
                <a:latin typeface="Calibri" pitchFamily="34" charset="0"/>
                <a:cs typeface="Calibri" pitchFamily="34" charset="0"/>
              </a:rPr>
              <a:t>Ebulloscopía</a:t>
            </a:r>
            <a:r>
              <a:rPr lang="es-ES" sz="1600" b="0" dirty="0">
                <a:solidFill>
                  <a:srgbClr val="4D4D4D"/>
                </a:solidFill>
                <a:latin typeface="Calibri" pitchFamily="34" charset="0"/>
                <a:cs typeface="Calibri" pitchFamily="34" charset="0"/>
              </a:rPr>
              <a:t>. Se parte de un disolvente con temperatura de ebullición y constante de elevación </a:t>
            </a:r>
            <a:r>
              <a:rPr lang="es-ES" sz="1600" b="0" dirty="0" err="1">
                <a:solidFill>
                  <a:srgbClr val="4D4D4D"/>
                </a:solidFill>
                <a:latin typeface="Calibri" pitchFamily="34" charset="0"/>
                <a:cs typeface="Calibri" pitchFamily="34" charset="0"/>
              </a:rPr>
              <a:t>molal</a:t>
            </a:r>
            <a:r>
              <a:rPr lang="es-ES" sz="1600" b="0" dirty="0">
                <a:solidFill>
                  <a:srgbClr val="4D4D4D"/>
                </a:solidFill>
                <a:latin typeface="Calibri" pitchFamily="34" charset="0"/>
                <a:cs typeface="Calibri" pitchFamily="34" charset="0"/>
              </a:rPr>
              <a:t> conocidas, y se prepara una disolución diluida con una cantidad conocida de soluto.  A partir de la nueva temperatura de ebullición se obtiene:</a:t>
            </a:r>
          </a:p>
        </p:txBody>
      </p:sp>
      <p:cxnSp>
        <p:nvCxnSpPr>
          <p:cNvPr id="60427" name="32 Conector recto de flecha"/>
          <p:cNvCxnSpPr>
            <a:cxnSpLocks noChangeShapeType="1"/>
          </p:cNvCxnSpPr>
          <p:nvPr/>
        </p:nvCxnSpPr>
        <p:spPr bwMode="auto">
          <a:xfrm>
            <a:off x="4716463" y="3263900"/>
            <a:ext cx="503237" cy="0"/>
          </a:xfrm>
          <a:prstGeom prst="straightConnector1">
            <a:avLst/>
          </a:prstGeom>
          <a:noFill/>
          <a:ln w="38100" algn="ctr">
            <a:solidFill>
              <a:srgbClr val="00B05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10 Rectángulo"/>
          <p:cNvSpPr>
            <a:spLocks noChangeArrowheads="1"/>
          </p:cNvSpPr>
          <p:nvPr/>
        </p:nvSpPr>
        <p:spPr bwMode="auto">
          <a:xfrm>
            <a:off x="900113" y="3732213"/>
            <a:ext cx="76327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600" dirty="0">
                <a:solidFill>
                  <a:srgbClr val="0070C0"/>
                </a:solidFill>
                <a:latin typeface="Calibri" pitchFamily="34" charset="0"/>
                <a:cs typeface="Calibri" pitchFamily="34" charset="0"/>
              </a:rPr>
              <a:t>Crioscopía</a:t>
            </a:r>
            <a:r>
              <a:rPr lang="es-ES" sz="1600" b="0" dirty="0">
                <a:solidFill>
                  <a:srgbClr val="4D4D4D"/>
                </a:solidFill>
                <a:latin typeface="Calibri" pitchFamily="34" charset="0"/>
                <a:cs typeface="Calibri" pitchFamily="34" charset="0"/>
              </a:rPr>
              <a:t>. Método similar al anterior, pero determinando la variación en la temperatura de congelación de la disolución formada. Método más sencillo porque los puntos de congelación son más fáciles de determinar y las constantes de disminución </a:t>
            </a:r>
            <a:r>
              <a:rPr lang="es-ES" sz="1600" b="0" dirty="0" err="1">
                <a:solidFill>
                  <a:srgbClr val="4D4D4D"/>
                </a:solidFill>
                <a:latin typeface="Calibri" pitchFamily="34" charset="0"/>
                <a:cs typeface="Calibri" pitchFamily="34" charset="0"/>
              </a:rPr>
              <a:t>molal</a:t>
            </a:r>
            <a:r>
              <a:rPr lang="es-ES" sz="1600" b="0" dirty="0">
                <a:solidFill>
                  <a:srgbClr val="4D4D4D"/>
                </a:solidFill>
                <a:latin typeface="Calibri" pitchFamily="34" charset="0"/>
                <a:cs typeface="Calibri" pitchFamily="34" charset="0"/>
              </a:rPr>
              <a:t> son más grandes que las de elevación. </a:t>
            </a:r>
            <a:r>
              <a:rPr lang="es-ES" sz="1600" b="0" i="1" dirty="0">
                <a:solidFill>
                  <a:srgbClr val="4D4D4D"/>
                </a:solidFill>
                <a:latin typeface="Calibri" pitchFamily="34" charset="0"/>
                <a:cs typeface="Calibri" pitchFamily="34" charset="0"/>
              </a:rPr>
              <a:t>K</a:t>
            </a:r>
            <a:r>
              <a:rPr lang="es-ES" sz="1600" b="0" i="1" baseline="-25000" dirty="0">
                <a:solidFill>
                  <a:srgbClr val="4D4D4D"/>
                </a:solidFill>
                <a:latin typeface="Calibri" pitchFamily="34" charset="0"/>
                <a:cs typeface="Calibri" pitchFamily="34" charset="0"/>
              </a:rPr>
              <a:t>c</a:t>
            </a:r>
            <a:r>
              <a:rPr lang="es-ES" sz="1600" b="0" i="1" dirty="0">
                <a:solidFill>
                  <a:srgbClr val="4D4D4D"/>
                </a:solidFill>
                <a:latin typeface="Calibri" pitchFamily="34" charset="0"/>
                <a:cs typeface="Calibri" pitchFamily="34" charset="0"/>
              </a:rPr>
              <a:t> &gt; </a:t>
            </a:r>
            <a:r>
              <a:rPr lang="es-ES" sz="1600" b="0" i="1" dirty="0" err="1">
                <a:solidFill>
                  <a:srgbClr val="4D4D4D"/>
                </a:solidFill>
                <a:latin typeface="Calibri" pitchFamily="34" charset="0"/>
                <a:cs typeface="Calibri" pitchFamily="34" charset="0"/>
              </a:rPr>
              <a:t>K</a:t>
            </a:r>
            <a:r>
              <a:rPr lang="es-ES" sz="1600" b="0" i="1" baseline="-25000" dirty="0" err="1">
                <a:solidFill>
                  <a:srgbClr val="4D4D4D"/>
                </a:solidFill>
                <a:latin typeface="Calibri" pitchFamily="34" charset="0"/>
                <a:cs typeface="Calibri" pitchFamily="34" charset="0"/>
              </a:rPr>
              <a:t>e</a:t>
            </a:r>
            <a:r>
              <a:rPr lang="es-ES" sz="1600" b="0" dirty="0">
                <a:solidFill>
                  <a:srgbClr val="4D4D4D"/>
                </a:solidFill>
                <a:latin typeface="Calibri" pitchFamily="34" charset="0"/>
                <a:cs typeface="Calibri" pitchFamily="34" charset="0"/>
              </a:rPr>
              <a:t>.</a:t>
            </a:r>
          </a:p>
        </p:txBody>
      </p:sp>
      <p:sp>
        <p:nvSpPr>
          <p:cNvPr id="17" name="10 Rectángulo"/>
          <p:cNvSpPr>
            <a:spLocks noChangeArrowheads="1"/>
          </p:cNvSpPr>
          <p:nvPr/>
        </p:nvSpPr>
        <p:spPr bwMode="auto">
          <a:xfrm>
            <a:off x="3316288" y="5084763"/>
            <a:ext cx="52165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eaLnBrk="1" hangingPunct="1">
              <a:spcBef>
                <a:spcPts val="600"/>
              </a:spcBef>
              <a:buClr>
                <a:schemeClr val="tx1">
                  <a:lumMod val="60000"/>
                  <a:lumOff val="40000"/>
                </a:schemeClr>
              </a:buClr>
              <a:buFont typeface="Arial" charset="0"/>
              <a:buChar char="•"/>
              <a:defRPr/>
            </a:pPr>
            <a:r>
              <a:rPr lang="es-ES" sz="1600" dirty="0">
                <a:solidFill>
                  <a:srgbClr val="C00000"/>
                </a:solidFill>
                <a:latin typeface="Calibri" pitchFamily="34" charset="0"/>
                <a:cs typeface="Calibri" pitchFamily="34" charset="0"/>
              </a:rPr>
              <a:t>Anticongelantes</a:t>
            </a:r>
            <a:r>
              <a:rPr lang="es-ES" sz="1600" b="0" dirty="0">
                <a:solidFill>
                  <a:srgbClr val="4D4D4D"/>
                </a:solidFill>
                <a:latin typeface="Calibri" pitchFamily="34" charset="0"/>
                <a:cs typeface="Calibri" pitchFamily="34" charset="0"/>
              </a:rPr>
              <a:t>. </a:t>
            </a:r>
            <a:r>
              <a:rPr lang="es-ES" sz="1600" b="0" dirty="0">
                <a:solidFill>
                  <a:srgbClr val="000000"/>
                </a:solidFill>
                <a:latin typeface="Calibri" pitchFamily="34" charset="0"/>
                <a:cs typeface="Calibri" pitchFamily="34" charset="0"/>
              </a:rPr>
              <a:t>Se utilizan para evitar la congelación del agua en el circuito de refrigeración de los automóviles. Para motores se usan </a:t>
            </a:r>
            <a:r>
              <a:rPr lang="es-ES" sz="1600" b="0" dirty="0" err="1">
                <a:solidFill>
                  <a:srgbClr val="000000"/>
                </a:solidFill>
                <a:latin typeface="Calibri" pitchFamily="34" charset="0"/>
                <a:cs typeface="Calibri" pitchFamily="34" charset="0"/>
              </a:rPr>
              <a:t>polioles</a:t>
            </a:r>
            <a:r>
              <a:rPr lang="es-ES" sz="1600" b="0" dirty="0">
                <a:solidFill>
                  <a:srgbClr val="000000"/>
                </a:solidFill>
                <a:latin typeface="Calibri" pitchFamily="34" charset="0"/>
                <a:cs typeface="Calibri" pitchFamily="34" charset="0"/>
              </a:rPr>
              <a:t> (etilenglicol y glicerina). Para evitar hielo en las carreteras se utilizan sales como CaCl</a:t>
            </a:r>
            <a:r>
              <a:rPr lang="es-ES" sz="1600" b="0" baseline="-25000" dirty="0">
                <a:solidFill>
                  <a:srgbClr val="000000"/>
                </a:solidFill>
                <a:latin typeface="Calibri" pitchFamily="34" charset="0"/>
                <a:cs typeface="Calibri" pitchFamily="34" charset="0"/>
              </a:rPr>
              <a:t>2</a:t>
            </a:r>
            <a:r>
              <a:rPr lang="es-ES" sz="1600" b="0" dirty="0">
                <a:solidFill>
                  <a:srgbClr val="000000"/>
                </a:solidFill>
                <a:latin typeface="Calibri" pitchFamily="34" charset="0"/>
                <a:cs typeface="Calibri" pitchFamily="34" charset="0"/>
              </a:rPr>
              <a:t>, </a:t>
            </a:r>
            <a:r>
              <a:rPr lang="es-ES" sz="1600" b="0" dirty="0" err="1">
                <a:solidFill>
                  <a:srgbClr val="000000"/>
                </a:solidFill>
                <a:latin typeface="Calibri" pitchFamily="34" charset="0"/>
                <a:cs typeface="Calibri" pitchFamily="34" charset="0"/>
              </a:rPr>
              <a:t>NaCl</a:t>
            </a:r>
            <a:r>
              <a:rPr lang="es-ES" sz="1600" b="0" dirty="0">
                <a:solidFill>
                  <a:srgbClr val="000000"/>
                </a:solidFill>
                <a:latin typeface="Calibri" pitchFamily="34" charset="0"/>
                <a:cs typeface="Calibri" pitchFamily="34" charset="0"/>
              </a:rPr>
              <a:t> y NaNO</a:t>
            </a:r>
            <a:r>
              <a:rPr lang="es-ES" sz="1600" b="0" baseline="-25000" dirty="0">
                <a:solidFill>
                  <a:srgbClr val="000000"/>
                </a:solidFill>
                <a:latin typeface="Calibri" pitchFamily="34" charset="0"/>
                <a:cs typeface="Calibri" pitchFamily="34" charset="0"/>
              </a:rPr>
              <a:t>3</a:t>
            </a:r>
            <a:r>
              <a:rPr lang="es-ES" sz="1600" b="0" dirty="0">
                <a:solidFill>
                  <a:srgbClr val="000000"/>
                </a:solidFill>
                <a:latin typeface="Calibri" pitchFamily="34" charset="0"/>
                <a:cs typeface="Calibri" pitchFamily="34" charset="0"/>
              </a:rPr>
              <a:t>. </a:t>
            </a:r>
          </a:p>
        </p:txBody>
      </p:sp>
      <p:pic>
        <p:nvPicPr>
          <p:cNvPr id="60430" name="Picture 2" descr="http://upload.wikimedia.org/wikipedia/commons/thumb/c/c2/Salt_truck_Milwaukee.jpg/800px-Salt_truck_Milwauke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88" y="5084763"/>
            <a:ext cx="2824162"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6144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6144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6144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F146D4DF-971C-4A1B-8DB9-45E9103024A1}" type="slidenum">
              <a:rPr kumimoji="0" lang="en-US" altLang="es-ES" sz="1400" b="0">
                <a:solidFill>
                  <a:schemeClr val="tx1"/>
                </a:solidFill>
                <a:latin typeface="Tahoma" panose="020B0604030504040204" pitchFamily="34" charset="0"/>
              </a:rPr>
              <a:pPr algn="r" eaLnBrk="1" hangingPunct="1">
                <a:spcBef>
                  <a:spcPct val="0"/>
                </a:spcBef>
                <a:buClrTx/>
                <a:buFontTx/>
                <a:buNone/>
              </a:pPr>
              <a:t>45</a:t>
            </a:fld>
            <a:endParaRPr kumimoji="0" lang="en-US" altLang="es-ES" sz="1400" b="0">
              <a:solidFill>
                <a:schemeClr val="tx1"/>
              </a:solidFill>
              <a:latin typeface="Tahoma" panose="020B0604030504040204" pitchFamily="34" charset="0"/>
            </a:endParaRP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pic>
        <p:nvPicPr>
          <p:cNvPr id="61447" name="Picture 7" descr="http://schools.hwdsb.on.ca/princeofwales/files/2012/09/homework_icon-150x150.jpg"/>
          <p:cNvPicPr>
            <a:picLocks noChangeAspect="1" noChangeArrowheads="1"/>
          </p:cNvPicPr>
          <p:nvPr/>
        </p:nvPicPr>
        <p:blipFill>
          <a:blip r:embed="rId3">
            <a:extLst>
              <a:ext uri="{28A0092B-C50C-407E-A947-70E740481C1C}">
                <a14:useLocalDpi xmlns:a14="http://schemas.microsoft.com/office/drawing/2010/main" val="0"/>
              </a:ext>
            </a:extLst>
          </a:blip>
          <a:srcRect l="14046" r="14320" b="24400"/>
          <a:stretch>
            <a:fillRect/>
          </a:stretch>
        </p:blipFill>
        <p:spPr bwMode="auto">
          <a:xfrm>
            <a:off x="179388" y="1411288"/>
            <a:ext cx="682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Rectangle 3"/>
          <p:cNvSpPr>
            <a:spLocks noChangeArrowheads="1"/>
          </p:cNvSpPr>
          <p:nvPr/>
        </p:nvSpPr>
        <p:spPr bwMode="auto">
          <a:xfrm>
            <a:off x="914400" y="1125538"/>
            <a:ext cx="77612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95985"/>
              </a:buClr>
              <a:buFont typeface="Wingdings" panose="05000000000000000000" pitchFamily="2" charset="2"/>
              <a:buChar char="§"/>
            </a:pPr>
            <a:r>
              <a:rPr lang="es-ES" altLang="es-ES" sz="1800">
                <a:latin typeface="Calibri" panose="020F0502020204030204" pitchFamily="34" charset="0"/>
              </a:rPr>
              <a:t>Ejemplo 5</a:t>
            </a:r>
          </a:p>
        </p:txBody>
      </p:sp>
      <p:graphicFrame>
        <p:nvGraphicFramePr>
          <p:cNvPr id="61449" name="1 Objeto"/>
          <p:cNvGraphicFramePr>
            <a:graphicFrameLocks noChangeAspect="1"/>
          </p:cNvGraphicFramePr>
          <p:nvPr/>
        </p:nvGraphicFramePr>
        <p:xfrm>
          <a:off x="2743200" y="3008313"/>
          <a:ext cx="3367088" cy="560387"/>
        </p:xfrm>
        <a:graphic>
          <a:graphicData uri="http://schemas.openxmlformats.org/presentationml/2006/ole">
            <mc:AlternateContent xmlns:mc="http://schemas.openxmlformats.org/markup-compatibility/2006">
              <mc:Choice xmlns:v="urn:schemas-microsoft-com:vml" Requires="v">
                <p:oleObj spid="_x0000_s61459" name="Equation" r:id="rId4" imgW="2590800" imgH="431800" progId="Equation.DSMT4">
                  <p:embed/>
                </p:oleObj>
              </mc:Choice>
              <mc:Fallback>
                <p:oleObj name="Equation" r:id="rId4" imgW="2590800" imgH="431800" progId="Equation.DSMT4">
                  <p:embed/>
                  <p:pic>
                    <p:nvPicPr>
                      <p:cNvPr id="0" name="1 Obje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08313"/>
                        <a:ext cx="33670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0" name="Rectangle 3"/>
          <p:cNvSpPr>
            <a:spLocks noChangeArrowheads="1"/>
          </p:cNvSpPr>
          <p:nvPr/>
        </p:nvSpPr>
        <p:spPr bwMode="auto">
          <a:xfrm>
            <a:off x="611188" y="2708275"/>
            <a:ext cx="811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Calculamos el peso molecular del soluto por el descenso del punto de congelación:</a:t>
            </a:r>
          </a:p>
        </p:txBody>
      </p:sp>
      <p:sp>
        <p:nvSpPr>
          <p:cNvPr id="61451" name="Rectangle 3"/>
          <p:cNvSpPr>
            <a:spLocks noChangeArrowheads="1"/>
          </p:cNvSpPr>
          <p:nvPr/>
        </p:nvSpPr>
        <p:spPr bwMode="auto">
          <a:xfrm>
            <a:off x="611188" y="3665538"/>
            <a:ext cx="811847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Una disolución al 5% en peso tendrá, en proporción, 5 g de soluto por cada 95 g de disolvente (en este caso, de H</a:t>
            </a:r>
            <a:r>
              <a:rPr lang="es-ES" altLang="es-ES" sz="1600" b="0" baseline="-25000">
                <a:solidFill>
                  <a:srgbClr val="002060"/>
                </a:solidFill>
                <a:latin typeface="Bradley Hand ITC" panose="03070402050302030203" pitchFamily="66" charset="0"/>
              </a:rPr>
              <a:t>2</a:t>
            </a:r>
            <a:r>
              <a:rPr lang="es-ES" altLang="es-ES" sz="1600" b="0">
                <a:solidFill>
                  <a:srgbClr val="002060"/>
                </a:solidFill>
                <a:latin typeface="Bradley Hand ITC" panose="03070402050302030203" pitchFamily="66" charset="0"/>
              </a:rPr>
              <a:t>O). Sustituyendo valores y despejando:</a:t>
            </a:r>
          </a:p>
        </p:txBody>
      </p:sp>
      <p:sp>
        <p:nvSpPr>
          <p:cNvPr id="61452" name="Rectangle 3"/>
          <p:cNvSpPr>
            <a:spLocks noChangeArrowheads="1"/>
          </p:cNvSpPr>
          <p:nvPr/>
        </p:nvSpPr>
        <p:spPr bwMode="auto">
          <a:xfrm>
            <a:off x="611188" y="5091113"/>
            <a:ext cx="811847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176213" indent="-176213">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lvl="1" eaLnBrk="1" hangingPunct="1">
              <a:buFont typeface="Arial" panose="020B0604020202020204" pitchFamily="34" charset="0"/>
              <a:buChar char="•"/>
            </a:pPr>
            <a:r>
              <a:rPr lang="es-ES" altLang="es-ES" sz="1600" b="0">
                <a:solidFill>
                  <a:srgbClr val="002060"/>
                </a:solidFill>
                <a:latin typeface="Bradley Hand ITC" panose="03070402050302030203" pitchFamily="66" charset="0"/>
              </a:rPr>
              <a:t>Aplicamos la ley de Raoult para calcular la presión de vapor, teniendo en cuenta que el peso molecular del agua es 18 g/mol:</a:t>
            </a:r>
            <a:endParaRPr lang="es-ES" altLang="es-ES" sz="1600" b="0">
              <a:solidFill>
                <a:srgbClr val="FF0000"/>
              </a:solidFill>
              <a:latin typeface="Bradley Hand ITC" panose="03070402050302030203" pitchFamily="66" charset="0"/>
            </a:endParaRPr>
          </a:p>
        </p:txBody>
      </p:sp>
      <p:pic>
        <p:nvPicPr>
          <p:cNvPr id="6145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458913"/>
            <a:ext cx="7632700" cy="1122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1454" name="1 Objeto"/>
          <p:cNvGraphicFramePr>
            <a:graphicFrameLocks noChangeAspect="1"/>
          </p:cNvGraphicFramePr>
          <p:nvPr/>
        </p:nvGraphicFramePr>
        <p:xfrm>
          <a:off x="1744663" y="4308475"/>
          <a:ext cx="5364162" cy="560388"/>
        </p:xfrm>
        <a:graphic>
          <a:graphicData uri="http://schemas.openxmlformats.org/presentationml/2006/ole">
            <mc:AlternateContent xmlns:mc="http://schemas.openxmlformats.org/markup-compatibility/2006">
              <mc:Choice xmlns:v="urn:schemas-microsoft-com:vml" Requires="v">
                <p:oleObj spid="_x0000_s61460" name="Equation" r:id="rId7" imgW="4127500" imgH="431800" progId="Equation.DSMT4">
                  <p:embed/>
                </p:oleObj>
              </mc:Choice>
              <mc:Fallback>
                <p:oleObj name="Equation" r:id="rId7" imgW="4127500" imgH="431800" progId="Equation.DSMT4">
                  <p:embed/>
                  <p:pic>
                    <p:nvPicPr>
                      <p:cNvPr id="0" name="1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4663" y="4308475"/>
                        <a:ext cx="5364162"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5" name="1 Objeto"/>
          <p:cNvGraphicFramePr>
            <a:graphicFrameLocks noChangeAspect="1"/>
          </p:cNvGraphicFramePr>
          <p:nvPr/>
        </p:nvGraphicFramePr>
        <p:xfrm>
          <a:off x="2741613" y="5676900"/>
          <a:ext cx="4106862" cy="560388"/>
        </p:xfrm>
        <a:graphic>
          <a:graphicData uri="http://schemas.openxmlformats.org/presentationml/2006/ole">
            <mc:AlternateContent xmlns:mc="http://schemas.openxmlformats.org/markup-compatibility/2006">
              <mc:Choice xmlns:v="urn:schemas-microsoft-com:vml" Requires="v">
                <p:oleObj spid="_x0000_s61461" name="Equation" r:id="rId9" imgW="3162300" imgH="431800" progId="Equation.DSMT4">
                  <p:embed/>
                </p:oleObj>
              </mc:Choice>
              <mc:Fallback>
                <p:oleObj name="Equation" r:id="rId9" imgW="3162300" imgH="431800" progId="Equation.DSMT4">
                  <p:embed/>
                  <p:pic>
                    <p:nvPicPr>
                      <p:cNvPr id="0" name="1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1613" y="5676900"/>
                        <a:ext cx="4106862"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5" descr="http://s3-eu-west-1.amazonaws.com/aguapasion/blog/upload/images/blogs/osmosis-inversa/Captura%20de%20pantalla%202011-03-16%20a%20las%2018_05_21.png"/>
          <p:cNvPicPr>
            <a:picLocks noChangeAspect="1" noChangeArrowheads="1"/>
          </p:cNvPicPr>
          <p:nvPr/>
        </p:nvPicPr>
        <p:blipFill>
          <a:blip r:embed="rId2">
            <a:extLst>
              <a:ext uri="{28A0092B-C50C-407E-A947-70E740481C1C}">
                <a14:useLocalDpi xmlns:a14="http://schemas.microsoft.com/office/drawing/2010/main" val="0"/>
              </a:ext>
            </a:extLst>
          </a:blip>
          <a:srcRect t="7208"/>
          <a:stretch>
            <a:fillRect/>
          </a:stretch>
        </p:blipFill>
        <p:spPr bwMode="auto">
          <a:xfrm>
            <a:off x="34925" y="3937000"/>
            <a:ext cx="4713288"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3716338"/>
            <a:ext cx="4618037"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46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6246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6247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6247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E3216A4F-7B08-46A5-BDFF-F359FC13C3BD}" type="slidenum">
              <a:rPr kumimoji="0" lang="en-US" altLang="es-ES" sz="1400" b="0">
                <a:solidFill>
                  <a:schemeClr val="tx1"/>
                </a:solidFill>
                <a:latin typeface="Tahoma" panose="020B0604030504040204" pitchFamily="34" charset="0"/>
              </a:rPr>
              <a:pPr algn="r" eaLnBrk="1" hangingPunct="1">
                <a:spcBef>
                  <a:spcPct val="0"/>
                </a:spcBef>
                <a:buClrTx/>
                <a:buFontTx/>
                <a:buNone/>
              </a:pPr>
              <a:t>46</a:t>
            </a:fld>
            <a:endParaRPr kumimoji="0" lang="en-US" altLang="es-ES" sz="1400" b="0">
              <a:solidFill>
                <a:schemeClr val="tx1"/>
              </a:solidFill>
              <a:latin typeface="Tahoma" panose="020B0604030504040204" pitchFamily="34" charset="0"/>
            </a:endParaRP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62473" name="Rectangle 3"/>
          <p:cNvSpPr>
            <a:spLocks noChangeArrowheads="1"/>
          </p:cNvSpPr>
          <p:nvPr/>
        </p:nvSpPr>
        <p:spPr bwMode="auto">
          <a:xfrm>
            <a:off x="611188" y="1196975"/>
            <a:ext cx="7635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79388" indent="-179388">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Wingdings" panose="05000000000000000000" pitchFamily="2" charset="2"/>
              <a:buChar char="§"/>
            </a:pPr>
            <a:r>
              <a:rPr lang="es-ES" altLang="es-ES" sz="2000">
                <a:latin typeface="Calibri" panose="020F0502020204030204" pitchFamily="34" charset="0"/>
              </a:rPr>
              <a:t>4. Presión osmótica</a:t>
            </a:r>
          </a:p>
        </p:txBody>
      </p:sp>
      <p:sp>
        <p:nvSpPr>
          <p:cNvPr id="13" name="Rectangle 3"/>
          <p:cNvSpPr>
            <a:spLocks noChangeArrowheads="1"/>
          </p:cNvSpPr>
          <p:nvPr/>
        </p:nvSpPr>
        <p:spPr bwMode="auto">
          <a:xfrm>
            <a:off x="828675" y="1700213"/>
            <a:ext cx="79009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800" dirty="0">
                <a:solidFill>
                  <a:srgbClr val="C00000"/>
                </a:solidFill>
                <a:latin typeface="Calibri" pitchFamily="34" charset="0"/>
                <a:cs typeface="Arial" charset="0"/>
              </a:rPr>
              <a:t>presión osmótica</a:t>
            </a:r>
            <a:r>
              <a:rPr lang="es-ES" altLang="es-ES" sz="1800" b="0" dirty="0">
                <a:solidFill>
                  <a:srgbClr val="002060"/>
                </a:solidFill>
                <a:latin typeface="Calibri" pitchFamily="34" charset="0"/>
                <a:cs typeface="Arial" charset="0"/>
              </a:rPr>
              <a:t> = presión que hay que aplicar a una disolución para impedir el paso de disolvente a la disolución a través de una membrana semipermeable.</a:t>
            </a:r>
          </a:p>
        </p:txBody>
      </p:sp>
      <p:sp>
        <p:nvSpPr>
          <p:cNvPr id="62475" name="Rectangle 3"/>
          <p:cNvSpPr>
            <a:spLocks noChangeArrowheads="1"/>
          </p:cNvSpPr>
          <p:nvPr/>
        </p:nvSpPr>
        <p:spPr bwMode="auto">
          <a:xfrm>
            <a:off x="828675" y="2347913"/>
            <a:ext cx="7631113"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800">
                <a:solidFill>
                  <a:srgbClr val="FF0000"/>
                </a:solidFill>
                <a:latin typeface="Calibri" panose="020F0502020204030204" pitchFamily="34" charset="0"/>
              </a:rPr>
              <a:t>ósmosis</a:t>
            </a:r>
            <a:r>
              <a:rPr lang="es-ES" altLang="es-ES" sz="1800" b="0">
                <a:solidFill>
                  <a:srgbClr val="292929"/>
                </a:solidFill>
                <a:latin typeface="Calibri" panose="020F0502020204030204" pitchFamily="34" charset="0"/>
              </a:rPr>
              <a:t> = proceso de flujo de disolvente hacia la solución a través de la membrana</a:t>
            </a:r>
          </a:p>
        </p:txBody>
      </p:sp>
      <p:sp>
        <p:nvSpPr>
          <p:cNvPr id="16" name="10 Rectángulo"/>
          <p:cNvSpPr>
            <a:spLocks noChangeArrowheads="1"/>
          </p:cNvSpPr>
          <p:nvPr/>
        </p:nvSpPr>
        <p:spPr bwMode="auto">
          <a:xfrm>
            <a:off x="1476375" y="2924175"/>
            <a:ext cx="7488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2060"/>
                </a:solidFill>
                <a:latin typeface="Times New Roman" panose="02020603050405020304" pitchFamily="18" charset="0"/>
                <a:cs typeface="Times New Roman" panose="02020603050405020304" pitchFamily="18" charset="0"/>
              </a:rPr>
              <a:t>La membrana semipermeable permite el paso de las moléculas de disolvente e impide al paso a moléculas más grandes (mayor peso molecular) como las de soluto.</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6349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6349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6349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816C9D82-F045-453C-9175-91F14DFFA4C1}" type="slidenum">
              <a:rPr kumimoji="0" lang="en-US" altLang="es-ES" sz="1400" b="0">
                <a:solidFill>
                  <a:schemeClr val="tx1"/>
                </a:solidFill>
                <a:latin typeface="Tahoma" panose="020B0604030504040204" pitchFamily="34" charset="0"/>
              </a:rPr>
              <a:pPr algn="r" eaLnBrk="1" hangingPunct="1">
                <a:spcBef>
                  <a:spcPct val="0"/>
                </a:spcBef>
                <a:buClrTx/>
                <a:buFontTx/>
                <a:buNone/>
              </a:pPr>
              <a:t>47</a:t>
            </a:fld>
            <a:endParaRPr kumimoji="0" lang="en-US" altLang="es-ES" sz="1400" b="0">
              <a:solidFill>
                <a:schemeClr val="tx1"/>
              </a:solidFill>
              <a:latin typeface="Tahoma" panose="020B0604030504040204" pitchFamily="34" charset="0"/>
            </a:endParaRP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pic>
        <p:nvPicPr>
          <p:cNvPr id="634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1484313"/>
            <a:ext cx="2924175"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3952875"/>
            <a:ext cx="215265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3"/>
          <p:cNvSpPr>
            <a:spLocks noChangeArrowheads="1"/>
          </p:cNvSpPr>
          <p:nvPr/>
        </p:nvSpPr>
        <p:spPr bwMode="auto">
          <a:xfrm>
            <a:off x="3059113" y="1700213"/>
            <a:ext cx="5834062"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600" b="0" dirty="0">
                <a:solidFill>
                  <a:srgbClr val="002060"/>
                </a:solidFill>
                <a:latin typeface="Calibri" pitchFamily="34" charset="0"/>
                <a:cs typeface="Arial" charset="0"/>
              </a:rPr>
              <a:t>Cuando dos soluciones del mismo disolvente pero con distinta concentración de soluto se separan por una membrana impermeable, se produce ósmosis y las moléculas de disolvente pasan de la solución más diluida a la más concentrada. El proceso continua hasta que se igualan las concentraciones.  </a:t>
            </a:r>
          </a:p>
        </p:txBody>
      </p:sp>
      <p:sp>
        <p:nvSpPr>
          <p:cNvPr id="63498" name="Rectangle 3"/>
          <p:cNvSpPr>
            <a:spLocks noChangeArrowheads="1"/>
          </p:cNvSpPr>
          <p:nvPr/>
        </p:nvSpPr>
        <p:spPr bwMode="auto">
          <a:xfrm>
            <a:off x="3059113" y="3068638"/>
            <a:ext cx="5834062"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0099"/>
              </a:buClr>
              <a:buFont typeface="Wingdings" panose="05000000000000000000" pitchFamily="2" charset="2"/>
              <a:buChar char="§"/>
            </a:pPr>
            <a:r>
              <a:rPr lang="es-ES" altLang="es-ES" sz="1600" b="0">
                <a:solidFill>
                  <a:srgbClr val="292929"/>
                </a:solidFill>
                <a:latin typeface="Calibri" panose="020F0502020204030204" pitchFamily="34" charset="0"/>
              </a:rPr>
              <a:t>Si las disoluciones están en un tubo en U, la altura del líquido en las ramas del tubo va cambiando hasta que se detiene el flujo de disolvente. La altura del líquido ejerce la presión necesaria sobre la membrana para impedir que pase más disolvente. Esa presión que detiene la ósmosis es la </a:t>
            </a:r>
            <a:r>
              <a:rPr lang="es-ES" altLang="es-ES" sz="1600" b="0" i="1">
                <a:solidFill>
                  <a:srgbClr val="292929"/>
                </a:solidFill>
                <a:latin typeface="Calibri" panose="020F0502020204030204" pitchFamily="34" charset="0"/>
              </a:rPr>
              <a:t>presión osmótica</a:t>
            </a:r>
            <a:r>
              <a:rPr lang="es-ES" altLang="es-ES" sz="1600" b="0">
                <a:solidFill>
                  <a:srgbClr val="292929"/>
                </a:solidFill>
                <a:latin typeface="Calibri" panose="020F0502020204030204" pitchFamily="34" charset="0"/>
              </a:rPr>
              <a:t>.</a:t>
            </a:r>
          </a:p>
        </p:txBody>
      </p:sp>
      <p:sp>
        <p:nvSpPr>
          <p:cNvPr id="16" name="10 Rectángulo"/>
          <p:cNvSpPr>
            <a:spLocks noChangeArrowheads="1"/>
          </p:cNvSpPr>
          <p:nvPr/>
        </p:nvSpPr>
        <p:spPr bwMode="auto">
          <a:xfrm>
            <a:off x="3203575" y="4697413"/>
            <a:ext cx="58324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2060"/>
                </a:solidFill>
                <a:latin typeface="Times New Roman" panose="02020603050405020304" pitchFamily="18" charset="0"/>
                <a:cs typeface="Times New Roman" panose="02020603050405020304" pitchFamily="18" charset="0"/>
              </a:rPr>
              <a:t>La solución con menor presión osmótica se denomina </a:t>
            </a:r>
            <a:r>
              <a:rPr lang="es-ES" sz="1600" i="1" dirty="0">
                <a:solidFill>
                  <a:srgbClr val="006600"/>
                </a:solidFill>
                <a:latin typeface="Times New Roman" panose="02020603050405020304" pitchFamily="18" charset="0"/>
                <a:cs typeface="Times New Roman" panose="02020603050405020304" pitchFamily="18" charset="0"/>
              </a:rPr>
              <a:t>solución hipotónica</a:t>
            </a:r>
            <a:r>
              <a:rPr lang="es-ES" sz="1600" b="0" dirty="0">
                <a:solidFill>
                  <a:srgbClr val="002060"/>
                </a:solidFill>
                <a:latin typeface="Times New Roman" panose="02020603050405020304" pitchFamily="18" charset="0"/>
                <a:cs typeface="Times New Roman" panose="02020603050405020304" pitchFamily="18" charset="0"/>
              </a:rPr>
              <a:t>, y a la de mayor presión y concentración </a:t>
            </a:r>
            <a:r>
              <a:rPr lang="es-ES" sz="1600" i="1" dirty="0">
                <a:solidFill>
                  <a:srgbClr val="006600"/>
                </a:solidFill>
                <a:latin typeface="Times New Roman" panose="02020603050405020304" pitchFamily="18" charset="0"/>
                <a:cs typeface="Times New Roman" panose="02020603050405020304" pitchFamily="18" charset="0"/>
              </a:rPr>
              <a:t>hipertónica</a:t>
            </a:r>
            <a:r>
              <a:rPr lang="es-ES" sz="1600" b="0" dirty="0">
                <a:solidFill>
                  <a:srgbClr val="002060"/>
                </a:solidFill>
                <a:latin typeface="Times New Roman" panose="02020603050405020304" pitchFamily="18" charset="0"/>
                <a:cs typeface="Times New Roman" panose="02020603050405020304" pitchFamily="18" charset="0"/>
              </a:rPr>
              <a:t>. Cuando dos soluciones tienen la misma presión osmótica, no se produce ósmosis al separarlas con una membrana y se dice que son </a:t>
            </a:r>
            <a:r>
              <a:rPr lang="es-ES" sz="1600" i="1" dirty="0">
                <a:solidFill>
                  <a:srgbClr val="006600"/>
                </a:solidFill>
                <a:latin typeface="Times New Roman" panose="02020603050405020304" pitchFamily="18" charset="0"/>
                <a:cs typeface="Times New Roman" panose="02020603050405020304" pitchFamily="18" charset="0"/>
              </a:rPr>
              <a:t>isotónicas</a:t>
            </a:r>
            <a:r>
              <a:rPr lang="es-ES" sz="1600" b="0" dirty="0">
                <a:solidFill>
                  <a:srgbClr val="002060"/>
                </a:solidFill>
                <a:latin typeface="Times New Roman" panose="02020603050405020304" pitchFamily="18" charset="0"/>
                <a:cs typeface="Times New Roman" panose="02020603050405020304" pitchFamily="18" charset="0"/>
              </a:rPr>
              <a:t>. </a:t>
            </a:r>
          </a:p>
        </p:txBody>
      </p:sp>
      <p:sp>
        <p:nvSpPr>
          <p:cNvPr id="63500"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4. Presión osmótica</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6451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6451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6451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C2096C10-E55E-4530-B6E6-A3B407C8866C}" type="slidenum">
              <a:rPr kumimoji="0" lang="en-US" altLang="es-ES" sz="1400" b="0">
                <a:solidFill>
                  <a:schemeClr val="tx1"/>
                </a:solidFill>
                <a:latin typeface="Tahoma" panose="020B0604030504040204" pitchFamily="34" charset="0"/>
              </a:rPr>
              <a:pPr algn="r" eaLnBrk="1" hangingPunct="1">
                <a:spcBef>
                  <a:spcPct val="0"/>
                </a:spcBef>
                <a:buClrTx/>
                <a:buFontTx/>
                <a:buNone/>
              </a:pPr>
              <a:t>48</a:t>
            </a:fld>
            <a:endParaRPr kumimoji="0" lang="en-US" altLang="es-ES" sz="1400" b="0">
              <a:solidFill>
                <a:schemeClr val="tx1"/>
              </a:solidFill>
              <a:latin typeface="Tahoma" panose="020B0604030504040204" pitchFamily="34" charset="0"/>
            </a:endParaRP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64519"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4. Presión osmótica</a:t>
            </a:r>
          </a:p>
        </p:txBody>
      </p:sp>
      <p:pic>
        <p:nvPicPr>
          <p:cNvPr id="645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325" y="2574925"/>
            <a:ext cx="8763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650" y="2227263"/>
            <a:ext cx="17716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522" name="Picture 2" descr="http://www.lycee-kerichen.org/dossiers/ProjetInde/photo-jacobus-henricus-van%27t-hoff.png"/>
          <p:cNvPicPr>
            <a:picLocks noChangeAspect="1" noChangeArrowheads="1"/>
          </p:cNvPicPr>
          <p:nvPr/>
        </p:nvPicPr>
        <p:blipFill>
          <a:blip r:embed="rId4">
            <a:extLst>
              <a:ext uri="{28A0092B-C50C-407E-A947-70E740481C1C}">
                <a14:useLocalDpi xmlns:a14="http://schemas.microsoft.com/office/drawing/2010/main" val="0"/>
              </a:ext>
            </a:extLst>
          </a:blip>
          <a:srcRect l="8829" r="30214" b="29445"/>
          <a:stretch>
            <a:fillRect/>
          </a:stretch>
        </p:blipFill>
        <p:spPr bwMode="auto">
          <a:xfrm>
            <a:off x="7747000" y="549275"/>
            <a:ext cx="1114425"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3" name="Text Box 17"/>
          <p:cNvSpPr txBox="1">
            <a:spLocks noChangeArrowheads="1"/>
          </p:cNvSpPr>
          <p:nvPr/>
        </p:nvSpPr>
        <p:spPr bwMode="auto">
          <a:xfrm>
            <a:off x="7643813" y="1938338"/>
            <a:ext cx="13208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nl-NL" altLang="es-ES" sz="1200" b="0" i="1">
                <a:latin typeface="Calibri" panose="020F0502020204030204" pitchFamily="34" charset="0"/>
              </a:rPr>
              <a:t>Jacobus Henricus van't Hoff</a:t>
            </a:r>
          </a:p>
          <a:p>
            <a:pPr algn="ctr" eaLnBrk="1" hangingPunct="1">
              <a:spcBef>
                <a:spcPct val="0"/>
              </a:spcBef>
              <a:buClrTx/>
              <a:buFontTx/>
              <a:buNone/>
            </a:pPr>
            <a:r>
              <a:rPr kumimoji="0" lang="es-ES" altLang="es-ES" sz="1200" b="0" i="1">
                <a:latin typeface="Calibri" panose="020F0502020204030204" pitchFamily="34" charset="0"/>
              </a:rPr>
              <a:t>(1852-1911)</a:t>
            </a:r>
            <a:endParaRPr kumimoji="0" lang="es-ES" altLang="es-ES" sz="1200" b="0">
              <a:solidFill>
                <a:srgbClr val="FF0000"/>
              </a:solidFill>
              <a:latin typeface="Calibri" panose="020F0502020204030204" pitchFamily="34" charset="0"/>
            </a:endParaRPr>
          </a:p>
        </p:txBody>
      </p:sp>
      <p:sp>
        <p:nvSpPr>
          <p:cNvPr id="19" name="10 Rectángulo"/>
          <p:cNvSpPr>
            <a:spLocks noChangeArrowheads="1"/>
          </p:cNvSpPr>
          <p:nvPr/>
        </p:nvSpPr>
        <p:spPr bwMode="auto">
          <a:xfrm>
            <a:off x="868363" y="1484313"/>
            <a:ext cx="63674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err="1">
                <a:solidFill>
                  <a:srgbClr val="002060"/>
                </a:solidFill>
                <a:latin typeface="Times New Roman" panose="02020603050405020304" pitchFamily="18" charset="0"/>
                <a:cs typeface="Times New Roman" panose="02020603050405020304" pitchFamily="18" charset="0"/>
              </a:rPr>
              <a:t>Van’t</a:t>
            </a:r>
            <a:r>
              <a:rPr lang="es-ES" sz="1600" b="0" dirty="0">
                <a:solidFill>
                  <a:srgbClr val="002060"/>
                </a:solidFill>
                <a:latin typeface="Times New Roman" panose="02020603050405020304" pitchFamily="18" charset="0"/>
                <a:cs typeface="Times New Roman" panose="02020603050405020304" pitchFamily="18" charset="0"/>
              </a:rPr>
              <a:t> </a:t>
            </a:r>
            <a:r>
              <a:rPr lang="es-ES" sz="1600" b="0" dirty="0" err="1">
                <a:solidFill>
                  <a:srgbClr val="002060"/>
                </a:solidFill>
                <a:latin typeface="Times New Roman" panose="02020603050405020304" pitchFamily="18" charset="0"/>
                <a:cs typeface="Times New Roman" panose="02020603050405020304" pitchFamily="18" charset="0"/>
              </a:rPr>
              <a:t>Hoff</a:t>
            </a:r>
            <a:r>
              <a:rPr lang="es-ES" sz="1600" b="0" dirty="0">
                <a:solidFill>
                  <a:srgbClr val="002060"/>
                </a:solidFill>
                <a:latin typeface="Times New Roman" panose="02020603050405020304" pitchFamily="18" charset="0"/>
                <a:cs typeface="Times New Roman" panose="02020603050405020304" pitchFamily="18" charset="0"/>
              </a:rPr>
              <a:t> dedujo en 1885 la ecuación de la presión osmótica a partir de las leyes de los gases ideales; </a:t>
            </a:r>
          </a:p>
        </p:txBody>
      </p:sp>
      <p:cxnSp>
        <p:nvCxnSpPr>
          <p:cNvPr id="64525" name="32 Conector recto de flecha"/>
          <p:cNvCxnSpPr>
            <a:cxnSpLocks noChangeShapeType="1"/>
          </p:cNvCxnSpPr>
          <p:nvPr/>
        </p:nvCxnSpPr>
        <p:spPr bwMode="auto">
          <a:xfrm rot="10800000" flipH="1" flipV="1">
            <a:off x="1801813" y="2360613"/>
            <a:ext cx="447675" cy="366712"/>
          </a:xfrm>
          <a:prstGeom prst="curvedConnector3">
            <a:avLst>
              <a:gd name="adj1" fmla="val -51065"/>
            </a:avLst>
          </a:prstGeom>
          <a:noFill/>
          <a:ln w="31750" algn="ctr">
            <a:solidFill>
              <a:srgbClr val="00B05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4526" name="Rectangle 3"/>
          <p:cNvSpPr>
            <a:spLocks noChangeArrowheads="1"/>
          </p:cNvSpPr>
          <p:nvPr/>
        </p:nvSpPr>
        <p:spPr bwMode="auto">
          <a:xfrm>
            <a:off x="4449763" y="2109788"/>
            <a:ext cx="336232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536575" indent="-53657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0000"/>
              </a:buClr>
              <a:buFontTx/>
              <a:buNone/>
            </a:pPr>
            <a:r>
              <a:rPr lang="el-GR"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π</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presión osmótica</a:t>
            </a:r>
          </a:p>
          <a:p>
            <a:pPr eaLnBrk="1" hangingPunct="1">
              <a:spcBef>
                <a:spcPct val="0"/>
              </a:spcBef>
              <a:buClr>
                <a:srgbClr val="FF0000"/>
              </a:buClr>
              <a:buFontTx/>
              <a:buNone/>
            </a:pP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concentración molar de la solución (</a:t>
            </a: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n/V</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p>
          <a:p>
            <a:pPr eaLnBrk="1" hangingPunct="1">
              <a:spcBef>
                <a:spcPct val="0"/>
              </a:spcBef>
              <a:buClr>
                <a:srgbClr val="FF0000"/>
              </a:buClr>
              <a:buFontTx/>
              <a:buNone/>
            </a:pP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constante de los gases</a:t>
            </a:r>
          </a:p>
          <a:p>
            <a:pPr eaLnBrk="1" hangingPunct="1">
              <a:spcBef>
                <a:spcPct val="0"/>
              </a:spcBef>
              <a:buClr>
                <a:srgbClr val="FF0000"/>
              </a:buClr>
              <a:buFontTx/>
              <a:buNone/>
            </a:pPr>
            <a:r>
              <a:rPr lang="es-ES" altLang="es-ES" sz="1400" b="0" i="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a:t>
            </a:r>
            <a:r>
              <a:rPr lang="es-ES" altLang="es-ES" sz="1400" b="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temperatura absoluta</a:t>
            </a:r>
          </a:p>
        </p:txBody>
      </p:sp>
      <p:sp>
        <p:nvSpPr>
          <p:cNvPr id="23" name="22 Abrir llave"/>
          <p:cNvSpPr/>
          <p:nvPr/>
        </p:nvSpPr>
        <p:spPr bwMode="auto">
          <a:xfrm>
            <a:off x="4284663" y="2146300"/>
            <a:ext cx="150812" cy="917575"/>
          </a:xfrm>
          <a:prstGeom prst="leftBrace">
            <a:avLst>
              <a:gd name="adj1" fmla="val 17652"/>
              <a:gd name="adj2" fmla="val 50000"/>
            </a:avLst>
          </a:prstGeom>
          <a:noFill/>
          <a:ln w="25400" cap="flat" cmpd="sng" algn="ctr">
            <a:solidFill>
              <a:srgbClr val="00B050"/>
            </a:solidFill>
            <a:prstDash val="solid"/>
            <a:round/>
            <a:headEnd type="none" w="med" len="med"/>
            <a:tailEnd type="none" w="med" len="med"/>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sp>
        <p:nvSpPr>
          <p:cNvPr id="24" name="10 Rectángulo"/>
          <p:cNvSpPr>
            <a:spLocks noChangeArrowheads="1"/>
          </p:cNvSpPr>
          <p:nvPr/>
        </p:nvSpPr>
        <p:spPr bwMode="auto">
          <a:xfrm>
            <a:off x="868363" y="3141663"/>
            <a:ext cx="76374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eaLnBrk="1" hangingPunct="1">
              <a:spcBef>
                <a:spcPts val="600"/>
              </a:spcBef>
              <a:buClr>
                <a:schemeClr val="tx1">
                  <a:lumMod val="60000"/>
                  <a:lumOff val="40000"/>
                </a:schemeClr>
              </a:buClr>
              <a:buFont typeface="Arial" charset="0"/>
              <a:buChar char="•"/>
              <a:defRPr/>
            </a:pPr>
            <a:r>
              <a:rPr lang="es-ES" sz="1600" b="0" dirty="0">
                <a:solidFill>
                  <a:srgbClr val="000000"/>
                </a:solidFill>
                <a:latin typeface="Times New Roman" panose="02020603050405020304" pitchFamily="18" charset="0"/>
                <a:cs typeface="Times New Roman" panose="02020603050405020304" pitchFamily="18" charset="0"/>
              </a:rPr>
              <a:t>La presión osmótica sirve también para determinar pesos moleculares de moléculas grandes (p.ej. polímeros) cuyas disoluciones acuosas son muy diluidas y apenas afectan los puntos de congelación o de ebullición. </a:t>
            </a:r>
          </a:p>
        </p:txBody>
      </p:sp>
      <p:sp>
        <p:nvSpPr>
          <p:cNvPr id="25" name="Rectangle 3"/>
          <p:cNvSpPr>
            <a:spLocks noChangeArrowheads="1"/>
          </p:cNvSpPr>
          <p:nvPr/>
        </p:nvSpPr>
        <p:spPr bwMode="auto">
          <a:xfrm>
            <a:off x="611188" y="4076700"/>
            <a:ext cx="83534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180975" indent="-180975" eaLnBrk="1" hangingPunct="1">
              <a:spcBef>
                <a:spcPts val="600"/>
              </a:spcBef>
              <a:buClr>
                <a:schemeClr val="accent6"/>
              </a:buClr>
              <a:buFont typeface="Wingdings" pitchFamily="2" charset="2"/>
              <a:buChar char="§"/>
              <a:defRPr/>
            </a:pPr>
            <a:r>
              <a:rPr lang="es-ES" altLang="es-ES" sz="1600" b="0" dirty="0">
                <a:solidFill>
                  <a:srgbClr val="002060"/>
                </a:solidFill>
                <a:latin typeface="Calibri" pitchFamily="34" charset="0"/>
                <a:cs typeface="Arial" charset="0"/>
              </a:rPr>
              <a:t>Los fenómenos de ósmosis son muy importantes en distintos </a:t>
            </a:r>
            <a:r>
              <a:rPr lang="es-ES" altLang="es-ES" sz="1600" b="0" i="1" dirty="0">
                <a:solidFill>
                  <a:srgbClr val="002060"/>
                </a:solidFill>
                <a:latin typeface="Calibri" pitchFamily="34" charset="0"/>
                <a:cs typeface="Arial" charset="0"/>
              </a:rPr>
              <a:t>procesos biológicos</a:t>
            </a:r>
            <a:r>
              <a:rPr lang="es-ES" altLang="es-ES" sz="1600" b="0" dirty="0">
                <a:solidFill>
                  <a:srgbClr val="002060"/>
                </a:solidFill>
                <a:latin typeface="Calibri" pitchFamily="34" charset="0"/>
                <a:cs typeface="Arial" charset="0"/>
              </a:rPr>
              <a:t>, porque las paredes celulares (animales y vegetales) se comportan como membranas semipermeables. </a:t>
            </a:r>
          </a:p>
        </p:txBody>
      </p:sp>
      <p:pic>
        <p:nvPicPr>
          <p:cNvPr id="64530" name="Picture 4" descr="http://0.tqn.com/d/chemistry/1/0/p/U/1/osmotic-pressure-blood-cell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7675" y="4797425"/>
            <a:ext cx="3605213"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1" name="10 Rectángulo"/>
          <p:cNvSpPr>
            <a:spLocks noChangeArrowheads="1"/>
          </p:cNvSpPr>
          <p:nvPr/>
        </p:nvSpPr>
        <p:spPr bwMode="auto">
          <a:xfrm>
            <a:off x="4249738" y="4941888"/>
            <a:ext cx="46116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C00000"/>
              </a:buClr>
              <a:buFont typeface="Wingdings" panose="05000000000000000000" pitchFamily="2" charset="2"/>
              <a:buChar char="ß"/>
            </a:pPr>
            <a:r>
              <a:rPr lang="es-ES" altLang="es-ES" sz="1400" b="0">
                <a:latin typeface="Times New Roman" panose="02020603050405020304" pitchFamily="18" charset="0"/>
                <a:cs typeface="Times New Roman" panose="02020603050405020304" pitchFamily="18" charset="0"/>
              </a:rPr>
              <a:t>Ejemplo de ósmosis natural: células sanguíneas en agua. Si la concentración de soluto es mayor en las células, fluye agua a su interior y se hinchan (y revientan); si se introduce una solución más concentrada, las células pierden agua y se arrugan. Las soluciones intravenosas deben ser isotónicas con la sangre (como NaCl al 0,9%).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6553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6554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6554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632A4120-92E0-415B-9685-42357C939754}" type="slidenum">
              <a:rPr kumimoji="0" lang="en-US" altLang="es-ES" sz="1400" b="0">
                <a:solidFill>
                  <a:schemeClr val="tx1"/>
                </a:solidFill>
                <a:latin typeface="Tahoma" panose="020B0604030504040204" pitchFamily="34" charset="0"/>
              </a:rPr>
              <a:pPr algn="r" eaLnBrk="1" hangingPunct="1">
                <a:spcBef>
                  <a:spcPct val="0"/>
                </a:spcBef>
                <a:buClrTx/>
                <a:buFontTx/>
                <a:buNone/>
              </a:pPr>
              <a:t>49</a:t>
            </a:fld>
            <a:endParaRPr kumimoji="0" lang="en-US" altLang="es-ES" sz="1400" b="0">
              <a:solidFill>
                <a:schemeClr val="tx1"/>
              </a:solidFill>
              <a:latin typeface="Tahoma" panose="020B0604030504040204" pitchFamily="34" charset="0"/>
            </a:endParaRPr>
          </a:p>
        </p:txBody>
      </p:sp>
      <p:sp>
        <p:nvSpPr>
          <p:cNvPr id="15" name="Text Box 7"/>
          <p:cNvSpPr txBox="1">
            <a:spLocks noChangeArrowheads="1"/>
          </p:cNvSpPr>
          <p:nvPr/>
        </p:nvSpPr>
        <p:spPr bwMode="auto">
          <a:xfrm>
            <a:off x="179388" y="476250"/>
            <a:ext cx="693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eaLnBrk="0" hangingPunct="0">
              <a:defRPr kumimoji="1" sz="2800" b="1">
                <a:solidFill>
                  <a:srgbClr val="0033CC"/>
                </a:solidFill>
                <a:latin typeface="Verdana" pitchFamily="34" charset="0"/>
                <a:cs typeface="Arial" charset="0"/>
              </a:defRPr>
            </a:lvl1pPr>
            <a:lvl2pPr marL="742950" indent="-285750" eaLnBrk="0" hangingPunct="0">
              <a:defRPr kumimoji="1" sz="2800" b="1">
                <a:solidFill>
                  <a:srgbClr val="0033CC"/>
                </a:solidFill>
                <a:latin typeface="Verdana" pitchFamily="34" charset="0"/>
                <a:cs typeface="Arial" charset="0"/>
              </a:defRPr>
            </a:lvl2pPr>
            <a:lvl3pPr marL="1143000" indent="-228600" eaLnBrk="0" hangingPunct="0">
              <a:defRPr kumimoji="1" sz="2800" b="1">
                <a:solidFill>
                  <a:srgbClr val="0033CC"/>
                </a:solidFill>
                <a:latin typeface="Verdana" pitchFamily="34" charset="0"/>
                <a:cs typeface="Arial" charset="0"/>
              </a:defRPr>
            </a:lvl3pPr>
            <a:lvl4pPr marL="1600200" indent="-228600" eaLnBrk="0" hangingPunct="0">
              <a:defRPr kumimoji="1" sz="2800" b="1">
                <a:solidFill>
                  <a:srgbClr val="0033CC"/>
                </a:solidFill>
                <a:latin typeface="Verdana" pitchFamily="34" charset="0"/>
                <a:cs typeface="Arial" charset="0"/>
              </a:defRPr>
            </a:lvl4pPr>
            <a:lvl5pPr marL="2057400" indent="-228600" eaLnBrk="0" hangingPunct="0">
              <a:defRPr kumimoji="1" sz="2800" b="1">
                <a:solidFill>
                  <a:srgbClr val="0033CC"/>
                </a:solidFill>
                <a:latin typeface="Verdana" pitchFamily="34" charset="0"/>
                <a:cs typeface="Arial" charset="0"/>
              </a:defRPr>
            </a:lvl5pPr>
            <a:lvl6pPr marL="2514600" indent="-228600" eaLnBrk="0" fontAlgn="base" hangingPunct="0">
              <a:spcBef>
                <a:spcPct val="0"/>
              </a:spcBef>
              <a:spcAft>
                <a:spcPct val="0"/>
              </a:spcAft>
              <a:defRPr kumimoji="1" sz="2800" b="1">
                <a:solidFill>
                  <a:srgbClr val="0033CC"/>
                </a:solidFill>
                <a:latin typeface="Verdana" pitchFamily="34" charset="0"/>
                <a:cs typeface="Arial" charset="0"/>
              </a:defRPr>
            </a:lvl6pPr>
            <a:lvl7pPr marL="2971800" indent="-228600" eaLnBrk="0" fontAlgn="base" hangingPunct="0">
              <a:spcBef>
                <a:spcPct val="0"/>
              </a:spcBef>
              <a:spcAft>
                <a:spcPct val="0"/>
              </a:spcAft>
              <a:defRPr kumimoji="1" sz="2800" b="1">
                <a:solidFill>
                  <a:srgbClr val="0033CC"/>
                </a:solidFill>
                <a:latin typeface="Verdana" pitchFamily="34" charset="0"/>
                <a:cs typeface="Arial" charset="0"/>
              </a:defRPr>
            </a:lvl7pPr>
            <a:lvl8pPr marL="3429000" indent="-228600" eaLnBrk="0" fontAlgn="base" hangingPunct="0">
              <a:spcBef>
                <a:spcPct val="0"/>
              </a:spcBef>
              <a:spcAft>
                <a:spcPct val="0"/>
              </a:spcAft>
              <a:defRPr kumimoji="1" sz="2800" b="1">
                <a:solidFill>
                  <a:srgbClr val="0033CC"/>
                </a:solidFill>
                <a:latin typeface="Verdana" pitchFamily="34" charset="0"/>
                <a:cs typeface="Arial" charset="0"/>
              </a:defRPr>
            </a:lvl8pPr>
            <a:lvl9pPr marL="3886200" indent="-228600" eaLnBrk="0" fontAlgn="base" hangingPunct="0">
              <a:spcBef>
                <a:spcPct val="0"/>
              </a:spcBef>
              <a:spcAft>
                <a:spcPct val="0"/>
              </a:spcAft>
              <a:defRPr kumimoji="1" sz="2800" b="1">
                <a:solidFill>
                  <a:srgbClr val="0033CC"/>
                </a:solidFill>
                <a:latin typeface="Verdana" pitchFamily="34" charset="0"/>
                <a:cs typeface="Arial" charset="0"/>
              </a:defRPr>
            </a:lvl9pPr>
          </a:lstStyle>
          <a:p>
            <a:pPr eaLnBrk="1" hangingPunct="1">
              <a:buClr>
                <a:srgbClr val="FF3300"/>
              </a:buClr>
              <a:buFont typeface="Wingdings" pitchFamily="2" charset="2"/>
              <a:buNone/>
              <a:defRPr/>
            </a:pPr>
            <a:r>
              <a:rPr kumimoji="0" lang="es-ES" altLang="es-ES" sz="2000" b="0" dirty="0" smtClean="0">
                <a:solidFill>
                  <a:schemeClr val="accent4">
                    <a:lumMod val="60000"/>
                    <a:lumOff val="40000"/>
                  </a:schemeClr>
                </a:solidFill>
                <a:latin typeface="Arial" charset="0"/>
              </a:rPr>
              <a:t>4. </a:t>
            </a:r>
            <a:r>
              <a:rPr kumimoji="0" lang="es-ES" altLang="es-ES" sz="2000" b="0" dirty="0">
                <a:solidFill>
                  <a:schemeClr val="accent4">
                    <a:lumMod val="60000"/>
                    <a:lumOff val="40000"/>
                  </a:schemeClr>
                </a:solidFill>
                <a:latin typeface="Arial" charset="0"/>
              </a:rPr>
              <a:t>Propiedades </a:t>
            </a:r>
            <a:r>
              <a:rPr kumimoji="0" lang="es-ES" altLang="es-ES" sz="2000" b="0" dirty="0" err="1">
                <a:solidFill>
                  <a:schemeClr val="accent4">
                    <a:lumMod val="60000"/>
                    <a:lumOff val="40000"/>
                  </a:schemeClr>
                </a:solidFill>
                <a:latin typeface="Arial" charset="0"/>
              </a:rPr>
              <a:t>coligativas</a:t>
            </a:r>
            <a:r>
              <a:rPr kumimoji="0" lang="es-ES" altLang="es-ES" sz="2000" b="0" dirty="0">
                <a:solidFill>
                  <a:schemeClr val="accent4">
                    <a:lumMod val="60000"/>
                    <a:lumOff val="40000"/>
                  </a:schemeClr>
                </a:solidFill>
                <a:latin typeface="Arial" charset="0"/>
              </a:rPr>
              <a:t> de las disoluciones</a:t>
            </a:r>
          </a:p>
        </p:txBody>
      </p:sp>
      <p:sp>
        <p:nvSpPr>
          <p:cNvPr id="65543" name="Rectangle 3"/>
          <p:cNvSpPr>
            <a:spLocks noChangeArrowheads="1"/>
          </p:cNvSpPr>
          <p:nvPr/>
        </p:nvSpPr>
        <p:spPr bwMode="auto">
          <a:xfrm>
            <a:off x="525463" y="1484313"/>
            <a:ext cx="79914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00B0F0"/>
              </a:buClr>
              <a:buFont typeface="Wingdings" panose="05000000000000000000" pitchFamily="2" charset="2"/>
              <a:buChar char="à"/>
            </a:pPr>
            <a:r>
              <a:rPr lang="es-ES" altLang="es-ES" sz="1600" i="1">
                <a:solidFill>
                  <a:srgbClr val="000099"/>
                </a:solidFill>
                <a:latin typeface="Arial" panose="020B0604020202020204" pitchFamily="34" charset="0"/>
              </a:rPr>
              <a:t>Ósmosis inversa</a:t>
            </a:r>
          </a:p>
        </p:txBody>
      </p:sp>
      <p:pic>
        <p:nvPicPr>
          <p:cNvPr id="655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438" y="1895475"/>
            <a:ext cx="2279650" cy="196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545" name="Rectangle 3"/>
          <p:cNvSpPr>
            <a:spLocks noChangeArrowheads="1"/>
          </p:cNvSpPr>
          <p:nvPr/>
        </p:nvSpPr>
        <p:spPr bwMode="auto">
          <a:xfrm>
            <a:off x="179388" y="827088"/>
            <a:ext cx="76358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5F5F5F"/>
              </a:buClr>
              <a:buFont typeface="Calibri" panose="020F0502020204030204" pitchFamily="34" charset="0"/>
              <a:buChar char="→"/>
            </a:pPr>
            <a:r>
              <a:rPr lang="es-ES" altLang="es-ES" sz="1800" b="0" i="1">
                <a:latin typeface="Calibri" panose="020F0502020204030204" pitchFamily="34" charset="0"/>
              </a:rPr>
              <a:t>4. Presión osmótica</a:t>
            </a:r>
          </a:p>
        </p:txBody>
      </p:sp>
      <p:sp>
        <p:nvSpPr>
          <p:cNvPr id="10" name="Rectangle 3"/>
          <p:cNvSpPr>
            <a:spLocks noChangeArrowheads="1"/>
          </p:cNvSpPr>
          <p:nvPr/>
        </p:nvSpPr>
        <p:spPr bwMode="auto">
          <a:xfrm>
            <a:off x="827088" y="1916113"/>
            <a:ext cx="5478462" cy="210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800" b="0" dirty="0">
                <a:solidFill>
                  <a:srgbClr val="333333"/>
                </a:solidFill>
                <a:latin typeface="Calibri" pitchFamily="34" charset="0"/>
                <a:cs typeface="Arial" charset="0"/>
              </a:rPr>
              <a:t>Se puede evitar la ósmosis aplicando presión sobre la rama del tubo que aumenta su nivel. Así se mantiene el nivel de las dos ramas y la presión aplicada es también la presión osmótica de la disolución. </a:t>
            </a:r>
          </a:p>
          <a:p>
            <a:pPr marL="285750" indent="-285750" eaLnBrk="1" hangingPunct="1">
              <a:spcBef>
                <a:spcPts val="600"/>
              </a:spcBef>
              <a:buClr>
                <a:schemeClr val="accent6"/>
              </a:buClr>
              <a:buFont typeface="Wingdings" pitchFamily="2" charset="2"/>
              <a:buChar char="§"/>
              <a:defRPr/>
            </a:pPr>
            <a:r>
              <a:rPr lang="es-ES" altLang="es-ES" sz="1800" b="0" dirty="0">
                <a:solidFill>
                  <a:srgbClr val="002060"/>
                </a:solidFill>
                <a:latin typeface="Calibri" pitchFamily="34" charset="0"/>
                <a:cs typeface="Arial" charset="0"/>
              </a:rPr>
              <a:t>Si se aumenta la presión, el disolvente fluye desde la solución más concentrada a la más diluida. Es el proceso de </a:t>
            </a:r>
            <a:r>
              <a:rPr lang="es-ES" altLang="es-ES" sz="1800" i="1" dirty="0">
                <a:solidFill>
                  <a:srgbClr val="C00000"/>
                </a:solidFill>
                <a:latin typeface="Calibri" pitchFamily="34" charset="0"/>
                <a:cs typeface="Arial" charset="0"/>
              </a:rPr>
              <a:t>ósmosis inversa</a:t>
            </a:r>
            <a:r>
              <a:rPr lang="es-ES" altLang="es-ES" sz="1800" b="0" dirty="0">
                <a:solidFill>
                  <a:srgbClr val="002060"/>
                </a:solidFill>
                <a:latin typeface="Calibri" pitchFamily="34" charset="0"/>
                <a:cs typeface="Arial" charset="0"/>
              </a:rPr>
              <a:t>. </a:t>
            </a:r>
          </a:p>
        </p:txBody>
      </p:sp>
      <p:sp>
        <p:nvSpPr>
          <p:cNvPr id="65547" name="10 Rectángulo"/>
          <p:cNvSpPr>
            <a:spLocks noChangeArrowheads="1"/>
          </p:cNvSpPr>
          <p:nvPr/>
        </p:nvSpPr>
        <p:spPr bwMode="auto">
          <a:xfrm>
            <a:off x="3997325" y="4437063"/>
            <a:ext cx="46101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ts val="600"/>
              </a:spcBef>
              <a:buClr>
                <a:srgbClr val="C00000"/>
              </a:buClr>
              <a:buFont typeface="Wingdings" panose="05000000000000000000" pitchFamily="2" charset="2"/>
              <a:buChar char="ß"/>
            </a:pPr>
            <a:r>
              <a:rPr lang="es-ES" altLang="es-ES" sz="1600" b="0">
                <a:latin typeface="Times New Roman" panose="02020603050405020304" pitchFamily="18" charset="0"/>
                <a:cs typeface="Times New Roman" panose="02020603050405020304" pitchFamily="18" charset="0"/>
              </a:rPr>
              <a:t>La ósmosis inversa se emplea en la desalinización del agua del mar (</a:t>
            </a:r>
            <a:r>
              <a:rPr lang="el-GR" altLang="es-ES" sz="1600" b="0">
                <a:latin typeface="Times New Roman" panose="02020603050405020304" pitchFamily="18" charset="0"/>
                <a:cs typeface="Times New Roman" panose="02020603050405020304" pitchFamily="18" charset="0"/>
              </a:rPr>
              <a:t>π</a:t>
            </a:r>
            <a:r>
              <a:rPr lang="es-ES" altLang="es-ES" sz="1600" b="0">
                <a:latin typeface="Times New Roman" panose="02020603050405020304" pitchFamily="18" charset="0"/>
                <a:cs typeface="Times New Roman" panose="02020603050405020304" pitchFamily="18" charset="0"/>
              </a:rPr>
              <a:t> = 24,8 atm). Aplicando una presión mucho más alta (~100 atm), el agua pura de la solución salina se extrae a través de una membrana (la concentración en sales pasa del 3,5% a menos del 0,05%). Es un proceso caro por el coste de la energía necesaria. </a:t>
            </a:r>
          </a:p>
        </p:txBody>
      </p:sp>
      <p:pic>
        <p:nvPicPr>
          <p:cNvPr id="65548" name="Picture 10" descr="http://www.awasa.com.mx/images/osmosis%20inversa%20hydranautic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4308475"/>
            <a:ext cx="3052762"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048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048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0485"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1ABB9ACF-F9B0-4FFA-9B58-43106A1D5502}" type="slidenum">
              <a:rPr kumimoji="0" lang="en-US" altLang="es-ES" sz="1400" b="0">
                <a:solidFill>
                  <a:schemeClr val="tx1"/>
                </a:solidFill>
                <a:latin typeface="Tahoma" panose="020B0604030504040204" pitchFamily="34" charset="0"/>
              </a:rPr>
              <a:pPr algn="r" eaLnBrk="1" hangingPunct="1">
                <a:spcBef>
                  <a:spcPct val="0"/>
                </a:spcBef>
                <a:buClrTx/>
                <a:buFontTx/>
                <a:buNone/>
              </a:pPr>
              <a:t>5</a:t>
            </a:fld>
            <a:endParaRPr kumimoji="0" lang="en-US" altLang="es-ES" sz="1400" b="0">
              <a:solidFill>
                <a:schemeClr val="tx1"/>
              </a:solidFill>
              <a:latin typeface="Tahoma" panose="020B0604030504040204" pitchFamily="34" charset="0"/>
            </a:endParaRPr>
          </a:p>
        </p:txBody>
      </p:sp>
      <p:sp>
        <p:nvSpPr>
          <p:cNvPr id="20486" name="Rectangle 8"/>
          <p:cNvSpPr>
            <a:spLocks noChangeArrowheads="1"/>
          </p:cNvSpPr>
          <p:nvPr/>
        </p:nvSpPr>
        <p:spPr bwMode="auto">
          <a:xfrm>
            <a:off x="679450" y="1773238"/>
            <a:ext cx="8140700" cy="15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i="1">
                <a:solidFill>
                  <a:srgbClr val="0070C0"/>
                </a:solidFill>
                <a:latin typeface="Arial" panose="020B0604020202020204" pitchFamily="34" charset="0"/>
              </a:rPr>
              <a:t>disolución</a:t>
            </a:r>
            <a:r>
              <a:rPr kumimoji="0" lang="en-US" altLang="es-ES" sz="1800">
                <a:latin typeface="Arial" panose="020B0604020202020204" pitchFamily="34" charset="0"/>
              </a:rPr>
              <a:t> </a:t>
            </a:r>
            <a:r>
              <a:rPr kumimoji="0" lang="en-US" altLang="es-ES" sz="1800" b="0">
                <a:latin typeface="Arial" panose="020B0604020202020204" pitchFamily="34" charset="0"/>
              </a:rPr>
              <a:t>= un caso especial de mezcla homogénea entre dos o más compuestos (</a:t>
            </a:r>
            <a:r>
              <a:rPr kumimoji="0" lang="en-US" altLang="es-ES" sz="1800" b="0" i="1">
                <a:latin typeface="Arial" panose="020B0604020202020204" pitchFamily="34" charset="0"/>
              </a:rPr>
              <a:t>componentes</a:t>
            </a:r>
            <a:r>
              <a:rPr kumimoji="0" lang="en-US" altLang="es-ES" sz="1800" b="0">
                <a:latin typeface="Arial" panose="020B0604020202020204" pitchFamily="34" charset="0"/>
              </a:rPr>
              <a:t>), normalmente en distinto estado de agregación (un sólido con un líquido, por ejemplo)</a:t>
            </a:r>
          </a:p>
          <a:p>
            <a:pPr lvl="1" eaLnBrk="1" hangingPunct="1">
              <a:buClr>
                <a:srgbClr val="6FA9B7"/>
              </a:buClr>
              <a:buFont typeface="Wingdings" panose="05000000000000000000" pitchFamily="2" charset="2"/>
              <a:buChar char="§"/>
            </a:pPr>
            <a:r>
              <a:rPr kumimoji="0" lang="en-US" altLang="es-ES" sz="1600" b="0" i="1" u="sng">
                <a:solidFill>
                  <a:srgbClr val="5A5C6C"/>
                </a:solidFill>
                <a:latin typeface="Arial" panose="020B0604020202020204" pitchFamily="34" charset="0"/>
              </a:rPr>
              <a:t>disolvente</a:t>
            </a:r>
            <a:r>
              <a:rPr kumimoji="0" lang="en-US" altLang="es-ES" sz="1600" b="0">
                <a:solidFill>
                  <a:srgbClr val="5A5C6C"/>
                </a:solidFill>
                <a:latin typeface="Arial" panose="020B0604020202020204" pitchFamily="34" charset="0"/>
              </a:rPr>
              <a:t> o </a:t>
            </a:r>
            <a:r>
              <a:rPr kumimoji="0" lang="en-US" altLang="es-ES" sz="1600" b="0" i="1">
                <a:solidFill>
                  <a:srgbClr val="5A5C6C"/>
                </a:solidFill>
                <a:latin typeface="Arial" panose="020B0604020202020204" pitchFamily="34" charset="0"/>
              </a:rPr>
              <a:t>solvente</a:t>
            </a:r>
            <a:r>
              <a:rPr kumimoji="0" lang="en-US" altLang="es-ES" sz="1600" b="0">
                <a:solidFill>
                  <a:srgbClr val="5A5C6C"/>
                </a:solidFill>
                <a:latin typeface="Arial" panose="020B0604020202020204" pitchFamily="34" charset="0"/>
              </a:rPr>
              <a:t>: componente que está en mayor proporción</a:t>
            </a:r>
          </a:p>
          <a:p>
            <a:pPr lvl="1" eaLnBrk="1" hangingPunct="1">
              <a:buClr>
                <a:srgbClr val="6FA9B7"/>
              </a:buClr>
              <a:buFont typeface="Wingdings" panose="05000000000000000000" pitchFamily="2" charset="2"/>
              <a:buChar char="§"/>
            </a:pPr>
            <a:r>
              <a:rPr kumimoji="0" lang="en-US" altLang="es-ES" sz="1600" b="0" i="1" u="sng">
                <a:solidFill>
                  <a:srgbClr val="5A5C6C"/>
                </a:solidFill>
                <a:latin typeface="Arial" panose="020B0604020202020204" pitchFamily="34" charset="0"/>
              </a:rPr>
              <a:t>soluto</a:t>
            </a:r>
            <a:r>
              <a:rPr kumimoji="0" lang="en-US" altLang="es-ES" sz="1600" b="0">
                <a:solidFill>
                  <a:srgbClr val="5A5C6C"/>
                </a:solidFill>
                <a:latin typeface="Arial" panose="020B0604020202020204" pitchFamily="34" charset="0"/>
              </a:rPr>
              <a:t> = compuesto que aparece en menor proporción</a:t>
            </a:r>
          </a:p>
        </p:txBody>
      </p:sp>
      <p:pic>
        <p:nvPicPr>
          <p:cNvPr id="20487" name="Picture 14" descr="http://upload.wikimedia.org/wikipedia/commons/8/89/SaltInWaterSolutionLiqui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514725"/>
            <a:ext cx="1404937"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Rectangle 15"/>
          <p:cNvSpPr>
            <a:spLocks noChangeArrowheads="1"/>
          </p:cNvSpPr>
          <p:nvPr/>
        </p:nvSpPr>
        <p:spPr bwMode="auto">
          <a:xfrm>
            <a:off x="2555875" y="3640138"/>
            <a:ext cx="6335713"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000099"/>
                </a:solidFill>
                <a:latin typeface="Times New Roman" panose="02020603050405020304" pitchFamily="18" charset="0"/>
              </a:rPr>
              <a:t>Hay compuestos que no pueden disolverse en otros: se dice que el compuesto es </a:t>
            </a:r>
            <a:r>
              <a:rPr kumimoji="0" lang="es-ES" altLang="es-ES" sz="1600" i="1">
                <a:solidFill>
                  <a:srgbClr val="000099"/>
                </a:solidFill>
                <a:latin typeface="Times New Roman" panose="02020603050405020304" pitchFamily="18" charset="0"/>
              </a:rPr>
              <a:t>indisoluble</a:t>
            </a:r>
            <a:r>
              <a:rPr kumimoji="0" lang="es-ES" altLang="es-ES" sz="1600" b="0">
                <a:solidFill>
                  <a:srgbClr val="000099"/>
                </a:solidFill>
                <a:latin typeface="Times New Roman" panose="02020603050405020304" pitchFamily="18" charset="0"/>
              </a:rPr>
              <a:t>. </a:t>
            </a:r>
          </a:p>
          <a:p>
            <a:pPr eaLnBrk="1" hangingPunct="1">
              <a:buClr>
                <a:srgbClr val="FF0000"/>
              </a:buClr>
            </a:pPr>
            <a:r>
              <a:rPr kumimoji="0" lang="es-ES" altLang="es-ES" sz="1600" b="0">
                <a:solidFill>
                  <a:srgbClr val="363636"/>
                </a:solidFill>
                <a:latin typeface="Times New Roman" panose="02020603050405020304" pitchFamily="18" charset="0"/>
              </a:rPr>
              <a:t>La cantidad de soluto presente en la disolución se expresa mediante su </a:t>
            </a:r>
            <a:r>
              <a:rPr kumimoji="0" lang="es-ES" altLang="es-ES" sz="1600" i="1">
                <a:solidFill>
                  <a:srgbClr val="363636"/>
                </a:solidFill>
                <a:latin typeface="Times New Roman" panose="02020603050405020304" pitchFamily="18" charset="0"/>
              </a:rPr>
              <a:t>concentración</a:t>
            </a:r>
            <a:r>
              <a:rPr kumimoji="0" lang="es-ES" altLang="es-ES" sz="1600" b="0">
                <a:solidFill>
                  <a:srgbClr val="363636"/>
                </a:solidFill>
                <a:latin typeface="Times New Roman" panose="02020603050405020304" pitchFamily="18" charset="0"/>
              </a:rPr>
              <a:t> (en %, en gramo/litro, mol/litro, etc).</a:t>
            </a:r>
          </a:p>
          <a:p>
            <a:pPr eaLnBrk="1" hangingPunct="1">
              <a:buClr>
                <a:srgbClr val="FF0000"/>
              </a:buClr>
            </a:pPr>
            <a:r>
              <a:rPr kumimoji="0" lang="es-ES" altLang="es-ES" sz="1600" b="0">
                <a:solidFill>
                  <a:srgbClr val="000099"/>
                </a:solidFill>
                <a:latin typeface="Times New Roman" panose="02020603050405020304" pitchFamily="18" charset="0"/>
              </a:rPr>
              <a:t>La </a:t>
            </a:r>
            <a:r>
              <a:rPr kumimoji="0" lang="es-ES" altLang="es-ES" sz="1600" i="1">
                <a:solidFill>
                  <a:srgbClr val="000099"/>
                </a:solidFill>
                <a:latin typeface="Times New Roman" panose="02020603050405020304" pitchFamily="18" charset="0"/>
              </a:rPr>
              <a:t>solubilidad</a:t>
            </a:r>
            <a:r>
              <a:rPr kumimoji="0" lang="es-ES" altLang="es-ES" sz="1600" b="0">
                <a:solidFill>
                  <a:srgbClr val="000099"/>
                </a:solidFill>
                <a:latin typeface="Times New Roman" panose="02020603050405020304" pitchFamily="18" charset="0"/>
              </a:rPr>
              <a:t> mide la capacidad de un soluto para disolverse en un disolvente dado. Depende, entre otros factores, de la temperatura. </a:t>
            </a:r>
          </a:p>
          <a:p>
            <a:pPr eaLnBrk="1" hangingPunct="1">
              <a:buClr>
                <a:srgbClr val="FF0000"/>
              </a:buClr>
            </a:pPr>
            <a:r>
              <a:rPr kumimoji="0" lang="en-US" altLang="es-ES" sz="1600" b="0">
                <a:solidFill>
                  <a:srgbClr val="363636"/>
                </a:solidFill>
                <a:latin typeface="Times New Roman" panose="02020603050405020304" pitchFamily="18" charset="0"/>
              </a:rPr>
              <a:t>Hay límites en la combinación entre solutos y disolventes: cuando se supera cierta concentración de soluto, se alcanza el nivel de </a:t>
            </a:r>
            <a:r>
              <a:rPr kumimoji="0" lang="en-US" altLang="es-ES" sz="1600" i="1">
                <a:solidFill>
                  <a:srgbClr val="363636"/>
                </a:solidFill>
                <a:latin typeface="Times New Roman" panose="02020603050405020304" pitchFamily="18" charset="0"/>
              </a:rPr>
              <a:t>saturación</a:t>
            </a:r>
            <a:r>
              <a:rPr kumimoji="0" lang="en-US" altLang="es-ES" sz="1600" b="0">
                <a:solidFill>
                  <a:srgbClr val="363636"/>
                </a:solidFill>
                <a:latin typeface="Times New Roman" panose="02020603050405020304" pitchFamily="18" charset="0"/>
              </a:rPr>
              <a:t> y ya no se puede mezclar más. El exceso de soluto se precipita o cristaliza. </a:t>
            </a:r>
          </a:p>
        </p:txBody>
      </p:sp>
      <p:pic>
        <p:nvPicPr>
          <p:cNvPr id="20489"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6300" y="3713163"/>
            <a:ext cx="4095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0" name="Text Box 17"/>
          <p:cNvSpPr txBox="1">
            <a:spLocks noChangeArrowheads="1"/>
          </p:cNvSpPr>
          <p:nvPr/>
        </p:nvSpPr>
        <p:spPr bwMode="auto">
          <a:xfrm>
            <a:off x="468313" y="6237288"/>
            <a:ext cx="70564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kumimoji="0" lang="en-US" altLang="es-ES" sz="1800">
                <a:solidFill>
                  <a:srgbClr val="FF0000"/>
                </a:solidFill>
                <a:latin typeface="SymbolProp BT" pitchFamily="18" charset="2"/>
                <a:sym typeface="Wingdings" panose="05000000000000000000" pitchFamily="2" charset="2"/>
              </a:rPr>
              <a:t></a:t>
            </a:r>
            <a:r>
              <a:rPr kumimoji="0" lang="en-US" altLang="es-ES" sz="1800">
                <a:latin typeface="SymbolProp BT" pitchFamily="18" charset="2"/>
              </a:rPr>
              <a:t> </a:t>
            </a:r>
            <a:r>
              <a:rPr kumimoji="0" lang="es-ES" altLang="es-ES" sz="1800">
                <a:latin typeface="Bradley Hand ITC" panose="03070402050302030203" pitchFamily="66" charset="0"/>
              </a:rPr>
              <a:t>Cuando el disolvente es el agua, las disoluciones se llaman </a:t>
            </a:r>
            <a:r>
              <a:rPr kumimoji="0" lang="es-ES" altLang="es-ES" sz="1800" u="sng">
                <a:latin typeface="Bradley Hand ITC" panose="03070402050302030203" pitchFamily="66" charset="0"/>
              </a:rPr>
              <a:t>acuosas</a:t>
            </a:r>
            <a:endParaRPr kumimoji="0" lang="es-ES" altLang="es-ES" sz="1800" u="sng">
              <a:latin typeface="Bradley Hand ITC" panose="03070402050302030203" pitchFamily="66" charset="0"/>
              <a:sym typeface="Wingdings" panose="05000000000000000000" pitchFamily="2" charset="2"/>
            </a:endParaRPr>
          </a:p>
        </p:txBody>
      </p:sp>
      <p:sp>
        <p:nvSpPr>
          <p:cNvPr id="20491" name="Rectangle 8"/>
          <p:cNvSpPr>
            <a:spLocks noChangeArrowheads="1"/>
          </p:cNvSpPr>
          <p:nvPr/>
        </p:nvSpPr>
        <p:spPr bwMode="auto">
          <a:xfrm>
            <a:off x="679450" y="1409700"/>
            <a:ext cx="3100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a:latin typeface="Arial" panose="020B0604020202020204" pitchFamily="34" charset="0"/>
              </a:rPr>
              <a:t>mezclas homogéneas</a:t>
            </a:r>
            <a:endParaRPr kumimoji="0" lang="en-US" altLang="es-ES" sz="1600" b="0">
              <a:solidFill>
                <a:srgbClr val="5A5C6C"/>
              </a:solidFill>
              <a:latin typeface="Arial" panose="020B0604020202020204" pitchFamily="34" charset="0"/>
            </a:endParaRPr>
          </a:p>
        </p:txBody>
      </p:sp>
      <p:sp>
        <p:nvSpPr>
          <p:cNvPr id="20492" name="Text Box 7"/>
          <p:cNvSpPr txBox="1">
            <a:spLocks noChangeArrowheads="1"/>
          </p:cNvSpPr>
          <p:nvPr/>
        </p:nvSpPr>
        <p:spPr bwMode="auto">
          <a:xfrm>
            <a:off x="179388" y="476250"/>
            <a:ext cx="6938962"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300"/>
              </a:spcAft>
              <a:buClr>
                <a:srgbClr val="FF3300"/>
              </a:buClr>
              <a:buFont typeface="Wingdings" panose="05000000000000000000" pitchFamily="2" charset="2"/>
              <a:buNone/>
            </a:pPr>
            <a:r>
              <a:rPr kumimoji="0" lang="es-ES" altLang="es-ES" sz="2000" b="0">
                <a:solidFill>
                  <a:srgbClr val="9966FF"/>
                </a:solidFill>
                <a:latin typeface="Arial" panose="020B0604020202020204" pitchFamily="34" charset="0"/>
              </a:rPr>
              <a:t>Conceptos básicos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Calibri" panose="020F0502020204030204" pitchFamily="34" charset="0"/>
                <a:sym typeface="Wingdings" panose="05000000000000000000" pitchFamily="2" charset="2"/>
              </a:rPr>
              <a:t> </a:t>
            </a:r>
            <a:r>
              <a:rPr kumimoji="0" lang="es-ES" altLang="es-ES" sz="1800" b="0">
                <a:solidFill>
                  <a:srgbClr val="C00000"/>
                </a:solidFill>
                <a:latin typeface="Calibri" panose="020F0502020204030204" pitchFamily="34" charset="0"/>
                <a:sym typeface="Wingdings" panose="05000000000000000000" pitchFamily="2" charset="2"/>
              </a:rPr>
              <a:t></a:t>
            </a:r>
            <a:r>
              <a:rPr kumimoji="0" lang="es-ES" altLang="es-ES" sz="1800">
                <a:solidFill>
                  <a:srgbClr val="9966FF"/>
                </a:solidFill>
                <a:latin typeface="Calibri" panose="020F0502020204030204" pitchFamily="34" charset="0"/>
                <a:sym typeface="Wingdings" panose="05000000000000000000" pitchFamily="2" charset="2"/>
              </a:rPr>
              <a:t> </a:t>
            </a:r>
            <a:r>
              <a:rPr kumimoji="0" lang="es-ES" altLang="es-ES" sz="1800" b="0" i="1">
                <a:solidFill>
                  <a:srgbClr val="9966FF"/>
                </a:solidFill>
                <a:latin typeface="Calibri" panose="020F0502020204030204" pitchFamily="34" charset="0"/>
              </a:rPr>
              <a:t>mezclas homogéneas y heterogéneas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66563"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66564"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66565" name="Text Box 7"/>
          <p:cNvSpPr txBox="1">
            <a:spLocks noChangeArrowheads="1"/>
          </p:cNvSpPr>
          <p:nvPr/>
        </p:nvSpPr>
        <p:spPr bwMode="auto">
          <a:xfrm>
            <a:off x="468313" y="620713"/>
            <a:ext cx="8369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
                <a:srgbClr val="FF3300"/>
              </a:buClr>
              <a:buFont typeface="Wingdings" panose="05000000000000000000" pitchFamily="2" charset="2"/>
              <a:buNone/>
            </a:pPr>
            <a:r>
              <a:rPr kumimoji="0" lang="es-ES" altLang="es-ES">
                <a:solidFill>
                  <a:schemeClr val="accent1"/>
                </a:solidFill>
                <a:latin typeface="Arial" panose="020B0604020202020204" pitchFamily="34" charset="0"/>
              </a:rPr>
              <a:t>5. Propiedades coligativas de disoluciones iónicas</a:t>
            </a:r>
          </a:p>
        </p:txBody>
      </p:sp>
      <p:sp>
        <p:nvSpPr>
          <p:cNvPr id="6656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259EF1F-A716-4C75-A55D-C5F5A767EBA4}" type="slidenum">
              <a:rPr kumimoji="0" lang="en-US" altLang="es-ES" sz="1400" b="0">
                <a:solidFill>
                  <a:schemeClr val="tx1"/>
                </a:solidFill>
                <a:latin typeface="Tahoma" panose="020B0604030504040204" pitchFamily="34" charset="0"/>
              </a:rPr>
              <a:pPr algn="r" eaLnBrk="1" hangingPunct="1">
                <a:spcBef>
                  <a:spcPct val="0"/>
                </a:spcBef>
                <a:buClrTx/>
                <a:buFontTx/>
                <a:buNone/>
              </a:pPr>
              <a:t>50</a:t>
            </a:fld>
            <a:endParaRPr kumimoji="0" lang="en-US" altLang="es-ES" sz="1400" b="0">
              <a:solidFill>
                <a:schemeClr val="tx1"/>
              </a:solidFill>
              <a:latin typeface="Tahoma" panose="020B0604030504040204" pitchFamily="34" charset="0"/>
            </a:endParaRPr>
          </a:p>
        </p:txBody>
      </p:sp>
      <p:pic>
        <p:nvPicPr>
          <p:cNvPr id="665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3121025"/>
            <a:ext cx="1228725"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263" y="4221163"/>
            <a:ext cx="125730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ChangeArrowheads="1"/>
          </p:cNvSpPr>
          <p:nvPr/>
        </p:nvSpPr>
        <p:spPr bwMode="auto">
          <a:xfrm>
            <a:off x="827088" y="1341438"/>
            <a:ext cx="80105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800" b="0" dirty="0">
                <a:solidFill>
                  <a:srgbClr val="333333"/>
                </a:solidFill>
                <a:latin typeface="Calibri" pitchFamily="34" charset="0"/>
                <a:cs typeface="Arial" charset="0"/>
              </a:rPr>
              <a:t>Las propiedades </a:t>
            </a:r>
            <a:r>
              <a:rPr lang="es-ES" altLang="es-ES" sz="1800" b="0" dirty="0" err="1">
                <a:solidFill>
                  <a:srgbClr val="333333"/>
                </a:solidFill>
                <a:latin typeface="Calibri" pitchFamily="34" charset="0"/>
                <a:cs typeface="Arial" charset="0"/>
              </a:rPr>
              <a:t>coligativas</a:t>
            </a:r>
            <a:r>
              <a:rPr lang="es-ES" altLang="es-ES" sz="1800" b="0" dirty="0">
                <a:solidFill>
                  <a:srgbClr val="333333"/>
                </a:solidFill>
                <a:latin typeface="Calibri" pitchFamily="34" charset="0"/>
                <a:cs typeface="Arial" charset="0"/>
              </a:rPr>
              <a:t> de sustancias que en disolución acuosa se ionizan (ácidos, bases, sales) son distintas de las de sustancias moleculares o que no se disocian (p.ej. azúcar), y se comportan como si estuvieran </a:t>
            </a:r>
            <a:r>
              <a:rPr lang="es-ES" altLang="es-ES" sz="1800" b="0" i="1" dirty="0">
                <a:solidFill>
                  <a:srgbClr val="333333"/>
                </a:solidFill>
                <a:latin typeface="Calibri" pitchFamily="34" charset="0"/>
                <a:cs typeface="Arial" charset="0"/>
              </a:rPr>
              <a:t>más concentradas</a:t>
            </a:r>
            <a:r>
              <a:rPr lang="es-ES" altLang="es-ES" sz="1800" b="0" dirty="0">
                <a:solidFill>
                  <a:srgbClr val="333333"/>
                </a:solidFill>
                <a:latin typeface="Calibri" pitchFamily="34" charset="0"/>
                <a:cs typeface="Arial" charset="0"/>
              </a:rPr>
              <a:t>.</a:t>
            </a:r>
          </a:p>
        </p:txBody>
      </p:sp>
      <p:sp>
        <p:nvSpPr>
          <p:cNvPr id="10" name="Rectangle 3"/>
          <p:cNvSpPr>
            <a:spLocks noChangeArrowheads="1"/>
          </p:cNvSpPr>
          <p:nvPr/>
        </p:nvSpPr>
        <p:spPr bwMode="auto">
          <a:xfrm>
            <a:off x="827088" y="3068638"/>
            <a:ext cx="580548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285750" indent="-285750" eaLnBrk="1" hangingPunct="1">
              <a:spcBef>
                <a:spcPts val="600"/>
              </a:spcBef>
              <a:buClr>
                <a:schemeClr val="accent6"/>
              </a:buClr>
              <a:buFont typeface="Wingdings" pitchFamily="2" charset="2"/>
              <a:buChar char="§"/>
              <a:defRPr/>
            </a:pPr>
            <a:r>
              <a:rPr lang="es-ES" altLang="es-ES" sz="1800" b="0" dirty="0" err="1">
                <a:solidFill>
                  <a:srgbClr val="002060"/>
                </a:solidFill>
                <a:latin typeface="Calibri" pitchFamily="34" charset="0"/>
                <a:cs typeface="Arial" charset="0"/>
              </a:rPr>
              <a:t>Van’t</a:t>
            </a:r>
            <a:r>
              <a:rPr lang="es-ES" altLang="es-ES" sz="1800" b="0" dirty="0">
                <a:solidFill>
                  <a:srgbClr val="002060"/>
                </a:solidFill>
                <a:latin typeface="Calibri" pitchFamily="34" charset="0"/>
                <a:cs typeface="Arial" charset="0"/>
              </a:rPr>
              <a:t> </a:t>
            </a:r>
            <a:r>
              <a:rPr lang="es-ES" altLang="es-ES" sz="1800" b="0" dirty="0" err="1">
                <a:solidFill>
                  <a:srgbClr val="002060"/>
                </a:solidFill>
                <a:latin typeface="Calibri" pitchFamily="34" charset="0"/>
                <a:cs typeface="Arial" charset="0"/>
              </a:rPr>
              <a:t>Hoff</a:t>
            </a:r>
            <a:r>
              <a:rPr lang="es-ES" altLang="es-ES" sz="1800" b="0" dirty="0">
                <a:solidFill>
                  <a:srgbClr val="002060"/>
                </a:solidFill>
                <a:latin typeface="Calibri" pitchFamily="34" charset="0"/>
                <a:cs typeface="Arial" charset="0"/>
              </a:rPr>
              <a:t> introdujo un factor de corrección </a:t>
            </a:r>
            <a:r>
              <a:rPr lang="es-ES" altLang="es-ES" sz="1800" i="1" dirty="0">
                <a:solidFill>
                  <a:srgbClr val="002060"/>
                </a:solidFill>
                <a:latin typeface="Times New Roman" pitchFamily="18" charset="0"/>
                <a:cs typeface="Times New Roman" pitchFamily="18" charset="0"/>
              </a:rPr>
              <a:t>i</a:t>
            </a:r>
            <a:r>
              <a:rPr lang="es-ES" altLang="es-ES" sz="1800" b="0" dirty="0">
                <a:solidFill>
                  <a:srgbClr val="002060"/>
                </a:solidFill>
                <a:latin typeface="Calibri" pitchFamily="34" charset="0"/>
                <a:cs typeface="Arial" charset="0"/>
              </a:rPr>
              <a:t> (</a:t>
            </a:r>
            <a:r>
              <a:rPr lang="es-ES" altLang="es-ES" sz="1800" b="0" i="1" dirty="0">
                <a:solidFill>
                  <a:srgbClr val="002060"/>
                </a:solidFill>
                <a:latin typeface="Calibri" pitchFamily="34" charset="0"/>
                <a:cs typeface="Arial" charset="0"/>
              </a:rPr>
              <a:t>factor de </a:t>
            </a:r>
            <a:r>
              <a:rPr lang="es-ES" altLang="es-ES" sz="1800" b="0" i="1" dirty="0" err="1">
                <a:solidFill>
                  <a:srgbClr val="002060"/>
                </a:solidFill>
                <a:latin typeface="Calibri" pitchFamily="34" charset="0"/>
                <a:cs typeface="Arial" charset="0"/>
              </a:rPr>
              <a:t>Van’t</a:t>
            </a:r>
            <a:r>
              <a:rPr lang="es-ES" altLang="es-ES" sz="1800" b="0" i="1" dirty="0">
                <a:solidFill>
                  <a:srgbClr val="002060"/>
                </a:solidFill>
                <a:latin typeface="Calibri" pitchFamily="34" charset="0"/>
                <a:cs typeface="Arial" charset="0"/>
              </a:rPr>
              <a:t> </a:t>
            </a:r>
            <a:r>
              <a:rPr lang="es-ES" altLang="es-ES" sz="1800" b="0" i="1" dirty="0" err="1">
                <a:solidFill>
                  <a:srgbClr val="002060"/>
                </a:solidFill>
                <a:latin typeface="Calibri" pitchFamily="34" charset="0"/>
                <a:cs typeface="Arial" charset="0"/>
              </a:rPr>
              <a:t>Hoff</a:t>
            </a:r>
            <a:r>
              <a:rPr lang="es-ES" altLang="es-ES" sz="1800" b="0" dirty="0">
                <a:solidFill>
                  <a:srgbClr val="002060"/>
                </a:solidFill>
                <a:latin typeface="Calibri" pitchFamily="34" charset="0"/>
                <a:cs typeface="Arial" charset="0"/>
              </a:rPr>
              <a:t>) para que las leyes de las propiedades </a:t>
            </a:r>
            <a:r>
              <a:rPr lang="es-ES" altLang="es-ES" sz="1800" b="0" dirty="0" err="1">
                <a:solidFill>
                  <a:srgbClr val="002060"/>
                </a:solidFill>
                <a:latin typeface="Calibri" pitchFamily="34" charset="0"/>
                <a:cs typeface="Arial" charset="0"/>
              </a:rPr>
              <a:t>coligativas</a:t>
            </a:r>
            <a:r>
              <a:rPr lang="es-ES" altLang="es-ES" sz="1800" b="0" dirty="0">
                <a:solidFill>
                  <a:srgbClr val="002060"/>
                </a:solidFill>
                <a:latin typeface="Calibri" pitchFamily="34" charset="0"/>
                <a:cs typeface="Arial" charset="0"/>
              </a:rPr>
              <a:t> pudieran aplicarse a cualquier solución. </a:t>
            </a:r>
          </a:p>
        </p:txBody>
      </p:sp>
      <p:sp>
        <p:nvSpPr>
          <p:cNvPr id="66571" name="Rectangle 3"/>
          <p:cNvSpPr>
            <a:spLocks noChangeArrowheads="1"/>
          </p:cNvSpPr>
          <p:nvPr/>
        </p:nvSpPr>
        <p:spPr bwMode="auto">
          <a:xfrm>
            <a:off x="1962150" y="2343150"/>
            <a:ext cx="71469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a:solidFill>
                  <a:srgbClr val="4D4D4D"/>
                </a:solidFill>
                <a:latin typeface="Bradley Hand ITC" panose="03070402050302030203" pitchFamily="66" charset="0"/>
                <a:cs typeface="Times New Roman" panose="02020603050405020304" pitchFamily="18" charset="0"/>
                <a:sym typeface="Wingdings" panose="05000000000000000000" pitchFamily="2" charset="2"/>
              </a:rPr>
              <a:t>A la misma concentración, el nº de partículas en una disolución de un compuesto iónico es mayor que en la de una sustancia no disociable. </a:t>
            </a:r>
          </a:p>
        </p:txBody>
      </p:sp>
      <p:sp>
        <p:nvSpPr>
          <p:cNvPr id="12" name="11 Abrir llave"/>
          <p:cNvSpPr/>
          <p:nvPr/>
        </p:nvSpPr>
        <p:spPr bwMode="auto">
          <a:xfrm>
            <a:off x="6875463" y="3068638"/>
            <a:ext cx="150812" cy="919162"/>
          </a:xfrm>
          <a:prstGeom prst="leftBrace">
            <a:avLst>
              <a:gd name="adj1" fmla="val 17652"/>
              <a:gd name="adj2" fmla="val 50000"/>
            </a:avLst>
          </a:prstGeom>
          <a:noFill/>
          <a:ln w="25400" cap="flat" cmpd="sng" algn="ctr">
            <a:solidFill>
              <a:srgbClr val="00B050"/>
            </a:solidFill>
            <a:prstDash val="solid"/>
            <a:round/>
            <a:headEnd type="none" w="med" len="med"/>
            <a:tailEnd type="none" w="med" len="med"/>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sp>
        <p:nvSpPr>
          <p:cNvPr id="66573" name="Rectangle 3"/>
          <p:cNvSpPr>
            <a:spLocks noChangeArrowheads="1"/>
          </p:cNvSpPr>
          <p:nvPr/>
        </p:nvSpPr>
        <p:spPr bwMode="auto">
          <a:xfrm>
            <a:off x="885825" y="4244975"/>
            <a:ext cx="577373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buClr>
                <a:srgbClr val="FF0000"/>
              </a:buClr>
              <a:buFontTx/>
              <a:buNone/>
            </a:pPr>
            <a:r>
              <a:rPr lang="es-ES" altLang="es-ES" sz="1600" b="0">
                <a:latin typeface="Times New Roman" panose="02020603050405020304" pitchFamily="18" charset="0"/>
                <a:cs typeface="Times New Roman" panose="02020603050405020304" pitchFamily="18" charset="0"/>
                <a:sym typeface="Wingdings" panose="05000000000000000000" pitchFamily="2" charset="2"/>
              </a:rPr>
              <a:t>El factor </a:t>
            </a:r>
            <a:r>
              <a:rPr lang="es-ES" altLang="es-ES" sz="1600" b="0" i="1">
                <a:latin typeface="Times New Roman" panose="02020603050405020304" pitchFamily="18" charset="0"/>
                <a:cs typeface="Times New Roman" panose="02020603050405020304" pitchFamily="18" charset="0"/>
                <a:sym typeface="Wingdings" panose="05000000000000000000" pitchFamily="2" charset="2"/>
              </a:rPr>
              <a:t>i</a:t>
            </a:r>
            <a:r>
              <a:rPr lang="es-ES" altLang="es-ES" sz="1600" b="0">
                <a:latin typeface="Times New Roman" panose="02020603050405020304" pitchFamily="18" charset="0"/>
                <a:cs typeface="Times New Roman" panose="02020603050405020304" pitchFamily="18" charset="0"/>
                <a:sym typeface="Wingdings" panose="05000000000000000000" pitchFamily="2" charset="2"/>
              </a:rPr>
              <a:t> se calcula a partir del valor real de una propiedad coligativa y el valor calculado suponiendo la sustancia no iónica. </a:t>
            </a:r>
            <a:r>
              <a:rPr lang="es-ES" altLang="es-ES" sz="1600" b="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t>
            </a:r>
          </a:p>
        </p:txBody>
      </p:sp>
      <p:sp>
        <p:nvSpPr>
          <p:cNvPr id="66574" name="Rectangle 3"/>
          <p:cNvSpPr>
            <a:spLocks noChangeArrowheads="1"/>
          </p:cNvSpPr>
          <p:nvPr/>
        </p:nvSpPr>
        <p:spPr bwMode="auto">
          <a:xfrm>
            <a:off x="827088" y="5013325"/>
            <a:ext cx="74898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80975" indent="-180975">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just" eaLnBrk="1" hangingPunct="1">
              <a:buClr>
                <a:srgbClr val="FF0000"/>
              </a:buClr>
            </a:pPr>
            <a:r>
              <a:rPr lang="es-ES" altLang="es-ES" sz="1600" b="0">
                <a:latin typeface="Times New Roman" panose="02020603050405020304" pitchFamily="18" charset="0"/>
                <a:cs typeface="Times New Roman" panose="02020603050405020304" pitchFamily="18" charset="0"/>
                <a:sym typeface="Wingdings" panose="05000000000000000000" pitchFamily="2" charset="2"/>
              </a:rPr>
              <a:t>El valor ideal del factor </a:t>
            </a:r>
            <a:r>
              <a:rPr lang="es-ES" altLang="es-ES" sz="1600" b="0" i="1">
                <a:latin typeface="Times New Roman" panose="02020603050405020304" pitchFamily="18" charset="0"/>
                <a:cs typeface="Times New Roman" panose="02020603050405020304" pitchFamily="18" charset="0"/>
                <a:sym typeface="Wingdings" panose="05000000000000000000" pitchFamily="2" charset="2"/>
              </a:rPr>
              <a:t>i</a:t>
            </a:r>
            <a:r>
              <a:rPr lang="es-ES" altLang="es-ES" sz="1600" b="0">
                <a:latin typeface="Times New Roman" panose="02020603050405020304" pitchFamily="18" charset="0"/>
                <a:cs typeface="Times New Roman" panose="02020603050405020304" pitchFamily="18" charset="0"/>
                <a:sym typeface="Wingdings" panose="05000000000000000000" pitchFamily="2" charset="2"/>
              </a:rPr>
              <a:t> se puede determinar por el número de iones por fórmula.</a:t>
            </a:r>
            <a:endParaRPr lang="es-ES" altLang="es-ES" sz="1600" b="0">
              <a:solidFill>
                <a:srgbClr val="C00000"/>
              </a:solidFill>
              <a:latin typeface="Times New Roman" panose="02020603050405020304" pitchFamily="18" charset="0"/>
              <a:cs typeface="Times New Roman" panose="02020603050405020304" pitchFamily="18" charset="0"/>
              <a:sym typeface="Wingdings" panose="05000000000000000000" pitchFamily="2" charset="2"/>
            </a:endParaRPr>
          </a:p>
        </p:txBody>
      </p:sp>
      <p:graphicFrame>
        <p:nvGraphicFramePr>
          <p:cNvPr id="15" name="14 Tabla"/>
          <p:cNvGraphicFramePr>
            <a:graphicFrameLocks noGrp="1"/>
          </p:cNvGraphicFramePr>
          <p:nvPr/>
        </p:nvGraphicFramePr>
        <p:xfrm>
          <a:off x="1539875" y="5353050"/>
          <a:ext cx="6840538" cy="503238"/>
        </p:xfrm>
        <a:graphic>
          <a:graphicData uri="http://schemas.openxmlformats.org/drawingml/2006/table">
            <a:tbl>
              <a:tblPr firstRow="1" bandRow="1">
                <a:tableStyleId>{5C22544A-7EE6-4342-B048-85BDC9FD1C3A}</a:tableStyleId>
              </a:tblPr>
              <a:tblGrid>
                <a:gridCol w="1087412">
                  <a:extLst>
                    <a:ext uri="{9D8B030D-6E8A-4147-A177-3AD203B41FA5}">
                      <a16:colId xmlns:a16="http://schemas.microsoft.com/office/drawing/2014/main" val="20000"/>
                    </a:ext>
                  </a:extLst>
                </a:gridCol>
                <a:gridCol w="5753126">
                  <a:extLst>
                    <a:ext uri="{9D8B030D-6E8A-4147-A177-3AD203B41FA5}">
                      <a16:colId xmlns:a16="http://schemas.microsoft.com/office/drawing/2014/main" val="20001"/>
                    </a:ext>
                  </a:extLst>
                </a:gridCol>
              </a:tblGrid>
              <a:tr h="503238">
                <a:tc>
                  <a:txBody>
                    <a:bodyPr/>
                    <a:lstStyle/>
                    <a:p>
                      <a:pPr algn="l"/>
                      <a:r>
                        <a:rPr kumimoji="0" lang="en-US" altLang="es-ES" sz="1400" b="0" i="0" dirty="0" smtClean="0">
                          <a:solidFill>
                            <a:srgbClr val="C00000"/>
                          </a:solidFill>
                          <a:latin typeface="Calibri" pitchFamily="34" charset="0"/>
                          <a:cs typeface="Calibri" pitchFamily="34" charset="0"/>
                          <a:sym typeface="Wingdings" pitchFamily="2" charset="2"/>
                        </a:rPr>
                        <a:t></a:t>
                      </a:r>
                      <a:r>
                        <a:rPr kumimoji="0" lang="en-US" altLang="es-ES" sz="1400" b="0" i="1" dirty="0" smtClean="0">
                          <a:solidFill>
                            <a:srgbClr val="C00000"/>
                          </a:solidFill>
                          <a:latin typeface="Calibri" pitchFamily="34" charset="0"/>
                          <a:cs typeface="Calibri" pitchFamily="34" charset="0"/>
                          <a:sym typeface="Wingdings" pitchFamily="2" charset="2"/>
                        </a:rPr>
                        <a:t> </a:t>
                      </a:r>
                      <a:r>
                        <a:rPr kumimoji="0" lang="en-US" altLang="es-ES" sz="1400" b="0" i="1" dirty="0" err="1" smtClean="0">
                          <a:solidFill>
                            <a:srgbClr val="C00000"/>
                          </a:solidFill>
                          <a:latin typeface="Calibri" pitchFamily="34" charset="0"/>
                          <a:cs typeface="Calibri" pitchFamily="34" charset="0"/>
                        </a:rPr>
                        <a:t>Ejemplo</a:t>
                      </a:r>
                      <a:r>
                        <a:rPr kumimoji="0" lang="en-US" altLang="es-ES" sz="1400" b="0" i="1" dirty="0" smtClean="0">
                          <a:solidFill>
                            <a:srgbClr val="C00000"/>
                          </a:solidFill>
                          <a:latin typeface="Calibri" pitchFamily="34" charset="0"/>
                          <a:cs typeface="Calibri" pitchFamily="34" charset="0"/>
                        </a:rPr>
                        <a:t> </a:t>
                      </a:r>
                      <a:r>
                        <a:rPr kumimoji="0" lang="es-ES" altLang="es-ES" sz="1400" b="1" i="1" dirty="0" smtClean="0">
                          <a:solidFill>
                            <a:srgbClr val="303D4E"/>
                          </a:solidFill>
                          <a:latin typeface="Calibri" pitchFamily="34" charset="0"/>
                          <a:cs typeface="Calibri" pitchFamily="34" charset="0"/>
                        </a:rPr>
                        <a:t>:</a:t>
                      </a:r>
                      <a:endParaRPr kumimoji="0" lang="en-US" altLang="es-ES" sz="1400" b="0" i="1" dirty="0" smtClean="0">
                        <a:solidFill>
                          <a:srgbClr val="C00000"/>
                        </a:solidFill>
                        <a:latin typeface="Calibri" pitchFamily="34" charset="0"/>
                        <a:cs typeface="Calibri" pitchFamily="34" charset="0"/>
                      </a:endParaRPr>
                    </a:p>
                  </a:txBody>
                  <a:tcPr marL="35993" marR="35993" marT="35932" marB="35932">
                    <a:noFill/>
                  </a:tcPr>
                </a:tc>
                <a:tc>
                  <a:txBody>
                    <a:bodyPr/>
                    <a:lstStyle/>
                    <a:p>
                      <a:pPr algn="l"/>
                      <a:r>
                        <a:rPr kumimoji="0" lang="es-ES" altLang="es-ES" sz="1400" b="0" i="0" dirty="0" smtClean="0">
                          <a:solidFill>
                            <a:srgbClr val="002060"/>
                          </a:solidFill>
                          <a:latin typeface="Times New Roman" pitchFamily="18" charset="0"/>
                          <a:cs typeface="Times New Roman" pitchFamily="18" charset="0"/>
                        </a:rPr>
                        <a:t>Para </a:t>
                      </a:r>
                      <a:r>
                        <a:rPr kumimoji="0" lang="es-ES" altLang="es-ES" sz="1400" b="0" i="0" dirty="0" err="1" smtClean="0">
                          <a:solidFill>
                            <a:srgbClr val="002060"/>
                          </a:solidFill>
                          <a:latin typeface="Times New Roman" pitchFamily="18" charset="0"/>
                          <a:cs typeface="Times New Roman" pitchFamily="18" charset="0"/>
                        </a:rPr>
                        <a:t>NaCl</a:t>
                      </a:r>
                      <a:r>
                        <a:rPr kumimoji="0" lang="es-ES" altLang="es-ES" sz="1400" b="0" i="0" dirty="0" smtClean="0">
                          <a:solidFill>
                            <a:srgbClr val="002060"/>
                          </a:solidFill>
                          <a:latin typeface="Times New Roman" pitchFamily="18" charset="0"/>
                          <a:cs typeface="Times New Roman" pitchFamily="18" charset="0"/>
                        </a:rPr>
                        <a:t>, el valor ideal </a:t>
                      </a:r>
                      <a:r>
                        <a:rPr kumimoji="0" lang="es-ES" altLang="es-ES" sz="1400" b="0" i="1" dirty="0" smtClean="0">
                          <a:solidFill>
                            <a:srgbClr val="002060"/>
                          </a:solidFill>
                          <a:latin typeface="Times New Roman" pitchFamily="18" charset="0"/>
                          <a:cs typeface="Times New Roman" pitchFamily="18" charset="0"/>
                        </a:rPr>
                        <a:t>i</a:t>
                      </a:r>
                      <a:r>
                        <a:rPr kumimoji="0" lang="es-ES" altLang="es-ES" sz="1400" b="0" i="0" dirty="0" smtClean="0">
                          <a:solidFill>
                            <a:srgbClr val="002060"/>
                          </a:solidFill>
                          <a:latin typeface="Times New Roman" pitchFamily="18" charset="0"/>
                          <a:cs typeface="Times New Roman" pitchFamily="18" charset="0"/>
                        </a:rPr>
                        <a:t> = 2 (</a:t>
                      </a:r>
                      <a:r>
                        <a:rPr kumimoji="0" lang="es-ES" altLang="es-ES" sz="1400" b="0" i="0" dirty="0" err="1" smtClean="0">
                          <a:solidFill>
                            <a:srgbClr val="002060"/>
                          </a:solidFill>
                          <a:latin typeface="Times New Roman" pitchFamily="18" charset="0"/>
                          <a:cs typeface="Times New Roman" pitchFamily="18" charset="0"/>
                        </a:rPr>
                        <a:t>Na</a:t>
                      </a:r>
                      <a:r>
                        <a:rPr kumimoji="0" lang="es-ES" altLang="es-ES" sz="1400" b="0" i="0" baseline="30000" dirty="0" smtClean="0">
                          <a:solidFill>
                            <a:srgbClr val="002060"/>
                          </a:solidFill>
                          <a:latin typeface="Times New Roman" pitchFamily="18" charset="0"/>
                          <a:cs typeface="Times New Roman" pitchFamily="18" charset="0"/>
                        </a:rPr>
                        <a:t>+</a:t>
                      </a:r>
                      <a:r>
                        <a:rPr kumimoji="0" lang="es-ES" altLang="es-ES" sz="1400" b="0" i="0" dirty="0" smtClean="0">
                          <a:solidFill>
                            <a:srgbClr val="002060"/>
                          </a:solidFill>
                          <a:latin typeface="Times New Roman" pitchFamily="18" charset="0"/>
                          <a:cs typeface="Times New Roman" pitchFamily="18" charset="0"/>
                        </a:rPr>
                        <a:t> y Cl</a:t>
                      </a:r>
                      <a:r>
                        <a:rPr kumimoji="0" lang="es-ES" altLang="es-ES" sz="1400" b="0" i="0" baseline="30000" dirty="0" smtClean="0">
                          <a:solidFill>
                            <a:srgbClr val="002060"/>
                          </a:solidFill>
                          <a:latin typeface="Times New Roman" pitchFamily="18" charset="0"/>
                          <a:cs typeface="Times New Roman" pitchFamily="18" charset="0"/>
                        </a:rPr>
                        <a:t>–</a:t>
                      </a:r>
                      <a:r>
                        <a:rPr kumimoji="0" lang="es-ES" altLang="es-ES" sz="1400" b="0" i="0" dirty="0" smtClean="0">
                          <a:solidFill>
                            <a:srgbClr val="002060"/>
                          </a:solidFill>
                          <a:latin typeface="Times New Roman" pitchFamily="18" charset="0"/>
                          <a:cs typeface="Times New Roman" pitchFamily="18" charset="0"/>
                        </a:rPr>
                        <a:t>)</a:t>
                      </a:r>
                    </a:p>
                    <a:p>
                      <a:pPr algn="l"/>
                      <a:r>
                        <a:rPr kumimoji="0" lang="es-ES" sz="1400" b="0" i="0" dirty="0" smtClean="0">
                          <a:solidFill>
                            <a:srgbClr val="002060"/>
                          </a:solidFill>
                          <a:latin typeface="Times New Roman" pitchFamily="18" charset="0"/>
                          <a:cs typeface="Times New Roman" pitchFamily="18" charset="0"/>
                        </a:rPr>
                        <a:t>Para Na</a:t>
                      </a:r>
                      <a:r>
                        <a:rPr kumimoji="0" lang="es-ES" sz="1400" b="0" i="0" baseline="-25000" dirty="0" smtClean="0">
                          <a:solidFill>
                            <a:srgbClr val="002060"/>
                          </a:solidFill>
                          <a:latin typeface="Times New Roman" pitchFamily="18" charset="0"/>
                          <a:cs typeface="Times New Roman" pitchFamily="18" charset="0"/>
                        </a:rPr>
                        <a:t>2</a:t>
                      </a:r>
                      <a:r>
                        <a:rPr kumimoji="0" lang="es-ES" sz="1400" b="0" i="0" dirty="0" smtClean="0">
                          <a:solidFill>
                            <a:srgbClr val="002060"/>
                          </a:solidFill>
                          <a:latin typeface="Times New Roman" pitchFamily="18" charset="0"/>
                          <a:cs typeface="Times New Roman" pitchFamily="18" charset="0"/>
                        </a:rPr>
                        <a:t>SO</a:t>
                      </a:r>
                      <a:r>
                        <a:rPr kumimoji="0" lang="es-ES" sz="1400" b="0" i="0" baseline="-25000" dirty="0" smtClean="0">
                          <a:solidFill>
                            <a:srgbClr val="002060"/>
                          </a:solidFill>
                          <a:latin typeface="Times New Roman" pitchFamily="18" charset="0"/>
                          <a:cs typeface="Times New Roman" pitchFamily="18" charset="0"/>
                        </a:rPr>
                        <a:t>4</a:t>
                      </a:r>
                      <a:r>
                        <a:rPr kumimoji="0" lang="es-ES" sz="1400" b="0" i="0" dirty="0" smtClean="0">
                          <a:solidFill>
                            <a:srgbClr val="002060"/>
                          </a:solidFill>
                          <a:latin typeface="Times New Roman" pitchFamily="18" charset="0"/>
                          <a:cs typeface="Times New Roman" pitchFamily="18" charset="0"/>
                        </a:rPr>
                        <a:t>, el valor ideal </a:t>
                      </a:r>
                      <a:r>
                        <a:rPr kumimoji="0" lang="es-ES" altLang="es-ES" sz="1400" b="0" i="1" dirty="0" smtClean="0">
                          <a:solidFill>
                            <a:srgbClr val="002060"/>
                          </a:solidFill>
                          <a:latin typeface="Times New Roman" pitchFamily="18" charset="0"/>
                          <a:cs typeface="Times New Roman" pitchFamily="18" charset="0"/>
                        </a:rPr>
                        <a:t>i</a:t>
                      </a:r>
                      <a:r>
                        <a:rPr kumimoji="0" lang="es-ES" altLang="es-ES" sz="1400" b="0" i="0" dirty="0" smtClean="0">
                          <a:solidFill>
                            <a:srgbClr val="002060"/>
                          </a:solidFill>
                          <a:latin typeface="Times New Roman" pitchFamily="18" charset="0"/>
                          <a:cs typeface="Times New Roman" pitchFamily="18" charset="0"/>
                        </a:rPr>
                        <a:t> = 3 (2 iones </a:t>
                      </a:r>
                      <a:r>
                        <a:rPr kumimoji="0" lang="es-ES" altLang="es-ES" sz="1400" b="0" i="0" dirty="0" err="1" smtClean="0">
                          <a:solidFill>
                            <a:srgbClr val="002060"/>
                          </a:solidFill>
                          <a:latin typeface="Times New Roman" pitchFamily="18" charset="0"/>
                          <a:cs typeface="Times New Roman" pitchFamily="18" charset="0"/>
                        </a:rPr>
                        <a:t>Na</a:t>
                      </a:r>
                      <a:r>
                        <a:rPr kumimoji="0" lang="es-ES" altLang="es-ES" sz="1400" b="0" i="0" baseline="30000" dirty="0" smtClean="0">
                          <a:solidFill>
                            <a:srgbClr val="002060"/>
                          </a:solidFill>
                          <a:latin typeface="Times New Roman" pitchFamily="18" charset="0"/>
                          <a:cs typeface="Times New Roman" pitchFamily="18" charset="0"/>
                        </a:rPr>
                        <a:t>+</a:t>
                      </a:r>
                      <a:r>
                        <a:rPr kumimoji="0" lang="es-ES" altLang="es-ES" sz="1400" b="0" i="0" dirty="0" smtClean="0">
                          <a:solidFill>
                            <a:srgbClr val="002060"/>
                          </a:solidFill>
                          <a:latin typeface="Times New Roman" pitchFamily="18" charset="0"/>
                          <a:cs typeface="Times New Roman" pitchFamily="18" charset="0"/>
                        </a:rPr>
                        <a:t> y SO</a:t>
                      </a:r>
                      <a:r>
                        <a:rPr kumimoji="0" lang="es-ES" altLang="es-ES" sz="1400" b="0" i="0" baseline="-25000" dirty="0" smtClean="0">
                          <a:solidFill>
                            <a:srgbClr val="002060"/>
                          </a:solidFill>
                          <a:latin typeface="Times New Roman" pitchFamily="18" charset="0"/>
                          <a:cs typeface="Times New Roman" pitchFamily="18" charset="0"/>
                        </a:rPr>
                        <a:t>4</a:t>
                      </a:r>
                      <a:r>
                        <a:rPr kumimoji="0" lang="es-ES" altLang="es-ES" sz="1400" b="0" i="0" baseline="30000" dirty="0" smtClean="0">
                          <a:solidFill>
                            <a:srgbClr val="002060"/>
                          </a:solidFill>
                          <a:latin typeface="Times New Roman" pitchFamily="18" charset="0"/>
                          <a:cs typeface="Times New Roman" pitchFamily="18" charset="0"/>
                        </a:rPr>
                        <a:t>–</a:t>
                      </a:r>
                      <a:r>
                        <a:rPr kumimoji="0" lang="es-ES" altLang="es-ES" sz="1400" b="0" i="0" dirty="0" smtClean="0">
                          <a:solidFill>
                            <a:srgbClr val="002060"/>
                          </a:solidFill>
                          <a:latin typeface="Times New Roman" pitchFamily="18" charset="0"/>
                          <a:cs typeface="Times New Roman" pitchFamily="18" charset="0"/>
                        </a:rPr>
                        <a:t>)</a:t>
                      </a:r>
                      <a:endParaRPr lang="es-ES" sz="1400" i="0" dirty="0">
                        <a:solidFill>
                          <a:srgbClr val="002060"/>
                        </a:solidFill>
                        <a:latin typeface="Times New Roman" pitchFamily="18" charset="0"/>
                        <a:cs typeface="Times New Roman" pitchFamily="18" charset="0"/>
                      </a:endParaRPr>
                    </a:p>
                  </a:txBody>
                  <a:tcPr marL="35993" marR="35993" marT="35932" marB="35932">
                    <a:noFill/>
                  </a:tcPr>
                </a:tc>
                <a:extLst>
                  <a:ext uri="{0D108BD9-81ED-4DB2-BD59-A6C34878D82A}">
                    <a16:rowId xmlns:a16="http://schemas.microsoft.com/office/drawing/2014/main" val="10000"/>
                  </a:ext>
                </a:extLst>
              </a:tr>
            </a:tbl>
          </a:graphicData>
        </a:graphic>
      </p:graphicFrame>
      <p:sp>
        <p:nvSpPr>
          <p:cNvPr id="66583" name="Rectangle 3"/>
          <p:cNvSpPr>
            <a:spLocks noChangeArrowheads="1"/>
          </p:cNvSpPr>
          <p:nvPr/>
        </p:nvSpPr>
        <p:spPr bwMode="auto">
          <a:xfrm>
            <a:off x="1331913" y="5949950"/>
            <a:ext cx="72009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285750" indent="-28575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buFont typeface="Wingdings" panose="05000000000000000000" pitchFamily="2" charset="2"/>
              <a:buChar char="á"/>
            </a:pPr>
            <a:r>
              <a:rPr lang="es-ES" altLang="es-ES" sz="1600">
                <a:solidFill>
                  <a:srgbClr val="4D4D4D"/>
                </a:solidFill>
                <a:latin typeface="Tempus Sans ITC" panose="04020404030D07020202" pitchFamily="82" charset="0"/>
                <a:cs typeface="Times New Roman" panose="02020603050405020304" pitchFamily="18" charset="0"/>
                <a:sym typeface="Wingdings" panose="05000000000000000000" pitchFamily="2" charset="2"/>
              </a:rPr>
              <a:t>En realidad, los valores de </a:t>
            </a:r>
            <a:r>
              <a:rPr lang="es-ES" altLang="es-ES" sz="1600" i="1">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i</a:t>
            </a:r>
            <a:r>
              <a:rPr lang="es-ES" altLang="es-ES" sz="1600" b="0">
                <a:solidFill>
                  <a:srgbClr val="4D4D4D"/>
                </a:solidFill>
                <a:latin typeface="Times New Roman" panose="02020603050405020304" pitchFamily="18" charset="0"/>
                <a:cs typeface="Times New Roman" panose="02020603050405020304" pitchFamily="18" charset="0"/>
                <a:sym typeface="Wingdings" panose="05000000000000000000" pitchFamily="2" charset="2"/>
              </a:rPr>
              <a:t> </a:t>
            </a:r>
            <a:r>
              <a:rPr lang="es-ES" altLang="es-ES" sz="1600">
                <a:solidFill>
                  <a:srgbClr val="4D4D4D"/>
                </a:solidFill>
                <a:latin typeface="Tempus Sans ITC" panose="04020404030D07020202" pitchFamily="82" charset="0"/>
                <a:cs typeface="Times New Roman" panose="02020603050405020304" pitchFamily="18" charset="0"/>
                <a:sym typeface="Wingdings" panose="05000000000000000000" pitchFamily="2" charset="2"/>
              </a:rPr>
              <a:t>calculados son generalmente más bajos que el nº de iones obtenidos y la variación de las propiedades coligativas solo concuerda con estas ecuaciones para soluciones muy diluidas.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2BEAC27-F76E-498E-8C56-EDAF83D9932C}" type="slidenum">
              <a:rPr kumimoji="0" lang="en-US" altLang="es-ES" sz="1400" b="0">
                <a:solidFill>
                  <a:srgbClr val="000080"/>
                </a:solidFill>
                <a:latin typeface="Tahoma" panose="020B0604030504040204" pitchFamily="34" charset="0"/>
              </a:rPr>
              <a:pPr algn="r" eaLnBrk="1" hangingPunct="1">
                <a:spcBef>
                  <a:spcPct val="0"/>
                </a:spcBef>
                <a:buClrTx/>
                <a:buFontTx/>
                <a:buNone/>
              </a:pPr>
              <a:t>51</a:t>
            </a:fld>
            <a:endParaRPr kumimoji="0" lang="en-US" altLang="es-ES" sz="1400" b="0">
              <a:solidFill>
                <a:srgbClr val="000080"/>
              </a:solidFill>
              <a:latin typeface="Tahoma" panose="020B0604030504040204" pitchFamily="34" charset="0"/>
            </a:endParaRPr>
          </a:p>
        </p:txBody>
      </p:sp>
      <p:sp>
        <p:nvSpPr>
          <p:cNvPr id="9" name="Rectangle 2"/>
          <p:cNvSpPr txBox="1">
            <a:spLocks noChangeArrowheads="1"/>
          </p:cNvSpPr>
          <p:nvPr/>
        </p:nvSpPr>
        <p:spPr>
          <a:xfrm>
            <a:off x="3430588" y="3357563"/>
            <a:ext cx="2293937" cy="550862"/>
          </a:xfrm>
          <a:prstGeom prst="rect">
            <a:avLst/>
          </a:prstGeom>
          <a:solidFill>
            <a:srgbClr val="FFCC99"/>
          </a:solidFill>
        </p:spPr>
        <p:txBody>
          <a:bodyPr/>
          <a:lstStyle>
            <a:lvl1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5pPr>
            <a:lvl6pPr marL="4572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6pPr>
            <a:lvl7pPr marL="9144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7pPr>
            <a:lvl8pPr marL="13716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8pPr>
            <a:lvl9pPr marL="1828800" algn="ctr" rtl="0" fontAlgn="base">
              <a:spcBef>
                <a:spcPct val="0"/>
              </a:spcBef>
              <a:spcAft>
                <a:spcPct val="0"/>
              </a:spcAft>
              <a:defRPr kumimoji="1" sz="2800" b="1">
                <a:solidFill>
                  <a:srgbClr val="0033CC"/>
                </a:solidFill>
                <a:effectLst>
                  <a:outerShdw blurRad="38100" dist="38100" dir="2700000" algn="tl">
                    <a:srgbClr val="000000"/>
                  </a:outerShdw>
                </a:effectLst>
                <a:latin typeface="Verdana" pitchFamily="34" charset="0"/>
              </a:defRPr>
            </a:lvl9pPr>
          </a:lstStyle>
          <a:p>
            <a:pPr eaLnBrk="1" hangingPunct="1">
              <a:defRPr/>
            </a:pPr>
            <a:r>
              <a:rPr lang="es-ES" altLang="es-ES" kern="0" dirty="0" err="1" smtClean="0">
                <a:effectLst/>
                <a:latin typeface="Calibri" pitchFamily="34" charset="0"/>
              </a:rPr>
              <a:t>The</a:t>
            </a:r>
            <a:r>
              <a:rPr lang="es-ES" altLang="es-ES" kern="0" dirty="0" smtClean="0">
                <a:effectLst/>
                <a:latin typeface="Calibri" pitchFamily="34" charset="0"/>
              </a:rPr>
              <a:t> </a:t>
            </a:r>
            <a:r>
              <a:rPr lang="es-ES" altLang="es-ES" kern="0" dirty="0" err="1" smtClean="0">
                <a:effectLst/>
                <a:latin typeface="Calibri" pitchFamily="34" charset="0"/>
              </a:rPr>
              <a:t>end</a:t>
            </a:r>
            <a:endParaRPr lang="es-ES" altLang="es-ES" kern="0" dirty="0" smtClean="0">
              <a:effectLst/>
              <a:latin typeface="Calibri" pitchFamily="34" charset="0"/>
            </a:endParaRPr>
          </a:p>
        </p:txBody>
      </p:sp>
      <p:pic>
        <p:nvPicPr>
          <p:cNvPr id="67588" name="Picture 154" descr="Logo%20UNED%20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15888"/>
            <a:ext cx="601663" cy="6016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7589" name="Rectangle 4"/>
          <p:cNvSpPr>
            <a:spLocks noChangeArrowheads="1"/>
          </p:cNvSpPr>
          <p:nvPr/>
        </p:nvSpPr>
        <p:spPr bwMode="auto">
          <a:xfrm>
            <a:off x="668338" y="2349500"/>
            <a:ext cx="7791450" cy="8858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800">
                <a:solidFill>
                  <a:schemeClr val="tx1"/>
                </a:solidFill>
                <a:latin typeface="Tahoma" panose="020B0604030504040204" pitchFamily="34" charset="0"/>
                <a:cs typeface="Tahoma" panose="020B0604030504040204" pitchFamily="34" charset="0"/>
              </a:rPr>
              <a:t>Tema 3. </a:t>
            </a:r>
          </a:p>
          <a:p>
            <a:pPr algn="ctr" eaLnBrk="1" hangingPunct="1">
              <a:spcBef>
                <a:spcPct val="0"/>
              </a:spcBef>
              <a:buClrTx/>
              <a:buFontTx/>
              <a:buNone/>
            </a:pPr>
            <a:r>
              <a:rPr lang="es-ES" altLang="es-ES" sz="1800">
                <a:solidFill>
                  <a:schemeClr val="tx1"/>
                </a:solidFill>
                <a:latin typeface="Tahoma" panose="020B0604030504040204" pitchFamily="34" charset="0"/>
                <a:cs typeface="Tahoma" panose="020B0604030504040204" pitchFamily="34" charset="0"/>
              </a:rPr>
              <a:t>Disoluciones. </a:t>
            </a:r>
          </a:p>
          <a:p>
            <a:pPr algn="ctr" eaLnBrk="1" hangingPunct="1">
              <a:spcBef>
                <a:spcPct val="0"/>
              </a:spcBef>
              <a:buClrTx/>
              <a:buFontTx/>
              <a:buNone/>
            </a:pPr>
            <a:r>
              <a:rPr lang="es-ES" altLang="es-ES" sz="1800">
                <a:solidFill>
                  <a:schemeClr val="tx1"/>
                </a:solidFill>
                <a:latin typeface="Tahoma" panose="020B0604030504040204" pitchFamily="34" charset="0"/>
                <a:cs typeface="Tahoma" panose="020B0604030504040204" pitchFamily="34" charset="0"/>
              </a:rPr>
              <a:t>Propiedades coligativas</a:t>
            </a:r>
          </a:p>
        </p:txBody>
      </p:sp>
      <p:sp>
        <p:nvSpPr>
          <p:cNvPr id="6" name="Rectangle 4"/>
          <p:cNvSpPr>
            <a:spLocks noChangeArrowheads="1"/>
          </p:cNvSpPr>
          <p:nvPr/>
        </p:nvSpPr>
        <p:spPr bwMode="auto">
          <a:xfrm>
            <a:off x="1891830" y="4293096"/>
            <a:ext cx="5344466" cy="122413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rgbClr val="000000"/>
              </a:buClr>
              <a:buChar char="•"/>
              <a:defRPr kumimoji="1" sz="2400">
                <a:solidFill>
                  <a:srgbClr val="000000"/>
                </a:solidFill>
                <a:latin typeface="Verdana" panose="020B0604030504040204" pitchFamily="34" charset="0"/>
              </a:defRPr>
            </a:lvl1pPr>
            <a:lvl2pPr marL="742950" indent="-285750" eaLnBrk="0" hangingPunct="0">
              <a:spcBef>
                <a:spcPct val="20000"/>
              </a:spcBef>
              <a:buChar char="–"/>
              <a:defRPr kumimoji="1" sz="2000">
                <a:solidFill>
                  <a:srgbClr val="5F5F5F"/>
                </a:solidFill>
                <a:latin typeface="Verdana" panose="020B0604030504040204" pitchFamily="34" charset="0"/>
              </a:defRPr>
            </a:lvl2pPr>
            <a:lvl3pPr marL="1143000" indent="-228600" eaLnBrk="0" hangingPunct="0">
              <a:spcBef>
                <a:spcPct val="20000"/>
              </a:spcBef>
              <a:buChar char="•"/>
              <a:defRPr kumimoji="1">
                <a:solidFill>
                  <a:srgbClr val="5F5F5F"/>
                </a:solidFill>
                <a:latin typeface="Verdana" panose="020B0604030504040204" pitchFamily="34" charset="0"/>
              </a:defRPr>
            </a:lvl3pPr>
            <a:lvl4pPr marL="1600200" indent="-228600" eaLnBrk="0" hangingPunct="0">
              <a:spcBef>
                <a:spcPct val="20000"/>
              </a:spcBef>
              <a:buChar char="–"/>
              <a:defRPr kumimoji="1" sz="1600">
                <a:solidFill>
                  <a:srgbClr val="5F5F5F"/>
                </a:solidFill>
                <a:latin typeface="Verdana" panose="020B0604030504040204" pitchFamily="34" charset="0"/>
              </a:defRPr>
            </a:lvl4pPr>
            <a:lvl5pPr marL="2057400" indent="-228600" eaLnBrk="0" hangingPunct="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lang="es-ES" altLang="es-ES" sz="1400" b="0" i="0" dirty="0" smtClean="0">
                <a:solidFill>
                  <a:srgbClr val="4D4D4D"/>
                </a:solidFill>
                <a:latin typeface="Tahoma" panose="020B0604030504040204" pitchFamily="34" charset="0"/>
                <a:cs typeface="Tahoma" panose="020B0604030504040204" pitchFamily="34" charset="0"/>
              </a:rPr>
              <a:t>Nota: Esta presentación no incluye todos los apartados del tema en el libro de texto base y </a:t>
            </a:r>
            <a:r>
              <a:rPr lang="es-ES" altLang="es-ES" sz="1400" b="0" i="0" dirty="0" err="1" smtClean="0">
                <a:solidFill>
                  <a:srgbClr val="4D4D4D"/>
                </a:solidFill>
                <a:latin typeface="Tahoma" panose="020B0604030504040204" pitchFamily="34" charset="0"/>
                <a:cs typeface="Tahoma" panose="020B0604030504040204" pitchFamily="34" charset="0"/>
              </a:rPr>
              <a:t>l@s</a:t>
            </a:r>
            <a:r>
              <a:rPr lang="es-ES" altLang="es-ES" sz="1400" b="0" i="0" dirty="0" smtClean="0">
                <a:solidFill>
                  <a:srgbClr val="4D4D4D"/>
                </a:solidFill>
                <a:latin typeface="Tahoma" panose="020B0604030504040204" pitchFamily="34" charset="0"/>
                <a:cs typeface="Tahoma" panose="020B0604030504040204" pitchFamily="34" charset="0"/>
              </a:rPr>
              <a:t> </a:t>
            </a:r>
            <a:r>
              <a:rPr lang="es-ES" altLang="es-ES" sz="1400" b="0" i="0" dirty="0" err="1" smtClean="0">
                <a:solidFill>
                  <a:srgbClr val="4D4D4D"/>
                </a:solidFill>
                <a:latin typeface="Tahoma" panose="020B0604030504040204" pitchFamily="34" charset="0"/>
                <a:cs typeface="Tahoma" panose="020B0604030504040204" pitchFamily="34" charset="0"/>
              </a:rPr>
              <a:t>alumn@s</a:t>
            </a:r>
            <a:r>
              <a:rPr lang="es-ES" altLang="es-ES" sz="1400" b="0" i="0" dirty="0" smtClean="0">
                <a:solidFill>
                  <a:srgbClr val="4D4D4D"/>
                </a:solidFill>
                <a:latin typeface="Tahoma" panose="020B0604030504040204" pitchFamily="34" charset="0"/>
                <a:cs typeface="Tahoma" panose="020B0604030504040204" pitchFamily="34" charset="0"/>
              </a:rPr>
              <a:t> deberán completar la información de forma personal de cara a su estudio </a:t>
            </a:r>
            <a:endParaRPr lang="es-ES" altLang="es-ES" sz="1400" b="0" i="0" dirty="0">
              <a:solidFill>
                <a:srgbClr val="4D4D4D"/>
              </a:solidFill>
              <a:latin typeface="Tahoma" panose="020B0604030504040204" pitchFamily="34" charset="0"/>
              <a:cs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1507"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1508"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1509"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2C12E55B-5FE9-47FB-95AD-03893230B110}" type="slidenum">
              <a:rPr kumimoji="0" lang="en-US" altLang="es-ES" sz="1400" b="0">
                <a:solidFill>
                  <a:schemeClr val="tx1"/>
                </a:solidFill>
                <a:latin typeface="Tahoma" panose="020B0604030504040204" pitchFamily="34" charset="0"/>
              </a:rPr>
              <a:pPr algn="r" eaLnBrk="1" hangingPunct="1">
                <a:spcBef>
                  <a:spcPct val="0"/>
                </a:spcBef>
                <a:buClrTx/>
                <a:buFontTx/>
                <a:buNone/>
              </a:pPr>
              <a:t>6</a:t>
            </a:fld>
            <a:endParaRPr kumimoji="0" lang="en-US" altLang="es-ES" sz="1400" b="0">
              <a:solidFill>
                <a:schemeClr val="tx1"/>
              </a:solidFill>
              <a:latin typeface="Tahoma" panose="020B0604030504040204" pitchFamily="34" charset="0"/>
            </a:endParaRPr>
          </a:p>
        </p:txBody>
      </p:sp>
      <p:sp>
        <p:nvSpPr>
          <p:cNvPr id="21510" name="Rectangle 8"/>
          <p:cNvSpPr>
            <a:spLocks noChangeArrowheads="1"/>
          </p:cNvSpPr>
          <p:nvPr/>
        </p:nvSpPr>
        <p:spPr bwMode="auto">
          <a:xfrm>
            <a:off x="679450" y="1412875"/>
            <a:ext cx="8140700"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a:latin typeface="Arial" panose="020B0604020202020204" pitchFamily="34" charset="0"/>
              </a:rPr>
              <a:t>mezclas heterogéneas </a:t>
            </a:r>
            <a:r>
              <a:rPr kumimoji="0" lang="en-US" altLang="es-ES" sz="1800" b="0">
                <a:latin typeface="Arial" panose="020B0604020202020204" pitchFamily="34" charset="0"/>
              </a:rPr>
              <a:t>= la </a:t>
            </a:r>
            <a:r>
              <a:rPr kumimoji="0" lang="es-ES" altLang="es-ES" sz="1800" b="0">
                <a:latin typeface="Arial" panose="020B0604020202020204" pitchFamily="34" charset="0"/>
              </a:rPr>
              <a:t>distribución de los compuestos no es uniforme, su composición en todos los puntos no es la misma, se pueden identificar sus componentes individuales</a:t>
            </a:r>
            <a:endParaRPr kumimoji="0" lang="en-US" altLang="es-ES" sz="1800" b="0">
              <a:latin typeface="Arial" panose="020B0604020202020204" pitchFamily="34" charset="0"/>
            </a:endParaRPr>
          </a:p>
          <a:p>
            <a:pPr lvl="1" eaLnBrk="1" hangingPunct="1">
              <a:buClr>
                <a:srgbClr val="6FA9B7"/>
              </a:buClr>
              <a:buFont typeface="Wingdings" panose="05000000000000000000" pitchFamily="2" charset="2"/>
              <a:buChar char="§"/>
            </a:pPr>
            <a:r>
              <a:rPr kumimoji="0" lang="en-US" altLang="es-ES" sz="1600" b="0">
                <a:solidFill>
                  <a:srgbClr val="5A5C6C"/>
                </a:solidFill>
                <a:latin typeface="Arial" panose="020B0604020202020204" pitchFamily="34" charset="0"/>
              </a:rPr>
              <a:t>También se pueden aplicar distintos métodos de separación de sus componentes (destilación, filtración, decantación, sublimación, …)</a:t>
            </a:r>
          </a:p>
        </p:txBody>
      </p:sp>
      <p:pic>
        <p:nvPicPr>
          <p:cNvPr id="21511" name="Picture 16" descr="http://concurso.cnice.mec.es/cnice2005/93_iniciacion_interactiva_materia/curso/materiales/clasif/img/mezcla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3027363"/>
            <a:ext cx="3257550"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13" descr="http://1.bp.blogspot.com/_AwRfUnYX39I/TBfA7OkLh0I/AAAAAAAAACE/SRAQDq8ziJ4/s1600/grani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25" y="3052763"/>
            <a:ext cx="2303463"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Rectangle 8"/>
          <p:cNvSpPr>
            <a:spLocks noChangeArrowheads="1"/>
          </p:cNvSpPr>
          <p:nvPr/>
        </p:nvSpPr>
        <p:spPr bwMode="auto">
          <a:xfrm>
            <a:off x="679450" y="4941888"/>
            <a:ext cx="7061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898525" indent="-179388">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600" b="0">
                <a:latin typeface="Arial" panose="020B0604020202020204" pitchFamily="34" charset="0"/>
              </a:rPr>
              <a:t>Las mezclas heterogéneas se clasifican en función del tamaño de las partículas de sus componentes:</a:t>
            </a:r>
          </a:p>
          <a:p>
            <a:pPr lvl="1" eaLnBrk="1" hangingPunct="1">
              <a:spcBef>
                <a:spcPts val="600"/>
              </a:spcBef>
              <a:buClr>
                <a:srgbClr val="6FA9B7"/>
              </a:buClr>
              <a:buFont typeface="Wingdings" panose="05000000000000000000" pitchFamily="2" charset="2"/>
              <a:buChar char="§"/>
            </a:pPr>
            <a:r>
              <a:rPr kumimoji="0" lang="en-US" altLang="es-ES" sz="1600" b="0" i="1">
                <a:solidFill>
                  <a:srgbClr val="5A5C6C"/>
                </a:solidFill>
                <a:latin typeface="Arial" panose="020B0604020202020204" pitchFamily="34" charset="0"/>
              </a:rPr>
              <a:t>suspensiones</a:t>
            </a:r>
          </a:p>
          <a:p>
            <a:pPr lvl="1" eaLnBrk="1" hangingPunct="1">
              <a:buClr>
                <a:srgbClr val="6FA9B7"/>
              </a:buClr>
              <a:buFont typeface="Wingdings" panose="05000000000000000000" pitchFamily="2" charset="2"/>
              <a:buChar char="§"/>
            </a:pPr>
            <a:r>
              <a:rPr kumimoji="0" lang="en-US" altLang="es-ES" sz="1600" b="0" i="1">
                <a:solidFill>
                  <a:srgbClr val="5A5C6C"/>
                </a:solidFill>
                <a:latin typeface="Arial" panose="020B0604020202020204" pitchFamily="34" charset="0"/>
              </a:rPr>
              <a:t>coloides o mezclas coloidales</a:t>
            </a:r>
          </a:p>
        </p:txBody>
      </p:sp>
      <p:sp>
        <p:nvSpPr>
          <p:cNvPr id="30" name="29 Cerrar llave"/>
          <p:cNvSpPr/>
          <p:nvPr/>
        </p:nvSpPr>
        <p:spPr bwMode="auto">
          <a:xfrm flipH="1">
            <a:off x="1266825" y="5572125"/>
            <a:ext cx="136525" cy="482600"/>
          </a:xfrm>
          <a:prstGeom prst="rightBrace">
            <a:avLst>
              <a:gd name="adj1" fmla="val 24867"/>
              <a:gd name="adj2" fmla="val 50000"/>
            </a:avLst>
          </a:prstGeom>
          <a:noFill/>
          <a:ln w="25400" cap="rnd" cmpd="sng" algn="ctr">
            <a:solidFill>
              <a:srgbClr val="9966FF">
                <a:lumMod val="75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kumimoji="0" lang="es-ES" sz="2000" b="0" kern="0">
              <a:solidFill>
                <a:srgbClr val="FFFFFF"/>
              </a:solidFill>
              <a:latin typeface="Tahoma" pitchFamily="34" charset="0"/>
              <a:cs typeface="Arial" charset="0"/>
            </a:endParaRPr>
          </a:p>
        </p:txBody>
      </p:sp>
      <p:sp>
        <p:nvSpPr>
          <p:cNvPr id="2" name="1 Rectángulo"/>
          <p:cNvSpPr/>
          <p:nvPr/>
        </p:nvSpPr>
        <p:spPr bwMode="auto">
          <a:xfrm>
            <a:off x="5292725" y="4076700"/>
            <a:ext cx="215900" cy="215900"/>
          </a:xfrm>
          <a:prstGeom prst="rect">
            <a:avLst/>
          </a:prstGeom>
          <a:noFill/>
          <a:ln w="19050">
            <a:solidFill>
              <a:srgbClr val="000000"/>
            </a:solidFill>
          </a:ln>
          <a:effectLst/>
          <a:extLst/>
        </p:spPr>
        <p:txBody>
          <a:bodyPr lIns="92075" tIns="46038" rIns="92075" bIns="46038" anchor="ctr"/>
          <a:lstStyle/>
          <a:p>
            <a:pPr algn="r" eaLnBrk="1" hangingPunct="1">
              <a:defRPr/>
            </a:pPr>
            <a:endParaRPr lang="es-ES">
              <a:effectLst>
                <a:outerShdw blurRad="38100" dist="38100" dir="2700000" algn="tl">
                  <a:srgbClr val="000000">
                    <a:alpha val="43137"/>
                  </a:srgbClr>
                </a:outerShdw>
              </a:effectLst>
              <a:cs typeface="Arial" charset="0"/>
            </a:endParaRPr>
          </a:p>
        </p:txBody>
      </p:sp>
      <p:cxnSp>
        <p:nvCxnSpPr>
          <p:cNvPr id="21516" name="3 Conector recto"/>
          <p:cNvCxnSpPr>
            <a:cxnSpLocks noChangeShapeType="1"/>
            <a:stCxn id="2" idx="1"/>
            <a:endCxn id="21512" idx="3"/>
          </p:cNvCxnSpPr>
          <p:nvPr/>
        </p:nvCxnSpPr>
        <p:spPr bwMode="auto">
          <a:xfrm flipH="1" flipV="1">
            <a:off x="3938588" y="3906838"/>
            <a:ext cx="1354137" cy="277812"/>
          </a:xfrm>
          <a:prstGeom prst="line">
            <a:avLst/>
          </a:prstGeom>
          <a:noFill/>
          <a:ln w="1905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17" name="Text Box 7"/>
          <p:cNvSpPr txBox="1">
            <a:spLocks noChangeArrowheads="1"/>
          </p:cNvSpPr>
          <p:nvPr/>
        </p:nvSpPr>
        <p:spPr bwMode="auto">
          <a:xfrm>
            <a:off x="179388" y="476250"/>
            <a:ext cx="6938962"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300"/>
              </a:spcAft>
              <a:buClr>
                <a:srgbClr val="FF3300"/>
              </a:buClr>
              <a:buFont typeface="Wingdings" panose="05000000000000000000" pitchFamily="2" charset="2"/>
              <a:buNone/>
            </a:pPr>
            <a:r>
              <a:rPr kumimoji="0" lang="es-ES" altLang="es-ES" sz="2000" b="0">
                <a:solidFill>
                  <a:srgbClr val="9966FF"/>
                </a:solidFill>
                <a:latin typeface="Arial" panose="020B0604020202020204" pitchFamily="34" charset="0"/>
              </a:rPr>
              <a:t>Conceptos básicos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Calibri" panose="020F0502020204030204" pitchFamily="34" charset="0"/>
                <a:sym typeface="Wingdings" panose="05000000000000000000" pitchFamily="2" charset="2"/>
              </a:rPr>
              <a:t> </a:t>
            </a:r>
            <a:r>
              <a:rPr kumimoji="0" lang="es-ES" altLang="es-ES" sz="1800" b="0">
                <a:solidFill>
                  <a:srgbClr val="C00000"/>
                </a:solidFill>
                <a:latin typeface="Calibri" panose="020F0502020204030204" pitchFamily="34" charset="0"/>
                <a:sym typeface="Wingdings" panose="05000000000000000000" pitchFamily="2" charset="2"/>
              </a:rPr>
              <a:t></a:t>
            </a:r>
            <a:r>
              <a:rPr kumimoji="0" lang="es-ES" altLang="es-ES" sz="1800">
                <a:solidFill>
                  <a:srgbClr val="9966FF"/>
                </a:solidFill>
                <a:latin typeface="Calibri" panose="020F0502020204030204" pitchFamily="34" charset="0"/>
                <a:sym typeface="Wingdings" panose="05000000000000000000" pitchFamily="2" charset="2"/>
              </a:rPr>
              <a:t> </a:t>
            </a:r>
            <a:r>
              <a:rPr kumimoji="0" lang="es-ES" altLang="es-ES" sz="1800" b="0" i="1">
                <a:solidFill>
                  <a:srgbClr val="9966FF"/>
                </a:solidFill>
                <a:latin typeface="Calibri" panose="020F0502020204030204" pitchFamily="34" charset="0"/>
              </a:rPr>
              <a:t>mezclas homogéneas y heterogéneas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2531"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2532"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2533"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92B32F24-E79D-434C-B2F8-54AC927BF86E}" type="slidenum">
              <a:rPr kumimoji="0" lang="en-US" altLang="es-ES" sz="1400" b="0">
                <a:solidFill>
                  <a:schemeClr val="tx1"/>
                </a:solidFill>
                <a:latin typeface="Tahoma" panose="020B0604030504040204" pitchFamily="34" charset="0"/>
              </a:rPr>
              <a:pPr algn="r" eaLnBrk="1" hangingPunct="1">
                <a:spcBef>
                  <a:spcPct val="0"/>
                </a:spcBef>
                <a:buClrTx/>
                <a:buFontTx/>
                <a:buNone/>
              </a:pPr>
              <a:t>7</a:t>
            </a:fld>
            <a:endParaRPr kumimoji="0" lang="en-US" altLang="es-ES" sz="1400" b="0">
              <a:solidFill>
                <a:schemeClr val="tx1"/>
              </a:solidFill>
              <a:latin typeface="Tahoma" panose="020B0604030504040204" pitchFamily="34" charset="0"/>
            </a:endParaRPr>
          </a:p>
        </p:txBody>
      </p:sp>
      <p:sp>
        <p:nvSpPr>
          <p:cNvPr id="22534" name="Rectangle 8"/>
          <p:cNvSpPr>
            <a:spLocks noChangeArrowheads="1"/>
          </p:cNvSpPr>
          <p:nvPr/>
        </p:nvSpPr>
        <p:spPr bwMode="auto">
          <a:xfrm>
            <a:off x="679450" y="1409700"/>
            <a:ext cx="3100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a:latin typeface="Arial" panose="020B0604020202020204" pitchFamily="34" charset="0"/>
              </a:rPr>
              <a:t>mezclas heterogéneas</a:t>
            </a:r>
            <a:endParaRPr kumimoji="0" lang="en-US" altLang="es-ES" sz="1600" b="0">
              <a:solidFill>
                <a:srgbClr val="5A5C6C"/>
              </a:solidFill>
              <a:latin typeface="Arial" panose="020B0604020202020204" pitchFamily="34" charset="0"/>
            </a:endParaRPr>
          </a:p>
        </p:txBody>
      </p:sp>
      <p:sp>
        <p:nvSpPr>
          <p:cNvPr id="22535" name="Rectangle 8"/>
          <p:cNvSpPr>
            <a:spLocks noChangeArrowheads="1"/>
          </p:cNvSpPr>
          <p:nvPr/>
        </p:nvSpPr>
        <p:spPr bwMode="auto">
          <a:xfrm>
            <a:off x="679450" y="1784350"/>
            <a:ext cx="81407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19138" indent="-179388">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i="1">
                <a:solidFill>
                  <a:srgbClr val="00B050"/>
                </a:solidFill>
                <a:latin typeface="Arial" panose="020B0604020202020204" pitchFamily="34" charset="0"/>
              </a:rPr>
              <a:t>suspensión</a:t>
            </a:r>
            <a:r>
              <a:rPr kumimoji="0" lang="en-US" altLang="es-ES" sz="1800">
                <a:latin typeface="Arial" panose="020B0604020202020204" pitchFamily="34" charset="0"/>
              </a:rPr>
              <a:t> </a:t>
            </a:r>
            <a:r>
              <a:rPr kumimoji="0" lang="en-US" altLang="es-ES" sz="1800" b="0">
                <a:latin typeface="Arial" panose="020B0604020202020204" pitchFamily="34" charset="0"/>
              </a:rPr>
              <a:t>= mezcla heterogénea formada por una </a:t>
            </a:r>
            <a:r>
              <a:rPr kumimoji="0" lang="en-US" altLang="es-ES" sz="1800" b="0" i="1">
                <a:latin typeface="Arial" panose="020B0604020202020204" pitchFamily="34" charset="0"/>
              </a:rPr>
              <a:t>fase dispersa</a:t>
            </a:r>
            <a:r>
              <a:rPr kumimoji="0" lang="en-US" altLang="es-ES" sz="1800" b="0">
                <a:latin typeface="Arial" panose="020B0604020202020204" pitchFamily="34" charset="0"/>
              </a:rPr>
              <a:t> (un soluto sólido insoluble) y una </a:t>
            </a:r>
            <a:r>
              <a:rPr kumimoji="0" lang="en-US" altLang="es-ES" sz="1800" b="0" i="1">
                <a:latin typeface="Arial" panose="020B0604020202020204" pitchFamily="34" charset="0"/>
              </a:rPr>
              <a:t>fase dispersante</a:t>
            </a:r>
            <a:r>
              <a:rPr kumimoji="0" lang="en-US" altLang="es-ES" sz="1800" b="0">
                <a:latin typeface="Arial" panose="020B0604020202020204" pitchFamily="34" charset="0"/>
              </a:rPr>
              <a:t> (un líquido). </a:t>
            </a:r>
          </a:p>
          <a:p>
            <a:pPr lvl="1" eaLnBrk="1" hangingPunct="1">
              <a:spcBef>
                <a:spcPts val="400"/>
              </a:spcBef>
              <a:buClr>
                <a:srgbClr val="5E0DFF"/>
              </a:buClr>
              <a:buFont typeface="Wingdings" panose="05000000000000000000" pitchFamily="2" charset="2"/>
              <a:buChar char="§"/>
            </a:pPr>
            <a:r>
              <a:rPr kumimoji="0" lang="en-US" altLang="es-ES" sz="1600" b="0">
                <a:solidFill>
                  <a:srgbClr val="5A5C6C"/>
                </a:solidFill>
                <a:latin typeface="Arial" panose="020B0604020202020204" pitchFamily="34" charset="0"/>
              </a:rPr>
              <a:t>Partículas de soluto con </a:t>
            </a:r>
            <a:r>
              <a:rPr kumimoji="0" lang="en-US" altLang="es-ES" sz="1600" b="0" i="1">
                <a:solidFill>
                  <a:srgbClr val="5A5C6C"/>
                </a:solidFill>
                <a:latin typeface="Arial" panose="020B0604020202020204" pitchFamily="34" charset="0"/>
              </a:rPr>
              <a:t>d</a:t>
            </a:r>
            <a:r>
              <a:rPr kumimoji="0" lang="en-US" altLang="es-ES" sz="1600" b="0">
                <a:solidFill>
                  <a:srgbClr val="5A5C6C"/>
                </a:solidFill>
                <a:latin typeface="Arial" panose="020B0604020202020204" pitchFamily="34" charset="0"/>
              </a:rPr>
              <a:t> &gt; 100 nm, son visibles a simple vista, sedimentan cuando la suspensión está en reposo</a:t>
            </a:r>
          </a:p>
          <a:p>
            <a:pPr lvl="1" eaLnBrk="1" hangingPunct="1">
              <a:spcBef>
                <a:spcPts val="400"/>
              </a:spcBef>
              <a:buClr>
                <a:srgbClr val="5E0DFF"/>
              </a:buClr>
              <a:buFont typeface="Wingdings" panose="05000000000000000000" pitchFamily="2" charset="2"/>
              <a:buChar char="§"/>
            </a:pPr>
            <a:r>
              <a:rPr kumimoji="0" lang="en-US" altLang="es-ES" sz="1600" b="0">
                <a:solidFill>
                  <a:srgbClr val="5A5C6C"/>
                </a:solidFill>
                <a:latin typeface="Arial" panose="020B0604020202020204" pitchFamily="34" charset="0"/>
              </a:rPr>
              <a:t>Aspecto opaco, turbio (por la baja solubilidad de las partículas)</a:t>
            </a:r>
          </a:p>
          <a:p>
            <a:pPr lvl="1" eaLnBrk="1" hangingPunct="1">
              <a:spcBef>
                <a:spcPts val="400"/>
              </a:spcBef>
              <a:buClr>
                <a:srgbClr val="5E0DFF"/>
              </a:buClr>
              <a:buFont typeface="Wingdings" panose="05000000000000000000" pitchFamily="2" charset="2"/>
              <a:buChar char="§"/>
            </a:pPr>
            <a:r>
              <a:rPr kumimoji="0" lang="en-US" altLang="es-ES" sz="1600" b="0">
                <a:solidFill>
                  <a:srgbClr val="5A5C6C"/>
                </a:solidFill>
                <a:latin typeface="Arial" panose="020B0604020202020204" pitchFamily="34" charset="0"/>
              </a:rPr>
              <a:t>Ejemplos: aceite en agua, zumos de frutas, arcilla en agua, harina en agua, pinturas al agua, algunos medicamentos, etc</a:t>
            </a:r>
          </a:p>
        </p:txBody>
      </p:sp>
      <p:pic>
        <p:nvPicPr>
          <p:cNvPr id="22536" name="Picture 2" descr="http://www.jcabello.es/clasificacion/imagenes/agua_acei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4173538"/>
            <a:ext cx="15430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4" descr="http://2.bp.blogspot.com/-8pqMq8Q0Gio/TlwUpxKur3I/AAAAAAAAAAk/igM8zWtgDKE/s1600/AZITROMICINA-200-MG-5-ML-SUSPENSION_medium%255B1%255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4173538"/>
            <a:ext cx="2052638"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8" descr="http://1.bp.blogspot.com/_EMBSeGyjtn0/SpRWB6qft8I/AAAAAAAAABQ/rVGRHQTb-ls/s400/Dibuj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4173538"/>
            <a:ext cx="1290638"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10" descr="http://html.rincondelvago.com/000361471.png"/>
          <p:cNvPicPr>
            <a:picLocks noChangeAspect="1" noChangeArrowheads="1"/>
          </p:cNvPicPr>
          <p:nvPr/>
        </p:nvPicPr>
        <p:blipFill>
          <a:blip r:embed="rId5">
            <a:extLst>
              <a:ext uri="{28A0092B-C50C-407E-A947-70E740481C1C}">
                <a14:useLocalDpi xmlns:a14="http://schemas.microsoft.com/office/drawing/2010/main" val="0"/>
              </a:ext>
            </a:extLst>
          </a:blip>
          <a:srcRect t="15430" b="9947"/>
          <a:stretch>
            <a:fillRect/>
          </a:stretch>
        </p:blipFill>
        <p:spPr bwMode="auto">
          <a:xfrm>
            <a:off x="4878388" y="4173538"/>
            <a:ext cx="1998662"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0" name="Text Box 7"/>
          <p:cNvSpPr txBox="1">
            <a:spLocks noChangeArrowheads="1"/>
          </p:cNvSpPr>
          <p:nvPr/>
        </p:nvSpPr>
        <p:spPr bwMode="auto">
          <a:xfrm>
            <a:off x="179388" y="476250"/>
            <a:ext cx="6938962"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300"/>
              </a:spcAft>
              <a:buClr>
                <a:srgbClr val="FF3300"/>
              </a:buClr>
              <a:buFont typeface="Wingdings" panose="05000000000000000000" pitchFamily="2" charset="2"/>
              <a:buNone/>
            </a:pPr>
            <a:r>
              <a:rPr kumimoji="0" lang="es-ES" altLang="es-ES" sz="2000" b="0">
                <a:solidFill>
                  <a:srgbClr val="9966FF"/>
                </a:solidFill>
                <a:latin typeface="Arial" panose="020B0604020202020204" pitchFamily="34" charset="0"/>
              </a:rPr>
              <a:t>Conceptos básicos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Calibri" panose="020F0502020204030204" pitchFamily="34" charset="0"/>
                <a:sym typeface="Wingdings" panose="05000000000000000000" pitchFamily="2" charset="2"/>
              </a:rPr>
              <a:t> </a:t>
            </a:r>
            <a:r>
              <a:rPr kumimoji="0" lang="es-ES" altLang="es-ES" sz="1800" b="0">
                <a:solidFill>
                  <a:srgbClr val="C00000"/>
                </a:solidFill>
                <a:latin typeface="Calibri" panose="020F0502020204030204" pitchFamily="34" charset="0"/>
                <a:sym typeface="Wingdings" panose="05000000000000000000" pitchFamily="2" charset="2"/>
              </a:rPr>
              <a:t></a:t>
            </a:r>
            <a:r>
              <a:rPr kumimoji="0" lang="es-ES" altLang="es-ES" sz="1800">
                <a:solidFill>
                  <a:srgbClr val="9966FF"/>
                </a:solidFill>
                <a:latin typeface="Calibri" panose="020F0502020204030204" pitchFamily="34" charset="0"/>
                <a:sym typeface="Wingdings" panose="05000000000000000000" pitchFamily="2" charset="2"/>
              </a:rPr>
              <a:t> </a:t>
            </a:r>
            <a:r>
              <a:rPr kumimoji="0" lang="es-ES" altLang="es-ES" sz="1800" b="0" i="1">
                <a:solidFill>
                  <a:srgbClr val="9966FF"/>
                </a:solidFill>
                <a:latin typeface="Calibri" panose="020F0502020204030204" pitchFamily="34" charset="0"/>
              </a:rPr>
              <a:t>mezclas homogéneas y heterogéneas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3555"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3556"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3557"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53EC256D-E025-44AA-BB73-817B1A0BD6B2}" type="slidenum">
              <a:rPr kumimoji="0" lang="en-US" altLang="es-ES" sz="1400" b="0">
                <a:solidFill>
                  <a:schemeClr val="tx1"/>
                </a:solidFill>
                <a:latin typeface="Tahoma" panose="020B0604030504040204" pitchFamily="34" charset="0"/>
              </a:rPr>
              <a:pPr algn="r" eaLnBrk="1" hangingPunct="1">
                <a:spcBef>
                  <a:spcPct val="0"/>
                </a:spcBef>
                <a:buClrTx/>
                <a:buFontTx/>
                <a:buNone/>
              </a:pPr>
              <a:t>8</a:t>
            </a:fld>
            <a:endParaRPr kumimoji="0" lang="en-US" altLang="es-ES" sz="1400" b="0">
              <a:solidFill>
                <a:schemeClr val="tx1"/>
              </a:solidFill>
              <a:latin typeface="Tahoma" panose="020B0604030504040204" pitchFamily="34" charset="0"/>
            </a:endParaRPr>
          </a:p>
        </p:txBody>
      </p:sp>
      <p:sp>
        <p:nvSpPr>
          <p:cNvPr id="23558" name="Rectangle 8"/>
          <p:cNvSpPr>
            <a:spLocks noChangeArrowheads="1"/>
          </p:cNvSpPr>
          <p:nvPr/>
        </p:nvSpPr>
        <p:spPr bwMode="auto">
          <a:xfrm>
            <a:off x="679450" y="1390650"/>
            <a:ext cx="31003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a:latin typeface="Arial" panose="020B0604020202020204" pitchFamily="34" charset="0"/>
              </a:rPr>
              <a:t>mezclas heterogéneas</a:t>
            </a:r>
            <a:endParaRPr kumimoji="0" lang="en-US" altLang="es-ES" sz="1600" b="0">
              <a:solidFill>
                <a:srgbClr val="5A5C6C"/>
              </a:solidFill>
              <a:latin typeface="Arial" panose="020B0604020202020204" pitchFamily="34" charset="0"/>
            </a:endParaRPr>
          </a:p>
        </p:txBody>
      </p:sp>
      <p:sp>
        <p:nvSpPr>
          <p:cNvPr id="23559" name="Rectangle 8"/>
          <p:cNvSpPr>
            <a:spLocks noChangeArrowheads="1"/>
          </p:cNvSpPr>
          <p:nvPr/>
        </p:nvSpPr>
        <p:spPr bwMode="auto">
          <a:xfrm>
            <a:off x="679450" y="1762125"/>
            <a:ext cx="81407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19138" indent="-179388">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i="1">
                <a:solidFill>
                  <a:srgbClr val="00B050"/>
                </a:solidFill>
                <a:latin typeface="Arial" panose="020B0604020202020204" pitchFamily="34" charset="0"/>
              </a:rPr>
              <a:t>coloides</a:t>
            </a:r>
            <a:r>
              <a:rPr kumimoji="0" lang="en-US" altLang="es-ES" sz="1800">
                <a:latin typeface="Arial" panose="020B0604020202020204" pitchFamily="34" charset="0"/>
              </a:rPr>
              <a:t> </a:t>
            </a:r>
            <a:r>
              <a:rPr kumimoji="0" lang="en-US" altLang="es-ES" sz="1800" b="0">
                <a:latin typeface="Arial" panose="020B0604020202020204" pitchFamily="34" charset="0"/>
              </a:rPr>
              <a:t>= mezclas formadas por una </a:t>
            </a:r>
            <a:r>
              <a:rPr kumimoji="0" lang="en-US" altLang="es-ES" sz="1800" b="0" i="1">
                <a:latin typeface="Arial" panose="020B0604020202020204" pitchFamily="34" charset="0"/>
              </a:rPr>
              <a:t>fase continua</a:t>
            </a:r>
            <a:r>
              <a:rPr kumimoji="0" lang="en-US" altLang="es-ES" sz="1800" b="0">
                <a:latin typeface="Arial" panose="020B0604020202020204" pitchFamily="34" charset="0"/>
              </a:rPr>
              <a:t> (en general, líquida) y una </a:t>
            </a:r>
            <a:r>
              <a:rPr kumimoji="0" lang="en-US" altLang="es-ES" sz="1800" b="0" i="1">
                <a:latin typeface="Arial" panose="020B0604020202020204" pitchFamily="34" charset="0"/>
              </a:rPr>
              <a:t>fase dispersa</a:t>
            </a:r>
            <a:r>
              <a:rPr kumimoji="0" lang="en-US" altLang="es-ES" sz="1800" b="0">
                <a:latin typeface="Arial" panose="020B0604020202020204" pitchFamily="34" charset="0"/>
              </a:rPr>
              <a:t> en forma de partículas (en general, sólidas), intermedias entre una disolución y una suspensión. </a:t>
            </a:r>
          </a:p>
          <a:p>
            <a:pPr lvl="1" eaLnBrk="1" hangingPunct="1">
              <a:spcBef>
                <a:spcPts val="400"/>
              </a:spcBef>
              <a:buClr>
                <a:srgbClr val="5E0DFF"/>
              </a:buClr>
              <a:buFont typeface="Wingdings" panose="05000000000000000000" pitchFamily="2" charset="2"/>
              <a:buChar char="§"/>
            </a:pPr>
            <a:r>
              <a:rPr kumimoji="0" lang="en-US" altLang="es-ES" sz="1600" b="0">
                <a:solidFill>
                  <a:srgbClr val="5A5C6C"/>
                </a:solidFill>
                <a:latin typeface="Arial" panose="020B0604020202020204" pitchFamily="34" charset="0"/>
              </a:rPr>
              <a:t>Partículas de soluto con tamaños más pequeños: 10 nm &lt; </a:t>
            </a:r>
            <a:r>
              <a:rPr kumimoji="0" lang="en-US" altLang="es-ES" sz="1600" b="0" i="1">
                <a:solidFill>
                  <a:srgbClr val="5A5C6C"/>
                </a:solidFill>
                <a:latin typeface="Arial" panose="020B0604020202020204" pitchFamily="34" charset="0"/>
              </a:rPr>
              <a:t>d</a:t>
            </a:r>
            <a:r>
              <a:rPr kumimoji="0" lang="en-US" altLang="es-ES" sz="1600" b="0">
                <a:solidFill>
                  <a:srgbClr val="5A5C6C"/>
                </a:solidFill>
                <a:latin typeface="Arial" panose="020B0604020202020204" pitchFamily="34" charset="0"/>
              </a:rPr>
              <a:t> &lt;100 nm </a:t>
            </a:r>
          </a:p>
          <a:p>
            <a:pPr lvl="1" eaLnBrk="1" hangingPunct="1">
              <a:spcBef>
                <a:spcPts val="400"/>
              </a:spcBef>
              <a:buClr>
                <a:srgbClr val="5E0DFF"/>
              </a:buClr>
              <a:buFont typeface="Wingdings" panose="05000000000000000000" pitchFamily="2" charset="2"/>
              <a:buChar char="§"/>
            </a:pPr>
            <a:r>
              <a:rPr kumimoji="0" lang="en-US" altLang="es-ES" sz="1600" b="0">
                <a:solidFill>
                  <a:srgbClr val="5A5C6C"/>
                </a:solidFill>
                <a:latin typeface="Arial" panose="020B0604020202020204" pitchFamily="34" charset="0"/>
              </a:rPr>
              <a:t>El soluto no es soluble, pero las partículas son tan pequeñas que no se separan o sedimentan en reposo</a:t>
            </a:r>
          </a:p>
          <a:p>
            <a:pPr lvl="1" eaLnBrk="1" hangingPunct="1">
              <a:spcBef>
                <a:spcPts val="400"/>
              </a:spcBef>
              <a:buClr>
                <a:srgbClr val="5E0DFF"/>
              </a:buClr>
              <a:buFont typeface="Wingdings" panose="05000000000000000000" pitchFamily="2" charset="2"/>
              <a:buChar char="§"/>
            </a:pPr>
            <a:r>
              <a:rPr kumimoji="0" lang="en-US" altLang="es-ES" sz="1600" b="0">
                <a:solidFill>
                  <a:srgbClr val="5A5C6C"/>
                </a:solidFill>
                <a:latin typeface="Arial" panose="020B0604020202020204" pitchFamily="34" charset="0"/>
              </a:rPr>
              <a:t>Opacidad menor que las suspensiones</a:t>
            </a:r>
          </a:p>
          <a:p>
            <a:pPr lvl="1" eaLnBrk="1" hangingPunct="1">
              <a:spcBef>
                <a:spcPts val="400"/>
              </a:spcBef>
              <a:buClr>
                <a:srgbClr val="5E0DFF"/>
              </a:buClr>
              <a:buFont typeface="Wingdings" panose="05000000000000000000" pitchFamily="2" charset="2"/>
              <a:buChar char="§"/>
            </a:pPr>
            <a:r>
              <a:rPr kumimoji="0" lang="en-US" altLang="es-ES" sz="1600" b="0">
                <a:solidFill>
                  <a:srgbClr val="5A5C6C"/>
                </a:solidFill>
                <a:latin typeface="Arial" panose="020B0604020202020204" pitchFamily="34" charset="0"/>
              </a:rPr>
              <a:t>Ejemplos: sangre, leche, mayonesa, flan, gelatinas, vino, cerveza, tinta china, clara de huevo, humo, neblina, espuma, etc </a:t>
            </a:r>
          </a:p>
        </p:txBody>
      </p:sp>
      <p:pic>
        <p:nvPicPr>
          <p:cNvPr id="23560" name="Picture 4" descr="http://cmapspublic3.ihmc.us/rid=1GM6B2BV9-1LGWQB6-FQL/gelatina.jpg"/>
          <p:cNvPicPr>
            <a:picLocks noChangeAspect="1" noChangeArrowheads="1"/>
          </p:cNvPicPr>
          <p:nvPr/>
        </p:nvPicPr>
        <p:blipFill>
          <a:blip r:embed="rId2">
            <a:extLst>
              <a:ext uri="{28A0092B-C50C-407E-A947-70E740481C1C}">
                <a14:useLocalDpi xmlns:a14="http://schemas.microsoft.com/office/drawing/2010/main" val="0"/>
              </a:ext>
            </a:extLst>
          </a:blip>
          <a:srcRect r="16917"/>
          <a:stretch>
            <a:fillRect/>
          </a:stretch>
        </p:blipFill>
        <p:spPr bwMode="auto">
          <a:xfrm>
            <a:off x="6877050" y="4486275"/>
            <a:ext cx="19431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14" descr="http://upload.wikimedia.org/wikipedia/commons/thumb/f/f1/Canya_cervesa2.jpg/220px-Canya_cervesa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4502150"/>
            <a:ext cx="1287462"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6" descr="http://iarnoticias.com/images/varios_07/5_galeria_gaza_humo_negro.jpg"/>
          <p:cNvPicPr>
            <a:picLocks noChangeAspect="1" noChangeArrowheads="1"/>
          </p:cNvPicPr>
          <p:nvPr/>
        </p:nvPicPr>
        <p:blipFill>
          <a:blip r:embed="rId4">
            <a:extLst>
              <a:ext uri="{28A0092B-C50C-407E-A947-70E740481C1C}">
                <a14:useLocalDpi xmlns:a14="http://schemas.microsoft.com/office/drawing/2010/main" val="0"/>
              </a:ext>
            </a:extLst>
          </a:blip>
          <a:srcRect r="12128"/>
          <a:stretch>
            <a:fillRect/>
          </a:stretch>
        </p:blipFill>
        <p:spPr bwMode="auto">
          <a:xfrm>
            <a:off x="1692275" y="4502150"/>
            <a:ext cx="21590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8" descr="http://rienzie.com/wp-content/uploads/2009/10/Vino-Tint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4502150"/>
            <a:ext cx="1033463"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20" descr="http://2.bp.blogspot.com/_PbUAljEYVNI/TJxYkrc62zI/AAAAAAAAAV4/6TsHVGjZqj4/s1600/manos.jpg"/>
          <p:cNvPicPr>
            <a:picLocks noChangeAspect="1" noChangeArrowheads="1"/>
          </p:cNvPicPr>
          <p:nvPr/>
        </p:nvPicPr>
        <p:blipFill>
          <a:blip r:embed="rId6">
            <a:extLst>
              <a:ext uri="{28A0092B-C50C-407E-A947-70E740481C1C}">
                <a14:useLocalDpi xmlns:a14="http://schemas.microsoft.com/office/drawing/2010/main" val="0"/>
              </a:ext>
            </a:extLst>
          </a:blip>
          <a:srcRect l="7632" r="7854"/>
          <a:stretch>
            <a:fillRect/>
          </a:stretch>
        </p:blipFill>
        <p:spPr bwMode="auto">
          <a:xfrm>
            <a:off x="5076825" y="4486275"/>
            <a:ext cx="159067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Text Box 7"/>
          <p:cNvSpPr txBox="1">
            <a:spLocks noChangeArrowheads="1"/>
          </p:cNvSpPr>
          <p:nvPr/>
        </p:nvSpPr>
        <p:spPr bwMode="auto">
          <a:xfrm>
            <a:off x="179388" y="476250"/>
            <a:ext cx="6938962"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300"/>
              </a:spcAft>
              <a:buClr>
                <a:srgbClr val="FF3300"/>
              </a:buClr>
              <a:buFont typeface="Wingdings" panose="05000000000000000000" pitchFamily="2" charset="2"/>
              <a:buNone/>
            </a:pPr>
            <a:r>
              <a:rPr kumimoji="0" lang="es-ES" altLang="es-ES" sz="2000" b="0">
                <a:solidFill>
                  <a:srgbClr val="9966FF"/>
                </a:solidFill>
                <a:latin typeface="Arial" panose="020B0604020202020204" pitchFamily="34" charset="0"/>
              </a:rPr>
              <a:t>Conceptos básicos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Calibri" panose="020F0502020204030204" pitchFamily="34" charset="0"/>
                <a:sym typeface="Wingdings" panose="05000000000000000000" pitchFamily="2" charset="2"/>
              </a:rPr>
              <a:t> </a:t>
            </a:r>
            <a:r>
              <a:rPr kumimoji="0" lang="es-ES" altLang="es-ES" sz="1800" b="0">
                <a:solidFill>
                  <a:srgbClr val="C00000"/>
                </a:solidFill>
                <a:latin typeface="Calibri" panose="020F0502020204030204" pitchFamily="34" charset="0"/>
                <a:sym typeface="Wingdings" panose="05000000000000000000" pitchFamily="2" charset="2"/>
              </a:rPr>
              <a:t></a:t>
            </a:r>
            <a:r>
              <a:rPr kumimoji="0" lang="es-ES" altLang="es-ES" sz="1800">
                <a:solidFill>
                  <a:srgbClr val="9966FF"/>
                </a:solidFill>
                <a:latin typeface="Calibri" panose="020F0502020204030204" pitchFamily="34" charset="0"/>
                <a:sym typeface="Wingdings" panose="05000000000000000000" pitchFamily="2" charset="2"/>
              </a:rPr>
              <a:t> </a:t>
            </a:r>
            <a:r>
              <a:rPr kumimoji="0" lang="es-ES" altLang="es-ES" sz="1800" b="0" i="1">
                <a:solidFill>
                  <a:srgbClr val="9966FF"/>
                </a:solidFill>
                <a:latin typeface="Calibri" panose="020F0502020204030204" pitchFamily="34" charset="0"/>
              </a:rPr>
              <a:t>mezclas homogéneas y heterogéneas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3825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endParaRPr kumimoji="0" lang="es-ES" altLang="es-ES" sz="2000" b="0">
              <a:solidFill>
                <a:schemeClr val="tx1"/>
              </a:solidFill>
              <a:latin typeface="Tahoma" panose="020B0604030504040204" pitchFamily="34" charset="0"/>
            </a:endParaRPr>
          </a:p>
        </p:txBody>
      </p:sp>
      <p:sp>
        <p:nvSpPr>
          <p:cNvPr id="24579" name="Rectangle 4"/>
          <p:cNvSpPr>
            <a:spLocks noChangeArrowheads="1"/>
          </p:cNvSpPr>
          <p:nvPr/>
        </p:nvSpPr>
        <p:spPr bwMode="auto">
          <a:xfrm>
            <a:off x="0" y="0"/>
            <a:ext cx="6632575" cy="3698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buClrTx/>
              <a:buFontTx/>
              <a:buNone/>
            </a:pPr>
            <a:r>
              <a:rPr lang="es-ES" altLang="es-ES" sz="1400">
                <a:solidFill>
                  <a:schemeClr val="tx1"/>
                </a:solidFill>
                <a:latin typeface="Calibri" panose="020F0502020204030204" pitchFamily="34" charset="0"/>
              </a:rPr>
              <a:t>Tema 3. Disoluciones. Propiedades coligativas</a:t>
            </a:r>
          </a:p>
        </p:txBody>
      </p:sp>
      <p:sp>
        <p:nvSpPr>
          <p:cNvPr id="24580" name="Text Box 5"/>
          <p:cNvSpPr txBox="1">
            <a:spLocks noChangeArrowheads="1"/>
          </p:cNvSpPr>
          <p:nvPr/>
        </p:nvSpPr>
        <p:spPr bwMode="auto">
          <a:xfrm>
            <a:off x="8316913" y="0"/>
            <a:ext cx="827087" cy="304800"/>
          </a:xfrm>
          <a:prstGeom prst="rect">
            <a:avLst/>
          </a:prstGeom>
          <a:noFill/>
          <a:ln>
            <a:noFill/>
          </a:ln>
          <a:effectLst>
            <a:outerShdw dist="17961" dir="2700000" algn="ctr" rotWithShape="0">
              <a:srgbClr val="11110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ctr" eaLnBrk="1" hangingPunct="1">
              <a:spcBef>
                <a:spcPct val="0"/>
              </a:spcBef>
              <a:buClrTx/>
              <a:buFontTx/>
              <a:buNone/>
            </a:pPr>
            <a:r>
              <a:rPr kumimoji="0" lang="es-ES" altLang="es-ES" sz="2000">
                <a:solidFill>
                  <a:srgbClr val="666699"/>
                </a:solidFill>
                <a:latin typeface="Tahoma" panose="020B0604030504040204" pitchFamily="34" charset="0"/>
              </a:rPr>
              <a:t>uned</a:t>
            </a:r>
          </a:p>
        </p:txBody>
      </p:sp>
      <p:sp>
        <p:nvSpPr>
          <p:cNvPr id="24581" name="5 Marcador de número de diapositiva"/>
          <p:cNvSpPr txBox="1">
            <a:spLocks/>
          </p:cNvSpPr>
          <p:nvPr/>
        </p:nvSpPr>
        <p:spPr bwMode="auto">
          <a:xfrm>
            <a:off x="8532813" y="6459538"/>
            <a:ext cx="6111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algn="r" eaLnBrk="1" hangingPunct="1">
              <a:spcBef>
                <a:spcPct val="0"/>
              </a:spcBef>
              <a:buClrTx/>
              <a:buFontTx/>
              <a:buNone/>
            </a:pPr>
            <a:fld id="{A213DA1D-DC36-4A51-AF6F-697A49776013}" type="slidenum">
              <a:rPr kumimoji="0" lang="en-US" altLang="es-ES" sz="1400" b="0">
                <a:solidFill>
                  <a:schemeClr val="tx1"/>
                </a:solidFill>
                <a:latin typeface="Tahoma" panose="020B0604030504040204" pitchFamily="34" charset="0"/>
              </a:rPr>
              <a:pPr algn="r" eaLnBrk="1" hangingPunct="1">
                <a:spcBef>
                  <a:spcPct val="0"/>
                </a:spcBef>
                <a:buClrTx/>
                <a:buFontTx/>
                <a:buNone/>
              </a:pPr>
              <a:t>9</a:t>
            </a:fld>
            <a:endParaRPr kumimoji="0" lang="en-US" altLang="es-ES" sz="1400" b="0">
              <a:solidFill>
                <a:schemeClr val="tx1"/>
              </a:solidFill>
              <a:latin typeface="Tahoma" panose="020B0604030504040204" pitchFamily="34" charset="0"/>
            </a:endParaRPr>
          </a:p>
        </p:txBody>
      </p:sp>
      <p:sp>
        <p:nvSpPr>
          <p:cNvPr id="24582" name="Rectangle 8"/>
          <p:cNvSpPr>
            <a:spLocks noChangeArrowheads="1"/>
          </p:cNvSpPr>
          <p:nvPr/>
        </p:nvSpPr>
        <p:spPr bwMode="auto">
          <a:xfrm>
            <a:off x="679450" y="4030663"/>
            <a:ext cx="7061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a:solidFill>
                  <a:srgbClr val="00B050"/>
                </a:solidFill>
                <a:latin typeface="Arial" panose="020B0604020202020204" pitchFamily="34" charset="0"/>
              </a:rPr>
              <a:t>Diferencias entre mezclas homogéneas y heterogéneas</a:t>
            </a:r>
            <a:endParaRPr kumimoji="0" lang="en-US" altLang="es-ES" sz="1600" b="0">
              <a:solidFill>
                <a:srgbClr val="00B050"/>
              </a:solidFill>
              <a:latin typeface="Arial" panose="020B0604020202020204" pitchFamily="34" charset="0"/>
            </a:endParaRPr>
          </a:p>
        </p:txBody>
      </p:sp>
      <p:pic>
        <p:nvPicPr>
          <p:cNvPr id="2458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2718" t="35745" r="2661" b="24570"/>
          <a:stretch>
            <a:fillRect/>
          </a:stretch>
        </p:blipFill>
        <p:spPr bwMode="auto">
          <a:xfrm>
            <a:off x="1041400" y="4529138"/>
            <a:ext cx="7275513"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4" name="Picture 4" descr="http://www.virtual.unal.edu.co/cursos/ciencias/mtria_ensenanza/mezclas/images/tynd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981075"/>
            <a:ext cx="205105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Rectangle 15"/>
          <p:cNvSpPr>
            <a:spLocks noChangeArrowheads="1"/>
          </p:cNvSpPr>
          <p:nvPr/>
        </p:nvSpPr>
        <p:spPr bwMode="auto">
          <a:xfrm>
            <a:off x="1042988" y="1855788"/>
            <a:ext cx="5761037" cy="191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176213" indent="-176213">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FF0000"/>
              </a:buClr>
            </a:pPr>
            <a:r>
              <a:rPr kumimoji="0" lang="es-ES" altLang="es-ES" sz="1600" b="0">
                <a:solidFill>
                  <a:srgbClr val="363636"/>
                </a:solidFill>
                <a:latin typeface="Times New Roman" panose="02020603050405020304" pitchFamily="18" charset="0"/>
              </a:rPr>
              <a:t>Cuando un haz de luz penetra en una mezcla coloidal, las partículas dispersan la luz y el haz se hace visible</a:t>
            </a:r>
          </a:p>
          <a:p>
            <a:pPr eaLnBrk="1" hangingPunct="1">
              <a:buClr>
                <a:srgbClr val="FF0000"/>
              </a:buClr>
            </a:pPr>
            <a:r>
              <a:rPr kumimoji="0" lang="es-ES" altLang="es-ES" sz="1600" b="0">
                <a:solidFill>
                  <a:srgbClr val="363636"/>
                </a:solidFill>
                <a:latin typeface="Times New Roman" panose="02020603050405020304" pitchFamily="18" charset="0"/>
              </a:rPr>
              <a:t>Las disoluciones o los gases sin partículas son transparentes y no dispersan la luz. Esta diferencia permite distinguir físicamente mezclas coloidales y disoluciones</a:t>
            </a:r>
          </a:p>
          <a:p>
            <a:pPr eaLnBrk="1" hangingPunct="1">
              <a:buClr>
                <a:srgbClr val="FF0000"/>
              </a:buClr>
            </a:pPr>
            <a:r>
              <a:rPr kumimoji="0" lang="es-ES" altLang="es-ES" sz="1600" b="0">
                <a:solidFill>
                  <a:srgbClr val="363636"/>
                </a:solidFill>
                <a:latin typeface="Times New Roman" panose="02020603050405020304" pitchFamily="18" charset="0"/>
              </a:rPr>
              <a:t>Otros ejemplos: luz penetrando en una habitación con polvo, faros del coche en la niebla, etc</a:t>
            </a:r>
          </a:p>
        </p:txBody>
      </p:sp>
      <p:pic>
        <p:nvPicPr>
          <p:cNvPr id="24586" name="Picture 6" descr="File:SonneNeb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0" y="2397125"/>
            <a:ext cx="203835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7" name="Rectangle 8"/>
          <p:cNvSpPr>
            <a:spLocks noChangeArrowheads="1"/>
          </p:cNvSpPr>
          <p:nvPr/>
        </p:nvSpPr>
        <p:spPr bwMode="auto">
          <a:xfrm>
            <a:off x="679450" y="1477963"/>
            <a:ext cx="389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buClr>
                <a:srgbClr val="A3C145"/>
              </a:buClr>
              <a:buSzPct val="80000"/>
              <a:buFont typeface="Arial" panose="020B0604020202020204" pitchFamily="34" charset="0"/>
              <a:buChar char="►"/>
            </a:pPr>
            <a:r>
              <a:rPr kumimoji="0" lang="en-US" altLang="es-ES" sz="1800">
                <a:solidFill>
                  <a:srgbClr val="C00000"/>
                </a:solidFill>
                <a:latin typeface="Arial" panose="020B0604020202020204" pitchFamily="34" charset="0"/>
              </a:rPr>
              <a:t>Efecto Tyndall</a:t>
            </a:r>
            <a:endParaRPr kumimoji="0" lang="en-US" altLang="es-ES" sz="1600" b="0">
              <a:solidFill>
                <a:srgbClr val="C00000"/>
              </a:solidFill>
              <a:latin typeface="Arial" panose="020B0604020202020204" pitchFamily="34" charset="0"/>
            </a:endParaRPr>
          </a:p>
        </p:txBody>
      </p:sp>
      <p:sp>
        <p:nvSpPr>
          <p:cNvPr id="24588" name="Text Box 7"/>
          <p:cNvSpPr txBox="1">
            <a:spLocks noChangeArrowheads="1"/>
          </p:cNvSpPr>
          <p:nvPr/>
        </p:nvSpPr>
        <p:spPr bwMode="auto">
          <a:xfrm>
            <a:off x="179388" y="476250"/>
            <a:ext cx="6938962"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spcBef>
                <a:spcPct val="20000"/>
              </a:spcBef>
              <a:buClr>
                <a:srgbClr val="000000"/>
              </a:buClr>
              <a:buChar char="•"/>
              <a:defRPr kumimoji="1" sz="2400">
                <a:solidFill>
                  <a:srgbClr val="000000"/>
                </a:solidFill>
                <a:latin typeface="Verdana" panose="020B0604030504040204" pitchFamily="34" charset="0"/>
              </a:defRPr>
            </a:lvl1pPr>
            <a:lvl2pPr marL="742950" indent="-285750">
              <a:spcBef>
                <a:spcPct val="20000"/>
              </a:spcBef>
              <a:buChar char="–"/>
              <a:defRPr kumimoji="1" sz="2000">
                <a:solidFill>
                  <a:srgbClr val="5F5F5F"/>
                </a:solidFill>
                <a:latin typeface="Verdana" panose="020B0604030504040204" pitchFamily="34" charset="0"/>
              </a:defRPr>
            </a:lvl2pPr>
            <a:lvl3pPr marL="1143000" indent="-228600">
              <a:spcBef>
                <a:spcPct val="20000"/>
              </a:spcBef>
              <a:buChar char="•"/>
              <a:defRPr kumimoji="1">
                <a:solidFill>
                  <a:srgbClr val="5F5F5F"/>
                </a:solidFill>
                <a:latin typeface="Verdana" panose="020B0604030504040204" pitchFamily="34" charset="0"/>
              </a:defRPr>
            </a:lvl3pPr>
            <a:lvl4pPr marL="1600200" indent="-228600">
              <a:spcBef>
                <a:spcPct val="20000"/>
              </a:spcBef>
              <a:buChar char="–"/>
              <a:defRPr kumimoji="1" sz="1600">
                <a:solidFill>
                  <a:srgbClr val="5F5F5F"/>
                </a:solidFill>
                <a:latin typeface="Verdana" panose="020B0604030504040204" pitchFamily="34" charset="0"/>
              </a:defRPr>
            </a:lvl4pPr>
            <a:lvl5pPr marL="2057400" indent="-228600">
              <a:spcBef>
                <a:spcPct val="20000"/>
              </a:spcBef>
              <a:buChar char="•"/>
              <a:defRPr kumimoji="1" sz="1400">
                <a:solidFill>
                  <a:srgbClr val="5F5F5F"/>
                </a:solidFill>
                <a:latin typeface="Verdana" panose="020B0604030504040204" pitchFamily="34" charset="0"/>
              </a:defRPr>
            </a:lvl5pPr>
            <a:lvl6pPr marL="2514600" indent="-228600" eaLnBrk="0" fontAlgn="base" hangingPunct="0">
              <a:spcBef>
                <a:spcPct val="20000"/>
              </a:spcBef>
              <a:spcAft>
                <a:spcPct val="0"/>
              </a:spcAft>
              <a:buChar char="•"/>
              <a:defRPr kumimoji="1" sz="1400">
                <a:solidFill>
                  <a:srgbClr val="5F5F5F"/>
                </a:solidFill>
                <a:latin typeface="Verdana" panose="020B0604030504040204" pitchFamily="34" charset="0"/>
              </a:defRPr>
            </a:lvl6pPr>
            <a:lvl7pPr marL="2971800" indent="-228600" eaLnBrk="0" fontAlgn="base" hangingPunct="0">
              <a:spcBef>
                <a:spcPct val="20000"/>
              </a:spcBef>
              <a:spcAft>
                <a:spcPct val="0"/>
              </a:spcAft>
              <a:buChar char="•"/>
              <a:defRPr kumimoji="1" sz="1400">
                <a:solidFill>
                  <a:srgbClr val="5F5F5F"/>
                </a:solidFill>
                <a:latin typeface="Verdana" panose="020B0604030504040204" pitchFamily="34" charset="0"/>
              </a:defRPr>
            </a:lvl7pPr>
            <a:lvl8pPr marL="3429000" indent="-228600" eaLnBrk="0" fontAlgn="base" hangingPunct="0">
              <a:spcBef>
                <a:spcPct val="20000"/>
              </a:spcBef>
              <a:spcAft>
                <a:spcPct val="0"/>
              </a:spcAft>
              <a:buChar char="•"/>
              <a:defRPr kumimoji="1" sz="1400">
                <a:solidFill>
                  <a:srgbClr val="5F5F5F"/>
                </a:solidFill>
                <a:latin typeface="Verdana" panose="020B0604030504040204" pitchFamily="34" charset="0"/>
              </a:defRPr>
            </a:lvl8pPr>
            <a:lvl9pPr marL="3886200" indent="-228600" eaLnBrk="0" fontAlgn="base" hangingPunct="0">
              <a:spcBef>
                <a:spcPct val="20000"/>
              </a:spcBef>
              <a:spcAft>
                <a:spcPct val="0"/>
              </a:spcAft>
              <a:buChar char="•"/>
              <a:defRPr kumimoji="1" sz="1400">
                <a:solidFill>
                  <a:srgbClr val="5F5F5F"/>
                </a:solidFill>
                <a:latin typeface="Verdana" panose="020B0604030504040204" pitchFamily="34" charset="0"/>
              </a:defRPr>
            </a:lvl9pPr>
          </a:lstStyle>
          <a:p>
            <a:pPr eaLnBrk="1" hangingPunct="1">
              <a:spcBef>
                <a:spcPct val="0"/>
              </a:spcBef>
              <a:spcAft>
                <a:spcPts val="300"/>
              </a:spcAft>
              <a:buClr>
                <a:srgbClr val="FF3300"/>
              </a:buClr>
              <a:buFont typeface="Wingdings" panose="05000000000000000000" pitchFamily="2" charset="2"/>
              <a:buNone/>
            </a:pPr>
            <a:r>
              <a:rPr kumimoji="0" lang="es-ES" altLang="es-ES" sz="2000" b="0">
                <a:solidFill>
                  <a:srgbClr val="9966FF"/>
                </a:solidFill>
                <a:latin typeface="Arial" panose="020B0604020202020204" pitchFamily="34" charset="0"/>
              </a:rPr>
              <a:t>Conceptos básicos</a:t>
            </a:r>
          </a:p>
          <a:p>
            <a:pPr eaLnBrk="1" hangingPunct="1">
              <a:spcBef>
                <a:spcPct val="0"/>
              </a:spcBef>
              <a:buClr>
                <a:srgbClr val="FF3300"/>
              </a:buClr>
              <a:buFont typeface="Wingdings" panose="05000000000000000000" pitchFamily="2" charset="2"/>
              <a:buNone/>
            </a:pPr>
            <a:r>
              <a:rPr kumimoji="0" lang="es-ES" altLang="es-ES" sz="1800">
                <a:solidFill>
                  <a:srgbClr val="C00000"/>
                </a:solidFill>
                <a:latin typeface="Calibri" panose="020F0502020204030204" pitchFamily="34" charset="0"/>
                <a:sym typeface="Wingdings" panose="05000000000000000000" pitchFamily="2" charset="2"/>
              </a:rPr>
              <a:t> </a:t>
            </a:r>
            <a:r>
              <a:rPr kumimoji="0" lang="es-ES" altLang="es-ES" sz="1800" b="0">
                <a:solidFill>
                  <a:srgbClr val="C00000"/>
                </a:solidFill>
                <a:latin typeface="Calibri" panose="020F0502020204030204" pitchFamily="34" charset="0"/>
                <a:sym typeface="Wingdings" panose="05000000000000000000" pitchFamily="2" charset="2"/>
              </a:rPr>
              <a:t></a:t>
            </a:r>
            <a:r>
              <a:rPr kumimoji="0" lang="es-ES" altLang="es-ES" sz="1800">
                <a:solidFill>
                  <a:srgbClr val="9966FF"/>
                </a:solidFill>
                <a:latin typeface="Calibri" panose="020F0502020204030204" pitchFamily="34" charset="0"/>
                <a:sym typeface="Wingdings" panose="05000000000000000000" pitchFamily="2" charset="2"/>
              </a:rPr>
              <a:t> </a:t>
            </a:r>
            <a:r>
              <a:rPr kumimoji="0" lang="es-ES" altLang="es-ES" sz="1800" b="0" i="1">
                <a:solidFill>
                  <a:srgbClr val="9966FF"/>
                </a:solidFill>
                <a:latin typeface="Calibri" panose="020F0502020204030204" pitchFamily="34" charset="0"/>
              </a:rPr>
              <a:t>mezclas homogéneas y heterogéneas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icial">
  <a:themeElements>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fontScheme name="inici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rgbClr val="CCCC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en-US" sz="2800" b="1" i="0" u="none" strike="noStrike" cap="none" normalizeH="0" baseline="0" smtClean="0">
            <a:ln>
              <a:noFill/>
            </a:ln>
            <a:solidFill>
              <a:srgbClr val="0033CC"/>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icial 1">
        <a:dk1>
          <a:srgbClr val="00354E"/>
        </a:dk1>
        <a:lt1>
          <a:srgbClr val="EAEAEA"/>
        </a:lt1>
        <a:dk2>
          <a:srgbClr val="006699"/>
        </a:dk2>
        <a:lt2>
          <a:srgbClr val="CCECFF"/>
        </a:lt2>
        <a:accent1>
          <a:srgbClr val="006699"/>
        </a:accent1>
        <a:accent2>
          <a:srgbClr val="6699FF"/>
        </a:accent2>
        <a:accent3>
          <a:srgbClr val="AAB8CA"/>
        </a:accent3>
        <a:accent4>
          <a:srgbClr val="C8C8C8"/>
        </a:accent4>
        <a:accent5>
          <a:srgbClr val="AAB8CA"/>
        </a:accent5>
        <a:accent6>
          <a:srgbClr val="5C8AE7"/>
        </a:accent6>
        <a:hlink>
          <a:srgbClr val="CCCCFF"/>
        </a:hlink>
        <a:folHlink>
          <a:srgbClr val="5E6FD4"/>
        </a:folHlink>
      </a:clrScheme>
      <a:clrMap bg1="dk2" tx1="lt1" bg2="dk1" tx2="lt2" accent1="accent1" accent2="accent2" accent3="accent3" accent4="accent4" accent5="accent5" accent6="accent6" hlink="hlink" folHlink="folHlink"/>
    </a:extraClrScheme>
    <a:extraClrScheme>
      <a:clrScheme name="inicial 2">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CCCCFF"/>
        </a:hlink>
        <a:folHlink>
          <a:srgbClr val="5E6FD4"/>
        </a:folHlink>
      </a:clrScheme>
      <a:clrMap bg1="lt1" tx1="dk1" bg2="lt2" tx2="dk2" accent1="accent1" accent2="accent2" accent3="accent3" accent4="accent4" accent5="accent5" accent6="accent6" hlink="hlink" folHlink="folHlink"/>
    </a:extraClrScheme>
    <a:extraClrScheme>
      <a:clrScheme name="inicial 3">
        <a:dk1>
          <a:srgbClr val="000000"/>
        </a:dk1>
        <a:lt1>
          <a:srgbClr val="FFFFFF"/>
        </a:lt1>
        <a:dk2>
          <a:srgbClr val="000000"/>
        </a:dk2>
        <a:lt2>
          <a:srgbClr val="868686"/>
        </a:lt2>
        <a:accent1>
          <a:srgbClr val="969696"/>
        </a:accent1>
        <a:accent2>
          <a:srgbClr val="CBCBCB"/>
        </a:accent2>
        <a:accent3>
          <a:srgbClr val="FFFFFF"/>
        </a:accent3>
        <a:accent4>
          <a:srgbClr val="000000"/>
        </a:accent4>
        <a:accent5>
          <a:srgbClr val="C9C9C9"/>
        </a:accent5>
        <a:accent6>
          <a:srgbClr val="B8B8B8"/>
        </a:accent6>
        <a:hlink>
          <a:srgbClr val="EAEAEA"/>
        </a:hlink>
        <a:folHlink>
          <a:srgbClr val="5F5F5F"/>
        </a:folHlink>
      </a:clrScheme>
      <a:clrMap bg1="lt1" tx1="dk1" bg2="lt2" tx2="dk2" accent1="accent1" accent2="accent2" accent3="accent3" accent4="accent4" accent5="accent5" accent6="accent6" hlink="hlink" folHlink="folHlink"/>
    </a:extraClrScheme>
    <a:extraClrScheme>
      <a:clrScheme name="inicial 4">
        <a:dk1>
          <a:srgbClr val="660066"/>
        </a:dk1>
        <a:lt1>
          <a:srgbClr val="EAEAEA"/>
        </a:lt1>
        <a:dk2>
          <a:srgbClr val="3366CC"/>
        </a:dk2>
        <a:lt2>
          <a:srgbClr val="7A7C93"/>
        </a:lt2>
        <a:accent1>
          <a:srgbClr val="00CCCC"/>
        </a:accent1>
        <a:accent2>
          <a:srgbClr val="CC66FF"/>
        </a:accent2>
        <a:accent3>
          <a:srgbClr val="F3F3F3"/>
        </a:accent3>
        <a:accent4>
          <a:srgbClr val="560056"/>
        </a:accent4>
        <a:accent5>
          <a:srgbClr val="AAE2E2"/>
        </a:accent5>
        <a:accent6>
          <a:srgbClr val="B95CE7"/>
        </a:accent6>
        <a:hlink>
          <a:srgbClr val="CCFFCC"/>
        </a:hlink>
        <a:folHlink>
          <a:srgbClr val="FFCC66"/>
        </a:folHlink>
      </a:clrScheme>
      <a:clrMap bg1="lt1" tx1="dk1" bg2="lt2" tx2="dk2" accent1="accent1" accent2="accent2" accent3="accent3" accent4="accent4" accent5="accent5" accent6="accent6" hlink="hlink" folHlink="folHlink"/>
    </a:extraClrScheme>
    <a:extraClrScheme>
      <a:clrScheme name="inicial 5">
        <a:dk1>
          <a:srgbClr val="003366"/>
        </a:dk1>
        <a:lt1>
          <a:srgbClr val="EAEAEA"/>
        </a:lt1>
        <a:dk2>
          <a:srgbClr val="009999"/>
        </a:dk2>
        <a:lt2>
          <a:srgbClr val="FFFFFF"/>
        </a:lt2>
        <a:accent1>
          <a:srgbClr val="008080"/>
        </a:accent1>
        <a:accent2>
          <a:srgbClr val="00CCCC"/>
        </a:accent2>
        <a:accent3>
          <a:srgbClr val="AACACA"/>
        </a:accent3>
        <a:accent4>
          <a:srgbClr val="C8C8C8"/>
        </a:accent4>
        <a:accent5>
          <a:srgbClr val="AAC0C0"/>
        </a:accent5>
        <a:accent6>
          <a:srgbClr val="00B9B9"/>
        </a:accent6>
        <a:hlink>
          <a:srgbClr val="A7DDE1"/>
        </a:hlink>
        <a:folHlink>
          <a:srgbClr val="319CB7"/>
        </a:folHlink>
      </a:clrScheme>
      <a:clrMap bg1="dk2" tx1="lt1" bg2="dk1" tx2="lt2" accent1="accent1" accent2="accent2" accent3="accent3" accent4="accent4" accent5="accent5" accent6="accent6" hlink="hlink" folHlink="folHlink"/>
    </a:extraClrScheme>
    <a:extraClrScheme>
      <a:clrScheme name="inicial 6">
        <a:dk1>
          <a:srgbClr val="00354E"/>
        </a:dk1>
        <a:lt1>
          <a:srgbClr val="EAEAEA"/>
        </a:lt1>
        <a:dk2>
          <a:srgbClr val="6D67AA"/>
        </a:dk2>
        <a:lt2>
          <a:srgbClr val="CCCCFF"/>
        </a:lt2>
        <a:accent1>
          <a:srgbClr val="6600CC"/>
        </a:accent1>
        <a:accent2>
          <a:srgbClr val="9999FF"/>
        </a:accent2>
        <a:accent3>
          <a:srgbClr val="BAB8D2"/>
        </a:accent3>
        <a:accent4>
          <a:srgbClr val="C8C8C8"/>
        </a:accent4>
        <a:accent5>
          <a:srgbClr val="B8AAE2"/>
        </a:accent5>
        <a:accent6>
          <a:srgbClr val="8A8AE7"/>
        </a:accent6>
        <a:hlink>
          <a:srgbClr val="CCCCFF"/>
        </a:hlink>
        <a:folHlink>
          <a:srgbClr val="9D70B8"/>
        </a:folHlink>
      </a:clrScheme>
      <a:clrMap bg1="dk2" tx1="lt1" bg2="dk1" tx2="lt2" accent1="accent1" accent2="accent2" accent3="accent3" accent4="accent4" accent5="accent5" accent6="accent6" hlink="hlink" folHlink="folHlink"/>
    </a:extraClrScheme>
    <a:extraClrScheme>
      <a:clrScheme name="inicial 7">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5F5F5F"/>
        </a:hlink>
        <a:folHlink>
          <a:srgbClr val="5F5F5F"/>
        </a:folHlink>
      </a:clrScheme>
      <a:clrMap bg1="lt1" tx1="dk1" bg2="lt2" tx2="dk2" accent1="accent1" accent2="accent2" accent3="accent3" accent4="accent4" accent5="accent5" accent6="accent6" hlink="hlink" folHlink="folHlink"/>
    </a:extraClrScheme>
    <a:extraClrScheme>
      <a:clrScheme name="inicial 8">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
      <a:clrScheme name="inicial 9">
        <a:dk1>
          <a:srgbClr val="000080"/>
        </a:dk1>
        <a:lt1>
          <a:srgbClr val="FFFFFF"/>
        </a:lt1>
        <a:dk2>
          <a:srgbClr val="3366CC"/>
        </a:dk2>
        <a:lt2>
          <a:srgbClr val="FFFFFF"/>
        </a:lt2>
        <a:accent1>
          <a:srgbClr val="006699"/>
        </a:accent1>
        <a:accent2>
          <a:srgbClr val="6699FF"/>
        </a:accent2>
        <a:accent3>
          <a:srgbClr val="FFFFFF"/>
        </a:accent3>
        <a:accent4>
          <a:srgbClr val="00006C"/>
        </a:accent4>
        <a:accent5>
          <a:srgbClr val="AAB8CA"/>
        </a:accent5>
        <a:accent6>
          <a:srgbClr val="5C8AE7"/>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22307</TotalTime>
  <Words>6914</Words>
  <Application>Microsoft Office PowerPoint</Application>
  <PresentationFormat>Presentación en pantalla (4:3)</PresentationFormat>
  <Paragraphs>547</Paragraphs>
  <Slides>51</Slides>
  <Notes>1</Notes>
  <HiddenSlides>0</HiddenSlides>
  <MMClips>0</MMClips>
  <ScaleCrop>false</ScaleCrop>
  <HeadingPairs>
    <vt:vector size="8" baseType="variant">
      <vt:variant>
        <vt:lpstr>Fuentes usadas</vt:lpstr>
      </vt:variant>
      <vt:variant>
        <vt:i4>12</vt:i4>
      </vt:variant>
      <vt:variant>
        <vt:lpstr>Tema</vt:lpstr>
      </vt:variant>
      <vt:variant>
        <vt:i4>1</vt:i4>
      </vt:variant>
      <vt:variant>
        <vt:lpstr>Servidores OLE incrustados</vt:lpstr>
      </vt:variant>
      <vt:variant>
        <vt:i4>1</vt:i4>
      </vt:variant>
      <vt:variant>
        <vt:lpstr>Títulos de diapositiva</vt:lpstr>
      </vt:variant>
      <vt:variant>
        <vt:i4>51</vt:i4>
      </vt:variant>
    </vt:vector>
  </HeadingPairs>
  <TitlesOfParts>
    <vt:vector size="65" baseType="lpstr">
      <vt:lpstr>Arial</vt:lpstr>
      <vt:lpstr>Arial Narrow</vt:lpstr>
      <vt:lpstr>Bradley Hand ITC</vt:lpstr>
      <vt:lpstr>Calibri</vt:lpstr>
      <vt:lpstr>SymbolProp BT</vt:lpstr>
      <vt:lpstr>Tahoma</vt:lpstr>
      <vt:lpstr>Tempus Sans ITC</vt:lpstr>
      <vt:lpstr>Times</vt:lpstr>
      <vt:lpstr>Times New Roman</vt:lpstr>
      <vt:lpstr>Verdana</vt:lpstr>
      <vt:lpstr>Wingdings</vt:lpstr>
      <vt:lpstr>Wingdings 3</vt:lpstr>
      <vt:lpstr>inicial</vt:lpstr>
      <vt:lpstr>Equation</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LORENZO BALENZATEGUI MANZANARES</cp:lastModifiedBy>
  <cp:revision>2037</cp:revision>
  <cp:lastPrinted>2003-03-06T17:45:16Z</cp:lastPrinted>
  <dcterms:created xsi:type="dcterms:W3CDTF">2002-08-03T16:38:44Z</dcterms:created>
  <dcterms:modified xsi:type="dcterms:W3CDTF">2025-01-27T08:10:18Z</dcterms:modified>
</cp:coreProperties>
</file>