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581" r:id="rId2"/>
    <p:sldId id="694" r:id="rId3"/>
    <p:sldId id="654" r:id="rId4"/>
    <p:sldId id="656" r:id="rId5"/>
    <p:sldId id="673" r:id="rId6"/>
    <p:sldId id="676" r:id="rId7"/>
    <p:sldId id="675" r:id="rId8"/>
    <p:sldId id="674" r:id="rId9"/>
    <p:sldId id="658" r:id="rId10"/>
    <p:sldId id="677" r:id="rId11"/>
    <p:sldId id="660" r:id="rId12"/>
    <p:sldId id="678" r:id="rId13"/>
    <p:sldId id="679" r:id="rId14"/>
    <p:sldId id="680" r:id="rId15"/>
    <p:sldId id="663" r:id="rId16"/>
    <p:sldId id="682" r:id="rId17"/>
    <p:sldId id="683" r:id="rId18"/>
    <p:sldId id="681" r:id="rId19"/>
    <p:sldId id="684" r:id="rId20"/>
    <p:sldId id="701" r:id="rId21"/>
    <p:sldId id="700" r:id="rId22"/>
    <p:sldId id="685" r:id="rId23"/>
    <p:sldId id="686" r:id="rId24"/>
    <p:sldId id="687" r:id="rId25"/>
    <p:sldId id="688" r:id="rId26"/>
    <p:sldId id="689" r:id="rId27"/>
    <p:sldId id="690" r:id="rId28"/>
    <p:sldId id="664" r:id="rId29"/>
    <p:sldId id="702" r:id="rId30"/>
    <p:sldId id="691" r:id="rId31"/>
    <p:sldId id="692" r:id="rId32"/>
    <p:sldId id="699" r:id="rId3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800" b="1" kern="1200">
        <a:solidFill>
          <a:srgbClr val="0033CC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00"/>
    <a:srgbClr val="5F5F5F"/>
    <a:srgbClr val="292929"/>
    <a:srgbClr val="000099"/>
    <a:srgbClr val="303D4E"/>
    <a:srgbClr val="99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36" autoAdjust="0"/>
    <p:restoredTop sz="94794" autoAdjust="0"/>
  </p:normalViewPr>
  <p:slideViewPr>
    <p:cSldViewPr>
      <p:cViewPr varScale="1">
        <p:scale>
          <a:sx n="85" d="100"/>
          <a:sy n="85" d="100"/>
        </p:scale>
        <p:origin x="156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notesViewPr>
    <p:cSldViewPr>
      <p:cViewPr varScale="1">
        <p:scale>
          <a:sx n="54" d="100"/>
          <a:sy n="54" d="100"/>
        </p:scale>
        <p:origin x="-216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26" Type="http://schemas.openxmlformats.org/officeDocument/2006/relationships/image" Target="../media/image72.wmf"/><Relationship Id="rId39" Type="http://schemas.openxmlformats.org/officeDocument/2006/relationships/image" Target="../media/image85.wmf"/><Relationship Id="rId3" Type="http://schemas.openxmlformats.org/officeDocument/2006/relationships/image" Target="../media/image49.wmf"/><Relationship Id="rId21" Type="http://schemas.openxmlformats.org/officeDocument/2006/relationships/image" Target="../media/image67.wmf"/><Relationship Id="rId34" Type="http://schemas.openxmlformats.org/officeDocument/2006/relationships/image" Target="../media/image80.wmf"/><Relationship Id="rId42" Type="http://schemas.openxmlformats.org/officeDocument/2006/relationships/image" Target="../media/image88.wmf"/><Relationship Id="rId47" Type="http://schemas.openxmlformats.org/officeDocument/2006/relationships/image" Target="../media/image93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17" Type="http://schemas.openxmlformats.org/officeDocument/2006/relationships/image" Target="../media/image63.wmf"/><Relationship Id="rId25" Type="http://schemas.openxmlformats.org/officeDocument/2006/relationships/image" Target="../media/image71.wmf"/><Relationship Id="rId33" Type="http://schemas.openxmlformats.org/officeDocument/2006/relationships/image" Target="../media/image79.wmf"/><Relationship Id="rId38" Type="http://schemas.openxmlformats.org/officeDocument/2006/relationships/image" Target="../media/image84.wmf"/><Relationship Id="rId46" Type="http://schemas.openxmlformats.org/officeDocument/2006/relationships/image" Target="../media/image92.wmf"/><Relationship Id="rId2" Type="http://schemas.openxmlformats.org/officeDocument/2006/relationships/image" Target="../media/image48.wmf"/><Relationship Id="rId16" Type="http://schemas.openxmlformats.org/officeDocument/2006/relationships/image" Target="../media/image62.wmf"/><Relationship Id="rId20" Type="http://schemas.openxmlformats.org/officeDocument/2006/relationships/image" Target="../media/image66.wmf"/><Relationship Id="rId29" Type="http://schemas.openxmlformats.org/officeDocument/2006/relationships/image" Target="../media/image75.wmf"/><Relationship Id="rId41" Type="http://schemas.openxmlformats.org/officeDocument/2006/relationships/image" Target="../media/image87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24" Type="http://schemas.openxmlformats.org/officeDocument/2006/relationships/image" Target="../media/image70.wmf"/><Relationship Id="rId32" Type="http://schemas.openxmlformats.org/officeDocument/2006/relationships/image" Target="../media/image78.wmf"/><Relationship Id="rId37" Type="http://schemas.openxmlformats.org/officeDocument/2006/relationships/image" Target="../media/image83.wmf"/><Relationship Id="rId40" Type="http://schemas.openxmlformats.org/officeDocument/2006/relationships/image" Target="../media/image86.wmf"/><Relationship Id="rId45" Type="http://schemas.openxmlformats.org/officeDocument/2006/relationships/image" Target="../media/image91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23" Type="http://schemas.openxmlformats.org/officeDocument/2006/relationships/image" Target="../media/image69.wmf"/><Relationship Id="rId28" Type="http://schemas.openxmlformats.org/officeDocument/2006/relationships/image" Target="../media/image74.wmf"/><Relationship Id="rId36" Type="http://schemas.openxmlformats.org/officeDocument/2006/relationships/image" Target="../media/image82.wmf"/><Relationship Id="rId49" Type="http://schemas.openxmlformats.org/officeDocument/2006/relationships/image" Target="../media/image95.wmf"/><Relationship Id="rId10" Type="http://schemas.openxmlformats.org/officeDocument/2006/relationships/image" Target="../media/image56.wmf"/><Relationship Id="rId19" Type="http://schemas.openxmlformats.org/officeDocument/2006/relationships/image" Target="../media/image65.wmf"/><Relationship Id="rId31" Type="http://schemas.openxmlformats.org/officeDocument/2006/relationships/image" Target="../media/image77.wmf"/><Relationship Id="rId44" Type="http://schemas.openxmlformats.org/officeDocument/2006/relationships/image" Target="../media/image90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Relationship Id="rId22" Type="http://schemas.openxmlformats.org/officeDocument/2006/relationships/image" Target="../media/image68.wmf"/><Relationship Id="rId27" Type="http://schemas.openxmlformats.org/officeDocument/2006/relationships/image" Target="../media/image73.wmf"/><Relationship Id="rId30" Type="http://schemas.openxmlformats.org/officeDocument/2006/relationships/image" Target="../media/image76.wmf"/><Relationship Id="rId35" Type="http://schemas.openxmlformats.org/officeDocument/2006/relationships/image" Target="../media/image81.wmf"/><Relationship Id="rId43" Type="http://schemas.openxmlformats.org/officeDocument/2006/relationships/image" Target="../media/image89.wmf"/><Relationship Id="rId48" Type="http://schemas.openxmlformats.org/officeDocument/2006/relationships/image" Target="../media/image94.wmf"/><Relationship Id="rId8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rgbClr val="FFFF00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rgbClr val="FFFF00"/>
                </a:solidFill>
                <a:latin typeface="Times" panose="02020603050405020304" pitchFamily="18" charset="0"/>
              </a:defRPr>
            </a:lvl1pPr>
          </a:lstStyle>
          <a:p>
            <a:fld id="{BF2D250D-1F82-4DF5-854A-DD61A05D3293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 smtClean="0"/>
              <a:t>Click to edit Master text styles</a:t>
            </a:r>
          </a:p>
          <a:p>
            <a:pPr lvl="1"/>
            <a:r>
              <a:rPr lang="es-ES_tradnl" altLang="es-ES_tradnl" noProof="0" smtClean="0"/>
              <a:t>Second level</a:t>
            </a:r>
          </a:p>
          <a:p>
            <a:pPr lvl="2"/>
            <a:r>
              <a:rPr lang="es-ES_tradnl" altLang="es-ES_tradnl" noProof="0" smtClean="0"/>
              <a:t>Third level</a:t>
            </a:r>
          </a:p>
          <a:p>
            <a:pPr lvl="3"/>
            <a:r>
              <a:rPr lang="es-ES_tradnl" altLang="es-ES_tradnl" noProof="0" smtClean="0"/>
              <a:t>Fourth level</a:t>
            </a:r>
          </a:p>
          <a:p>
            <a:pPr lvl="4"/>
            <a:r>
              <a:rPr lang="es-ES_tradnl" altLang="es-ES_tradnl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kumimoji="0" sz="1300" b="0">
                <a:solidFill>
                  <a:schemeClr val="tx1"/>
                </a:solidFill>
                <a:effectLst/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kumimoji="0" sz="13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FA895697-9F66-4FB4-8DEB-AD8E8EC3847C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53688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1DA05D6B-584D-4E9C-BD80-A24C3237E48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8812132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439025" y="0"/>
            <a:ext cx="2479675" cy="648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7286625" cy="648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696CBDCE-B279-4FE3-BABD-6EA9C1192C4A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65475788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3780A564-6044-43F1-B823-B661AF3F616C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619413224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406AFF5D-8733-4FE0-B604-7593209BA74B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45565959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73050" y="1023938"/>
            <a:ext cx="4640263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65713" y="1023938"/>
            <a:ext cx="4640262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F6713CD5-DCF7-4D41-B86E-2A670761237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11166344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19ADAA3E-1691-46A1-B6FA-D5B20735D54A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27314882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108D2134-C89A-4AD7-A690-BB653F816F50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7100790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69E5B77D-1D87-4F67-9D17-C42404CDC778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272902357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87309A5D-A588-4FB8-8035-5102483F59EC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417927415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altLang="es-ES_tradnl"/>
              <a:t> </a:t>
            </a:r>
            <a:fld id="{09B2A348-4BDA-44BC-A296-3B3293D18E0E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313152093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80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0" y="0"/>
            <a:ext cx="9155113" cy="9144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23938"/>
            <a:ext cx="8707437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3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81775"/>
            <a:ext cx="984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solidFill>
                  <a:srgbClr val="FFFFFF"/>
                </a:solidFill>
              </a:defRPr>
            </a:lvl1pPr>
          </a:lstStyle>
          <a:p>
            <a:r>
              <a:rPr lang="es-ES_tradnl" altLang="es-ES_tradnl"/>
              <a:t> </a:t>
            </a:r>
            <a:fld id="{B29D8C11-8D9A-4C64-8381-D109328B589A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33CC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•"/>
        <a:defRPr kumimoji="1" sz="24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1400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8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0.bin"/><Relationship Id="rId21" Type="http://schemas.openxmlformats.org/officeDocument/2006/relationships/image" Target="../media/image55.wmf"/><Relationship Id="rId42" Type="http://schemas.openxmlformats.org/officeDocument/2006/relationships/oleObject" Target="../embeddings/oleObject29.bin"/><Relationship Id="rId47" Type="http://schemas.openxmlformats.org/officeDocument/2006/relationships/image" Target="../media/image67.wmf"/><Relationship Id="rId63" Type="http://schemas.openxmlformats.org/officeDocument/2006/relationships/oleObject" Target="../embeddings/oleObject40.bin"/><Relationship Id="rId68" Type="http://schemas.openxmlformats.org/officeDocument/2006/relationships/oleObject" Target="../embeddings/oleObject43.bin"/><Relationship Id="rId84" Type="http://schemas.openxmlformats.org/officeDocument/2006/relationships/oleObject" Target="../embeddings/oleObject52.bin"/><Relationship Id="rId89" Type="http://schemas.openxmlformats.org/officeDocument/2006/relationships/oleObject" Target="../embeddings/oleObject55.bin"/><Relationship Id="rId112" Type="http://schemas.openxmlformats.org/officeDocument/2006/relationships/image" Target="../media/image98.jpe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9" Type="http://schemas.openxmlformats.org/officeDocument/2006/relationships/image" Target="../media/image59.wmf"/><Relationship Id="rId107" Type="http://schemas.openxmlformats.org/officeDocument/2006/relationships/image" Target="../media/image94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37" Type="http://schemas.openxmlformats.org/officeDocument/2006/relationships/image" Target="../media/image62.wmf"/><Relationship Id="rId40" Type="http://schemas.openxmlformats.org/officeDocument/2006/relationships/oleObject" Target="../embeddings/oleObject28.bin"/><Relationship Id="rId45" Type="http://schemas.openxmlformats.org/officeDocument/2006/relationships/image" Target="../media/image66.wmf"/><Relationship Id="rId53" Type="http://schemas.openxmlformats.org/officeDocument/2006/relationships/image" Target="../media/image70.wmf"/><Relationship Id="rId58" Type="http://schemas.openxmlformats.org/officeDocument/2006/relationships/oleObject" Target="../embeddings/oleObject37.bin"/><Relationship Id="rId66" Type="http://schemas.openxmlformats.org/officeDocument/2006/relationships/oleObject" Target="../embeddings/oleObject42.bin"/><Relationship Id="rId74" Type="http://schemas.openxmlformats.org/officeDocument/2006/relationships/image" Target="../media/image79.wmf"/><Relationship Id="rId79" Type="http://schemas.openxmlformats.org/officeDocument/2006/relationships/oleObject" Target="../embeddings/oleObject49.bin"/><Relationship Id="rId87" Type="http://schemas.openxmlformats.org/officeDocument/2006/relationships/image" Target="../media/image85.wmf"/><Relationship Id="rId102" Type="http://schemas.openxmlformats.org/officeDocument/2006/relationships/oleObject" Target="../embeddings/oleObject62.bin"/><Relationship Id="rId110" Type="http://schemas.openxmlformats.org/officeDocument/2006/relationships/image" Target="../media/image96.jpeg"/><Relationship Id="rId5" Type="http://schemas.openxmlformats.org/officeDocument/2006/relationships/oleObject" Target="../embeddings/oleObject9.bin"/><Relationship Id="rId61" Type="http://schemas.openxmlformats.org/officeDocument/2006/relationships/oleObject" Target="../embeddings/oleObject39.bin"/><Relationship Id="rId82" Type="http://schemas.openxmlformats.org/officeDocument/2006/relationships/image" Target="../media/image83.wmf"/><Relationship Id="rId90" Type="http://schemas.openxmlformats.org/officeDocument/2006/relationships/image" Target="../media/image86.wmf"/><Relationship Id="rId95" Type="http://schemas.openxmlformats.org/officeDocument/2006/relationships/image" Target="../media/image88.wmf"/><Relationship Id="rId19" Type="http://schemas.openxmlformats.org/officeDocument/2006/relationships/image" Target="../media/image54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5.bin"/><Relationship Id="rId43" Type="http://schemas.openxmlformats.org/officeDocument/2006/relationships/image" Target="../media/image65.wmf"/><Relationship Id="rId48" Type="http://schemas.openxmlformats.org/officeDocument/2006/relationships/oleObject" Target="../embeddings/oleObject32.bin"/><Relationship Id="rId56" Type="http://schemas.openxmlformats.org/officeDocument/2006/relationships/oleObject" Target="../embeddings/oleObject36.bin"/><Relationship Id="rId64" Type="http://schemas.openxmlformats.org/officeDocument/2006/relationships/image" Target="../media/image75.wmf"/><Relationship Id="rId69" Type="http://schemas.openxmlformats.org/officeDocument/2006/relationships/image" Target="../media/image77.wmf"/><Relationship Id="rId77" Type="http://schemas.openxmlformats.org/officeDocument/2006/relationships/oleObject" Target="../embeddings/oleObject48.bin"/><Relationship Id="rId100" Type="http://schemas.openxmlformats.org/officeDocument/2006/relationships/oleObject" Target="../embeddings/oleObject61.bin"/><Relationship Id="rId105" Type="http://schemas.openxmlformats.org/officeDocument/2006/relationships/image" Target="../media/image93.wmf"/><Relationship Id="rId8" Type="http://schemas.openxmlformats.org/officeDocument/2006/relationships/image" Target="../media/image49.wmf"/><Relationship Id="rId51" Type="http://schemas.openxmlformats.org/officeDocument/2006/relationships/image" Target="../media/image69.wmf"/><Relationship Id="rId72" Type="http://schemas.openxmlformats.org/officeDocument/2006/relationships/image" Target="../media/image78.wmf"/><Relationship Id="rId80" Type="http://schemas.openxmlformats.org/officeDocument/2006/relationships/image" Target="../media/image82.wmf"/><Relationship Id="rId85" Type="http://schemas.openxmlformats.org/officeDocument/2006/relationships/image" Target="../media/image84.wmf"/><Relationship Id="rId93" Type="http://schemas.openxmlformats.org/officeDocument/2006/relationships/oleObject" Target="../embeddings/oleObject57.bin"/><Relationship Id="rId98" Type="http://schemas.openxmlformats.org/officeDocument/2006/relationships/oleObject" Target="../embeddings/oleObject60.bin"/><Relationship Id="rId3" Type="http://schemas.openxmlformats.org/officeDocument/2006/relationships/oleObject" Target="../embeddings/oleObject8.bin"/><Relationship Id="rId12" Type="http://schemas.openxmlformats.org/officeDocument/2006/relationships/image" Target="../media/image51.wmf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38" Type="http://schemas.openxmlformats.org/officeDocument/2006/relationships/oleObject" Target="../embeddings/oleObject27.bin"/><Relationship Id="rId46" Type="http://schemas.openxmlformats.org/officeDocument/2006/relationships/oleObject" Target="../embeddings/oleObject31.bin"/><Relationship Id="rId59" Type="http://schemas.openxmlformats.org/officeDocument/2006/relationships/image" Target="../media/image73.wmf"/><Relationship Id="rId67" Type="http://schemas.openxmlformats.org/officeDocument/2006/relationships/image" Target="../media/image76.wmf"/><Relationship Id="rId103" Type="http://schemas.openxmlformats.org/officeDocument/2006/relationships/image" Target="../media/image92.wmf"/><Relationship Id="rId108" Type="http://schemas.openxmlformats.org/officeDocument/2006/relationships/oleObject" Target="../embeddings/oleObject65.bin"/><Relationship Id="rId20" Type="http://schemas.openxmlformats.org/officeDocument/2006/relationships/oleObject" Target="../embeddings/oleObject17.bin"/><Relationship Id="rId41" Type="http://schemas.openxmlformats.org/officeDocument/2006/relationships/image" Target="../media/image64.wmf"/><Relationship Id="rId54" Type="http://schemas.openxmlformats.org/officeDocument/2006/relationships/oleObject" Target="../embeddings/oleObject35.bin"/><Relationship Id="rId62" Type="http://schemas.openxmlformats.org/officeDocument/2006/relationships/image" Target="../media/image74.wmf"/><Relationship Id="rId70" Type="http://schemas.openxmlformats.org/officeDocument/2006/relationships/oleObject" Target="../embeddings/oleObject44.bin"/><Relationship Id="rId75" Type="http://schemas.openxmlformats.org/officeDocument/2006/relationships/oleObject" Target="../embeddings/oleObject47.bin"/><Relationship Id="rId83" Type="http://schemas.openxmlformats.org/officeDocument/2006/relationships/oleObject" Target="../embeddings/oleObject51.bin"/><Relationship Id="rId88" Type="http://schemas.openxmlformats.org/officeDocument/2006/relationships/oleObject" Target="../embeddings/oleObject54.bin"/><Relationship Id="rId91" Type="http://schemas.openxmlformats.org/officeDocument/2006/relationships/oleObject" Target="../embeddings/oleObject56.bin"/><Relationship Id="rId96" Type="http://schemas.openxmlformats.org/officeDocument/2006/relationships/oleObject" Target="../embeddings/oleObject59.bin"/><Relationship Id="rId111" Type="http://schemas.openxmlformats.org/officeDocument/2006/relationships/image" Target="../media/image97.jpe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21.bin"/><Relationship Id="rId36" Type="http://schemas.openxmlformats.org/officeDocument/2006/relationships/oleObject" Target="../embeddings/oleObject26.bin"/><Relationship Id="rId49" Type="http://schemas.openxmlformats.org/officeDocument/2006/relationships/image" Target="../media/image68.wmf"/><Relationship Id="rId57" Type="http://schemas.openxmlformats.org/officeDocument/2006/relationships/image" Target="../media/image72.wmf"/><Relationship Id="rId106" Type="http://schemas.openxmlformats.org/officeDocument/2006/relationships/oleObject" Target="../embeddings/oleObject64.bin"/><Relationship Id="rId10" Type="http://schemas.openxmlformats.org/officeDocument/2006/relationships/image" Target="../media/image50.wmf"/><Relationship Id="rId31" Type="http://schemas.openxmlformats.org/officeDocument/2006/relationships/image" Target="../media/image60.wmf"/><Relationship Id="rId44" Type="http://schemas.openxmlformats.org/officeDocument/2006/relationships/oleObject" Target="../embeddings/oleObject30.bin"/><Relationship Id="rId52" Type="http://schemas.openxmlformats.org/officeDocument/2006/relationships/oleObject" Target="../embeddings/oleObject34.bin"/><Relationship Id="rId60" Type="http://schemas.openxmlformats.org/officeDocument/2006/relationships/oleObject" Target="../embeddings/oleObject38.bin"/><Relationship Id="rId65" Type="http://schemas.openxmlformats.org/officeDocument/2006/relationships/oleObject" Target="../embeddings/oleObject41.bin"/><Relationship Id="rId73" Type="http://schemas.openxmlformats.org/officeDocument/2006/relationships/oleObject" Target="../embeddings/oleObject46.bin"/><Relationship Id="rId78" Type="http://schemas.openxmlformats.org/officeDocument/2006/relationships/image" Target="../media/image81.wmf"/><Relationship Id="rId81" Type="http://schemas.openxmlformats.org/officeDocument/2006/relationships/oleObject" Target="../embeddings/oleObject50.bin"/><Relationship Id="rId86" Type="http://schemas.openxmlformats.org/officeDocument/2006/relationships/oleObject" Target="../embeddings/oleObject53.bin"/><Relationship Id="rId94" Type="http://schemas.openxmlformats.org/officeDocument/2006/relationships/oleObject" Target="../embeddings/oleObject58.bin"/><Relationship Id="rId99" Type="http://schemas.openxmlformats.org/officeDocument/2006/relationships/image" Target="../media/image90.wmf"/><Relationship Id="rId101" Type="http://schemas.openxmlformats.org/officeDocument/2006/relationships/image" Target="../media/image91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1.bin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39" Type="http://schemas.openxmlformats.org/officeDocument/2006/relationships/image" Target="../media/image63.wmf"/><Relationship Id="rId109" Type="http://schemas.openxmlformats.org/officeDocument/2006/relationships/image" Target="../media/image95.wmf"/><Relationship Id="rId34" Type="http://schemas.openxmlformats.org/officeDocument/2006/relationships/oleObject" Target="../embeddings/oleObject24.bin"/><Relationship Id="rId50" Type="http://schemas.openxmlformats.org/officeDocument/2006/relationships/oleObject" Target="../embeddings/oleObject33.bin"/><Relationship Id="rId55" Type="http://schemas.openxmlformats.org/officeDocument/2006/relationships/image" Target="../media/image71.wmf"/><Relationship Id="rId76" Type="http://schemas.openxmlformats.org/officeDocument/2006/relationships/image" Target="../media/image80.wmf"/><Relationship Id="rId97" Type="http://schemas.openxmlformats.org/officeDocument/2006/relationships/image" Target="../media/image89.wmf"/><Relationship Id="rId104" Type="http://schemas.openxmlformats.org/officeDocument/2006/relationships/oleObject" Target="../embeddings/oleObject63.bin"/><Relationship Id="rId7" Type="http://schemas.openxmlformats.org/officeDocument/2006/relationships/oleObject" Target="../embeddings/oleObject10.bin"/><Relationship Id="rId71" Type="http://schemas.openxmlformats.org/officeDocument/2006/relationships/oleObject" Target="../embeddings/oleObject45.bin"/><Relationship Id="rId92" Type="http://schemas.openxmlformats.org/officeDocument/2006/relationships/image" Target="../media/image8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eg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121.wmf"/><Relationship Id="rId3" Type="http://schemas.openxmlformats.org/officeDocument/2006/relationships/image" Target="../media/image122.jpeg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1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22.jpeg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128.wmf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78.bin"/><Relationship Id="rId14" Type="http://schemas.openxmlformats.org/officeDocument/2006/relationships/oleObject" Target="../embeddings/oleObject8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122.jpeg"/><Relationship Id="rId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59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62"/>
          <p:cNvSpPr txBox="1">
            <a:spLocks noChangeArrowheads="1"/>
          </p:cNvSpPr>
          <p:nvPr/>
        </p:nvSpPr>
        <p:spPr bwMode="auto">
          <a:xfrm>
            <a:off x="5364163" y="5949950"/>
            <a:ext cx="331311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C0C0C0"/>
                </a:solidFill>
                <a:latin typeface="Tahoma" panose="020B0604030504040204" pitchFamily="34" charset="0"/>
              </a:rPr>
              <a:t>Centro Asociado de Guadalajara</a:t>
            </a:r>
          </a:p>
        </p:txBody>
      </p:sp>
      <p:sp>
        <p:nvSpPr>
          <p:cNvPr id="13315" name="Text Box 163"/>
          <p:cNvSpPr txBox="1">
            <a:spLocks noChangeArrowheads="1"/>
          </p:cNvSpPr>
          <p:nvPr/>
        </p:nvSpPr>
        <p:spPr bwMode="auto">
          <a:xfrm>
            <a:off x="5148263" y="5518150"/>
            <a:ext cx="35290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b="0">
                <a:solidFill>
                  <a:srgbClr val="FFFF99"/>
                </a:solidFill>
                <a:latin typeface="Times New Roman" panose="02020603050405020304" pitchFamily="18" charset="0"/>
              </a:rPr>
              <a:t>José Lorenzo Balenzategui</a:t>
            </a:r>
          </a:p>
        </p:txBody>
      </p:sp>
      <p:sp>
        <p:nvSpPr>
          <p:cNvPr id="13316" name="Text Box 170"/>
          <p:cNvSpPr txBox="1">
            <a:spLocks noChangeArrowheads="1"/>
          </p:cNvSpPr>
          <p:nvPr/>
        </p:nvSpPr>
        <p:spPr bwMode="auto">
          <a:xfrm>
            <a:off x="2227263" y="354013"/>
            <a:ext cx="3281362" cy="336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chemeClr val="bg1"/>
                </a:solidFill>
                <a:latin typeface="Tahoma" panose="020B0604030504040204" pitchFamily="34" charset="0"/>
              </a:rPr>
              <a:t>Grado en Ingeniería Industrial</a:t>
            </a:r>
          </a:p>
        </p:txBody>
      </p:sp>
      <p:sp>
        <p:nvSpPr>
          <p:cNvPr id="13317" name="Rectangle 171"/>
          <p:cNvSpPr>
            <a:spLocks noChangeArrowheads="1"/>
          </p:cNvSpPr>
          <p:nvPr/>
        </p:nvSpPr>
        <p:spPr bwMode="auto">
          <a:xfrm>
            <a:off x="2227263" y="617538"/>
            <a:ext cx="6016625" cy="3667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>
                <a:solidFill>
                  <a:srgbClr val="00FF00"/>
                </a:solidFill>
              </a:rPr>
              <a:t>Fundamentos Químicos de la Ingeniería</a:t>
            </a:r>
            <a:endParaRPr kumimoji="0" lang="es-ES" altLang="es-ES" sz="1800">
              <a:solidFill>
                <a:srgbClr val="FFFF99"/>
              </a:solidFill>
            </a:endParaRPr>
          </a:p>
        </p:txBody>
      </p:sp>
      <p:grpSp>
        <p:nvGrpSpPr>
          <p:cNvPr id="13318" name="Group 175"/>
          <p:cNvGrpSpPr>
            <a:grpSpLocks/>
          </p:cNvGrpSpPr>
          <p:nvPr/>
        </p:nvGrpSpPr>
        <p:grpSpPr bwMode="auto">
          <a:xfrm>
            <a:off x="2300288" y="315913"/>
            <a:ext cx="5080000" cy="735012"/>
            <a:chOff x="250" y="337"/>
            <a:chExt cx="1405" cy="463"/>
          </a:xfrm>
        </p:grpSpPr>
        <p:sp>
          <p:nvSpPr>
            <p:cNvPr id="13325" name="Line 173"/>
            <p:cNvSpPr>
              <a:spLocks noChangeShapeType="1"/>
            </p:cNvSpPr>
            <p:nvPr/>
          </p:nvSpPr>
          <p:spPr bwMode="auto">
            <a:xfrm rot="5400000">
              <a:off x="952" y="97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26" name="Line 174"/>
            <p:cNvSpPr>
              <a:spLocks noChangeShapeType="1"/>
            </p:cNvSpPr>
            <p:nvPr/>
          </p:nvSpPr>
          <p:spPr bwMode="auto">
            <a:xfrm rot="5400000">
              <a:off x="952" y="-365"/>
              <a:ext cx="1" cy="140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>
              <a:outerShdw dist="17961" dir="2700000" algn="ctr" rotWithShape="0">
                <a:srgbClr val="11110F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19" name="Group 145"/>
          <p:cNvGrpSpPr>
            <a:grpSpLocks/>
          </p:cNvGrpSpPr>
          <p:nvPr/>
        </p:nvGrpSpPr>
        <p:grpSpPr bwMode="auto">
          <a:xfrm>
            <a:off x="1258888" y="260350"/>
            <a:ext cx="865187" cy="858838"/>
            <a:chOff x="541" y="935"/>
            <a:chExt cx="594" cy="590"/>
          </a:xfrm>
        </p:grpSpPr>
        <p:sp>
          <p:nvSpPr>
            <p:cNvPr id="13323" name="Rectangle 144"/>
            <p:cNvSpPr>
              <a:spLocks noChangeArrowheads="1"/>
            </p:cNvSpPr>
            <p:nvPr/>
          </p:nvSpPr>
          <p:spPr bwMode="auto">
            <a:xfrm>
              <a:off x="541" y="935"/>
              <a:ext cx="594" cy="590"/>
            </a:xfrm>
            <a:prstGeom prst="rect">
              <a:avLst/>
            </a:prstGeom>
            <a:solidFill>
              <a:srgbClr val="FFFFFF">
                <a:alpha val="70195"/>
              </a:srgb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s-ES" altLang="es-ES" sz="2000" b="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3324" name="Picture 143" descr="untitl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" y="958"/>
              <a:ext cx="54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0" name="Picture 154" descr="Logo%20UNED%20ver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63525"/>
            <a:ext cx="858838" cy="8588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Rectangle 160"/>
          <p:cNvSpPr>
            <a:spLocks noChangeArrowheads="1"/>
          </p:cNvSpPr>
          <p:nvPr/>
        </p:nvSpPr>
        <p:spPr bwMode="auto">
          <a:xfrm>
            <a:off x="4064000" y="2420938"/>
            <a:ext cx="4105275" cy="22463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s-ES" sz="3200">
                <a:solidFill>
                  <a:srgbClr val="FF3300"/>
                </a:solidFill>
                <a:latin typeface="Tahoma" panose="020B0604030504040204" pitchFamily="34" charset="0"/>
              </a:rPr>
              <a:t>Tema 5: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_tradnl" altLang="es-ES" sz="3600">
                <a:solidFill>
                  <a:schemeClr val="bg1"/>
                </a:solidFill>
                <a:latin typeface="Tahoma" panose="020B0604030504040204" pitchFamily="34" charset="0"/>
              </a:rPr>
              <a:t>Equilibrios en disolución acuosa</a:t>
            </a:r>
            <a:endParaRPr kumimoji="0" lang="es-ES" altLang="es-ES" sz="36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pic>
        <p:nvPicPr>
          <p:cNvPr id="13322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42988" y="1989138"/>
            <a:ext cx="2794000" cy="3343275"/>
          </a:xfrm>
          <a:prstGeom prst="rect">
            <a:avLst/>
          </a:prstGeom>
          <a:noFill/>
          <a:ln w="38100" algn="ctr">
            <a:solidFill>
              <a:srgbClr val="DDDDD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253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42CE643-A6A4-418C-AF7F-C4F965149A6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827088" y="1593850"/>
            <a:ext cx="7489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El producto de las concentraciones de </a:t>
            </a:r>
            <a:r>
              <a:rPr kumimoji="0"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iones OH</a:t>
            </a:r>
            <a:r>
              <a:rPr kumimoji="0" lang="es-ES" altLang="es-ES" sz="1800" b="0" baseline="30000">
                <a:solidFill>
                  <a:srgbClr val="000099"/>
                </a:solidFill>
                <a:latin typeface="Times New Roman" panose="02020603050405020304" pitchFamily="18" charset="0"/>
              </a:rPr>
              <a:t>‒</a:t>
            </a:r>
            <a:r>
              <a:rPr kumimoji="0"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y H</a:t>
            </a:r>
            <a:r>
              <a:rPr kumimoji="0" lang="es-ES" altLang="es-ES" sz="18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0"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800" b="0" baseline="30000">
                <a:solidFill>
                  <a:srgbClr val="000099"/>
                </a:solidFill>
                <a:latin typeface="Times New Roman" panose="02020603050405020304" pitchFamily="18" charset="0"/>
              </a:rPr>
              <a:t>+</a:t>
            </a:r>
            <a:r>
              <a:rPr kumimoji="0" lang="es-ES" altLang="es-ES" sz="1800" b="0">
                <a:solidFill>
                  <a:srgbClr val="000099"/>
                </a:solidFill>
                <a:latin typeface="Times New Roman" panose="02020603050405020304" pitchFamily="18" charset="0"/>
              </a:rPr>
              <a:t> es constante a una temperatura dada. A 25 ºC la constante del producto iónico vale</a:t>
            </a:r>
            <a:r>
              <a:rPr lang="es-ES" altLang="es-ES" sz="1800" b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es-ES" altLang="es-ES" sz="1800" b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20950" y="2363788"/>
            <a:ext cx="41116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6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851275" y="3043238"/>
            <a:ext cx="386715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1160463" y="3057525"/>
            <a:ext cx="51133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s-ES" sz="1600" b="0">
                <a:solidFill>
                  <a:srgbClr val="303D4E"/>
                </a:solidFill>
                <a:latin typeface="Times New Roman" panose="02020603050405020304" pitchFamily="18" charset="0"/>
              </a:rPr>
              <a:t>Para el agua pura a 298 K: </a:t>
            </a:r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1160463" y="3644900"/>
            <a:ext cx="6796087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s-ES" sz="1600" b="0">
                <a:solidFill>
                  <a:srgbClr val="303D4E"/>
                </a:solidFill>
                <a:latin typeface="Times New Roman" panose="02020603050405020304" pitchFamily="18" charset="0"/>
              </a:rPr>
              <a:t>Al añadir un ácido o una base al agua, las concentraciones de 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OH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‒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 y H</a:t>
            </a:r>
            <a:r>
              <a:rPr kumimoji="0"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</a:rPr>
              <a:t>3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+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 se modifican, pero </a:t>
            </a:r>
            <a:r>
              <a:rPr kumimoji="0" lang="es-ES" altLang="es-ES" sz="1600">
                <a:latin typeface="Times New Roman" panose="02020603050405020304" pitchFamily="18" charset="0"/>
              </a:rPr>
              <a:t>el producto se mantiene constante</a:t>
            </a:r>
          </a:p>
        </p:txBody>
      </p:sp>
      <p:graphicFrame>
        <p:nvGraphicFramePr>
          <p:cNvPr id="22539" name="Object 37"/>
          <p:cNvGraphicFramePr>
            <a:graphicFrameLocks noChangeAspect="1"/>
          </p:cNvGraphicFramePr>
          <p:nvPr/>
        </p:nvGraphicFramePr>
        <p:xfrm>
          <a:off x="912813" y="4922838"/>
          <a:ext cx="17573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5" imgW="1016000" imgH="241300" progId="Equation.DSMT4">
                  <p:embed/>
                </p:oleObj>
              </mc:Choice>
              <mc:Fallback>
                <p:oleObj name="Equation" r:id="rId5" imgW="1016000" imgH="2413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4922838"/>
                        <a:ext cx="17573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38"/>
          <p:cNvGraphicFramePr>
            <a:graphicFrameLocks noChangeAspect="1"/>
          </p:cNvGraphicFramePr>
          <p:nvPr/>
        </p:nvGraphicFramePr>
        <p:xfrm>
          <a:off x="3684588" y="4922838"/>
          <a:ext cx="1755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7" imgW="1016000" imgH="241300" progId="Equation.DSMT4">
                  <p:embed/>
                </p:oleObj>
              </mc:Choice>
              <mc:Fallback>
                <p:oleObj name="Equation" r:id="rId7" imgW="1016000" imgH="241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922838"/>
                        <a:ext cx="17557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39"/>
          <p:cNvGraphicFramePr>
            <a:graphicFrameLocks noChangeAspect="1"/>
          </p:cNvGraphicFramePr>
          <p:nvPr/>
        </p:nvGraphicFramePr>
        <p:xfrm>
          <a:off x="6416675" y="4922838"/>
          <a:ext cx="1755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9" imgW="1016000" imgH="241300" progId="Equation.DSMT4">
                  <p:embed/>
                </p:oleObj>
              </mc:Choice>
              <mc:Fallback>
                <p:oleObj name="Equation" r:id="rId9" imgW="1016000" imgH="241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4922838"/>
                        <a:ext cx="17557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41"/>
          <p:cNvSpPr txBox="1">
            <a:spLocks noChangeArrowheads="1"/>
          </p:cNvSpPr>
          <p:nvPr/>
        </p:nvSpPr>
        <p:spPr bwMode="gray">
          <a:xfrm>
            <a:off x="922338" y="4508500"/>
            <a:ext cx="17383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Disolución ácida</a:t>
            </a:r>
          </a:p>
        </p:txBody>
      </p:sp>
      <p:sp>
        <p:nvSpPr>
          <p:cNvPr id="22543" name="Text Box 42"/>
          <p:cNvSpPr txBox="1">
            <a:spLocks noChangeArrowheads="1"/>
          </p:cNvSpPr>
          <p:nvPr/>
        </p:nvSpPr>
        <p:spPr bwMode="gray">
          <a:xfrm>
            <a:off x="3629025" y="4508500"/>
            <a:ext cx="18669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Disolución neutra</a:t>
            </a:r>
          </a:p>
        </p:txBody>
      </p:sp>
      <p:sp>
        <p:nvSpPr>
          <p:cNvPr id="22544" name="Text Box 43"/>
          <p:cNvSpPr txBox="1">
            <a:spLocks noChangeArrowheads="1"/>
          </p:cNvSpPr>
          <p:nvPr/>
        </p:nvSpPr>
        <p:spPr bwMode="gray">
          <a:xfrm>
            <a:off x="5829300" y="4508500"/>
            <a:ext cx="2838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Disolución básica o alcalina</a:t>
            </a:r>
          </a:p>
        </p:txBody>
      </p:sp>
      <p:sp>
        <p:nvSpPr>
          <p:cNvPr id="22545" name="Rectangle 44"/>
          <p:cNvSpPr>
            <a:spLocks noChangeArrowheads="1"/>
          </p:cNvSpPr>
          <p:nvPr/>
        </p:nvSpPr>
        <p:spPr bwMode="gray">
          <a:xfrm>
            <a:off x="5795963" y="4437063"/>
            <a:ext cx="2871787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sp>
        <p:nvSpPr>
          <p:cNvPr id="22546" name="Rectangle 45"/>
          <p:cNvSpPr>
            <a:spLocks noChangeArrowheads="1"/>
          </p:cNvSpPr>
          <p:nvPr/>
        </p:nvSpPr>
        <p:spPr bwMode="gray">
          <a:xfrm>
            <a:off x="3194050" y="4437063"/>
            <a:ext cx="2601913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sp>
        <p:nvSpPr>
          <p:cNvPr id="22547" name="Rectangle 46"/>
          <p:cNvSpPr>
            <a:spLocks noChangeArrowheads="1"/>
          </p:cNvSpPr>
          <p:nvPr/>
        </p:nvSpPr>
        <p:spPr bwMode="gray">
          <a:xfrm>
            <a:off x="458788" y="4437063"/>
            <a:ext cx="2736850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pic>
        <p:nvPicPr>
          <p:cNvPr id="2254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1"/>
          <a:stretch>
            <a:fillRect/>
          </a:stretch>
        </p:blipFill>
        <p:spPr bwMode="gray">
          <a:xfrm>
            <a:off x="620713" y="5454650"/>
            <a:ext cx="2341562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4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88063" y="5445125"/>
            <a:ext cx="241141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5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22551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 Autoionización del agua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355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8DC74FA-A249-447B-94D0-C07388DA2B8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681038" y="1196975"/>
            <a:ext cx="540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4. </a:t>
            </a:r>
            <a:r>
              <a:rPr lang="es-ES" altLang="es-ES">
                <a:latin typeface="Calibri" panose="020F0502020204030204" pitchFamily="34" charset="0"/>
              </a:rPr>
              <a:t>Soluciones de ácidos y bases fuertes</a:t>
            </a:r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971550" y="1844675"/>
            <a:ext cx="80629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Una base o un ácido fuertes se disocian totalmente en agua</a:t>
            </a:r>
          </a:p>
        </p:txBody>
      </p:sp>
      <p:pic>
        <p:nvPicPr>
          <p:cNvPr id="2356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28875" y="2320925"/>
            <a:ext cx="33670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61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073400" y="2995613"/>
            <a:ext cx="2079625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2" name="Text Box 17"/>
          <p:cNvSpPr txBox="1">
            <a:spLocks noChangeArrowheads="1"/>
          </p:cNvSpPr>
          <p:nvPr/>
        </p:nvSpPr>
        <p:spPr bwMode="auto">
          <a:xfrm>
            <a:off x="6300788" y="2276475"/>
            <a:ext cx="28432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 b="0">
                <a:latin typeface="Bradley Hand ITC" panose="03070402050302030203" pitchFamily="66" charset="0"/>
              </a:rPr>
              <a:t>En disoluciones totales la flecha solo tiene un sentido</a:t>
            </a:r>
            <a:endParaRPr kumimoji="0" lang="es-ES" altLang="es-ES" sz="1600" b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563" name="Text Box 17"/>
          <p:cNvSpPr txBox="1">
            <a:spLocks noChangeArrowheads="1"/>
          </p:cNvSpPr>
          <p:nvPr/>
        </p:nvSpPr>
        <p:spPr bwMode="auto">
          <a:xfrm>
            <a:off x="6084888" y="2922588"/>
            <a:ext cx="30591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 b="0">
                <a:latin typeface="Bradley Hand ITC" panose="03070402050302030203" pitchFamily="66" charset="0"/>
              </a:rPr>
              <a:t>Expresión simplificada, omitiendo la ionización del agua</a:t>
            </a:r>
            <a:endParaRPr kumimoji="0" lang="es-ES" altLang="es-ES" sz="1600" b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1160463" y="3573463"/>
            <a:ext cx="7372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s-ES" sz="1600" b="0">
                <a:solidFill>
                  <a:srgbClr val="303D4E"/>
                </a:solidFill>
                <a:latin typeface="Times New Roman" panose="02020603050405020304" pitchFamily="18" charset="0"/>
              </a:rPr>
              <a:t>Al añadir un ácido fuerte (o una base fuerte), la concentración de 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[H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+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] (o </a:t>
            </a:r>
            <a:r>
              <a:rPr kumimoji="0" lang="es-ES" altLang="es-ES" sz="1600" b="0">
                <a:solidFill>
                  <a:srgbClr val="303D4E"/>
                </a:solidFill>
                <a:latin typeface="Times New Roman" panose="02020603050405020304" pitchFamily="18" charset="0"/>
              </a:rPr>
              <a:t>de [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OH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‒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] ) debida a la </a:t>
            </a:r>
            <a:r>
              <a:rPr kumimoji="0" lang="es-ES" altLang="es-ES" sz="1600" b="0">
                <a:solidFill>
                  <a:srgbClr val="303D4E"/>
                </a:solidFill>
                <a:latin typeface="Times New Roman" panose="02020603050405020304" pitchFamily="18" charset="0"/>
              </a:rPr>
              <a:t>autoionización del agua </a:t>
            </a:r>
            <a:r>
              <a:rPr kumimoji="0" lang="es-ES" altLang="es-ES" sz="1600" b="0" u="sng">
                <a:solidFill>
                  <a:srgbClr val="292929"/>
                </a:solidFill>
                <a:latin typeface="Times New Roman" panose="02020603050405020304" pitchFamily="18" charset="0"/>
              </a:rPr>
              <a:t>se desprecia</a:t>
            </a:r>
          </a:p>
        </p:txBody>
      </p:sp>
      <p:sp>
        <p:nvSpPr>
          <p:cNvPr id="23565" name="Rectangle 61"/>
          <p:cNvSpPr>
            <a:spLocks noChangeArrowheads="1"/>
          </p:cNvSpPr>
          <p:nvPr/>
        </p:nvSpPr>
        <p:spPr bwMode="auto">
          <a:xfrm>
            <a:off x="1476375" y="422116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2843213" y="4251325"/>
            <a:ext cx="331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una disolución 0,1M de HCl en agua</a:t>
            </a:r>
          </a:p>
        </p:txBody>
      </p:sp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89325" y="4662488"/>
            <a:ext cx="35655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8" name="1 Rectángulo"/>
          <p:cNvSpPr>
            <a:spLocks noChangeArrowheads="1"/>
          </p:cNvSpPr>
          <p:nvPr/>
        </p:nvSpPr>
        <p:spPr bwMode="auto">
          <a:xfrm>
            <a:off x="1420813" y="5051425"/>
            <a:ext cx="162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</a:rPr>
              <a:t>[H</a:t>
            </a:r>
            <a:r>
              <a:rPr kumimoji="0" lang="es-ES" altLang="es-ES" sz="18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+</a:t>
            </a: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</a:rPr>
              <a:t>] ≈ 0,1M </a:t>
            </a:r>
            <a:endParaRPr lang="es-ES" altLang="es-ES" sz="1800">
              <a:solidFill>
                <a:srgbClr val="0033CC"/>
              </a:solidFill>
            </a:endParaRPr>
          </a:p>
        </p:txBody>
      </p:sp>
      <p:sp>
        <p:nvSpPr>
          <p:cNvPr id="23569" name="Line 25"/>
          <p:cNvSpPr>
            <a:spLocks noChangeShapeType="1"/>
          </p:cNvSpPr>
          <p:nvPr/>
        </p:nvSpPr>
        <p:spPr bwMode="gray">
          <a:xfrm>
            <a:off x="2806700" y="5235575"/>
            <a:ext cx="57626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357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23571" name="Rectangle 61"/>
          <p:cNvSpPr>
            <a:spLocks noChangeArrowheads="1"/>
          </p:cNvSpPr>
          <p:nvPr/>
        </p:nvSpPr>
        <p:spPr bwMode="auto">
          <a:xfrm>
            <a:off x="939800" y="232886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23572" name="Text Box 17"/>
          <p:cNvSpPr txBox="1">
            <a:spLocks noChangeArrowheads="1"/>
          </p:cNvSpPr>
          <p:nvPr/>
        </p:nvSpPr>
        <p:spPr bwMode="auto">
          <a:xfrm>
            <a:off x="1619250" y="6156325"/>
            <a:ext cx="51133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</a:t>
            </a:r>
            <a:r>
              <a:rPr kumimoji="0"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 b="0">
                <a:latin typeface="Bradley Hand ITC" panose="03070402050302030203" pitchFamily="66" charset="0"/>
              </a:rPr>
              <a:t>En una disolución de una base fuerte ocurre lo mismo, la ionización es total y [OH</a:t>
            </a:r>
            <a:r>
              <a:rPr kumimoji="0" lang="es-ES" altLang="es-ES" sz="1600" b="0" baseline="30000">
                <a:latin typeface="Bradley Hand ITC" panose="03070402050302030203" pitchFamily="66" charset="0"/>
              </a:rPr>
              <a:t>–</a:t>
            </a:r>
            <a:r>
              <a:rPr kumimoji="0" lang="es-ES" altLang="es-ES" sz="1600" b="0">
                <a:latin typeface="Bradley Hand ITC" panose="03070402050302030203" pitchFamily="66" charset="0"/>
              </a:rPr>
              <a:t>] del agua se desprecia</a:t>
            </a:r>
            <a:endParaRPr kumimoji="0" lang="es-ES" altLang="es-ES" sz="1600" b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458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051E39D-0862-4E07-A0DC-BC321693F13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81038" y="1196975"/>
            <a:ext cx="540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5. </a:t>
            </a:r>
            <a:r>
              <a:rPr lang="es-ES" altLang="es-ES">
                <a:latin typeface="Calibri" panose="020F0502020204030204" pitchFamily="34" charset="0"/>
              </a:rPr>
              <a:t>Concepto de pH de una solución</a:t>
            </a: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971550" y="1701800"/>
            <a:ext cx="78486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C00000"/>
              </a:buClr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concentraciones de [H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y [OH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en soluciones acuosas tienen mucha importancia para muchos procesos químicos, y su control dentro de unos límites es fundamental</a:t>
            </a:r>
          </a:p>
          <a:p>
            <a:pPr eaLnBrk="1" hangingPunct="1">
              <a:spcBef>
                <a:spcPts val="388"/>
              </a:spcBef>
              <a:buClr>
                <a:srgbClr val="C00000"/>
              </a:buClr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las concentraciones de estos iones son bajas, se expresa la acidez de la disolución en forma del </a:t>
            </a:r>
            <a:r>
              <a:rPr lang="es-ES" altLang="es-ES" sz="16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S" altLang="es-ES" sz="16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logaritmo negativo de la concentración molar de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[H</a:t>
            </a:r>
            <a:r>
              <a:rPr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</a:p>
        </p:txBody>
      </p:sp>
      <p:sp>
        <p:nvSpPr>
          <p:cNvPr id="24584" name="Text Box 17"/>
          <p:cNvSpPr txBox="1">
            <a:spLocks noChangeArrowheads="1"/>
          </p:cNvSpPr>
          <p:nvPr/>
        </p:nvSpPr>
        <p:spPr bwMode="auto">
          <a:xfrm>
            <a:off x="6372225" y="2997200"/>
            <a:ext cx="27717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</a:rPr>
              <a:t>pH es abreviatura de “pondus Hidrogenii” (“peso del Hidrógeno”)</a:t>
            </a:r>
          </a:p>
        </p:txBody>
      </p:sp>
      <p:pic>
        <p:nvPicPr>
          <p:cNvPr id="245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08400" y="2925763"/>
            <a:ext cx="20399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79838" y="3357563"/>
            <a:ext cx="1701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003425" y="4184650"/>
            <a:ext cx="53848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16013" y="4870450"/>
            <a:ext cx="7024687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9" name="12 Cerrar llave"/>
          <p:cNvSpPr>
            <a:spLocks/>
          </p:cNvSpPr>
          <p:nvPr/>
        </p:nvSpPr>
        <p:spPr bwMode="auto">
          <a:xfrm flipH="1">
            <a:off x="3492500" y="2925763"/>
            <a:ext cx="125413" cy="792162"/>
          </a:xfrm>
          <a:prstGeom prst="rightBrace">
            <a:avLst>
              <a:gd name="adj1" fmla="val 37401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90" name="Rectangle 3"/>
          <p:cNvSpPr>
            <a:spLocks noChangeArrowheads="1"/>
          </p:cNvSpPr>
          <p:nvPr/>
        </p:nvSpPr>
        <p:spPr bwMode="auto">
          <a:xfrm>
            <a:off x="973138" y="3817938"/>
            <a:ext cx="806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C00000"/>
              </a:buClr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una disolución neutra con [H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1,0</a:t>
            </a:r>
            <a:r>
              <a:rPr lang="en-U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×10</a:t>
            </a:r>
            <a:r>
              <a:rPr lang="en-U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−7</a:t>
            </a:r>
            <a:r>
              <a:rPr lang="en-U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25ºC:</a:t>
            </a:r>
          </a:p>
        </p:txBody>
      </p:sp>
      <p:sp>
        <p:nvSpPr>
          <p:cNvPr id="2459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1" descr="http://www.thegreenfarmer.eu/wp-content/uploads/2011/09/0548-PH6+-with-soil-pro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651375"/>
            <a:ext cx="20923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560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8DECDF5-5D14-4D31-9375-409C744983C7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971550" y="1557338"/>
            <a:ext cx="80629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C00000"/>
              </a:buClr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pH se puede calcular también para soluciones básicas en las que se conoce [OH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bien calculando la concentración de [H</a:t>
            </a:r>
            <a:r>
              <a:rPr lang="es-ES" altLang="es-ES" sz="1600" b="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 bien utilizando el </a:t>
            </a:r>
            <a:r>
              <a:rPr lang="es-ES" altLang="es-ES" sz="16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pOH</a:t>
            </a: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definido de forma análoga:</a:t>
            </a:r>
          </a:p>
        </p:txBody>
      </p:sp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348038" y="2349500"/>
            <a:ext cx="2147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90688" y="2919413"/>
            <a:ext cx="25368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09963" y="3446463"/>
            <a:ext cx="21367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92500" y="3933825"/>
            <a:ext cx="215423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12" name="Line 25"/>
          <p:cNvSpPr>
            <a:spLocks noChangeShapeType="1"/>
          </p:cNvSpPr>
          <p:nvPr/>
        </p:nvSpPr>
        <p:spPr bwMode="gray">
          <a:xfrm>
            <a:off x="2916238" y="3651250"/>
            <a:ext cx="434975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5613" name="Rectangle 3"/>
          <p:cNvSpPr>
            <a:spLocks noChangeArrowheads="1"/>
          </p:cNvSpPr>
          <p:nvPr/>
        </p:nvSpPr>
        <p:spPr bwMode="auto">
          <a:xfrm>
            <a:off x="971550" y="4371975"/>
            <a:ext cx="806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C00000"/>
              </a:buClr>
            </a:pPr>
            <a:r>
              <a:rPr lang="es-ES" altLang="es-ES" sz="1600" b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concentración que varía en un factor 10, hace variar el pH en 1.</a:t>
            </a:r>
          </a:p>
        </p:txBody>
      </p:sp>
      <p:sp>
        <p:nvSpPr>
          <p:cNvPr id="25614" name="21 Rectángulo"/>
          <p:cNvSpPr>
            <a:spLocks noChangeArrowheads="1"/>
          </p:cNvSpPr>
          <p:nvPr/>
        </p:nvSpPr>
        <p:spPr bwMode="auto">
          <a:xfrm>
            <a:off x="2124075" y="4803775"/>
            <a:ext cx="4940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86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defTabSz="6286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defTabSz="62865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defTabSz="62865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defTabSz="62865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</a:rPr>
              <a:t>Si [H</a:t>
            </a:r>
            <a:r>
              <a:rPr kumimoji="0" lang="es-ES" altLang="es-ES" sz="18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+</a:t>
            </a: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</a:rPr>
              <a:t>] = 0,01 M	</a:t>
            </a: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	pH = ‒ log 0,01 =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</a:rPr>
              <a:t>Si [H</a:t>
            </a:r>
            <a:r>
              <a:rPr kumimoji="0" lang="es-ES" altLang="es-ES" sz="18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+</a:t>
            </a: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</a:rPr>
              <a:t>] = 0,10 M	</a:t>
            </a:r>
            <a:r>
              <a:rPr kumimoji="0" lang="es-ES" altLang="es-ES" sz="1800" b="0">
                <a:solidFill>
                  <a:srgbClr val="29292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	pH = ‒ log 0,10 = 1</a:t>
            </a:r>
            <a:endParaRPr lang="es-ES" altLang="es-ES" sz="1800">
              <a:solidFill>
                <a:srgbClr val="0033CC"/>
              </a:solidFill>
            </a:endParaRPr>
          </a:p>
        </p:txBody>
      </p:sp>
      <p:sp>
        <p:nvSpPr>
          <p:cNvPr id="25615" name="Line 25"/>
          <p:cNvSpPr>
            <a:spLocks noChangeShapeType="1"/>
          </p:cNvSpPr>
          <p:nvPr/>
        </p:nvSpPr>
        <p:spPr bwMode="gray">
          <a:xfrm>
            <a:off x="2916238" y="4149725"/>
            <a:ext cx="434975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pic>
        <p:nvPicPr>
          <p:cNvPr id="25616" name="Picture 19" descr="http://www.envcoglobal.com/files/GA-Hanna-222-pHWin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581525"/>
            <a:ext cx="1979612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474913" y="5599113"/>
            <a:ext cx="43926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</a:rPr>
              <a:t>el pH se mide en el laboratorio mediante </a:t>
            </a:r>
            <a:r>
              <a:rPr kumimoji="0" lang="es-ES" altLang="es-ES" sz="1400" b="0" i="1">
                <a:solidFill>
                  <a:srgbClr val="5F5F5F"/>
                </a:solidFill>
                <a:latin typeface="Times New Roman" panose="02020603050405020304" pitchFamily="18" charset="0"/>
              </a:rPr>
              <a:t>pHmetros </a:t>
            </a:r>
            <a:r>
              <a:rPr kumimoji="0" lang="es-ES" altLang="es-ES" sz="1400" b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</a:rPr>
              <a:t>digitales o mediante indicadores ácido-base (menos precisos)</a:t>
            </a:r>
          </a:p>
        </p:txBody>
      </p:sp>
      <p:pic>
        <p:nvPicPr>
          <p:cNvPr id="25618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2879725"/>
            <a:ext cx="3394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Line 25"/>
          <p:cNvSpPr>
            <a:spLocks noChangeShapeType="1"/>
          </p:cNvSpPr>
          <p:nvPr/>
        </p:nvSpPr>
        <p:spPr bwMode="gray">
          <a:xfrm>
            <a:off x="4478338" y="3101975"/>
            <a:ext cx="434975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5620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5. Concepto de pH de una solución</a:t>
            </a:r>
          </a:p>
        </p:txBody>
      </p:sp>
      <p:sp>
        <p:nvSpPr>
          <p:cNvPr id="2562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662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1D2941-2937-4AC0-AB70-6ADEF004E475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Rectangle 132"/>
          <p:cNvSpPr>
            <a:spLocks noChangeArrowheads="1"/>
          </p:cNvSpPr>
          <p:nvPr/>
        </p:nvSpPr>
        <p:spPr bwMode="gray">
          <a:xfrm>
            <a:off x="2917825" y="2171700"/>
            <a:ext cx="5040313" cy="215265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sp>
        <p:nvSpPr>
          <p:cNvPr id="26631" name="Rectangle 131"/>
          <p:cNvSpPr>
            <a:spLocks noChangeArrowheads="1"/>
          </p:cNvSpPr>
          <p:nvPr/>
        </p:nvSpPr>
        <p:spPr bwMode="gray">
          <a:xfrm>
            <a:off x="2916238" y="4311650"/>
            <a:ext cx="5040312" cy="214471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sp>
        <p:nvSpPr>
          <p:cNvPr id="26632" name="Rectangle 130"/>
          <p:cNvSpPr>
            <a:spLocks noChangeArrowheads="1"/>
          </p:cNvSpPr>
          <p:nvPr/>
        </p:nvSpPr>
        <p:spPr bwMode="gray">
          <a:xfrm>
            <a:off x="4559300" y="1628775"/>
            <a:ext cx="863600" cy="4762500"/>
          </a:xfrm>
          <a:prstGeom prst="rect">
            <a:avLst/>
          </a:prstGeom>
          <a:solidFill>
            <a:srgbClr val="66FF66">
              <a:alpha val="2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graphicFrame>
        <p:nvGraphicFramePr>
          <p:cNvPr id="26633" name="Object 25"/>
          <p:cNvGraphicFramePr>
            <a:graphicFrameLocks noChangeAspect="1"/>
          </p:cNvGraphicFramePr>
          <p:nvPr/>
        </p:nvGraphicFramePr>
        <p:xfrm>
          <a:off x="2916238" y="1681163"/>
          <a:ext cx="13811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0" name="Equation" r:id="rId3" imgW="736600" imgH="241300" progId="Equation.DSMT4">
                  <p:embed/>
                </p:oleObj>
              </mc:Choice>
              <mc:Fallback>
                <p:oleObj name="Equation" r:id="rId3" imgW="7366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681163"/>
                        <a:ext cx="13811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6"/>
          <p:cNvGraphicFramePr>
            <a:graphicFrameLocks noChangeAspect="1"/>
          </p:cNvGraphicFramePr>
          <p:nvPr/>
        </p:nvGraphicFramePr>
        <p:xfrm>
          <a:off x="6761163" y="1692275"/>
          <a:ext cx="1262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1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1692275"/>
                        <a:ext cx="1262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7"/>
          <p:cNvGraphicFramePr>
            <a:graphicFrameLocks noChangeAspect="1"/>
          </p:cNvGraphicFramePr>
          <p:nvPr/>
        </p:nvGraphicFramePr>
        <p:xfrm>
          <a:off x="4770438" y="1716088"/>
          <a:ext cx="454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2" name="Equation" r:id="rId7" imgW="241195" imgH="203112" progId="Equation.DSMT4">
                  <p:embed/>
                </p:oleObj>
              </mc:Choice>
              <mc:Fallback>
                <p:oleObj name="Equation" r:id="rId7" imgW="241195" imgH="203112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1716088"/>
                        <a:ext cx="4540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28"/>
          <p:cNvGraphicFramePr>
            <a:graphicFrameLocks noChangeAspect="1"/>
          </p:cNvGraphicFramePr>
          <p:nvPr/>
        </p:nvGraphicFramePr>
        <p:xfrm>
          <a:off x="5567363" y="1716088"/>
          <a:ext cx="644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3"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716088"/>
                        <a:ext cx="6445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Line 38"/>
          <p:cNvSpPr>
            <a:spLocks noChangeShapeType="1"/>
          </p:cNvSpPr>
          <p:nvPr/>
        </p:nvSpPr>
        <p:spPr bwMode="gray">
          <a:xfrm>
            <a:off x="4346575" y="2065338"/>
            <a:ext cx="0" cy="4464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38" name="Object 36"/>
          <p:cNvGraphicFramePr>
            <a:graphicFrameLocks noChangeAspect="1"/>
          </p:cNvGraphicFramePr>
          <p:nvPr/>
        </p:nvGraphicFramePr>
        <p:xfrm>
          <a:off x="4852988" y="2317750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4" name="Equation" r:id="rId11" imgW="177569" imgH="101468" progId="Equation.DSMT4">
                  <p:embed/>
                </p:oleObj>
              </mc:Choice>
              <mc:Fallback>
                <p:oleObj name="Equation" r:id="rId11" imgW="177569" imgH="101468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2317750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46"/>
          <p:cNvGraphicFramePr>
            <a:graphicFrameLocks noChangeAspect="1"/>
          </p:cNvGraphicFramePr>
          <p:nvPr/>
        </p:nvGraphicFramePr>
        <p:xfrm>
          <a:off x="3435350" y="2317750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5" name="Equation" r:id="rId13" imgW="177569" imgH="101468" progId="Equation.DSMT4">
                  <p:embed/>
                </p:oleObj>
              </mc:Choice>
              <mc:Fallback>
                <p:oleObj name="Equation" r:id="rId13" imgW="177569" imgH="101468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317750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Line 48"/>
          <p:cNvSpPr>
            <a:spLocks noChangeShapeType="1"/>
          </p:cNvSpPr>
          <p:nvPr/>
        </p:nvSpPr>
        <p:spPr bwMode="gray">
          <a:xfrm>
            <a:off x="4238625" y="23891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41" name="Object 30"/>
          <p:cNvGraphicFramePr>
            <a:graphicFrameLocks noChangeAspect="1"/>
          </p:cNvGraphicFramePr>
          <p:nvPr/>
        </p:nvGraphicFramePr>
        <p:xfrm>
          <a:off x="4710113" y="2900363"/>
          <a:ext cx="5381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6" name="Equation" r:id="rId14" imgW="380835" imgH="203112" progId="Equation.DSMT4">
                  <p:embed/>
                </p:oleObj>
              </mc:Choice>
              <mc:Fallback>
                <p:oleObj name="Equation" r:id="rId14" imgW="380835" imgH="203112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2900363"/>
                        <a:ext cx="53816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40"/>
          <p:cNvGraphicFramePr>
            <a:graphicFrameLocks noChangeAspect="1"/>
          </p:cNvGraphicFramePr>
          <p:nvPr/>
        </p:nvGraphicFramePr>
        <p:xfrm>
          <a:off x="3132138" y="2881313"/>
          <a:ext cx="8588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7" name="Equation" r:id="rId16" imgW="609600" imgH="228600" progId="Equation.DSMT4">
                  <p:embed/>
                </p:oleObj>
              </mc:Choice>
              <mc:Fallback>
                <p:oleObj name="Equation" r:id="rId16" imgW="6096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81313"/>
                        <a:ext cx="8588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Line 49"/>
          <p:cNvSpPr>
            <a:spLocks noChangeShapeType="1"/>
          </p:cNvSpPr>
          <p:nvPr/>
        </p:nvSpPr>
        <p:spPr bwMode="gray">
          <a:xfrm>
            <a:off x="4238625" y="30432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44" name="Object 31"/>
          <p:cNvGraphicFramePr>
            <a:graphicFrameLocks noChangeAspect="1"/>
          </p:cNvGraphicFramePr>
          <p:nvPr/>
        </p:nvGraphicFramePr>
        <p:xfrm>
          <a:off x="4756150" y="3541713"/>
          <a:ext cx="447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8" name="Equation" r:id="rId18" imgW="317225" imgH="203024" progId="Equation.DSMT4">
                  <p:embed/>
                </p:oleObj>
              </mc:Choice>
              <mc:Fallback>
                <p:oleObj name="Equation" r:id="rId18" imgW="317225" imgH="203024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3541713"/>
                        <a:ext cx="4476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41"/>
          <p:cNvGraphicFramePr>
            <a:graphicFrameLocks noChangeAspect="1"/>
          </p:cNvGraphicFramePr>
          <p:nvPr/>
        </p:nvGraphicFramePr>
        <p:xfrm>
          <a:off x="3157538" y="3522663"/>
          <a:ext cx="8080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9" name="Equation" r:id="rId20" imgW="571252" imgH="228501" progId="Equation.DSMT4">
                  <p:embed/>
                </p:oleObj>
              </mc:Choice>
              <mc:Fallback>
                <p:oleObj name="Equation" r:id="rId20" imgW="571252" imgH="228501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3522663"/>
                        <a:ext cx="8080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Line 50"/>
          <p:cNvSpPr>
            <a:spLocks noChangeShapeType="1"/>
          </p:cNvSpPr>
          <p:nvPr/>
        </p:nvSpPr>
        <p:spPr bwMode="gray">
          <a:xfrm>
            <a:off x="4238625" y="36845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47" name="Object 32"/>
          <p:cNvGraphicFramePr>
            <a:graphicFrameLocks noChangeAspect="1"/>
          </p:cNvGraphicFramePr>
          <p:nvPr/>
        </p:nvGraphicFramePr>
        <p:xfrm>
          <a:off x="4746625" y="4181475"/>
          <a:ext cx="466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0" name="Equation" r:id="rId22" imgW="330057" imgH="203112" progId="Equation.DSMT4">
                  <p:embed/>
                </p:oleObj>
              </mc:Choice>
              <mc:Fallback>
                <p:oleObj name="Equation" r:id="rId22" imgW="330057" imgH="20311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4181475"/>
                        <a:ext cx="4667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42"/>
          <p:cNvGraphicFramePr>
            <a:graphicFrameLocks noChangeAspect="1"/>
          </p:cNvGraphicFramePr>
          <p:nvPr/>
        </p:nvGraphicFramePr>
        <p:xfrm>
          <a:off x="3149600" y="4164013"/>
          <a:ext cx="8223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1" name="Equation" r:id="rId24" imgW="583947" imgH="228501" progId="Equation.DSMT4">
                  <p:embed/>
                </p:oleObj>
              </mc:Choice>
              <mc:Fallback>
                <p:oleObj name="Equation" r:id="rId24" imgW="583947" imgH="228501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164013"/>
                        <a:ext cx="8223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Line 51"/>
          <p:cNvSpPr>
            <a:spLocks noChangeShapeType="1"/>
          </p:cNvSpPr>
          <p:nvPr/>
        </p:nvSpPr>
        <p:spPr bwMode="gray">
          <a:xfrm>
            <a:off x="4238625" y="43259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50" name="Object 33"/>
          <p:cNvGraphicFramePr>
            <a:graphicFrameLocks noChangeAspect="1"/>
          </p:cNvGraphicFramePr>
          <p:nvPr/>
        </p:nvGraphicFramePr>
        <p:xfrm>
          <a:off x="4756150" y="4821238"/>
          <a:ext cx="447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2" name="Equation" r:id="rId26" imgW="317225" imgH="203024" progId="Equation.DSMT4">
                  <p:embed/>
                </p:oleObj>
              </mc:Choice>
              <mc:Fallback>
                <p:oleObj name="Equation" r:id="rId26" imgW="317225" imgH="203024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821238"/>
                        <a:ext cx="4476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43"/>
          <p:cNvGraphicFramePr>
            <a:graphicFrameLocks noChangeAspect="1"/>
          </p:cNvGraphicFramePr>
          <p:nvPr/>
        </p:nvGraphicFramePr>
        <p:xfrm>
          <a:off x="3157538" y="4803775"/>
          <a:ext cx="80803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" name="Equation" r:id="rId28" imgW="571252" imgH="228501" progId="Equation.DSMT4">
                  <p:embed/>
                </p:oleObj>
              </mc:Choice>
              <mc:Fallback>
                <p:oleObj name="Equation" r:id="rId28" imgW="571252" imgH="228501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4803775"/>
                        <a:ext cx="808037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Line 52"/>
          <p:cNvSpPr>
            <a:spLocks noChangeShapeType="1"/>
          </p:cNvSpPr>
          <p:nvPr/>
        </p:nvSpPr>
        <p:spPr bwMode="gray">
          <a:xfrm>
            <a:off x="4238625" y="49657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53" name="Object 34"/>
          <p:cNvGraphicFramePr>
            <a:graphicFrameLocks noChangeAspect="1"/>
          </p:cNvGraphicFramePr>
          <p:nvPr/>
        </p:nvGraphicFramePr>
        <p:xfrm>
          <a:off x="4756150" y="5461000"/>
          <a:ext cx="447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" name="Equation" r:id="rId30" imgW="317225" imgH="203024" progId="Equation.DSMT4">
                  <p:embed/>
                </p:oleObj>
              </mc:Choice>
              <mc:Fallback>
                <p:oleObj name="Equation" r:id="rId30" imgW="317225" imgH="203024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5461000"/>
                        <a:ext cx="4476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44"/>
          <p:cNvGraphicFramePr>
            <a:graphicFrameLocks noChangeAspect="1"/>
          </p:cNvGraphicFramePr>
          <p:nvPr/>
        </p:nvGraphicFramePr>
        <p:xfrm>
          <a:off x="3157538" y="5443538"/>
          <a:ext cx="8080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5" name="Equation" r:id="rId32" imgW="571252" imgH="228501" progId="Equation.DSMT4">
                  <p:embed/>
                </p:oleObj>
              </mc:Choice>
              <mc:Fallback>
                <p:oleObj name="Equation" r:id="rId32" imgW="571252" imgH="228501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5443538"/>
                        <a:ext cx="80803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5" name="Line 53"/>
          <p:cNvSpPr>
            <a:spLocks noChangeShapeType="1"/>
          </p:cNvSpPr>
          <p:nvPr/>
        </p:nvSpPr>
        <p:spPr bwMode="gray">
          <a:xfrm>
            <a:off x="4238625" y="56054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56" name="Object 37"/>
          <p:cNvGraphicFramePr>
            <a:graphicFrameLocks noChangeAspect="1"/>
          </p:cNvGraphicFramePr>
          <p:nvPr/>
        </p:nvGraphicFramePr>
        <p:xfrm>
          <a:off x="4852988" y="6161088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6" name="Equation" r:id="rId34" imgW="177569" imgH="101468" progId="Equation.DSMT4">
                  <p:embed/>
                </p:oleObj>
              </mc:Choice>
              <mc:Fallback>
                <p:oleObj name="Equation" r:id="rId34" imgW="177569" imgH="10146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6161088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7" name="Object 47"/>
          <p:cNvGraphicFramePr>
            <a:graphicFrameLocks noChangeAspect="1"/>
          </p:cNvGraphicFramePr>
          <p:nvPr/>
        </p:nvGraphicFramePr>
        <p:xfrm>
          <a:off x="3435350" y="6161088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7" name="Equation" r:id="rId35" imgW="177569" imgH="101468" progId="Equation.DSMT4">
                  <p:embed/>
                </p:oleObj>
              </mc:Choice>
              <mc:Fallback>
                <p:oleObj name="Equation" r:id="rId35" imgW="177569" imgH="101468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6161088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Line 54"/>
          <p:cNvSpPr>
            <a:spLocks noChangeShapeType="1"/>
          </p:cNvSpPr>
          <p:nvPr/>
        </p:nvSpPr>
        <p:spPr bwMode="gray">
          <a:xfrm>
            <a:off x="4238625" y="623252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59" name="Object 55"/>
          <p:cNvGraphicFramePr>
            <a:graphicFrameLocks noChangeAspect="1"/>
          </p:cNvGraphicFramePr>
          <p:nvPr/>
        </p:nvGraphicFramePr>
        <p:xfrm>
          <a:off x="3122613" y="2560638"/>
          <a:ext cx="876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8" name="Equation" r:id="rId36" imgW="622030" imgH="228501" progId="Equation.DSMT4">
                  <p:embed/>
                </p:oleObj>
              </mc:Choice>
              <mc:Fallback>
                <p:oleObj name="Equation" r:id="rId36" imgW="622030" imgH="22850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2560638"/>
                        <a:ext cx="8763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61"/>
          <p:cNvGraphicFramePr>
            <a:graphicFrameLocks noChangeAspect="1"/>
          </p:cNvGraphicFramePr>
          <p:nvPr/>
        </p:nvGraphicFramePr>
        <p:xfrm>
          <a:off x="4700588" y="2579688"/>
          <a:ext cx="5556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9" name="Equation" r:id="rId38" imgW="393529" imgH="203112" progId="Equation.DSMT4">
                  <p:embed/>
                </p:oleObj>
              </mc:Choice>
              <mc:Fallback>
                <p:oleObj name="Equation" r:id="rId38" imgW="393529" imgH="203112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2579688"/>
                        <a:ext cx="5556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1" name="Line 66"/>
          <p:cNvSpPr>
            <a:spLocks noChangeShapeType="1"/>
          </p:cNvSpPr>
          <p:nvPr/>
        </p:nvSpPr>
        <p:spPr bwMode="gray">
          <a:xfrm>
            <a:off x="4238625" y="27225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62" name="Object 56"/>
          <p:cNvGraphicFramePr>
            <a:graphicFrameLocks noChangeAspect="1"/>
          </p:cNvGraphicFramePr>
          <p:nvPr/>
        </p:nvGraphicFramePr>
        <p:xfrm>
          <a:off x="3122613" y="3201988"/>
          <a:ext cx="876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0" name="Equation" r:id="rId40" imgW="622030" imgH="228501" progId="Equation.DSMT4">
                  <p:embed/>
                </p:oleObj>
              </mc:Choice>
              <mc:Fallback>
                <p:oleObj name="Equation" r:id="rId40" imgW="622030" imgH="228501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3201988"/>
                        <a:ext cx="8763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62"/>
          <p:cNvGraphicFramePr>
            <a:graphicFrameLocks noChangeAspect="1"/>
          </p:cNvGraphicFramePr>
          <p:nvPr/>
        </p:nvGraphicFramePr>
        <p:xfrm>
          <a:off x="4702175" y="3219450"/>
          <a:ext cx="5556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1" name="Equation" r:id="rId42" imgW="393529" imgH="203112" progId="Equation.DSMT4">
                  <p:embed/>
                </p:oleObj>
              </mc:Choice>
              <mc:Fallback>
                <p:oleObj name="Equation" r:id="rId42" imgW="393529" imgH="203112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219450"/>
                        <a:ext cx="5556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4" name="Line 67"/>
          <p:cNvSpPr>
            <a:spLocks noChangeShapeType="1"/>
          </p:cNvSpPr>
          <p:nvPr/>
        </p:nvSpPr>
        <p:spPr bwMode="gray">
          <a:xfrm>
            <a:off x="4238625" y="33639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65" name="Object 57"/>
          <p:cNvGraphicFramePr>
            <a:graphicFrameLocks noChangeAspect="1"/>
          </p:cNvGraphicFramePr>
          <p:nvPr/>
        </p:nvGraphicFramePr>
        <p:xfrm>
          <a:off x="3159125" y="3843338"/>
          <a:ext cx="804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2" name="Equation" r:id="rId44" imgW="571252" imgH="228501" progId="Equation.DSMT4">
                  <p:embed/>
                </p:oleObj>
              </mc:Choice>
              <mc:Fallback>
                <p:oleObj name="Equation" r:id="rId44" imgW="571252" imgH="228501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3843338"/>
                        <a:ext cx="8048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63"/>
          <p:cNvGraphicFramePr>
            <a:graphicFrameLocks noChangeAspect="1"/>
          </p:cNvGraphicFramePr>
          <p:nvPr/>
        </p:nvGraphicFramePr>
        <p:xfrm>
          <a:off x="4756150" y="3860800"/>
          <a:ext cx="447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" name="Equation" r:id="rId46" imgW="317225" imgH="203024" progId="Equation.DSMT4">
                  <p:embed/>
                </p:oleObj>
              </mc:Choice>
              <mc:Fallback>
                <p:oleObj name="Equation" r:id="rId46" imgW="317225" imgH="203024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3860800"/>
                        <a:ext cx="4476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Line 68"/>
          <p:cNvSpPr>
            <a:spLocks noChangeShapeType="1"/>
          </p:cNvSpPr>
          <p:nvPr/>
        </p:nvSpPr>
        <p:spPr bwMode="gray">
          <a:xfrm>
            <a:off x="4238625" y="40052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68" name="Object 58"/>
          <p:cNvGraphicFramePr>
            <a:graphicFrameLocks noChangeAspect="1"/>
          </p:cNvGraphicFramePr>
          <p:nvPr/>
        </p:nvGraphicFramePr>
        <p:xfrm>
          <a:off x="3159125" y="4483100"/>
          <a:ext cx="804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" name="Equation" r:id="rId48" imgW="571252" imgH="228501" progId="Equation.DSMT4">
                  <p:embed/>
                </p:oleObj>
              </mc:Choice>
              <mc:Fallback>
                <p:oleObj name="Equation" r:id="rId48" imgW="571252" imgH="228501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4483100"/>
                        <a:ext cx="8048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9" name="Object 64"/>
          <p:cNvGraphicFramePr>
            <a:graphicFrameLocks noChangeAspect="1"/>
          </p:cNvGraphicFramePr>
          <p:nvPr/>
        </p:nvGraphicFramePr>
        <p:xfrm>
          <a:off x="4746625" y="4502150"/>
          <a:ext cx="4651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" name="Equation" r:id="rId50" imgW="330057" imgH="203112" progId="Equation.DSMT4">
                  <p:embed/>
                </p:oleObj>
              </mc:Choice>
              <mc:Fallback>
                <p:oleObj name="Equation" r:id="rId50" imgW="330057" imgH="203112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4502150"/>
                        <a:ext cx="4651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0" name="Line 69"/>
          <p:cNvSpPr>
            <a:spLocks noChangeShapeType="1"/>
          </p:cNvSpPr>
          <p:nvPr/>
        </p:nvSpPr>
        <p:spPr bwMode="gray">
          <a:xfrm>
            <a:off x="4238625" y="464502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71" name="Object 59"/>
          <p:cNvGraphicFramePr>
            <a:graphicFrameLocks noChangeAspect="1"/>
          </p:cNvGraphicFramePr>
          <p:nvPr/>
        </p:nvGraphicFramePr>
        <p:xfrm>
          <a:off x="3157538" y="5122863"/>
          <a:ext cx="804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6" name="Equation" r:id="rId52" imgW="571252" imgH="228501" progId="Equation.DSMT4">
                  <p:embed/>
                </p:oleObj>
              </mc:Choice>
              <mc:Fallback>
                <p:oleObj name="Equation" r:id="rId52" imgW="571252" imgH="228501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5122863"/>
                        <a:ext cx="8048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2" name="Object 65"/>
          <p:cNvGraphicFramePr>
            <a:graphicFrameLocks noChangeAspect="1"/>
          </p:cNvGraphicFramePr>
          <p:nvPr/>
        </p:nvGraphicFramePr>
        <p:xfrm>
          <a:off x="4746625" y="5141913"/>
          <a:ext cx="4651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7" name="Equation" r:id="rId54" imgW="330057" imgH="203112" progId="Equation.DSMT4">
                  <p:embed/>
                </p:oleObj>
              </mc:Choice>
              <mc:Fallback>
                <p:oleObj name="Equation" r:id="rId54" imgW="330057" imgH="203112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5141913"/>
                        <a:ext cx="4651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3" name="Line 70"/>
          <p:cNvSpPr>
            <a:spLocks noChangeShapeType="1"/>
          </p:cNvSpPr>
          <p:nvPr/>
        </p:nvSpPr>
        <p:spPr bwMode="gray">
          <a:xfrm>
            <a:off x="4238625" y="5284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74" name="Object 35"/>
          <p:cNvGraphicFramePr>
            <a:graphicFrameLocks noChangeAspect="1"/>
          </p:cNvGraphicFramePr>
          <p:nvPr/>
        </p:nvGraphicFramePr>
        <p:xfrm>
          <a:off x="4746625" y="5780088"/>
          <a:ext cx="466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8" name="Equation" r:id="rId56" imgW="330057" imgH="203112" progId="Equation.DSMT4">
                  <p:embed/>
                </p:oleObj>
              </mc:Choice>
              <mc:Fallback>
                <p:oleObj name="Equation" r:id="rId56" imgW="330057" imgH="203112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5780088"/>
                        <a:ext cx="4667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5" name="Object 60"/>
          <p:cNvGraphicFramePr>
            <a:graphicFrameLocks noChangeAspect="1"/>
          </p:cNvGraphicFramePr>
          <p:nvPr/>
        </p:nvGraphicFramePr>
        <p:xfrm>
          <a:off x="3157538" y="5761038"/>
          <a:ext cx="804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9" name="Equation" r:id="rId58" imgW="571252" imgH="228501" progId="Equation.DSMT4">
                  <p:embed/>
                </p:oleObj>
              </mc:Choice>
              <mc:Fallback>
                <p:oleObj name="Equation" r:id="rId58" imgW="571252" imgH="228501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5761038"/>
                        <a:ext cx="8048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6" name="Line 71"/>
          <p:cNvSpPr>
            <a:spLocks noChangeShapeType="1"/>
          </p:cNvSpPr>
          <p:nvPr/>
        </p:nvSpPr>
        <p:spPr bwMode="gray">
          <a:xfrm>
            <a:off x="4238625" y="59229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677" name="Object 86"/>
          <p:cNvGraphicFramePr>
            <a:graphicFrameLocks noChangeAspect="1"/>
          </p:cNvGraphicFramePr>
          <p:nvPr/>
        </p:nvGraphicFramePr>
        <p:xfrm>
          <a:off x="5764213" y="2317750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0" name="Equation" r:id="rId60" imgW="177569" imgH="101468" progId="Equation.DSMT4">
                  <p:embed/>
                </p:oleObj>
              </mc:Choice>
              <mc:Fallback>
                <p:oleObj name="Equation" r:id="rId60" imgW="177569" imgH="101468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2317750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8" name="Object 87"/>
          <p:cNvGraphicFramePr>
            <a:graphicFrameLocks noChangeAspect="1"/>
          </p:cNvGraphicFramePr>
          <p:nvPr/>
        </p:nvGraphicFramePr>
        <p:xfrm>
          <a:off x="5665788" y="2900363"/>
          <a:ext cx="4460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1" name="Equation" r:id="rId61" imgW="317225" imgH="203024" progId="Equation.DSMT4">
                  <p:embed/>
                </p:oleObj>
              </mc:Choice>
              <mc:Fallback>
                <p:oleObj name="Equation" r:id="rId61" imgW="317225" imgH="203024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2900363"/>
                        <a:ext cx="4460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9" name="Object 88"/>
          <p:cNvGraphicFramePr>
            <a:graphicFrameLocks noChangeAspect="1"/>
          </p:cNvGraphicFramePr>
          <p:nvPr/>
        </p:nvGraphicFramePr>
        <p:xfrm>
          <a:off x="5665788" y="3541713"/>
          <a:ext cx="447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2" name="Equation" r:id="rId63" imgW="317225" imgH="203024" progId="Equation.DSMT4">
                  <p:embed/>
                </p:oleObj>
              </mc:Choice>
              <mc:Fallback>
                <p:oleObj name="Equation" r:id="rId63" imgW="317225" imgH="203024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3541713"/>
                        <a:ext cx="4476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0" name="Object 89"/>
          <p:cNvGraphicFramePr>
            <a:graphicFrameLocks noChangeAspect="1"/>
          </p:cNvGraphicFramePr>
          <p:nvPr/>
        </p:nvGraphicFramePr>
        <p:xfrm>
          <a:off x="5656263" y="4181475"/>
          <a:ext cx="466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3" name="Equation" r:id="rId65" imgW="330057" imgH="203112" progId="Equation.DSMT4">
                  <p:embed/>
                </p:oleObj>
              </mc:Choice>
              <mc:Fallback>
                <p:oleObj name="Equation" r:id="rId65" imgW="330057" imgH="203112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4181475"/>
                        <a:ext cx="4667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1" name="Object 90"/>
          <p:cNvGraphicFramePr>
            <a:graphicFrameLocks noChangeAspect="1"/>
          </p:cNvGraphicFramePr>
          <p:nvPr/>
        </p:nvGraphicFramePr>
        <p:xfrm>
          <a:off x="5665788" y="4821238"/>
          <a:ext cx="4476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4" name="Equation" r:id="rId66" imgW="317225" imgH="203024" progId="Equation.DSMT4">
                  <p:embed/>
                </p:oleObj>
              </mc:Choice>
              <mc:Fallback>
                <p:oleObj name="Equation" r:id="rId66" imgW="317225" imgH="203024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4821238"/>
                        <a:ext cx="4476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2" name="Object 91"/>
          <p:cNvGraphicFramePr>
            <a:graphicFrameLocks noChangeAspect="1"/>
          </p:cNvGraphicFramePr>
          <p:nvPr/>
        </p:nvGraphicFramePr>
        <p:xfrm>
          <a:off x="5619750" y="5461000"/>
          <a:ext cx="539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5" name="Equation" r:id="rId68" imgW="380835" imgH="203112" progId="Equation.DSMT4">
                  <p:embed/>
                </p:oleObj>
              </mc:Choice>
              <mc:Fallback>
                <p:oleObj name="Equation" r:id="rId68" imgW="380835" imgH="203112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461000"/>
                        <a:ext cx="5397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3" name="Object 92"/>
          <p:cNvGraphicFramePr>
            <a:graphicFrameLocks noChangeAspect="1"/>
          </p:cNvGraphicFramePr>
          <p:nvPr/>
        </p:nvGraphicFramePr>
        <p:xfrm>
          <a:off x="5764213" y="6161088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6" name="Equation" r:id="rId70" imgW="177569" imgH="101468" progId="Equation.DSMT4">
                  <p:embed/>
                </p:oleObj>
              </mc:Choice>
              <mc:Fallback>
                <p:oleObj name="Equation" r:id="rId70" imgW="177569" imgH="101468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6161088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4" name="Object 93"/>
          <p:cNvGraphicFramePr>
            <a:graphicFrameLocks noChangeAspect="1"/>
          </p:cNvGraphicFramePr>
          <p:nvPr/>
        </p:nvGraphicFramePr>
        <p:xfrm>
          <a:off x="5656263" y="2579688"/>
          <a:ext cx="466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7" name="Equation" r:id="rId71" imgW="330057" imgH="203112" progId="Equation.DSMT4">
                  <p:embed/>
                </p:oleObj>
              </mc:Choice>
              <mc:Fallback>
                <p:oleObj name="Equation" r:id="rId71" imgW="330057" imgH="203112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2579688"/>
                        <a:ext cx="4667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5" name="Object 94"/>
          <p:cNvGraphicFramePr>
            <a:graphicFrameLocks noChangeAspect="1"/>
          </p:cNvGraphicFramePr>
          <p:nvPr/>
        </p:nvGraphicFramePr>
        <p:xfrm>
          <a:off x="5656263" y="3219450"/>
          <a:ext cx="466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8" name="Equation" r:id="rId73" imgW="330057" imgH="203112" progId="Equation.DSMT4">
                  <p:embed/>
                </p:oleObj>
              </mc:Choice>
              <mc:Fallback>
                <p:oleObj name="Equation" r:id="rId73" imgW="330057" imgH="203112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3219450"/>
                        <a:ext cx="4667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6" name="Object 95"/>
          <p:cNvGraphicFramePr>
            <a:graphicFrameLocks noChangeAspect="1"/>
          </p:cNvGraphicFramePr>
          <p:nvPr/>
        </p:nvGraphicFramePr>
        <p:xfrm>
          <a:off x="5656263" y="3860800"/>
          <a:ext cx="4651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99" name="Equation" r:id="rId75" imgW="330057" imgH="203112" progId="Equation.DSMT4">
                  <p:embed/>
                </p:oleObj>
              </mc:Choice>
              <mc:Fallback>
                <p:oleObj name="Equation" r:id="rId75" imgW="330057" imgH="203112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3860800"/>
                        <a:ext cx="46513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7" name="Object 96"/>
          <p:cNvGraphicFramePr>
            <a:graphicFrameLocks noChangeAspect="1"/>
          </p:cNvGraphicFramePr>
          <p:nvPr/>
        </p:nvGraphicFramePr>
        <p:xfrm>
          <a:off x="5664200" y="4502150"/>
          <a:ext cx="4492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0" name="Equation" r:id="rId77" imgW="317225" imgH="203024" progId="Equation.DSMT4">
                  <p:embed/>
                </p:oleObj>
              </mc:Choice>
              <mc:Fallback>
                <p:oleObj name="Equation" r:id="rId77" imgW="317225" imgH="203024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502150"/>
                        <a:ext cx="4492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8" name="Object 97"/>
          <p:cNvGraphicFramePr>
            <a:graphicFrameLocks noChangeAspect="1"/>
          </p:cNvGraphicFramePr>
          <p:nvPr/>
        </p:nvGraphicFramePr>
        <p:xfrm>
          <a:off x="5610225" y="5141913"/>
          <a:ext cx="5572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1" name="Equation" r:id="rId79" imgW="393529" imgH="203112" progId="Equation.DSMT4">
                  <p:embed/>
                </p:oleObj>
              </mc:Choice>
              <mc:Fallback>
                <p:oleObj name="Equation" r:id="rId79" imgW="393529" imgH="203112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5141913"/>
                        <a:ext cx="5572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9" name="Object 98"/>
          <p:cNvGraphicFramePr>
            <a:graphicFrameLocks noChangeAspect="1"/>
          </p:cNvGraphicFramePr>
          <p:nvPr/>
        </p:nvGraphicFramePr>
        <p:xfrm>
          <a:off x="5611813" y="5780088"/>
          <a:ext cx="55403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2" name="Equation" r:id="rId81" imgW="393529" imgH="203112" progId="Equation.DSMT4">
                  <p:embed/>
                </p:oleObj>
              </mc:Choice>
              <mc:Fallback>
                <p:oleObj name="Equation" r:id="rId81" imgW="393529" imgH="203112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5780088"/>
                        <a:ext cx="55403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90" name="Line 99"/>
          <p:cNvSpPr>
            <a:spLocks noChangeShapeType="1"/>
          </p:cNvSpPr>
          <p:nvPr/>
        </p:nvSpPr>
        <p:spPr bwMode="gray">
          <a:xfrm>
            <a:off x="6565900" y="2065338"/>
            <a:ext cx="0" cy="4464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1" name="Line 100"/>
          <p:cNvSpPr>
            <a:spLocks noChangeShapeType="1"/>
          </p:cNvSpPr>
          <p:nvPr/>
        </p:nvSpPr>
        <p:spPr bwMode="gray">
          <a:xfrm>
            <a:off x="6457950" y="23891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2" name="Line 101"/>
          <p:cNvSpPr>
            <a:spLocks noChangeShapeType="1"/>
          </p:cNvSpPr>
          <p:nvPr/>
        </p:nvSpPr>
        <p:spPr bwMode="gray">
          <a:xfrm>
            <a:off x="6457950" y="30432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3" name="Line 102"/>
          <p:cNvSpPr>
            <a:spLocks noChangeShapeType="1"/>
          </p:cNvSpPr>
          <p:nvPr/>
        </p:nvSpPr>
        <p:spPr bwMode="gray">
          <a:xfrm>
            <a:off x="6457950" y="36845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4" name="Line 103"/>
          <p:cNvSpPr>
            <a:spLocks noChangeShapeType="1"/>
          </p:cNvSpPr>
          <p:nvPr/>
        </p:nvSpPr>
        <p:spPr bwMode="gray">
          <a:xfrm>
            <a:off x="6457950" y="432593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5" name="Line 104"/>
          <p:cNvSpPr>
            <a:spLocks noChangeShapeType="1"/>
          </p:cNvSpPr>
          <p:nvPr/>
        </p:nvSpPr>
        <p:spPr bwMode="gray">
          <a:xfrm>
            <a:off x="6457950" y="49657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6" name="Line 105"/>
          <p:cNvSpPr>
            <a:spLocks noChangeShapeType="1"/>
          </p:cNvSpPr>
          <p:nvPr/>
        </p:nvSpPr>
        <p:spPr bwMode="gray">
          <a:xfrm>
            <a:off x="6457950" y="56054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7" name="Line 106"/>
          <p:cNvSpPr>
            <a:spLocks noChangeShapeType="1"/>
          </p:cNvSpPr>
          <p:nvPr/>
        </p:nvSpPr>
        <p:spPr bwMode="gray">
          <a:xfrm>
            <a:off x="6457950" y="623252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8" name="Line 107"/>
          <p:cNvSpPr>
            <a:spLocks noChangeShapeType="1"/>
          </p:cNvSpPr>
          <p:nvPr/>
        </p:nvSpPr>
        <p:spPr bwMode="gray">
          <a:xfrm>
            <a:off x="6457950" y="27225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699" name="Line 108"/>
          <p:cNvSpPr>
            <a:spLocks noChangeShapeType="1"/>
          </p:cNvSpPr>
          <p:nvPr/>
        </p:nvSpPr>
        <p:spPr bwMode="gray">
          <a:xfrm>
            <a:off x="6457950" y="336391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700" name="Line 109"/>
          <p:cNvSpPr>
            <a:spLocks noChangeShapeType="1"/>
          </p:cNvSpPr>
          <p:nvPr/>
        </p:nvSpPr>
        <p:spPr bwMode="gray">
          <a:xfrm>
            <a:off x="6457950" y="40052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701" name="Line 110"/>
          <p:cNvSpPr>
            <a:spLocks noChangeShapeType="1"/>
          </p:cNvSpPr>
          <p:nvPr/>
        </p:nvSpPr>
        <p:spPr bwMode="gray">
          <a:xfrm>
            <a:off x="6457950" y="4645025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702" name="Line 111"/>
          <p:cNvSpPr>
            <a:spLocks noChangeShapeType="1"/>
          </p:cNvSpPr>
          <p:nvPr/>
        </p:nvSpPr>
        <p:spPr bwMode="gray">
          <a:xfrm>
            <a:off x="6457950" y="5284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6703" name="Line 112"/>
          <p:cNvSpPr>
            <a:spLocks noChangeShapeType="1"/>
          </p:cNvSpPr>
          <p:nvPr/>
        </p:nvSpPr>
        <p:spPr bwMode="gray">
          <a:xfrm>
            <a:off x="6457950" y="5922963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graphicFrame>
        <p:nvGraphicFramePr>
          <p:cNvPr id="26704" name="Object 113"/>
          <p:cNvGraphicFramePr>
            <a:graphicFrameLocks noChangeAspect="1"/>
          </p:cNvGraphicFramePr>
          <p:nvPr/>
        </p:nvGraphicFramePr>
        <p:xfrm>
          <a:off x="7231063" y="2317750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3" name="Equation" r:id="rId83" imgW="177569" imgH="101468" progId="Equation.DSMT4">
                  <p:embed/>
                </p:oleObj>
              </mc:Choice>
              <mc:Fallback>
                <p:oleObj name="Equation" r:id="rId83" imgW="177569" imgH="101468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317750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5" name="Object 114"/>
          <p:cNvGraphicFramePr>
            <a:graphicFrameLocks noChangeAspect="1"/>
          </p:cNvGraphicFramePr>
          <p:nvPr/>
        </p:nvGraphicFramePr>
        <p:xfrm>
          <a:off x="6954838" y="2881313"/>
          <a:ext cx="804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4" name="Equation" r:id="rId84" imgW="571252" imgH="228501" progId="Equation.DSMT4">
                  <p:embed/>
                </p:oleObj>
              </mc:Choice>
              <mc:Fallback>
                <p:oleObj name="Equation" r:id="rId84" imgW="571252" imgH="228501" progId="Equation.DSMT4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2881313"/>
                        <a:ext cx="8048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6" name="Object 115"/>
          <p:cNvGraphicFramePr>
            <a:graphicFrameLocks noChangeAspect="1"/>
          </p:cNvGraphicFramePr>
          <p:nvPr/>
        </p:nvGraphicFramePr>
        <p:xfrm>
          <a:off x="6953250" y="3522663"/>
          <a:ext cx="8080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5" name="Equation" r:id="rId86" imgW="571252" imgH="228501" progId="Equation.DSMT4">
                  <p:embed/>
                </p:oleObj>
              </mc:Choice>
              <mc:Fallback>
                <p:oleObj name="Equation" r:id="rId86" imgW="571252" imgH="228501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522663"/>
                        <a:ext cx="8080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7" name="Object 116"/>
          <p:cNvGraphicFramePr>
            <a:graphicFrameLocks noChangeAspect="1"/>
          </p:cNvGraphicFramePr>
          <p:nvPr/>
        </p:nvGraphicFramePr>
        <p:xfrm>
          <a:off x="6945313" y="4164013"/>
          <a:ext cx="8223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6" name="Equation" r:id="rId88" imgW="583947" imgH="228501" progId="Equation.DSMT4">
                  <p:embed/>
                </p:oleObj>
              </mc:Choice>
              <mc:Fallback>
                <p:oleObj name="Equation" r:id="rId88" imgW="583947" imgH="228501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4164013"/>
                        <a:ext cx="82232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8" name="Object 117"/>
          <p:cNvGraphicFramePr>
            <a:graphicFrameLocks noChangeAspect="1"/>
          </p:cNvGraphicFramePr>
          <p:nvPr/>
        </p:nvGraphicFramePr>
        <p:xfrm>
          <a:off x="6953250" y="4803775"/>
          <a:ext cx="8080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7" name="Equation" r:id="rId89" imgW="571252" imgH="228501" progId="Equation.DSMT4">
                  <p:embed/>
                </p:oleObj>
              </mc:Choice>
              <mc:Fallback>
                <p:oleObj name="Equation" r:id="rId89" imgW="571252" imgH="228501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4803775"/>
                        <a:ext cx="80803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9" name="Object 118"/>
          <p:cNvGraphicFramePr>
            <a:graphicFrameLocks noChangeAspect="1"/>
          </p:cNvGraphicFramePr>
          <p:nvPr/>
        </p:nvGraphicFramePr>
        <p:xfrm>
          <a:off x="6926263" y="5443538"/>
          <a:ext cx="8620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8" name="Equation" r:id="rId91" imgW="609600" imgH="228600" progId="Equation.DSMT4">
                  <p:embed/>
                </p:oleObj>
              </mc:Choice>
              <mc:Fallback>
                <p:oleObj name="Equation" r:id="rId91" imgW="609600" imgH="22860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5443538"/>
                        <a:ext cx="8620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0" name="Object 119"/>
          <p:cNvGraphicFramePr>
            <a:graphicFrameLocks noChangeAspect="1"/>
          </p:cNvGraphicFramePr>
          <p:nvPr/>
        </p:nvGraphicFramePr>
        <p:xfrm>
          <a:off x="7231063" y="6161088"/>
          <a:ext cx="2508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09" name="Equation" r:id="rId93" imgW="177569" imgH="101468" progId="Equation.DSMT4">
                  <p:embed/>
                </p:oleObj>
              </mc:Choice>
              <mc:Fallback>
                <p:oleObj name="Equation" r:id="rId93" imgW="177569" imgH="101468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6161088"/>
                        <a:ext cx="2508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1" name="Object 120"/>
          <p:cNvGraphicFramePr>
            <a:graphicFrameLocks noChangeAspect="1"/>
          </p:cNvGraphicFramePr>
          <p:nvPr/>
        </p:nvGraphicFramePr>
        <p:xfrm>
          <a:off x="6953250" y="2560638"/>
          <a:ext cx="804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" name="Equation" r:id="rId94" imgW="571252" imgH="228501" progId="Equation.DSMT4">
                  <p:embed/>
                </p:oleObj>
              </mc:Choice>
              <mc:Fallback>
                <p:oleObj name="Equation" r:id="rId94" imgW="571252" imgH="228501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2560638"/>
                        <a:ext cx="8048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2" name="Object 121"/>
          <p:cNvGraphicFramePr>
            <a:graphicFrameLocks noChangeAspect="1"/>
          </p:cNvGraphicFramePr>
          <p:nvPr/>
        </p:nvGraphicFramePr>
        <p:xfrm>
          <a:off x="6953250" y="3201988"/>
          <a:ext cx="804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" name="Equation" r:id="rId96" imgW="571252" imgH="228501" progId="Equation.DSMT4">
                  <p:embed/>
                </p:oleObj>
              </mc:Choice>
              <mc:Fallback>
                <p:oleObj name="Equation" r:id="rId96" imgW="571252" imgH="228501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201988"/>
                        <a:ext cx="8048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3" name="Object 122"/>
          <p:cNvGraphicFramePr>
            <a:graphicFrameLocks noChangeAspect="1"/>
          </p:cNvGraphicFramePr>
          <p:nvPr/>
        </p:nvGraphicFramePr>
        <p:xfrm>
          <a:off x="6954838" y="3843338"/>
          <a:ext cx="804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Equation" r:id="rId98" imgW="571252" imgH="228501" progId="Equation.DSMT4">
                  <p:embed/>
                </p:oleObj>
              </mc:Choice>
              <mc:Fallback>
                <p:oleObj name="Equation" r:id="rId98" imgW="571252" imgH="228501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3843338"/>
                        <a:ext cx="8048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4" name="Object 123"/>
          <p:cNvGraphicFramePr>
            <a:graphicFrameLocks noChangeAspect="1"/>
          </p:cNvGraphicFramePr>
          <p:nvPr/>
        </p:nvGraphicFramePr>
        <p:xfrm>
          <a:off x="6954838" y="4483100"/>
          <a:ext cx="804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" name="Equation" r:id="rId100" imgW="571252" imgH="228501" progId="Equation.DSMT4">
                  <p:embed/>
                </p:oleObj>
              </mc:Choice>
              <mc:Fallback>
                <p:oleObj name="Equation" r:id="rId100" imgW="571252" imgH="228501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4483100"/>
                        <a:ext cx="8048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5" name="Object 124"/>
          <p:cNvGraphicFramePr>
            <a:graphicFrameLocks noChangeAspect="1"/>
          </p:cNvGraphicFramePr>
          <p:nvPr/>
        </p:nvGraphicFramePr>
        <p:xfrm>
          <a:off x="6918325" y="5122863"/>
          <a:ext cx="876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4" name="Equation" r:id="rId102" imgW="622030" imgH="228501" progId="Equation.DSMT4">
                  <p:embed/>
                </p:oleObj>
              </mc:Choice>
              <mc:Fallback>
                <p:oleObj name="Equation" r:id="rId102" imgW="622030" imgH="228501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5122863"/>
                        <a:ext cx="8763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16" name="Object 125"/>
          <p:cNvGraphicFramePr>
            <a:graphicFrameLocks noChangeAspect="1"/>
          </p:cNvGraphicFramePr>
          <p:nvPr/>
        </p:nvGraphicFramePr>
        <p:xfrm>
          <a:off x="6918325" y="5761038"/>
          <a:ext cx="876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5" name="Equation" r:id="rId104" imgW="622030" imgH="228501" progId="Equation.DSMT4">
                  <p:embed/>
                </p:oleObj>
              </mc:Choice>
              <mc:Fallback>
                <p:oleObj name="Equation" r:id="rId104" imgW="622030" imgH="228501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5761038"/>
                        <a:ext cx="8763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17" name="AutoShape 126"/>
          <p:cNvSpPr>
            <a:spLocks noChangeArrowheads="1"/>
          </p:cNvSpPr>
          <p:nvPr/>
        </p:nvSpPr>
        <p:spPr bwMode="gray">
          <a:xfrm>
            <a:off x="2138363" y="2641600"/>
            <a:ext cx="647700" cy="3455988"/>
          </a:xfrm>
          <a:prstGeom prst="downArrow">
            <a:avLst>
              <a:gd name="adj1" fmla="val 63231"/>
              <a:gd name="adj2" fmla="val 59558"/>
            </a:avLst>
          </a:prstGeom>
          <a:gradFill rotWithShape="1">
            <a:gsLst>
              <a:gs pos="0">
                <a:srgbClr val="FF0000"/>
              </a:gs>
              <a:gs pos="100000">
                <a:srgbClr val="B2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sp>
        <p:nvSpPr>
          <p:cNvPr id="26718" name="AutoShape 127"/>
          <p:cNvSpPr>
            <a:spLocks noChangeArrowheads="1"/>
          </p:cNvSpPr>
          <p:nvPr/>
        </p:nvSpPr>
        <p:spPr bwMode="gray">
          <a:xfrm flipV="1">
            <a:off x="8101013" y="2641600"/>
            <a:ext cx="647700" cy="3455988"/>
          </a:xfrm>
          <a:prstGeom prst="downArrow">
            <a:avLst>
              <a:gd name="adj1" fmla="val 63231"/>
              <a:gd name="adj2" fmla="val 59558"/>
            </a:avLst>
          </a:prstGeom>
          <a:gradFill rotWithShape="1">
            <a:gsLst>
              <a:gs pos="0">
                <a:srgbClr val="0000FF"/>
              </a:gs>
              <a:gs pos="100000">
                <a:srgbClr val="00007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es-ES" altLang="es-ES" sz="2800">
              <a:solidFill>
                <a:srgbClr val="0033CC"/>
              </a:solidFill>
            </a:endParaRPr>
          </a:p>
        </p:txBody>
      </p:sp>
      <p:sp>
        <p:nvSpPr>
          <p:cNvPr id="26719" name="Text Box 128"/>
          <p:cNvSpPr txBox="1">
            <a:spLocks noChangeArrowheads="1"/>
          </p:cNvSpPr>
          <p:nvPr/>
        </p:nvSpPr>
        <p:spPr bwMode="gray">
          <a:xfrm rot="-5400000">
            <a:off x="1960563" y="4014787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000">
                <a:solidFill>
                  <a:schemeClr val="bg1"/>
                </a:solidFill>
                <a:latin typeface="Arial" panose="020B0604020202020204" pitchFamily="34" charset="0"/>
              </a:rPr>
              <a:t>Acidez</a:t>
            </a:r>
          </a:p>
        </p:txBody>
      </p:sp>
      <p:sp>
        <p:nvSpPr>
          <p:cNvPr id="26720" name="Text Box 129"/>
          <p:cNvSpPr txBox="1">
            <a:spLocks noChangeArrowheads="1"/>
          </p:cNvSpPr>
          <p:nvPr/>
        </p:nvSpPr>
        <p:spPr bwMode="gray">
          <a:xfrm rot="5400000">
            <a:off x="7732713" y="4343400"/>
            <a:ext cx="1384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000">
                <a:solidFill>
                  <a:schemeClr val="bg1"/>
                </a:solidFill>
                <a:latin typeface="Arial" panose="020B0604020202020204" pitchFamily="34" charset="0"/>
              </a:rPr>
              <a:t>Basicidad</a:t>
            </a:r>
          </a:p>
        </p:txBody>
      </p:sp>
      <p:graphicFrame>
        <p:nvGraphicFramePr>
          <p:cNvPr id="26721" name="Object 28"/>
          <p:cNvGraphicFramePr>
            <a:graphicFrameLocks noChangeAspect="1"/>
          </p:cNvGraphicFramePr>
          <p:nvPr/>
        </p:nvGraphicFramePr>
        <p:xfrm>
          <a:off x="6321425" y="638175"/>
          <a:ext cx="15779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6" name="Equation" r:id="rId106" imgW="965200" imgH="203200" progId="Equation.DSMT4">
                  <p:embed/>
                </p:oleObj>
              </mc:Choice>
              <mc:Fallback>
                <p:oleObj name="Equation" r:id="rId106" imgW="965200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638175"/>
                        <a:ext cx="15779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2" name="Object 26"/>
          <p:cNvGraphicFramePr>
            <a:graphicFrameLocks noChangeAspect="1"/>
          </p:cNvGraphicFramePr>
          <p:nvPr/>
        </p:nvGraphicFramePr>
        <p:xfrm>
          <a:off x="6254750" y="1023938"/>
          <a:ext cx="2349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7" name="Equation" r:id="rId108" imgW="1435100" imgH="228600" progId="Equation.DSMT4">
                  <p:embed/>
                </p:oleObj>
              </mc:Choice>
              <mc:Fallback>
                <p:oleObj name="Equation" r:id="rId108" imgW="14351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1023938"/>
                        <a:ext cx="23495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723" name="Picture 101" descr="http://www.funsci.com/fun3_en/acids/acids_01.jpg"/>
          <p:cNvPicPr>
            <a:picLocks noChangeAspect="1" noChangeArrowheads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t="5132" r="11356" b="7526"/>
          <a:stretch>
            <a:fillRect/>
          </a:stretch>
        </p:blipFill>
        <p:spPr bwMode="auto">
          <a:xfrm>
            <a:off x="395288" y="5157788"/>
            <a:ext cx="115252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4" name="Picture 102" descr="http://2.bp.blogspot.com/_NVIyqlcHzR4/S4fY-qNe-tI/AAAAAAAAF50/Yecb4keW1Oo/s400/litmuspaper.jpg"/>
          <p:cNvPicPr>
            <a:picLocks noChangeAspect="1" noChangeArrowheads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3716338"/>
            <a:ext cx="1871663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5" name="Picture 104" descr="http://cdn.c.photoshelter.com/img-get/I0000lvMRXWrtZVw/s/860/860/Fphoto-65441007A-6RM.jpg"/>
          <p:cNvPicPr>
            <a:picLocks noChangeAspect="1" noChangeArrowheads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276475"/>
            <a:ext cx="1893888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6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5. Concepto de pH de una solución</a:t>
            </a:r>
          </a:p>
        </p:txBody>
      </p:sp>
      <p:sp>
        <p:nvSpPr>
          <p:cNvPr id="2672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765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A3C51C-CCCE-4259-BA8E-A45D6E131B3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1038" y="1196975"/>
            <a:ext cx="540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6. </a:t>
            </a:r>
            <a:r>
              <a:rPr lang="es-ES" altLang="es-ES">
                <a:latin typeface="Calibri" panose="020F0502020204030204" pitchFamily="34" charset="0"/>
              </a:rPr>
              <a:t>Soluciones de ácidos y bases débiles</a:t>
            </a: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1038225" y="1773238"/>
            <a:ext cx="76612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base o un ácido débiles no se disocian totalmente en agua y sus reacciones no son completas. En este caso, se debe analizar el equilibrio entre las concentraciones de la mezcla, que se determinan a partir de la constante de equilibrio.</a:t>
            </a:r>
          </a:p>
        </p:txBody>
      </p:sp>
      <p:sp>
        <p:nvSpPr>
          <p:cNvPr id="27656" name="Rectangle 3"/>
          <p:cNvSpPr>
            <a:spLocks noChangeArrowheads="1"/>
          </p:cNvSpPr>
          <p:nvPr/>
        </p:nvSpPr>
        <p:spPr bwMode="auto">
          <a:xfrm>
            <a:off x="681038" y="2781300"/>
            <a:ext cx="80660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Equilibrio de la ionización de </a:t>
            </a:r>
            <a:r>
              <a:rPr lang="es-ES" altLang="es-ES" sz="2000">
                <a:latin typeface="Calibri" panose="020F0502020204030204" pitchFamily="34" charset="0"/>
                <a:sym typeface="Wingdings" panose="05000000000000000000" pitchFamily="2" charset="2"/>
              </a:rPr>
              <a:t>ácidos débiles</a:t>
            </a:r>
          </a:p>
        </p:txBody>
      </p:sp>
      <p:sp>
        <p:nvSpPr>
          <p:cNvPr id="27657" name="Rectangle 3"/>
          <p:cNvSpPr>
            <a:spLocks noChangeArrowheads="1"/>
          </p:cNvSpPr>
          <p:nvPr/>
        </p:nvSpPr>
        <p:spPr bwMode="auto">
          <a:xfrm>
            <a:off x="1038225" y="3284538"/>
            <a:ext cx="766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solución acuosa de un ácido monoprótico débil sería:</a:t>
            </a:r>
          </a:p>
        </p:txBody>
      </p:sp>
      <p:pic>
        <p:nvPicPr>
          <p:cNvPr id="27658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48025" y="3716338"/>
            <a:ext cx="32416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9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59200" y="4221163"/>
            <a:ext cx="221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60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07138" y="4686300"/>
            <a:ext cx="150495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61" name="Rectangle 3"/>
          <p:cNvSpPr>
            <a:spLocks noChangeArrowheads="1"/>
          </p:cNvSpPr>
          <p:nvPr/>
        </p:nvSpPr>
        <p:spPr bwMode="auto">
          <a:xfrm>
            <a:off x="1038225" y="4732338"/>
            <a:ext cx="4757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constante de equilibrio de la reacción </a:t>
            </a:r>
            <a:r>
              <a:rPr lang="es-ES" altLang="es-ES" sz="1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1800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llama </a:t>
            </a:r>
            <a:r>
              <a:rPr lang="es-ES" altLang="es-ES" sz="18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constante de disociación del ácido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27662" name="Rectangle 3"/>
          <p:cNvSpPr>
            <a:spLocks noChangeArrowheads="1"/>
          </p:cNvSpPr>
          <p:nvPr/>
        </p:nvSpPr>
        <p:spPr bwMode="auto">
          <a:xfrm>
            <a:off x="1038225" y="5481638"/>
            <a:ext cx="766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Cuanto mayor es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1600" b="0" i="1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más fuerte es el ácido y mayor es su tendencia a la ionización </a:t>
            </a:r>
          </a:p>
        </p:txBody>
      </p:sp>
      <p:sp>
        <p:nvSpPr>
          <p:cNvPr id="2766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250825" y="4243388"/>
            <a:ext cx="3278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latin typeface="Bradley Hand ITC" panose="03070402050302030203" pitchFamily="66" charset="0"/>
              </a:rPr>
              <a:t>omitiendo la ionización del agua </a:t>
            </a:r>
            <a:r>
              <a:rPr kumimoji="0" lang="es-ES" altLang="es-ES" sz="1600" b="0">
                <a:solidFill>
                  <a:srgbClr val="C0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</a:t>
            </a:r>
            <a:endParaRPr kumimoji="0" lang="es-ES" altLang="es-ES" sz="1600" b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" name="1 Rectángulo"/>
          <p:cNvSpPr/>
          <p:nvPr/>
        </p:nvSpPr>
        <p:spPr bwMode="auto">
          <a:xfrm>
            <a:off x="6227763" y="4627563"/>
            <a:ext cx="1649412" cy="74612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7666" name="Rectangle 3"/>
          <p:cNvSpPr>
            <a:spLocks noChangeArrowheads="1"/>
          </p:cNvSpPr>
          <p:nvPr/>
        </p:nvSpPr>
        <p:spPr bwMode="auto">
          <a:xfrm>
            <a:off x="1038225" y="5873750"/>
            <a:ext cx="76612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altLang="es-ES" sz="16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grado de ionización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la fracción de moléculas ácido que se ionizan. El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porcentaje de ionización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el grado de ionización expresado en %.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867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AA43F37-7475-43F1-89DE-4233276E3E0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681038" y="1557338"/>
            <a:ext cx="8066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Ácidos polipróticos</a:t>
            </a:r>
            <a:endParaRPr lang="es-ES" altLang="es-ES" sz="200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28679" name="Rectangle 3"/>
          <p:cNvSpPr>
            <a:spLocks noChangeArrowheads="1"/>
          </p:cNvSpPr>
          <p:nvPr/>
        </p:nvSpPr>
        <p:spPr bwMode="auto">
          <a:xfrm>
            <a:off x="1038225" y="1989138"/>
            <a:ext cx="766127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Ácidos que presentan dos o más átomos de hidrógeno ionizables. 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un ácido diprótico débil, se pueden escribir dos o más ecuaciones de equilibrio de ionización:</a:t>
            </a:r>
          </a:p>
        </p:txBody>
      </p:sp>
      <p:pic>
        <p:nvPicPr>
          <p:cNvPr id="286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70075" y="2900363"/>
            <a:ext cx="599757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030413" y="3716338"/>
            <a:ext cx="599757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2" name="Rectangle 3"/>
          <p:cNvSpPr>
            <a:spLocks noChangeArrowheads="1"/>
          </p:cNvSpPr>
          <p:nvPr/>
        </p:nvSpPr>
        <p:spPr bwMode="auto">
          <a:xfrm>
            <a:off x="1038225" y="4581525"/>
            <a:ext cx="76612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primera constante es generalmente mucho mayor que la segunda y subsiguientes:</a:t>
            </a:r>
          </a:p>
        </p:txBody>
      </p:sp>
      <p:graphicFrame>
        <p:nvGraphicFramePr>
          <p:cNvPr id="28683" name="1 Objeto"/>
          <p:cNvGraphicFramePr>
            <a:graphicFrameLocks noChangeAspect="1"/>
          </p:cNvGraphicFramePr>
          <p:nvPr/>
        </p:nvGraphicFramePr>
        <p:xfrm>
          <a:off x="3725863" y="4938713"/>
          <a:ext cx="2286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5" imgW="1397000" imgH="228600" progId="Equation.DSMT4">
                  <p:embed/>
                </p:oleObj>
              </mc:Choice>
              <mc:Fallback>
                <p:oleObj name="Equation" r:id="rId5" imgW="1397000" imgH="2286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4938713"/>
                        <a:ext cx="22860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3"/>
          <p:cNvSpPr>
            <a:spLocks noChangeArrowheads="1"/>
          </p:cNvSpPr>
          <p:nvPr/>
        </p:nvSpPr>
        <p:spPr bwMode="auto">
          <a:xfrm>
            <a:off x="1038225" y="5373688"/>
            <a:ext cx="76612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concentración de [H+] se debe fundamentalmente a la primera disociación</a:t>
            </a:r>
          </a:p>
        </p:txBody>
      </p:sp>
      <p:sp>
        <p:nvSpPr>
          <p:cNvPr id="2868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6. Soluciones de ácidos y bases débiles</a:t>
            </a:r>
          </a:p>
        </p:txBody>
      </p:sp>
      <p:sp>
        <p:nvSpPr>
          <p:cNvPr id="2868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970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C5DA121-05C1-4AE1-8671-9DBC15706CA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681038" y="1484313"/>
            <a:ext cx="8066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Equilibrio de la ionización de </a:t>
            </a:r>
            <a:r>
              <a:rPr lang="es-ES" altLang="es-ES" sz="2000">
                <a:latin typeface="Calibri" panose="020F0502020204030204" pitchFamily="34" charset="0"/>
                <a:sym typeface="Wingdings" panose="05000000000000000000" pitchFamily="2" charset="2"/>
              </a:rPr>
              <a:t>bases débiles</a:t>
            </a:r>
          </a:p>
        </p:txBody>
      </p:sp>
      <p:sp>
        <p:nvSpPr>
          <p:cNvPr id="29703" name="Rectangle 3"/>
          <p:cNvSpPr>
            <a:spLocks noChangeArrowheads="1"/>
          </p:cNvSpPr>
          <p:nvPr/>
        </p:nvSpPr>
        <p:spPr bwMode="auto">
          <a:xfrm>
            <a:off x="1038225" y="1987550"/>
            <a:ext cx="76612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Muchas sustancias se comportan como bases débiles en agua, formando el ácido conjugado y el ión OH</a:t>
            </a:r>
            <a:r>
              <a:rPr lang="es-ES" altLang="es-ES" sz="1600" b="0" baseline="300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‒</a:t>
            </a: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9704" name="Rectangle 3"/>
          <p:cNvSpPr>
            <a:spLocks noChangeArrowheads="1"/>
          </p:cNvSpPr>
          <p:nvPr/>
        </p:nvSpPr>
        <p:spPr bwMode="auto">
          <a:xfrm>
            <a:off x="4787900" y="4367213"/>
            <a:ext cx="42227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  <a:buFontTx/>
              <a:buNone/>
            </a:pP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constante de equilibrio de la reacción </a:t>
            </a:r>
            <a:r>
              <a:rPr lang="es-ES" altLang="es-ES" sz="1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1800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llama </a:t>
            </a:r>
            <a:r>
              <a:rPr lang="es-ES" altLang="es-ES" sz="180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constante de disociación básica</a:t>
            </a:r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29705" name="Rectangle 3"/>
          <p:cNvSpPr>
            <a:spLocks noChangeArrowheads="1"/>
          </p:cNvSpPr>
          <p:nvPr/>
        </p:nvSpPr>
        <p:spPr bwMode="auto">
          <a:xfrm>
            <a:off x="1038225" y="5229225"/>
            <a:ext cx="766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bases son más difíciles de identificar, pero se pueden encuadrar en dos grupos:</a:t>
            </a:r>
          </a:p>
        </p:txBody>
      </p:sp>
      <p:pic>
        <p:nvPicPr>
          <p:cNvPr id="29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43163" y="2670175"/>
            <a:ext cx="4851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7" name="Rectangle 61"/>
          <p:cNvSpPr>
            <a:spLocks noChangeArrowheads="1"/>
          </p:cNvSpPr>
          <p:nvPr/>
        </p:nvSpPr>
        <p:spPr bwMode="auto">
          <a:xfrm>
            <a:off x="1476375" y="310991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pic>
        <p:nvPicPr>
          <p:cNvPr id="2970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19475" y="3141663"/>
            <a:ext cx="36226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9" name="Text Box 22"/>
          <p:cNvSpPr txBox="1">
            <a:spLocks noChangeArrowheads="1"/>
          </p:cNvSpPr>
          <p:nvPr/>
        </p:nvSpPr>
        <p:spPr bwMode="gray">
          <a:xfrm>
            <a:off x="5003800" y="3487738"/>
            <a:ext cx="12969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ácido conjugado</a:t>
            </a:r>
          </a:p>
        </p:txBody>
      </p:sp>
      <p:sp>
        <p:nvSpPr>
          <p:cNvPr id="29710" name="Text Box 23"/>
          <p:cNvSpPr txBox="1">
            <a:spLocks noChangeArrowheads="1"/>
          </p:cNvSpPr>
          <p:nvPr/>
        </p:nvSpPr>
        <p:spPr bwMode="gray">
          <a:xfrm>
            <a:off x="3327400" y="3487738"/>
            <a:ext cx="8128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base débil</a:t>
            </a:r>
          </a:p>
        </p:txBody>
      </p:sp>
      <p:graphicFrame>
        <p:nvGraphicFramePr>
          <p:cNvPr id="29711" name="1 Objeto"/>
          <p:cNvGraphicFramePr>
            <a:graphicFrameLocks noChangeAspect="1"/>
          </p:cNvGraphicFramePr>
          <p:nvPr/>
        </p:nvGraphicFramePr>
        <p:xfrm>
          <a:off x="1363663" y="4306888"/>
          <a:ext cx="28638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1854200" imgH="457200" progId="Equation.DSMT4">
                  <p:embed/>
                </p:oleObj>
              </mc:Choice>
              <mc:Fallback>
                <p:oleObj name="Equation" r:id="rId5" imgW="1854200" imgH="457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306888"/>
                        <a:ext cx="286385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Rectangle 3"/>
          <p:cNvSpPr>
            <a:spLocks noChangeArrowheads="1"/>
          </p:cNvSpPr>
          <p:nvPr/>
        </p:nvSpPr>
        <p:spPr bwMode="auto">
          <a:xfrm>
            <a:off x="1682750" y="5619750"/>
            <a:ext cx="72104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Sustancias neutras con un par de electrones no compartidos (generalmente, N)</a:t>
            </a:r>
          </a:p>
          <a:p>
            <a:pPr eaLnBrk="1" hangingPunct="1">
              <a:spcBef>
                <a:spcPts val="600"/>
              </a:spcBef>
              <a:buClr>
                <a:srgbClr val="000099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</a:rPr>
              <a:t>Aniones (base conjugada) de los ácidos débiles</a:t>
            </a:r>
          </a:p>
        </p:txBody>
      </p:sp>
      <p:sp>
        <p:nvSpPr>
          <p:cNvPr id="29713" name="12 Cerrar llave"/>
          <p:cNvSpPr>
            <a:spLocks/>
          </p:cNvSpPr>
          <p:nvPr/>
        </p:nvSpPr>
        <p:spPr bwMode="auto">
          <a:xfrm flipH="1">
            <a:off x="1598613" y="5619750"/>
            <a:ext cx="104775" cy="661988"/>
          </a:xfrm>
          <a:prstGeom prst="rightBrace">
            <a:avLst>
              <a:gd name="adj1" fmla="val 37412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9714" name="Line 25"/>
          <p:cNvSpPr>
            <a:spLocks noChangeShapeType="1"/>
          </p:cNvSpPr>
          <p:nvPr/>
        </p:nvSpPr>
        <p:spPr bwMode="gray">
          <a:xfrm>
            <a:off x="4448175" y="4675188"/>
            <a:ext cx="29686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29715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6. Soluciones de ácidos y bases débiles</a:t>
            </a:r>
          </a:p>
        </p:txBody>
      </p:sp>
      <p:sp>
        <p:nvSpPr>
          <p:cNvPr id="2971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29717" name="Rectangle 3"/>
          <p:cNvSpPr>
            <a:spLocks noChangeArrowheads="1"/>
          </p:cNvSpPr>
          <p:nvPr/>
        </p:nvSpPr>
        <p:spPr bwMode="auto">
          <a:xfrm>
            <a:off x="1038225" y="3884613"/>
            <a:ext cx="766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Omitiendo la ionización del agua (concentración de agua constante):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072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AADB6B-21C3-4A35-A6F2-144C8D9454EE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30726" name="Picture 4" descr="FG17_07-01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r="56"/>
          <a:stretch>
            <a:fillRect/>
          </a:stretch>
        </p:blipFill>
        <p:spPr bwMode="auto">
          <a:xfrm>
            <a:off x="900113" y="1773238"/>
            <a:ext cx="7345362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6. Soluciones de ácidos y bases débiles</a:t>
            </a: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graphicFrame>
        <p:nvGraphicFramePr>
          <p:cNvPr id="30729" name="34 Objeto"/>
          <p:cNvGraphicFramePr>
            <a:graphicFrameLocks noChangeAspect="1"/>
          </p:cNvGraphicFramePr>
          <p:nvPr/>
        </p:nvGraphicFramePr>
        <p:xfrm>
          <a:off x="5805488" y="1360488"/>
          <a:ext cx="12985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4" imgW="927100" imgH="228600" progId="Equation.DSMT4">
                  <p:embed/>
                </p:oleObj>
              </mc:Choice>
              <mc:Fallback>
                <p:oleObj name="Equation" r:id="rId4" imgW="927100" imgH="228600" progId="Equation.DSMT4">
                  <p:embed/>
                  <p:pic>
                    <p:nvPicPr>
                      <p:cNvPr id="0" name="3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1360488"/>
                        <a:ext cx="12985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34 Objeto"/>
          <p:cNvGraphicFramePr>
            <a:graphicFrameLocks noChangeAspect="1"/>
          </p:cNvGraphicFramePr>
          <p:nvPr/>
        </p:nvGraphicFramePr>
        <p:xfrm>
          <a:off x="4225925" y="1360488"/>
          <a:ext cx="12985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6" imgW="927100" imgH="228600" progId="Equation.DSMT4">
                  <p:embed/>
                </p:oleObj>
              </mc:Choice>
              <mc:Fallback>
                <p:oleObj name="Equation" r:id="rId6" imgW="927100" imgH="228600" progId="Equation.DSMT4">
                  <p:embed/>
                  <p:pic>
                    <p:nvPicPr>
                      <p:cNvPr id="0" name="3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1360488"/>
                        <a:ext cx="12985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3"/>
          <p:cNvSpPr>
            <a:spLocks noChangeArrowheads="1"/>
          </p:cNvSpPr>
          <p:nvPr/>
        </p:nvSpPr>
        <p:spPr bwMode="auto">
          <a:xfrm>
            <a:off x="827088" y="1360488"/>
            <a:ext cx="76612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analogía con el pH, se definen: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174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F072195-2FF9-4BB1-A3EB-B39B90459B44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50" name="Rectangle 3"/>
          <p:cNvSpPr>
            <a:spLocks noChangeArrowheads="1"/>
          </p:cNvSpPr>
          <p:nvPr/>
        </p:nvSpPr>
        <p:spPr bwMode="auto">
          <a:xfrm>
            <a:off x="681038" y="1484313"/>
            <a:ext cx="8066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Relación entre constantes de disociación</a:t>
            </a:r>
            <a:endParaRPr lang="es-ES" altLang="es-ES" sz="200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1751" name="Rectangle 3"/>
          <p:cNvSpPr>
            <a:spLocks noChangeArrowheads="1"/>
          </p:cNvSpPr>
          <p:nvPr/>
        </p:nvSpPr>
        <p:spPr bwMode="auto">
          <a:xfrm>
            <a:off x="1038225" y="1989138"/>
            <a:ext cx="76612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ácido-base conjugados: cuanto más fuerte es el ácido, más débil es su base conjugada; cuanto más fuerte es una base, más débil es el ácido conjugado. </a:t>
            </a:r>
          </a:p>
        </p:txBody>
      </p:sp>
      <p:pic>
        <p:nvPicPr>
          <p:cNvPr id="317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41388" y="2636838"/>
            <a:ext cx="4156075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941388" y="3357563"/>
            <a:ext cx="53308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4" name="Rectangle 3"/>
          <p:cNvSpPr>
            <a:spLocks noChangeArrowheads="1"/>
          </p:cNvSpPr>
          <p:nvPr/>
        </p:nvSpPr>
        <p:spPr bwMode="auto">
          <a:xfrm>
            <a:off x="6643688" y="2771775"/>
            <a:ext cx="19812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Sumando ambas:</a:t>
            </a:r>
          </a:p>
        </p:txBody>
      </p:sp>
      <p:pic>
        <p:nvPicPr>
          <p:cNvPr id="3175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43688" y="3140075"/>
            <a:ext cx="23764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42988" y="4344988"/>
            <a:ext cx="462597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57" name="Line 25"/>
          <p:cNvSpPr>
            <a:spLocks noChangeShapeType="1"/>
          </p:cNvSpPr>
          <p:nvPr/>
        </p:nvSpPr>
        <p:spPr bwMode="gray">
          <a:xfrm>
            <a:off x="5740400" y="4621213"/>
            <a:ext cx="446088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pic>
        <p:nvPicPr>
          <p:cNvPr id="31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3650" y="4440238"/>
            <a:ext cx="249555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60" name="Rectangle 3"/>
          <p:cNvSpPr>
            <a:spLocks noChangeArrowheads="1"/>
          </p:cNvSpPr>
          <p:nvPr/>
        </p:nvSpPr>
        <p:spPr bwMode="auto">
          <a:xfrm>
            <a:off x="1038225" y="5229225"/>
            <a:ext cx="76612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  <a:defRPr/>
            </a:pPr>
            <a:r>
              <a:rPr lang="es-ES" altLang="es-ES" sz="1800" b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El producto de la constante de disociación de un ácido y la constante de disociación de su base conjugada es igual al producto iónico del agua</a:t>
            </a:r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95575" y="6062663"/>
            <a:ext cx="25669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 bwMode="auto">
          <a:xfrm>
            <a:off x="6283325" y="4344988"/>
            <a:ext cx="2609850" cy="504825"/>
          </a:xfrm>
          <a:prstGeom prst="rect">
            <a:avLst/>
          </a:prstGeom>
          <a:noFill/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5511800" y="6078538"/>
            <a:ext cx="27717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>
                <a:latin typeface="Bradley Hand ITC" panose="03070402050302030203" pitchFamily="66" charset="0"/>
              </a:rPr>
              <a:t>Tomando logaritmos</a:t>
            </a:r>
            <a:endParaRPr kumimoji="0" lang="es-ES" altLang="es-ES" sz="160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1763" name="12 Cerrar llave"/>
          <p:cNvSpPr>
            <a:spLocks/>
          </p:cNvSpPr>
          <p:nvPr/>
        </p:nvSpPr>
        <p:spPr bwMode="auto">
          <a:xfrm>
            <a:off x="6389688" y="2636838"/>
            <a:ext cx="127000" cy="1323975"/>
          </a:xfrm>
          <a:prstGeom prst="rightBrace">
            <a:avLst>
              <a:gd name="adj1" fmla="val 37453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1764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6. Soluciones de ácidos y bases débiles</a:t>
            </a:r>
          </a:p>
        </p:txBody>
      </p:sp>
      <p:sp>
        <p:nvSpPr>
          <p:cNvPr id="31765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4725" y="619125"/>
            <a:ext cx="4665663" cy="460375"/>
          </a:xfrm>
          <a:solidFill>
            <a:srgbClr val="FFCC99"/>
          </a:solidFill>
        </p:spPr>
        <p:txBody>
          <a:bodyPr/>
          <a:lstStyle/>
          <a:p>
            <a:pPr eaLnBrk="1" hangingPunct="1"/>
            <a:r>
              <a:rPr lang="es-ES" altLang="es-ES" smtClean="0">
                <a:effectLst/>
                <a:latin typeface="Calibri" panose="020F0502020204030204" pitchFamily="34" charset="0"/>
              </a:rPr>
              <a:t>Contenido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68338" y="115888"/>
            <a:ext cx="77914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20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pic>
        <p:nvPicPr>
          <p:cNvPr id="14340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523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Group 63"/>
          <p:cNvGraphicFramePr>
            <a:graphicFrameLocks noGrp="1"/>
          </p:cNvGraphicFramePr>
          <p:nvPr/>
        </p:nvGraphicFramePr>
        <p:xfrm>
          <a:off x="282575" y="1671638"/>
          <a:ext cx="5692775" cy="4062412"/>
        </p:xfrm>
        <a:graphic>
          <a:graphicData uri="http://schemas.openxmlformats.org/drawingml/2006/table">
            <a:tbl>
              <a:tblPr/>
              <a:tblGrid>
                <a:gridCol w="32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999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1. Equilibrios ácido-base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867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ahoma" pitchFamily="34" charset="0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1.1 Concepto de ácidos y bases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1.2 Fuerza relativa de ácidos y bases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1.3 Auto-ionización del agua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1.4 Soluciones de ácidos y bases fuertes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1.5 Concepto de pH de una solución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1.6 Soluciones de ácidos y bases débiles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1.7 Propiedades ácido-base de las soluciones de sales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1.8 Efecto del </a:t>
                      </a:r>
                      <a:r>
                        <a:rPr kumimoji="0" lang="es-ES" altLang="es-E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ión</a:t>
                      </a: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 común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1.9 Soluciones amortiguadoras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altLang="es-E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	1.10 Curvas de titulación ácido-base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99"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ahoma" pitchFamily="34" charset="0"/>
                          <a:cs typeface="Tahoma" pitchFamily="34" charset="0"/>
                          <a:sym typeface="Wingdings" pitchFamily="2" charset="2"/>
                        </a:rPr>
                        <a:t>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Calibri" pitchFamily="34" charset="0"/>
                        </a:rPr>
                        <a:t>2. Equilibrios de solubilidad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547">
                <a:tc>
                  <a:txBody>
                    <a:bodyPr/>
                    <a:lstStyle/>
                    <a:p>
                      <a:endParaRPr lang="es-ES" sz="1800" dirty="0">
                        <a:solidFill>
                          <a:srgbClr val="000099"/>
                        </a:solidFill>
                      </a:endParaRPr>
                    </a:p>
                  </a:txBody>
                  <a:tcPr marL="36002" marR="36002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0" marR="0" lvl="0" indent="-381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endParaRPr kumimoji="1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2.1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 La constante del producto de solubilidad, </a:t>
                      </a:r>
                      <a:r>
                        <a:rPr lang="es-ES" altLang="es-ES" sz="1600" b="0" i="1" baseline="0" dirty="0" err="1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K</a:t>
                      </a:r>
                      <a:r>
                        <a:rPr lang="es-ES" altLang="es-ES" sz="1600" b="0" i="1" baseline="-25000" dirty="0" err="1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ps</a:t>
                      </a:r>
                      <a:endParaRPr lang="es-ES" altLang="es-ES" sz="1600" b="0" i="1" baseline="-25000" dirty="0" smtClean="0">
                        <a:solidFill>
                          <a:srgbClr val="4D4D4D"/>
                        </a:solidFill>
                        <a:latin typeface="Calibri" pitchFamily="34" charset="0"/>
                      </a:endParaRP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2.2 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Relación entre solubilidad y </a:t>
                      </a:r>
                      <a:r>
                        <a:rPr lang="es-ES" altLang="es-ES" sz="1600" b="0" i="1" baseline="0" dirty="0" err="1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K</a:t>
                      </a:r>
                      <a:r>
                        <a:rPr lang="es-ES" altLang="es-ES" sz="1600" b="0" i="1" baseline="-25000" dirty="0" err="1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ps</a:t>
                      </a:r>
                      <a:endParaRPr lang="es-ES" altLang="es-ES" sz="1600" b="0" i="1" baseline="-25000" dirty="0" smtClean="0">
                        <a:solidFill>
                          <a:srgbClr val="4D4D4D"/>
                        </a:solidFill>
                        <a:latin typeface="Calibri" pitchFamily="34" charset="0"/>
                      </a:endParaRP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2.3 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Factores que afectan a la solubilidad</a:t>
                      </a:r>
                    </a:p>
                    <a:p>
                      <a:pPr marL="358775" marR="0" lvl="0" indent="-3587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altLang="es-ES" sz="1600" b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	2.4 </a:t>
                      </a:r>
                      <a:r>
                        <a:rPr lang="es-ES" altLang="es-ES" sz="1600" b="0" baseline="0" dirty="0" smtClean="0">
                          <a:solidFill>
                            <a:srgbClr val="4D4D4D"/>
                          </a:solidFill>
                          <a:latin typeface="Calibri" pitchFamily="34" charset="0"/>
                        </a:rPr>
                        <a:t>Precipitación y separación de iones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354" name="Picture 2" descr="http://home.dhc.ac.kr/~young/lecture/img/instrument/pH_pH%20buffer%20s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554538"/>
            <a:ext cx="29813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 bwMode="auto">
          <a:xfrm>
            <a:off x="3860800" y="6092825"/>
            <a:ext cx="566738" cy="4603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2774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57FA7A-78E3-49A1-83FB-AE57E0EDC44B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pic>
        <p:nvPicPr>
          <p:cNvPr id="32776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1128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3"/>
          <p:cNvSpPr>
            <a:spLocks noChangeArrowheads="1"/>
          </p:cNvSpPr>
          <p:nvPr/>
        </p:nvSpPr>
        <p:spPr bwMode="auto">
          <a:xfrm>
            <a:off x="904875" y="1268413"/>
            <a:ext cx="784383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542925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Ejemplo 1</a:t>
            </a:r>
          </a:p>
          <a:p>
            <a:pPr lvl="2" eaLnBrk="1" hangingPunct="1">
              <a:spcBef>
                <a:spcPts val="600"/>
              </a:spcBef>
            </a:pP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Calcular el pH de la solución resultante al disolver 9,5 g de HNO</a:t>
            </a:r>
            <a:r>
              <a:rPr lang="es-ES" altLang="es-ES" sz="1800" b="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 en 200 mL de agua. ¿Cuál es el porcentaje de ionización del ácido? </a:t>
            </a:r>
            <a:r>
              <a:rPr lang="es-ES" altLang="es-ES" sz="1800" b="0" i="1">
                <a:solidFill>
                  <a:srgbClr val="002060"/>
                </a:solidFill>
                <a:latin typeface="Times New Roman" panose="02020603050405020304" pitchFamily="18" charset="0"/>
              </a:rPr>
              <a:t>K</a:t>
            </a:r>
            <a:r>
              <a:rPr lang="es-ES" altLang="es-ES" sz="1800" b="0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 = 4,5×10</a:t>
            </a:r>
            <a:r>
              <a:rPr lang="es-ES" altLang="es-ES" sz="1800" b="0" baseline="30000">
                <a:solidFill>
                  <a:srgbClr val="002060"/>
                </a:solidFill>
                <a:latin typeface="Times New Roman" panose="02020603050405020304" pitchFamily="18" charset="0"/>
              </a:rPr>
              <a:t>–4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5219700" y="3643313"/>
          <a:ext cx="327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(mol/L)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HNO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s-ES" sz="1400" b="0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s-ES" sz="1400" b="0" baseline="30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1400" b="0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s-ES" sz="1400" b="0" baseline="-25000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  <a:endParaRPr lang="es-ES" sz="1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1,01–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805" name="1 Objeto"/>
          <p:cNvGraphicFramePr>
            <a:graphicFrameLocks noChangeAspect="1"/>
          </p:cNvGraphicFramePr>
          <p:nvPr/>
        </p:nvGraphicFramePr>
        <p:xfrm>
          <a:off x="1692275" y="2820988"/>
          <a:ext cx="211455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4" imgW="1511300" imgH="241300" progId="Equation.DSMT4">
                  <p:embed/>
                </p:oleObj>
              </mc:Choice>
              <mc:Fallback>
                <p:oleObj name="Equation" r:id="rId4" imgW="1511300" imgH="2413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820988"/>
                        <a:ext cx="211455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6" name="Rectangle 3"/>
          <p:cNvSpPr>
            <a:spLocks noChangeArrowheads="1"/>
          </p:cNvSpPr>
          <p:nvPr/>
        </p:nvSpPr>
        <p:spPr bwMode="auto">
          <a:xfrm>
            <a:off x="468313" y="2460625"/>
            <a:ext cx="48244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Ecuación de equilibrio (sin la ionización del agua):</a:t>
            </a:r>
          </a:p>
        </p:txBody>
      </p:sp>
      <p:sp>
        <p:nvSpPr>
          <p:cNvPr id="32807" name="Rectangle 3"/>
          <p:cNvSpPr>
            <a:spLocks noChangeArrowheads="1"/>
          </p:cNvSpPr>
          <p:nvPr/>
        </p:nvSpPr>
        <p:spPr bwMode="auto">
          <a:xfrm>
            <a:off x="468313" y="3390900"/>
            <a:ext cx="2447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Constante de equilibrio:</a:t>
            </a:r>
          </a:p>
        </p:txBody>
      </p:sp>
      <p:graphicFrame>
        <p:nvGraphicFramePr>
          <p:cNvPr id="32808" name="1 Objeto"/>
          <p:cNvGraphicFramePr>
            <a:graphicFrameLocks noChangeAspect="1"/>
          </p:cNvGraphicFramePr>
          <p:nvPr/>
        </p:nvGraphicFramePr>
        <p:xfrm>
          <a:off x="5732463" y="2800350"/>
          <a:ext cx="29511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6" imgW="2273300" imgH="419100" progId="Equation.DSMT4">
                  <p:embed/>
                </p:oleObj>
              </mc:Choice>
              <mc:Fallback>
                <p:oleObj name="Equation" r:id="rId6" imgW="2273300" imgH="4191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2800350"/>
                        <a:ext cx="29511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9" name="Rectangle 3"/>
          <p:cNvSpPr>
            <a:spLocks noChangeArrowheads="1"/>
          </p:cNvSpPr>
          <p:nvPr/>
        </p:nvSpPr>
        <p:spPr bwMode="auto">
          <a:xfrm>
            <a:off x="468313" y="3922713"/>
            <a:ext cx="46942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Si </a:t>
            </a:r>
            <a:r>
              <a:rPr lang="es-ES" altLang="es-E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s-ES" altLang="es-ES" sz="1600" b="0" baseline="3000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 solo procede de la disociación del ácido, la variación de concentración hasta el equilibrio es </a:t>
            </a:r>
            <a:r>
              <a:rPr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</a:t>
            </a:r>
            <a:endParaRPr lang="es-ES" altLang="es-ES" sz="1600" b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graphicFrame>
        <p:nvGraphicFramePr>
          <p:cNvPr id="32810" name="1 Objeto"/>
          <p:cNvGraphicFramePr>
            <a:graphicFrameLocks noChangeAspect="1"/>
          </p:cNvGraphicFramePr>
          <p:nvPr/>
        </p:nvGraphicFramePr>
        <p:xfrm>
          <a:off x="1476375" y="4754563"/>
          <a:ext cx="2162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Equation" r:id="rId8" imgW="1663700" imgH="457200" progId="Equation.DSMT4">
                  <p:embed/>
                </p:oleObj>
              </mc:Choice>
              <mc:Fallback>
                <p:oleObj name="Equation" r:id="rId8" imgW="1663700" imgH="457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54563"/>
                        <a:ext cx="2162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1" name="12 Cerrar llave"/>
          <p:cNvSpPr>
            <a:spLocks/>
          </p:cNvSpPr>
          <p:nvPr/>
        </p:nvSpPr>
        <p:spPr bwMode="auto">
          <a:xfrm>
            <a:off x="3851275" y="4724400"/>
            <a:ext cx="104775" cy="1089025"/>
          </a:xfrm>
          <a:prstGeom prst="rightBrace">
            <a:avLst>
              <a:gd name="adj1" fmla="val 37437"/>
              <a:gd name="adj2" fmla="val 50000"/>
            </a:avLst>
          </a:prstGeom>
          <a:noFill/>
          <a:ln w="31750" cap="rnd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2812" name="Line 25"/>
          <p:cNvSpPr>
            <a:spLocks noChangeShapeType="1"/>
          </p:cNvSpPr>
          <p:nvPr/>
        </p:nvSpPr>
        <p:spPr bwMode="gray">
          <a:xfrm>
            <a:off x="4140200" y="5270500"/>
            <a:ext cx="446088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2813" name="Rectangle 3"/>
          <p:cNvSpPr>
            <a:spLocks noChangeArrowheads="1"/>
          </p:cNvSpPr>
          <p:nvPr/>
        </p:nvSpPr>
        <p:spPr bwMode="auto">
          <a:xfrm>
            <a:off x="904875" y="5465763"/>
            <a:ext cx="3168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Aproximación:   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1,01 – </a:t>
            </a:r>
            <a:r>
              <a:rPr lang="es-ES" altLang="es-ES" sz="1600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1,01  </a:t>
            </a:r>
          </a:p>
        </p:txBody>
      </p:sp>
      <p:sp>
        <p:nvSpPr>
          <p:cNvPr id="32814" name="Rectangle 3"/>
          <p:cNvSpPr>
            <a:spLocks noChangeArrowheads="1"/>
          </p:cNvSpPr>
          <p:nvPr/>
        </p:nvSpPr>
        <p:spPr bwMode="auto">
          <a:xfrm>
            <a:off x="5622925" y="2460625"/>
            <a:ext cx="3168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Concentración inicial de ácido:</a:t>
            </a:r>
          </a:p>
        </p:txBody>
      </p:sp>
      <p:sp>
        <p:nvSpPr>
          <p:cNvPr id="32815" name="Text Box 22"/>
          <p:cNvSpPr txBox="1">
            <a:spLocks noChangeArrowheads="1"/>
          </p:cNvSpPr>
          <p:nvPr/>
        </p:nvSpPr>
        <p:spPr bwMode="gray">
          <a:xfrm>
            <a:off x="7019925" y="476250"/>
            <a:ext cx="20891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anose="020F0502020204030204" pitchFamily="34" charset="0"/>
              </a:rPr>
              <a:t>(Examen 689010740-2012SR)</a:t>
            </a:r>
          </a:p>
        </p:txBody>
      </p:sp>
      <p:graphicFrame>
        <p:nvGraphicFramePr>
          <p:cNvPr id="32816" name="1 Objeto"/>
          <p:cNvGraphicFramePr>
            <a:graphicFrameLocks noChangeAspect="1"/>
          </p:cNvGraphicFramePr>
          <p:nvPr/>
        </p:nvGraphicFramePr>
        <p:xfrm>
          <a:off x="3021013" y="3227388"/>
          <a:ext cx="135096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Equation" r:id="rId10" imgW="1041400" imgH="457200" progId="Equation.DSMT4">
                  <p:embed/>
                </p:oleObj>
              </mc:Choice>
              <mc:Fallback>
                <p:oleObj name="Equation" r:id="rId10" imgW="1041400" imgH="457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227388"/>
                        <a:ext cx="1350962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7" name="Rectangle 3"/>
          <p:cNvSpPr>
            <a:spLocks noChangeArrowheads="1"/>
          </p:cNvSpPr>
          <p:nvPr/>
        </p:nvSpPr>
        <p:spPr bwMode="auto">
          <a:xfrm>
            <a:off x="4716463" y="5099050"/>
            <a:ext cx="36147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s-ES" sz="1600" b="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1,01·</a:t>
            </a:r>
            <a:r>
              <a:rPr lang="es-ES" altLang="es-ES" sz="1600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1600" b="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→  </a:t>
            </a:r>
            <a:r>
              <a:rPr lang="es-ES" altLang="es-ES" sz="1600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[H</a:t>
            </a:r>
            <a:r>
              <a:rPr lang="es-ES" altLang="es-ES" sz="1600" b="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0,0213 M</a:t>
            </a:r>
          </a:p>
        </p:txBody>
      </p:sp>
      <p:graphicFrame>
        <p:nvGraphicFramePr>
          <p:cNvPr id="32818" name="1 Objeto"/>
          <p:cNvGraphicFramePr>
            <a:graphicFrameLocks noChangeAspect="1"/>
          </p:cNvGraphicFramePr>
          <p:nvPr/>
        </p:nvGraphicFramePr>
        <p:xfrm>
          <a:off x="1212850" y="6053138"/>
          <a:ext cx="31146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Equation" r:id="rId12" imgW="2400300" imgH="419100" progId="Equation.DSMT4">
                  <p:embed/>
                </p:oleObj>
              </mc:Choice>
              <mc:Fallback>
                <p:oleObj name="Equation" r:id="rId12" imgW="2400300" imgH="4191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6053138"/>
                        <a:ext cx="31146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9" name="Rectangle 3"/>
          <p:cNvSpPr>
            <a:spLocks noChangeArrowheads="1"/>
          </p:cNvSpPr>
          <p:nvPr/>
        </p:nvSpPr>
        <p:spPr bwMode="auto">
          <a:xfrm>
            <a:off x="4826000" y="6156325"/>
            <a:ext cx="377825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C0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La aproximación era razonable </a:t>
            </a:r>
            <a:r>
              <a:rPr lang="es-ES" altLang="es-E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(&lt;5%)</a:t>
            </a:r>
          </a:p>
        </p:txBody>
      </p:sp>
      <p:sp>
        <p:nvSpPr>
          <p:cNvPr id="30" name="29 Rectángulo"/>
          <p:cNvSpPr/>
          <p:nvPr/>
        </p:nvSpPr>
        <p:spPr bwMode="auto">
          <a:xfrm>
            <a:off x="6594475" y="5537200"/>
            <a:ext cx="454025" cy="4603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2821" name="Rectangle 3"/>
          <p:cNvSpPr>
            <a:spLocks noChangeArrowheads="1"/>
          </p:cNvSpPr>
          <p:nvPr/>
        </p:nvSpPr>
        <p:spPr bwMode="auto">
          <a:xfrm>
            <a:off x="4716463" y="5588000"/>
            <a:ext cx="3614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pH = –log [H</a:t>
            </a:r>
            <a:r>
              <a:rPr lang="es-ES" altLang="es-ES" sz="1600" b="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1,67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 bwMode="auto">
          <a:xfrm>
            <a:off x="6985000" y="5949950"/>
            <a:ext cx="566738" cy="4603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3798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A8BD703-37BE-47CD-84ED-8E9D8992BA22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33800" name="Rectangle 3"/>
          <p:cNvSpPr>
            <a:spLocks noChangeArrowheads="1"/>
          </p:cNvSpPr>
          <p:nvPr/>
        </p:nvSpPr>
        <p:spPr bwMode="auto">
          <a:xfrm>
            <a:off x="904875" y="1268413"/>
            <a:ext cx="805973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542925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Ejemplo 2</a:t>
            </a:r>
          </a:p>
          <a:p>
            <a:pPr lvl="2" eaLnBrk="1" hangingPunct="1">
              <a:spcBef>
                <a:spcPts val="600"/>
              </a:spcBef>
            </a:pP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Calcular el pH de una solución 0,01M de H</a:t>
            </a:r>
            <a:r>
              <a:rPr lang="es-ES" altLang="es-ES" sz="1800" b="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PO</a:t>
            </a:r>
            <a:r>
              <a:rPr lang="es-ES" altLang="es-ES" sz="1800" b="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s-ES" altLang="es-ES" sz="1800" b="0" i="1">
                <a:solidFill>
                  <a:srgbClr val="002060"/>
                </a:solidFill>
                <a:latin typeface="Times New Roman" panose="02020603050405020304" pitchFamily="18" charset="0"/>
              </a:rPr>
              <a:t>K</a:t>
            </a:r>
            <a:r>
              <a:rPr lang="es-ES" altLang="es-ES" sz="1800" b="0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a</a:t>
            </a:r>
            <a:r>
              <a:rPr lang="es-ES" altLang="es-ES" sz="1800" b="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 = 7,69×10</a:t>
            </a:r>
            <a:r>
              <a:rPr lang="es-ES" altLang="es-ES" sz="1800" b="0" baseline="30000">
                <a:solidFill>
                  <a:srgbClr val="002060"/>
                </a:solidFill>
                <a:latin typeface="Times New Roman" panose="02020603050405020304" pitchFamily="18" charset="0"/>
              </a:rPr>
              <a:t>–3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611188" y="3284538"/>
          <a:ext cx="327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(mol/L)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s-ES" sz="1400" b="0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s-ES" sz="1400" b="0" baseline="30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s-ES" sz="1400" b="0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s-ES" sz="1400" b="0" baseline="-25000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  <a:endParaRPr lang="es-ES" sz="1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0,01–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828" name="1 Objeto"/>
          <p:cNvGraphicFramePr>
            <a:graphicFrameLocks noChangeAspect="1"/>
          </p:cNvGraphicFramePr>
          <p:nvPr/>
        </p:nvGraphicFramePr>
        <p:xfrm>
          <a:off x="5808663" y="2173288"/>
          <a:ext cx="23637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3" imgW="1688367" imgH="241195" progId="Equation.DSMT4">
                  <p:embed/>
                </p:oleObj>
              </mc:Choice>
              <mc:Fallback>
                <p:oleObj name="Equation" r:id="rId3" imgW="1688367" imgH="241195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173288"/>
                        <a:ext cx="236378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1 Objeto"/>
          <p:cNvGraphicFramePr>
            <a:graphicFrameLocks noChangeAspect="1"/>
          </p:cNvGraphicFramePr>
          <p:nvPr/>
        </p:nvGraphicFramePr>
        <p:xfrm>
          <a:off x="6161088" y="2619375"/>
          <a:ext cx="15668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Equation" r:id="rId5" imgW="1206500" imgH="457200" progId="Equation.DSMT4">
                  <p:embed/>
                </p:oleObj>
              </mc:Choice>
              <mc:Fallback>
                <p:oleObj name="Equation" r:id="rId5" imgW="1206500" imgH="457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2619375"/>
                        <a:ext cx="15668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1 Objeto"/>
          <p:cNvGraphicFramePr>
            <a:graphicFrameLocks noChangeAspect="1"/>
          </p:cNvGraphicFramePr>
          <p:nvPr/>
        </p:nvGraphicFramePr>
        <p:xfrm>
          <a:off x="1098550" y="4756150"/>
          <a:ext cx="24241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Equation" r:id="rId7" imgW="1866900" imgH="457200" progId="Equation.DSMT4">
                  <p:embed/>
                </p:oleObj>
              </mc:Choice>
              <mc:Fallback>
                <p:oleObj name="Equation" r:id="rId7" imgW="1866900" imgH="457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756150"/>
                        <a:ext cx="24241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1" name="12 Cerrar llave"/>
          <p:cNvSpPr>
            <a:spLocks/>
          </p:cNvSpPr>
          <p:nvPr/>
        </p:nvSpPr>
        <p:spPr bwMode="auto">
          <a:xfrm>
            <a:off x="3819525" y="4724400"/>
            <a:ext cx="104775" cy="1089025"/>
          </a:xfrm>
          <a:prstGeom prst="rightBrace">
            <a:avLst>
              <a:gd name="adj1" fmla="val 37437"/>
              <a:gd name="adj2" fmla="val 50000"/>
            </a:avLst>
          </a:prstGeom>
          <a:noFill/>
          <a:ln w="31750" cap="rnd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3832" name="23 Objeto"/>
          <p:cNvGraphicFramePr>
            <a:graphicFrameLocks noChangeAspect="1"/>
          </p:cNvGraphicFramePr>
          <p:nvPr/>
        </p:nvGraphicFramePr>
        <p:xfrm>
          <a:off x="5219700" y="4140200"/>
          <a:ext cx="33480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Equation" r:id="rId9" imgW="2578100" imgH="444500" progId="Equation.DSMT4">
                  <p:embed/>
                </p:oleObj>
              </mc:Choice>
              <mc:Fallback>
                <p:oleObj name="Equation" r:id="rId9" imgW="2578100" imgH="444500" progId="Equation.DSMT4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0200"/>
                        <a:ext cx="33480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3" name="2 Objeto"/>
          <p:cNvGraphicFramePr>
            <a:graphicFrameLocks noChangeAspect="1"/>
          </p:cNvGraphicFramePr>
          <p:nvPr/>
        </p:nvGraphicFramePr>
        <p:xfrm>
          <a:off x="5076825" y="4813300"/>
          <a:ext cx="35115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Equation" r:id="rId11" imgW="2705100" imgH="444500" progId="Equation.DSMT4">
                  <p:embed/>
                </p:oleObj>
              </mc:Choice>
              <mc:Fallback>
                <p:oleObj name="Equation" r:id="rId11" imgW="2705100" imgH="444500" progId="Equation.DSMT4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13300"/>
                        <a:ext cx="35115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34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411288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35" name="Rectangle 3"/>
          <p:cNvSpPr>
            <a:spLocks noChangeArrowheads="1"/>
          </p:cNvSpPr>
          <p:nvPr/>
        </p:nvSpPr>
        <p:spPr bwMode="auto">
          <a:xfrm>
            <a:off x="912813" y="2203450"/>
            <a:ext cx="48244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Ecuación de equilibrio (sin la ionización del agua):</a:t>
            </a:r>
          </a:p>
        </p:txBody>
      </p:sp>
      <p:sp>
        <p:nvSpPr>
          <p:cNvPr id="33836" name="Rectangle 3"/>
          <p:cNvSpPr>
            <a:spLocks noChangeArrowheads="1"/>
          </p:cNvSpPr>
          <p:nvPr/>
        </p:nvSpPr>
        <p:spPr bwMode="auto">
          <a:xfrm>
            <a:off x="912813" y="2730500"/>
            <a:ext cx="469423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Constante de equilibrio (primera ionización):</a:t>
            </a:r>
          </a:p>
        </p:txBody>
      </p:sp>
      <p:sp>
        <p:nvSpPr>
          <p:cNvPr id="33837" name="Rectangle 3"/>
          <p:cNvSpPr>
            <a:spLocks noChangeArrowheads="1"/>
          </p:cNvSpPr>
          <p:nvPr/>
        </p:nvSpPr>
        <p:spPr bwMode="auto">
          <a:xfrm>
            <a:off x="4067175" y="3355975"/>
            <a:ext cx="469582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2857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Clr>
                <a:srgbClr val="C00000"/>
              </a:buClr>
              <a:buFont typeface="Wingdings" panose="05000000000000000000" pitchFamily="2" charset="2"/>
              <a:buChar char="ß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Variación de concentración hasta el equilibrio si </a:t>
            </a:r>
            <a:r>
              <a:rPr lang="es-ES" altLang="es-E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</a:t>
            </a:r>
            <a:r>
              <a:rPr lang="es-ES" altLang="es-ES" sz="1600" b="0" baseline="3000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 solo procede de la disociación del ácido</a:t>
            </a:r>
            <a:endParaRPr lang="es-ES" altLang="es-ES" sz="1600" b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3838" name="Rectangle 3"/>
          <p:cNvSpPr>
            <a:spLocks noChangeArrowheads="1"/>
          </p:cNvSpPr>
          <p:nvPr/>
        </p:nvSpPr>
        <p:spPr bwMode="auto">
          <a:xfrm>
            <a:off x="827088" y="5464175"/>
            <a:ext cx="3168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Aproximación:   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0,01 – </a:t>
            </a:r>
            <a:r>
              <a:rPr lang="es-ES" altLang="es-ES" sz="1600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0,01  </a:t>
            </a:r>
          </a:p>
        </p:txBody>
      </p:sp>
      <p:sp>
        <p:nvSpPr>
          <p:cNvPr id="33839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anose="020F0502020204030204" pitchFamily="34" charset="0"/>
              </a:rPr>
              <a:t>(Examen E680310350-2010SO)</a:t>
            </a:r>
          </a:p>
        </p:txBody>
      </p:sp>
      <p:cxnSp>
        <p:nvCxnSpPr>
          <p:cNvPr id="33840" name="3 Conector curvado"/>
          <p:cNvCxnSpPr>
            <a:cxnSpLocks noChangeShapeType="1"/>
          </p:cNvCxnSpPr>
          <p:nvPr/>
        </p:nvCxnSpPr>
        <p:spPr bwMode="auto">
          <a:xfrm flipV="1">
            <a:off x="4140200" y="4427538"/>
            <a:ext cx="936625" cy="833437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00B05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841" name="Rectangle 3"/>
          <p:cNvSpPr>
            <a:spLocks noChangeArrowheads="1"/>
          </p:cNvSpPr>
          <p:nvPr/>
        </p:nvSpPr>
        <p:spPr bwMode="auto">
          <a:xfrm>
            <a:off x="4802188" y="5454650"/>
            <a:ext cx="37782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C0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La aproximación no es razonable</a:t>
            </a:r>
            <a:endParaRPr lang="es-ES" altLang="es-ES" sz="1600" b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842" name="1 Objeto"/>
          <p:cNvGraphicFramePr>
            <a:graphicFrameLocks noChangeAspect="1"/>
          </p:cNvGraphicFramePr>
          <p:nvPr/>
        </p:nvGraphicFramePr>
        <p:xfrm>
          <a:off x="2147888" y="6019800"/>
          <a:ext cx="530701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Equation" r:id="rId14" imgW="4089400" imgH="457200" progId="Equation.DSMT4">
                  <p:embed/>
                </p:oleObj>
              </mc:Choice>
              <mc:Fallback>
                <p:oleObj name="Equation" r:id="rId14" imgW="4089400" imgH="4572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6019800"/>
                        <a:ext cx="530701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3" name="Rectangle 3"/>
          <p:cNvSpPr>
            <a:spLocks noChangeArrowheads="1"/>
          </p:cNvSpPr>
          <p:nvPr/>
        </p:nvSpPr>
        <p:spPr bwMode="auto">
          <a:xfrm>
            <a:off x="250825" y="6002338"/>
            <a:ext cx="31686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Sin aproximación:</a:t>
            </a:r>
            <a:endParaRPr lang="es-ES" altLang="es-ES" sz="16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482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A90277B-F32A-4E6A-A985-5C27C61280F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4822" name="Rectangle 3"/>
          <p:cNvSpPr>
            <a:spLocks noChangeArrowheads="1"/>
          </p:cNvSpPr>
          <p:nvPr/>
        </p:nvSpPr>
        <p:spPr bwMode="auto">
          <a:xfrm>
            <a:off x="681038" y="1268413"/>
            <a:ext cx="6554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7. </a:t>
            </a:r>
            <a:r>
              <a:rPr lang="es-ES" altLang="es-ES">
                <a:latin typeface="Calibri" panose="020F0502020204030204" pitchFamily="34" charset="0"/>
              </a:rPr>
              <a:t>Propiedades de las soluciones de sales</a:t>
            </a:r>
          </a:p>
        </p:txBody>
      </p:sp>
      <p:sp>
        <p:nvSpPr>
          <p:cNvPr id="34823" name="Rectangle 3"/>
          <p:cNvSpPr>
            <a:spLocks noChangeArrowheads="1"/>
          </p:cNvSpPr>
          <p:nvPr/>
        </p:nvSpPr>
        <p:spPr bwMode="auto">
          <a:xfrm>
            <a:off x="1038225" y="1844675"/>
            <a:ext cx="7566025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ES" altLang="es-ES" sz="1600" u="sng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 un compuesto iónico que cuando se disuelve en agua se ioniza totalmente (electrolitos fuertes). Las propiedades básicas o ácidas de una disolución salina dependen de sus iones. 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Hidrólisis</a:t>
            </a: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reacción de un ión con el agua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pH de una solución salina se puede predecir cualitativamente a partir del anión y del catión que forman la sal: 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1763713" y="3644900"/>
          <a:ext cx="5832475" cy="1384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>
                          <a:solidFill>
                            <a:srgbClr val="C00000"/>
                          </a:solidFill>
                          <a:latin typeface="Arial Narrow" pitchFamily="34" charset="0"/>
                          <a:cs typeface="Calibri" pitchFamily="34" charset="0"/>
                        </a:rPr>
                        <a:t>Carácter de la solución</a:t>
                      </a: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  <a:cs typeface="Calibri" pitchFamily="34" charset="0"/>
                        </a:rPr>
                        <a:t>Base fuerte</a:t>
                      </a:r>
                      <a:endParaRPr lang="es-ES" sz="1600" b="0" dirty="0">
                        <a:solidFill>
                          <a:srgbClr val="292929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0" dirty="0" smtClean="0">
                          <a:solidFill>
                            <a:srgbClr val="292929"/>
                          </a:solidFill>
                          <a:latin typeface="Calibri" pitchFamily="34" charset="0"/>
                          <a:cs typeface="Calibri" pitchFamily="34" charset="0"/>
                        </a:rPr>
                        <a:t>Base débil</a:t>
                      </a:r>
                      <a:endParaRPr lang="es-ES" sz="1600" b="0" dirty="0">
                        <a:solidFill>
                          <a:srgbClr val="292929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96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292929"/>
                          </a:solidFill>
                          <a:latin typeface="Calibri" pitchFamily="34" charset="0"/>
                          <a:cs typeface="Calibri" pitchFamily="34" charset="0"/>
                        </a:rPr>
                        <a:t>Ácido fuerte</a:t>
                      </a:r>
                      <a:endParaRPr lang="es-ES" sz="1600" dirty="0">
                        <a:solidFill>
                          <a:srgbClr val="292929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Neutra ( pH = 7 )</a:t>
                      </a:r>
                      <a:endParaRPr lang="es-ES" sz="1600" dirty="0">
                        <a:solidFill>
                          <a:srgbClr val="29292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Ácida ( pH &lt; 7 )</a:t>
                      </a:r>
                      <a:endParaRPr lang="es-ES" sz="1600" dirty="0">
                        <a:solidFill>
                          <a:srgbClr val="29292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096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292929"/>
                          </a:solidFill>
                          <a:latin typeface="Calibri" pitchFamily="34" charset="0"/>
                          <a:cs typeface="Calibri" pitchFamily="34" charset="0"/>
                        </a:rPr>
                        <a:t>Ácido</a:t>
                      </a:r>
                      <a:r>
                        <a:rPr lang="es-ES" sz="1600" baseline="0" dirty="0" smtClean="0">
                          <a:solidFill>
                            <a:srgbClr val="292929"/>
                          </a:solidFill>
                          <a:latin typeface="Calibri" pitchFamily="34" charset="0"/>
                          <a:cs typeface="Calibri" pitchFamily="34" charset="0"/>
                        </a:rPr>
                        <a:t> débil</a:t>
                      </a:r>
                      <a:endParaRPr lang="es-ES" sz="1600" dirty="0">
                        <a:solidFill>
                          <a:srgbClr val="292929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Básica ( pH &gt; 7 )</a:t>
                      </a:r>
                      <a:endParaRPr lang="es-ES" sz="1600" dirty="0">
                        <a:solidFill>
                          <a:srgbClr val="29292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Depende de ( </a:t>
                      </a:r>
                      <a:r>
                        <a:rPr lang="es-ES" sz="1600" i="1" dirty="0" err="1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s-ES" sz="1600" i="1" baseline="-25000" dirty="0" err="1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s-ES" sz="1600" i="1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 K</a:t>
                      </a:r>
                      <a:r>
                        <a:rPr lang="es-ES" sz="1600" i="1" baseline="-25000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s-ES" sz="1600" i="1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s-ES" sz="1600" dirty="0" smtClean="0">
                          <a:solidFill>
                            <a:srgbClr val="29292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s-ES" sz="1600" dirty="0">
                        <a:solidFill>
                          <a:srgbClr val="29292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42" name="Text Box 4"/>
          <p:cNvSpPr txBox="1">
            <a:spLocks noChangeArrowheads="1"/>
          </p:cNvSpPr>
          <p:nvPr/>
        </p:nvSpPr>
        <p:spPr bwMode="auto">
          <a:xfrm>
            <a:off x="2771775" y="5221288"/>
            <a:ext cx="27368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O → No hay reacción</a:t>
            </a:r>
          </a:p>
        </p:txBody>
      </p:sp>
      <p:sp>
        <p:nvSpPr>
          <p:cNvPr id="34843" name="Text Box 5"/>
          <p:cNvSpPr txBox="1">
            <a:spLocks noChangeArrowheads="1"/>
          </p:cNvSpPr>
          <p:nvPr/>
        </p:nvSpPr>
        <p:spPr bwMode="auto">
          <a:xfrm>
            <a:off x="2871788" y="5913438"/>
            <a:ext cx="25368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O → NH</a:t>
            </a:r>
            <a:r>
              <a:rPr lang="en-U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4844" name="Text Box 6"/>
          <p:cNvSpPr txBox="1">
            <a:spLocks noChangeArrowheads="1"/>
          </p:cNvSpPr>
          <p:nvPr/>
        </p:nvSpPr>
        <p:spPr bwMode="auto">
          <a:xfrm>
            <a:off x="2798763" y="5567363"/>
            <a:ext cx="26828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O → No hay reacción</a:t>
            </a:r>
          </a:p>
        </p:txBody>
      </p:sp>
      <p:sp>
        <p:nvSpPr>
          <p:cNvPr id="34845" name="Rectangle 61"/>
          <p:cNvSpPr>
            <a:spLocks noChangeArrowheads="1"/>
          </p:cNvSpPr>
          <p:nvPr/>
        </p:nvSpPr>
        <p:spPr bwMode="auto">
          <a:xfrm>
            <a:off x="1187450" y="5229225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Ejemplos:</a:t>
            </a:r>
          </a:p>
        </p:txBody>
      </p:sp>
      <p:sp>
        <p:nvSpPr>
          <p:cNvPr id="34846" name="Text Box 6"/>
          <p:cNvSpPr txBox="1">
            <a:spLocks noChangeArrowheads="1"/>
          </p:cNvSpPr>
          <p:nvPr/>
        </p:nvSpPr>
        <p:spPr bwMode="auto">
          <a:xfrm>
            <a:off x="2878138" y="6259513"/>
            <a:ext cx="252412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+ H</a:t>
            </a:r>
            <a:r>
              <a:rPr lang="en-U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O → HCN + OH</a:t>
            </a:r>
            <a:r>
              <a:rPr lang="en-U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endParaRPr lang="en-US" altLang="es-E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4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34848" name="Text Box 17"/>
          <p:cNvSpPr txBox="1">
            <a:spLocks noChangeArrowheads="1"/>
          </p:cNvSpPr>
          <p:nvPr/>
        </p:nvSpPr>
        <p:spPr bwMode="auto">
          <a:xfrm>
            <a:off x="5707063" y="5219700"/>
            <a:ext cx="33289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 b="0">
                <a:latin typeface="Bradley Hand ITC" panose="03070402050302030203" pitchFamily="66" charset="0"/>
              </a:rPr>
              <a:t>Los cationes de metales alcalinos y alcalino-térreos no se hidrolizan</a:t>
            </a:r>
            <a:endParaRPr kumimoji="0" lang="es-ES" altLang="es-ES" sz="1600" b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584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F41D02-0B59-4E8E-89AC-A19C3F1E1B3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681038" y="1196975"/>
            <a:ext cx="540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8. </a:t>
            </a:r>
            <a:r>
              <a:rPr lang="es-ES" altLang="es-ES">
                <a:latin typeface="Calibri" panose="020F0502020204030204" pitchFamily="34" charset="0"/>
              </a:rPr>
              <a:t>Efecto del ión común</a:t>
            </a:r>
          </a:p>
        </p:txBody>
      </p:sp>
      <p:sp>
        <p:nvSpPr>
          <p:cNvPr id="35847" name="Rectangle 3"/>
          <p:cNvSpPr>
            <a:spLocks noChangeArrowheads="1"/>
          </p:cNvSpPr>
          <p:nvPr/>
        </p:nvSpPr>
        <p:spPr bwMode="auto">
          <a:xfrm>
            <a:off x="1038225" y="2133600"/>
            <a:ext cx="77993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Efecto del ión común = cambio que se produce en un equilibrio iónico por la adición de un soluto que proporciona un ión </a:t>
            </a:r>
            <a:r>
              <a:rPr lang="es-ES" altLang="es-ES" sz="1600" b="0" i="1" u="sng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ya está presente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solución en equilibrio. </a:t>
            </a:r>
          </a:p>
        </p:txBody>
      </p:sp>
      <p:pic>
        <p:nvPicPr>
          <p:cNvPr id="358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44850" y="3295650"/>
            <a:ext cx="3387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8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78175" y="4448175"/>
            <a:ext cx="3536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850" name="Rectangle 3"/>
          <p:cNvSpPr>
            <a:spLocks noChangeArrowheads="1"/>
          </p:cNvSpPr>
          <p:nvPr/>
        </p:nvSpPr>
        <p:spPr bwMode="auto">
          <a:xfrm>
            <a:off x="2627313" y="3792538"/>
            <a:ext cx="56896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Si añadimos HCl, se incrementa [</a:t>
            </a:r>
            <a:r>
              <a:rPr kumimoji="0"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</a:rPr>
              <a:t>H</a:t>
            </a:r>
            <a:r>
              <a:rPr kumimoji="0" lang="es-ES" altLang="es-ES" sz="1600" b="0" baseline="-25000">
                <a:solidFill>
                  <a:srgbClr val="292929"/>
                </a:solidFill>
                <a:latin typeface="Bradley Hand ITC" panose="03070402050302030203" pitchFamily="66" charset="0"/>
              </a:rPr>
              <a:t>3</a:t>
            </a:r>
            <a:r>
              <a:rPr kumimoji="0"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</a:rPr>
              <a:t>O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Bradley Hand ITC" panose="03070402050302030203" pitchFamily="66" charset="0"/>
              </a:rPr>
              <a:t>+</a:t>
            </a:r>
            <a:r>
              <a:rPr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] y por el principio de Le Chatelier, la ecuación se desplaza hacia la izquierda:</a:t>
            </a:r>
            <a:endParaRPr lang="es-ES" altLang="es-ES" sz="1600" b="0">
              <a:solidFill>
                <a:srgbClr val="FF0000"/>
              </a:solidFill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  <p:sp>
        <p:nvSpPr>
          <p:cNvPr id="35851" name="Line 25"/>
          <p:cNvSpPr>
            <a:spLocks noChangeShapeType="1"/>
          </p:cNvSpPr>
          <p:nvPr/>
        </p:nvSpPr>
        <p:spPr bwMode="gray">
          <a:xfrm flipH="1" flipV="1">
            <a:off x="4746625" y="4913313"/>
            <a:ext cx="576263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5852" name="Text Box 22"/>
          <p:cNvSpPr txBox="1">
            <a:spLocks noChangeArrowheads="1"/>
          </p:cNvSpPr>
          <p:nvPr/>
        </p:nvSpPr>
        <p:spPr bwMode="gray">
          <a:xfrm>
            <a:off x="4314825" y="4922838"/>
            <a:ext cx="1439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desplazamiento</a:t>
            </a:r>
          </a:p>
        </p:txBody>
      </p:sp>
      <p:sp>
        <p:nvSpPr>
          <p:cNvPr id="35853" name="Rectangle 3"/>
          <p:cNvSpPr>
            <a:spLocks noChangeArrowheads="1"/>
          </p:cNvSpPr>
          <p:nvPr/>
        </p:nvSpPr>
        <p:spPr bwMode="auto">
          <a:xfrm>
            <a:off x="1038225" y="5795963"/>
            <a:ext cx="779938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disociación de un electrolito débil (ácido débil o base débil) disminuye cuando se añade un electrolito fuerte que tiene un ión común con él. </a:t>
            </a:r>
          </a:p>
        </p:txBody>
      </p:sp>
      <p:sp>
        <p:nvSpPr>
          <p:cNvPr id="35854" name="Rectangle 61"/>
          <p:cNvSpPr>
            <a:spLocks noChangeArrowheads="1"/>
          </p:cNvSpPr>
          <p:nvPr/>
        </p:nvSpPr>
        <p:spPr bwMode="auto">
          <a:xfrm>
            <a:off x="1476375" y="2774950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843213" y="2805113"/>
            <a:ext cx="4897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Disociación del ácido acético HC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H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 = HAc</a:t>
            </a:r>
          </a:p>
        </p:txBody>
      </p:sp>
      <p:sp>
        <p:nvSpPr>
          <p:cNvPr id="35856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35857" name="Rectangle 3"/>
          <p:cNvSpPr>
            <a:spLocks noChangeArrowheads="1"/>
          </p:cNvSpPr>
          <p:nvPr/>
        </p:nvSpPr>
        <p:spPr bwMode="auto">
          <a:xfrm>
            <a:off x="1042988" y="1773238"/>
            <a:ext cx="74898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400" b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afecta al equilibrio el añadir otro soluto a una solución de un ácido o una base débil?</a:t>
            </a:r>
          </a:p>
        </p:txBody>
      </p:sp>
      <p:sp>
        <p:nvSpPr>
          <p:cNvPr id="35858" name="Rectangle 3"/>
          <p:cNvSpPr>
            <a:spLocks noChangeArrowheads="1"/>
          </p:cNvSpPr>
          <p:nvPr/>
        </p:nvSpPr>
        <p:spPr bwMode="auto">
          <a:xfrm>
            <a:off x="2627313" y="5268913"/>
            <a:ext cx="5689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Ocurre lo mismo si añado acetato sódico NaC</a:t>
            </a:r>
            <a:r>
              <a:rPr lang="es-ES" altLang="es-ES" sz="1600" b="0" baseline="-2500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H</a:t>
            </a:r>
            <a:r>
              <a:rPr lang="es-ES" altLang="es-ES" sz="1600" b="0" baseline="-2500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O</a:t>
            </a:r>
            <a:r>
              <a:rPr lang="es-ES" altLang="es-ES" sz="1600" b="0" baseline="-2500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292929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.</a:t>
            </a:r>
            <a:endParaRPr lang="es-ES" altLang="es-ES" sz="1600" b="0">
              <a:solidFill>
                <a:srgbClr val="FF0000"/>
              </a:solidFill>
              <a:latin typeface="Bradley Hand ITC" panose="03070402050302030203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686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2AF054B-5DDC-49A7-8646-7FFBDE1EFEA5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681038" y="1125538"/>
            <a:ext cx="54038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9. </a:t>
            </a:r>
            <a:r>
              <a:rPr lang="es-ES" altLang="es-ES">
                <a:latin typeface="Calibri" panose="020F0502020204030204" pitchFamily="34" charset="0"/>
              </a:rPr>
              <a:t>Soluciones amortiguadoras</a:t>
            </a:r>
          </a:p>
        </p:txBody>
      </p:sp>
      <p:sp>
        <p:nvSpPr>
          <p:cNvPr id="36871" name="Rectangle 3"/>
          <p:cNvSpPr>
            <a:spLocks noChangeArrowheads="1"/>
          </p:cNvSpPr>
          <p:nvPr/>
        </p:nvSpPr>
        <p:spPr bwMode="auto">
          <a:xfrm>
            <a:off x="827088" y="1630363"/>
            <a:ext cx="8070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Soluciones amortiguadoras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aquellas que mantiene un pH casi constante cuando se adicionan pequeñas cantidades de ácidos o bases. 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solución amortiguadora incluye un ácido y una base en equilibrio, que no se neutralizan entre sí (un par conjugado ácido-base débil), como HC</a:t>
            </a:r>
            <a:r>
              <a:rPr lang="es-E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s-E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s-E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/C</a:t>
            </a:r>
            <a:r>
              <a:rPr lang="es-E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s-E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s-E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altLang="es-ES" sz="1600" b="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‒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 </a:t>
            </a:r>
            <a:r>
              <a:rPr lang="en-U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</a:t>
            </a:r>
            <a:r>
              <a:rPr lang="en-U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es-ES" sz="1600" b="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/NH</a:t>
            </a:r>
            <a:r>
              <a:rPr lang="en-US" altLang="es-ES" sz="1600" b="0" baseline="-25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 amortiguadora 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cantidad de ácido o base admitida antes de variar el pH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 i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Intervalo de regulación 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intervalo de pH en el que la disolución neutraliza ácidos y bases</a:t>
            </a:r>
          </a:p>
        </p:txBody>
      </p:sp>
      <p:pic>
        <p:nvPicPr>
          <p:cNvPr id="368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552950" y="4168775"/>
            <a:ext cx="32607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3" name="Rectangle 61"/>
          <p:cNvSpPr>
            <a:spLocks noChangeArrowheads="1"/>
          </p:cNvSpPr>
          <p:nvPr/>
        </p:nvSpPr>
        <p:spPr bwMode="auto">
          <a:xfrm>
            <a:off x="1260475" y="3573463"/>
            <a:ext cx="15128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2627313" y="3605213"/>
            <a:ext cx="489743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Solución amortiguadora HC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H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 / C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H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600" b="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  <a:r>
              <a:rPr kumimoji="0" lang="es-ES" altLang="es-ES" sz="1600" b="0">
                <a:solidFill>
                  <a:srgbClr val="000099"/>
                </a:solidFill>
                <a:latin typeface="Times New Roman" panose="02020603050405020304" pitchFamily="18" charset="0"/>
              </a:rPr>
              <a:t>Na</a:t>
            </a:r>
          </a:p>
        </p:txBody>
      </p:sp>
      <p:pic>
        <p:nvPicPr>
          <p:cNvPr id="368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19663" y="4700588"/>
            <a:ext cx="2528887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27188" y="4283075"/>
            <a:ext cx="18113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725988" y="5233988"/>
            <a:ext cx="3233737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181225" y="5848350"/>
            <a:ext cx="25019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79" name="Rectangle 3"/>
          <p:cNvSpPr>
            <a:spLocks noChangeArrowheads="1"/>
          </p:cNvSpPr>
          <p:nvPr/>
        </p:nvSpPr>
        <p:spPr bwMode="auto">
          <a:xfrm>
            <a:off x="1258888" y="5308600"/>
            <a:ext cx="29638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Despejo [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H</a:t>
            </a:r>
            <a:r>
              <a:rPr kumimoji="0"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</a:rPr>
              <a:t>3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y tomo log  </a:t>
            </a:r>
            <a:r>
              <a:rPr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s-ES" altLang="es-ES" sz="1600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80" name="Line 25"/>
          <p:cNvSpPr>
            <a:spLocks noChangeShapeType="1"/>
          </p:cNvSpPr>
          <p:nvPr/>
        </p:nvSpPr>
        <p:spPr bwMode="gray">
          <a:xfrm flipH="1" flipV="1">
            <a:off x="3648075" y="4584700"/>
            <a:ext cx="492125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6881" name="Line 25"/>
          <p:cNvSpPr>
            <a:spLocks noChangeShapeType="1"/>
          </p:cNvSpPr>
          <p:nvPr/>
        </p:nvSpPr>
        <p:spPr bwMode="gray">
          <a:xfrm flipH="1">
            <a:off x="2195513" y="4870450"/>
            <a:ext cx="0" cy="420688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gray">
          <a:xfrm>
            <a:off x="1619250" y="6154738"/>
            <a:ext cx="406400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36883" name="12 Cerrar llave"/>
          <p:cNvSpPr>
            <a:spLocks/>
          </p:cNvSpPr>
          <p:nvPr/>
        </p:nvSpPr>
        <p:spPr bwMode="auto">
          <a:xfrm flipH="1">
            <a:off x="4225925" y="4184650"/>
            <a:ext cx="104775" cy="801688"/>
          </a:xfrm>
          <a:prstGeom prst="rightBrace">
            <a:avLst>
              <a:gd name="adj1" fmla="val 37443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884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36885" name="Rectangle 3"/>
          <p:cNvSpPr>
            <a:spLocks noChangeArrowheads="1"/>
          </p:cNvSpPr>
          <p:nvPr/>
        </p:nvSpPr>
        <p:spPr bwMode="auto">
          <a:xfrm>
            <a:off x="4919663" y="5956300"/>
            <a:ext cx="38163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  <a:buFont typeface="Wingdings" panose="05000000000000000000" pitchFamily="2" charset="2"/>
              <a:buChar char=""/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[base] = [ácido]: 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pH = pK</a:t>
            </a:r>
            <a:r>
              <a:rPr lang="es-ES" altLang="es-ES" sz="1600" b="0" baseline="-2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789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0567B8E-C2C8-4C63-B45B-FE08DFE3CF86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4213" y="1527175"/>
            <a:ext cx="26003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5" name="Rectangle 3"/>
          <p:cNvSpPr>
            <a:spLocks noChangeArrowheads="1"/>
          </p:cNvSpPr>
          <p:nvPr/>
        </p:nvSpPr>
        <p:spPr bwMode="auto">
          <a:xfrm>
            <a:off x="1038225" y="3192463"/>
            <a:ext cx="77993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añado a la solución: </a:t>
            </a:r>
            <a:endParaRPr lang="es-ES" altLang="es-ES" sz="1800" b="0" baseline="-25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7896" name="12 Cerrar llave"/>
          <p:cNvSpPr>
            <a:spLocks/>
          </p:cNvSpPr>
          <p:nvPr/>
        </p:nvSpPr>
        <p:spPr bwMode="auto">
          <a:xfrm flipH="1">
            <a:off x="3492500" y="2044700"/>
            <a:ext cx="215900" cy="2663825"/>
          </a:xfrm>
          <a:prstGeom prst="rightBrace">
            <a:avLst>
              <a:gd name="adj1" fmla="val 37472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7897" name="Rectangle 3"/>
          <p:cNvSpPr>
            <a:spLocks noChangeArrowheads="1"/>
          </p:cNvSpPr>
          <p:nvPr/>
        </p:nvSpPr>
        <p:spPr bwMode="auto">
          <a:xfrm>
            <a:off x="3708400" y="2020888"/>
            <a:ext cx="51292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pequeña cantidad de un ácido fuerte ( [H</a:t>
            </a:r>
            <a:r>
              <a:rPr lang="es-ES" altLang="es-ES" sz="1600" b="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)</a:t>
            </a:r>
            <a:endParaRPr lang="es-ES" altLang="es-ES" sz="1600" b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427538" y="2381250"/>
            <a:ext cx="345281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22400" y="3690938"/>
            <a:ext cx="17192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900" name="Rectangle 3"/>
          <p:cNvSpPr>
            <a:spLocks noChangeArrowheads="1"/>
          </p:cNvSpPr>
          <p:nvPr/>
        </p:nvSpPr>
        <p:spPr bwMode="auto">
          <a:xfrm>
            <a:off x="4117975" y="2716213"/>
            <a:ext cx="500697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concentraciones varían ligeramente: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[Ac</a:t>
            </a:r>
            <a:r>
              <a:rPr lang="es-ES" altLang="es-ES" sz="1600" b="0" baseline="30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‒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[HAc]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es-ES" altLang="es-ES" sz="1600" b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388"/>
              </a:spcBef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pH casi no se altera</a:t>
            </a:r>
            <a:endParaRPr lang="es-ES" altLang="es-ES" sz="1600" b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901" name="Rectangle 3"/>
          <p:cNvSpPr>
            <a:spLocks noChangeArrowheads="1"/>
          </p:cNvSpPr>
          <p:nvPr/>
        </p:nvSpPr>
        <p:spPr bwMode="auto">
          <a:xfrm>
            <a:off x="3708400" y="3413125"/>
            <a:ext cx="51292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pequeña cantidad de una base fuerte ( [OH</a:t>
            </a:r>
            <a:r>
              <a:rPr lang="es-ES" altLang="es-ES" sz="1600" b="0" baseline="300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‒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)</a:t>
            </a:r>
            <a:endParaRPr lang="es-ES" altLang="es-ES" sz="1600" b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90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513263" y="3800475"/>
            <a:ext cx="3519487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903" name="Rectangle 3"/>
          <p:cNvSpPr>
            <a:spLocks noChangeArrowheads="1"/>
          </p:cNvSpPr>
          <p:nvPr/>
        </p:nvSpPr>
        <p:spPr bwMode="auto">
          <a:xfrm>
            <a:off x="4117975" y="4138613"/>
            <a:ext cx="500697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concentraciones varían ligeramente: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[Ac</a:t>
            </a:r>
            <a:r>
              <a:rPr lang="es-ES" altLang="es-ES" sz="1600" b="0" baseline="300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‒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</a:t>
            </a: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[HAc]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es-ES" altLang="es-ES" sz="1600" b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388"/>
              </a:spcBef>
              <a:buClr>
                <a:srgbClr val="FF0000"/>
              </a:buClr>
              <a:buFont typeface="Wingdings" panose="05000000000000000000" pitchFamily="2" charset="2"/>
              <a:buChar char="à"/>
            </a:pPr>
            <a:r>
              <a:rPr lang="es-ES" altLang="es-ES" sz="1600" b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pH casi no se altera</a:t>
            </a:r>
            <a:endParaRPr lang="es-ES" altLang="es-ES" sz="1600" b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904" name="Rectangle 3"/>
          <p:cNvSpPr>
            <a:spLocks noChangeArrowheads="1"/>
          </p:cNvSpPr>
          <p:nvPr/>
        </p:nvSpPr>
        <p:spPr bwMode="auto">
          <a:xfrm>
            <a:off x="1038225" y="5157788"/>
            <a:ext cx="41814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consideramos que las concentraciones no varían mucho entre los valores iniciales y el equilibrio, se pude escribir:</a:t>
            </a:r>
          </a:p>
        </p:txBody>
      </p:sp>
      <p:pic>
        <p:nvPicPr>
          <p:cNvPr id="3790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21313" y="5373688"/>
            <a:ext cx="3182937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1768475" y="6248400"/>
            <a:ext cx="36623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>
                <a:latin typeface="Bradley Hand ITC" panose="03070402050302030203" pitchFamily="66" charset="0"/>
              </a:rPr>
              <a:t>Ecuación de Henderson-Hasselbach  </a:t>
            </a:r>
            <a:r>
              <a:rPr kumimoji="0"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</a:t>
            </a:r>
            <a:endParaRPr kumimoji="0" lang="es-ES" altLang="es-ES" sz="160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7907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37908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9. Soluciones amortiguadoras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891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1B4A237-84D0-4840-BE64-34240EC5FCCB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681038" y="1268413"/>
            <a:ext cx="5403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10. </a:t>
            </a:r>
            <a:r>
              <a:rPr lang="es-ES" altLang="es-ES">
                <a:latin typeface="Calibri" panose="020F0502020204030204" pitchFamily="34" charset="0"/>
              </a:rPr>
              <a:t>Curvas de titulación ácido-base</a:t>
            </a:r>
          </a:p>
        </p:txBody>
      </p:sp>
      <p:sp>
        <p:nvSpPr>
          <p:cNvPr id="38919" name="Rectangle 3"/>
          <p:cNvSpPr>
            <a:spLocks noChangeArrowheads="1"/>
          </p:cNvSpPr>
          <p:nvPr/>
        </p:nvSpPr>
        <p:spPr bwMode="auto">
          <a:xfrm>
            <a:off x="900113" y="1773238"/>
            <a:ext cx="4878387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Titulación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valoración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adición de un volumen conocido de una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 patrón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(base o ácido) hasta que la reacción sea completa. 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emplea para determinar la cantidad de ácido o base presente en una solución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curva de titulación representa el cambio de pH en función del volumen de reactivo añadido  </a:t>
            </a:r>
            <a:r>
              <a:rPr lang="es-ES" altLang="es-ES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endParaRPr lang="es-ES" altLang="es-ES" sz="1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Punto de equivalencia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punto en el que se han combinado cantidades estequiométricamente equivalentes de ácido y base. </a:t>
            </a:r>
          </a:p>
        </p:txBody>
      </p:sp>
      <p:pic>
        <p:nvPicPr>
          <p:cNvPr id="389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60000">
            <a:off x="5803900" y="1728788"/>
            <a:ext cx="3206750" cy="30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1" name="Rectangle 3"/>
          <p:cNvSpPr>
            <a:spLocks noChangeArrowheads="1"/>
          </p:cNvSpPr>
          <p:nvPr/>
        </p:nvSpPr>
        <p:spPr bwMode="auto">
          <a:xfrm>
            <a:off x="681038" y="4648200"/>
            <a:ext cx="8066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Valoración ácido fuerte </a:t>
            </a:r>
            <a:r>
              <a:rPr lang="es-ES" altLang="es-ES" sz="20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↔</a:t>
            </a: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 base fuerte</a:t>
            </a:r>
            <a:endParaRPr lang="es-ES" altLang="es-ES" sz="200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8922" name="Rectangle 3"/>
          <p:cNvSpPr>
            <a:spLocks noChangeArrowheads="1"/>
          </p:cNvSpPr>
          <p:nvPr/>
        </p:nvSpPr>
        <p:spPr bwMode="auto">
          <a:xfrm>
            <a:off x="1038225" y="5080000"/>
            <a:ext cx="766127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Inicialmente, el pH está dominado por la concentración del ácido. Al añadir la base, el pH va aumentando ligeramente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pH del punto de equivalencia es 7 cuando la sal se forma por ácido y base fuertes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la base neutraliza al ácido, se produce un cambio muy brusco en el pH</a:t>
            </a:r>
          </a:p>
        </p:txBody>
      </p:sp>
      <p:sp>
        <p:nvSpPr>
          <p:cNvPr id="38923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3994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DDB8493-7D20-412C-8878-C94F450D2F4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681038" y="1520825"/>
            <a:ext cx="8066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Valoración ácido débil </a:t>
            </a:r>
            <a:r>
              <a:rPr lang="es-ES" altLang="es-ES" sz="20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↔</a:t>
            </a: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 base fuerte</a:t>
            </a:r>
            <a:endParaRPr lang="es-ES" altLang="es-ES" sz="200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9943" name="Rectangle 3"/>
          <p:cNvSpPr>
            <a:spLocks noChangeArrowheads="1"/>
          </p:cNvSpPr>
          <p:nvPr/>
        </p:nvSpPr>
        <p:spPr bwMode="auto">
          <a:xfrm>
            <a:off x="1038225" y="1952625"/>
            <a:ext cx="7661275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calcular el pH, hay que tener en cuenta las reacciones de equilibrio de las demás sustancias presentes. El punto de equivalencia no está en pH = 7 sino que es básico</a:t>
            </a:r>
          </a:p>
        </p:txBody>
      </p:sp>
      <p:pic>
        <p:nvPicPr>
          <p:cNvPr id="399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363913" y="2852738"/>
            <a:ext cx="33083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5" name="Rectangle 61"/>
          <p:cNvSpPr>
            <a:spLocks noChangeArrowheads="1"/>
          </p:cNvSpPr>
          <p:nvPr/>
        </p:nvSpPr>
        <p:spPr bwMode="auto">
          <a:xfrm>
            <a:off x="1476375" y="253841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39946" name="Rectangle 15"/>
          <p:cNvSpPr>
            <a:spLocks noChangeArrowheads="1"/>
          </p:cNvSpPr>
          <p:nvPr/>
        </p:nvSpPr>
        <p:spPr bwMode="auto">
          <a:xfrm>
            <a:off x="2843213" y="2568575"/>
            <a:ext cx="4897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Valoración del ácido acético con NaOH</a:t>
            </a:r>
          </a:p>
        </p:txBody>
      </p:sp>
      <p:pic>
        <p:nvPicPr>
          <p:cNvPr id="39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365500" y="3746500"/>
            <a:ext cx="335121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8" name="Rectangle 15"/>
          <p:cNvSpPr>
            <a:spLocks noChangeArrowheads="1"/>
          </p:cNvSpPr>
          <p:nvPr/>
        </p:nvSpPr>
        <p:spPr bwMode="auto">
          <a:xfrm>
            <a:off x="1241425" y="3357563"/>
            <a:ext cx="7218363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Si quedan algunos moles de ácido sin reaccionar, se tiene en cuenta su hidrólisis</a:t>
            </a:r>
            <a:endParaRPr kumimoji="0" lang="es-ES" altLang="es-ES" sz="16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1200150" y="4221163"/>
            <a:ext cx="7332663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marL="285750" indent="-285750" eaLnBrk="1" hangingPunct="1">
              <a:buClr>
                <a:srgbClr val="FF0000"/>
              </a:buClr>
              <a:buFont typeface="Wingdings" pitchFamily="2" charset="2"/>
              <a:buChar char="à"/>
              <a:defRPr/>
            </a:pPr>
            <a:r>
              <a:rPr kumimoji="0" lang="es-ES" altLang="es-ES" sz="1600" b="0" dirty="0" smtClean="0">
                <a:solidFill>
                  <a:srgbClr val="292929"/>
                </a:solidFill>
                <a:latin typeface="Times New Roman" pitchFamily="18" charset="0"/>
                <a:cs typeface="Arial" charset="0"/>
              </a:rPr>
              <a:t>Para calcular el pH antes del punto de equivalencia:</a:t>
            </a:r>
          </a:p>
          <a:p>
            <a:pPr marL="542925" lvl="1" indent="-152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s-ES" altLang="es-ES" sz="1600" b="0" dirty="0" smtClean="0">
                <a:solidFill>
                  <a:schemeClr val="accent4"/>
                </a:solidFill>
                <a:latin typeface="Times New Roman" pitchFamily="18" charset="0"/>
                <a:cs typeface="Arial" charset="0"/>
              </a:rPr>
              <a:t>se deja reaccionar totalmente la base con el ácido débil, hasta que se forma la base conjugada del ácido</a:t>
            </a:r>
          </a:p>
          <a:p>
            <a:pPr marL="542925" lvl="1" indent="-152400" eaLnBrk="1" hangingPunct="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es-ES" altLang="es-ES" sz="1600" b="0" dirty="0" smtClean="0">
                <a:solidFill>
                  <a:schemeClr val="accent4"/>
                </a:solidFill>
                <a:latin typeface="Times New Roman" pitchFamily="18" charset="0"/>
                <a:cs typeface="Arial" charset="0"/>
                <a:sym typeface="Wingdings" pitchFamily="2" charset="2"/>
              </a:rPr>
              <a:t>s</a:t>
            </a:r>
            <a:r>
              <a:rPr kumimoji="0" lang="es-ES" altLang="es-ES" sz="1600" b="0" dirty="0" smtClean="0">
                <a:solidFill>
                  <a:schemeClr val="accent4"/>
                </a:solidFill>
                <a:latin typeface="Times New Roman" pitchFamily="18" charset="0"/>
                <a:cs typeface="Arial" charset="0"/>
              </a:rPr>
              <a:t>e calcula el pH de la solución amortiguadora resultante</a:t>
            </a: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1187450" y="5516563"/>
            <a:ext cx="75422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Cuando ha reaccionado todo el ácido, se forma la sal y la hidrólisis del ión conjugado produce una hidrólisis básica, a partir de que se calcula el pH después del punto de equivalencia: </a:t>
            </a:r>
            <a:endParaRPr kumimoji="0" lang="es-ES" altLang="es-ES" sz="16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95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24213" y="6243638"/>
            <a:ext cx="32893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52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39953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10. Curvas de titulación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096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CFA4311-BB94-4319-B37C-8A5EF14981E1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rgbClr val="006600"/>
                </a:solidFill>
                <a:latin typeface="Arial" panose="020B0604020202020204" pitchFamily="34" charset="0"/>
              </a:rPr>
              <a:t>2. Equilibrios de Solubilidad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611188" y="1223963"/>
            <a:ext cx="83534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" altLang="es-ES" sz="2000" b="0">
                <a:latin typeface="Calibri" panose="020F0502020204030204" pitchFamily="34" charset="0"/>
              </a:rPr>
              <a:t>1. </a:t>
            </a:r>
            <a:r>
              <a:rPr lang="es-ES" altLang="es-ES" sz="2000">
                <a:latin typeface="Calibri" panose="020F0502020204030204" pitchFamily="34" charset="0"/>
              </a:rPr>
              <a:t>La constante del producto de solubilidad </a:t>
            </a:r>
            <a:r>
              <a:rPr lang="es-ES" altLang="es-E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</a:rPr>
              <a:t>Cuando tenemos una solución saturada de un compuesto iónico, se establece equilibrio entre la parte sólida sin disolver y los iones en la solución. </a:t>
            </a: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</a:rPr>
              <a:t>Es un sistema heterogéneo y el equilibrio se denomina </a:t>
            </a:r>
            <a:r>
              <a:rPr lang="es-ES" altLang="es-ES" sz="1600" b="0" i="1">
                <a:solidFill>
                  <a:srgbClr val="000099"/>
                </a:solidFill>
                <a:latin typeface="Calibri" panose="020F0502020204030204" pitchFamily="34" charset="0"/>
              </a:rPr>
              <a:t>equilibrio heterogéneo</a:t>
            </a:r>
          </a:p>
          <a:p>
            <a:pPr lvl="1" eaLnBrk="1" hangingPunct="1"/>
            <a:endParaRPr lang="es-ES" altLang="es-ES" sz="1600" b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40968" name="Rectangle 61"/>
          <p:cNvSpPr>
            <a:spLocks noChangeArrowheads="1"/>
          </p:cNvSpPr>
          <p:nvPr/>
        </p:nvSpPr>
        <p:spPr bwMode="auto">
          <a:xfrm>
            <a:off x="1476375" y="253841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pic>
        <p:nvPicPr>
          <p:cNvPr id="4096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89263" y="2568575"/>
            <a:ext cx="300513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7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00438" y="3716338"/>
            <a:ext cx="21431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71" name="Rectangle 3"/>
          <p:cNvSpPr>
            <a:spLocks noChangeArrowheads="1"/>
          </p:cNvSpPr>
          <p:nvPr/>
        </p:nvSpPr>
        <p:spPr bwMode="auto">
          <a:xfrm>
            <a:off x="1835150" y="3063875"/>
            <a:ext cx="689451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constante de equilibrio de este proceso se llama </a:t>
            </a:r>
            <a:r>
              <a:rPr lang="es-ES" altLang="es-ES" sz="16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 del producto de solubilidad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ES" altLang="es-E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producto de solubilidad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0972" name="Text Box 17"/>
          <p:cNvSpPr txBox="1">
            <a:spLocks noChangeArrowheads="1"/>
          </p:cNvSpPr>
          <p:nvPr/>
        </p:nvSpPr>
        <p:spPr bwMode="auto">
          <a:xfrm>
            <a:off x="6196013" y="3649663"/>
            <a:ext cx="27717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>
                <a:latin typeface="Bradley Hand ITC" panose="03070402050302030203" pitchFamily="66" charset="0"/>
              </a:rPr>
              <a:t>La concentración del sólido puro se supone constante</a:t>
            </a:r>
            <a:endParaRPr kumimoji="0" lang="es-ES" altLang="es-ES" sz="160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0973" name="Rectangle 3"/>
          <p:cNvSpPr>
            <a:spLocks noChangeArrowheads="1"/>
          </p:cNvSpPr>
          <p:nvPr/>
        </p:nvSpPr>
        <p:spPr bwMode="auto">
          <a:xfrm>
            <a:off x="1835150" y="4221163"/>
            <a:ext cx="689451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producto de solubilidad solo depende de las concentraciones de las especies iónicas en solución, elevadas a una potencia que denota el coeficiente en la ecuación de equilibrio </a:t>
            </a:r>
          </a:p>
        </p:txBody>
      </p:sp>
      <p:pic>
        <p:nvPicPr>
          <p:cNvPr id="409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5157788"/>
            <a:ext cx="34512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5" name="Rectangle 61"/>
          <p:cNvSpPr>
            <a:spLocks noChangeArrowheads="1"/>
          </p:cNvSpPr>
          <p:nvPr/>
        </p:nvSpPr>
        <p:spPr bwMode="auto">
          <a:xfrm>
            <a:off x="1476375" y="5157788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pic>
        <p:nvPicPr>
          <p:cNvPr id="409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413" y="5686425"/>
            <a:ext cx="218757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7" name="Line 25"/>
          <p:cNvSpPr>
            <a:spLocks noChangeShapeType="1"/>
          </p:cNvSpPr>
          <p:nvPr/>
        </p:nvSpPr>
        <p:spPr bwMode="gray">
          <a:xfrm>
            <a:off x="3635375" y="5835650"/>
            <a:ext cx="407988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40978" name="Rectangle 3"/>
          <p:cNvSpPr>
            <a:spLocks noChangeArrowheads="1"/>
          </p:cNvSpPr>
          <p:nvPr/>
        </p:nvSpPr>
        <p:spPr bwMode="auto">
          <a:xfrm>
            <a:off x="1835150" y="6135688"/>
            <a:ext cx="59055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constante depende de la temperatura. Y cuanto mayor es </a:t>
            </a:r>
            <a:r>
              <a:rPr lang="es-ES" altLang="es-ES" sz="1600" b="0" i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ES" altLang="es-ES" sz="1600" b="0" i="1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más sólido se disuelve en el agua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Rectángulo"/>
          <p:cNvSpPr/>
          <p:nvPr/>
        </p:nvSpPr>
        <p:spPr bwMode="auto">
          <a:xfrm>
            <a:off x="6985000" y="5865813"/>
            <a:ext cx="1116013" cy="3714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1990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38AE51E-4D54-4077-95BA-B098BB165288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41991" name="Picture 7" descr="http://schools.hwdsb.on.ca/princeofwales/files/2012/09/homework_icon-150x1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6" r="14320" b="24400"/>
          <a:stretch>
            <a:fillRect/>
          </a:stretch>
        </p:blipFill>
        <p:spPr bwMode="auto">
          <a:xfrm>
            <a:off x="179388" y="1587500"/>
            <a:ext cx="682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914400" y="1444625"/>
            <a:ext cx="7761288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542925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Ejemplo 3</a:t>
            </a:r>
          </a:p>
          <a:p>
            <a:pPr lvl="2" eaLnBrk="1" hangingPunct="1">
              <a:spcBef>
                <a:spcPts val="600"/>
              </a:spcBef>
            </a:pP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Calcular la solubilidad en mol/L de una sal A</a:t>
            </a:r>
            <a:r>
              <a:rPr lang="es-ES" altLang="es-ES" sz="1800" b="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3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B</a:t>
            </a:r>
            <a:r>
              <a:rPr lang="es-ES" altLang="es-ES" sz="1800" b="0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, poco soluble en agua, cuyo producto de solubilidad es </a:t>
            </a:r>
            <a:r>
              <a:rPr lang="es-ES" altLang="es-ES" sz="1800" b="0" i="1">
                <a:solidFill>
                  <a:srgbClr val="002060"/>
                </a:solidFill>
                <a:latin typeface="Times New Roman" panose="02020603050405020304" pitchFamily="18" charset="0"/>
              </a:rPr>
              <a:t>K</a:t>
            </a:r>
            <a:r>
              <a:rPr lang="es-ES" altLang="es-ES" sz="1800" b="0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ps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 = 1,08×10</a:t>
            </a:r>
            <a:r>
              <a:rPr lang="es-ES" altLang="es-ES" sz="1800" b="0" baseline="30000">
                <a:solidFill>
                  <a:srgbClr val="002060"/>
                </a:solidFill>
                <a:latin typeface="Times New Roman" panose="02020603050405020304" pitchFamily="18" charset="0"/>
              </a:rPr>
              <a:t>–23</a:t>
            </a:r>
            <a:r>
              <a:rPr lang="es-ES" altLang="es-ES" sz="1800" b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41993" name="1 Objeto"/>
          <p:cNvGraphicFramePr>
            <a:graphicFrameLocks noChangeAspect="1"/>
          </p:cNvGraphicFramePr>
          <p:nvPr/>
        </p:nvGraphicFramePr>
        <p:xfrm>
          <a:off x="4186238" y="2711450"/>
          <a:ext cx="218598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4" imgW="1562100" imgH="241300" progId="Equation.DSMT4">
                  <p:embed/>
                </p:oleObj>
              </mc:Choice>
              <mc:Fallback>
                <p:oleObj name="Equation" r:id="rId4" imgW="1562100" imgH="2413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2711450"/>
                        <a:ext cx="218598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1 Objeto"/>
          <p:cNvGraphicFramePr>
            <a:graphicFrameLocks noChangeAspect="1"/>
          </p:cNvGraphicFramePr>
          <p:nvPr/>
        </p:nvGraphicFramePr>
        <p:xfrm>
          <a:off x="4503738" y="3249613"/>
          <a:ext cx="15017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4" name="Equation" r:id="rId6" imgW="1155700" imgH="254000" progId="Equation.DSMT4">
                  <p:embed/>
                </p:oleObj>
              </mc:Choice>
              <mc:Fallback>
                <p:oleObj name="Equation" r:id="rId6" imgW="1155700" imgH="2540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3249613"/>
                        <a:ext cx="15017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3"/>
          <p:cNvSpPr>
            <a:spLocks noChangeArrowheads="1"/>
          </p:cNvSpPr>
          <p:nvPr/>
        </p:nvSpPr>
        <p:spPr bwMode="auto">
          <a:xfrm>
            <a:off x="1344613" y="2719388"/>
            <a:ext cx="48244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Ecuación de equilibrio:</a:t>
            </a:r>
          </a:p>
        </p:txBody>
      </p:sp>
      <p:sp>
        <p:nvSpPr>
          <p:cNvPr id="41996" name="Rectangle 3"/>
          <p:cNvSpPr>
            <a:spLocks noChangeArrowheads="1"/>
          </p:cNvSpPr>
          <p:nvPr/>
        </p:nvSpPr>
        <p:spPr bwMode="auto">
          <a:xfrm>
            <a:off x="1344613" y="3246438"/>
            <a:ext cx="46942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Producto de solubilidad:</a:t>
            </a:r>
          </a:p>
        </p:txBody>
      </p:sp>
      <p:graphicFrame>
        <p:nvGraphicFramePr>
          <p:cNvPr id="14" name="13 Tabla"/>
          <p:cNvGraphicFramePr>
            <a:graphicFrameLocks noGrp="1"/>
          </p:cNvGraphicFramePr>
          <p:nvPr/>
        </p:nvGraphicFramePr>
        <p:xfrm>
          <a:off x="4400550" y="3841750"/>
          <a:ext cx="327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(mol/L)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s-ES" sz="1400" b="0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</a:t>
                      </a:r>
                      <a:endParaRPr lang="es-ES" sz="1400" b="0" baseline="30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s-ES" sz="1400" b="0" baseline="30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3–</a:t>
                      </a: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s-ES" sz="1400" b="0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l-GR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]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+3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s-ES" sz="1400" b="0" baseline="-25000" dirty="0" err="1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  <a:endParaRPr lang="es-ES" sz="1400" b="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ES" sz="1400" b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ES" sz="14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i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s-ES" sz="1400" b="0" i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s-ES" sz="14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7" marR="36007" marT="36049" marB="36049" anchor="ctr">
                    <a:lnL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024" name="1 Objeto"/>
          <p:cNvGraphicFramePr>
            <a:graphicFrameLocks noChangeAspect="1"/>
          </p:cNvGraphicFramePr>
          <p:nvPr/>
        </p:nvGraphicFramePr>
        <p:xfrm>
          <a:off x="5160963" y="5146675"/>
          <a:ext cx="2014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5" name="Equation" r:id="rId8" imgW="1549400" imgH="508000" progId="Equation.DSMT4">
                  <p:embed/>
                </p:oleObj>
              </mc:Choice>
              <mc:Fallback>
                <p:oleObj name="Equation" r:id="rId8" imgW="1549400" imgH="508000" progId="Equation.DSMT4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5146675"/>
                        <a:ext cx="20145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5" name="Line 25"/>
          <p:cNvSpPr>
            <a:spLocks noChangeShapeType="1"/>
          </p:cNvSpPr>
          <p:nvPr/>
        </p:nvSpPr>
        <p:spPr bwMode="gray">
          <a:xfrm>
            <a:off x="4448175" y="5289550"/>
            <a:ext cx="446088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42026" name="Rectangle 3"/>
          <p:cNvSpPr>
            <a:spLocks noChangeArrowheads="1"/>
          </p:cNvSpPr>
          <p:nvPr/>
        </p:nvSpPr>
        <p:spPr bwMode="auto">
          <a:xfrm>
            <a:off x="5376863" y="5865813"/>
            <a:ext cx="3614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marL="0" lvl="1" eaLnBrk="1" hangingPunct="1">
              <a:buFontTx/>
              <a:buNone/>
            </a:pP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  Solubilidad = 1×10</a:t>
            </a:r>
            <a:r>
              <a:rPr lang="es-ES" altLang="es-ES" sz="1600" b="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–5</a:t>
            </a:r>
            <a:r>
              <a:rPr lang="es-ES" altLang="es-E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mol/L</a:t>
            </a:r>
          </a:p>
        </p:txBody>
      </p:sp>
      <p:sp>
        <p:nvSpPr>
          <p:cNvPr id="42027" name="Rectangle 3"/>
          <p:cNvSpPr>
            <a:spLocks noChangeArrowheads="1"/>
          </p:cNvSpPr>
          <p:nvPr/>
        </p:nvSpPr>
        <p:spPr bwMode="auto">
          <a:xfrm>
            <a:off x="1344613" y="3892550"/>
            <a:ext cx="279558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176213" indent="-176213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1600" b="0">
                <a:solidFill>
                  <a:srgbClr val="4D4D4D"/>
                </a:solidFill>
                <a:latin typeface="Bradley Hand ITC" panose="03070402050302030203" pitchFamily="66" charset="0"/>
              </a:rPr>
              <a:t>Variación de concentración hasta el equilibrio:</a:t>
            </a:r>
          </a:p>
        </p:txBody>
      </p:sp>
      <p:sp>
        <p:nvSpPr>
          <p:cNvPr id="42028" name="Text Box 22"/>
          <p:cNvSpPr txBox="1">
            <a:spLocks noChangeArrowheads="1"/>
          </p:cNvSpPr>
          <p:nvPr/>
        </p:nvSpPr>
        <p:spPr bwMode="gray">
          <a:xfrm>
            <a:off x="6875463" y="476250"/>
            <a:ext cx="2233612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>
                <a:solidFill>
                  <a:srgbClr val="292929"/>
                </a:solidFill>
                <a:latin typeface="Calibri" panose="020F0502020204030204" pitchFamily="34" charset="0"/>
              </a:rPr>
              <a:t>(Examen E680210310-2010SR)</a:t>
            </a:r>
          </a:p>
        </p:txBody>
      </p:sp>
      <p:sp>
        <p:nvSpPr>
          <p:cNvPr id="4202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2. Equilibrios de Solubilidad</a:t>
            </a:r>
          </a:p>
        </p:txBody>
      </p:sp>
      <p:sp>
        <p:nvSpPr>
          <p:cNvPr id="42030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2. Relación entre solubilidad y K</a:t>
            </a:r>
            <a:r>
              <a:rPr lang="es-ES" altLang="es-ES" sz="1800" b="0" i="1" baseline="-25000">
                <a:latin typeface="Calibri" panose="020F0502020204030204" pitchFamily="34" charset="0"/>
              </a:rPr>
              <a:t>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946150" y="1930400"/>
            <a:ext cx="33385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Tx/>
              <a:buSzPts val="1600"/>
            </a:pPr>
            <a:r>
              <a:rPr lang="es-ES" altLang="es-ES" sz="1800" b="0">
                <a:solidFill>
                  <a:srgbClr val="5F5F5F"/>
                </a:solidFill>
                <a:latin typeface="Calibri" panose="020F0502020204030204" pitchFamily="34" charset="0"/>
              </a:rPr>
              <a:t>Compuestos solubles en agua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68313" y="620713"/>
            <a:ext cx="69389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1536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E8AF95D-A44F-48B5-BA26-119391B4363F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8" name="Line 25"/>
          <p:cNvSpPr>
            <a:spLocks noChangeShapeType="1"/>
          </p:cNvSpPr>
          <p:nvPr/>
        </p:nvSpPr>
        <p:spPr bwMode="gray">
          <a:xfrm>
            <a:off x="4102100" y="2144713"/>
            <a:ext cx="360363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15369" name="Rectangle 3"/>
          <p:cNvSpPr>
            <a:spLocks noChangeArrowheads="1"/>
          </p:cNvSpPr>
          <p:nvPr/>
        </p:nvSpPr>
        <p:spPr bwMode="auto">
          <a:xfrm>
            <a:off x="4652963" y="1782763"/>
            <a:ext cx="1935162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s-ES" altLang="es-ES" sz="1800" b="0" dirty="0" smtClean="0">
                <a:solidFill>
                  <a:srgbClr val="5F5F5F"/>
                </a:solidFill>
                <a:latin typeface="Calibri" pitchFamily="34" charset="0"/>
                <a:cs typeface="Arial" charset="0"/>
              </a:rPr>
              <a:t>electrolitos</a:t>
            </a:r>
          </a:p>
          <a:p>
            <a:pPr eaLnBrk="1" hangingPunct="1">
              <a:spcBef>
                <a:spcPts val="600"/>
              </a:spcBef>
              <a:buFontTx/>
              <a:buNone/>
              <a:defRPr/>
            </a:pPr>
            <a:r>
              <a:rPr lang="es-ES" altLang="es-ES" sz="1800" b="0" spc="-100" dirty="0" smtClean="0">
                <a:solidFill>
                  <a:srgbClr val="5F5F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electrolitos</a:t>
            </a:r>
          </a:p>
        </p:txBody>
      </p:sp>
      <p:sp>
        <p:nvSpPr>
          <p:cNvPr id="15370" name="Line 25"/>
          <p:cNvSpPr>
            <a:spLocks noChangeShapeType="1"/>
          </p:cNvSpPr>
          <p:nvPr/>
        </p:nvSpPr>
        <p:spPr bwMode="gray">
          <a:xfrm>
            <a:off x="6011863" y="1981200"/>
            <a:ext cx="504825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15371" name="Rectangle 3"/>
          <p:cNvSpPr>
            <a:spLocks noChangeArrowheads="1"/>
          </p:cNvSpPr>
          <p:nvPr/>
        </p:nvSpPr>
        <p:spPr bwMode="auto">
          <a:xfrm>
            <a:off x="6705600" y="1625600"/>
            <a:ext cx="117951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1800" b="0">
                <a:solidFill>
                  <a:srgbClr val="5F5F5F"/>
                </a:solidFill>
                <a:latin typeface="Calibri" panose="020F0502020204030204" pitchFamily="34" charset="0"/>
              </a:rPr>
              <a:t>fuertes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1800" b="0">
                <a:solidFill>
                  <a:srgbClr val="5F5F5F"/>
                </a:solidFill>
                <a:latin typeface="Calibri" panose="020F0502020204030204" pitchFamily="34" charset="0"/>
              </a:rPr>
              <a:t>débiles</a:t>
            </a:r>
          </a:p>
        </p:txBody>
      </p:sp>
      <p:sp>
        <p:nvSpPr>
          <p:cNvPr id="15372" name="Rectangle 3"/>
          <p:cNvSpPr>
            <a:spLocks noChangeArrowheads="1"/>
          </p:cNvSpPr>
          <p:nvPr/>
        </p:nvSpPr>
        <p:spPr bwMode="auto">
          <a:xfrm>
            <a:off x="946150" y="3286125"/>
            <a:ext cx="7566025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2000">
                <a:latin typeface="Calibri" panose="020F0502020204030204" pitchFamily="34" charset="0"/>
              </a:rPr>
              <a:t> </a:t>
            </a:r>
            <a:r>
              <a:rPr lang="es-ES" altLang="es-ES" sz="1800" b="0">
                <a:latin typeface="Calibri" panose="020F0502020204030204" pitchFamily="34" charset="0"/>
              </a:rPr>
              <a:t>Concepto de ácidos y bases de </a:t>
            </a:r>
            <a:r>
              <a:rPr lang="es-ES" altLang="es-ES" sz="1800" u="sng">
                <a:latin typeface="Calibri" panose="020F0502020204030204" pitchFamily="34" charset="0"/>
              </a:rPr>
              <a:t>Arrhenius</a:t>
            </a: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</a:rPr>
              <a:t>Solo válido para disoluciones acuosas.</a:t>
            </a: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</a:rPr>
              <a:t>Al disolverse en el agua: </a:t>
            </a:r>
          </a:p>
          <a:p>
            <a:pPr lvl="3" eaLnBrk="1" hangingPunct="1">
              <a:buFontTx/>
              <a:buNone/>
            </a:pPr>
            <a:r>
              <a:rPr lang="es-ES" altLang="es-ES" b="0">
                <a:solidFill>
                  <a:srgbClr val="000099"/>
                </a:solidFill>
                <a:latin typeface="Calibri" panose="020F0502020204030204" pitchFamily="34" charset="0"/>
              </a:rPr>
              <a:t>Ácidos </a:t>
            </a:r>
            <a:r>
              <a:rPr lang="es-ES" altLang="es-ES" b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altLang="es-ES" b="0">
                <a:solidFill>
                  <a:srgbClr val="000099"/>
                </a:solidFill>
                <a:latin typeface="Calibri" panose="020F0502020204030204" pitchFamily="34" charset="0"/>
              </a:rPr>
              <a:t> sustancias que aumentan concentración de iones H</a:t>
            </a:r>
            <a:r>
              <a:rPr lang="es-ES" altLang="es-ES" b="0" baseline="30000">
                <a:solidFill>
                  <a:srgbClr val="000099"/>
                </a:solidFill>
                <a:latin typeface="Calibri" panose="020F0502020204030204" pitchFamily="34" charset="0"/>
              </a:rPr>
              <a:t>+</a:t>
            </a:r>
            <a:r>
              <a:rPr lang="es-ES" altLang="es-ES" b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</a:p>
          <a:p>
            <a:pPr lvl="3" eaLnBrk="1" hangingPunct="1">
              <a:buFontTx/>
              <a:buNone/>
            </a:pPr>
            <a:r>
              <a:rPr lang="es-ES" altLang="es-ES" b="0">
                <a:solidFill>
                  <a:srgbClr val="000099"/>
                </a:solidFill>
                <a:latin typeface="Calibri" panose="020F0502020204030204" pitchFamily="34" charset="0"/>
              </a:rPr>
              <a:t>Bases</a:t>
            </a:r>
            <a:r>
              <a:rPr lang="es-ES" altLang="es-ES" b="0">
                <a:solidFill>
                  <a:srgbClr val="000099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</a:t>
            </a:r>
            <a:r>
              <a:rPr lang="es-ES" altLang="es-ES" b="0">
                <a:solidFill>
                  <a:srgbClr val="000099"/>
                </a:solidFill>
                <a:latin typeface="Calibri" panose="020F0502020204030204" pitchFamily="34" charset="0"/>
              </a:rPr>
              <a:t> sustancias que aumentan concentración de iones OH</a:t>
            </a:r>
            <a:r>
              <a:rPr lang="es-ES" altLang="es-ES" b="0" baseline="30000">
                <a:solidFill>
                  <a:srgbClr val="000099"/>
                </a:solidFill>
                <a:latin typeface="Calibri" panose="020F0502020204030204" pitchFamily="34" charset="0"/>
              </a:rPr>
              <a:t>‒</a:t>
            </a:r>
          </a:p>
        </p:txBody>
      </p:sp>
      <p:pic>
        <p:nvPicPr>
          <p:cNvPr id="1537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52538" y="5024438"/>
            <a:ext cx="301625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681038" y="1268413"/>
            <a:ext cx="4395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1. Concepto de </a:t>
            </a:r>
            <a:r>
              <a:rPr lang="es-ES" altLang="es-ES">
                <a:latin typeface="Calibri" panose="020F0502020204030204" pitchFamily="34" charset="0"/>
              </a:rPr>
              <a:t>ácidos y bases</a:t>
            </a:r>
          </a:p>
        </p:txBody>
      </p:sp>
      <p:sp>
        <p:nvSpPr>
          <p:cNvPr id="15375" name="Rectangle 3"/>
          <p:cNvSpPr>
            <a:spLocks noChangeArrowheads="1"/>
          </p:cNvSpPr>
          <p:nvPr/>
        </p:nvSpPr>
        <p:spPr bwMode="auto">
          <a:xfrm>
            <a:off x="4370388" y="5037138"/>
            <a:ext cx="4379912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Tx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ácidos y bases fuertes se ionizan o disocian completamente:</a:t>
            </a:r>
          </a:p>
          <a:p>
            <a:pPr lvl="1" eaLnBrk="1" hangingPunct="1">
              <a:buFontTx/>
              <a:buNone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Ácido fuerte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(ac)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anión</a:t>
            </a:r>
          </a:p>
          <a:p>
            <a:pPr lvl="1" eaLnBrk="1" hangingPunct="1">
              <a:buFontTx/>
              <a:buNone/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fuerte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+ catión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76" name="12 Cerrar llave"/>
          <p:cNvSpPr>
            <a:spLocks/>
          </p:cNvSpPr>
          <p:nvPr/>
        </p:nvSpPr>
        <p:spPr bwMode="auto">
          <a:xfrm flipH="1">
            <a:off x="6596063" y="1625600"/>
            <a:ext cx="125412" cy="723900"/>
          </a:xfrm>
          <a:prstGeom prst="rightBrace">
            <a:avLst>
              <a:gd name="adj1" fmla="val 37412"/>
              <a:gd name="adj2" fmla="val 50000"/>
            </a:avLst>
          </a:prstGeom>
          <a:noFill/>
          <a:ln w="31750" cap="rnd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77" name="12 Cerrar llave"/>
          <p:cNvSpPr>
            <a:spLocks/>
          </p:cNvSpPr>
          <p:nvPr/>
        </p:nvSpPr>
        <p:spPr bwMode="auto">
          <a:xfrm flipH="1">
            <a:off x="4500563" y="1765300"/>
            <a:ext cx="125412" cy="723900"/>
          </a:xfrm>
          <a:prstGeom prst="rightBrace">
            <a:avLst>
              <a:gd name="adj1" fmla="val 37412"/>
              <a:gd name="adj2" fmla="val 50000"/>
            </a:avLst>
          </a:prstGeom>
          <a:noFill/>
          <a:ln w="31750" cap="rnd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78" name="Rectangle 3"/>
          <p:cNvSpPr>
            <a:spLocks noChangeArrowheads="1"/>
          </p:cNvSpPr>
          <p:nvPr/>
        </p:nvSpPr>
        <p:spPr bwMode="auto">
          <a:xfrm>
            <a:off x="823913" y="2617788"/>
            <a:ext cx="5221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4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</a:t>
            </a:r>
            <a:r>
              <a:rPr lang="es-ES" altLang="es-ES" sz="1400" b="0">
                <a:solidFill>
                  <a:schemeClr val="tx1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Electrolitos = sustancias que al disolverse en el agua se ionizan o disocian en sus iones constituyentes y conducen la electricidad</a:t>
            </a:r>
          </a:p>
        </p:txBody>
      </p:sp>
      <p:pic>
        <p:nvPicPr>
          <p:cNvPr id="15379" name="Picture 16" descr="prob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684463"/>
            <a:ext cx="403225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80" name="Picture 19" descr="http://www.nobelprize.org/nobel_prizes/chemistry/laureates/1903/arrheniu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2230438"/>
            <a:ext cx="1025525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1" name="Text Box 17"/>
          <p:cNvSpPr txBox="1">
            <a:spLocks noChangeArrowheads="1"/>
          </p:cNvSpPr>
          <p:nvPr/>
        </p:nvSpPr>
        <p:spPr bwMode="auto">
          <a:xfrm>
            <a:off x="7742238" y="3719513"/>
            <a:ext cx="12223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Svante August Arrhenius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latin typeface="Calibri" panose="020F0502020204030204" pitchFamily="34" charset="0"/>
              </a:rPr>
              <a:t>(1859-1927)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2. Equilibrios de Solubilidad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3014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51F05D6-4F36-40F2-BB22-01748B3EA290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3015" name="Rectangle 3"/>
          <p:cNvSpPr>
            <a:spLocks noChangeArrowheads="1"/>
          </p:cNvSpPr>
          <p:nvPr/>
        </p:nvSpPr>
        <p:spPr bwMode="auto">
          <a:xfrm>
            <a:off x="611188" y="1303338"/>
            <a:ext cx="835342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s-ES" altLang="es-ES" sz="2000" b="0">
                <a:latin typeface="Calibri" panose="020F0502020204030204" pitchFamily="34" charset="0"/>
              </a:rPr>
              <a:t>3. </a:t>
            </a:r>
            <a:r>
              <a:rPr lang="es-ES" altLang="es-ES" sz="2000">
                <a:latin typeface="Calibri" panose="020F0502020204030204" pitchFamily="34" charset="0"/>
              </a:rPr>
              <a:t>Factores que afectan a la solubilidad</a:t>
            </a:r>
            <a:endParaRPr lang="es-ES" altLang="es-ES" sz="20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</a:rPr>
              <a:t>Además de la temperatura, se ha comprobado que la solubilidad de una sustancia se ve modificada por otras causas: presencia de otros solutos, pH de la solución, presencia de agentes formadores de complejos. </a:t>
            </a:r>
          </a:p>
        </p:txBody>
      </p:sp>
      <p:sp>
        <p:nvSpPr>
          <p:cNvPr id="43016" name="Rectangle 3"/>
          <p:cNvSpPr>
            <a:spLocks noChangeArrowheads="1"/>
          </p:cNvSpPr>
          <p:nvPr/>
        </p:nvSpPr>
        <p:spPr bwMode="auto">
          <a:xfrm>
            <a:off x="681038" y="2628900"/>
            <a:ext cx="8066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Efecto del ión común</a:t>
            </a:r>
            <a:endParaRPr lang="es-ES" altLang="es-ES" sz="200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3017" name="Rectangle 3"/>
          <p:cNvSpPr>
            <a:spLocks noChangeArrowheads="1"/>
          </p:cNvSpPr>
          <p:nvPr/>
        </p:nvSpPr>
        <p:spPr bwMode="auto">
          <a:xfrm>
            <a:off x="1038225" y="2992438"/>
            <a:ext cx="7661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solubilidad de un compuesto iónico poco soluble disminuye por la presencia de otro soluto que aporta un ión común. </a:t>
            </a:r>
          </a:p>
        </p:txBody>
      </p:sp>
      <p:sp>
        <p:nvSpPr>
          <p:cNvPr id="43018" name="Rectangle 61"/>
          <p:cNvSpPr>
            <a:spLocks noChangeArrowheads="1"/>
          </p:cNvSpPr>
          <p:nvPr/>
        </p:nvSpPr>
        <p:spPr bwMode="auto">
          <a:xfrm>
            <a:off x="1476375" y="3713163"/>
            <a:ext cx="15128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43019" name="Rectangle 15"/>
          <p:cNvSpPr>
            <a:spLocks noChangeArrowheads="1"/>
          </p:cNvSpPr>
          <p:nvPr/>
        </p:nvSpPr>
        <p:spPr bwMode="auto">
          <a:xfrm>
            <a:off x="2843213" y="3744913"/>
            <a:ext cx="59944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</a:rPr>
              <a:t>Calcular la solubilidad del CaF</a:t>
            </a:r>
            <a:r>
              <a:rPr kumimoji="0" lang="es-ES" altLang="es-ES" sz="1600" b="0" baseline="-25000">
                <a:latin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</a:rPr>
              <a:t> en una solución 0,01M de Ca(NO</a:t>
            </a:r>
            <a:r>
              <a:rPr kumimoji="0" lang="es-ES" altLang="es-ES" sz="1600" b="0" baseline="-25000">
                <a:latin typeface="Times New Roman" panose="02020603050405020304" pitchFamily="18" charset="0"/>
              </a:rPr>
              <a:t>3</a:t>
            </a:r>
            <a:r>
              <a:rPr kumimoji="0" lang="es-ES" altLang="es-ES" sz="1600" b="0">
                <a:latin typeface="Times New Roman" panose="02020603050405020304" pitchFamily="18" charset="0"/>
              </a:rPr>
              <a:t>)</a:t>
            </a:r>
            <a:r>
              <a:rPr kumimoji="0" lang="es-ES" altLang="es-ES" sz="1600" b="0" baseline="-25000">
                <a:latin typeface="Times New Roman" panose="02020603050405020304" pitchFamily="18" charset="0"/>
              </a:rPr>
              <a:t>2</a:t>
            </a:r>
          </a:p>
        </p:txBody>
      </p:sp>
      <p:pic>
        <p:nvPicPr>
          <p:cNvPr id="430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4176713"/>
            <a:ext cx="3925887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21" name="Text Box 17"/>
          <p:cNvSpPr txBox="1">
            <a:spLocks noChangeArrowheads="1"/>
          </p:cNvSpPr>
          <p:nvPr/>
        </p:nvSpPr>
        <p:spPr bwMode="auto">
          <a:xfrm>
            <a:off x="6372225" y="4176713"/>
            <a:ext cx="2524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>
                <a:latin typeface="Bradley Hand ITC" panose="03070402050302030203" pitchFamily="66" charset="0"/>
              </a:rPr>
              <a:t>El ión común es el Ca</a:t>
            </a:r>
            <a:r>
              <a:rPr kumimoji="0" lang="es-ES" altLang="es-ES" sz="1600" baseline="30000">
                <a:latin typeface="Bradley Hand ITC" panose="03070402050302030203" pitchFamily="66" charset="0"/>
              </a:rPr>
              <a:t>2+</a:t>
            </a:r>
            <a:endParaRPr kumimoji="0" lang="es-ES" altLang="es-ES" sz="1600" baseline="3000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430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5367338"/>
            <a:ext cx="43180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2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5859463"/>
            <a:ext cx="2982912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24" name="Line 25"/>
          <p:cNvSpPr>
            <a:spLocks noChangeShapeType="1"/>
          </p:cNvSpPr>
          <p:nvPr/>
        </p:nvSpPr>
        <p:spPr bwMode="gray">
          <a:xfrm>
            <a:off x="1870075" y="6169025"/>
            <a:ext cx="407988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840413" y="6016625"/>
            <a:ext cx="2693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La solubilidad del CaF</a:t>
            </a:r>
            <a:r>
              <a:rPr kumimoji="0" lang="es-E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en agua pura es 2,0·10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endParaRPr kumimoji="0" lang="es-ES" altLang="es-ES" sz="1600" b="0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440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8290367-FCF4-4DA0-B0F0-D53B6E3B6F69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auto">
          <a:xfrm>
            <a:off x="681038" y="1557338"/>
            <a:ext cx="8066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2000" b="0">
                <a:latin typeface="Calibri" panose="020F0502020204030204" pitchFamily="34" charset="0"/>
                <a:sym typeface="Wingdings" panose="05000000000000000000" pitchFamily="2" charset="2"/>
              </a:rPr>
              <a:t>Solubilidad y pH</a:t>
            </a:r>
            <a:endParaRPr lang="es-ES" altLang="es-ES" sz="2000"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4039" name="Rectangle 3"/>
          <p:cNvSpPr>
            <a:spLocks noChangeArrowheads="1"/>
          </p:cNvSpPr>
          <p:nvPr/>
        </p:nvSpPr>
        <p:spPr bwMode="auto">
          <a:xfrm>
            <a:off x="1038225" y="1957388"/>
            <a:ext cx="7661275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01613" indent="-2016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solubilidad de las sales (sulfuros, sulfitos, carbonatos) e hidróxidos que contienen aniones básicos aumenta con la acidez (disminución del pH). Los aniones de ácidos fuertes no se ven afectados por cambios de pH.  </a:t>
            </a:r>
          </a:p>
          <a:p>
            <a:pPr eaLnBrk="1" hangingPunct="1">
              <a:spcBef>
                <a:spcPts val="388"/>
              </a:spcBef>
              <a:buClr>
                <a:srgbClr val="FF0000"/>
              </a:buClr>
            </a:pP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aniones S</a:t>
            </a:r>
            <a:r>
              <a:rPr lang="es-ES" altLang="es-ES" sz="1600" b="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2‒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</a:t>
            </a:r>
            <a:r>
              <a:rPr lang="es-ES" altLang="es-ES" sz="1600" b="0" baseline="-2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2‒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s-ES" altLang="es-ES" sz="1600" b="0" baseline="-25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2‒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OH</a:t>
            </a:r>
            <a:r>
              <a:rPr lang="es-ES" altLang="es-ES" sz="1600" b="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bases relativamente fuertes y tienden a reaccionar con los H</a:t>
            </a:r>
            <a:r>
              <a:rPr lang="es-ES" altLang="es-ES" sz="1600" b="0" baseline="30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formar los ácidos débiles conjugados</a:t>
            </a:r>
          </a:p>
        </p:txBody>
      </p:sp>
      <p:sp>
        <p:nvSpPr>
          <p:cNvPr id="44040" name="Rectangle 61"/>
          <p:cNvSpPr>
            <a:spLocks noChangeArrowheads="1"/>
          </p:cNvSpPr>
          <p:nvPr/>
        </p:nvSpPr>
        <p:spPr bwMode="auto">
          <a:xfrm>
            <a:off x="1476375" y="3438525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2843213" y="3468688"/>
            <a:ext cx="599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kumimoji="0" lang="es-ES" altLang="es-ES" sz="1600" b="0">
                <a:latin typeface="Times New Roman" panose="02020603050405020304" pitchFamily="18" charset="0"/>
              </a:rPr>
              <a:t>Para la mayor parte de los hidróxidos el proceso es el siguiente:</a:t>
            </a:r>
            <a:endParaRPr kumimoji="0" lang="es-ES" altLang="es-ES" sz="1600" b="0" baseline="-25000">
              <a:latin typeface="Times New Roman" panose="02020603050405020304" pitchFamily="18" charset="0"/>
            </a:endParaRPr>
          </a:p>
        </p:txBody>
      </p:sp>
      <p:sp>
        <p:nvSpPr>
          <p:cNvPr id="44042" name="Text Box 17"/>
          <p:cNvSpPr txBox="1">
            <a:spLocks noChangeArrowheads="1"/>
          </p:cNvSpPr>
          <p:nvPr/>
        </p:nvSpPr>
        <p:spPr bwMode="auto">
          <a:xfrm>
            <a:off x="5867400" y="3951288"/>
            <a:ext cx="3276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400" b="0">
                <a:solidFill>
                  <a:srgbClr val="990033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</a:rPr>
              <a:t>Según disminuye [OH</a:t>
            </a:r>
            <a:r>
              <a:rPr kumimoji="0" lang="es-ES" altLang="es-ES" sz="1400" b="0" baseline="3000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</a:rPr>
              <a:t>] debe aumentar [M</a:t>
            </a:r>
            <a:r>
              <a:rPr kumimoji="0" lang="es-ES" altLang="es-ES" sz="1400" b="0" baseline="3000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kumimoji="0" lang="es-ES" altLang="es-ES" sz="1400" b="0">
                <a:solidFill>
                  <a:srgbClr val="5F5F5F"/>
                </a:solidFill>
                <a:latin typeface="Times New Roman" panose="02020603050405020304" pitchFamily="18" charset="0"/>
              </a:rPr>
              <a:t>] para mantener el equilibrio</a:t>
            </a:r>
            <a:endParaRPr kumimoji="0" lang="es-ES" altLang="es-ES" sz="1400" b="0" baseline="30000">
              <a:solidFill>
                <a:srgbClr val="5F5F5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3" name="Line 25"/>
          <p:cNvSpPr>
            <a:spLocks noChangeShapeType="1"/>
          </p:cNvSpPr>
          <p:nvPr/>
        </p:nvSpPr>
        <p:spPr bwMode="gray">
          <a:xfrm>
            <a:off x="1997075" y="5175250"/>
            <a:ext cx="407988" cy="0"/>
          </a:xfrm>
          <a:prstGeom prst="line">
            <a:avLst/>
          </a:prstGeom>
          <a:noFill/>
          <a:ln w="31750">
            <a:solidFill>
              <a:srgbClr val="3399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endParaRPr lang="es-ES"/>
          </a:p>
        </p:txBody>
      </p:sp>
      <p:pic>
        <p:nvPicPr>
          <p:cNvPr id="44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957638"/>
            <a:ext cx="30861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5" name="12 Cerrar llave"/>
          <p:cNvSpPr>
            <a:spLocks/>
          </p:cNvSpPr>
          <p:nvPr/>
        </p:nvSpPr>
        <p:spPr bwMode="auto">
          <a:xfrm>
            <a:off x="5302250" y="3911600"/>
            <a:ext cx="139700" cy="801688"/>
          </a:xfrm>
          <a:prstGeom prst="rightBrace">
            <a:avLst>
              <a:gd name="adj1" fmla="val 37354"/>
              <a:gd name="adj2" fmla="val 50000"/>
            </a:avLst>
          </a:prstGeom>
          <a:noFill/>
          <a:ln w="31750" cap="rnd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440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4986338"/>
            <a:ext cx="392588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1908175" y="5516563"/>
            <a:ext cx="599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00025" indent="-20002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s-ES" sz="1600" b="0">
                <a:latin typeface="Times New Roman" panose="02020603050405020304" pitchFamily="18" charset="0"/>
              </a:rPr>
              <a:t>Al aumentar la concentración del ácido y de [H</a:t>
            </a:r>
            <a:r>
              <a:rPr kumimoji="0" lang="es-ES" altLang="es-ES" sz="1600" b="0" baseline="30000">
                <a:latin typeface="Times New Roman" panose="02020603050405020304" pitchFamily="18" charset="0"/>
              </a:rPr>
              <a:t>+</a:t>
            </a:r>
            <a:r>
              <a:rPr kumimoji="0" lang="es-ES" altLang="es-ES" sz="1600" b="0">
                <a:latin typeface="Times New Roman" panose="02020603050405020304" pitchFamily="18" charset="0"/>
              </a:rPr>
              <a:t>], mayor es el número de iones OH</a:t>
            </a:r>
            <a:r>
              <a:rPr kumimoji="0"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‒</a:t>
            </a:r>
            <a:r>
              <a:rPr kumimoji="0"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 y mayor es la solubilidad del hidróxido</a:t>
            </a:r>
            <a:endParaRPr kumimoji="0" lang="es-ES" altLang="es-ES" sz="1600" b="0" baseline="-25000">
              <a:latin typeface="Times New Roman" panose="02020603050405020304" pitchFamily="18" charset="0"/>
            </a:endParaRPr>
          </a:p>
        </p:txBody>
      </p:sp>
      <p:sp>
        <p:nvSpPr>
          <p:cNvPr id="4404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693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rgbClr val="006600"/>
                </a:solidFill>
                <a:latin typeface="Arial" panose="020B0604020202020204" pitchFamily="34" charset="0"/>
              </a:rPr>
              <a:t>2. Equilibrios de Solubilidad</a:t>
            </a:r>
          </a:p>
        </p:txBody>
      </p:sp>
      <p:sp>
        <p:nvSpPr>
          <p:cNvPr id="44049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3. Factores que afectan a la solubilidad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CDFDA3-3105-49D0-AC5F-122CB42F0BC2}" type="slidenum">
              <a:rPr kumimoji="0" lang="en-US" altLang="es-ES" sz="1400" b="0">
                <a:solidFill>
                  <a:srgbClr val="000080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s-ES" sz="1400" b="0">
              <a:solidFill>
                <a:srgbClr val="000080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430588" y="3357563"/>
            <a:ext cx="2293937" cy="550862"/>
          </a:xfrm>
          <a:prstGeom prst="rect">
            <a:avLst/>
          </a:prstGeom>
          <a:solidFill>
            <a:srgbClr val="FFCC99"/>
          </a:solidFill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s-ES" kern="0" dirty="0" err="1" smtClean="0">
                <a:effectLst/>
                <a:latin typeface="Calibri" pitchFamily="34" charset="0"/>
              </a:rPr>
              <a:t>The</a:t>
            </a:r>
            <a:r>
              <a:rPr lang="es-ES" altLang="es-ES" kern="0" dirty="0" smtClean="0">
                <a:effectLst/>
                <a:latin typeface="Calibri" pitchFamily="34" charset="0"/>
              </a:rPr>
              <a:t> </a:t>
            </a:r>
            <a:r>
              <a:rPr lang="es-ES" altLang="es-ES" kern="0" dirty="0" err="1" smtClean="0">
                <a:effectLst/>
                <a:latin typeface="Calibri" pitchFamily="34" charset="0"/>
              </a:rPr>
              <a:t>end</a:t>
            </a:r>
            <a:endParaRPr lang="es-ES" altLang="es-ES" kern="0" dirty="0" smtClean="0">
              <a:effectLst/>
              <a:latin typeface="Calibri" pitchFamily="34" charset="0"/>
            </a:endParaRPr>
          </a:p>
        </p:txBody>
      </p:sp>
      <p:pic>
        <p:nvPicPr>
          <p:cNvPr id="47108" name="Picture 154" descr="Logo%20UNED%20ver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15888"/>
            <a:ext cx="601663" cy="6016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668338" y="2349500"/>
            <a:ext cx="77914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Tema 5.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800">
                <a:solidFill>
                  <a:srgbClr val="0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Equilibrios en disolución acuosa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1830" y="4293096"/>
            <a:ext cx="5344466" cy="1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Nota: Esta presentación no incluye todos los apartados del tema en el libro de texto base y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altLang="es-ES" sz="1400" b="0" i="0" dirty="0" err="1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alumn@s</a:t>
            </a:r>
            <a:r>
              <a:rPr lang="es-ES" altLang="es-ES" sz="1400" b="0" i="0" dirty="0" smtClean="0">
                <a:solidFill>
                  <a:srgbClr val="4D4D4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deberán completar la información de forma personal de cara a su estudio </a:t>
            </a:r>
            <a:endParaRPr lang="es-ES" altLang="es-ES" sz="1400" b="0" i="0" dirty="0">
              <a:solidFill>
                <a:srgbClr val="4D4D4D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638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A719C39-31F7-41B3-83E6-C38E52045C45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539750" y="1930400"/>
            <a:ext cx="631825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ácido = especie que puede transferir un protón (H</a:t>
            </a:r>
            <a:r>
              <a:rPr lang="es-ES" altLang="es-ES" sz="1600" b="0" baseline="30000">
                <a:solidFill>
                  <a:srgbClr val="000099"/>
                </a:solidFill>
                <a:latin typeface="Arial" panose="020B0604020202020204" pitchFamily="34" charset="0"/>
              </a:rPr>
              <a:t>+</a:t>
            </a:r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) a otra</a:t>
            </a: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base  = especie que puede aceptar un protón (H</a:t>
            </a:r>
            <a:r>
              <a:rPr lang="es-ES" altLang="es-ES" sz="1600" b="0" baseline="30000">
                <a:solidFill>
                  <a:srgbClr val="000099"/>
                </a:solidFill>
                <a:latin typeface="Arial" panose="020B0604020202020204" pitchFamily="34" charset="0"/>
              </a:rPr>
              <a:t>+</a:t>
            </a:r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16392" name="Rectangle 61"/>
          <p:cNvSpPr>
            <a:spLocks noChangeArrowheads="1"/>
          </p:cNvSpPr>
          <p:nvPr/>
        </p:nvSpPr>
        <p:spPr bwMode="auto">
          <a:xfrm>
            <a:off x="1300163" y="2919413"/>
            <a:ext cx="1512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6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6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Ejemplos:</a:t>
            </a:r>
          </a:p>
        </p:txBody>
      </p:sp>
      <p:pic>
        <p:nvPicPr>
          <p:cNvPr id="16393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24163" y="5143500"/>
            <a:ext cx="3403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4" name="Rectangle 61"/>
          <p:cNvSpPr>
            <a:spLocks noChangeArrowheads="1"/>
          </p:cNvSpPr>
          <p:nvPr/>
        </p:nvSpPr>
        <p:spPr bwMode="auto">
          <a:xfrm>
            <a:off x="1330325" y="5449888"/>
            <a:ext cx="1512888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6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6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7094538" y="5534025"/>
            <a:ext cx="1960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FontTx/>
              <a:buNone/>
            </a:pPr>
            <a:r>
              <a:rPr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s-ES" altLang="es-ES" sz="1600" b="0">
                <a:solidFill>
                  <a:srgbClr val="4D4D4D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en fase gaseosa</a:t>
            </a:r>
            <a:endParaRPr kumimoji="0" lang="es-ES" altLang="es-ES" sz="1600" b="0">
              <a:solidFill>
                <a:srgbClr val="4D4D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6" name="Rectangle 3"/>
          <p:cNvSpPr>
            <a:spLocks noChangeArrowheads="1"/>
          </p:cNvSpPr>
          <p:nvPr/>
        </p:nvSpPr>
        <p:spPr bwMode="auto">
          <a:xfrm>
            <a:off x="539750" y="4233863"/>
            <a:ext cx="84248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Reacción ácido-base = reacción de transferencia de un protón. </a:t>
            </a: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Válido también para reacciones que no transcurren en disolución acuosa</a:t>
            </a:r>
          </a:p>
        </p:txBody>
      </p:sp>
      <p:grpSp>
        <p:nvGrpSpPr>
          <p:cNvPr id="16397" name="1 Grupo"/>
          <p:cNvGrpSpPr>
            <a:grpSpLocks/>
          </p:cNvGrpSpPr>
          <p:nvPr/>
        </p:nvGrpSpPr>
        <p:grpSpPr bwMode="auto">
          <a:xfrm>
            <a:off x="3425825" y="3381375"/>
            <a:ext cx="2627313" cy="623888"/>
            <a:chOff x="3992563" y="3170238"/>
            <a:chExt cx="2627313" cy="623887"/>
          </a:xfrm>
        </p:grpSpPr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4047604" y="3170238"/>
            <a:ext cx="2572272" cy="385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Equation" r:id="rId4" imgW="1612900" imgH="241300" progId="Equation.DSMT4">
                    <p:embed/>
                  </p:oleObj>
                </mc:Choice>
                <mc:Fallback>
                  <p:oleObj name="Equation" r:id="rId4" imgW="16129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604" y="3170238"/>
                          <a:ext cx="2572272" cy="385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6" name="Text Box 22"/>
            <p:cNvSpPr txBox="1">
              <a:spLocks noChangeArrowheads="1"/>
            </p:cNvSpPr>
            <p:nvPr/>
          </p:nvSpPr>
          <p:spPr bwMode="gray">
            <a:xfrm>
              <a:off x="3992563" y="3489053"/>
              <a:ext cx="573788" cy="30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ES" sz="1400" b="0" i="1">
                  <a:solidFill>
                    <a:srgbClr val="292929"/>
                  </a:solidFill>
                  <a:latin typeface="Calibri" panose="020F0502020204030204" pitchFamily="34" charset="0"/>
                </a:rPr>
                <a:t>ácido</a:t>
              </a: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gray">
            <a:xfrm>
              <a:off x="4644008" y="3489053"/>
              <a:ext cx="521500" cy="30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ES" sz="1400" b="0" i="1">
                  <a:solidFill>
                    <a:srgbClr val="292929"/>
                  </a:solidFill>
                  <a:latin typeface="Calibri" panose="020F0502020204030204" pitchFamily="34" charset="0"/>
                </a:rPr>
                <a:t>base</a:t>
              </a:r>
            </a:p>
          </p:txBody>
        </p:sp>
      </p:grpSp>
      <p:pic>
        <p:nvPicPr>
          <p:cNvPr id="1639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884488" y="2919413"/>
            <a:ext cx="37036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399" name="Picture 20" descr="http://www.biografiasyvidas.com/biografia/b/fotos/bronste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1" r="15508"/>
          <a:stretch>
            <a:fillRect/>
          </a:stretch>
        </p:blipFill>
        <p:spPr bwMode="auto">
          <a:xfrm>
            <a:off x="8035925" y="592138"/>
            <a:ext cx="9937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7921625" y="1843088"/>
            <a:ext cx="12223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Johannes Niclaus Bronsted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latin typeface="Calibri" panose="020F0502020204030204" pitchFamily="34" charset="0"/>
              </a:rPr>
              <a:t>(1879 – 1947)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6401" name="Picture 22" descr="http://upload.wikimedia.org/wikipedia/commons/8/81/Thomas_Martin_Lowry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592138"/>
            <a:ext cx="9588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6804025" y="1846263"/>
            <a:ext cx="12223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Thomas Martin Lowry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latin typeface="Calibri" panose="020F0502020204030204" pitchFamily="34" charset="0"/>
              </a:rPr>
              <a:t>(1874 – 1936)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6403" name="Rectangle 3"/>
          <p:cNvSpPr>
            <a:spLocks noChangeArrowheads="1"/>
          </p:cNvSpPr>
          <p:nvPr/>
        </p:nvSpPr>
        <p:spPr bwMode="auto">
          <a:xfrm>
            <a:off x="539750" y="1557338"/>
            <a:ext cx="84248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 </a:t>
            </a:r>
            <a:r>
              <a:rPr lang="es-ES" altLang="es-ES" sz="1800" b="0">
                <a:latin typeface="Calibri" panose="020F0502020204030204" pitchFamily="34" charset="0"/>
              </a:rPr>
              <a:t>Concepto de ácidos y bases de </a:t>
            </a:r>
            <a:r>
              <a:rPr lang="es-ES" altLang="es-ES" sz="1800">
                <a:latin typeface="Calibri" panose="020F0502020204030204" pitchFamily="34" charset="0"/>
              </a:rPr>
              <a:t>Bronsted y Lowry</a:t>
            </a:r>
            <a:r>
              <a:rPr lang="es-ES" altLang="es-ES" sz="1800" b="0">
                <a:latin typeface="Calibri" panose="020F0502020204030204" pitchFamily="34" charset="0"/>
              </a:rPr>
              <a:t> (1923)</a:t>
            </a:r>
            <a:endParaRPr lang="es-ES" altLang="es-ES" sz="1800">
              <a:latin typeface="Calibri" panose="020F0502020204030204" pitchFamily="34" charset="0"/>
            </a:endParaRPr>
          </a:p>
        </p:txBody>
      </p:sp>
      <p:sp>
        <p:nvSpPr>
          <p:cNvPr id="16404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1. Concepto de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7413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D57C444-FE27-435F-97A3-F81F66546BA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7414" name="10 Rectángulo"/>
          <p:cNvSpPr>
            <a:spLocks noChangeArrowheads="1"/>
          </p:cNvSpPr>
          <p:nvPr/>
        </p:nvSpPr>
        <p:spPr bwMode="auto">
          <a:xfrm>
            <a:off x="1109663" y="1989138"/>
            <a:ext cx="74231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</a:pPr>
            <a:r>
              <a:rPr lang="es-ES" altLang="es-ES" sz="18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transferir el protón siempre aparecen </a:t>
            </a:r>
            <a:r>
              <a:rPr lang="es-ES" altLang="es-ES" sz="1800" b="0" u="sng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juntos</a:t>
            </a:r>
            <a:r>
              <a:rPr lang="es-ES" altLang="es-ES" sz="18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ácido y una base: un ácido debe tener un átomo de hidrógeno, y una base debe tener un par de electrones no compartidos para enlazar con el H</a:t>
            </a:r>
            <a:r>
              <a:rPr lang="es-ES" altLang="es-ES" sz="1800" b="0" baseline="3000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eaLnBrk="1" hangingPunct="1">
              <a:spcBef>
                <a:spcPts val="600"/>
              </a:spcBef>
              <a:buClrTx/>
            </a:pPr>
            <a:r>
              <a:rPr lang="es-ES" altLang="es-ES" sz="18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Cuando un ácido y una base difieren por la pérdida o ganancia de un protón se llaman </a:t>
            </a:r>
            <a:r>
              <a:rPr lang="es-ES" altLang="es-ES" sz="1800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ácido-base conjugado</a:t>
            </a:r>
            <a:r>
              <a:rPr lang="es-ES" altLang="es-ES" sz="18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600"/>
              </a:spcBef>
              <a:buClrTx/>
            </a:pPr>
            <a:endParaRPr lang="es-ES" altLang="es-ES" sz="1800" b="0">
              <a:solidFill>
                <a:srgbClr val="303D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539750" y="1557338"/>
            <a:ext cx="84248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 </a:t>
            </a:r>
            <a:r>
              <a:rPr lang="es-ES" altLang="es-ES" sz="1800" b="0">
                <a:latin typeface="Calibri" panose="020F0502020204030204" pitchFamily="34" charset="0"/>
              </a:rPr>
              <a:t>Concepto de ácidos y bases de </a:t>
            </a:r>
            <a:r>
              <a:rPr lang="es-ES" altLang="es-ES" sz="1800">
                <a:latin typeface="Calibri" panose="020F0502020204030204" pitchFamily="34" charset="0"/>
              </a:rPr>
              <a:t>Bronsted y Lowry</a:t>
            </a:r>
            <a:r>
              <a:rPr lang="es-ES" altLang="es-ES" sz="1800" b="0">
                <a:latin typeface="Calibri" panose="020F0502020204030204" pitchFamily="34" charset="0"/>
              </a:rPr>
              <a:t> (1923)</a:t>
            </a:r>
            <a:endParaRPr lang="es-ES" altLang="es-ES" sz="1800">
              <a:latin typeface="Calibri" panose="020F0502020204030204" pitchFamily="34" charset="0"/>
            </a:endParaRPr>
          </a:p>
        </p:txBody>
      </p:sp>
      <p:pic>
        <p:nvPicPr>
          <p:cNvPr id="1741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32138" y="4170363"/>
            <a:ext cx="399573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7" name="Rectangle 61"/>
          <p:cNvSpPr>
            <a:spLocks noChangeArrowheads="1"/>
          </p:cNvSpPr>
          <p:nvPr/>
        </p:nvSpPr>
        <p:spPr bwMode="auto">
          <a:xfrm>
            <a:off x="1330325" y="3689350"/>
            <a:ext cx="1512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17418" name="1 Rectángulo"/>
          <p:cNvSpPr>
            <a:spLocks noChangeArrowheads="1"/>
          </p:cNvSpPr>
          <p:nvPr/>
        </p:nvSpPr>
        <p:spPr bwMode="auto">
          <a:xfrm>
            <a:off x="3708400" y="4675188"/>
            <a:ext cx="1751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conjugada de</a:t>
            </a:r>
            <a:endParaRPr lang="es-ES" altLang="es-ES" sz="160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19" name="25 Rectángulo"/>
          <p:cNvSpPr>
            <a:spLocks noChangeArrowheads="1"/>
          </p:cNvSpPr>
          <p:nvPr/>
        </p:nvSpPr>
        <p:spPr bwMode="auto">
          <a:xfrm>
            <a:off x="3563938" y="3644900"/>
            <a:ext cx="1871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 b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ácido conjugado de</a:t>
            </a:r>
            <a:endParaRPr lang="es-ES" altLang="es-ES" sz="160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20" name="26 Rectángulo"/>
          <p:cNvSpPr>
            <a:spLocks noChangeArrowheads="1"/>
          </p:cNvSpPr>
          <p:nvPr/>
        </p:nvSpPr>
        <p:spPr bwMode="auto">
          <a:xfrm>
            <a:off x="1109663" y="5084763"/>
            <a:ext cx="74231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</a:pPr>
            <a:r>
              <a:rPr lang="es-ES" altLang="es-ES" sz="18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especies </a:t>
            </a:r>
            <a:r>
              <a:rPr lang="es-ES" altLang="es-ES" sz="1800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anfóteras</a:t>
            </a:r>
            <a:r>
              <a:rPr lang="es-ES" altLang="es-ES" sz="1800" b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ES" altLang="es-ES" sz="1800" b="0" i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anfipróticas</a:t>
            </a:r>
            <a:r>
              <a:rPr lang="es-ES" altLang="es-ES" sz="1800" b="0">
                <a:solidFill>
                  <a:srgbClr val="303D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sustancias que pueden comportarse como ácidos o como bases según la reacción. </a:t>
            </a:r>
          </a:p>
        </p:txBody>
      </p:sp>
      <p:sp>
        <p:nvSpPr>
          <p:cNvPr id="19" name="18 Arco"/>
          <p:cNvSpPr/>
          <p:nvPr/>
        </p:nvSpPr>
        <p:spPr bwMode="auto">
          <a:xfrm flipV="1">
            <a:off x="3338513" y="4287838"/>
            <a:ext cx="600075" cy="571500"/>
          </a:xfrm>
          <a:prstGeom prst="arc">
            <a:avLst>
              <a:gd name="adj1" fmla="val 11254875"/>
              <a:gd name="adj2" fmla="val 17060248"/>
            </a:avLst>
          </a:prstGeom>
          <a:noFill/>
          <a:ln w="19050">
            <a:solidFill>
              <a:srgbClr val="00B050"/>
            </a:solidFill>
            <a:tailEnd type="triangle" w="med" len="lg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0" name="29 Arco"/>
          <p:cNvSpPr/>
          <p:nvPr/>
        </p:nvSpPr>
        <p:spPr bwMode="auto">
          <a:xfrm rot="16200000" flipV="1">
            <a:off x="5062537" y="4314826"/>
            <a:ext cx="600075" cy="571500"/>
          </a:xfrm>
          <a:prstGeom prst="arc">
            <a:avLst>
              <a:gd name="adj1" fmla="val 11254875"/>
              <a:gd name="adj2" fmla="val 17060248"/>
            </a:avLst>
          </a:prstGeom>
          <a:noFill/>
          <a:ln w="19050">
            <a:solidFill>
              <a:srgbClr val="00B050"/>
            </a:solidFill>
            <a:tailEnd type="triangle" w="med" len="lg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1" name="30 Arco"/>
          <p:cNvSpPr/>
          <p:nvPr/>
        </p:nvSpPr>
        <p:spPr bwMode="auto">
          <a:xfrm rot="5400000" flipV="1">
            <a:off x="3338512" y="3816351"/>
            <a:ext cx="600075" cy="571500"/>
          </a:xfrm>
          <a:prstGeom prst="arc">
            <a:avLst>
              <a:gd name="adj1" fmla="val 11254875"/>
              <a:gd name="adj2" fmla="val 17060248"/>
            </a:avLst>
          </a:prstGeom>
          <a:noFill/>
          <a:ln w="19050">
            <a:solidFill>
              <a:srgbClr val="00B050"/>
            </a:solidFill>
            <a:tailEnd type="triangle" w="med" len="lg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2" name="31 Arco"/>
          <p:cNvSpPr/>
          <p:nvPr/>
        </p:nvSpPr>
        <p:spPr bwMode="auto">
          <a:xfrm rot="10800000" flipV="1">
            <a:off x="5133975" y="3843338"/>
            <a:ext cx="600075" cy="571500"/>
          </a:xfrm>
          <a:prstGeom prst="arc">
            <a:avLst>
              <a:gd name="adj1" fmla="val 11254875"/>
              <a:gd name="adj2" fmla="val 17060248"/>
            </a:avLst>
          </a:prstGeom>
          <a:noFill/>
          <a:ln w="19050">
            <a:solidFill>
              <a:srgbClr val="00B050"/>
            </a:solidFill>
            <a:tailEnd type="triangle" w="med" len="lg"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s-E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grpSp>
        <p:nvGrpSpPr>
          <p:cNvPr id="17425" name="17 Grupo"/>
          <p:cNvGrpSpPr>
            <a:grpSpLocks/>
          </p:cNvGrpSpPr>
          <p:nvPr/>
        </p:nvGrpSpPr>
        <p:grpSpPr bwMode="auto">
          <a:xfrm>
            <a:off x="2936875" y="5948363"/>
            <a:ext cx="2627313" cy="623887"/>
            <a:chOff x="3992563" y="3170238"/>
            <a:chExt cx="2627313" cy="623887"/>
          </a:xfrm>
        </p:grpSpPr>
        <p:graphicFrame>
          <p:nvGraphicFramePr>
            <p:cNvPr id="17434" name="Object 21"/>
            <p:cNvGraphicFramePr>
              <a:graphicFrameLocks noChangeAspect="1"/>
            </p:cNvGraphicFramePr>
            <p:nvPr/>
          </p:nvGraphicFramePr>
          <p:xfrm>
            <a:off x="4047604" y="3170238"/>
            <a:ext cx="2572272" cy="385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5" name="Equation" r:id="rId4" imgW="1612900" imgH="241300" progId="Equation.DSMT4">
                    <p:embed/>
                  </p:oleObj>
                </mc:Choice>
                <mc:Fallback>
                  <p:oleObj name="Equation" r:id="rId4" imgW="16129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7604" y="3170238"/>
                          <a:ext cx="2572272" cy="385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Text Box 22"/>
            <p:cNvSpPr txBox="1">
              <a:spLocks noChangeArrowheads="1"/>
            </p:cNvSpPr>
            <p:nvPr/>
          </p:nvSpPr>
          <p:spPr bwMode="gray">
            <a:xfrm>
              <a:off x="3992563" y="3489053"/>
              <a:ext cx="573788" cy="30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ES" sz="1400" b="0" i="1">
                  <a:solidFill>
                    <a:srgbClr val="292929"/>
                  </a:solidFill>
                  <a:latin typeface="Calibri" panose="020F0502020204030204" pitchFamily="34" charset="0"/>
                </a:rPr>
                <a:t>ácido</a:t>
              </a:r>
            </a:p>
          </p:txBody>
        </p:sp>
        <p:sp>
          <p:nvSpPr>
            <p:cNvPr id="17436" name="Text Box 23"/>
            <p:cNvSpPr txBox="1">
              <a:spLocks noChangeArrowheads="1"/>
            </p:cNvSpPr>
            <p:nvPr/>
          </p:nvSpPr>
          <p:spPr bwMode="gray">
            <a:xfrm>
              <a:off x="4644008" y="3489053"/>
              <a:ext cx="521500" cy="30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ES" sz="1400" b="0" i="1">
                  <a:solidFill>
                    <a:srgbClr val="292929"/>
                  </a:solidFill>
                  <a:latin typeface="Calibri" panose="020F0502020204030204" pitchFamily="34" charset="0"/>
                </a:rPr>
                <a:t>base</a:t>
              </a:r>
            </a:p>
          </p:txBody>
        </p:sp>
      </p:grpSp>
      <p:sp>
        <p:nvSpPr>
          <p:cNvPr id="17426" name="Rectangle 61"/>
          <p:cNvSpPr>
            <a:spLocks noChangeArrowheads="1"/>
          </p:cNvSpPr>
          <p:nvPr/>
        </p:nvSpPr>
        <p:spPr bwMode="auto">
          <a:xfrm>
            <a:off x="1330325" y="5900738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grpSp>
        <p:nvGrpSpPr>
          <p:cNvPr id="17427" name="1 Grupo"/>
          <p:cNvGrpSpPr>
            <a:grpSpLocks/>
          </p:cNvGrpSpPr>
          <p:nvPr/>
        </p:nvGrpSpPr>
        <p:grpSpPr bwMode="auto">
          <a:xfrm>
            <a:off x="5761038" y="5948363"/>
            <a:ext cx="2730500" cy="623887"/>
            <a:chOff x="5760566" y="6021388"/>
            <a:chExt cx="2730972" cy="624061"/>
          </a:xfrm>
        </p:grpSpPr>
        <p:graphicFrame>
          <p:nvGraphicFramePr>
            <p:cNvPr id="17431" name="Object 21"/>
            <p:cNvGraphicFramePr>
              <a:graphicFrameLocks noChangeAspect="1"/>
            </p:cNvGraphicFramePr>
            <p:nvPr/>
          </p:nvGraphicFramePr>
          <p:xfrm>
            <a:off x="5819775" y="6021388"/>
            <a:ext cx="2671763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6" name="Equation" r:id="rId6" imgW="1676400" imgH="241300" progId="Equation.DSMT4">
                    <p:embed/>
                  </p:oleObj>
                </mc:Choice>
                <mc:Fallback>
                  <p:oleObj name="Equation" r:id="rId6" imgW="16764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9775" y="6021388"/>
                          <a:ext cx="2671763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Text Box 22"/>
            <p:cNvSpPr txBox="1">
              <a:spLocks noChangeArrowheads="1"/>
            </p:cNvSpPr>
            <p:nvPr/>
          </p:nvSpPr>
          <p:spPr bwMode="gray">
            <a:xfrm>
              <a:off x="6443713" y="6340377"/>
              <a:ext cx="573788" cy="30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ES" sz="1400" b="0" i="1">
                  <a:solidFill>
                    <a:srgbClr val="292929"/>
                  </a:solidFill>
                  <a:latin typeface="Calibri" panose="020F0502020204030204" pitchFamily="34" charset="0"/>
                </a:rPr>
                <a:t>ácido</a:t>
              </a:r>
            </a:p>
          </p:txBody>
        </p:sp>
        <p:sp>
          <p:nvSpPr>
            <p:cNvPr id="17433" name="Text Box 23"/>
            <p:cNvSpPr txBox="1">
              <a:spLocks noChangeArrowheads="1"/>
            </p:cNvSpPr>
            <p:nvPr/>
          </p:nvSpPr>
          <p:spPr bwMode="gray">
            <a:xfrm>
              <a:off x="5760566" y="6340377"/>
              <a:ext cx="521500" cy="305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00"/>
                </a:buClr>
                <a:buChar char="•"/>
                <a:defRPr kumimoji="1" sz="2400">
                  <a:solidFill>
                    <a:srgbClr val="000000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000">
                  <a:solidFill>
                    <a:srgbClr val="5F5F5F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>
                  <a:solidFill>
                    <a:srgbClr val="5F5F5F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1600">
                  <a:solidFill>
                    <a:srgbClr val="5F5F5F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rgbClr val="5F5F5F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ES" sz="1400" b="0" i="1">
                  <a:solidFill>
                    <a:srgbClr val="292929"/>
                  </a:solidFill>
                  <a:latin typeface="Calibri" panose="020F0502020204030204" pitchFamily="34" charset="0"/>
                </a:rPr>
                <a:t>base</a:t>
              </a:r>
            </a:p>
          </p:txBody>
        </p:sp>
      </p:grpSp>
      <p:sp>
        <p:nvSpPr>
          <p:cNvPr id="17428" name="Freeform 25"/>
          <p:cNvSpPr>
            <a:spLocks/>
          </p:cNvSpPr>
          <p:nvPr/>
        </p:nvSpPr>
        <p:spPr bwMode="auto">
          <a:xfrm>
            <a:off x="4073525" y="6532563"/>
            <a:ext cx="2435225" cy="187325"/>
          </a:xfrm>
          <a:custGeom>
            <a:avLst/>
            <a:gdLst>
              <a:gd name="T0" fmla="*/ 0 w 10000"/>
              <a:gd name="T1" fmla="*/ 0 h 11695"/>
              <a:gd name="T2" fmla="*/ 2147483647 w 10000"/>
              <a:gd name="T3" fmla="*/ 2147483647 h 11695"/>
              <a:gd name="T4" fmla="*/ 2147483647 w 10000"/>
              <a:gd name="T5" fmla="*/ 2147483647 h 116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0" h="11695">
                <a:moveTo>
                  <a:pt x="0" y="0"/>
                </a:moveTo>
                <a:cubicBezTo>
                  <a:pt x="344" y="4703"/>
                  <a:pt x="3584" y="11261"/>
                  <a:pt x="4746" y="11679"/>
                </a:cubicBezTo>
                <a:cubicBezTo>
                  <a:pt x="5689" y="12018"/>
                  <a:pt x="9487" y="7013"/>
                  <a:pt x="10000" y="615"/>
                </a:cubicBezTo>
              </a:path>
            </a:pathLst>
          </a:custGeom>
          <a:noFill/>
          <a:ln w="3175" cap="flat">
            <a:solidFill>
              <a:srgbClr val="FF0000"/>
            </a:solidFill>
            <a:prstDash val="dash"/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42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17430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1. Concepto de ácido-base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8437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0921511-32F9-44CA-BECE-EF3341059A2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573088" y="1531938"/>
            <a:ext cx="7866062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latin typeface="Calibri" panose="020F0502020204030204" pitchFamily="34" charset="0"/>
              </a:rPr>
              <a:t> </a:t>
            </a:r>
            <a:r>
              <a:rPr lang="es-ES" altLang="es-ES" sz="1800" b="0">
                <a:latin typeface="Calibri" panose="020F0502020204030204" pitchFamily="34" charset="0"/>
              </a:rPr>
              <a:t>Concepto de ácidos y bases de </a:t>
            </a:r>
            <a:r>
              <a:rPr lang="es-ES" altLang="es-ES" sz="1800">
                <a:latin typeface="Calibri" panose="020F0502020204030204" pitchFamily="34" charset="0"/>
              </a:rPr>
              <a:t>Lewis</a:t>
            </a:r>
          </a:p>
          <a:p>
            <a:pPr lvl="3" eaLnBrk="1" hangingPunct="1">
              <a:buFontTx/>
              <a:buNone/>
            </a:pPr>
            <a:r>
              <a:rPr lang="es-ES" altLang="es-ES" b="0">
                <a:solidFill>
                  <a:srgbClr val="303D4E"/>
                </a:solidFill>
                <a:latin typeface="Arial" panose="020B0604020202020204" pitchFamily="34" charset="0"/>
              </a:rPr>
              <a:t>Ácido de Lewis = sustancia aceptora de electrones</a:t>
            </a:r>
          </a:p>
          <a:p>
            <a:pPr lvl="3" eaLnBrk="1" hangingPunct="1">
              <a:buFontTx/>
              <a:buNone/>
            </a:pPr>
            <a:r>
              <a:rPr lang="es-ES" altLang="es-ES" b="0">
                <a:solidFill>
                  <a:srgbClr val="303D4E"/>
                </a:solidFill>
                <a:latin typeface="Arial" panose="020B0604020202020204" pitchFamily="34" charset="0"/>
              </a:rPr>
              <a:t>Base de Lewis = sustancia donadora de electrones</a:t>
            </a:r>
          </a:p>
          <a:p>
            <a:pPr lvl="1" eaLnBrk="1" hangingPunct="1">
              <a:spcBef>
                <a:spcPts val="1200"/>
              </a:spcBef>
            </a:pPr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Reacción ácido-base = reacción de transferencia o intercambio de pares de electrones. </a:t>
            </a: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Una base de Bronsted-Lowry es también base de Lewis, pero la base de Lewis puede donar el par de electrones a otra especie que no sea sólo el H</a:t>
            </a:r>
            <a:r>
              <a:rPr lang="es-ES" altLang="es-ES" sz="1600" b="0" baseline="30000">
                <a:solidFill>
                  <a:srgbClr val="000099"/>
                </a:solidFill>
                <a:latin typeface="Arial" panose="020B0604020202020204" pitchFamily="34" charset="0"/>
              </a:rPr>
              <a:t>+</a:t>
            </a:r>
            <a:endParaRPr lang="es-ES" altLang="es-ES" sz="1600" b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El H</a:t>
            </a:r>
            <a:r>
              <a:rPr lang="es-ES" altLang="es-ES" sz="1600" b="0" baseline="30000">
                <a:solidFill>
                  <a:srgbClr val="000099"/>
                </a:solidFill>
                <a:latin typeface="Arial" panose="020B0604020202020204" pitchFamily="34" charset="0"/>
              </a:rPr>
              <a:t>+</a:t>
            </a:r>
            <a:r>
              <a:rPr lang="es-ES" altLang="es-ES" sz="1600" b="0">
                <a:solidFill>
                  <a:srgbClr val="000099"/>
                </a:solidFill>
                <a:latin typeface="Arial" panose="020B0604020202020204" pitchFamily="34" charset="0"/>
              </a:rPr>
              <a:t> no es el único ácido de Lewis </a:t>
            </a:r>
          </a:p>
        </p:txBody>
      </p:sp>
      <p:sp>
        <p:nvSpPr>
          <p:cNvPr id="18439" name="Text Box 17"/>
          <p:cNvSpPr txBox="1">
            <a:spLocks noChangeArrowheads="1"/>
          </p:cNvSpPr>
          <p:nvPr/>
        </p:nvSpPr>
        <p:spPr bwMode="auto">
          <a:xfrm>
            <a:off x="1547813" y="5813425"/>
            <a:ext cx="73628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</a:t>
            </a:r>
            <a:r>
              <a:rPr kumimoji="0" lang="es-ES" altLang="es-ES" sz="160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>
                <a:latin typeface="Bradley Hand ITC" panose="03070402050302030203" pitchFamily="66" charset="0"/>
              </a:rPr>
              <a:t>Al compartir pares de electrones se forma enlace covalente, y como el par de electrones lo aporta una de las especies es </a:t>
            </a:r>
            <a:r>
              <a:rPr kumimoji="0" lang="es-ES" altLang="es-ES" sz="1600" u="sng">
                <a:latin typeface="Bradley Hand ITC" panose="03070402050302030203" pitchFamily="66" charset="0"/>
              </a:rPr>
              <a:t>enlace covalente coordinado</a:t>
            </a:r>
            <a:r>
              <a:rPr kumimoji="0" lang="es-ES" altLang="es-ES" sz="1600">
                <a:latin typeface="Bradley Hand ITC" panose="03070402050302030203" pitchFamily="66" charset="0"/>
              </a:rPr>
              <a:t>. </a:t>
            </a:r>
            <a:endParaRPr kumimoji="0" lang="es-ES" altLang="es-ES" sz="160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440" name="Rectangle 61"/>
          <p:cNvSpPr>
            <a:spLocks noChangeArrowheads="1"/>
          </p:cNvSpPr>
          <p:nvPr/>
        </p:nvSpPr>
        <p:spPr bwMode="auto">
          <a:xfrm>
            <a:off x="1016000" y="405606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Ejemplos:</a:t>
            </a:r>
          </a:p>
        </p:txBody>
      </p:sp>
      <p:pic>
        <p:nvPicPr>
          <p:cNvPr id="184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33700" y="4203700"/>
            <a:ext cx="2359025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32475" y="4195763"/>
            <a:ext cx="2713038" cy="103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43" name="Text Box 17"/>
          <p:cNvSpPr txBox="1">
            <a:spLocks noChangeArrowheads="1"/>
          </p:cNvSpPr>
          <p:nvPr/>
        </p:nvSpPr>
        <p:spPr bwMode="auto">
          <a:xfrm>
            <a:off x="7921625" y="1843088"/>
            <a:ext cx="12223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 i="1">
                <a:latin typeface="Calibri" panose="020F0502020204030204" pitchFamily="34" charset="0"/>
              </a:rPr>
              <a:t>Gilbert Newton Lewis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200" b="0">
                <a:latin typeface="Calibri" panose="020F0502020204030204" pitchFamily="34" charset="0"/>
              </a:rPr>
              <a:t>(1875 – 1946)</a:t>
            </a:r>
            <a:endParaRPr kumimoji="0" lang="es-ES" altLang="es-ES" sz="1200" b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1844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3" y="558800"/>
            <a:ext cx="10160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45" name="Object 21"/>
          <p:cNvGraphicFramePr>
            <a:graphicFrameLocks noChangeAspect="1"/>
          </p:cNvGraphicFramePr>
          <p:nvPr/>
        </p:nvGraphicFramePr>
        <p:xfrm>
          <a:off x="373063" y="4581525"/>
          <a:ext cx="247967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6" imgW="1879600" imgH="241300" progId="Equation.DSMT4">
                  <p:embed/>
                </p:oleObj>
              </mc:Choice>
              <mc:Fallback>
                <p:oleObj name="Equation" r:id="rId6" imgW="1879600" imgH="241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4581525"/>
                        <a:ext cx="247967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22"/>
          <p:cNvSpPr txBox="1">
            <a:spLocks noChangeArrowheads="1"/>
          </p:cNvSpPr>
          <p:nvPr/>
        </p:nvSpPr>
        <p:spPr bwMode="gray">
          <a:xfrm>
            <a:off x="6516688" y="5191125"/>
            <a:ext cx="573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ácido</a:t>
            </a:r>
          </a:p>
        </p:txBody>
      </p:sp>
      <p:sp>
        <p:nvSpPr>
          <p:cNvPr id="18447" name="Text Box 23"/>
          <p:cNvSpPr txBox="1">
            <a:spLocks noChangeArrowheads="1"/>
          </p:cNvSpPr>
          <p:nvPr/>
        </p:nvSpPr>
        <p:spPr bwMode="gray">
          <a:xfrm>
            <a:off x="5884863" y="5191125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400" b="0" i="1">
                <a:solidFill>
                  <a:srgbClr val="292929"/>
                </a:solidFill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18449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1. Concepto de ácido-base</a:t>
            </a:r>
          </a:p>
        </p:txBody>
      </p:sp>
      <p:sp>
        <p:nvSpPr>
          <p:cNvPr id="18450" name="12 Cerrar llave"/>
          <p:cNvSpPr>
            <a:spLocks/>
          </p:cNvSpPr>
          <p:nvPr/>
        </p:nvSpPr>
        <p:spPr bwMode="auto">
          <a:xfrm flipH="1">
            <a:off x="1773238" y="1885950"/>
            <a:ext cx="123825" cy="603250"/>
          </a:xfrm>
          <a:prstGeom prst="rightBrace">
            <a:avLst>
              <a:gd name="adj1" fmla="val 37847"/>
              <a:gd name="adj2" fmla="val 50000"/>
            </a:avLst>
          </a:prstGeom>
          <a:noFill/>
          <a:ln w="31750" cap="rnd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19461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1243415-C3FF-4527-A6C5-7E4ADD67452C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32138" y="4005263"/>
            <a:ext cx="338455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4" name="Rectangle 3"/>
          <p:cNvSpPr>
            <a:spLocks noChangeArrowheads="1"/>
          </p:cNvSpPr>
          <p:nvPr/>
        </p:nvSpPr>
        <p:spPr bwMode="auto">
          <a:xfrm>
            <a:off x="539750" y="1844675"/>
            <a:ext cx="81565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itchFamily="34" charset="0"/>
              </a:defRPr>
            </a:lvl9pPr>
          </a:lstStyle>
          <a:p>
            <a:pPr lvl="1" eaLnBrk="1" hangingPunct="1">
              <a:defRPr/>
            </a:pPr>
            <a:r>
              <a:rPr lang="es-ES" altLang="es-ES" sz="1800" b="0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De acuerdo con su fuerza relativa como donadores y aceptores de protones, los ácidos y bases se clasifican en </a:t>
            </a:r>
            <a:r>
              <a:rPr lang="es-ES" altLang="es-ES" sz="1800" b="0" i="1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fuertes</a:t>
            </a:r>
            <a:r>
              <a:rPr lang="es-ES" altLang="es-ES" sz="1800" b="0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, </a:t>
            </a:r>
            <a:r>
              <a:rPr lang="es-ES" altLang="es-ES" sz="1800" b="0" i="1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débiles</a:t>
            </a:r>
            <a:r>
              <a:rPr lang="es-ES" altLang="es-ES" sz="1800" b="0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 y </a:t>
            </a:r>
            <a:r>
              <a:rPr lang="es-ES" altLang="es-ES" sz="1800" b="0" i="1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muy débiles</a:t>
            </a:r>
            <a:r>
              <a:rPr lang="es-ES" altLang="es-ES" sz="1800" b="0" dirty="0" smtClean="0">
                <a:solidFill>
                  <a:srgbClr val="000099"/>
                </a:solidFill>
                <a:latin typeface="Calibri" pitchFamily="34" charset="0"/>
                <a:cs typeface="Arial" charset="0"/>
              </a:rPr>
              <a:t>.  </a:t>
            </a:r>
          </a:p>
          <a:p>
            <a:pPr marL="895350" lvl="1" indent="-19050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s-ES" altLang="es-ES" sz="1800" b="0" i="1" dirty="0" smtClean="0">
                <a:latin typeface="Calibri" pitchFamily="34" charset="0"/>
                <a:cs typeface="Arial" charset="0"/>
              </a:rPr>
              <a:t>cuanto más fuerte es un ácido, más débil es su base conjugada. </a:t>
            </a:r>
          </a:p>
          <a:p>
            <a:pPr marL="895350" lvl="1" indent="-19050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s-ES" altLang="es-ES" sz="1800" b="0" i="1" dirty="0" smtClean="0">
                <a:latin typeface="Calibri" pitchFamily="34" charset="0"/>
                <a:cs typeface="Arial" charset="0"/>
              </a:rPr>
              <a:t>cuanto más débil es un ácido, más fuerte su base conjugada. 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81038" y="1268413"/>
            <a:ext cx="5403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>
                <a:latin typeface="Calibri" panose="020F0502020204030204" pitchFamily="34" charset="0"/>
              </a:rPr>
              <a:t> </a:t>
            </a:r>
            <a:r>
              <a:rPr lang="es-ES" altLang="es-ES" b="0">
                <a:latin typeface="Calibri" panose="020F0502020204030204" pitchFamily="34" charset="0"/>
              </a:rPr>
              <a:t>2. </a:t>
            </a:r>
            <a:r>
              <a:rPr lang="es-ES" altLang="es-ES">
                <a:latin typeface="Calibri" panose="020F0502020204030204" pitchFamily="34" charset="0"/>
              </a:rPr>
              <a:t>Fuerza relativa </a:t>
            </a:r>
            <a:r>
              <a:rPr lang="es-ES" altLang="es-ES" b="0">
                <a:latin typeface="Calibri" panose="020F0502020204030204" pitchFamily="34" charset="0"/>
              </a:rPr>
              <a:t>de ácidos y bases</a:t>
            </a:r>
            <a:endParaRPr lang="es-ES" altLang="es-ES">
              <a:latin typeface="Calibri" panose="020F0502020204030204" pitchFamily="34" charset="0"/>
            </a:endParaRPr>
          </a:p>
        </p:txBody>
      </p:sp>
      <p:pic>
        <p:nvPicPr>
          <p:cNvPr id="194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80"/>
          <a:stretch>
            <a:fillRect/>
          </a:stretch>
        </p:blipFill>
        <p:spPr bwMode="gray">
          <a:xfrm>
            <a:off x="2533650" y="4867275"/>
            <a:ext cx="45815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6" name="Rectangle 61"/>
          <p:cNvSpPr>
            <a:spLocks noChangeArrowheads="1"/>
          </p:cNvSpPr>
          <p:nvPr/>
        </p:nvSpPr>
        <p:spPr bwMode="auto">
          <a:xfrm>
            <a:off x="1476375" y="4862513"/>
            <a:ext cx="1512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6350" indent="190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s-ES" sz="1800" b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Ejemplo:</a:t>
            </a:r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2051050" y="6011863"/>
            <a:ext cx="6243638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</a:t>
            </a:r>
            <a:r>
              <a:rPr kumimoji="0" lang="es-ES" altLang="es-ES" sz="160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>
                <a:latin typeface="Bradley Hand ITC" panose="03070402050302030203" pitchFamily="66" charset="0"/>
              </a:rPr>
              <a:t>Los términos ‘fuerte’ y ‘débil’ se usan de forma comparativa pero también se miden de forma cuantitativa</a:t>
            </a:r>
            <a:endParaRPr kumimoji="0" lang="es-ES" altLang="es-ES" sz="160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9468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19469" name="12 Cerrar llave"/>
          <p:cNvSpPr>
            <a:spLocks/>
          </p:cNvSpPr>
          <p:nvPr/>
        </p:nvSpPr>
        <p:spPr bwMode="auto">
          <a:xfrm flipH="1">
            <a:off x="1106488" y="2503488"/>
            <a:ext cx="125412" cy="603250"/>
          </a:xfrm>
          <a:prstGeom prst="rightBrace">
            <a:avLst>
              <a:gd name="adj1" fmla="val 37368"/>
              <a:gd name="adj2" fmla="val 50000"/>
            </a:avLst>
          </a:prstGeom>
          <a:noFill/>
          <a:ln w="31750" cap="rnd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70" name="1 Rectángulo"/>
          <p:cNvSpPr>
            <a:spLocks noChangeArrowheads="1"/>
          </p:cNvSpPr>
          <p:nvPr/>
        </p:nvSpPr>
        <p:spPr bwMode="auto">
          <a:xfrm>
            <a:off x="2451100" y="3284538"/>
            <a:ext cx="6481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0000"/>
              </a:buClr>
            </a:pP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es fuerte si sus moléculas se disocian totalmente en agua;</a:t>
            </a:r>
          </a:p>
          <a:p>
            <a:pPr eaLnBrk="1" hangingPunct="1">
              <a:spcBef>
                <a:spcPct val="0"/>
              </a:spcBef>
              <a:buClr>
                <a:srgbClr val="C00000"/>
              </a:buClr>
            </a:pP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es débil si se disocian solo parte de las moléculas y hay pocos iones H</a:t>
            </a:r>
            <a:r>
              <a:rPr lang="es-ES" altLang="es-ES" sz="1600" b="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ES" altLang="es-ES" sz="16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es-ES" sz="1600" b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9471" name="Rectangle 3"/>
          <p:cNvSpPr>
            <a:spLocks noChangeArrowheads="1"/>
          </p:cNvSpPr>
          <p:nvPr/>
        </p:nvSpPr>
        <p:spPr bwMode="auto">
          <a:xfrm>
            <a:off x="539750" y="3392488"/>
            <a:ext cx="20193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/>
            <a:r>
              <a:rPr lang="es-ES" altLang="es-ES" sz="1800" b="0">
                <a:solidFill>
                  <a:srgbClr val="000099"/>
                </a:solidFill>
                <a:latin typeface="Calibri" panose="020F0502020204030204" pitchFamily="34" charset="0"/>
              </a:rPr>
              <a:t>Un ácido:</a:t>
            </a:r>
            <a:endParaRPr lang="es-ES" altLang="es-ES" sz="1800" b="0" i="1">
              <a:latin typeface="Calibri" panose="020F0502020204030204" pitchFamily="34" charset="0"/>
            </a:endParaRPr>
          </a:p>
        </p:txBody>
      </p:sp>
      <p:sp>
        <p:nvSpPr>
          <p:cNvPr id="19472" name="12 Cerrar llave"/>
          <p:cNvSpPr>
            <a:spLocks/>
          </p:cNvSpPr>
          <p:nvPr/>
        </p:nvSpPr>
        <p:spPr bwMode="auto">
          <a:xfrm flipH="1">
            <a:off x="2411413" y="3357563"/>
            <a:ext cx="80962" cy="439737"/>
          </a:xfrm>
          <a:prstGeom prst="rightBrace">
            <a:avLst>
              <a:gd name="adj1" fmla="val 36964"/>
              <a:gd name="adj2" fmla="val 50000"/>
            </a:avLst>
          </a:prstGeom>
          <a:noFill/>
          <a:ln w="31750" cap="rnd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9473" name="Text Box 23"/>
          <p:cNvSpPr txBox="1">
            <a:spLocks noChangeArrowheads="1"/>
          </p:cNvSpPr>
          <p:nvPr/>
        </p:nvSpPr>
        <p:spPr bwMode="gray">
          <a:xfrm>
            <a:off x="2933700" y="5229225"/>
            <a:ext cx="917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Ácido más fuerte</a:t>
            </a:r>
          </a:p>
        </p:txBody>
      </p:sp>
      <p:sp>
        <p:nvSpPr>
          <p:cNvPr id="19474" name="Text Box 23"/>
          <p:cNvSpPr txBox="1">
            <a:spLocks noChangeArrowheads="1"/>
          </p:cNvSpPr>
          <p:nvPr/>
        </p:nvSpPr>
        <p:spPr bwMode="gray">
          <a:xfrm>
            <a:off x="5003800" y="5229225"/>
            <a:ext cx="917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Ácido más débil</a:t>
            </a:r>
          </a:p>
        </p:txBody>
      </p:sp>
      <p:sp>
        <p:nvSpPr>
          <p:cNvPr id="19475" name="Text Box 23"/>
          <p:cNvSpPr txBox="1">
            <a:spLocks noChangeArrowheads="1"/>
          </p:cNvSpPr>
          <p:nvPr/>
        </p:nvSpPr>
        <p:spPr bwMode="gray">
          <a:xfrm>
            <a:off x="5957888" y="5229225"/>
            <a:ext cx="774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Base más débil</a:t>
            </a:r>
          </a:p>
        </p:txBody>
      </p:sp>
      <p:sp>
        <p:nvSpPr>
          <p:cNvPr id="19476" name="Text Box 23"/>
          <p:cNvSpPr txBox="1">
            <a:spLocks noChangeArrowheads="1"/>
          </p:cNvSpPr>
          <p:nvPr/>
        </p:nvSpPr>
        <p:spPr bwMode="gray">
          <a:xfrm>
            <a:off x="4037013" y="5229225"/>
            <a:ext cx="7731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Base más fuerte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0485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5D08571-7ABC-4EF6-A58E-DB0FB0D08CE3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1638" y="1484313"/>
            <a:ext cx="4867275" cy="520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7" name="Text Box 17"/>
          <p:cNvSpPr txBox="1">
            <a:spLocks noChangeArrowheads="1"/>
          </p:cNvSpPr>
          <p:nvPr/>
        </p:nvSpPr>
        <p:spPr bwMode="auto">
          <a:xfrm>
            <a:off x="5492750" y="1773238"/>
            <a:ext cx="32385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s-ES" altLang="es-ES" sz="1600" b="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0" lang="es-ES" altLang="es-ES" sz="1600" b="0">
                <a:solidFill>
                  <a:schemeClr val="tx1"/>
                </a:solidFill>
                <a:latin typeface="Times New Roman" panose="02020603050405020304" pitchFamily="18" charset="0"/>
              </a:rPr>
              <a:t>Una reacción ácido-base transcurre siempre en el sentido de producir el ácido más débil o la base más débil</a:t>
            </a:r>
            <a:endParaRPr kumimoji="0" lang="es-ES" altLang="es-ES" sz="1600" b="0" i="1" u="sng">
              <a:solidFill>
                <a:schemeClr val="tx1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04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03875" y="3048000"/>
            <a:ext cx="318770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20490" name="Rectangle 3"/>
          <p:cNvSpPr>
            <a:spLocks noChangeArrowheads="1"/>
          </p:cNvSpPr>
          <p:nvPr/>
        </p:nvSpPr>
        <p:spPr bwMode="auto">
          <a:xfrm>
            <a:off x="179388" y="827088"/>
            <a:ext cx="76358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Calibri" panose="020F0502020204030204" pitchFamily="34" charset="0"/>
              <a:buChar char="→"/>
            </a:pPr>
            <a:r>
              <a:rPr lang="es-ES" altLang="es-ES" sz="1800" b="0" i="1">
                <a:latin typeface="Calibri" panose="020F0502020204030204" pitchFamily="34" charset="0"/>
              </a:rPr>
              <a:t>2. Fuerza relativa de ácidos y bases</a:t>
            </a:r>
          </a:p>
        </p:txBody>
      </p:sp>
      <p:sp>
        <p:nvSpPr>
          <p:cNvPr id="2" name="1 Rectángulo"/>
          <p:cNvSpPr/>
          <p:nvPr/>
        </p:nvSpPr>
        <p:spPr bwMode="auto">
          <a:xfrm>
            <a:off x="1835150" y="3278188"/>
            <a:ext cx="1873250" cy="22542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  <a:effectLst/>
          <a:extLst/>
        </p:spPr>
        <p:txBody>
          <a:bodyPr lIns="92075" tIns="46038" rIns="92075" bIns="46038" anchor="ctr"/>
          <a:lstStyle/>
          <a:p>
            <a:pPr algn="r">
              <a:defRPr/>
            </a:pP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382588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s-ES" altLang="es-ES" sz="20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66325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600">
                <a:solidFill>
                  <a:schemeClr val="tx1"/>
                </a:solidFill>
                <a:latin typeface="Calibri" panose="020F0502020204030204" pitchFamily="34" charset="0"/>
              </a:rPr>
              <a:t>Tema 5. Equilibrios en disolución acuosa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8316913" y="0"/>
            <a:ext cx="82708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11110F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2000">
                <a:solidFill>
                  <a:srgbClr val="666699"/>
                </a:solidFill>
                <a:latin typeface="Tahoma" panose="020B0604030504040204" pitchFamily="34" charset="0"/>
              </a:rPr>
              <a:t>uned</a:t>
            </a:r>
          </a:p>
        </p:txBody>
      </p:sp>
      <p:sp>
        <p:nvSpPr>
          <p:cNvPr id="21509" name="5 Marcador de número de diapositiva"/>
          <p:cNvSpPr txBox="1">
            <a:spLocks/>
          </p:cNvSpPr>
          <p:nvPr/>
        </p:nvSpPr>
        <p:spPr bwMode="auto">
          <a:xfrm>
            <a:off x="8532813" y="6459538"/>
            <a:ext cx="6111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F78851B-A91C-427B-B562-1D38E7C46A7A}" type="slidenum">
              <a:rPr kumimoji="0" lang="en-US" altLang="es-ES" sz="1400" b="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s-ES" sz="1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Rectangle 15"/>
          <p:cNvSpPr>
            <a:spLocks noChangeArrowheads="1"/>
          </p:cNvSpPr>
          <p:nvPr/>
        </p:nvSpPr>
        <p:spPr bwMode="auto">
          <a:xfrm>
            <a:off x="1141413" y="1773238"/>
            <a:ext cx="74168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La </a:t>
            </a:r>
            <a:r>
              <a:rPr kumimoji="0" lang="es-ES" altLang="es-ES" sz="1600">
                <a:solidFill>
                  <a:srgbClr val="006600"/>
                </a:solidFill>
                <a:latin typeface="Times New Roman" panose="02020603050405020304" pitchFamily="18" charset="0"/>
              </a:rPr>
              <a:t>autoionización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 del agua se refiere a la reacción entre moléculas de 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H</a:t>
            </a:r>
            <a:r>
              <a:rPr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</a:rPr>
              <a:t>2</a:t>
            </a:r>
            <a:r>
              <a:rPr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 para producir iones hidróxido OH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‒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 e hidronio, H</a:t>
            </a:r>
            <a:r>
              <a:rPr kumimoji="0" lang="es-ES" altLang="es-ES" sz="1600" b="0" baseline="-25000">
                <a:solidFill>
                  <a:srgbClr val="292929"/>
                </a:solidFill>
                <a:latin typeface="Times New Roman" panose="02020603050405020304" pitchFamily="18" charset="0"/>
              </a:rPr>
              <a:t>3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O</a:t>
            </a:r>
            <a:r>
              <a:rPr kumimoji="0" lang="es-ES" altLang="es-ES" sz="1600" b="0" baseline="30000">
                <a:solidFill>
                  <a:srgbClr val="292929"/>
                </a:solidFill>
                <a:latin typeface="Times New Roman" panose="02020603050405020304" pitchFamily="18" charset="0"/>
              </a:rPr>
              <a:t>+</a:t>
            </a: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151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771775" y="2420938"/>
            <a:ext cx="40497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1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66888" y="3617913"/>
            <a:ext cx="19510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356100" y="3681413"/>
            <a:ext cx="4679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1pPr>
            <a:lvl2pPr marL="742950" indent="-28575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2pPr>
            <a:lvl3pPr marL="11430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3pPr>
            <a:lvl4pPr marL="16002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4pPr>
            <a:lvl5pPr marL="2057400" indent="-228600" eaLnBrk="0" hangingPunct="0"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33CC"/>
                </a:solidFill>
                <a:latin typeface="Verdana" pitchFamily="34" charset="0"/>
              </a:defRPr>
            </a:lvl9pPr>
          </a:lstStyle>
          <a:p>
            <a:pPr marL="285750" indent="-285750" eaLnBrk="1" hangingPunct="1">
              <a:spcBef>
                <a:spcPts val="400"/>
              </a:spcBef>
              <a:buFont typeface="Wingdings" pitchFamily="2" charset="2"/>
              <a:buChar char="ß"/>
              <a:defRPr/>
            </a:pPr>
            <a:r>
              <a:rPr kumimoji="0" lang="es-ES" sz="1600" b="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+mn-cs"/>
              </a:rPr>
              <a:t>La concentración </a:t>
            </a:r>
            <a:r>
              <a:rPr lang="es-ES" sz="1600" b="0" dirty="0" smtClean="0">
                <a:solidFill>
                  <a:schemeClr val="tx1">
                    <a:lumMod val="75000"/>
                  </a:schemeClr>
                </a:solidFill>
                <a:latin typeface="Times New Roman"/>
                <a:cs typeface="+mn-cs"/>
              </a:rPr>
              <a:t>de H</a:t>
            </a:r>
            <a:r>
              <a:rPr lang="es-ES" sz="1600" b="0" baseline="-25000" dirty="0" smtClean="0">
                <a:solidFill>
                  <a:schemeClr val="tx1">
                    <a:lumMod val="75000"/>
                  </a:schemeClr>
                </a:solidFill>
                <a:latin typeface="Times New Roman"/>
                <a:cs typeface="+mn-cs"/>
              </a:rPr>
              <a:t>2</a:t>
            </a:r>
            <a:r>
              <a:rPr lang="es-ES" sz="1600" b="0" dirty="0" smtClean="0">
                <a:solidFill>
                  <a:schemeClr val="tx1">
                    <a:lumMod val="75000"/>
                  </a:schemeClr>
                </a:solidFill>
                <a:latin typeface="Times New Roman"/>
                <a:cs typeface="+mn-cs"/>
              </a:rPr>
              <a:t>O es muy grande y permanece prácticamente constante (~55M a 25º)</a:t>
            </a:r>
            <a:endParaRPr kumimoji="0" lang="es-ES" sz="1600" b="0" dirty="0" smtClean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+mn-cs"/>
              <a:sym typeface="Wingdings" pitchFamily="2" charset="2"/>
            </a:endParaRPr>
          </a:p>
        </p:txBody>
      </p:sp>
      <p:pic>
        <p:nvPicPr>
          <p:cNvPr id="21514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738438" y="4948238"/>
            <a:ext cx="353536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5" name="Rectangle 3"/>
          <p:cNvSpPr>
            <a:spLocks noChangeArrowheads="1"/>
          </p:cNvSpPr>
          <p:nvPr/>
        </p:nvSpPr>
        <p:spPr bwMode="auto">
          <a:xfrm>
            <a:off x="827088" y="4510088"/>
            <a:ext cx="7489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269875" indent="-269875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95985"/>
              </a:buClr>
              <a:buFont typeface="Wingdings" panose="05000000000000000000" pitchFamily="2" charset="2"/>
              <a:buChar char="§"/>
            </a:pPr>
            <a:r>
              <a:rPr lang="es-ES" altLang="es-ES" sz="180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Constante del producto iónico del agua:</a:t>
            </a:r>
            <a:endParaRPr lang="es-ES" altLang="es-ES" sz="18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6" name="Rectangle 3"/>
          <p:cNvSpPr>
            <a:spLocks noChangeArrowheads="1"/>
          </p:cNvSpPr>
          <p:nvPr/>
        </p:nvSpPr>
        <p:spPr bwMode="auto">
          <a:xfrm>
            <a:off x="681038" y="1196975"/>
            <a:ext cx="540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79388" indent="-179388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5F5F5F"/>
              </a:buClr>
              <a:buFont typeface="Wingdings" panose="05000000000000000000" pitchFamily="2" charset="2"/>
              <a:buChar char="§"/>
            </a:pPr>
            <a:r>
              <a:rPr lang="es-ES" altLang="es-ES" b="0">
                <a:latin typeface="Calibri" panose="020F0502020204030204" pitchFamily="34" charset="0"/>
              </a:rPr>
              <a:t> 3. </a:t>
            </a:r>
            <a:r>
              <a:rPr lang="es-ES" altLang="es-ES">
                <a:latin typeface="Calibri" panose="020F0502020204030204" pitchFamily="34" charset="0"/>
              </a:rPr>
              <a:t>Autoionización del agua</a:t>
            </a:r>
          </a:p>
        </p:txBody>
      </p:sp>
      <p:sp>
        <p:nvSpPr>
          <p:cNvPr id="21517" name="Text Box 22"/>
          <p:cNvSpPr txBox="1">
            <a:spLocks noChangeArrowheads="1"/>
          </p:cNvSpPr>
          <p:nvPr/>
        </p:nvSpPr>
        <p:spPr bwMode="gray">
          <a:xfrm>
            <a:off x="4787900" y="2855913"/>
            <a:ext cx="93186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ácido fuerte</a:t>
            </a:r>
          </a:p>
        </p:txBody>
      </p:sp>
      <p:sp>
        <p:nvSpPr>
          <p:cNvPr id="21518" name="Text Box 23"/>
          <p:cNvSpPr txBox="1">
            <a:spLocks noChangeArrowheads="1"/>
          </p:cNvSpPr>
          <p:nvPr/>
        </p:nvSpPr>
        <p:spPr bwMode="gray">
          <a:xfrm>
            <a:off x="5889625" y="2855913"/>
            <a:ext cx="887413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1200" b="0" i="1">
                <a:solidFill>
                  <a:srgbClr val="292929"/>
                </a:solidFill>
                <a:latin typeface="Calibri" panose="020F0502020204030204" pitchFamily="34" charset="0"/>
              </a:rPr>
              <a:t>base fuerte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1160463" y="5399088"/>
            <a:ext cx="715645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s-ES" sz="1600" b="0">
                <a:solidFill>
                  <a:srgbClr val="4D4D4D"/>
                </a:solidFill>
                <a:latin typeface="Times New Roman" panose="02020603050405020304" pitchFamily="18" charset="0"/>
              </a:rPr>
              <a:t>Para el agua pura, a 25º, y expresando las concentraciones en mol/L: </a:t>
            </a:r>
          </a:p>
        </p:txBody>
      </p:sp>
      <p:pic>
        <p:nvPicPr>
          <p:cNvPr id="21520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397250" y="5734050"/>
            <a:ext cx="2038350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21" name="Text Box 7"/>
          <p:cNvSpPr txBox="1">
            <a:spLocks noChangeArrowheads="1"/>
          </p:cNvSpPr>
          <p:nvPr/>
        </p:nvSpPr>
        <p:spPr bwMode="auto">
          <a:xfrm>
            <a:off x="179388" y="476250"/>
            <a:ext cx="5183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es-ES" altLang="es-ES" sz="2000" b="0">
                <a:solidFill>
                  <a:schemeClr val="accent1"/>
                </a:solidFill>
                <a:latin typeface="Arial" panose="020B0604020202020204" pitchFamily="34" charset="0"/>
              </a:rPr>
              <a:t>1. Equilibrios ácido-base</a:t>
            </a:r>
          </a:p>
        </p:txBody>
      </p:sp>
      <p:sp>
        <p:nvSpPr>
          <p:cNvPr id="21522" name="Rectangle 15"/>
          <p:cNvSpPr>
            <a:spLocks noChangeArrowheads="1"/>
          </p:cNvSpPr>
          <p:nvPr/>
        </p:nvSpPr>
        <p:spPr bwMode="auto">
          <a:xfrm>
            <a:off x="1141413" y="3141663"/>
            <a:ext cx="74168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kumimoji="0" lang="es-ES" altLang="es-ES" sz="1600" b="0">
                <a:solidFill>
                  <a:srgbClr val="292929"/>
                </a:solidFill>
                <a:latin typeface="Times New Roman" panose="02020603050405020304" pitchFamily="18" charset="0"/>
              </a:rPr>
              <a:t>La constante de equilibrio de la reacción es:</a:t>
            </a:r>
          </a:p>
        </p:txBody>
      </p:sp>
      <p:sp>
        <p:nvSpPr>
          <p:cNvPr id="21523" name="Text Box 17"/>
          <p:cNvSpPr txBox="1">
            <a:spLocks noChangeArrowheads="1"/>
          </p:cNvSpPr>
          <p:nvPr/>
        </p:nvSpPr>
        <p:spPr bwMode="auto">
          <a:xfrm>
            <a:off x="2051050" y="6259513"/>
            <a:ext cx="49180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00"/>
              </a:buClr>
              <a:buChar char="•"/>
              <a:defRPr kumimoji="1" sz="2400">
                <a:solidFill>
                  <a:srgbClr val="000000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>
                <a:solidFill>
                  <a:srgbClr val="5F5F5F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>
                <a:solidFill>
                  <a:srgbClr val="5F5F5F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rgbClr val="5F5F5F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rgbClr val="5F5F5F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s-ES" sz="1600" b="0">
                <a:solidFill>
                  <a:srgbClr val="FF0000"/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</a:t>
            </a:r>
            <a:r>
              <a:rPr kumimoji="0" lang="es-ES" altLang="es-ES" sz="1600" b="0"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kumimoji="0" lang="es-ES" altLang="es-ES" sz="1600" b="0">
                <a:latin typeface="Bradley Hand ITC" panose="03070402050302030203" pitchFamily="66" charset="0"/>
              </a:rPr>
              <a:t>Válida también para disoluciones acuosas diluidas</a:t>
            </a:r>
            <a:endParaRPr kumimoji="0" lang="es-ES" altLang="es-ES" sz="1600" b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icial">
  <a:themeElements>
    <a:clrScheme name="inicial 9">
      <a:dk1>
        <a:srgbClr val="000080"/>
      </a:dk1>
      <a:lt1>
        <a:srgbClr val="FFFFFF"/>
      </a:lt1>
      <a:dk2>
        <a:srgbClr val="3366CC"/>
      </a:dk2>
      <a:lt2>
        <a:srgbClr val="FFFFFF"/>
      </a:lt2>
      <a:accent1>
        <a:srgbClr val="006699"/>
      </a:accent1>
      <a:accent2>
        <a:srgbClr val="6699FF"/>
      </a:accent2>
      <a:accent3>
        <a:srgbClr val="FFFFFF"/>
      </a:accent3>
      <a:accent4>
        <a:srgbClr val="00006C"/>
      </a:accent4>
      <a:accent5>
        <a:srgbClr val="AAB8CA"/>
      </a:accent5>
      <a:accent6>
        <a:srgbClr val="5C8AE7"/>
      </a:accent6>
      <a:hlink>
        <a:srgbClr val="0000FF"/>
      </a:hlink>
      <a:folHlink>
        <a:srgbClr val="0000FF"/>
      </a:folHlink>
    </a:clrScheme>
    <a:fontScheme name="inicia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rgbClr val="0033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icial 1">
        <a:dk1>
          <a:srgbClr val="00354E"/>
        </a:dk1>
        <a:lt1>
          <a:srgbClr val="EAEAEA"/>
        </a:lt1>
        <a:dk2>
          <a:srgbClr val="006699"/>
        </a:dk2>
        <a:lt2>
          <a:srgbClr val="CCECFF"/>
        </a:lt2>
        <a:accent1>
          <a:srgbClr val="006699"/>
        </a:accent1>
        <a:accent2>
          <a:srgbClr val="6699FF"/>
        </a:accent2>
        <a:accent3>
          <a:srgbClr val="AAB8CA"/>
        </a:accent3>
        <a:accent4>
          <a:srgbClr val="C8C8C8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2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CCCCFF"/>
        </a:hlink>
        <a:folHlink>
          <a:srgbClr val="5E6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969696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B8B8B8"/>
        </a:accent6>
        <a:hlink>
          <a:srgbClr val="EAEAEA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4">
        <a:dk1>
          <a:srgbClr val="660066"/>
        </a:dk1>
        <a:lt1>
          <a:srgbClr val="EAEAEA"/>
        </a:lt1>
        <a:dk2>
          <a:srgbClr val="3366CC"/>
        </a:dk2>
        <a:lt2>
          <a:srgbClr val="7A7C93"/>
        </a:lt2>
        <a:accent1>
          <a:srgbClr val="00CCCC"/>
        </a:accent1>
        <a:accent2>
          <a:srgbClr val="CC66FF"/>
        </a:accent2>
        <a:accent3>
          <a:srgbClr val="F3F3F3"/>
        </a:accent3>
        <a:accent4>
          <a:srgbClr val="560056"/>
        </a:accent4>
        <a:accent5>
          <a:srgbClr val="AAE2E2"/>
        </a:accent5>
        <a:accent6>
          <a:srgbClr val="B95CE7"/>
        </a:accent6>
        <a:hlink>
          <a:srgbClr val="CCFF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5">
        <a:dk1>
          <a:srgbClr val="003366"/>
        </a:dk1>
        <a:lt1>
          <a:srgbClr val="EAEAEA"/>
        </a:lt1>
        <a:dk2>
          <a:srgbClr val="009999"/>
        </a:dk2>
        <a:lt2>
          <a:srgbClr val="FFFFFF"/>
        </a:lt2>
        <a:accent1>
          <a:srgbClr val="008080"/>
        </a:accent1>
        <a:accent2>
          <a:srgbClr val="00CCCC"/>
        </a:accent2>
        <a:accent3>
          <a:srgbClr val="AACACA"/>
        </a:accent3>
        <a:accent4>
          <a:srgbClr val="C8C8C8"/>
        </a:accent4>
        <a:accent5>
          <a:srgbClr val="AAC0C0"/>
        </a:accent5>
        <a:accent6>
          <a:srgbClr val="00B9B9"/>
        </a:accent6>
        <a:hlink>
          <a:srgbClr val="A7DDE1"/>
        </a:hlink>
        <a:folHlink>
          <a:srgbClr val="319C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6">
        <a:dk1>
          <a:srgbClr val="00354E"/>
        </a:dk1>
        <a:lt1>
          <a:srgbClr val="EAEAEA"/>
        </a:lt1>
        <a:dk2>
          <a:srgbClr val="6D67AA"/>
        </a:dk2>
        <a:lt2>
          <a:srgbClr val="CCCCFF"/>
        </a:lt2>
        <a:accent1>
          <a:srgbClr val="6600CC"/>
        </a:accent1>
        <a:accent2>
          <a:srgbClr val="9999FF"/>
        </a:accent2>
        <a:accent3>
          <a:srgbClr val="BAB8D2"/>
        </a:accent3>
        <a:accent4>
          <a:srgbClr val="C8C8C8"/>
        </a:accent4>
        <a:accent5>
          <a:srgbClr val="B8AAE2"/>
        </a:accent5>
        <a:accent6>
          <a:srgbClr val="8A8AE7"/>
        </a:accent6>
        <a:hlink>
          <a:srgbClr val="CCCCFF"/>
        </a:hlink>
        <a:folHlink>
          <a:srgbClr val="9D70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icial 7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5F5F5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8">
        <a:dk1>
          <a:srgbClr val="000080"/>
        </a:dk1>
        <a:lt1>
          <a:srgbClr val="FFFFFF"/>
        </a:lt1>
        <a:dk2>
          <a:srgbClr val="3366CC"/>
        </a:dk2>
        <a:lt2>
          <a:srgbClr val="7A7C93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icial 9">
        <a:dk1>
          <a:srgbClr val="000080"/>
        </a:dk1>
        <a:lt1>
          <a:srgbClr val="FFFFFF"/>
        </a:lt1>
        <a:dk2>
          <a:srgbClr val="3366CC"/>
        </a:dk2>
        <a:lt2>
          <a:srgbClr val="FFFFFF"/>
        </a:lt2>
        <a:accent1>
          <a:srgbClr val="006699"/>
        </a:accent1>
        <a:accent2>
          <a:srgbClr val="6699FF"/>
        </a:accent2>
        <a:accent3>
          <a:srgbClr val="FFFFFF"/>
        </a:accent3>
        <a:accent4>
          <a:srgbClr val="00006C"/>
        </a:accent4>
        <a:accent5>
          <a:srgbClr val="AAB8CA"/>
        </a:accent5>
        <a:accent6>
          <a:srgbClr val="5C8AE7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16650</TotalTime>
  <Words>3558</Words>
  <Application>Microsoft Office PowerPoint</Application>
  <PresentationFormat>Presentación en pantalla (4:3)</PresentationFormat>
  <Paragraphs>461</Paragraphs>
  <Slides>32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Arial</vt:lpstr>
      <vt:lpstr>Arial Narrow</vt:lpstr>
      <vt:lpstr>Bradley Hand ITC</vt:lpstr>
      <vt:lpstr>Calibri</vt:lpstr>
      <vt:lpstr>Tahoma</vt:lpstr>
      <vt:lpstr>Times</vt:lpstr>
      <vt:lpstr>Times New Roman</vt:lpstr>
      <vt:lpstr>Verdana</vt:lpstr>
      <vt:lpstr>Wingdings</vt:lpstr>
      <vt:lpstr>inicial</vt:lpstr>
      <vt:lpstr>Equation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LORENZO BALENZATEGUI MANZANARES</cp:lastModifiedBy>
  <cp:revision>1646</cp:revision>
  <cp:lastPrinted>2003-03-06T17:45:16Z</cp:lastPrinted>
  <dcterms:created xsi:type="dcterms:W3CDTF">2002-08-03T16:38:44Z</dcterms:created>
  <dcterms:modified xsi:type="dcterms:W3CDTF">2025-01-27T10:14:10Z</dcterms:modified>
</cp:coreProperties>
</file>