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581" r:id="rId2"/>
    <p:sldId id="716" r:id="rId3"/>
    <p:sldId id="654" r:id="rId4"/>
    <p:sldId id="694" r:id="rId5"/>
    <p:sldId id="656" r:id="rId6"/>
    <p:sldId id="697" r:id="rId7"/>
    <p:sldId id="673" r:id="rId8"/>
    <p:sldId id="676" r:id="rId9"/>
    <p:sldId id="695" r:id="rId10"/>
    <p:sldId id="696" r:id="rId11"/>
    <p:sldId id="698" r:id="rId12"/>
    <p:sldId id="699" r:id="rId13"/>
    <p:sldId id="675" r:id="rId14"/>
    <p:sldId id="674" r:id="rId15"/>
    <p:sldId id="700" r:id="rId16"/>
    <p:sldId id="658" r:id="rId17"/>
    <p:sldId id="724" r:id="rId18"/>
    <p:sldId id="701" r:id="rId19"/>
    <p:sldId id="677" r:id="rId20"/>
    <p:sldId id="702" r:id="rId21"/>
    <p:sldId id="703" r:id="rId22"/>
    <p:sldId id="720" r:id="rId23"/>
    <p:sldId id="660" r:id="rId24"/>
    <p:sldId id="704" r:id="rId25"/>
    <p:sldId id="705" r:id="rId26"/>
    <p:sldId id="706" r:id="rId27"/>
    <p:sldId id="707" r:id="rId28"/>
    <p:sldId id="678" r:id="rId29"/>
    <p:sldId id="708" r:id="rId30"/>
    <p:sldId id="709" r:id="rId31"/>
    <p:sldId id="722" r:id="rId32"/>
    <p:sldId id="710" r:id="rId33"/>
    <p:sldId id="711" r:id="rId34"/>
    <p:sldId id="712" r:id="rId35"/>
    <p:sldId id="713" r:id="rId36"/>
    <p:sldId id="714" r:id="rId37"/>
    <p:sldId id="715" r:id="rId38"/>
    <p:sldId id="723" r:id="rId3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umimoji="1" sz="2800" b="1" kern="1200">
        <a:solidFill>
          <a:srgbClr val="0033CC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umimoji="1" sz="2800" b="1" kern="1200">
        <a:solidFill>
          <a:srgbClr val="0033CC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umimoji="1" sz="2800" b="1" kern="1200">
        <a:solidFill>
          <a:srgbClr val="0033CC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umimoji="1" sz="2800" b="1" kern="1200">
        <a:solidFill>
          <a:srgbClr val="0033CC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292929"/>
    <a:srgbClr val="006600"/>
    <a:srgbClr val="000000"/>
    <a:srgbClr val="990033"/>
    <a:srgbClr val="000099"/>
    <a:srgbClr val="FF00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0" autoAdjust="0"/>
    <p:restoredTop sz="94794" autoAdjust="0"/>
  </p:normalViewPr>
  <p:slideViewPr>
    <p:cSldViewPr>
      <p:cViewPr varScale="1">
        <p:scale>
          <a:sx n="85" d="100"/>
          <a:sy n="85" d="100"/>
        </p:scale>
        <p:origin x="16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2"/>
    </p:cViewPr>
  </p:sorterViewPr>
  <p:notesViewPr>
    <p:cSldViewPr>
      <p:cViewPr varScale="1">
        <p:scale>
          <a:sx n="54" d="100"/>
          <a:sy n="54" d="100"/>
        </p:scale>
        <p:origin x="-216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9B4B66F9-B2FD-4D1C-9B77-FB6CECDE469F}" type="slidenum">
              <a:rPr lang="es-ES_tradnl" altLang="es-ES_tradnl"/>
              <a:pPr>
                <a:defRPr/>
              </a:pPr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32059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 smtClean="0"/>
              <a:t>Click to edit Master text styles</a:t>
            </a:r>
          </a:p>
          <a:p>
            <a:pPr lvl="1"/>
            <a:r>
              <a:rPr lang="es-ES_tradnl" altLang="es-ES_tradnl" noProof="0" smtClean="0"/>
              <a:t>Second level</a:t>
            </a:r>
          </a:p>
          <a:p>
            <a:pPr lvl="2"/>
            <a:r>
              <a:rPr lang="es-ES_tradnl" altLang="es-ES_tradnl" noProof="0" smtClean="0"/>
              <a:t>Third level</a:t>
            </a:r>
          </a:p>
          <a:p>
            <a:pPr lvl="3"/>
            <a:r>
              <a:rPr lang="es-ES_tradnl" altLang="es-ES_tradnl" noProof="0" smtClean="0"/>
              <a:t>Fourth level</a:t>
            </a:r>
          </a:p>
          <a:p>
            <a:pPr lvl="4"/>
            <a:r>
              <a:rPr lang="es-ES_tradnl" altLang="es-ES_tradnl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3CD1AB74-2DE2-4FFA-87F1-383CEB5AB640}" type="slidenum">
              <a:rPr lang="es-ES_tradnl" altLang="es-ES_tradnl"/>
              <a:pPr>
                <a:defRPr/>
              </a:pPr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86329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n-U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E2F2F-750A-4F76-A5BF-7E319A8EE697}" type="slidenum">
              <a:rPr lang="es-ES_tradnl" altLang="es-ES_tradnl" smtClean="0"/>
              <a:pPr>
                <a:defRPr/>
              </a:pPr>
              <a:t>28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n-U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9FAB0-6EEA-4D6D-A9FB-A76F30EB1B78}" type="slidenum">
              <a:rPr lang="es-ES_tradnl" altLang="es-ES_tradnl" smtClean="0"/>
              <a:pPr>
                <a:defRPr/>
              </a:pPr>
              <a:t>29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n-U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015DE1-6F9A-47E4-A5C8-05D0CB5A225E}" type="slidenum">
              <a:rPr lang="es-ES_tradnl" altLang="es-ES_tradnl" smtClean="0"/>
              <a:pPr>
                <a:defRPr/>
              </a:pPr>
              <a:t>30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n-US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 anchor="b"/>
          <a:lstStyle/>
          <a:p>
            <a:pPr algn="r" defTabSz="966788" eaLnBrk="0" hangingPunct="0">
              <a:defRPr/>
            </a:pPr>
            <a:fld id="{F5A99B7C-4B2E-4EE2-B562-1A52D6944B9D}" type="slidenum">
              <a:rPr kumimoji="0" lang="es-ES_tradnl" altLang="es-ES_tradnl" sz="1300" b="0">
                <a:solidFill>
                  <a:schemeClr val="tx1"/>
                </a:solidFill>
                <a:latin typeface="Times" pitchFamily="18" charset="0"/>
                <a:cs typeface="+mn-cs"/>
              </a:rPr>
              <a:pPr algn="r" defTabSz="966788" eaLnBrk="0" hangingPunct="0">
                <a:defRPr/>
              </a:pPr>
              <a:t>32</a:t>
            </a:fld>
            <a:endParaRPr kumimoji="0" lang="es-ES_tradnl" altLang="es-ES_tradnl" sz="1300" b="0">
              <a:solidFill>
                <a:schemeClr val="tx1"/>
              </a:solidFill>
              <a:latin typeface="Times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n-US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 anchor="b"/>
          <a:lstStyle/>
          <a:p>
            <a:pPr algn="r" defTabSz="966788" eaLnBrk="0" hangingPunct="0">
              <a:defRPr/>
            </a:pPr>
            <a:fld id="{62036832-4617-4C50-9656-72154C0DC5F3}" type="slidenum">
              <a:rPr kumimoji="0" lang="es-ES_tradnl" altLang="es-ES_tradnl" sz="1300" b="0">
                <a:solidFill>
                  <a:schemeClr val="tx1"/>
                </a:solidFill>
                <a:latin typeface="Times" pitchFamily="18" charset="0"/>
                <a:cs typeface="+mn-cs"/>
              </a:rPr>
              <a:pPr algn="r" defTabSz="966788" eaLnBrk="0" hangingPunct="0">
                <a:defRPr/>
              </a:pPr>
              <a:t>33</a:t>
            </a:fld>
            <a:endParaRPr kumimoji="0" lang="es-ES_tradnl" altLang="es-ES_tradnl" sz="1300" b="0">
              <a:solidFill>
                <a:schemeClr val="tx1"/>
              </a:solidFill>
              <a:latin typeface="Times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n-US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 anchor="b"/>
          <a:lstStyle/>
          <a:p>
            <a:pPr algn="r" defTabSz="966788" eaLnBrk="0" hangingPunct="0">
              <a:defRPr/>
            </a:pPr>
            <a:fld id="{22472001-AB91-46EC-9BE9-8CC96E959850}" type="slidenum">
              <a:rPr kumimoji="0" lang="es-ES_tradnl" altLang="es-ES_tradnl" sz="1300" b="0">
                <a:solidFill>
                  <a:schemeClr val="tx1"/>
                </a:solidFill>
                <a:latin typeface="Times" pitchFamily="18" charset="0"/>
                <a:cs typeface="+mn-cs"/>
              </a:rPr>
              <a:pPr algn="r" defTabSz="966788" eaLnBrk="0" hangingPunct="0">
                <a:defRPr/>
              </a:pPr>
              <a:t>34</a:t>
            </a:fld>
            <a:endParaRPr kumimoji="0" lang="es-ES_tradnl" altLang="es-ES_tradnl" sz="1300" b="0">
              <a:solidFill>
                <a:schemeClr val="tx1"/>
              </a:solidFill>
              <a:latin typeface="Times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n-US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 anchor="b"/>
          <a:lstStyle/>
          <a:p>
            <a:pPr algn="r" defTabSz="966788" eaLnBrk="0" hangingPunct="0">
              <a:defRPr/>
            </a:pPr>
            <a:fld id="{6AB3A018-7461-4358-9019-9D1482D57D87}" type="slidenum">
              <a:rPr kumimoji="0" lang="es-ES_tradnl" altLang="es-ES_tradnl" sz="1300" b="0">
                <a:solidFill>
                  <a:schemeClr val="tx1"/>
                </a:solidFill>
                <a:latin typeface="Times" pitchFamily="18" charset="0"/>
                <a:cs typeface="+mn-cs"/>
              </a:rPr>
              <a:pPr algn="r" defTabSz="966788" eaLnBrk="0" hangingPunct="0">
                <a:defRPr/>
              </a:pPr>
              <a:t>35</a:t>
            </a:fld>
            <a:endParaRPr kumimoji="0" lang="es-ES_tradnl" altLang="es-ES_tradnl" sz="1300" b="0">
              <a:solidFill>
                <a:schemeClr val="tx1"/>
              </a:solidFill>
              <a:latin typeface="Times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n-US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 anchor="b"/>
          <a:lstStyle/>
          <a:p>
            <a:pPr algn="r" defTabSz="966788" eaLnBrk="0" hangingPunct="0">
              <a:defRPr/>
            </a:pPr>
            <a:fld id="{12DCB3D3-8165-4D6D-91C9-B190AFB8BB6C}" type="slidenum">
              <a:rPr kumimoji="0" lang="es-ES_tradnl" altLang="es-ES_tradnl" sz="1300" b="0">
                <a:solidFill>
                  <a:schemeClr val="tx1"/>
                </a:solidFill>
                <a:latin typeface="Times" pitchFamily="18" charset="0"/>
                <a:cs typeface="+mn-cs"/>
              </a:rPr>
              <a:pPr algn="r" defTabSz="966788" eaLnBrk="0" hangingPunct="0">
                <a:defRPr/>
              </a:pPr>
              <a:t>36</a:t>
            </a:fld>
            <a:endParaRPr kumimoji="0" lang="es-ES_tradnl" altLang="es-ES_tradnl" sz="1300" b="0">
              <a:solidFill>
                <a:schemeClr val="tx1"/>
              </a:solidFill>
              <a:latin typeface="Times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n-US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61" tIns="48331" rIns="96661" bIns="48331" anchor="b"/>
          <a:lstStyle/>
          <a:p>
            <a:pPr algn="r" defTabSz="966788" eaLnBrk="0" hangingPunct="0">
              <a:defRPr/>
            </a:pPr>
            <a:fld id="{40FDD461-3869-40AA-9F6D-FEE100E0C090}" type="slidenum">
              <a:rPr kumimoji="0" lang="es-ES_tradnl" altLang="es-ES_tradnl" sz="1300" b="0">
                <a:solidFill>
                  <a:schemeClr val="tx1"/>
                </a:solidFill>
                <a:latin typeface="Times" pitchFamily="18" charset="0"/>
                <a:cs typeface="+mn-cs"/>
              </a:rPr>
              <a:pPr algn="r" defTabSz="966788" eaLnBrk="0" hangingPunct="0">
                <a:defRPr/>
              </a:pPr>
              <a:t>37</a:t>
            </a:fld>
            <a:endParaRPr kumimoji="0" lang="es-ES_tradnl" altLang="es-ES_tradnl" sz="1300" b="0">
              <a:solidFill>
                <a:schemeClr val="tx1"/>
              </a:solidFill>
              <a:latin typeface="Times" pitchFamily="18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61773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 </a:t>
            </a:r>
            <a:fld id="{49254154-CA0D-4595-81F2-5390478F2CEB}" type="slidenum">
              <a:rPr lang="es-ES_tradnl" altLang="es-ES_tradnl"/>
              <a:pPr>
                <a:defRPr/>
              </a:pPr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8251166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_tradnl"/>
              <a:t> </a:t>
            </a:r>
            <a:fld id="{D9A7226B-1C1E-4605-BA19-42B4494A901E}" type="slidenum">
              <a:rPr lang="es-ES_tradnl" altLang="es-ES_tradnl"/>
              <a:pPr>
                <a:defRPr/>
              </a:pPr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64744191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80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0" y="0"/>
            <a:ext cx="9155113" cy="9144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437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023938"/>
            <a:ext cx="8707437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3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81775"/>
            <a:ext cx="984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solidFill>
                  <a:srgbClr val="FFFFFF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r>
              <a:rPr lang="es-ES_tradnl" altLang="es-ES_tradnl"/>
              <a:t> </a:t>
            </a:r>
            <a:fld id="{86F1FBCC-9A7C-44ED-AED8-6B46E4BC1181}" type="slidenum">
              <a:rPr lang="es-ES_tradnl" altLang="es-ES_tradnl"/>
              <a:pPr>
                <a:defRPr/>
              </a:pPr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12" r:id="rId3"/>
  </p:sldLayoutIdLst>
  <p:transition advClick="0"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6.wm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5.jpe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image" Target="../media/image44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jpeg"/><Relationship Id="rId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emf"/><Relationship Id="rId5" Type="http://schemas.openxmlformats.org/officeDocument/2006/relationships/image" Target="../media/image53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54.jpeg"/><Relationship Id="rId7" Type="http://schemas.openxmlformats.org/officeDocument/2006/relationships/image" Target="../media/image67.wmf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image" Target="../media/image8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87.jpeg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89.wmf"/><Relationship Id="rId5" Type="http://schemas.openxmlformats.org/officeDocument/2006/relationships/image" Target="../media/image84.wmf"/><Relationship Id="rId10" Type="http://schemas.openxmlformats.org/officeDocument/2006/relationships/image" Target="../media/image88.jpe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8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3.jpeg"/><Relationship Id="rId5" Type="http://schemas.openxmlformats.org/officeDocument/2006/relationships/image" Target="../media/image92.png"/><Relationship Id="rId4" Type="http://schemas.openxmlformats.org/officeDocument/2006/relationships/image" Target="../media/image7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54.jpe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1.png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95.wmf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97.wmf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9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04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0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109.wmf"/><Relationship Id="rId4" Type="http://schemas.openxmlformats.org/officeDocument/2006/relationships/image" Target="../media/image108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3.wmf"/><Relationship Id="rId12" Type="http://schemas.openxmlformats.org/officeDocument/2006/relationships/image" Target="../media/image11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2.wmf"/><Relationship Id="rId11" Type="http://schemas.openxmlformats.org/officeDocument/2006/relationships/image" Target="../media/image107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3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12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116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37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62"/>
          <p:cNvSpPr txBox="1">
            <a:spLocks noChangeArrowheads="1"/>
          </p:cNvSpPr>
          <p:nvPr/>
        </p:nvSpPr>
        <p:spPr bwMode="auto">
          <a:xfrm>
            <a:off x="5364163" y="5949950"/>
            <a:ext cx="331311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 b="0">
                <a:solidFill>
                  <a:srgbClr val="C0C0C0"/>
                </a:solidFill>
                <a:latin typeface="Tahoma" pitchFamily="34" charset="0"/>
              </a:rPr>
              <a:t>Centro Asociado de Guadalajara</a:t>
            </a:r>
          </a:p>
        </p:txBody>
      </p:sp>
      <p:sp>
        <p:nvSpPr>
          <p:cNvPr id="13315" name="Text Box 163"/>
          <p:cNvSpPr txBox="1">
            <a:spLocks noChangeArrowheads="1"/>
          </p:cNvSpPr>
          <p:nvPr/>
        </p:nvSpPr>
        <p:spPr bwMode="auto">
          <a:xfrm>
            <a:off x="5148263" y="5518150"/>
            <a:ext cx="3529012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b="0">
                <a:solidFill>
                  <a:srgbClr val="FFFF99"/>
                </a:solidFill>
                <a:latin typeface="Times New Roman" pitchFamily="18" charset="0"/>
              </a:rPr>
              <a:t>José Lorenzo Balenzategui</a:t>
            </a:r>
          </a:p>
        </p:txBody>
      </p:sp>
      <p:sp>
        <p:nvSpPr>
          <p:cNvPr id="13316" name="Text Box 170"/>
          <p:cNvSpPr txBox="1">
            <a:spLocks noChangeArrowheads="1"/>
          </p:cNvSpPr>
          <p:nvPr/>
        </p:nvSpPr>
        <p:spPr bwMode="auto">
          <a:xfrm>
            <a:off x="2227263" y="354013"/>
            <a:ext cx="328136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 b="0">
                <a:solidFill>
                  <a:schemeClr val="bg1"/>
                </a:solidFill>
                <a:latin typeface="Tahoma" pitchFamily="34" charset="0"/>
              </a:rPr>
              <a:t>Grado en Ingeniería Industrial</a:t>
            </a:r>
          </a:p>
        </p:txBody>
      </p:sp>
      <p:sp>
        <p:nvSpPr>
          <p:cNvPr id="13317" name="Rectangle 171"/>
          <p:cNvSpPr>
            <a:spLocks noChangeArrowheads="1"/>
          </p:cNvSpPr>
          <p:nvPr/>
        </p:nvSpPr>
        <p:spPr bwMode="auto">
          <a:xfrm>
            <a:off x="2227263" y="617538"/>
            <a:ext cx="601662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800">
                <a:solidFill>
                  <a:srgbClr val="00FF00"/>
                </a:solidFill>
              </a:rPr>
              <a:t>Fundamentos Químicos de la Ingeniería</a:t>
            </a:r>
            <a:endParaRPr kumimoji="0" lang="es-ES" altLang="en-US" sz="1800">
              <a:solidFill>
                <a:srgbClr val="FFFF99"/>
              </a:solidFill>
            </a:endParaRPr>
          </a:p>
        </p:txBody>
      </p:sp>
      <p:grpSp>
        <p:nvGrpSpPr>
          <p:cNvPr id="13318" name="Group 175"/>
          <p:cNvGrpSpPr>
            <a:grpSpLocks/>
          </p:cNvGrpSpPr>
          <p:nvPr/>
        </p:nvGrpSpPr>
        <p:grpSpPr bwMode="auto">
          <a:xfrm>
            <a:off x="2300288" y="315913"/>
            <a:ext cx="5080000" cy="735012"/>
            <a:chOff x="250" y="337"/>
            <a:chExt cx="1405" cy="463"/>
          </a:xfrm>
        </p:grpSpPr>
        <p:sp>
          <p:nvSpPr>
            <p:cNvPr id="13325" name="Line 173"/>
            <p:cNvSpPr>
              <a:spLocks noChangeShapeType="1"/>
            </p:cNvSpPr>
            <p:nvPr/>
          </p:nvSpPr>
          <p:spPr bwMode="auto">
            <a:xfrm rot="5400000">
              <a:off x="952" y="97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26" name="Line 174"/>
            <p:cNvSpPr>
              <a:spLocks noChangeShapeType="1"/>
            </p:cNvSpPr>
            <p:nvPr/>
          </p:nvSpPr>
          <p:spPr bwMode="auto">
            <a:xfrm rot="5400000">
              <a:off x="952" y="-365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19" name="Group 145"/>
          <p:cNvGrpSpPr>
            <a:grpSpLocks/>
          </p:cNvGrpSpPr>
          <p:nvPr/>
        </p:nvGrpSpPr>
        <p:grpSpPr bwMode="auto">
          <a:xfrm>
            <a:off x="1258888" y="260350"/>
            <a:ext cx="865187" cy="858838"/>
            <a:chOff x="541" y="935"/>
            <a:chExt cx="594" cy="590"/>
          </a:xfrm>
        </p:grpSpPr>
        <p:sp>
          <p:nvSpPr>
            <p:cNvPr id="13323" name="Rectangle 144"/>
            <p:cNvSpPr>
              <a:spLocks noChangeArrowheads="1"/>
            </p:cNvSpPr>
            <p:nvPr/>
          </p:nvSpPr>
          <p:spPr bwMode="auto">
            <a:xfrm>
              <a:off x="541" y="935"/>
              <a:ext cx="594" cy="590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s-ES" altLang="en-US" sz="2000" b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pic>
          <p:nvPicPr>
            <p:cNvPr id="13324" name="Picture 143" descr="untitl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" y="958"/>
              <a:ext cx="54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20" name="Picture 154" descr="Logo%20UNED%20ver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3525"/>
            <a:ext cx="858838" cy="8588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Rectangle 160"/>
          <p:cNvSpPr>
            <a:spLocks noChangeArrowheads="1"/>
          </p:cNvSpPr>
          <p:nvPr/>
        </p:nvSpPr>
        <p:spPr bwMode="auto">
          <a:xfrm>
            <a:off x="4211638" y="2420938"/>
            <a:ext cx="4105275" cy="1692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_tradnl" altLang="en-US" sz="3200">
                <a:solidFill>
                  <a:srgbClr val="FF3300"/>
                </a:solidFill>
                <a:latin typeface="Tahoma" pitchFamily="34" charset="0"/>
              </a:rPr>
              <a:t>Tema 6: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_tradnl" altLang="en-US" sz="3600">
                <a:solidFill>
                  <a:schemeClr val="bg1"/>
                </a:solidFill>
                <a:latin typeface="Tahoma" pitchFamily="34" charset="0"/>
              </a:rPr>
              <a:t>Termodinámica Química</a:t>
            </a:r>
            <a:endParaRPr kumimoji="0" lang="es-ES" altLang="en-US" sz="360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13332" name="Picture 20" descr="http://4.bp.blogspot.com/_as8rJQgIsec/TLzY1UdHl-I/AAAAAAAAB3g/qizr2zxsQTM/s1600/monogr%C3%A1ficos-volc%C3%A1n-tierr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4725" y="1660525"/>
            <a:ext cx="3040063" cy="4545013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2253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EEF254B-2B99-4AA8-9FC8-317612330CFD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681038" y="3724275"/>
            <a:ext cx="6986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Tx/>
              <a:buFontTx/>
              <a:buChar char="–"/>
            </a:pPr>
            <a:r>
              <a:rPr lang="es-ES" altLang="en-US" sz="1800" b="0">
                <a:solidFill>
                  <a:srgbClr val="000099"/>
                </a:solidFill>
                <a:latin typeface="Calibri" pitchFamily="34" charset="0"/>
              </a:rPr>
              <a:t>La variación de entalpía de una reacción se representa esquemáticamente mediante un </a:t>
            </a:r>
            <a:r>
              <a:rPr lang="es-ES" altLang="en-US" sz="1800" b="0" i="1">
                <a:solidFill>
                  <a:srgbClr val="000099"/>
                </a:solidFill>
                <a:latin typeface="Calibri" pitchFamily="34" charset="0"/>
              </a:rPr>
              <a:t>diagrama de entalpía</a:t>
            </a:r>
          </a:p>
        </p:txBody>
      </p:sp>
      <p:pic>
        <p:nvPicPr>
          <p:cNvPr id="2253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581525"/>
            <a:ext cx="3887788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6" name="Text Box 17"/>
          <p:cNvSpPr txBox="1">
            <a:spLocks noChangeArrowheads="1"/>
          </p:cNvSpPr>
          <p:nvPr/>
        </p:nvSpPr>
        <p:spPr bwMode="auto">
          <a:xfrm>
            <a:off x="5364163" y="4652963"/>
            <a:ext cx="3671887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folHlink"/>
              </a:buClr>
              <a:buFont typeface="Wingdings" pitchFamily="2" charset="2"/>
              <a:buChar char="ß"/>
            </a:pPr>
            <a:r>
              <a:rPr kumimoji="0" lang="es-ES" altLang="en-US" sz="1400" b="0">
                <a:solidFill>
                  <a:srgbClr val="5F5F5F"/>
                </a:solidFill>
                <a:latin typeface="Times New Roman" pitchFamily="18" charset="0"/>
              </a:rPr>
              <a:t>Los valores absolutos de entalpía se representan con líneas horizontales</a:t>
            </a:r>
          </a:p>
          <a:p>
            <a:pPr eaLnBrk="1" hangingPunct="1">
              <a:spcBef>
                <a:spcPts val="400"/>
              </a:spcBef>
              <a:buClr>
                <a:schemeClr val="folHlink"/>
              </a:buClr>
              <a:buFont typeface="Wingdings" pitchFamily="2" charset="2"/>
              <a:buChar char="ß"/>
            </a:pPr>
            <a:r>
              <a:rPr kumimoji="0" lang="es-ES" altLang="en-US" sz="1400" b="0">
                <a:solidFill>
                  <a:srgbClr val="5F5F5F"/>
                </a:solidFill>
                <a:latin typeface="Times New Roman" pitchFamily="18" charset="0"/>
              </a:rPr>
              <a:t>La línea más baja señala la menor entalpía</a:t>
            </a:r>
          </a:p>
          <a:p>
            <a:pPr eaLnBrk="1" hangingPunct="1">
              <a:spcBef>
                <a:spcPts val="400"/>
              </a:spcBef>
              <a:buClr>
                <a:schemeClr val="folHlink"/>
              </a:buClr>
              <a:buFont typeface="Wingdings" pitchFamily="2" charset="2"/>
              <a:buChar char="ß"/>
            </a:pPr>
            <a:r>
              <a:rPr kumimoji="0" lang="es-ES" altLang="en-US" sz="1400" b="0">
                <a:solidFill>
                  <a:srgbClr val="5F5F5F"/>
                </a:solidFill>
                <a:latin typeface="Times New Roman" pitchFamily="18" charset="0"/>
              </a:rPr>
              <a:t>Las flechas verticales indican variaciones de entalpía </a:t>
            </a:r>
            <a:r>
              <a:rPr kumimoji="0" lang="el-GR" altLang="en-US" sz="1400" b="0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400" b="0" i="1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kumimoji="0" lang="el-GR" altLang="en-US" sz="1400" b="0">
              <a:solidFill>
                <a:srgbClr val="5F5F5F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2537" name="Rectangle 3"/>
          <p:cNvSpPr>
            <a:spLocks noChangeArrowheads="1"/>
          </p:cNvSpPr>
          <p:nvPr/>
        </p:nvSpPr>
        <p:spPr bwMode="auto">
          <a:xfrm>
            <a:off x="1260475" y="2051050"/>
            <a:ext cx="467995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à"/>
            </a:pPr>
            <a:r>
              <a:rPr lang="el-GR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n-US" sz="1600" b="0" i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ES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s-ES" altLang="en-US" sz="1600" b="0">
                <a:solidFill>
                  <a:srgbClr val="292929"/>
                </a:solidFill>
                <a:latin typeface="Times New Roman" pitchFamily="18" charset="0"/>
              </a:rPr>
              <a:t>(</a:t>
            </a:r>
            <a:r>
              <a:rPr lang="es-ES" altLang="en-US" sz="1600" b="0" i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s-ES" altLang="en-US" sz="1600" b="0" i="1" baseline="-2500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s-ES" altLang="en-US" sz="1600" b="0">
                <a:solidFill>
                  <a:srgbClr val="292929"/>
                </a:solidFill>
                <a:latin typeface="Times New Roman" pitchFamily="18" charset="0"/>
              </a:rPr>
              <a:t>): el sistema absorbe calor,</a:t>
            </a:r>
            <a:r>
              <a:rPr lang="es-ES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n-US" sz="1600" b="0">
                <a:solidFill>
                  <a:srgbClr val="292929"/>
                </a:solidFill>
                <a:latin typeface="Times New Roman" pitchFamily="18" charset="0"/>
              </a:rPr>
              <a:t>proceso endotérmico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à"/>
            </a:pPr>
            <a:r>
              <a:rPr lang="el-GR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n-US" sz="1600" b="0" i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ES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&lt; 0 </a:t>
            </a:r>
            <a:r>
              <a:rPr lang="es-ES" altLang="en-US" sz="1600" b="0">
                <a:solidFill>
                  <a:srgbClr val="292929"/>
                </a:solidFill>
                <a:latin typeface="Times New Roman" pitchFamily="18" charset="0"/>
              </a:rPr>
              <a:t>(</a:t>
            </a:r>
            <a:r>
              <a:rPr lang="es-ES" altLang="en-US" sz="1600" b="0" i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s-ES" altLang="en-US" sz="1600" b="0" i="1" baseline="-2500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&lt; 0</a:t>
            </a:r>
            <a:r>
              <a:rPr lang="es-ES" altLang="en-US" sz="1600" b="0">
                <a:solidFill>
                  <a:srgbClr val="292929"/>
                </a:solidFill>
                <a:latin typeface="Times New Roman" pitchFamily="18" charset="0"/>
              </a:rPr>
              <a:t>): el sistema cede calor, proceso exotérmico</a:t>
            </a:r>
          </a:p>
        </p:txBody>
      </p:sp>
      <p:sp>
        <p:nvSpPr>
          <p:cNvPr id="22538" name="12 Cerrar llave"/>
          <p:cNvSpPr>
            <a:spLocks/>
          </p:cNvSpPr>
          <p:nvPr/>
        </p:nvSpPr>
        <p:spPr bwMode="auto">
          <a:xfrm flipH="1">
            <a:off x="1166813" y="2093913"/>
            <a:ext cx="92075" cy="1001712"/>
          </a:xfrm>
          <a:prstGeom prst="rightBrace">
            <a:avLst>
              <a:gd name="adj1" fmla="val 54044"/>
              <a:gd name="adj2" fmla="val 50000"/>
            </a:avLst>
          </a:prstGeom>
          <a:noFill/>
          <a:ln w="25400" cap="rnd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22539" name="Picture 18" descr="FG07_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125538"/>
            <a:ext cx="2357437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Rectangle 3"/>
          <p:cNvSpPr>
            <a:spLocks noChangeArrowheads="1"/>
          </p:cNvSpPr>
          <p:nvPr/>
        </p:nvSpPr>
        <p:spPr bwMode="auto">
          <a:xfrm>
            <a:off x="681038" y="1557338"/>
            <a:ext cx="8156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Tx/>
              <a:buFontTx/>
              <a:buChar char="–"/>
            </a:pPr>
            <a:r>
              <a:rPr lang="es-ES" altLang="en-US" sz="1800" b="0">
                <a:solidFill>
                  <a:srgbClr val="000099"/>
                </a:solidFill>
                <a:latin typeface="Calibri" pitchFamily="34" charset="0"/>
              </a:rPr>
              <a:t>El signo de Δ</a:t>
            </a:r>
            <a:r>
              <a:rPr lang="es-ES" altLang="en-US" sz="1800" b="0" i="1">
                <a:solidFill>
                  <a:srgbClr val="000099"/>
                </a:solidFill>
                <a:latin typeface="Calibri" pitchFamily="34" charset="0"/>
              </a:rPr>
              <a:t>H</a:t>
            </a:r>
            <a:r>
              <a:rPr lang="es-ES" altLang="en-US" sz="1800" b="0">
                <a:solidFill>
                  <a:srgbClr val="000099"/>
                </a:solidFill>
                <a:latin typeface="Calibri" pitchFamily="34" charset="0"/>
              </a:rPr>
              <a:t> indica el sentido del flujo de calor: </a:t>
            </a:r>
          </a:p>
        </p:txBody>
      </p:sp>
      <p:sp>
        <p:nvSpPr>
          <p:cNvPr id="22541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006600"/>
                </a:solidFill>
                <a:latin typeface="Arial" charset="0"/>
              </a:rPr>
              <a:t>4. Entalpía y variación de entalpía</a:t>
            </a:r>
          </a:p>
        </p:txBody>
      </p:sp>
      <p:sp>
        <p:nvSpPr>
          <p:cNvPr id="22542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itchFamily="34" charset="0"/>
              <a:buChar char="→"/>
            </a:pPr>
            <a:r>
              <a:rPr lang="es-ES" altLang="es-ES" sz="1800" b="0" i="1" dirty="0" smtClean="0">
                <a:latin typeface="Calibri" pitchFamily="34" charset="0"/>
              </a:rPr>
              <a:t>Entalpía</a:t>
            </a:r>
            <a:endParaRPr lang="es-ES" altLang="es-ES" sz="1800" b="0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2355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C6E720-4D38-492E-9B6D-58007ABB7C21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946150" y="1635125"/>
            <a:ext cx="7513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En las reacciones químicas (sobre todo con gases) además del calor de reacción </a:t>
            </a:r>
            <a:r>
              <a:rPr lang="es-ES" altLang="en-US" sz="1800" b="0" i="1">
                <a:solidFill>
                  <a:srgbClr val="5F5F5F"/>
                </a:solidFill>
                <a:latin typeface="Times New Roman" pitchFamily="18" charset="0"/>
              </a:rPr>
              <a:t>q</a:t>
            </a:r>
            <a:r>
              <a:rPr lang="es-ES" altLang="en-US" sz="1800" b="0" i="1" baseline="-25000">
                <a:solidFill>
                  <a:srgbClr val="5F5F5F"/>
                </a:solidFill>
                <a:latin typeface="Times New Roman" pitchFamily="18" charset="0"/>
              </a:rPr>
              <a:t>r</a:t>
            </a: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 también se transfiere energía en forma de trabajo</a:t>
            </a:r>
          </a:p>
        </p:txBody>
      </p:sp>
      <p:grpSp>
        <p:nvGrpSpPr>
          <p:cNvPr id="23559" name="Group 25"/>
          <p:cNvGrpSpPr>
            <a:grpSpLocks/>
          </p:cNvGrpSpPr>
          <p:nvPr/>
        </p:nvGrpSpPr>
        <p:grpSpPr bwMode="auto">
          <a:xfrm>
            <a:off x="536575" y="2420938"/>
            <a:ext cx="2549525" cy="2592387"/>
            <a:chOff x="249" y="1570"/>
            <a:chExt cx="1695" cy="1724"/>
          </a:xfrm>
        </p:grpSpPr>
        <p:pic>
          <p:nvPicPr>
            <p:cNvPr id="23581" name="Picture 18" descr="FG07_0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70"/>
              <a:ext cx="1695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82" name="Group 24"/>
            <p:cNvGrpSpPr>
              <a:grpSpLocks/>
            </p:cNvGrpSpPr>
            <p:nvPr/>
          </p:nvGrpSpPr>
          <p:grpSpPr bwMode="auto">
            <a:xfrm>
              <a:off x="816" y="2138"/>
              <a:ext cx="545" cy="266"/>
              <a:chOff x="845" y="2138"/>
              <a:chExt cx="545" cy="260"/>
            </a:xfrm>
          </p:grpSpPr>
          <p:sp>
            <p:nvSpPr>
              <p:cNvPr id="23583" name="Line 20"/>
              <p:cNvSpPr>
                <a:spLocks noChangeShapeType="1"/>
              </p:cNvSpPr>
              <p:nvPr/>
            </p:nvSpPr>
            <p:spPr bwMode="auto">
              <a:xfrm>
                <a:off x="845" y="2140"/>
                <a:ext cx="545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584" name="Line 21"/>
              <p:cNvSpPr>
                <a:spLocks noChangeShapeType="1"/>
              </p:cNvSpPr>
              <p:nvPr/>
            </p:nvSpPr>
            <p:spPr bwMode="auto">
              <a:xfrm>
                <a:off x="845" y="2393"/>
                <a:ext cx="545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585" name="Text Box 30"/>
              <p:cNvSpPr txBox="1">
                <a:spLocks noChangeArrowheads="1"/>
              </p:cNvSpPr>
              <p:nvPr/>
            </p:nvSpPr>
            <p:spPr bwMode="gray">
              <a:xfrm>
                <a:off x="1027" y="2172"/>
                <a:ext cx="318" cy="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0" rIns="92075" bIns="18000"/>
              <a:lstStyle>
                <a:lvl1pPr eaLnBrk="0" hangingPunct="0">
                  <a:spcBef>
                    <a:spcPct val="20000"/>
                  </a:spcBef>
                  <a:buClr>
                    <a:srgbClr val="000000"/>
                  </a:buClr>
                  <a:buChar char="•"/>
                  <a:defRPr kumimoji="1" sz="2400">
                    <a:solidFill>
                      <a:srgbClr val="000000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rgbClr val="5F5F5F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>
                    <a:solidFill>
                      <a:srgbClr val="5F5F5F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1600">
                    <a:solidFill>
                      <a:srgbClr val="5F5F5F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kumimoji="1" sz="1400">
                    <a:solidFill>
                      <a:srgbClr val="5F5F5F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rgbClr val="5F5F5F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rgbClr val="5F5F5F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rgbClr val="5F5F5F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rgbClr val="5F5F5F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l-GR" altLang="en-US" sz="1600" b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s-ES" altLang="en-US" sz="1600" b="0" i="1"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  <p:sp>
            <p:nvSpPr>
              <p:cNvPr id="23586" name="Line 29"/>
              <p:cNvSpPr>
                <a:spLocks noChangeShapeType="1"/>
              </p:cNvSpPr>
              <p:nvPr/>
            </p:nvSpPr>
            <p:spPr bwMode="gray">
              <a:xfrm flipH="1">
                <a:off x="1072" y="2138"/>
                <a:ext cx="0" cy="2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/>
              <a:lstStyle/>
              <a:p>
                <a:endParaRPr lang="es-ES"/>
              </a:p>
            </p:txBody>
          </p:sp>
        </p:grpSp>
      </p:grpSp>
      <p:pic>
        <p:nvPicPr>
          <p:cNvPr id="23560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330450"/>
            <a:ext cx="15843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1" name="Text Box 17"/>
          <p:cNvSpPr txBox="1">
            <a:spLocks noChangeArrowheads="1"/>
          </p:cNvSpPr>
          <p:nvPr/>
        </p:nvSpPr>
        <p:spPr bwMode="auto">
          <a:xfrm>
            <a:off x="3492500" y="28067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folHlink"/>
              </a:buClr>
              <a:buFont typeface="Wingdings" pitchFamily="2" charset="2"/>
              <a:buChar char="ß"/>
            </a:pPr>
            <a:r>
              <a:rPr kumimoji="0" lang="es-ES" altLang="en-US" sz="1400" b="0">
                <a:solidFill>
                  <a:srgbClr val="5F5F5F"/>
                </a:solidFill>
                <a:latin typeface="Times New Roman" pitchFamily="18" charset="0"/>
              </a:rPr>
              <a:t>Al desplazarse el pistón una altura </a:t>
            </a:r>
            <a:r>
              <a:rPr kumimoji="0" lang="el-GR" altLang="en-US" sz="1400" b="0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400" b="0" i="1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s-ES" altLang="en-US" sz="1400" b="0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kumimoji="0" lang="el-GR" altLang="en-US" sz="1400" b="0">
              <a:solidFill>
                <a:srgbClr val="5F5F5F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23562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63" y="2781300"/>
            <a:ext cx="117475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384550"/>
            <a:ext cx="3736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4" name="Line 25"/>
          <p:cNvSpPr>
            <a:spLocks noChangeShapeType="1"/>
          </p:cNvSpPr>
          <p:nvPr/>
        </p:nvSpPr>
        <p:spPr bwMode="gray">
          <a:xfrm>
            <a:off x="3708400" y="3527425"/>
            <a:ext cx="392113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3565" name="Text Box 17"/>
          <p:cNvSpPr txBox="1">
            <a:spLocks noChangeArrowheads="1"/>
          </p:cNvSpPr>
          <p:nvPr/>
        </p:nvSpPr>
        <p:spPr bwMode="auto">
          <a:xfrm>
            <a:off x="3492500" y="4076700"/>
            <a:ext cx="3671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folHlink"/>
              </a:buClr>
              <a:buFont typeface="Wingdings" pitchFamily="2" charset="2"/>
              <a:buChar char="ß"/>
            </a:pPr>
            <a:r>
              <a:rPr kumimoji="0" lang="es-ES" altLang="en-US" sz="1400" b="0">
                <a:solidFill>
                  <a:srgbClr val="5F5F5F"/>
                </a:solidFill>
                <a:latin typeface="Times New Roman" pitchFamily="18" charset="0"/>
              </a:rPr>
              <a:t>Como es el sistema el que realiza el trabajo: </a:t>
            </a:r>
            <a:endParaRPr kumimoji="0" lang="el-GR" altLang="en-US" sz="1400" b="0">
              <a:solidFill>
                <a:srgbClr val="5F5F5F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23566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4102100"/>
            <a:ext cx="1158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7" name="Picture 3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02150"/>
            <a:ext cx="29781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8" name="Line 25"/>
          <p:cNvSpPr>
            <a:spLocks noChangeShapeType="1"/>
          </p:cNvSpPr>
          <p:nvPr/>
        </p:nvSpPr>
        <p:spPr bwMode="gray">
          <a:xfrm>
            <a:off x="4067175" y="4718050"/>
            <a:ext cx="392113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3569" name="Rectangle 3"/>
          <p:cNvSpPr>
            <a:spLocks noChangeArrowheads="1"/>
          </p:cNvSpPr>
          <p:nvPr/>
        </p:nvSpPr>
        <p:spPr bwMode="auto">
          <a:xfrm>
            <a:off x="468313" y="5157788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Cuando la reacción sucede a 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</a:rPr>
              <a:t>V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= cte, 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rPr>
              <a:t>U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es 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el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calor de reacción a volumen constante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:</a:t>
            </a:r>
          </a:p>
        </p:txBody>
      </p:sp>
      <p:pic>
        <p:nvPicPr>
          <p:cNvPr id="23570" name="Picture 3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516563"/>
            <a:ext cx="1558925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71" name="Oval 46"/>
          <p:cNvSpPr>
            <a:spLocks noChangeArrowheads="1"/>
          </p:cNvSpPr>
          <p:nvPr/>
        </p:nvSpPr>
        <p:spPr bwMode="gray">
          <a:xfrm>
            <a:off x="4714875" y="3321050"/>
            <a:ext cx="371475" cy="431800"/>
          </a:xfrm>
          <a:prstGeom prst="ellipse">
            <a:avLst/>
          </a:prstGeom>
          <a:noFill/>
          <a:ln w="63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s-ES" altLang="en-US" sz="2800">
              <a:solidFill>
                <a:srgbClr val="0033CC"/>
              </a:solidFill>
            </a:endParaRPr>
          </a:p>
        </p:txBody>
      </p:sp>
      <p:sp>
        <p:nvSpPr>
          <p:cNvPr id="23572" name="Freeform 48"/>
          <p:cNvSpPr>
            <a:spLocks/>
          </p:cNvSpPr>
          <p:nvPr/>
        </p:nvSpPr>
        <p:spPr bwMode="gray">
          <a:xfrm>
            <a:off x="5002213" y="3668713"/>
            <a:ext cx="790575" cy="206375"/>
          </a:xfrm>
          <a:custGeom>
            <a:avLst/>
            <a:gdLst>
              <a:gd name="T0" fmla="*/ 0 w 498"/>
              <a:gd name="T1" fmla="*/ 0 h 130"/>
              <a:gd name="T2" fmla="*/ 2147483647 w 498"/>
              <a:gd name="T3" fmla="*/ 2147483647 h 130"/>
              <a:gd name="T4" fmla="*/ 2147483647 w 498"/>
              <a:gd name="T5" fmla="*/ 2147483647 h 1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8" h="130">
                <a:moveTo>
                  <a:pt x="0" y="31"/>
                </a:moveTo>
                <a:cubicBezTo>
                  <a:pt x="45" y="47"/>
                  <a:pt x="187" y="130"/>
                  <a:pt x="270" y="125"/>
                </a:cubicBezTo>
                <a:cubicBezTo>
                  <a:pt x="353" y="120"/>
                  <a:pt x="451" y="26"/>
                  <a:pt x="498" y="0"/>
                </a:cubicBezTo>
              </a:path>
            </a:pathLst>
          </a:custGeom>
          <a:noFill/>
          <a:ln w="6350" cap="flat" cmpd="sng">
            <a:solidFill>
              <a:srgbClr val="FF0000"/>
            </a:solidFill>
            <a:prstDash val="dash"/>
            <a:round/>
            <a:headEnd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3573" name="Oval 46"/>
          <p:cNvSpPr>
            <a:spLocks noChangeArrowheads="1"/>
          </p:cNvSpPr>
          <p:nvPr/>
        </p:nvSpPr>
        <p:spPr bwMode="gray">
          <a:xfrm>
            <a:off x="6097588" y="3311525"/>
            <a:ext cx="823912" cy="431800"/>
          </a:xfrm>
          <a:prstGeom prst="ellipse">
            <a:avLst/>
          </a:prstGeom>
          <a:noFill/>
          <a:ln w="6350" algn="ctr">
            <a:solidFill>
              <a:srgbClr val="00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s-ES" altLang="en-US" sz="2800">
              <a:solidFill>
                <a:srgbClr val="0033CC"/>
              </a:solidFill>
            </a:endParaRPr>
          </a:p>
        </p:txBody>
      </p:sp>
      <p:sp>
        <p:nvSpPr>
          <p:cNvPr id="23574" name="Freeform 48"/>
          <p:cNvSpPr>
            <a:spLocks/>
          </p:cNvSpPr>
          <p:nvPr/>
        </p:nvSpPr>
        <p:spPr bwMode="gray">
          <a:xfrm flipV="1">
            <a:off x="6757988" y="3213100"/>
            <a:ext cx="795337" cy="188913"/>
          </a:xfrm>
          <a:custGeom>
            <a:avLst/>
            <a:gdLst>
              <a:gd name="T0" fmla="*/ 0 w 501"/>
              <a:gd name="T1" fmla="*/ 0 h 163"/>
              <a:gd name="T2" fmla="*/ 2147483647 w 501"/>
              <a:gd name="T3" fmla="*/ 2147483647 h 163"/>
              <a:gd name="T4" fmla="*/ 2147483647 w 501"/>
              <a:gd name="T5" fmla="*/ 2147483647 h 1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1" h="163">
                <a:moveTo>
                  <a:pt x="0" y="31"/>
                </a:moveTo>
                <a:cubicBezTo>
                  <a:pt x="45" y="52"/>
                  <a:pt x="187" y="163"/>
                  <a:pt x="270" y="158"/>
                </a:cubicBezTo>
                <a:cubicBezTo>
                  <a:pt x="353" y="153"/>
                  <a:pt x="453" y="33"/>
                  <a:pt x="501" y="0"/>
                </a:cubicBezTo>
              </a:path>
            </a:pathLst>
          </a:custGeom>
          <a:noFill/>
          <a:ln w="6350" cap="flat" cmpd="sng">
            <a:solidFill>
              <a:srgbClr val="006600"/>
            </a:solidFill>
            <a:prstDash val="dash"/>
            <a:round/>
            <a:headEnd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3575" name="Oval 46"/>
          <p:cNvSpPr>
            <a:spLocks noChangeArrowheads="1"/>
          </p:cNvSpPr>
          <p:nvPr/>
        </p:nvSpPr>
        <p:spPr bwMode="gray">
          <a:xfrm>
            <a:off x="5743575" y="3284538"/>
            <a:ext cx="647700" cy="431800"/>
          </a:xfrm>
          <a:prstGeom prst="ellipse">
            <a:avLst/>
          </a:prstGeom>
          <a:noFill/>
          <a:ln w="63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s-ES" altLang="en-US" sz="2800">
              <a:solidFill>
                <a:srgbClr val="0033CC"/>
              </a:solidFill>
            </a:endParaRPr>
          </a:p>
        </p:txBody>
      </p:sp>
      <p:sp>
        <p:nvSpPr>
          <p:cNvPr id="23576" name="Oval 46"/>
          <p:cNvSpPr>
            <a:spLocks noChangeArrowheads="1"/>
          </p:cNvSpPr>
          <p:nvPr/>
        </p:nvSpPr>
        <p:spPr bwMode="gray">
          <a:xfrm>
            <a:off x="7512050" y="3311525"/>
            <a:ext cx="441325" cy="431800"/>
          </a:xfrm>
          <a:prstGeom prst="ellipse">
            <a:avLst/>
          </a:prstGeom>
          <a:noFill/>
          <a:ln w="6350" algn="ctr">
            <a:solidFill>
              <a:srgbClr val="00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s-ES" altLang="en-US" sz="2800">
              <a:solidFill>
                <a:srgbClr val="0033CC"/>
              </a:solidFill>
            </a:endParaRPr>
          </a:p>
        </p:txBody>
      </p:sp>
      <p:sp>
        <p:nvSpPr>
          <p:cNvPr id="23577" name="Rectangle 3"/>
          <p:cNvSpPr>
            <a:spLocks noChangeArrowheads="1"/>
          </p:cNvSpPr>
          <p:nvPr/>
        </p:nvSpPr>
        <p:spPr bwMode="auto">
          <a:xfrm>
            <a:off x="468313" y="5876925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pero si se realiza a 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</a:rPr>
              <a:t>P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= cte, el calor de reacción medido es 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</a:rPr>
              <a:t>q</a:t>
            </a:r>
            <a:r>
              <a:rPr lang="es-ES" altLang="en-US" sz="1600" b="0" i="1" baseline="-25000">
                <a:solidFill>
                  <a:srgbClr val="000099"/>
                </a:solidFill>
                <a:latin typeface="Times New Roman" pitchFamily="18" charset="0"/>
              </a:rPr>
              <a:t>P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y entonces:</a:t>
            </a:r>
          </a:p>
        </p:txBody>
      </p:sp>
      <p:sp>
        <p:nvSpPr>
          <p:cNvPr id="2357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006600"/>
                </a:solidFill>
                <a:latin typeface="Arial" charset="0"/>
              </a:rPr>
              <a:t>4. Entalpía y variación de entalpía</a:t>
            </a:r>
          </a:p>
        </p:txBody>
      </p:sp>
      <p:sp>
        <p:nvSpPr>
          <p:cNvPr id="23579" name="Rectangle 3"/>
          <p:cNvSpPr>
            <a:spLocks noChangeArrowheads="1"/>
          </p:cNvSpPr>
          <p:nvPr/>
        </p:nvSpPr>
        <p:spPr bwMode="auto">
          <a:xfrm>
            <a:off x="681038" y="1125538"/>
            <a:ext cx="6619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itchFamily="2" charset="2"/>
              <a:buChar char="§"/>
            </a:pPr>
            <a:r>
              <a:rPr lang="es-ES" altLang="es-ES" dirty="0">
                <a:latin typeface="Calibri" pitchFamily="34" charset="0"/>
              </a:rPr>
              <a:t> </a:t>
            </a:r>
            <a:r>
              <a:rPr lang="es-ES" altLang="es-ES" dirty="0" smtClean="0">
                <a:latin typeface="Calibri" pitchFamily="34" charset="0"/>
              </a:rPr>
              <a:t>Relación </a:t>
            </a:r>
            <a:r>
              <a:rPr lang="es-ES" altLang="es-ES" dirty="0">
                <a:latin typeface="Calibri" pitchFamily="34" charset="0"/>
              </a:rPr>
              <a:t>entre entalpía y energía interna</a:t>
            </a:r>
          </a:p>
        </p:txBody>
      </p:sp>
      <p:pic>
        <p:nvPicPr>
          <p:cNvPr id="23580" name="Picture 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6208713"/>
            <a:ext cx="20859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2458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3FA64DF-398D-4CE0-B25A-C7B80BB3F7BA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24582" name="Picture 7" descr="FG07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6"/>
          <a:stretch>
            <a:fillRect/>
          </a:stretch>
        </p:blipFill>
        <p:spPr bwMode="auto">
          <a:xfrm>
            <a:off x="107950" y="3979863"/>
            <a:ext cx="3240088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468313" y="1628775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s-ES" altLang="en-US" sz="1600" b="0">
                <a:solidFill>
                  <a:srgbClr val="303D4E"/>
                </a:solidFill>
                <a:latin typeface="Calibri" pitchFamily="34" charset="0"/>
              </a:rPr>
              <a:t>A partir de la definición de entalpía:</a:t>
            </a:r>
          </a:p>
        </p:txBody>
      </p:sp>
      <p:sp>
        <p:nvSpPr>
          <p:cNvPr id="24584" name="Line 25"/>
          <p:cNvSpPr>
            <a:spLocks noChangeShapeType="1"/>
          </p:cNvSpPr>
          <p:nvPr/>
        </p:nvSpPr>
        <p:spPr bwMode="gray">
          <a:xfrm>
            <a:off x="4344988" y="2371725"/>
            <a:ext cx="558800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pic>
        <p:nvPicPr>
          <p:cNvPr id="2458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214563"/>
            <a:ext cx="21558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214563"/>
            <a:ext cx="21558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7" name="Rectangle 3"/>
          <p:cNvSpPr>
            <a:spLocks noChangeArrowheads="1"/>
          </p:cNvSpPr>
          <p:nvPr/>
        </p:nvSpPr>
        <p:spPr bwMode="auto">
          <a:xfrm>
            <a:off x="900113" y="2781300"/>
            <a:ext cx="77057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ct val="89000"/>
              <a:buFont typeface="Wingdings" pitchFamily="2" charset="2"/>
              <a:buChar char="§"/>
            </a:pP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La energía interna del sistema puede variar de dos formas: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por el calor transferido a presión constante (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rPr>
              <a:t>H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)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por la variación de volumen a una presión externa constante</a:t>
            </a:r>
            <a:endParaRPr lang="es-ES" altLang="en-US" sz="1600" b="0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4588" name="Text Box 17"/>
          <p:cNvSpPr txBox="1">
            <a:spLocks noChangeArrowheads="1"/>
          </p:cNvSpPr>
          <p:nvPr/>
        </p:nvSpPr>
        <p:spPr bwMode="auto">
          <a:xfrm>
            <a:off x="3706813" y="4076700"/>
            <a:ext cx="5186362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3675" indent="-1936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FF0000"/>
              </a:buClr>
            </a:pPr>
            <a:r>
              <a:rPr kumimoji="0" lang="es-ES" altLang="en-US" sz="1600" b="0">
                <a:solidFill>
                  <a:srgbClr val="303D4E"/>
                </a:solidFill>
                <a:latin typeface="Times New Roman" pitchFamily="18" charset="0"/>
              </a:rPr>
              <a:t>En la mayoría de procesos químicos (sin gases): </a:t>
            </a:r>
            <a:r>
              <a:rPr kumimoji="0" lang="el-GR" altLang="en-US" sz="16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s-ES" altLang="en-US" sz="16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l-GR" altLang="en-US" sz="16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≈ Δ</a:t>
            </a:r>
            <a:r>
              <a:rPr kumimoji="0" lang="es-ES" altLang="en-US" sz="1600" b="0" i="1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kumimoji="0" lang="es-ES" altLang="en-US" sz="1600" b="0">
              <a:solidFill>
                <a:srgbClr val="303D4E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Clr>
                <a:srgbClr val="FF0000"/>
              </a:buClr>
            </a:pPr>
            <a:r>
              <a:rPr kumimoji="0" lang="es-ES" altLang="en-US" sz="16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En reacciones donde intervienen gases, </a:t>
            </a:r>
            <a:r>
              <a:rPr kumimoji="0" lang="es-ES" altLang="en-US" sz="1600" b="0" i="1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s-ES" altLang="en-US" sz="1600" b="0" i="1" baseline="-2500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s-ES" altLang="en-US" sz="16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kumimoji="0" lang="es-ES" altLang="en-US" sz="1600" b="0" i="1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s-ES" altLang="en-US" sz="1600" b="0" i="1" baseline="-2500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s-ES" altLang="en-US" sz="16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pueden ser muy diferentes:</a:t>
            </a:r>
            <a:endParaRPr kumimoji="0" lang="el-GR" altLang="en-US" sz="1600" b="0" i="1">
              <a:solidFill>
                <a:srgbClr val="303D4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9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084763"/>
            <a:ext cx="31559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90" name="Text Box 17"/>
          <p:cNvSpPr txBox="1">
            <a:spLocks noChangeArrowheads="1"/>
          </p:cNvSpPr>
          <p:nvPr/>
        </p:nvSpPr>
        <p:spPr bwMode="auto">
          <a:xfrm>
            <a:off x="4859338" y="5645150"/>
            <a:ext cx="41433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3675" indent="-1936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ts val="400"/>
              </a:spcBef>
              <a:buClr>
                <a:srgbClr val="FF0000"/>
              </a:buClr>
              <a:buFontTx/>
              <a:buNone/>
            </a:pPr>
            <a:r>
              <a:rPr kumimoji="0" lang="el-GR" altLang="en-US" sz="14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</a:t>
            </a:r>
            <a:r>
              <a:rPr kumimoji="0" lang="es-ES" altLang="en-US" sz="14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supuesto que son gases ideales, y con </a:t>
            </a:r>
          </a:p>
          <a:p>
            <a:pPr algn="r" eaLnBrk="1" hangingPunct="1">
              <a:spcBef>
                <a:spcPts val="400"/>
              </a:spcBef>
              <a:buClr>
                <a:srgbClr val="FF0000"/>
              </a:buClr>
              <a:buFontTx/>
              <a:buNone/>
            </a:pPr>
            <a:r>
              <a:rPr kumimoji="0" lang="el-GR" altLang="en-US" sz="14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400" b="0" i="1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s-ES" altLang="en-US" sz="14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kumimoji="0" lang="el-GR" altLang="en-US" sz="14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s-ES" altLang="en-US" sz="14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variación en nº de moles de sustancias gaseosas</a:t>
            </a:r>
          </a:p>
        </p:txBody>
      </p:sp>
      <p:sp>
        <p:nvSpPr>
          <p:cNvPr id="24591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006600"/>
                </a:solidFill>
                <a:latin typeface="Arial" charset="0"/>
              </a:rPr>
              <a:t>4. Entalpía y variación de entalpía</a:t>
            </a:r>
          </a:p>
        </p:txBody>
      </p:sp>
      <p:sp>
        <p:nvSpPr>
          <p:cNvPr id="24592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itchFamily="34" charset="0"/>
              <a:buChar char="→"/>
            </a:pPr>
            <a:r>
              <a:rPr lang="es-ES" altLang="es-ES" sz="1800" b="0" i="1" dirty="0" smtClean="0">
                <a:latin typeface="Calibri" pitchFamily="34" charset="0"/>
              </a:rPr>
              <a:t>Relación </a:t>
            </a:r>
            <a:r>
              <a:rPr lang="es-ES" altLang="es-ES" sz="1800" b="0" i="1" dirty="0">
                <a:latin typeface="Calibri" pitchFamily="34" charset="0"/>
              </a:rPr>
              <a:t>entre entalpía y energía interna</a:t>
            </a:r>
          </a:p>
        </p:txBody>
      </p:sp>
      <p:pic>
        <p:nvPicPr>
          <p:cNvPr id="24593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1587500"/>
            <a:ext cx="16684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72275" y="3163888"/>
            <a:ext cx="21685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2560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36E0D9A-D312-40E9-9C26-09496769203C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5606" name="Rectangle 61"/>
          <p:cNvSpPr>
            <a:spLocks noChangeArrowheads="1"/>
          </p:cNvSpPr>
          <p:nvPr/>
        </p:nvSpPr>
        <p:spPr bwMode="auto">
          <a:xfrm>
            <a:off x="1547813" y="2527300"/>
            <a:ext cx="15128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Ejemplo: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>
                <a:solidFill>
                  <a:srgbClr val="990033"/>
                </a:solidFill>
                <a:latin typeface="Arial" charset="0"/>
              </a:rPr>
              <a:t>5. Ecuaciones termoquímicas</a:t>
            </a:r>
          </a:p>
        </p:txBody>
      </p:sp>
      <p:sp>
        <p:nvSpPr>
          <p:cNvPr id="25608" name="Rectangle 3"/>
          <p:cNvSpPr>
            <a:spLocks noChangeArrowheads="1"/>
          </p:cNvSpPr>
          <p:nvPr/>
        </p:nvSpPr>
        <p:spPr bwMode="auto">
          <a:xfrm>
            <a:off x="827088" y="1484313"/>
            <a:ext cx="74898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800" b="0">
                <a:latin typeface="Times New Roman" pitchFamily="18" charset="0"/>
                <a:sym typeface="Wingdings" pitchFamily="2" charset="2"/>
              </a:rPr>
              <a:t>Una </a:t>
            </a:r>
            <a:r>
              <a:rPr lang="es-ES" altLang="en-US" sz="1800">
                <a:latin typeface="Times New Roman" pitchFamily="18" charset="0"/>
                <a:sym typeface="Wingdings" pitchFamily="2" charset="2"/>
              </a:rPr>
              <a:t>ecuación termoquímica</a:t>
            </a:r>
            <a:r>
              <a:rPr lang="es-ES" altLang="en-US" sz="1800" b="0">
                <a:latin typeface="Times New Roman" pitchFamily="18" charset="0"/>
                <a:sym typeface="Wingdings" pitchFamily="2" charset="2"/>
              </a:rPr>
              <a:t> es una ecuación química ajustada en la que se indica el número de moles de reactivos y productos junto con el valor de </a:t>
            </a:r>
            <a:r>
              <a:rPr lang="el-GR" altLang="en-US" sz="18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800" b="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es-ES" altLang="en-US" sz="18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asociada</a:t>
            </a:r>
            <a:r>
              <a:rPr lang="es-ES" altLang="en-US" sz="1800" b="0">
                <a:latin typeface="Times New Roman" pitchFamily="18" charset="0"/>
                <a:sym typeface="Wingdings" pitchFamily="2" charset="2"/>
              </a:rPr>
              <a:t>, y la fase de las sustancias</a:t>
            </a:r>
            <a:endParaRPr lang="es-ES" altLang="en-US" sz="1800" b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2560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2551113"/>
            <a:ext cx="340677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0" name="Rectangle 3"/>
          <p:cNvSpPr>
            <a:spLocks noChangeArrowheads="1"/>
          </p:cNvSpPr>
          <p:nvPr/>
        </p:nvSpPr>
        <p:spPr bwMode="auto">
          <a:xfrm>
            <a:off x="827088" y="3140075"/>
            <a:ext cx="7848600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depende de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P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y varía ligeramente con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,  por lo que los valores tabulados de 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se dan a la presión estándar de 1 atm y a 25 °C. Se denomina </a:t>
            </a:r>
            <a:r>
              <a:rPr lang="es-ES" altLang="en-US" sz="1600">
                <a:solidFill>
                  <a:srgbClr val="000099"/>
                </a:solidFill>
                <a:latin typeface="Calibri" pitchFamily="34" charset="0"/>
              </a:rPr>
              <a:t>entalpía estándar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H°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 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l-GR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es-ES" altLang="en-US" sz="1600" b="0">
                <a:solidFill>
                  <a:srgbClr val="292929"/>
                </a:solidFill>
                <a:latin typeface="Calibri" pitchFamily="34" charset="0"/>
              </a:rPr>
              <a:t> es proporcional a la cantidad de reactivo consumido. Si multiplico la ecuación por un factor, </a:t>
            </a:r>
            <a:r>
              <a:rPr lang="el-GR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es-ES" altLang="en-US" sz="1600" b="0">
                <a:solidFill>
                  <a:srgbClr val="292929"/>
                </a:solidFill>
                <a:latin typeface="Calibri" pitchFamily="34" charset="0"/>
              </a:rPr>
              <a:t> debe multiplicarse por el mismo factor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La reacción inversa a una dada tiene la misma 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pero con el signo opuesto</a:t>
            </a:r>
          </a:p>
        </p:txBody>
      </p:sp>
      <p:pic>
        <p:nvPicPr>
          <p:cNvPr id="25611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579938"/>
            <a:ext cx="3319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2" name="Text Box 17"/>
          <p:cNvSpPr txBox="1">
            <a:spLocks noChangeArrowheads="1"/>
          </p:cNvSpPr>
          <p:nvPr/>
        </p:nvSpPr>
        <p:spPr bwMode="auto">
          <a:xfrm>
            <a:off x="7451725" y="2551113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>
                <a:solidFill>
                  <a:srgbClr val="FF0000"/>
                </a:solidFill>
                <a:latin typeface="Bradley Hand ITC" pitchFamily="66" charset="0"/>
                <a:sym typeface="Wingdings" pitchFamily="2" charset="2"/>
              </a:rPr>
              <a:t></a:t>
            </a:r>
            <a:r>
              <a:rPr kumimoji="0" lang="es-ES" altLang="en-US" sz="1600">
                <a:latin typeface="Bradley Hand ITC" pitchFamily="66" charset="0"/>
                <a:sym typeface="Wingdings" pitchFamily="2" charset="2"/>
              </a:rPr>
              <a:t> </a:t>
            </a:r>
            <a:r>
              <a:rPr kumimoji="0" lang="es-ES" altLang="en-US" sz="1600">
                <a:latin typeface="Bradley Hand ITC" pitchFamily="66" charset="0"/>
              </a:rPr>
              <a:t>endotérmica</a:t>
            </a:r>
            <a:endParaRPr kumimoji="0" lang="es-ES" altLang="en-US" sz="160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25613" name="Text Box 17"/>
          <p:cNvSpPr txBox="1">
            <a:spLocks noChangeArrowheads="1"/>
          </p:cNvSpPr>
          <p:nvPr/>
        </p:nvSpPr>
        <p:spPr bwMode="auto">
          <a:xfrm>
            <a:off x="7451725" y="4600575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>
                <a:solidFill>
                  <a:srgbClr val="FF0000"/>
                </a:solidFill>
                <a:latin typeface="Bradley Hand ITC" pitchFamily="66" charset="0"/>
                <a:sym typeface="Wingdings" pitchFamily="2" charset="2"/>
              </a:rPr>
              <a:t></a:t>
            </a:r>
            <a:r>
              <a:rPr kumimoji="0" lang="es-ES" altLang="en-US" sz="1600">
                <a:latin typeface="Bradley Hand ITC" pitchFamily="66" charset="0"/>
                <a:sym typeface="Wingdings" pitchFamily="2" charset="2"/>
              </a:rPr>
              <a:t> </a:t>
            </a:r>
            <a:r>
              <a:rPr kumimoji="0" lang="es-ES" altLang="en-US" sz="1600">
                <a:latin typeface="Bradley Hand ITC" pitchFamily="66" charset="0"/>
              </a:rPr>
              <a:t>exotérmica</a:t>
            </a:r>
            <a:endParaRPr kumimoji="0" lang="es-ES" altLang="en-US" sz="160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25614" name="Rectangle 3"/>
          <p:cNvSpPr>
            <a:spLocks noChangeArrowheads="1"/>
          </p:cNvSpPr>
          <p:nvPr/>
        </p:nvSpPr>
        <p:spPr bwMode="auto">
          <a:xfrm>
            <a:off x="827088" y="5051425"/>
            <a:ext cx="7848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l-GR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es-ES" altLang="en-US" sz="1600" b="0">
                <a:solidFill>
                  <a:srgbClr val="292929"/>
                </a:solidFill>
                <a:latin typeface="Calibri" pitchFamily="34" charset="0"/>
              </a:rPr>
              <a:t> depende del estado (fase) de reactivos y productos, y debe especificarse el estado en que se encuentran</a:t>
            </a:r>
          </a:p>
        </p:txBody>
      </p:sp>
      <p:pic>
        <p:nvPicPr>
          <p:cNvPr id="25615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734050"/>
            <a:ext cx="441166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6" name="Picture 23" descr="WAR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141663"/>
            <a:ext cx="471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2662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CEFAD9D-DC52-47B6-9650-C8976B7C1792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>
                <a:solidFill>
                  <a:schemeClr val="accent1"/>
                </a:solidFill>
                <a:latin typeface="Arial" charset="0"/>
              </a:rPr>
              <a:t>6. Calorimetría</a:t>
            </a:r>
          </a:p>
        </p:txBody>
      </p:sp>
      <p:sp>
        <p:nvSpPr>
          <p:cNvPr id="26631" name="Rectangle 3"/>
          <p:cNvSpPr>
            <a:spLocks noChangeArrowheads="1"/>
          </p:cNvSpPr>
          <p:nvPr/>
        </p:nvSpPr>
        <p:spPr bwMode="auto">
          <a:xfrm>
            <a:off x="827088" y="1484313"/>
            <a:ext cx="7489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</a:pPr>
            <a:r>
              <a:rPr lang="es-ES" altLang="en-US" sz="1600" b="0">
                <a:latin typeface="Times New Roman" pitchFamily="18" charset="0"/>
                <a:sym typeface="Wingdings" pitchFamily="2" charset="2"/>
              </a:rPr>
              <a:t>El calor de reacción puede medirse experimentalmente con un </a:t>
            </a:r>
            <a:r>
              <a:rPr lang="es-ES" altLang="en-US" sz="1600">
                <a:latin typeface="Times New Roman" pitchFamily="18" charset="0"/>
                <a:sym typeface="Wingdings" pitchFamily="2" charset="2"/>
              </a:rPr>
              <a:t>calorímetro</a:t>
            </a:r>
            <a:r>
              <a:rPr lang="es-ES" altLang="en-US" sz="1600" b="0">
                <a:latin typeface="Times New Roman" pitchFamily="18" charset="0"/>
                <a:sym typeface="Wingdings" pitchFamily="2" charset="2"/>
              </a:rPr>
              <a:t>, a partir de la variación de temperatura de la sustancia o de su entorno</a:t>
            </a:r>
            <a:endParaRPr lang="es-ES" altLang="en-US" sz="1600" b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6632" name="Rectangle 15"/>
          <p:cNvSpPr>
            <a:spLocks noChangeArrowheads="1"/>
          </p:cNvSpPr>
          <p:nvPr/>
        </p:nvSpPr>
        <p:spPr bwMode="auto">
          <a:xfrm>
            <a:off x="1141413" y="2889250"/>
            <a:ext cx="74168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</a:rPr>
              <a:t>La </a:t>
            </a:r>
            <a:r>
              <a:rPr kumimoji="0" lang="es-ES" altLang="en-US" sz="1600">
                <a:solidFill>
                  <a:srgbClr val="000099"/>
                </a:solidFill>
                <a:latin typeface="Calibri" pitchFamily="34" charset="0"/>
              </a:rPr>
              <a:t>capacidad calorífica</a:t>
            </a: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kumimoji="0" lang="es-ES" altLang="en-US" sz="1600" b="0" i="1">
                <a:solidFill>
                  <a:srgbClr val="000099"/>
                </a:solidFill>
                <a:latin typeface="Calibri" pitchFamily="34" charset="0"/>
              </a:rPr>
              <a:t>C</a:t>
            </a: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</a:rPr>
              <a:t> de una sustancia = cantidad de calor necesaria para elevar su temperatura en 1°C (o en 1 K)</a:t>
            </a:r>
          </a:p>
        </p:txBody>
      </p:sp>
      <p:sp>
        <p:nvSpPr>
          <p:cNvPr id="26633" name="Rectangle 3"/>
          <p:cNvSpPr>
            <a:spLocks noChangeArrowheads="1"/>
          </p:cNvSpPr>
          <p:nvPr/>
        </p:nvSpPr>
        <p:spPr bwMode="auto">
          <a:xfrm>
            <a:off x="681038" y="2349500"/>
            <a:ext cx="66278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itchFamily="2" charset="2"/>
              <a:buChar char="§"/>
            </a:pPr>
            <a:r>
              <a:rPr lang="es-ES" altLang="en-US" b="0">
                <a:latin typeface="Calibri" pitchFamily="34" charset="0"/>
              </a:rPr>
              <a:t> 1. </a:t>
            </a:r>
            <a:r>
              <a:rPr lang="es-ES" altLang="en-US">
                <a:latin typeface="Calibri" pitchFamily="34" charset="0"/>
              </a:rPr>
              <a:t>Capacidad calorífica y calor específico</a:t>
            </a:r>
          </a:p>
        </p:txBody>
      </p:sp>
      <p:graphicFrame>
        <p:nvGraphicFramePr>
          <p:cNvPr id="26634" name="1 Objeto"/>
          <p:cNvGraphicFramePr>
            <a:graphicFrameLocks noChangeAspect="1"/>
          </p:cNvGraphicFramePr>
          <p:nvPr/>
        </p:nvGraphicFramePr>
        <p:xfrm>
          <a:off x="3924300" y="3570288"/>
          <a:ext cx="19335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3" imgW="1422400" imgH="444500" progId="Equation.DSMT4">
                  <p:embed/>
                </p:oleObj>
              </mc:Choice>
              <mc:Fallback>
                <p:oleObj name="Equation" r:id="rId3" imgW="1422400" imgH="4445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70288"/>
                        <a:ext cx="19335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Rectangle 15"/>
          <p:cNvSpPr>
            <a:spLocks noChangeArrowheads="1"/>
          </p:cNvSpPr>
          <p:nvPr/>
        </p:nvSpPr>
        <p:spPr bwMode="auto">
          <a:xfrm>
            <a:off x="1141413" y="4365625"/>
            <a:ext cx="7102475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</a:rPr>
              <a:t>La capacidad calorífica de 1 mol de sustancia se llama </a:t>
            </a:r>
            <a:r>
              <a:rPr kumimoji="0" lang="es-ES" altLang="en-US" sz="1600" b="0" i="1">
                <a:solidFill>
                  <a:srgbClr val="292929"/>
                </a:solidFill>
                <a:latin typeface="Calibri" pitchFamily="34" charset="0"/>
              </a:rPr>
              <a:t>capacidad calorífica molar</a:t>
            </a:r>
          </a:p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</a:rPr>
              <a:t>La capacidad calorífica de 1 g de sustancia es la </a:t>
            </a:r>
            <a:r>
              <a:rPr kumimoji="0" lang="es-ES" altLang="en-US" sz="1600" b="0" i="1">
                <a:solidFill>
                  <a:srgbClr val="000099"/>
                </a:solidFill>
                <a:latin typeface="Calibri" pitchFamily="34" charset="0"/>
              </a:rPr>
              <a:t>capacidad calorífica específica</a:t>
            </a: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</a:rPr>
              <a:t> o </a:t>
            </a:r>
            <a:r>
              <a:rPr kumimoji="0" lang="es-ES" altLang="en-US" sz="1600">
                <a:solidFill>
                  <a:srgbClr val="000099"/>
                </a:solidFill>
                <a:latin typeface="Calibri" pitchFamily="34" charset="0"/>
              </a:rPr>
              <a:t>calor específico</a:t>
            </a: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</a:rPr>
              <a:t>. </a:t>
            </a:r>
            <a:endParaRPr kumimoji="0" lang="es-ES" altLang="en-US" sz="16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6636" name="Rectangle 61"/>
          <p:cNvSpPr>
            <a:spLocks noChangeArrowheads="1"/>
          </p:cNvSpPr>
          <p:nvPr/>
        </p:nvSpPr>
        <p:spPr bwMode="auto">
          <a:xfrm>
            <a:off x="1476375" y="5373688"/>
            <a:ext cx="15128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Ejemplo:</a:t>
            </a: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2787650" y="5376863"/>
            <a:ext cx="2233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600" b="0">
                <a:latin typeface="Times New Roman" pitchFamily="18" charset="0"/>
              </a:rPr>
              <a:t>calor específico del agua</a:t>
            </a:r>
          </a:p>
        </p:txBody>
      </p:sp>
      <p:pic>
        <p:nvPicPr>
          <p:cNvPr id="26638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764213"/>
            <a:ext cx="57404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2765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A4BF2E9-BDCC-4A82-B6EA-1102D822EB9B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827088" y="1412875"/>
            <a:ext cx="7489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</a:pPr>
            <a:r>
              <a:rPr lang="es-ES" altLang="en-US" sz="1600" b="0">
                <a:latin typeface="Arial" charset="0"/>
                <a:sym typeface="Wingdings" pitchFamily="2" charset="2"/>
              </a:rPr>
              <a:t>Si se conoce el calor específico, se puede calcular la cantidad de calor transferido por una sustancia al variar su temperatura</a:t>
            </a:r>
            <a:endParaRPr lang="es-ES" altLang="en-US" sz="1600" b="0">
              <a:latin typeface="Arial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27655" name="Picture 15" descr="FG07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97200"/>
            <a:ext cx="2182813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6" name="1 Objeto"/>
          <p:cNvGraphicFramePr>
            <a:graphicFrameLocks noChangeAspect="1"/>
          </p:cNvGraphicFramePr>
          <p:nvPr/>
        </p:nvGraphicFramePr>
        <p:xfrm>
          <a:off x="2700338" y="2062163"/>
          <a:ext cx="35274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4" imgW="2146300" imgH="203200" progId="Equation.DSMT4">
                  <p:embed/>
                </p:oleObj>
              </mc:Choice>
              <mc:Fallback>
                <p:oleObj name="Equation" r:id="rId4" imgW="2146300" imgH="2032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062163"/>
                        <a:ext cx="35274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3"/>
          <p:cNvSpPr>
            <a:spLocks noChangeArrowheads="1"/>
          </p:cNvSpPr>
          <p:nvPr/>
        </p:nvSpPr>
        <p:spPr bwMode="auto">
          <a:xfrm>
            <a:off x="2700338" y="2565400"/>
            <a:ext cx="5832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Arial" charset="0"/>
                <a:sym typeface="Wingdings" pitchFamily="2" charset="2"/>
              </a:rPr>
              <a:t>El calor de reacción se mide con un </a:t>
            </a:r>
            <a:r>
              <a:rPr lang="es-ES" altLang="en-US" sz="1600">
                <a:latin typeface="Arial" charset="0"/>
                <a:sym typeface="Wingdings" pitchFamily="2" charset="2"/>
              </a:rPr>
              <a:t>calorímetro</a:t>
            </a:r>
            <a:endParaRPr lang="es-ES" altLang="en-US" sz="1600" b="0">
              <a:latin typeface="Arial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7658" name="Text Box 17"/>
          <p:cNvSpPr txBox="1">
            <a:spLocks noChangeArrowheads="1"/>
          </p:cNvSpPr>
          <p:nvPr/>
        </p:nvSpPr>
        <p:spPr bwMode="auto">
          <a:xfrm>
            <a:off x="468313" y="6021388"/>
            <a:ext cx="18002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200" b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</a:t>
            </a:r>
            <a:r>
              <a:rPr kumimoji="0" lang="es-ES" altLang="en-US" sz="12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kumimoji="0" lang="es-ES" altLang="en-US" sz="1200" b="0" i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Bomba calorimétrica</a:t>
            </a:r>
            <a:endParaRPr kumimoji="0" lang="es-ES" altLang="en-US" sz="1200" b="0" i="1">
              <a:solidFill>
                <a:srgbClr val="FF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7659" name="Rectangle 15"/>
          <p:cNvSpPr>
            <a:spLocks noChangeArrowheads="1"/>
          </p:cNvSpPr>
          <p:nvPr/>
        </p:nvSpPr>
        <p:spPr bwMode="auto">
          <a:xfrm>
            <a:off x="3052763" y="2997200"/>
            <a:ext cx="5983287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</a:rPr>
              <a:t>Se mide calor generado en procesos de combustión a partir de la temperatura que alcanza el agua del calorímetro</a:t>
            </a:r>
          </a:p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</a:rPr>
              <a:t>El calor absorbido por el calorímetro es el calor de reacción pero con signo opuesto:</a:t>
            </a:r>
            <a:endParaRPr kumimoji="0" lang="es-ES" altLang="en-US" sz="1600" b="0" i="1">
              <a:solidFill>
                <a:srgbClr val="292929"/>
              </a:solidFill>
              <a:latin typeface="Calibri" pitchFamily="34" charset="0"/>
            </a:endParaRPr>
          </a:p>
        </p:txBody>
      </p:sp>
      <p:pic>
        <p:nvPicPr>
          <p:cNvPr id="27660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005263"/>
            <a:ext cx="1614487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1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437063"/>
            <a:ext cx="25860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2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437063"/>
            <a:ext cx="20891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3" name="Freeform 48"/>
          <p:cNvSpPr>
            <a:spLocks/>
          </p:cNvSpPr>
          <p:nvPr/>
        </p:nvSpPr>
        <p:spPr bwMode="gray">
          <a:xfrm>
            <a:off x="4643438" y="4149725"/>
            <a:ext cx="503237" cy="215900"/>
          </a:xfrm>
          <a:custGeom>
            <a:avLst/>
            <a:gdLst>
              <a:gd name="T0" fmla="*/ 0 w 426"/>
              <a:gd name="T1" fmla="*/ 0 h 195"/>
              <a:gd name="T2" fmla="*/ 2147483647 w 426"/>
              <a:gd name="T3" fmla="*/ 2147483647 h 195"/>
              <a:gd name="T4" fmla="*/ 2147483647 w 426"/>
              <a:gd name="T5" fmla="*/ 2147483647 h 1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6" h="195">
                <a:moveTo>
                  <a:pt x="426" y="0"/>
                </a:moveTo>
                <a:cubicBezTo>
                  <a:pt x="386" y="7"/>
                  <a:pt x="249" y="8"/>
                  <a:pt x="178" y="40"/>
                </a:cubicBezTo>
                <a:cubicBezTo>
                  <a:pt x="107" y="72"/>
                  <a:pt x="37" y="163"/>
                  <a:pt x="0" y="195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7664" name="Rectangle 15"/>
          <p:cNvSpPr>
            <a:spLocks noChangeArrowheads="1"/>
          </p:cNvSpPr>
          <p:nvPr/>
        </p:nvSpPr>
        <p:spPr bwMode="auto">
          <a:xfrm>
            <a:off x="3052763" y="5013325"/>
            <a:ext cx="598328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</a:rPr>
              <a:t>Para ello se determina primero la capacidad del calorímetro usando una muestra/patrón conocido</a:t>
            </a:r>
            <a:endParaRPr kumimoji="0" lang="es-ES" altLang="en-US" sz="1600" b="0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7665" name="Line 25"/>
          <p:cNvSpPr>
            <a:spLocks noChangeShapeType="1"/>
          </p:cNvSpPr>
          <p:nvPr/>
        </p:nvSpPr>
        <p:spPr bwMode="gray">
          <a:xfrm>
            <a:off x="5848350" y="4591050"/>
            <a:ext cx="392113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3059113" y="5699125"/>
            <a:ext cx="345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>
                <a:solidFill>
                  <a:srgbClr val="FF0000"/>
                </a:solidFill>
                <a:latin typeface="Bradley Hand ITC" pitchFamily="66" charset="0"/>
                <a:sym typeface="Wingdings" pitchFamily="2" charset="2"/>
              </a:rPr>
              <a:t></a:t>
            </a:r>
            <a:r>
              <a:rPr kumimoji="0" lang="es-ES" altLang="en-US" sz="1600">
                <a:latin typeface="Bradley Hand ITC" pitchFamily="66" charset="0"/>
                <a:sym typeface="Wingdings" pitchFamily="2" charset="2"/>
              </a:rPr>
              <a:t> </a:t>
            </a:r>
            <a:r>
              <a:rPr kumimoji="0" lang="es-ES" altLang="en-US" sz="1600">
                <a:latin typeface="Bradley Hand ITC" pitchFamily="66" charset="0"/>
              </a:rPr>
              <a:t>como se hace a volumen constante:</a:t>
            </a:r>
            <a:endParaRPr kumimoji="0" lang="es-ES" altLang="en-US" sz="1600">
              <a:solidFill>
                <a:srgbClr val="FF0000"/>
              </a:solidFill>
              <a:latin typeface="Bradley Hand ITC" pitchFamily="66" charset="0"/>
            </a:endParaRPr>
          </a:p>
        </p:txBody>
      </p:sp>
      <p:graphicFrame>
        <p:nvGraphicFramePr>
          <p:cNvPr id="27667" name="1 Objeto"/>
          <p:cNvGraphicFramePr>
            <a:graphicFrameLocks noChangeAspect="1"/>
          </p:cNvGraphicFramePr>
          <p:nvPr/>
        </p:nvGraphicFramePr>
        <p:xfrm>
          <a:off x="6442075" y="5662613"/>
          <a:ext cx="22336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9" imgW="1358900" imgH="228600" progId="Equation.DSMT4">
                  <p:embed/>
                </p:oleObj>
              </mc:Choice>
              <mc:Fallback>
                <p:oleObj name="Equation" r:id="rId9" imgW="1358900" imgH="2286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5662613"/>
                        <a:ext cx="22336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Text Box 17"/>
          <p:cNvSpPr txBox="1">
            <a:spLocks noChangeArrowheads="1"/>
          </p:cNvSpPr>
          <p:nvPr/>
        </p:nvSpPr>
        <p:spPr bwMode="auto">
          <a:xfrm>
            <a:off x="3059113" y="6094413"/>
            <a:ext cx="5400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>
                <a:latin typeface="Bradley Hand ITC" pitchFamily="66" charset="0"/>
              </a:rPr>
              <a:t>pero si la reacción no incluye gases o </a:t>
            </a:r>
            <a:r>
              <a:rPr kumimoji="0" lang="el-GR" altLang="en-US" sz="1600" b="0"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s-ES" altLang="en-US" sz="1600" b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kumimoji="0" lang="es-ES" altLang="en-US" sz="1600">
                <a:latin typeface="Bradley Hand ITC" pitchFamily="66" charset="0"/>
              </a:rPr>
              <a:t>, la diferencia es despreciable</a:t>
            </a:r>
            <a:endParaRPr kumimoji="0" lang="el-GR" altLang="en-US" sz="1600">
              <a:latin typeface="Bradley Hand ITC" pitchFamily="66" charset="0"/>
            </a:endParaRPr>
          </a:p>
        </p:txBody>
      </p:sp>
      <p:sp>
        <p:nvSpPr>
          <p:cNvPr id="2766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charset="0"/>
              </a:rPr>
              <a:t>6. Calorimetría</a:t>
            </a:r>
          </a:p>
        </p:txBody>
      </p:sp>
      <p:sp>
        <p:nvSpPr>
          <p:cNvPr id="27670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itchFamily="34" charset="0"/>
              <a:buChar char="→"/>
            </a:pPr>
            <a:r>
              <a:rPr lang="es-ES" altLang="es-ES" sz="1800" b="0" i="1">
                <a:latin typeface="Calibri" pitchFamily="34" charset="0"/>
              </a:rPr>
              <a:t>1. Calor específico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2867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29167A7-8B7F-4F6B-8880-4C50557E23D4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8678" name="Rectangle 15"/>
          <p:cNvSpPr>
            <a:spLocks noChangeArrowheads="1"/>
          </p:cNvSpPr>
          <p:nvPr/>
        </p:nvSpPr>
        <p:spPr bwMode="auto">
          <a:xfrm>
            <a:off x="827088" y="1341438"/>
            <a:ext cx="6697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</a:rPr>
              <a:t>Para muchas reacciones, las medidas por calorimetría son complicadas o tediosas. Pero es posible obtener el valor de </a:t>
            </a:r>
            <a:r>
              <a:rPr kumimoji="0" lang="el-GR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 de algunas reacciones a partir de los valores tabulados de otras conocidas</a:t>
            </a:r>
            <a:endParaRPr kumimoji="0" lang="el-GR" altLang="en-US" sz="1600" b="0">
              <a:solidFill>
                <a:srgbClr val="292929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>
                <a:solidFill>
                  <a:schemeClr val="folHlink"/>
                </a:solidFill>
                <a:latin typeface="Arial" charset="0"/>
              </a:rPr>
              <a:t>7. Ley de Hess</a:t>
            </a:r>
          </a:p>
        </p:txBody>
      </p:sp>
      <p:sp>
        <p:nvSpPr>
          <p:cNvPr id="28680" name="Rectangle 15"/>
          <p:cNvSpPr>
            <a:spLocks noChangeArrowheads="1"/>
          </p:cNvSpPr>
          <p:nvPr/>
        </p:nvSpPr>
        <p:spPr bwMode="auto">
          <a:xfrm>
            <a:off x="2195513" y="3357563"/>
            <a:ext cx="511333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600" b="0">
                <a:solidFill>
                  <a:srgbClr val="4D4D4D"/>
                </a:solidFill>
                <a:latin typeface="Times New Roman" pitchFamily="18" charset="0"/>
              </a:rPr>
              <a:t>obtención de CO por combustión de C </a:t>
            </a:r>
          </a:p>
        </p:txBody>
      </p:sp>
      <p:sp>
        <p:nvSpPr>
          <p:cNvPr id="28681" name="Rectangle 130"/>
          <p:cNvSpPr>
            <a:spLocks noChangeArrowheads="1"/>
          </p:cNvSpPr>
          <p:nvPr/>
        </p:nvSpPr>
        <p:spPr bwMode="gray">
          <a:xfrm>
            <a:off x="1116013" y="2205038"/>
            <a:ext cx="5903912" cy="10080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9600" tIns="82800" rIns="129600" bIns="82800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 i="1">
                <a:latin typeface="Calibri" pitchFamily="34" charset="0"/>
              </a:rPr>
              <a:t>Ley de Hess</a:t>
            </a:r>
            <a:r>
              <a:rPr lang="es-ES" altLang="en-US" sz="1800">
                <a:latin typeface="Calibri" pitchFamily="34" charset="0"/>
              </a:rPr>
              <a:t>: </a:t>
            </a:r>
            <a:r>
              <a:rPr lang="es-ES" altLang="en-US" sz="1600" i="1">
                <a:solidFill>
                  <a:schemeClr val="tx1"/>
                </a:solidFill>
                <a:latin typeface="Times New Roman" pitchFamily="18" charset="0"/>
              </a:rPr>
              <a:t>si una reacción química se puede realizar en varias etapas, la variación de entalpía de la reacción global es la suma de las variaciones de entalpía en todas las etapas</a:t>
            </a:r>
          </a:p>
        </p:txBody>
      </p:sp>
      <p:sp>
        <p:nvSpPr>
          <p:cNvPr id="28682" name="Rectangle 61"/>
          <p:cNvSpPr>
            <a:spLocks noChangeArrowheads="1"/>
          </p:cNvSpPr>
          <p:nvPr/>
        </p:nvSpPr>
        <p:spPr bwMode="auto">
          <a:xfrm>
            <a:off x="900113" y="3343275"/>
            <a:ext cx="15128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Ejemplo:</a:t>
            </a:r>
          </a:p>
        </p:txBody>
      </p:sp>
      <p:pic>
        <p:nvPicPr>
          <p:cNvPr id="2868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716338"/>
            <a:ext cx="32527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4" name="Rectangle 15"/>
          <p:cNvSpPr>
            <a:spLocks noChangeArrowheads="1"/>
          </p:cNvSpPr>
          <p:nvPr/>
        </p:nvSpPr>
        <p:spPr bwMode="auto">
          <a:xfrm>
            <a:off x="1547813" y="4221163"/>
            <a:ext cx="2187575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indent="31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como conocemos las entalpías de combustión de C a CO</a:t>
            </a:r>
            <a:r>
              <a:rPr kumimoji="0" lang="es-ES" altLang="en-US" sz="1400" b="0" baseline="-25000">
                <a:solidFill>
                  <a:srgbClr val="000099"/>
                </a:solidFill>
                <a:latin typeface="Calibri" pitchFamily="34" charset="0"/>
              </a:rPr>
              <a:t>2</a:t>
            </a: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, y la de CO a CO</a:t>
            </a:r>
            <a:r>
              <a:rPr kumimoji="0" lang="es-ES" altLang="en-US" sz="1400" b="0" baseline="-25000">
                <a:solidFill>
                  <a:srgbClr val="000099"/>
                </a:solidFill>
                <a:latin typeface="Calibri" pitchFamily="34" charset="0"/>
              </a:rPr>
              <a:t>2</a:t>
            </a: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  <a:sym typeface="Wingdings" pitchFamily="2" charset="2"/>
              </a:rPr>
              <a:t></a:t>
            </a:r>
            <a:endParaRPr kumimoji="0" lang="es-ES" altLang="en-US" sz="1400" b="0">
              <a:solidFill>
                <a:srgbClr val="000099"/>
              </a:solidFill>
              <a:latin typeface="Calibri" pitchFamily="34" charset="0"/>
            </a:endParaRPr>
          </a:p>
        </p:txBody>
      </p:sp>
      <p:pic>
        <p:nvPicPr>
          <p:cNvPr id="2868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365625"/>
            <a:ext cx="3692525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6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445125"/>
            <a:ext cx="566102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7" name="Line 26"/>
          <p:cNvSpPr>
            <a:spLocks noChangeShapeType="1"/>
          </p:cNvSpPr>
          <p:nvPr/>
        </p:nvSpPr>
        <p:spPr bwMode="auto">
          <a:xfrm flipV="1">
            <a:off x="2051050" y="5810250"/>
            <a:ext cx="792163" cy="2111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8688" name="Line 27"/>
          <p:cNvSpPr>
            <a:spLocks noChangeShapeType="1"/>
          </p:cNvSpPr>
          <p:nvPr/>
        </p:nvSpPr>
        <p:spPr bwMode="auto">
          <a:xfrm flipV="1">
            <a:off x="3492500" y="5516563"/>
            <a:ext cx="792163" cy="2111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8689" name="Line 29"/>
          <p:cNvSpPr>
            <a:spLocks noChangeShapeType="1"/>
          </p:cNvSpPr>
          <p:nvPr/>
        </p:nvSpPr>
        <p:spPr bwMode="auto">
          <a:xfrm>
            <a:off x="2843213" y="5445125"/>
            <a:ext cx="107950" cy="35242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8690" name="Line 30"/>
          <p:cNvSpPr>
            <a:spLocks noChangeShapeType="1"/>
          </p:cNvSpPr>
          <p:nvPr/>
        </p:nvSpPr>
        <p:spPr bwMode="auto">
          <a:xfrm>
            <a:off x="3978275" y="5749925"/>
            <a:ext cx="125413" cy="407988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8691" name="12 Cerrar llave"/>
          <p:cNvSpPr>
            <a:spLocks/>
          </p:cNvSpPr>
          <p:nvPr/>
        </p:nvSpPr>
        <p:spPr bwMode="auto">
          <a:xfrm flipH="1">
            <a:off x="4037013" y="4383088"/>
            <a:ext cx="146050" cy="731837"/>
          </a:xfrm>
          <a:prstGeom prst="rightBrace">
            <a:avLst>
              <a:gd name="adj1" fmla="val 37118"/>
              <a:gd name="adj2" fmla="val 50000"/>
            </a:avLst>
          </a:prstGeom>
          <a:noFill/>
          <a:ln w="31750" cap="rnd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8692" name="Text Box 17"/>
          <p:cNvSpPr txBox="1">
            <a:spLocks noChangeArrowheads="1"/>
          </p:cNvSpPr>
          <p:nvPr/>
        </p:nvSpPr>
        <p:spPr bwMode="auto">
          <a:xfrm>
            <a:off x="7559675" y="234791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200" b="0" i="1">
                <a:solidFill>
                  <a:srgbClr val="4D4D4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Germain Henri Hess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200" b="0">
                <a:solidFill>
                  <a:srgbClr val="4D4D4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(1802 -1850)</a:t>
            </a:r>
          </a:p>
        </p:txBody>
      </p:sp>
      <p:pic>
        <p:nvPicPr>
          <p:cNvPr id="28693" name="Picture 28" descr="http://www.kfki.hu/physics/historia/h/e/hess/hes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908050"/>
            <a:ext cx="106997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rgbClr val="000080"/>
              </a:solidFill>
              <a:latin typeface="Tahoma" pitchFamily="34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29700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2A6DAD-E148-4EBB-B0C0-736200866AEB}" type="slidenum">
              <a:rPr kumimoji="0" lang="en-US" altLang="es-ES" sz="1400" b="0">
                <a:solidFill>
                  <a:srgbClr val="000080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s-ES" sz="1400" b="0">
              <a:solidFill>
                <a:srgbClr val="000080"/>
              </a:solidFill>
              <a:latin typeface="Tahoma" pitchFamily="34" charset="0"/>
            </a:endParaRPr>
          </a:p>
        </p:txBody>
      </p:sp>
      <p:pic>
        <p:nvPicPr>
          <p:cNvPr id="29701" name="Picture 7" descr="http://schools.hwdsb.on.ca/princeofwales/files/2012/09/homework_icon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6" r="14320" b="24400"/>
          <a:stretch>
            <a:fillRect/>
          </a:stretch>
        </p:blipFill>
        <p:spPr bwMode="auto">
          <a:xfrm>
            <a:off x="179388" y="1411288"/>
            <a:ext cx="682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914400" y="1125538"/>
            <a:ext cx="7761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s-ES" sz="1800">
                <a:latin typeface="Calibri" pitchFamily="34" charset="0"/>
              </a:rPr>
              <a:t>Ejemplo 1</a:t>
            </a:r>
          </a:p>
        </p:txBody>
      </p:sp>
      <p:graphicFrame>
        <p:nvGraphicFramePr>
          <p:cNvPr id="29703" name="1 Objeto"/>
          <p:cNvGraphicFramePr>
            <a:graphicFrameLocks noChangeAspect="1"/>
          </p:cNvGraphicFramePr>
          <p:nvPr/>
        </p:nvGraphicFramePr>
        <p:xfrm>
          <a:off x="1920875" y="4394200"/>
          <a:ext cx="53022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4" imgW="4241800" imgH="1244600" progId="Equation.DSMT4">
                  <p:embed/>
                </p:oleObj>
              </mc:Choice>
              <mc:Fallback>
                <p:oleObj name="Equation" r:id="rId4" imgW="4241800" imgH="12446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4394200"/>
                        <a:ext cx="530225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3"/>
          <p:cNvSpPr>
            <a:spLocks noChangeArrowheads="1"/>
          </p:cNvSpPr>
          <p:nvPr/>
        </p:nvSpPr>
        <p:spPr bwMode="auto">
          <a:xfrm>
            <a:off x="611188" y="2852738"/>
            <a:ext cx="82169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Es un ejemplo de aplicación de la Ley de Hess. Para poder resolverlo, debemos encontrar cuál es la reacción de formación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A partir de la observación de las ecuaciones, puedo proponer el siguiente proceso: 1) divido entre 2 la primera y la tercera reacción; 2) invierto la segunda; y 3) sumo las reacciones obtenidas y sus entalpías correspondientes:</a:t>
            </a:r>
          </a:p>
        </p:txBody>
      </p:sp>
      <p:sp>
        <p:nvSpPr>
          <p:cNvPr id="29705" name="Text Box 22"/>
          <p:cNvSpPr txBox="1">
            <a:spLocks noChangeArrowheads="1"/>
          </p:cNvSpPr>
          <p:nvPr/>
        </p:nvSpPr>
        <p:spPr bwMode="gray">
          <a:xfrm>
            <a:off x="6875463" y="476250"/>
            <a:ext cx="22336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>
                <a:solidFill>
                  <a:srgbClr val="292929"/>
                </a:solidFill>
                <a:latin typeface="Calibri" pitchFamily="34" charset="0"/>
              </a:rPr>
              <a:t>(Examen 10350-2010SR)</a:t>
            </a:r>
          </a:p>
        </p:txBody>
      </p:sp>
      <p:sp>
        <p:nvSpPr>
          <p:cNvPr id="29706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29707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800080"/>
                </a:solidFill>
                <a:latin typeface="Arial" charset="0"/>
              </a:rPr>
              <a:t>8. Entalpías estándar de formación</a:t>
            </a:r>
          </a:p>
        </p:txBody>
      </p:sp>
      <p:pic>
        <p:nvPicPr>
          <p:cNvPr id="2970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196975"/>
            <a:ext cx="6581775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3072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5868F5E-639C-4A32-9926-AFD2B3BFDD9D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0726" name="Rectangle 15"/>
          <p:cNvSpPr>
            <a:spLocks noChangeArrowheads="1"/>
          </p:cNvSpPr>
          <p:nvPr/>
        </p:nvSpPr>
        <p:spPr bwMode="auto">
          <a:xfrm>
            <a:off x="827088" y="1268413"/>
            <a:ext cx="7416800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</a:rPr>
              <a:t>Las tablas de valores de </a:t>
            </a:r>
            <a:r>
              <a:rPr kumimoji="0" lang="el-GR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 más comunes dan los valores de variación para reacciones de formación de compuestos a partir de sus elementos, la denominada </a:t>
            </a:r>
            <a:r>
              <a:rPr kumimoji="0" lang="es-ES" altLang="en-US" sz="1600">
                <a:latin typeface="Calibri" pitchFamily="34" charset="0"/>
                <a:cs typeface="Times New Roman" pitchFamily="18" charset="0"/>
              </a:rPr>
              <a:t>entalpía de formación</a:t>
            </a: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kumimoji="0" lang="el-GR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s-ES" altLang="en-US" sz="1600" b="0" i="1" baseline="-2500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s-ES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La </a:t>
            </a:r>
            <a:r>
              <a:rPr kumimoji="0" lang="es-ES" altLang="en-US" sz="1600" b="0" i="1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entalpía estándar</a:t>
            </a: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 de reacción estaba referida a </a:t>
            </a:r>
            <a:r>
              <a:rPr kumimoji="0" lang="es-ES" altLang="en-US" sz="1600" b="0" i="1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P</a:t>
            </a: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 = 1 atm y </a:t>
            </a:r>
            <a:r>
              <a:rPr kumimoji="0" lang="es-ES" altLang="en-US" sz="1600" b="0" i="1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T</a:t>
            </a: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 = 25 °C</a:t>
            </a:r>
          </a:p>
          <a:p>
            <a:pPr eaLnBrk="1" hangingPunct="1">
              <a:buClr>
                <a:srgbClr val="FF0000"/>
              </a:buClr>
            </a:pPr>
            <a:r>
              <a:rPr kumimoji="0" lang="es-ES" altLang="en-US" sz="160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Entalpía estándar de formación</a:t>
            </a: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kumimoji="0"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s-ES" altLang="en-US" sz="1600" b="0" baseline="30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s-ES" altLang="en-US" sz="1600" b="0" i="1" baseline="-25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 = variación de entalpía de la reacción de formación de 1 mol de sustancia a partir de sus elementos en condiciones estándar</a:t>
            </a:r>
            <a:endParaRPr kumimoji="0" lang="el-GR" altLang="en-US" sz="1600" b="0">
              <a:solidFill>
                <a:srgbClr val="000099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>
                <a:solidFill>
                  <a:srgbClr val="800080"/>
                </a:solidFill>
                <a:latin typeface="Arial" charset="0"/>
              </a:rPr>
              <a:t>8. Entalpías estándar de formación</a:t>
            </a:r>
          </a:p>
        </p:txBody>
      </p:sp>
      <p:sp>
        <p:nvSpPr>
          <p:cNvPr id="30728" name="Text Box 17"/>
          <p:cNvSpPr txBox="1">
            <a:spLocks noChangeArrowheads="1"/>
          </p:cNvSpPr>
          <p:nvPr/>
        </p:nvSpPr>
        <p:spPr bwMode="auto">
          <a:xfrm>
            <a:off x="1979613" y="2924175"/>
            <a:ext cx="6769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>
                <a:latin typeface="Times New Roman" pitchFamily="18" charset="0"/>
                <a:sym typeface="Wingdings" pitchFamily="2" charset="2"/>
              </a:rPr>
              <a:t> 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La </a:t>
            </a:r>
            <a:r>
              <a:rPr kumimoji="0" lang="es-ES" altLang="en-US" sz="1400" b="0" i="1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forma de referencia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de un elemento es su forma más estable a 1 atm y 25 ºC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</a:rPr>
              <a:t> La entalpía de formación de la forma de referencia de cualquier elemento es cero</a:t>
            </a:r>
          </a:p>
        </p:txBody>
      </p:sp>
      <p:pic>
        <p:nvPicPr>
          <p:cNvPr id="30729" name="Picture 21" descr="TB07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3463"/>
            <a:ext cx="3455987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5"/>
          <a:stretch>
            <a:fillRect/>
          </a:stretch>
        </p:blipFill>
        <p:spPr bwMode="auto">
          <a:xfrm>
            <a:off x="3779838" y="3716338"/>
            <a:ext cx="5062537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3174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E65044-86E8-479C-95B2-AD5EF8AD9CB3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800080"/>
                </a:solidFill>
                <a:latin typeface="Arial" charset="0"/>
              </a:rPr>
              <a:t>8. Entalpías estándar de formación</a:t>
            </a:r>
          </a:p>
        </p:txBody>
      </p:sp>
      <p:sp>
        <p:nvSpPr>
          <p:cNvPr id="31751" name="Rectangle 15"/>
          <p:cNvSpPr>
            <a:spLocks noChangeArrowheads="1"/>
          </p:cNvSpPr>
          <p:nvPr/>
        </p:nvSpPr>
        <p:spPr bwMode="auto">
          <a:xfrm>
            <a:off x="2195513" y="1412875"/>
            <a:ext cx="51133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600" b="0">
                <a:solidFill>
                  <a:srgbClr val="4D4D4D"/>
                </a:solidFill>
                <a:latin typeface="Times New Roman" pitchFamily="18" charset="0"/>
              </a:rPr>
              <a:t>reacción de combustión de metano en condiciones estándar</a:t>
            </a:r>
          </a:p>
        </p:txBody>
      </p:sp>
      <p:sp>
        <p:nvSpPr>
          <p:cNvPr id="31752" name="Rectangle 61"/>
          <p:cNvSpPr>
            <a:spLocks noChangeArrowheads="1"/>
          </p:cNvSpPr>
          <p:nvPr/>
        </p:nvSpPr>
        <p:spPr bwMode="auto">
          <a:xfrm>
            <a:off x="900113" y="1398588"/>
            <a:ext cx="151288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Ejemplo:</a:t>
            </a:r>
          </a:p>
        </p:txBody>
      </p:sp>
      <p:pic>
        <p:nvPicPr>
          <p:cNvPr id="31753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773238"/>
            <a:ext cx="34226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4" name="Rectangle 15"/>
          <p:cNvSpPr>
            <a:spLocks noChangeArrowheads="1"/>
          </p:cNvSpPr>
          <p:nvPr/>
        </p:nvSpPr>
        <p:spPr bwMode="auto">
          <a:xfrm>
            <a:off x="971550" y="2565400"/>
            <a:ext cx="25209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indent="31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tomamos los valores tabulados para la formación de metano, CO</a:t>
            </a:r>
            <a:r>
              <a:rPr kumimoji="0" lang="es-ES" altLang="en-US" sz="1400" b="0" baseline="-25000">
                <a:solidFill>
                  <a:srgbClr val="000099"/>
                </a:solidFill>
                <a:latin typeface="Calibri" pitchFamily="34" charset="0"/>
              </a:rPr>
              <a:t>2</a:t>
            </a: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 y agua </a:t>
            </a: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  <a:sym typeface="Wingdings" pitchFamily="2" charset="2"/>
              </a:rPr>
              <a:t></a:t>
            </a:r>
            <a:endParaRPr kumimoji="0" lang="es-ES" altLang="en-US" sz="1400" b="0">
              <a:solidFill>
                <a:srgbClr val="000099"/>
              </a:solidFill>
              <a:latin typeface="Calibri" pitchFamily="34" charset="0"/>
            </a:endParaRPr>
          </a:p>
        </p:txBody>
      </p:sp>
      <p:pic>
        <p:nvPicPr>
          <p:cNvPr id="31755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492375"/>
            <a:ext cx="43799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6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508500"/>
            <a:ext cx="711835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7" name="Rectangle 15"/>
          <p:cNvSpPr>
            <a:spLocks noChangeArrowheads="1"/>
          </p:cNvSpPr>
          <p:nvPr/>
        </p:nvSpPr>
        <p:spPr bwMode="auto">
          <a:xfrm>
            <a:off x="611188" y="3933825"/>
            <a:ext cx="25209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indent="31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Invertimos y multiplicamos las ecuaciones según necesitamos y operamos:</a:t>
            </a:r>
          </a:p>
        </p:txBody>
      </p:sp>
      <p:sp>
        <p:nvSpPr>
          <p:cNvPr id="31758" name="Line 32"/>
          <p:cNvSpPr>
            <a:spLocks noChangeShapeType="1"/>
          </p:cNvSpPr>
          <p:nvPr/>
        </p:nvSpPr>
        <p:spPr bwMode="auto">
          <a:xfrm flipV="1">
            <a:off x="2676525" y="4702175"/>
            <a:ext cx="431800" cy="1143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759" name="Line 33"/>
          <p:cNvSpPr>
            <a:spLocks noChangeShapeType="1"/>
          </p:cNvSpPr>
          <p:nvPr/>
        </p:nvSpPr>
        <p:spPr bwMode="auto">
          <a:xfrm>
            <a:off x="3571875" y="4554538"/>
            <a:ext cx="107950" cy="35242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760" name="Line 34"/>
          <p:cNvSpPr>
            <a:spLocks noChangeShapeType="1"/>
          </p:cNvSpPr>
          <p:nvPr/>
        </p:nvSpPr>
        <p:spPr bwMode="auto">
          <a:xfrm>
            <a:off x="2087563" y="5229225"/>
            <a:ext cx="107950" cy="35242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761" name="Line 35"/>
          <p:cNvSpPr>
            <a:spLocks noChangeShapeType="1"/>
          </p:cNvSpPr>
          <p:nvPr/>
        </p:nvSpPr>
        <p:spPr bwMode="auto">
          <a:xfrm flipV="1">
            <a:off x="1771650" y="5022850"/>
            <a:ext cx="431800" cy="1143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44725" y="619125"/>
            <a:ext cx="4665663" cy="460375"/>
          </a:xfrm>
          <a:solidFill>
            <a:srgbClr val="FFCC99"/>
          </a:solidFill>
        </p:spPr>
        <p:txBody>
          <a:bodyPr/>
          <a:lstStyle/>
          <a:p>
            <a:pPr eaLnBrk="1" hangingPunct="1"/>
            <a:r>
              <a:rPr lang="es-ES" altLang="en-US" smtClean="0">
                <a:effectLst/>
                <a:latin typeface="Calibri" pitchFamily="34" charset="0"/>
              </a:rPr>
              <a:t>Contenido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668338" y="115888"/>
            <a:ext cx="7791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20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pic>
        <p:nvPicPr>
          <p:cNvPr id="14340" name="Picture 154" descr="Logo%20UNED%20ver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2388"/>
            <a:ext cx="601662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Rectangle 4"/>
          <p:cNvSpPr>
            <a:spLocks noChangeArrowheads="1"/>
          </p:cNvSpPr>
          <p:nvPr/>
        </p:nvSpPr>
        <p:spPr bwMode="auto">
          <a:xfrm rot="-5400000">
            <a:off x="471488" y="831850"/>
            <a:ext cx="82867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>
                <a:solidFill>
                  <a:schemeClr val="tx1"/>
                </a:solidFill>
                <a:latin typeface="Calibri" pitchFamily="34" charset="0"/>
              </a:rPr>
              <a:t>Electr.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 rot="-5400000">
            <a:off x="65088" y="831850"/>
            <a:ext cx="82867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>
                <a:solidFill>
                  <a:srgbClr val="FF0000"/>
                </a:solidFill>
                <a:latin typeface="Calibri" pitchFamily="34" charset="0"/>
              </a:rPr>
              <a:t>Mec.-Tec.</a:t>
            </a:r>
          </a:p>
        </p:txBody>
      </p:sp>
      <p:graphicFrame>
        <p:nvGraphicFramePr>
          <p:cNvPr id="9" name="Group 63"/>
          <p:cNvGraphicFramePr>
            <a:graphicFrameLocks noGrp="1"/>
          </p:cNvGraphicFramePr>
          <p:nvPr/>
        </p:nvGraphicFramePr>
        <p:xfrm>
          <a:off x="282575" y="1341438"/>
          <a:ext cx="7745413" cy="5311777"/>
        </p:xfrm>
        <a:graphic>
          <a:graphicData uri="http://schemas.openxmlformats.org/drawingml/2006/table">
            <a:tbl>
              <a:tblPr/>
              <a:tblGrid>
                <a:gridCol w="4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8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1. Introducción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2. Naturaleza de la energía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9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	2.1 Energía interna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	2.2 Variación de energía, calor y trabajo</a:t>
                      </a:r>
                    </a:p>
                  </a:txBody>
                  <a:tcPr marL="35998" marR="35998" marT="0" marB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3. Calor de reacción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4. Entalpía y variación de entalpía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9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	4.1</a:t>
                      </a:r>
                      <a:r>
                        <a:rPr lang="es-ES" altLang="es-ES" sz="1600" b="0" baseline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 Entalpía</a:t>
                      </a:r>
                      <a:endParaRPr lang="es-ES" altLang="es-ES" sz="1600" b="0" i="1" baseline="-25000" dirty="0" smtClean="0">
                        <a:solidFill>
                          <a:srgbClr val="4D4D4D"/>
                        </a:solidFill>
                        <a:latin typeface="Calibri" pitchFamily="34" charset="0"/>
                      </a:endParaRP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	4.2 </a:t>
                      </a:r>
                      <a:r>
                        <a:rPr lang="es-ES" altLang="es-ES" sz="1600" b="0" baseline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Relación entre entalpía y energía interna</a:t>
                      </a:r>
                      <a:endParaRPr lang="es-ES" altLang="es-ES" sz="1600" b="0" i="1" baseline="-25000" dirty="0" smtClean="0">
                        <a:solidFill>
                          <a:srgbClr val="4D4D4D"/>
                        </a:solidFill>
                        <a:latin typeface="Calibri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solidFill>
                          <a:srgbClr val="000099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5. Ecuaciones termoquímicas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6. Calorimetría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5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	6.1</a:t>
                      </a:r>
                      <a:r>
                        <a:rPr lang="es-ES" altLang="es-ES" sz="1600" b="0" baseline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 Capacidad calorífica y calor específico</a:t>
                      </a:r>
                      <a:endParaRPr lang="es-ES" altLang="es-ES" sz="1600" b="0" i="1" baseline="-25000" dirty="0" smtClean="0">
                        <a:solidFill>
                          <a:srgbClr val="4D4D4D"/>
                        </a:solidFill>
                        <a:latin typeface="Calibri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solidFill>
                          <a:srgbClr val="000099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7. Ley de </a:t>
                      </a:r>
                      <a:r>
                        <a:rPr kumimoji="1" lang="es-E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Hess</a:t>
                      </a:r>
                      <a:endParaRPr kumimoji="1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solidFill>
                          <a:srgbClr val="000099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8. Entalpías estándar de formación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solidFill>
                          <a:srgbClr val="000099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9. Procesos espontáneos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solidFill>
                          <a:srgbClr val="000099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10. Entropía y segunda ley de la termodinámica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solidFill>
                          <a:srgbClr val="000099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11. Entropía estándar y tercera ley de la termodinámica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solidFill>
                          <a:srgbClr val="000099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12. Energía libre y espontaneidad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solidFill>
                          <a:srgbClr val="000099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13. Energía libre y temperatura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844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000099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	12.1</a:t>
                      </a:r>
                      <a:r>
                        <a:rPr lang="es-ES" altLang="es-ES" sz="1600" b="0" baseline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 Cálculo de la variación de energía libre a varias temperaturas</a:t>
                      </a:r>
                      <a:endParaRPr lang="es-ES" altLang="es-ES" sz="1600" b="0" i="1" baseline="-25000" dirty="0" smtClean="0">
                        <a:solidFill>
                          <a:srgbClr val="4D4D4D"/>
                        </a:solidFill>
                        <a:latin typeface="Calibri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>
                        <a:solidFill>
                          <a:srgbClr val="000099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2" marR="3600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14. Energía libre de </a:t>
                      </a:r>
                      <a:r>
                        <a:rPr kumimoji="1" lang="es-E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Gibbs</a:t>
                      </a: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 y constante de equilibrio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4416" name="Picture 9" descr="http://le22bar.files.wordpress.com/2009/03/ceril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4" b="4630"/>
          <a:stretch>
            <a:fillRect/>
          </a:stretch>
        </p:blipFill>
        <p:spPr bwMode="auto">
          <a:xfrm>
            <a:off x="6221413" y="1557338"/>
            <a:ext cx="2627312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3277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F6CEDBA-66EA-4C93-9DE4-5706EA506250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32774" name="Picture 20" descr="FG07_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66"/>
          <a:stretch>
            <a:fillRect/>
          </a:stretch>
        </p:blipFill>
        <p:spPr bwMode="auto">
          <a:xfrm>
            <a:off x="827088" y="2420938"/>
            <a:ext cx="3224212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23" descr="FG07_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43"/>
          <a:stretch>
            <a:fillRect/>
          </a:stretch>
        </p:blipFill>
        <p:spPr bwMode="auto">
          <a:xfrm>
            <a:off x="4859338" y="2286000"/>
            <a:ext cx="3224212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15"/>
          <p:cNvSpPr>
            <a:spLocks noChangeArrowheads="1"/>
          </p:cNvSpPr>
          <p:nvPr/>
        </p:nvSpPr>
        <p:spPr bwMode="auto">
          <a:xfrm>
            <a:off x="539750" y="1412875"/>
            <a:ext cx="72723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indent="31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</a:rPr>
              <a:t> Esquemas de obtención  de </a:t>
            </a:r>
            <a:r>
              <a:rPr kumimoji="0"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</a:rPr>
              <a:t> de una reacción a partir de las reacciones de formación de los compuestos:</a:t>
            </a:r>
            <a:endParaRPr kumimoji="0" lang="es-ES" altLang="en-US" sz="1600" b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800080"/>
                </a:solidFill>
                <a:latin typeface="Arial" charset="0"/>
              </a:rPr>
              <a:t>8. Entalpías estándar de formación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3379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A53913-6419-445D-AC79-E96196E45C50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3798" name="Rectangle 15"/>
          <p:cNvSpPr>
            <a:spLocks noChangeArrowheads="1"/>
          </p:cNvSpPr>
          <p:nvPr/>
        </p:nvSpPr>
        <p:spPr bwMode="auto">
          <a:xfrm>
            <a:off x="827088" y="1268413"/>
            <a:ext cx="74168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</a:rPr>
              <a:t>El cálculo de </a:t>
            </a:r>
            <a:r>
              <a:rPr kumimoji="0" lang="el-GR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s-ES" altLang="en-US" sz="1600" b="0" baseline="3000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 para cualquier reacción se puede obtener a partir de los valores de </a:t>
            </a:r>
            <a:r>
              <a:rPr kumimoji="0" lang="el-GR" altLang="en-US" sz="16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s-ES" altLang="en-US" sz="1600" b="0" baseline="3000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s-ES" altLang="en-US" sz="1600" b="0" i="1" baseline="-2500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  de los reactivos y productos</a:t>
            </a:r>
            <a:endParaRPr kumimoji="0" lang="el-GR" altLang="en-US" sz="1600" b="0">
              <a:solidFill>
                <a:srgbClr val="292929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3379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917700"/>
            <a:ext cx="4941888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0" name="Text Box 17"/>
          <p:cNvSpPr txBox="1">
            <a:spLocks noChangeArrowheads="1"/>
          </p:cNvSpPr>
          <p:nvPr/>
        </p:nvSpPr>
        <p:spPr bwMode="auto">
          <a:xfrm>
            <a:off x="2843213" y="2420938"/>
            <a:ext cx="511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600" b="0" i="1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n,m</a:t>
            </a:r>
            <a:r>
              <a:rPr kumimoji="0" lang="es-ES" altLang="en-US" sz="16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= coeficientes de las sustancias en la reacción química</a:t>
            </a:r>
          </a:p>
        </p:txBody>
      </p:sp>
      <p:sp>
        <p:nvSpPr>
          <p:cNvPr id="33801" name="Rectangle 15"/>
          <p:cNvSpPr>
            <a:spLocks noChangeArrowheads="1"/>
          </p:cNvSpPr>
          <p:nvPr/>
        </p:nvSpPr>
        <p:spPr bwMode="auto">
          <a:xfrm>
            <a:off x="2195513" y="3082925"/>
            <a:ext cx="51133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600" b="0">
                <a:solidFill>
                  <a:srgbClr val="4D4D4D"/>
                </a:solidFill>
                <a:latin typeface="Times New Roman" pitchFamily="18" charset="0"/>
              </a:rPr>
              <a:t>reacción de combustión de metano en condiciones estándar</a:t>
            </a:r>
          </a:p>
        </p:txBody>
      </p:sp>
      <p:sp>
        <p:nvSpPr>
          <p:cNvPr id="33802" name="Rectangle 61"/>
          <p:cNvSpPr>
            <a:spLocks noChangeArrowheads="1"/>
          </p:cNvSpPr>
          <p:nvPr/>
        </p:nvSpPr>
        <p:spPr bwMode="auto">
          <a:xfrm>
            <a:off x="900113" y="3068638"/>
            <a:ext cx="151288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Ejemplo:</a:t>
            </a:r>
          </a:p>
        </p:txBody>
      </p:sp>
      <p:pic>
        <p:nvPicPr>
          <p:cNvPr id="33803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659188"/>
            <a:ext cx="28463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4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514725"/>
            <a:ext cx="481488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5" name="Rectangle 15"/>
          <p:cNvSpPr>
            <a:spLocks noChangeArrowheads="1"/>
          </p:cNvSpPr>
          <p:nvPr/>
        </p:nvSpPr>
        <p:spPr bwMode="auto">
          <a:xfrm>
            <a:off x="827088" y="4467225"/>
            <a:ext cx="74168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800080"/>
                </a:solidFill>
                <a:latin typeface="Calibri" pitchFamily="34" charset="0"/>
              </a:rPr>
              <a:t>Cuando se necesita calcular la variación de entalpía a otra temperatura, se aplica la </a:t>
            </a:r>
            <a:r>
              <a:rPr kumimoji="0" lang="es-ES" altLang="en-US" sz="1600" b="0" i="1">
                <a:solidFill>
                  <a:srgbClr val="800080"/>
                </a:solidFill>
                <a:latin typeface="Calibri" pitchFamily="34" charset="0"/>
              </a:rPr>
              <a:t>ley de Kirchoff</a:t>
            </a:r>
            <a:r>
              <a:rPr kumimoji="0" lang="es-ES" altLang="en-US" sz="1600" b="0">
                <a:solidFill>
                  <a:srgbClr val="800080"/>
                </a:solidFill>
                <a:latin typeface="Calibri" pitchFamily="34" charset="0"/>
              </a:rPr>
              <a:t>:</a:t>
            </a:r>
            <a:endParaRPr kumimoji="0" lang="el-GR" altLang="en-US" sz="1600" b="0">
              <a:solidFill>
                <a:srgbClr val="800080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33806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826000"/>
            <a:ext cx="26336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1403350" y="5516563"/>
            <a:ext cx="10080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600" b="0">
                <a:solidFill>
                  <a:srgbClr val="800080"/>
                </a:solidFill>
                <a:latin typeface="Calibri" pitchFamily="34" charset="0"/>
              </a:rPr>
              <a:t>donde: </a:t>
            </a:r>
            <a:endParaRPr kumimoji="0" lang="el-GR" altLang="en-US" sz="1600" b="0">
              <a:solidFill>
                <a:srgbClr val="800080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33808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5516563"/>
            <a:ext cx="343693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9" name="Line 25"/>
          <p:cNvSpPr>
            <a:spLocks noChangeShapeType="1"/>
          </p:cNvSpPr>
          <p:nvPr/>
        </p:nvSpPr>
        <p:spPr bwMode="gray">
          <a:xfrm>
            <a:off x="3492500" y="3803650"/>
            <a:ext cx="392113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33810" name="Rectangle 15"/>
          <p:cNvSpPr>
            <a:spLocks noChangeArrowheads="1"/>
          </p:cNvSpPr>
          <p:nvPr/>
        </p:nvSpPr>
        <p:spPr bwMode="auto">
          <a:xfrm>
            <a:off x="827088" y="5948363"/>
            <a:ext cx="7416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800080"/>
                </a:solidFill>
                <a:latin typeface="Calibri" pitchFamily="34" charset="0"/>
              </a:rPr>
              <a:t>Se puede considerar </a:t>
            </a:r>
            <a:r>
              <a:rPr kumimoji="0" lang="el-GR" altLang="en-US" sz="1600" b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s-ES" altLang="en-US" sz="1600" b="0" i="1" baseline="-25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s-ES" altLang="en-US" sz="1600" b="0">
                <a:solidFill>
                  <a:srgbClr val="800080"/>
                </a:solidFill>
                <a:latin typeface="Calibri" pitchFamily="34" charset="0"/>
                <a:cs typeface="Times New Roman" pitchFamily="18" charset="0"/>
              </a:rPr>
              <a:t> como independiente de la temperatura</a:t>
            </a:r>
            <a:endParaRPr kumimoji="0" lang="el-GR" altLang="en-US" sz="1600" b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811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800080"/>
                </a:solidFill>
                <a:latin typeface="Arial" charset="0"/>
              </a:rPr>
              <a:t>8. Entalpías estándar de formación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rgbClr val="000080"/>
              </a:solidFill>
              <a:latin typeface="Tahoma" pitchFamily="34" charset="0"/>
            </a:endParaRP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34820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8FF4C82-83DD-47C4-B5DA-A7A694FE305A}" type="slidenum">
              <a:rPr kumimoji="0" lang="en-US" altLang="es-ES" sz="1400" b="0">
                <a:solidFill>
                  <a:srgbClr val="000080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es-ES" sz="1400" b="0">
              <a:solidFill>
                <a:srgbClr val="000080"/>
              </a:solidFill>
              <a:latin typeface="Tahoma" pitchFamily="34" charset="0"/>
            </a:endParaRPr>
          </a:p>
        </p:txBody>
      </p:sp>
      <p:pic>
        <p:nvPicPr>
          <p:cNvPr id="34821" name="Picture 7" descr="http://schools.hwdsb.on.ca/princeofwales/files/2012/09/homework_icon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6" r="14320" b="24400"/>
          <a:stretch>
            <a:fillRect/>
          </a:stretch>
        </p:blipFill>
        <p:spPr bwMode="auto">
          <a:xfrm>
            <a:off x="179388" y="1411288"/>
            <a:ext cx="682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914400" y="1125538"/>
            <a:ext cx="7761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s-ES" sz="1800">
                <a:latin typeface="Calibri" pitchFamily="34" charset="0"/>
              </a:rPr>
              <a:t>Ejemplo 2</a:t>
            </a:r>
          </a:p>
        </p:txBody>
      </p:sp>
      <p:graphicFrame>
        <p:nvGraphicFramePr>
          <p:cNvPr id="34823" name="1 Objeto"/>
          <p:cNvGraphicFramePr>
            <a:graphicFrameLocks noChangeAspect="1"/>
          </p:cNvGraphicFramePr>
          <p:nvPr/>
        </p:nvGraphicFramePr>
        <p:xfrm>
          <a:off x="3097213" y="3284538"/>
          <a:ext cx="37782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Equation" r:id="rId4" imgW="3022600" imgH="254000" progId="Equation.DSMT4">
                  <p:embed/>
                </p:oleObj>
              </mc:Choice>
              <mc:Fallback>
                <p:oleObj name="Equation" r:id="rId4" imgW="3022600" imgH="2540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3284538"/>
                        <a:ext cx="37782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3"/>
          <p:cNvSpPr>
            <a:spLocks noChangeArrowheads="1"/>
          </p:cNvSpPr>
          <p:nvPr/>
        </p:nvSpPr>
        <p:spPr bwMode="auto">
          <a:xfrm>
            <a:off x="611188" y="2901950"/>
            <a:ext cx="7446962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La entalpía de la reacción se obtiene a partir de la entalpía de formación de reactivos y productos según:</a:t>
            </a:r>
          </a:p>
        </p:txBody>
      </p:sp>
      <p:sp>
        <p:nvSpPr>
          <p:cNvPr id="34825" name="Rectangle 3"/>
          <p:cNvSpPr>
            <a:spLocks noChangeArrowheads="1"/>
          </p:cNvSpPr>
          <p:nvPr/>
        </p:nvSpPr>
        <p:spPr bwMode="auto">
          <a:xfrm>
            <a:off x="654050" y="3716338"/>
            <a:ext cx="74041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Sustituyendo (la entalpía de formación del oxígeno es nula por ser un elemento):</a:t>
            </a:r>
          </a:p>
        </p:txBody>
      </p:sp>
      <p:sp>
        <p:nvSpPr>
          <p:cNvPr id="34826" name="Text Box 22"/>
          <p:cNvSpPr txBox="1">
            <a:spLocks noChangeArrowheads="1"/>
          </p:cNvSpPr>
          <p:nvPr/>
        </p:nvSpPr>
        <p:spPr bwMode="gray">
          <a:xfrm>
            <a:off x="6875463" y="476250"/>
            <a:ext cx="22336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>
                <a:solidFill>
                  <a:srgbClr val="292929"/>
                </a:solidFill>
                <a:latin typeface="Calibri" pitchFamily="34" charset="0"/>
              </a:rPr>
              <a:t>(Examen E689010740-2011F2)</a:t>
            </a:r>
          </a:p>
        </p:txBody>
      </p:sp>
      <p:sp>
        <p:nvSpPr>
          <p:cNvPr id="3482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3482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800080"/>
                </a:solidFill>
                <a:latin typeface="Arial" charset="0"/>
              </a:rPr>
              <a:t>8. Entalpías estándar de formación</a:t>
            </a:r>
          </a:p>
        </p:txBody>
      </p:sp>
      <p:graphicFrame>
        <p:nvGraphicFramePr>
          <p:cNvPr id="34829" name="1 Objeto"/>
          <p:cNvGraphicFramePr>
            <a:graphicFrameLocks noChangeAspect="1"/>
          </p:cNvGraphicFramePr>
          <p:nvPr/>
        </p:nvGraphicFramePr>
        <p:xfrm>
          <a:off x="1693863" y="4124325"/>
          <a:ext cx="6334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6" imgW="5067300" imgH="711200" progId="Equation.DSMT4">
                  <p:embed/>
                </p:oleObj>
              </mc:Choice>
              <mc:Fallback>
                <p:oleObj name="Equation" r:id="rId6" imgW="5067300" imgH="7112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4124325"/>
                        <a:ext cx="63341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Rectangle 3"/>
          <p:cNvSpPr>
            <a:spLocks noChangeArrowheads="1"/>
          </p:cNvSpPr>
          <p:nvPr/>
        </p:nvSpPr>
        <p:spPr bwMode="auto">
          <a:xfrm>
            <a:off x="654050" y="5148263"/>
            <a:ext cx="4883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Esta entalpía se refiere a la formación de 4 moles de </a:t>
            </a:r>
            <a:r>
              <a:rPr lang="es-ES" altLang="es-ES" sz="16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. Si quisiéramos obtener la entalpia para 1 mol:</a:t>
            </a:r>
          </a:p>
        </p:txBody>
      </p:sp>
      <p:graphicFrame>
        <p:nvGraphicFramePr>
          <p:cNvPr id="34831" name="1 Objeto"/>
          <p:cNvGraphicFramePr>
            <a:graphicFrameLocks noChangeAspect="1"/>
          </p:cNvGraphicFramePr>
          <p:nvPr/>
        </p:nvGraphicFramePr>
        <p:xfrm>
          <a:off x="5761038" y="5157788"/>
          <a:ext cx="2698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8" imgW="2159000" imgH="393700" progId="Equation.DSMT4">
                  <p:embed/>
                </p:oleObj>
              </mc:Choice>
              <mc:Fallback>
                <p:oleObj name="Equation" r:id="rId8" imgW="2159000" imgH="3937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5157788"/>
                        <a:ext cx="26987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Rectangle 3"/>
          <p:cNvSpPr>
            <a:spLocks noChangeArrowheads="1"/>
          </p:cNvSpPr>
          <p:nvPr/>
        </p:nvSpPr>
        <p:spPr bwMode="auto">
          <a:xfrm>
            <a:off x="654050" y="5853113"/>
            <a:ext cx="787876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ES" altLang="es-ES" sz="1600" b="0" u="sng">
                <a:solidFill>
                  <a:srgbClr val="002060"/>
                </a:solidFill>
                <a:latin typeface="Bradley Hand ITC" pitchFamily="66" charset="0"/>
              </a:rPr>
              <a:t>Alternativa</a:t>
            </a: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: En este último caso, se puede ajustar la reacción de partida para producir 1 mol de </a:t>
            </a:r>
            <a:r>
              <a:rPr lang="es-ES" altLang="es-ES" sz="16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 y resolver el problema de la misma forma. </a:t>
            </a:r>
          </a:p>
        </p:txBody>
      </p:sp>
      <p:graphicFrame>
        <p:nvGraphicFramePr>
          <p:cNvPr id="34833" name="1 Objeto"/>
          <p:cNvGraphicFramePr>
            <a:graphicFrameLocks noChangeAspect="1"/>
          </p:cNvGraphicFramePr>
          <p:nvPr/>
        </p:nvGraphicFramePr>
        <p:xfrm>
          <a:off x="5640388" y="6249988"/>
          <a:ext cx="2747962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10" imgW="2387600" imgH="241300" progId="Equation.DSMT4">
                  <p:embed/>
                </p:oleObj>
              </mc:Choice>
              <mc:Fallback>
                <p:oleObj name="Equation" r:id="rId10" imgW="2387600" imgH="2413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6249988"/>
                        <a:ext cx="2747962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6050"/>
            <a:ext cx="77216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2411413" y="3860800"/>
            <a:ext cx="6408737" cy="24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032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sym typeface="Wingdings" pitchFamily="2" charset="2"/>
              </a:rPr>
              <a:t>Un proceso de expansión isotérmica de un gas hacia un segundo matraz en el que se ha hecho el vacío: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no se desprende ni se absorbe calor (</a:t>
            </a:r>
            <a:r>
              <a:rPr kumimoji="0"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) 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no se realiza trabajo (</a:t>
            </a:r>
            <a:r>
              <a:rPr kumimoji="0"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)</a:t>
            </a:r>
            <a:endParaRPr kumimoji="0" lang="el-GR" altLang="en-US" sz="1600" b="0">
              <a:solidFill>
                <a:srgbClr val="000099"/>
              </a:solidFill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solidFill>
                  <a:srgbClr val="292929"/>
                </a:solidFill>
                <a:latin typeface="Calibri" pitchFamily="34" charset="0"/>
                <a:sym typeface="Wingdings" pitchFamily="2" charset="2"/>
              </a:rPr>
              <a:t>El proceso ocurre espontáneamente y su inverso es inconcebible. Los procesos espontáneos son termodinámicamente irreversibles.</a:t>
            </a:r>
          </a:p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sym typeface="Wingdings" pitchFamily="2" charset="2"/>
              </a:rPr>
              <a:t>La continua agitación de las moléculas del gas provoca su expansión hacia un mayor volumen y hacia una </a:t>
            </a:r>
            <a:r>
              <a:rPr lang="es-ES" altLang="en-US" sz="1600" b="0" i="1">
                <a:latin typeface="Calibri" pitchFamily="34" charset="0"/>
                <a:sym typeface="Wingdings" pitchFamily="2" charset="2"/>
              </a:rPr>
              <a:t>distribución más aleatoria</a:t>
            </a:r>
            <a:r>
              <a:rPr lang="es-ES" altLang="en-US" sz="1600" b="0">
                <a:latin typeface="Calibri" pitchFamily="34" charset="0"/>
                <a:sym typeface="Wingdings" pitchFamily="2" charset="2"/>
              </a:rPr>
              <a:t>. El </a:t>
            </a:r>
            <a:r>
              <a:rPr lang="es-ES" altLang="en-US" sz="1600" b="0" i="1">
                <a:latin typeface="Calibri" pitchFamily="34" charset="0"/>
                <a:sym typeface="Wingdings" pitchFamily="2" charset="2"/>
              </a:rPr>
              <a:t>desorden</a:t>
            </a:r>
            <a:r>
              <a:rPr lang="es-ES" altLang="en-US" sz="1600" b="0">
                <a:latin typeface="Calibri" pitchFamily="34" charset="0"/>
                <a:sym typeface="Wingdings" pitchFamily="2" charset="2"/>
              </a:rPr>
              <a:t> del sistema aumenta.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35846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7805CAC-0D54-4B39-8971-E46BC8C3DC35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7991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>
                <a:solidFill>
                  <a:schemeClr val="accent1"/>
                </a:solidFill>
                <a:latin typeface="Arial" charset="0"/>
              </a:rPr>
              <a:t>10. Entropía y segunda Ley de la Termodinámica</a:t>
            </a:r>
          </a:p>
        </p:txBody>
      </p:sp>
      <p:sp>
        <p:nvSpPr>
          <p:cNvPr id="35848" name="Rectangle 3"/>
          <p:cNvSpPr>
            <a:spLocks noChangeArrowheads="1"/>
          </p:cNvSpPr>
          <p:nvPr/>
        </p:nvSpPr>
        <p:spPr bwMode="auto">
          <a:xfrm>
            <a:off x="681038" y="1484313"/>
            <a:ext cx="6554787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032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800" b="0">
                <a:latin typeface="Calibri" pitchFamily="34" charset="0"/>
                <a:sym typeface="Wingdings" pitchFamily="2" charset="2"/>
              </a:rPr>
              <a:t>Procesos </a:t>
            </a:r>
            <a:r>
              <a:rPr lang="es-ES" altLang="en-US" sz="1800" b="0" i="1">
                <a:latin typeface="Calibri" pitchFamily="34" charset="0"/>
                <a:sym typeface="Wingdings" pitchFamily="2" charset="2"/>
              </a:rPr>
              <a:t>espontáneos</a:t>
            </a:r>
            <a:r>
              <a:rPr lang="es-ES" altLang="en-US" sz="1800" b="0">
                <a:latin typeface="Calibri" pitchFamily="34" charset="0"/>
                <a:sym typeface="Wingdings" pitchFamily="2" charset="2"/>
              </a:rPr>
              <a:t> = aquellos que transcurren o suceden sin intervención externa de ningún tipo. 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Se pueden producir transferencias de energía entre el sistema y el entorno, pero la variación de energía no sirve como criterio de espontaneidad porque la energía total se conserva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En la mayoría de los casos, las reacciones espontáneas son exotérmicas, pero también existen reacciones espontáneas endotérmicas</a:t>
            </a:r>
            <a:endParaRPr kumimoji="0" lang="el-GR" altLang="en-US" sz="1600" b="0">
              <a:solidFill>
                <a:srgbClr val="000099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35849" name="Picture 21" descr="FG20_00_02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t="17091" r="1936" b="4668"/>
          <a:stretch>
            <a:fillRect/>
          </a:stretch>
        </p:blipFill>
        <p:spPr bwMode="auto">
          <a:xfrm>
            <a:off x="7256463" y="1628775"/>
            <a:ext cx="172243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22" descr="FG20_01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725"/>
          <a:stretch>
            <a:fillRect/>
          </a:stretch>
        </p:blipFill>
        <p:spPr bwMode="auto">
          <a:xfrm>
            <a:off x="360363" y="3860800"/>
            <a:ext cx="173672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Text Box 23"/>
          <p:cNvSpPr txBox="1">
            <a:spLocks noChangeArrowheads="1"/>
          </p:cNvSpPr>
          <p:nvPr/>
        </p:nvSpPr>
        <p:spPr bwMode="auto">
          <a:xfrm>
            <a:off x="7623175" y="4508500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l-GR" altLang="en-US" sz="1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n-US" altLang="en-US" sz="18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altLang="en-US" sz="1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kumimoji="0" lang="el-GR" altLang="en-US" sz="1800" b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52" name="Line 25"/>
          <p:cNvSpPr>
            <a:spLocks noChangeShapeType="1"/>
          </p:cNvSpPr>
          <p:nvPr/>
        </p:nvSpPr>
        <p:spPr bwMode="gray">
          <a:xfrm>
            <a:off x="7189788" y="4691063"/>
            <a:ext cx="392112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35853" name="12 Cerrar llave"/>
          <p:cNvSpPr>
            <a:spLocks/>
          </p:cNvSpPr>
          <p:nvPr/>
        </p:nvSpPr>
        <p:spPr bwMode="auto">
          <a:xfrm>
            <a:off x="6919913" y="4471988"/>
            <a:ext cx="144462" cy="438150"/>
          </a:xfrm>
          <a:prstGeom prst="rightBrace">
            <a:avLst>
              <a:gd name="adj1" fmla="val 30119"/>
              <a:gd name="adj2" fmla="val 50000"/>
            </a:avLst>
          </a:prstGeom>
          <a:noFill/>
          <a:ln w="31750" cap="rnd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3686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DD1893B-ACA8-4FB1-9455-E4218D6EB63F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681038" y="1484313"/>
            <a:ext cx="8139112" cy="290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032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800" b="0">
                <a:latin typeface="Calibri" pitchFamily="34" charset="0"/>
                <a:sym typeface="Wingdings" pitchFamily="2" charset="2"/>
              </a:rPr>
              <a:t>Un proceso espontáneo ocurre asociado a un incremento general del desorden. La magnitud termodinámica que mide el grado de desorden de un sistema es la </a:t>
            </a:r>
            <a:r>
              <a:rPr lang="es-ES" altLang="en-US" sz="1800">
                <a:latin typeface="Calibri" pitchFamily="34" charset="0"/>
                <a:sym typeface="Wingdings" pitchFamily="2" charset="2"/>
              </a:rPr>
              <a:t>entropía</a:t>
            </a:r>
            <a:r>
              <a:rPr lang="es-ES" altLang="en-US" sz="1800" b="0">
                <a:latin typeface="Calibri" pitchFamily="34" charset="0"/>
                <a:sym typeface="Wingdings" pitchFamily="2" charset="2"/>
              </a:rPr>
              <a:t> </a:t>
            </a:r>
            <a:r>
              <a:rPr lang="es-ES" altLang="en-US" sz="1800" b="0" i="1">
                <a:latin typeface="Calibri" pitchFamily="34" charset="0"/>
                <a:sym typeface="Wingdings" pitchFamily="2" charset="2"/>
              </a:rPr>
              <a:t>S</a:t>
            </a:r>
            <a:r>
              <a:rPr lang="es-ES" altLang="en-US" sz="1800" b="0">
                <a:latin typeface="Calibri" pitchFamily="34" charset="0"/>
                <a:sym typeface="Wingdings" pitchFamily="2" charset="2"/>
              </a:rPr>
              <a:t>.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La entropía es también </a:t>
            </a:r>
            <a:r>
              <a:rPr kumimoji="0" lang="es-ES" altLang="en-US" sz="1600" b="0" u="sng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una función de estado</a:t>
            </a: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 y depende solo de variables como la temperatura y la presión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La variación de entropía en un proceso químico está dada por: 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Un valor positivo de </a:t>
            </a:r>
            <a:r>
              <a:rPr kumimoji="0"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 indica un aumento del desorden. 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La entropía </a:t>
            </a:r>
            <a:r>
              <a:rPr kumimoji="0" lang="es-ES" altLang="en-US" sz="1600" b="0" u="sng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se crea</a:t>
            </a: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 en un proceso espontáneo (</a:t>
            </a:r>
            <a:r>
              <a:rPr kumimoji="0"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&gt; 0</a:t>
            </a:r>
            <a:r>
              <a:rPr kumimoji="0" lang="es-ES" altLang="en-US" sz="1600" b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) y aumenta continuamente, mientras que le energía ni se crea ni se destruye. </a:t>
            </a:r>
            <a:endParaRPr kumimoji="0" lang="el-GR" altLang="en-US" sz="1600" b="0">
              <a:solidFill>
                <a:srgbClr val="29292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endParaRPr lang="es-ES" altLang="en-US" sz="1800">
              <a:latin typeface="Calibri" pitchFamily="34" charset="0"/>
              <a:sym typeface="Wingdings" pitchFamily="2" charset="2"/>
            </a:endParaRPr>
          </a:p>
        </p:txBody>
      </p:sp>
      <p:pic>
        <p:nvPicPr>
          <p:cNvPr id="3687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2898775"/>
            <a:ext cx="18859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8" name="Rectangle 3"/>
          <p:cNvSpPr>
            <a:spLocks noChangeArrowheads="1"/>
          </p:cNvSpPr>
          <p:nvPr/>
        </p:nvSpPr>
        <p:spPr bwMode="auto">
          <a:xfrm>
            <a:off x="539750" y="4365625"/>
            <a:ext cx="8064500" cy="20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179388" indent="-179388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§"/>
              <a:defRPr/>
            </a:pPr>
            <a:r>
              <a:rPr lang="es-ES" sz="20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Segundo principio de la Termodinámica</a:t>
            </a:r>
            <a:endParaRPr lang="es-E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20000"/>
              </a:spcBef>
              <a:defRPr/>
            </a:pPr>
            <a:r>
              <a:rPr lang="es-ES" sz="1800" b="0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En cualquier proceso espontáneo se produce un aumento total de la entropía del sistema y de su entorno (</a:t>
            </a:r>
            <a:r>
              <a:rPr kumimoji="0" lang="el-GR" sz="1600" b="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sz="1600" b="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kumimoji="0" lang="es-ES" sz="1600" b="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es-ES" sz="1800" b="0" dirty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).</a:t>
            </a:r>
          </a:p>
          <a:p>
            <a:pPr lvl="1">
              <a:spcBef>
                <a:spcPts val="0"/>
              </a:spcBef>
              <a:defRPr/>
            </a:pPr>
            <a:endParaRPr lang="es-ES" sz="1800" b="0" dirty="0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0"/>
              </a:spcBef>
              <a:defRPr/>
            </a:pPr>
            <a:endParaRPr lang="es-ES" sz="1800" b="0" dirty="0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03200">
              <a:spcBef>
                <a:spcPts val="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0" lang="es-ES" sz="1600" b="0" dirty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Se suelen considerar solo variaciones en el sistema </a:t>
            </a:r>
            <a:r>
              <a:rPr kumimoji="0" lang="el-GR" sz="1600" b="0" dirty="0">
                <a:solidFill>
                  <a:srgbClr val="292929"/>
                </a:solidFill>
                <a:latin typeface="Times New Roman"/>
                <a:cs typeface="Times New Roman"/>
              </a:rPr>
              <a:t>Δ</a:t>
            </a:r>
            <a:r>
              <a:rPr kumimoji="0" lang="es-ES" sz="1600" b="0" i="1" dirty="0" err="1">
                <a:solidFill>
                  <a:srgbClr val="292929"/>
                </a:solidFill>
                <a:latin typeface="Times New Roman"/>
                <a:cs typeface="Times New Roman"/>
              </a:rPr>
              <a:t>S</a:t>
            </a:r>
            <a:r>
              <a:rPr kumimoji="0" lang="es-ES" sz="1600" b="0" baseline="-25000" dirty="0" err="1">
                <a:solidFill>
                  <a:srgbClr val="292929"/>
                </a:solidFill>
                <a:latin typeface="Times New Roman"/>
                <a:cs typeface="Times New Roman"/>
              </a:rPr>
              <a:t>sistema</a:t>
            </a:r>
            <a:r>
              <a:rPr kumimoji="0" lang="es-ES" sz="1600" b="0" dirty="0">
                <a:solidFill>
                  <a:srgbClr val="292929"/>
                </a:solidFill>
                <a:latin typeface="Calibri" pitchFamily="34" charset="0"/>
                <a:cs typeface="Times New Roman" pitchFamily="18" charset="0"/>
              </a:rPr>
              <a:t>, porque la del entorno es más difícil de conocer y evaluar. </a:t>
            </a:r>
            <a:endParaRPr lang="es-ES" sz="1800" b="0" dirty="0">
              <a:solidFill>
                <a:srgbClr val="00009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687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73688"/>
            <a:ext cx="267335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75517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charset="0"/>
              </a:rPr>
              <a:t>10. Entropía y segunda Ley de la Termodinámica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3789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A0435-C2C9-4641-ADBF-71F98E7E5E00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auto">
          <a:xfrm>
            <a:off x="681038" y="1268413"/>
            <a:ext cx="77073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sym typeface="Wingdings" pitchFamily="2" charset="2"/>
              </a:rPr>
              <a:t>La variación de entropía asociada (solo) con el flujo de calor en un proceso espontáneo a una temperatura dada es:</a:t>
            </a:r>
          </a:p>
        </p:txBody>
      </p:sp>
      <p:pic>
        <p:nvPicPr>
          <p:cNvPr id="3789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1700213"/>
            <a:ext cx="1028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6" name="Text Box 17"/>
          <p:cNvSpPr txBox="1">
            <a:spLocks noChangeArrowheads="1"/>
          </p:cNvSpPr>
          <p:nvPr/>
        </p:nvSpPr>
        <p:spPr bwMode="auto">
          <a:xfrm>
            <a:off x="6264275" y="1755775"/>
            <a:ext cx="2916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kumimoji="0" lang="es-ES" altLang="en-US" sz="14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kumimoji="0" lang="es-ES" altLang="en-US" sz="1400" b="0" i="1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= temperatura absoluta (kelvin)</a:t>
            </a:r>
          </a:p>
        </p:txBody>
      </p:sp>
      <p:sp>
        <p:nvSpPr>
          <p:cNvPr id="37897" name="Rectangle 3"/>
          <p:cNvSpPr>
            <a:spLocks noChangeArrowheads="1"/>
          </p:cNvSpPr>
          <p:nvPr/>
        </p:nvSpPr>
        <p:spPr bwMode="auto">
          <a:xfrm>
            <a:off x="681038" y="2133600"/>
            <a:ext cx="77073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sym typeface="Wingdings" pitchFamily="2" charset="2"/>
              </a:rPr>
              <a:t>La variación de entropía para el sistema en el mismo proceso espontáneo será la debida a la entropía creada y a la del flujo de calor:</a:t>
            </a:r>
          </a:p>
        </p:txBody>
      </p:sp>
      <p:pic>
        <p:nvPicPr>
          <p:cNvPr id="3789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2709863"/>
            <a:ext cx="23780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9" name="Rectangle 3"/>
          <p:cNvSpPr>
            <a:spLocks noChangeArrowheads="1"/>
          </p:cNvSpPr>
          <p:nvPr/>
        </p:nvSpPr>
        <p:spPr bwMode="auto">
          <a:xfrm>
            <a:off x="681038" y="3141663"/>
            <a:ext cx="55276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sym typeface="Wingdings" pitchFamily="2" charset="2"/>
              </a:rPr>
              <a:t>La entropía creada es muy difícil de determinar, pero como la entropía total siempre es positiva en un proceso espontáneo:</a:t>
            </a:r>
          </a:p>
        </p:txBody>
      </p:sp>
      <p:pic>
        <p:nvPicPr>
          <p:cNvPr id="3790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278188"/>
            <a:ext cx="993775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01" name="Rectangle 3"/>
          <p:cNvSpPr>
            <a:spLocks noChangeArrowheads="1"/>
          </p:cNvSpPr>
          <p:nvPr/>
        </p:nvSpPr>
        <p:spPr bwMode="auto">
          <a:xfrm>
            <a:off x="684213" y="3860800"/>
            <a:ext cx="7920037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itchFamily="2" charset="2"/>
              <a:buChar char="§"/>
            </a:pPr>
            <a:r>
              <a:rPr lang="es-ES" altLang="en-US" sz="2000" b="0">
                <a:latin typeface="Calibri" pitchFamily="34" charset="0"/>
                <a:ea typeface="Calibri" pitchFamily="34" charset="0"/>
                <a:cs typeface="Calibri" pitchFamily="34" charset="0"/>
              </a:rPr>
              <a:t>Segundo principio de la Termodinámica (redefinición)</a:t>
            </a:r>
            <a:endParaRPr lang="es-ES" altLang="en-US" sz="200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eaLnBrk="1" hangingPunct="1">
              <a:buFontTx/>
              <a:buNone/>
            </a:pPr>
            <a:r>
              <a:rPr lang="es-ES" altLang="en-US" sz="18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En cualquier proceso espontáneo a una temperatura determinada, la variación de entropía del sistema es mayor que </a:t>
            </a:r>
            <a:r>
              <a:rPr kumimoji="0"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q/T</a:t>
            </a:r>
            <a:r>
              <a:rPr lang="es-ES" altLang="en-US" sz="18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2195513" y="5765800"/>
            <a:ext cx="653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400" b="0">
                <a:solidFill>
                  <a:srgbClr val="4D4D4D"/>
                </a:solidFill>
                <a:latin typeface="Times New Roman" pitchFamily="18" charset="0"/>
              </a:rPr>
              <a:t>fusión del hielo en su punto de fusión normal (1 atm)</a:t>
            </a:r>
          </a:p>
        </p:txBody>
      </p:sp>
      <p:sp>
        <p:nvSpPr>
          <p:cNvPr id="37903" name="Rectangle 61"/>
          <p:cNvSpPr>
            <a:spLocks noChangeArrowheads="1"/>
          </p:cNvSpPr>
          <p:nvPr/>
        </p:nvSpPr>
        <p:spPr bwMode="auto">
          <a:xfrm>
            <a:off x="900113" y="5734050"/>
            <a:ext cx="15128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Ejemplo:</a:t>
            </a:r>
          </a:p>
        </p:txBody>
      </p:sp>
      <p:pic>
        <p:nvPicPr>
          <p:cNvPr id="37904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6165850"/>
            <a:ext cx="41529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05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75517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charset="0"/>
              </a:rPr>
              <a:t>10. Entropía y segunda Ley de la Termodinámica</a:t>
            </a:r>
          </a:p>
        </p:txBody>
      </p:sp>
      <p:sp>
        <p:nvSpPr>
          <p:cNvPr id="37906" name="Rectangle 3"/>
          <p:cNvSpPr>
            <a:spLocks noChangeArrowheads="1"/>
          </p:cNvSpPr>
          <p:nvPr/>
        </p:nvSpPr>
        <p:spPr bwMode="auto">
          <a:xfrm>
            <a:off x="1185863" y="4868863"/>
            <a:ext cx="7562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sym typeface="Wingdings" pitchFamily="2" charset="2"/>
              </a:rPr>
              <a:t>En un proceso reversible no se crea entropía y </a:t>
            </a:r>
            <a:r>
              <a:rPr lang="el-GR" altLang="en-US" sz="16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s-ES" altLang="en-US" sz="1600" b="0">
                <a:latin typeface="Calibri" pitchFamily="34" charset="0"/>
                <a:sym typeface="Wingdings" pitchFamily="2" charset="2"/>
              </a:rPr>
              <a:t> depende sólo del flujo de calor:</a:t>
            </a:r>
          </a:p>
        </p:txBody>
      </p:sp>
      <p:pic>
        <p:nvPicPr>
          <p:cNvPr id="37907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5311775"/>
            <a:ext cx="33321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3891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8599754-4A7F-41B1-8D4A-F8F213C05227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681038" y="1412875"/>
            <a:ext cx="77073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sym typeface="Wingdings" pitchFamily="2" charset="2"/>
              </a:rPr>
              <a:t>Se puede aplicar el criterio </a:t>
            </a:r>
            <a:r>
              <a:rPr lang="el-GR" altLang="en-US" sz="16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 &gt; q/T</a:t>
            </a:r>
            <a:r>
              <a:rPr lang="es-ES" altLang="en-US" sz="1600" b="0">
                <a:latin typeface="Calibri" pitchFamily="34" charset="0"/>
                <a:sym typeface="Wingdings" pitchFamily="2" charset="2"/>
              </a:rPr>
              <a:t> para saber si una reacción química es espontánea. Si la reacción se produce a </a:t>
            </a:r>
            <a:r>
              <a:rPr lang="es-ES" altLang="en-US" sz="1600" b="0" i="1">
                <a:latin typeface="Calibri" pitchFamily="34" charset="0"/>
                <a:sym typeface="Wingdings" pitchFamily="2" charset="2"/>
              </a:rPr>
              <a:t>T</a:t>
            </a:r>
            <a:r>
              <a:rPr lang="es-ES" altLang="en-US" sz="1600" b="0">
                <a:latin typeface="Calibri" pitchFamily="34" charset="0"/>
                <a:sym typeface="Wingdings" pitchFamily="2" charset="2"/>
              </a:rPr>
              <a:t> y </a:t>
            </a:r>
            <a:r>
              <a:rPr lang="es-ES" altLang="en-US" sz="1600" b="0" i="1">
                <a:latin typeface="Calibri" pitchFamily="34" charset="0"/>
                <a:sym typeface="Wingdings" pitchFamily="2" charset="2"/>
              </a:rPr>
              <a:t>P</a:t>
            </a:r>
            <a:r>
              <a:rPr lang="es-ES" altLang="en-US" sz="1600" b="0">
                <a:latin typeface="Calibri" pitchFamily="34" charset="0"/>
                <a:sym typeface="Wingdings" pitchFamily="2" charset="2"/>
              </a:rPr>
              <a:t> constantes, el calor de reacción es igual a la variación de entalpía (</a:t>
            </a:r>
            <a:r>
              <a:rPr lang="es-ES" altLang="en-US" sz="1600" b="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s-ES" altLang="en-US" sz="16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</a:t>
            </a:r>
            <a:r>
              <a:rPr lang="el-GR" altLang="en-US" sz="16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es-ES" altLang="en-US" sz="1600" b="0">
                <a:latin typeface="Calibri" pitchFamily="34" charset="0"/>
                <a:cs typeface="Times New Roman" pitchFamily="18" charset="0"/>
                <a:sym typeface="Wingdings" pitchFamily="2" charset="2"/>
              </a:rPr>
              <a:t> ):</a:t>
            </a:r>
            <a:endParaRPr lang="el-GR" altLang="en-US" sz="1600" b="0">
              <a:latin typeface="Calibri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38919" name="Text Box 17"/>
          <p:cNvSpPr txBox="1">
            <a:spLocks noChangeArrowheads="1"/>
          </p:cNvSpPr>
          <p:nvPr/>
        </p:nvSpPr>
        <p:spPr bwMode="auto">
          <a:xfrm>
            <a:off x="6372225" y="2568575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kumimoji="0" lang="es-ES" altLang="en-US" sz="14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reacción espontánea</a:t>
            </a:r>
          </a:p>
        </p:txBody>
      </p:sp>
      <p:pic>
        <p:nvPicPr>
          <p:cNvPr id="38920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133600"/>
            <a:ext cx="1182688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1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636838"/>
            <a:ext cx="15271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24138"/>
            <a:ext cx="1549400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3" name="Line 25"/>
          <p:cNvSpPr>
            <a:spLocks noChangeShapeType="1"/>
          </p:cNvSpPr>
          <p:nvPr/>
        </p:nvSpPr>
        <p:spPr bwMode="gray">
          <a:xfrm>
            <a:off x="3514725" y="2732088"/>
            <a:ext cx="392113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38924" name="Line 25"/>
          <p:cNvSpPr>
            <a:spLocks noChangeShapeType="1"/>
          </p:cNvSpPr>
          <p:nvPr/>
        </p:nvSpPr>
        <p:spPr bwMode="gray">
          <a:xfrm>
            <a:off x="1187450" y="2732088"/>
            <a:ext cx="392113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38925" name="Rectangle 3"/>
          <p:cNvSpPr>
            <a:spLocks noChangeArrowheads="1"/>
          </p:cNvSpPr>
          <p:nvPr/>
        </p:nvSpPr>
        <p:spPr bwMode="auto">
          <a:xfrm>
            <a:off x="681038" y="3068638"/>
            <a:ext cx="77073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  <a:sym typeface="Wingdings" pitchFamily="2" charset="2"/>
              </a:rPr>
              <a:t>Los datos de variación de entalpía y entropía en condiciones estándar están tabulados y permiten calcular si una reacción es espontánea o no</a:t>
            </a:r>
            <a:endParaRPr lang="el-GR" altLang="en-US" sz="1600" b="0">
              <a:solidFill>
                <a:srgbClr val="000099"/>
              </a:solidFill>
              <a:latin typeface="Calibri" pitchFamily="34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38926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329113"/>
            <a:ext cx="122078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7" name="12 Cerrar llave"/>
          <p:cNvSpPr>
            <a:spLocks/>
          </p:cNvSpPr>
          <p:nvPr/>
        </p:nvSpPr>
        <p:spPr bwMode="auto">
          <a:xfrm flipH="1">
            <a:off x="2944813" y="3813175"/>
            <a:ext cx="111125" cy="1271588"/>
          </a:xfrm>
          <a:prstGeom prst="rightBrace">
            <a:avLst>
              <a:gd name="adj1" fmla="val 34752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8928" name="Rectangle 3"/>
          <p:cNvSpPr>
            <a:spLocks noChangeArrowheads="1"/>
          </p:cNvSpPr>
          <p:nvPr/>
        </p:nvSpPr>
        <p:spPr bwMode="auto">
          <a:xfrm>
            <a:off x="3055938" y="3789363"/>
            <a:ext cx="5129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n-US" sz="1600" b="0">
                <a:solidFill>
                  <a:srgbClr val="00206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 0   </a:t>
            </a:r>
            <a:r>
              <a:rPr lang="es-ES" altLang="en-US" sz="1600" b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s-ES" altLang="en-US" sz="1600" b="0">
                <a:solidFill>
                  <a:srgbClr val="00206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s-ES" altLang="en-US" sz="1600" b="0">
                <a:solidFill>
                  <a:srgbClr val="292929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la reacción es espontánea tal como está escrita</a:t>
            </a:r>
            <a:endParaRPr lang="es-ES" altLang="en-US" sz="1600" b="0">
              <a:solidFill>
                <a:srgbClr val="00206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8929" name="Rectangle 3"/>
          <p:cNvSpPr>
            <a:spLocks noChangeArrowheads="1"/>
          </p:cNvSpPr>
          <p:nvPr/>
        </p:nvSpPr>
        <p:spPr bwMode="auto">
          <a:xfrm>
            <a:off x="3055938" y="4294188"/>
            <a:ext cx="5129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n-US" sz="1600" b="0">
                <a:solidFill>
                  <a:srgbClr val="00206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&gt; 0   </a:t>
            </a:r>
            <a:r>
              <a:rPr lang="es-ES" altLang="en-US" sz="1600" b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s-ES" altLang="en-US" sz="1600" b="0">
                <a:solidFill>
                  <a:srgbClr val="00206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s-ES" altLang="en-US" sz="1600" b="0">
                <a:solidFill>
                  <a:srgbClr val="292929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la reacción es espontánea en sentido inverso</a:t>
            </a:r>
            <a:endParaRPr lang="es-ES" altLang="en-US" sz="1600" b="0">
              <a:solidFill>
                <a:srgbClr val="00206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8930" name="Rectangle 3"/>
          <p:cNvSpPr>
            <a:spLocks noChangeArrowheads="1"/>
          </p:cNvSpPr>
          <p:nvPr/>
        </p:nvSpPr>
        <p:spPr bwMode="auto">
          <a:xfrm>
            <a:off x="3055938" y="4797425"/>
            <a:ext cx="5129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n-US" sz="1600" b="0">
                <a:solidFill>
                  <a:srgbClr val="00206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= 0   </a:t>
            </a:r>
            <a:r>
              <a:rPr lang="es-ES" altLang="en-US" sz="1600" b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s-ES" altLang="en-US" sz="1600" b="0">
                <a:solidFill>
                  <a:srgbClr val="00206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s-ES" altLang="en-US" sz="1600" b="0">
                <a:solidFill>
                  <a:srgbClr val="292929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la reacción está en equilibrio</a:t>
            </a:r>
            <a:endParaRPr lang="es-ES" altLang="en-US" sz="1600" b="0">
              <a:solidFill>
                <a:srgbClr val="00206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8931" name="Rectangle 3"/>
          <p:cNvSpPr>
            <a:spLocks noChangeArrowheads="1"/>
          </p:cNvSpPr>
          <p:nvPr/>
        </p:nvSpPr>
        <p:spPr bwMode="auto">
          <a:xfrm>
            <a:off x="681038" y="5324475"/>
            <a:ext cx="8212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Times New Roman" pitchFamily="18" charset="0"/>
                <a:sym typeface="Wingdings" pitchFamily="2" charset="2"/>
              </a:rPr>
              <a:t>Un proceso espontáneo no tiene por qué ser </a:t>
            </a:r>
            <a:r>
              <a:rPr lang="es-ES" altLang="en-US" sz="1600" b="0" i="1">
                <a:latin typeface="Times New Roman" pitchFamily="18" charset="0"/>
                <a:sym typeface="Wingdings" pitchFamily="2" charset="2"/>
              </a:rPr>
              <a:t>rápido</a:t>
            </a:r>
            <a:r>
              <a:rPr lang="es-ES" altLang="en-US" sz="1600" b="0">
                <a:latin typeface="Times New Roman" pitchFamily="18" charset="0"/>
                <a:sym typeface="Wingdings" pitchFamily="2" charset="2"/>
              </a:rPr>
              <a:t>, no conocemos a priori su velocidad</a:t>
            </a:r>
            <a:endParaRPr lang="el-GR" altLang="en-US" sz="1600" b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3893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75517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charset="0"/>
              </a:rPr>
              <a:t>10. Entropía y segunda Ley de la Termodinámica</a:t>
            </a:r>
          </a:p>
        </p:txBody>
      </p:sp>
      <p:sp>
        <p:nvSpPr>
          <p:cNvPr id="38933" name="Text Box 17"/>
          <p:cNvSpPr txBox="1">
            <a:spLocks noChangeArrowheads="1"/>
          </p:cNvSpPr>
          <p:nvPr/>
        </p:nvSpPr>
        <p:spPr bwMode="auto">
          <a:xfrm>
            <a:off x="6353175" y="2116138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kumimoji="0" lang="es-ES" altLang="en-US" sz="14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reacción espontánea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3994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935052E-94FF-47DB-9B6F-5A1C7FF57BF6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681038" y="1260475"/>
            <a:ext cx="6483350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032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Arial" charset="0"/>
                <a:sym typeface="Wingdings" pitchFamily="2" charset="2"/>
              </a:rPr>
              <a:t>L. Boltzmann relacionó la entropía </a:t>
            </a:r>
            <a:r>
              <a:rPr lang="es-ES" altLang="en-US" sz="1600" b="0" i="1">
                <a:latin typeface="Arial" charset="0"/>
                <a:sym typeface="Wingdings" pitchFamily="2" charset="2"/>
              </a:rPr>
              <a:t>S</a:t>
            </a:r>
            <a:r>
              <a:rPr lang="es-ES" altLang="en-US" sz="1600" b="0">
                <a:latin typeface="Arial" charset="0"/>
                <a:sym typeface="Wingdings" pitchFamily="2" charset="2"/>
              </a:rPr>
              <a:t> con una magnitud </a:t>
            </a:r>
            <a:r>
              <a:rPr lang="es-ES" altLang="en-US" sz="1600" b="0" i="1">
                <a:latin typeface="Arial" charset="0"/>
                <a:sym typeface="Wingdings" pitchFamily="2" charset="2"/>
              </a:rPr>
              <a:t>W</a:t>
            </a:r>
            <a:r>
              <a:rPr lang="es-ES" altLang="en-US" sz="1600" b="0">
                <a:latin typeface="Arial" charset="0"/>
                <a:sym typeface="Wingdings" pitchFamily="2" charset="2"/>
              </a:rPr>
              <a:t> llamada </a:t>
            </a:r>
            <a:r>
              <a:rPr lang="es-ES" altLang="en-US" sz="1600" b="0" i="1">
                <a:latin typeface="Arial" charset="0"/>
                <a:sym typeface="Wingdings" pitchFamily="2" charset="2"/>
              </a:rPr>
              <a:t>probabilidad termodinámica</a:t>
            </a:r>
            <a:r>
              <a:rPr lang="es-ES" altLang="en-US" sz="1600" b="0">
                <a:latin typeface="Arial" charset="0"/>
                <a:sym typeface="Wingdings" pitchFamily="2" charset="2"/>
              </a:rPr>
              <a:t>, que representa el número de formas diferentes (</a:t>
            </a:r>
            <a:r>
              <a:rPr lang="es-ES" altLang="en-US" sz="1600" b="0" i="1">
                <a:latin typeface="Arial" charset="0"/>
                <a:sym typeface="Wingdings" pitchFamily="2" charset="2"/>
              </a:rPr>
              <a:t>microestados</a:t>
            </a:r>
            <a:r>
              <a:rPr lang="es-ES" altLang="en-US" sz="1600" b="0">
                <a:latin typeface="Arial" charset="0"/>
                <a:sym typeface="Wingdings" pitchFamily="2" charset="2"/>
              </a:rPr>
              <a:t>) en que pueden acomodarse los átomos y moléculas de una sustancia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Un sistema con pocas formas de organización (</a:t>
            </a:r>
            <a:r>
              <a:rPr kumimoji="0" lang="es-ES" altLang="en-US" sz="1400" b="0" i="1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W</a:t>
            </a: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 pequeña) tiene baja entropía y está ordenado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s-ES" altLang="en-US" sz="14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  <a:sym typeface="Wingdings" pitchFamily="2" charset="2"/>
              </a:rPr>
              <a:t>Un sistema con </a:t>
            </a:r>
            <a:r>
              <a:rPr lang="es-ES" altLang="en-US" sz="1400" b="0" i="1">
                <a:solidFill>
                  <a:srgbClr val="000099"/>
                </a:solidFill>
                <a:latin typeface="Calibri" pitchFamily="34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s-ES" altLang="en-US" sz="14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  <a:sym typeface="Wingdings" pitchFamily="2" charset="2"/>
              </a:rPr>
              <a:t> grande tiene un gran desorden y una entropía elevada</a:t>
            </a:r>
            <a:endParaRPr lang="el-GR" altLang="en-US" sz="1400" b="0">
              <a:solidFill>
                <a:srgbClr val="000099"/>
              </a:solidFill>
              <a:latin typeface="Calibri" pitchFamily="34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3994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530725"/>
            <a:ext cx="2663825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4" name="Object 14"/>
          <p:cNvGraphicFramePr>
            <a:graphicFrameLocks noChangeAspect="1"/>
          </p:cNvGraphicFramePr>
          <p:nvPr/>
        </p:nvGraphicFramePr>
        <p:xfrm>
          <a:off x="4643438" y="5448300"/>
          <a:ext cx="35020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4" imgW="2654300" imgH="203200" progId="Equation.DSMT4">
                  <p:embed/>
                </p:oleObj>
              </mc:Choice>
              <mc:Fallback>
                <p:oleObj name="Equation" r:id="rId4" imgW="26543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448300"/>
                        <a:ext cx="350202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17"/>
          <p:cNvSpPr txBox="1">
            <a:spLocks noChangeArrowheads="1"/>
          </p:cNvSpPr>
          <p:nvPr/>
        </p:nvSpPr>
        <p:spPr bwMode="gray">
          <a:xfrm>
            <a:off x="4932363" y="4500563"/>
            <a:ext cx="40322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latin typeface="Bradley Hand ITC" pitchFamily="66" charset="0"/>
              </a:rPr>
              <a:t>Modelo de 4 moléculas diatómicas con dos orientaciones posibles de igual energía, en posiciones fijas</a:t>
            </a:r>
          </a:p>
        </p:txBody>
      </p:sp>
      <p:graphicFrame>
        <p:nvGraphicFramePr>
          <p:cNvPr id="39946" name="Object 18"/>
          <p:cNvGraphicFramePr>
            <a:graphicFrameLocks noChangeAspect="1"/>
          </p:cNvGraphicFramePr>
          <p:nvPr/>
        </p:nvGraphicFramePr>
        <p:xfrm>
          <a:off x="3635375" y="3132138"/>
          <a:ext cx="129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6" imgW="672516" imgH="177646" progId="Equation.DSMT4">
                  <p:embed/>
                </p:oleObj>
              </mc:Choice>
              <mc:Fallback>
                <p:oleObj name="Equation" r:id="rId6" imgW="672516" imgH="17764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132138"/>
                        <a:ext cx="1295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20"/>
          <p:cNvGraphicFramePr>
            <a:graphicFrameLocks noChangeAspect="1"/>
          </p:cNvGraphicFramePr>
          <p:nvPr/>
        </p:nvGraphicFramePr>
        <p:xfrm>
          <a:off x="4643438" y="5800725"/>
          <a:ext cx="20843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8" imgW="1600200" imgH="279400" progId="Equation.DSMT4">
                  <p:embed/>
                </p:oleObj>
              </mc:Choice>
              <mc:Fallback>
                <p:oleObj name="Equation" r:id="rId8" imgW="1600200" imgH="279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800725"/>
                        <a:ext cx="208438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8" name="Picture 28" descr="http://2.bp.blogspot.com/-BXUeBuTTWoM/TiCSMF8oFqI/AAAAAAAAGaI/sFSFiccAPXo/s1600/Ludwig_Boltzmann-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908050"/>
            <a:ext cx="143986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9" name="Rectangle 61"/>
          <p:cNvSpPr>
            <a:spLocks noChangeArrowheads="1"/>
          </p:cNvSpPr>
          <p:nvPr/>
        </p:nvSpPr>
        <p:spPr bwMode="auto">
          <a:xfrm>
            <a:off x="3635375" y="4464050"/>
            <a:ext cx="15128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Ejemplo:</a:t>
            </a:r>
          </a:p>
        </p:txBody>
      </p:sp>
      <p:pic>
        <p:nvPicPr>
          <p:cNvPr id="39950" name="Picture 3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3708400"/>
            <a:ext cx="4095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1" name="Text Box 17"/>
          <p:cNvSpPr txBox="1">
            <a:spLocks noChangeArrowheads="1"/>
          </p:cNvSpPr>
          <p:nvPr/>
        </p:nvSpPr>
        <p:spPr bwMode="auto">
          <a:xfrm>
            <a:off x="6443663" y="3800475"/>
            <a:ext cx="2484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kumimoji="0" lang="es-ES" altLang="en-US" sz="14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kumimoji="0" lang="es-ES" altLang="en-US" sz="1400" b="0" i="1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k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= constante de Boltzmann</a:t>
            </a:r>
          </a:p>
        </p:txBody>
      </p:sp>
      <p:sp>
        <p:nvSpPr>
          <p:cNvPr id="39952" name="Text Box 17"/>
          <p:cNvSpPr txBox="1">
            <a:spLocks noChangeArrowheads="1"/>
          </p:cNvSpPr>
          <p:nvPr/>
        </p:nvSpPr>
        <p:spPr bwMode="auto">
          <a:xfrm>
            <a:off x="7486650" y="248761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200" b="0" i="1">
                <a:solidFill>
                  <a:srgbClr val="4D4D4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Ludwig E. Boltzmann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200" b="0">
                <a:solidFill>
                  <a:srgbClr val="4D4D4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(1844–1906)</a:t>
            </a:r>
          </a:p>
        </p:txBody>
      </p:sp>
      <p:sp>
        <p:nvSpPr>
          <p:cNvPr id="39953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75517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charset="0"/>
              </a:rPr>
              <a:t>10. Entropía y segunda Ley de la Termodinámica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4096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9FA1EEC-24C6-4C5A-B34C-81EF0D3C3AE1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86756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>
                <a:solidFill>
                  <a:srgbClr val="990033"/>
                </a:solidFill>
                <a:latin typeface="Arial Narrow" pitchFamily="34" charset="0"/>
              </a:rPr>
              <a:t>11. Entropía estándar y tercera Ley de la Termodinámica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563563" y="1412875"/>
            <a:ext cx="5275262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032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La entropía de un sistema depende de los cambios de estructura, del estado físico, etc. Cuanto mayor es el número de grados de libertad de las moléculas, mayor es la entropía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Las disoluciones de un soluto en un disolvente, o las reacciones en las que se produce un gas a partir de sólidos o líquidos, aumentan la entropía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La disolución de un gas en un líquido, la condensación o reacciones en que se reduce el nº de moléculas gaseosas, reducen la entropía</a:t>
            </a:r>
            <a:endParaRPr lang="el-GR" altLang="en-US" sz="1600" b="0">
              <a:solidFill>
                <a:srgbClr val="000099"/>
              </a:solidFill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40968" name="Rectangle 3"/>
          <p:cNvSpPr>
            <a:spLocks noChangeArrowheads="1"/>
          </p:cNvSpPr>
          <p:nvPr/>
        </p:nvSpPr>
        <p:spPr bwMode="auto">
          <a:xfrm>
            <a:off x="539750" y="4278313"/>
            <a:ext cx="7920038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itchFamily="2" charset="2"/>
              <a:buChar char="§"/>
            </a:pPr>
            <a:r>
              <a:rPr lang="es-ES" altLang="en-US" sz="2000" b="0">
                <a:latin typeface="Calibri" pitchFamily="34" charset="0"/>
                <a:ea typeface="Calibri" pitchFamily="34" charset="0"/>
                <a:cs typeface="Calibri" pitchFamily="34" charset="0"/>
              </a:rPr>
              <a:t>Tercer principio de la Termodinámica</a:t>
            </a:r>
            <a:endParaRPr lang="es-ES" altLang="en-US" sz="200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eaLnBrk="1" hangingPunct="1">
              <a:buFontTx/>
              <a:buNone/>
            </a:pPr>
            <a:r>
              <a:rPr lang="es-ES" altLang="en-US" sz="18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Una sustancia perfectamente cristalina en el cero absoluto (0 K) tiene una entropía nula (</a:t>
            </a:r>
            <a:r>
              <a:rPr lang="es-ES" altLang="en-US" sz="18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altLang="en-US" sz="18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s-ES" altLang="en-US" sz="18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).</a:t>
            </a:r>
          </a:p>
        </p:txBody>
      </p:sp>
      <p:sp>
        <p:nvSpPr>
          <p:cNvPr id="40969" name="Rectangle 3"/>
          <p:cNvSpPr>
            <a:spLocks noChangeArrowheads="1"/>
          </p:cNvSpPr>
          <p:nvPr/>
        </p:nvSpPr>
        <p:spPr bwMode="auto">
          <a:xfrm>
            <a:off x="558800" y="5429250"/>
            <a:ext cx="8050213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032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Al aumentar la temperatura, los átomos y moléculas adquieren energía, se incrementan sus movimientos, aumentan los grados de libertad, aumenta la entropía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En la ecuación de Boltzmann, </a:t>
            </a:r>
            <a:r>
              <a:rPr kumimoji="0" lang="es-ES" altLang="en-US" sz="1600" b="0" i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kumimoji="0" lang="es-ES" altLang="en-US" sz="1600" b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1</a:t>
            </a:r>
            <a:r>
              <a:rPr kumimoji="0" lang="es-ES" altLang="en-US" sz="1600" b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a </a:t>
            </a:r>
            <a:r>
              <a:rPr kumimoji="0" lang="es-ES" altLang="en-US" sz="1600" b="0" i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kumimoji="0" lang="es-ES" altLang="en-US" sz="1600" b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0 K  </a:t>
            </a:r>
            <a:r>
              <a:rPr kumimoji="0" lang="es-ES" altLang="en-US" sz="1600" b="0" i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kumimoji="0" lang="es-ES" altLang="en-US" sz="1600" b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0</a:t>
            </a:r>
            <a:r>
              <a:rPr kumimoji="0" lang="es-ES" altLang="en-US" sz="1600" b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. Cuando </a:t>
            </a:r>
            <a:r>
              <a:rPr kumimoji="0" lang="es-ES" altLang="en-US" sz="1600" b="0" i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kumimoji="0" lang="es-ES" altLang="en-US" sz="1600" b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&gt; 0 K  </a:t>
            </a:r>
            <a:r>
              <a:rPr kumimoji="0" lang="es-ES" altLang="en-US" sz="1600" b="0" i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kumimoji="0" lang="es-ES" altLang="en-US" sz="1600" b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&gt; 0</a:t>
            </a:r>
            <a:endParaRPr lang="el-GR" altLang="en-US" sz="1600" b="0">
              <a:solidFill>
                <a:srgbClr val="333333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40970" name="Picture 9" descr="FG20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1196975"/>
            <a:ext cx="2973388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4198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000058F-8562-4EA1-BA99-FC3E03EC2525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26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990033"/>
                </a:solidFill>
                <a:latin typeface="Arial" charset="0"/>
              </a:rPr>
              <a:t>11. Entropía estándar y tercera Ley de la Termodinámicac</a:t>
            </a:r>
          </a:p>
        </p:txBody>
      </p:sp>
      <p:pic>
        <p:nvPicPr>
          <p:cNvPr id="41991" name="Picture 4" descr="FG20_ef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03450"/>
            <a:ext cx="4752975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Rectangle 3"/>
          <p:cNvSpPr>
            <a:spLocks noChangeArrowheads="1"/>
          </p:cNvSpPr>
          <p:nvPr/>
        </p:nvSpPr>
        <p:spPr bwMode="auto">
          <a:xfrm>
            <a:off x="4859338" y="1771650"/>
            <a:ext cx="4105275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203200" indent="-2032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En cada cambio de fase, la entropía aumenta de forma brusca por el mayor nº de grados de libertad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Para calcular </a:t>
            </a:r>
            <a:r>
              <a:rPr kumimoji="0" lang="es-ES" altLang="en-US" sz="1600" b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∆</a:t>
            </a:r>
            <a:r>
              <a:rPr kumimoji="0" lang="es-ES" altLang="en-US" sz="1600" b="0" i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kumimoji="0" lang="es-ES" altLang="en-US" sz="1600" b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aplicamos:</a:t>
            </a:r>
            <a:endParaRPr lang="el-GR" altLang="en-US" sz="1600" b="0">
              <a:solidFill>
                <a:srgbClr val="333333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4199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571875"/>
            <a:ext cx="990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3024188"/>
            <a:ext cx="1136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5" name="Text Box 17"/>
          <p:cNvSpPr txBox="1">
            <a:spLocks noChangeArrowheads="1"/>
          </p:cNvSpPr>
          <p:nvPr/>
        </p:nvSpPr>
        <p:spPr bwMode="auto">
          <a:xfrm>
            <a:off x="6588125" y="2997200"/>
            <a:ext cx="2519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kumimoji="0" lang="es-ES" altLang="en-US" sz="14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Para los cambios de fase</a:t>
            </a:r>
          </a:p>
        </p:txBody>
      </p:sp>
      <p:sp>
        <p:nvSpPr>
          <p:cNvPr id="41996" name="Text Box 17"/>
          <p:cNvSpPr txBox="1">
            <a:spLocks noChangeArrowheads="1"/>
          </p:cNvSpPr>
          <p:nvPr/>
        </p:nvSpPr>
        <p:spPr bwMode="auto">
          <a:xfrm>
            <a:off x="6623050" y="3627438"/>
            <a:ext cx="2414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kumimoji="0" lang="es-ES" altLang="en-US" sz="14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Para los tramos continuos, usando el calor específico</a:t>
            </a:r>
          </a:p>
        </p:txBody>
      </p:sp>
      <p:sp>
        <p:nvSpPr>
          <p:cNvPr id="41997" name="12 Cerrar llave"/>
          <p:cNvSpPr>
            <a:spLocks/>
          </p:cNvSpPr>
          <p:nvPr/>
        </p:nvSpPr>
        <p:spPr bwMode="auto">
          <a:xfrm flipH="1">
            <a:off x="5202238" y="2943225"/>
            <a:ext cx="90487" cy="1152525"/>
          </a:xfrm>
          <a:prstGeom prst="rightBrace">
            <a:avLst>
              <a:gd name="adj1" fmla="val 31488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419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4292600"/>
            <a:ext cx="204152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9" name="Rectangle 3"/>
          <p:cNvSpPr>
            <a:spLocks noChangeArrowheads="1"/>
          </p:cNvSpPr>
          <p:nvPr/>
        </p:nvSpPr>
        <p:spPr bwMode="auto">
          <a:xfrm>
            <a:off x="395288" y="1268413"/>
            <a:ext cx="8137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203200" indent="-2032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Calentamos una sustancia desde 0 K  hasta </a:t>
            </a:r>
            <a:r>
              <a:rPr kumimoji="0" lang="es-ES" altLang="en-US" sz="1600" b="0" i="1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kumimoji="0" lang="es-ES" altLang="en-US" sz="1600" b="0">
                <a:solidFill>
                  <a:srgbClr val="33333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ambiente (298 K = 25°C)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>
                <a:solidFill>
                  <a:schemeClr val="accent1"/>
                </a:solidFill>
                <a:latin typeface="Arial" charset="0"/>
              </a:rPr>
              <a:t>2. Energía</a:t>
            </a:r>
          </a:p>
        </p:txBody>
      </p:sp>
      <p:sp>
        <p:nvSpPr>
          <p:cNvPr id="15366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0246BAE-6CEC-4C5D-91BE-C7FAF21401EC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539750" y="1412875"/>
            <a:ext cx="8424863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itchFamily="2" charset="2"/>
              <a:buChar char="§"/>
            </a:pPr>
            <a:r>
              <a:rPr lang="es-ES" altLang="en-US" sz="2000">
                <a:latin typeface="Calibri" pitchFamily="34" charset="0"/>
              </a:rPr>
              <a:t>Energía</a:t>
            </a:r>
            <a:r>
              <a:rPr lang="es-ES" altLang="en-US" sz="2000" b="0">
                <a:latin typeface="Calibri" pitchFamily="34" charset="0"/>
              </a:rPr>
              <a:t>: propiedad de un sistema que mide su capacidad para efectuar trabajo o transferir calor.</a:t>
            </a:r>
            <a:endParaRPr lang="es-ES" altLang="en-US" sz="2000">
              <a:latin typeface="Calibri" pitchFamily="34" charset="0"/>
            </a:endParaRPr>
          </a:p>
          <a:p>
            <a:pPr lvl="1" eaLnBrk="1" hangingPunct="1"/>
            <a:r>
              <a:rPr lang="es-ES" altLang="en-US" sz="1600" b="0">
                <a:solidFill>
                  <a:srgbClr val="000099"/>
                </a:solidFill>
                <a:latin typeface="Arial" charset="0"/>
              </a:rPr>
              <a:t>Diversas formas de energía: calorífica, química, eléctrica, nuclear, cinética, potencial, electrostática, etc. </a:t>
            </a:r>
          </a:p>
        </p:txBody>
      </p:sp>
      <p:pic>
        <p:nvPicPr>
          <p:cNvPr id="1536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2708275"/>
            <a:ext cx="133508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3429000"/>
            <a:ext cx="10937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370" name="2 Grupo"/>
          <p:cNvGrpSpPr>
            <a:grpSpLocks/>
          </p:cNvGrpSpPr>
          <p:nvPr/>
        </p:nvGrpSpPr>
        <p:grpSpPr bwMode="auto">
          <a:xfrm>
            <a:off x="4284663" y="4005263"/>
            <a:ext cx="1319212" cy="473075"/>
            <a:chOff x="4465098" y="4524447"/>
            <a:chExt cx="1320556" cy="473568"/>
          </a:xfrm>
        </p:grpSpPr>
        <p:pic>
          <p:nvPicPr>
            <p:cNvPr id="15378" name="Picture 21" descr=" U_E(r) = \int_\infty^r \mathbf{F} \cdot \mathrm{d} \mathbf{r} = -\int_\infty^r \frac{1}{4\pi\varepsilon_0}\frac{qQ}{r^2}{\rm d}r = \frac{1}{4\pi\varepsilon_0}\frac{qQ}{r} \,\!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01"/>
            <a:stretch>
              <a:fillRect/>
            </a:stretch>
          </p:blipFill>
          <p:spPr bwMode="auto">
            <a:xfrm>
              <a:off x="5024062" y="4524447"/>
              <a:ext cx="761592" cy="473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9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>
              <a:off x="4465098" y="4592396"/>
              <a:ext cx="541908" cy="337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1290638" y="2825750"/>
            <a:ext cx="19732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Times New Roman" pitchFamily="18" charset="0"/>
              </a:rPr>
              <a:t>Energía cinética:</a:t>
            </a: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1290638" y="3429000"/>
            <a:ext cx="30527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Times New Roman" pitchFamily="18" charset="0"/>
              </a:rPr>
              <a:t>Energía potencial gravitatoria:</a:t>
            </a:r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1290638" y="4073525"/>
            <a:ext cx="305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Times New Roman" pitchFamily="18" charset="0"/>
              </a:rPr>
              <a:t>Energía potencial electrostática:</a:t>
            </a:r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5724525" y="2825750"/>
            <a:ext cx="324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Times New Roman" pitchFamily="18" charset="0"/>
              </a:rPr>
              <a:t>Unidades: [</a:t>
            </a:r>
            <a:r>
              <a:rPr kumimoji="0" lang="es-ES" altLang="en-US" sz="1600" b="0" i="1">
                <a:solidFill>
                  <a:srgbClr val="292929"/>
                </a:solidFill>
                <a:latin typeface="Times New Roman" pitchFamily="18" charset="0"/>
              </a:rPr>
              <a:t>E</a:t>
            </a:r>
            <a:r>
              <a:rPr kumimoji="0" lang="es-ES" altLang="en-US" sz="1600" b="0">
                <a:solidFill>
                  <a:srgbClr val="292929"/>
                </a:solidFill>
                <a:latin typeface="Times New Roman" pitchFamily="18" charset="0"/>
              </a:rPr>
              <a:t>] = Joule = kg·m/s²</a:t>
            </a:r>
          </a:p>
        </p:txBody>
      </p:sp>
      <p:sp>
        <p:nvSpPr>
          <p:cNvPr id="15375" name="Rectangle 3"/>
          <p:cNvSpPr>
            <a:spLocks noChangeArrowheads="1"/>
          </p:cNvSpPr>
          <p:nvPr/>
        </p:nvSpPr>
        <p:spPr bwMode="auto">
          <a:xfrm>
            <a:off x="539750" y="4652963"/>
            <a:ext cx="8424863" cy="148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itchFamily="2" charset="2"/>
              <a:buChar char="§"/>
            </a:pPr>
            <a:r>
              <a:rPr lang="es-ES" altLang="en-US" sz="2000" b="0">
                <a:latin typeface="Calibri" pitchFamily="34" charset="0"/>
              </a:rPr>
              <a:t>Principio de </a:t>
            </a:r>
            <a:r>
              <a:rPr lang="es-ES" altLang="en-US" sz="2000">
                <a:latin typeface="Calibri" pitchFamily="34" charset="0"/>
              </a:rPr>
              <a:t>conservación de la energía</a:t>
            </a:r>
            <a:r>
              <a:rPr lang="es-ES" altLang="en-US" sz="2000" b="0">
                <a:latin typeface="Calibri" pitchFamily="34" charset="0"/>
              </a:rPr>
              <a:t>:</a:t>
            </a:r>
            <a:endParaRPr lang="es-ES" altLang="en-US" sz="2000">
              <a:latin typeface="Calibri" pitchFamily="34" charset="0"/>
            </a:endParaRPr>
          </a:p>
          <a:p>
            <a:pPr lvl="1" eaLnBrk="1" hangingPunct="1"/>
            <a:r>
              <a:rPr lang="es-ES" altLang="en-US" sz="1600" b="0">
                <a:solidFill>
                  <a:srgbClr val="000099"/>
                </a:solidFill>
                <a:latin typeface="Arial" charset="0"/>
              </a:rPr>
              <a:t>en ausencia de fuerzas exteriores, la energía mecánica total de un sistema se conserva</a:t>
            </a:r>
          </a:p>
          <a:p>
            <a:pPr lvl="1" eaLnBrk="1" hangingPunct="1"/>
            <a:r>
              <a:rPr lang="es-ES" altLang="en-US" sz="1600" b="0">
                <a:solidFill>
                  <a:srgbClr val="000099"/>
                </a:solidFill>
                <a:latin typeface="Arial" charset="0"/>
              </a:rPr>
              <a:t>la energía ni se crea ni se destruye, solo se transforma </a:t>
            </a:r>
            <a:r>
              <a:rPr lang="es-ES" altLang="en-US" sz="1600" b="0">
                <a:solidFill>
                  <a:srgbClr val="C00000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s-ES" altLang="en-US" sz="1600" b="0">
                <a:solidFill>
                  <a:srgbClr val="000099"/>
                </a:solidFill>
                <a:latin typeface="Arial" charset="0"/>
                <a:sym typeface="Wingdings" pitchFamily="2" charset="2"/>
              </a:rPr>
              <a:t> </a:t>
            </a:r>
            <a:r>
              <a:rPr lang="es-ES" altLang="en-US" sz="1600" b="0" i="1">
                <a:solidFill>
                  <a:srgbClr val="000099"/>
                </a:solidFill>
                <a:latin typeface="Arial" charset="0"/>
                <a:sym typeface="Wingdings" pitchFamily="2" charset="2"/>
              </a:rPr>
              <a:t>Primer principio de la termodinámica</a:t>
            </a:r>
            <a:endParaRPr lang="es-ES" altLang="en-US" sz="1600" b="0" i="1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5376" name="12 Cerrar llave"/>
          <p:cNvSpPr>
            <a:spLocks/>
          </p:cNvSpPr>
          <p:nvPr/>
        </p:nvSpPr>
        <p:spPr bwMode="auto">
          <a:xfrm>
            <a:off x="5724525" y="3489325"/>
            <a:ext cx="174625" cy="947738"/>
          </a:xfrm>
          <a:prstGeom prst="rightBrace">
            <a:avLst>
              <a:gd name="adj1" fmla="val 37413"/>
              <a:gd name="adj2" fmla="val 50000"/>
            </a:avLst>
          </a:prstGeom>
          <a:noFill/>
          <a:ln w="2540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5377" name="Rectangle 15"/>
          <p:cNvSpPr>
            <a:spLocks noChangeArrowheads="1"/>
          </p:cNvSpPr>
          <p:nvPr/>
        </p:nvSpPr>
        <p:spPr bwMode="auto">
          <a:xfrm>
            <a:off x="6011863" y="3794125"/>
            <a:ext cx="282575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n-US" sz="16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 </a:t>
            </a:r>
            <a:r>
              <a:rPr lang="es-ES" altLang="en-US" sz="1600" b="0">
                <a:latin typeface="Times New Roman" pitchFamily="18" charset="0"/>
                <a:sym typeface="Wingdings" pitchFamily="2" charset="2"/>
              </a:rPr>
              <a:t>debida a la posición relativa entre cuerpos materiales</a:t>
            </a:r>
            <a:endParaRPr kumimoji="0" lang="es-ES" altLang="en-US" sz="1600" b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4301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9646B6E-EC4F-4B3B-A343-BD456B9346FC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681038" y="1268413"/>
            <a:ext cx="799465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032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sym typeface="Wingdings" pitchFamily="2" charset="2"/>
              </a:rPr>
              <a:t>Los valores de entropía medidos para distintas sustancias con estos métodos se recogen en tablas, en términos de </a:t>
            </a:r>
            <a:r>
              <a:rPr lang="es-ES" altLang="en-US" sz="1600">
                <a:latin typeface="Calibri" pitchFamily="34" charset="0"/>
                <a:sym typeface="Wingdings" pitchFamily="2" charset="2"/>
              </a:rPr>
              <a:t>entropía molar estándar</a:t>
            </a:r>
            <a:r>
              <a:rPr lang="es-ES" altLang="en-US" sz="1600" b="0">
                <a:latin typeface="Calibri" pitchFamily="34" charset="0"/>
                <a:sym typeface="Wingdings" pitchFamily="2" charset="2"/>
              </a:rPr>
              <a:t>, </a:t>
            </a:r>
            <a:r>
              <a:rPr lang="es-ES" altLang="en-US" sz="1600" b="0" i="1">
                <a:latin typeface="Times New Roman" pitchFamily="18" charset="0"/>
                <a:sym typeface="Wingdings" pitchFamily="2" charset="2"/>
              </a:rPr>
              <a:t>S</a:t>
            </a:r>
            <a:r>
              <a:rPr lang="es-ES" altLang="en-US" sz="1600" b="0">
                <a:latin typeface="Times New Roman" pitchFamily="18" charset="0"/>
                <a:sym typeface="Wingdings" pitchFamily="2" charset="2"/>
              </a:rPr>
              <a:t>°</a:t>
            </a:r>
            <a:r>
              <a:rPr lang="es-ES" altLang="en-US" sz="1600" b="0">
                <a:latin typeface="Calibri" pitchFamily="34" charset="0"/>
                <a:sym typeface="Wingdings" pitchFamily="2" charset="2"/>
              </a:rPr>
              <a:t>= entropía de 1 mol de sustancia a la presión estándar de 1 atm. 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S°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  <a:sym typeface="Wingdings" pitchFamily="2" charset="2"/>
              </a:rPr>
              <a:t> (elementos)</a:t>
            </a:r>
            <a:r>
              <a:rPr kumimoji="0"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</a:rPr>
              <a:t> ≠ 0 (al contrario que ocurre con la entalpía)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S°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  <a:sym typeface="Wingdings" pitchFamily="2" charset="2"/>
              </a:rPr>
              <a:t> (gases) &gt; 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S°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  <a:sym typeface="Wingdings" pitchFamily="2" charset="2"/>
              </a:rPr>
              <a:t> (líquidos) &gt; 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S°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  <a:sym typeface="Wingdings" pitchFamily="2" charset="2"/>
              </a:rPr>
              <a:t> (sólidos)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2195513" y="3463925"/>
            <a:ext cx="47720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l-GR" altLang="en-US" sz="1800" b="0"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n-US" altLang="en-US" sz="1800" b="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en-US" sz="1800" b="0"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l-GR" altLang="en-US" sz="1800" b="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∑</a:t>
            </a:r>
            <a:r>
              <a:rPr kumimoji="0" lang="en-US" altLang="en-US" sz="1800" b="0">
                <a:latin typeface="Times New Roman" pitchFamily="18" charset="0"/>
                <a:cs typeface="Times New Roman" pitchFamily="18" charset="0"/>
                <a:sym typeface="WP MathA" pitchFamily="2" charset="2"/>
              </a:rPr>
              <a:t> </a:t>
            </a:r>
            <a:r>
              <a:rPr kumimoji="0" lang="en-US" altLang="en-US" sz="1800" b="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nS</a:t>
            </a:r>
            <a:r>
              <a:rPr kumimoji="0" lang="en-US" altLang="en-US" sz="18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°(productos) −</a:t>
            </a:r>
            <a:r>
              <a:rPr kumimoji="0" lang="en-US" altLang="en-US" sz="1800" b="0">
                <a:latin typeface="Times New Roman" pitchFamily="18" charset="0"/>
                <a:cs typeface="Times New Roman" pitchFamily="18" charset="0"/>
                <a:sym typeface="WP MathA" pitchFamily="2" charset="2"/>
              </a:rPr>
              <a:t> </a:t>
            </a:r>
            <a:r>
              <a:rPr kumimoji="0" lang="el-GR" altLang="en-US" sz="1800" b="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∑</a:t>
            </a:r>
            <a:r>
              <a:rPr kumimoji="0" lang="en-US" altLang="en-US" sz="1800" b="0">
                <a:latin typeface="Times New Roman" pitchFamily="18" charset="0"/>
                <a:cs typeface="Times New Roman" pitchFamily="18" charset="0"/>
                <a:sym typeface="WP MathA" pitchFamily="2" charset="2"/>
              </a:rPr>
              <a:t> </a:t>
            </a:r>
            <a:r>
              <a:rPr kumimoji="0" lang="en-US" altLang="en-US" sz="1800" b="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mS</a:t>
            </a:r>
            <a:r>
              <a:rPr kumimoji="0" lang="en-US" altLang="en-US" sz="18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°(reactivos)</a:t>
            </a:r>
          </a:p>
        </p:txBody>
      </p:sp>
      <p:pic>
        <p:nvPicPr>
          <p:cNvPr id="430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55"/>
          <a:stretch>
            <a:fillRect/>
          </a:stretch>
        </p:blipFill>
        <p:spPr bwMode="auto">
          <a:xfrm>
            <a:off x="1763713" y="4437063"/>
            <a:ext cx="5400675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7" name="Text Box 17"/>
          <p:cNvSpPr txBox="1">
            <a:spLocks noChangeArrowheads="1"/>
          </p:cNvSpPr>
          <p:nvPr/>
        </p:nvSpPr>
        <p:spPr bwMode="auto">
          <a:xfrm>
            <a:off x="2555875" y="3933825"/>
            <a:ext cx="56165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á"/>
            </a:pPr>
            <a:r>
              <a:rPr kumimoji="0" lang="es-ES" altLang="en-US" sz="1600" b="0" i="1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n,m</a:t>
            </a:r>
            <a:r>
              <a:rPr kumimoji="0" lang="es-ES" altLang="en-US" sz="16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= coeficientes de las sustancias en la reacción química</a:t>
            </a:r>
          </a:p>
        </p:txBody>
      </p:sp>
      <p:sp>
        <p:nvSpPr>
          <p:cNvPr id="4301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26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990033"/>
                </a:solidFill>
                <a:latin typeface="Arial" charset="0"/>
              </a:rPr>
              <a:t>11. Entropía estándar y tercera Ley de la Termodinámica</a:t>
            </a:r>
          </a:p>
        </p:txBody>
      </p:sp>
      <p:sp>
        <p:nvSpPr>
          <p:cNvPr id="43019" name="Rectangle 3"/>
          <p:cNvSpPr>
            <a:spLocks noChangeArrowheads="1"/>
          </p:cNvSpPr>
          <p:nvPr/>
        </p:nvSpPr>
        <p:spPr bwMode="auto">
          <a:xfrm>
            <a:off x="681038" y="2843213"/>
            <a:ext cx="79946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sym typeface="Wingdings" pitchFamily="2" charset="2"/>
              </a:rPr>
              <a:t>El cambio de entropía en una reacción está dado por la diferencia entre la suma de entropías de los productos y la suma de entropías de los reactivos</a:t>
            </a:r>
            <a:endParaRPr lang="el-GR" altLang="en-US" sz="1600" b="0">
              <a:solidFill>
                <a:srgbClr val="000099"/>
              </a:solidFill>
              <a:latin typeface="Calibri" pitchFamily="34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rgbClr val="000080"/>
              </a:solidFill>
              <a:latin typeface="Tahoma" pitchFamily="34" charset="0"/>
            </a:endParaRP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44036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E0006BC-F439-4F93-A0ED-5ACF50CA95E5}" type="slidenum">
              <a:rPr kumimoji="0" lang="en-US" altLang="es-ES" sz="1400" b="0">
                <a:solidFill>
                  <a:srgbClr val="000080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es-ES" sz="1400" b="0">
              <a:solidFill>
                <a:srgbClr val="000080"/>
              </a:solidFill>
              <a:latin typeface="Tahoma" pitchFamily="34" charset="0"/>
            </a:endParaRPr>
          </a:p>
        </p:txBody>
      </p:sp>
      <p:pic>
        <p:nvPicPr>
          <p:cNvPr id="44037" name="Picture 7" descr="http://schools.hwdsb.on.ca/princeofwales/files/2012/09/homework_icon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6" r="14320" b="24400"/>
          <a:stretch>
            <a:fillRect/>
          </a:stretch>
        </p:blipFill>
        <p:spPr bwMode="auto">
          <a:xfrm>
            <a:off x="179388" y="1411288"/>
            <a:ext cx="682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914400" y="1125538"/>
            <a:ext cx="7761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s-ES" sz="1800">
                <a:latin typeface="Calibri" pitchFamily="34" charset="0"/>
              </a:rPr>
              <a:t>Ejemplo 3</a:t>
            </a:r>
          </a:p>
        </p:txBody>
      </p:sp>
      <p:graphicFrame>
        <p:nvGraphicFramePr>
          <p:cNvPr id="44039" name="1 Objeto"/>
          <p:cNvGraphicFramePr>
            <a:graphicFrameLocks noChangeAspect="1"/>
          </p:cNvGraphicFramePr>
          <p:nvPr/>
        </p:nvGraphicFramePr>
        <p:xfrm>
          <a:off x="5689600" y="4029075"/>
          <a:ext cx="31289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4" imgW="2844800" imgH="736600" progId="Equation.DSMT4">
                  <p:embed/>
                </p:oleObj>
              </mc:Choice>
              <mc:Fallback>
                <p:oleObj name="Equation" r:id="rId4" imgW="2844800" imgH="7366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4029075"/>
                        <a:ext cx="31289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3"/>
          <p:cNvSpPr>
            <a:spLocks noChangeArrowheads="1"/>
          </p:cNvSpPr>
          <p:nvPr/>
        </p:nvSpPr>
        <p:spPr bwMode="auto">
          <a:xfrm>
            <a:off x="611188" y="4068763"/>
            <a:ext cx="43926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La entalpía de reacción se obtiene de la entalpía de formación de reactivos y productos </a:t>
            </a:r>
            <a:r>
              <a:rPr lang="es-ES" altLang="es-ES" sz="1600" b="0">
                <a:solidFill>
                  <a:srgbClr val="FF0000"/>
                </a:solidFill>
                <a:latin typeface="Bradley Hand ITC" pitchFamily="66" charset="0"/>
                <a:sym typeface="Wingdings" pitchFamily="2" charset="2"/>
              </a:rPr>
              <a:t></a:t>
            </a:r>
            <a:endParaRPr lang="es-ES" altLang="es-ES" sz="1600" b="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44041" name="Text Box 22"/>
          <p:cNvSpPr txBox="1">
            <a:spLocks noChangeArrowheads="1"/>
          </p:cNvSpPr>
          <p:nvPr/>
        </p:nvSpPr>
        <p:spPr bwMode="gray">
          <a:xfrm>
            <a:off x="6875463" y="476250"/>
            <a:ext cx="22336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>
                <a:solidFill>
                  <a:srgbClr val="292929"/>
                </a:solidFill>
                <a:latin typeface="Calibri" pitchFamily="34" charset="0"/>
              </a:rPr>
              <a:t>(Examen E689010740-2012F2)</a:t>
            </a:r>
          </a:p>
        </p:txBody>
      </p:sp>
      <p:sp>
        <p:nvSpPr>
          <p:cNvPr id="44042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pic>
        <p:nvPicPr>
          <p:cNvPr id="440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84313"/>
            <a:ext cx="662940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26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990033"/>
                </a:solidFill>
                <a:latin typeface="Arial" charset="0"/>
              </a:rPr>
              <a:t>11. Entropía estándar y tercera Ley de la Termodinámica</a:t>
            </a:r>
          </a:p>
        </p:txBody>
      </p:sp>
      <p:graphicFrame>
        <p:nvGraphicFramePr>
          <p:cNvPr id="44045" name="1 Objeto"/>
          <p:cNvGraphicFramePr>
            <a:graphicFrameLocks noChangeAspect="1"/>
          </p:cNvGraphicFramePr>
          <p:nvPr/>
        </p:nvGraphicFramePr>
        <p:xfrm>
          <a:off x="5710238" y="3357563"/>
          <a:ext cx="19653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7" imgW="1511300" imgH="228600" progId="Equation.DSMT4">
                  <p:embed/>
                </p:oleObj>
              </mc:Choice>
              <mc:Fallback>
                <p:oleObj name="Equation" r:id="rId7" imgW="1511300" imgH="2286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3357563"/>
                        <a:ext cx="19653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Rectangle 3"/>
          <p:cNvSpPr>
            <a:spLocks noChangeArrowheads="1"/>
          </p:cNvSpPr>
          <p:nvPr/>
        </p:nvSpPr>
        <p:spPr bwMode="auto">
          <a:xfrm>
            <a:off x="611188" y="3314700"/>
            <a:ext cx="81184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Escribimos la reacción ajustada:</a:t>
            </a:r>
          </a:p>
        </p:txBody>
      </p:sp>
      <p:sp>
        <p:nvSpPr>
          <p:cNvPr id="44047" name="Rectangle 3"/>
          <p:cNvSpPr>
            <a:spLocks noChangeArrowheads="1"/>
          </p:cNvSpPr>
          <p:nvPr/>
        </p:nvSpPr>
        <p:spPr bwMode="auto">
          <a:xfrm>
            <a:off x="611188" y="3665538"/>
            <a:ext cx="74469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Criterio para saber si la reacción es espontánea o no:</a:t>
            </a:r>
          </a:p>
        </p:txBody>
      </p:sp>
      <p:graphicFrame>
        <p:nvGraphicFramePr>
          <p:cNvPr id="44048" name="1 Objeto"/>
          <p:cNvGraphicFramePr>
            <a:graphicFrameLocks noChangeAspect="1"/>
          </p:cNvGraphicFramePr>
          <p:nvPr/>
        </p:nvGraphicFramePr>
        <p:xfrm>
          <a:off x="6146800" y="3713163"/>
          <a:ext cx="118268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9" imgW="1028254" imgH="203112" progId="Equation.DSMT4">
                  <p:embed/>
                </p:oleObj>
              </mc:Choice>
              <mc:Fallback>
                <p:oleObj name="Equation" r:id="rId9" imgW="1028254" imgH="203112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13163"/>
                        <a:ext cx="1182688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1 Objeto"/>
          <p:cNvGraphicFramePr>
            <a:graphicFrameLocks noChangeAspect="1"/>
          </p:cNvGraphicFramePr>
          <p:nvPr/>
        </p:nvGraphicFramePr>
        <p:xfrm>
          <a:off x="5746750" y="4930775"/>
          <a:ext cx="31146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11" imgW="2832100" imgH="711200" progId="Equation.DSMT4">
                  <p:embed/>
                </p:oleObj>
              </mc:Choice>
              <mc:Fallback>
                <p:oleObj name="Equation" r:id="rId11" imgW="2832100" imgH="7112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4930775"/>
                        <a:ext cx="31146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Rectangle 3"/>
          <p:cNvSpPr>
            <a:spLocks noChangeArrowheads="1"/>
          </p:cNvSpPr>
          <p:nvPr/>
        </p:nvSpPr>
        <p:spPr bwMode="auto">
          <a:xfrm>
            <a:off x="611188" y="4868863"/>
            <a:ext cx="43926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La variación de entropía en la reacción se obtiene de forma similar como </a:t>
            </a:r>
            <a:r>
              <a:rPr lang="es-ES" altLang="es-ES" sz="1600" b="0">
                <a:solidFill>
                  <a:srgbClr val="FF0000"/>
                </a:solidFill>
                <a:latin typeface="Bradley Hand ITC" pitchFamily="66" charset="0"/>
                <a:sym typeface="Wingdings" pitchFamily="2" charset="2"/>
              </a:rPr>
              <a:t></a:t>
            </a:r>
            <a:endParaRPr lang="es-ES" altLang="es-ES" sz="1600" b="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44051" name="Rectangle 3"/>
          <p:cNvSpPr>
            <a:spLocks noChangeArrowheads="1"/>
          </p:cNvSpPr>
          <p:nvPr/>
        </p:nvSpPr>
        <p:spPr bwMode="auto">
          <a:xfrm>
            <a:off x="611188" y="5541963"/>
            <a:ext cx="43926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En condiciones estándar (</a:t>
            </a:r>
            <a:r>
              <a:rPr lang="es-ES" altLang="es-ES" sz="1400" b="0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" altLang="es-ES" sz="14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=298 K</a:t>
            </a: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) y asumiendo que </a:t>
            </a:r>
            <a:r>
              <a:rPr lang="el-GR" altLang="es-ES" sz="14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s-ES" sz="1400" b="0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ES" altLang="es-ES" sz="14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º</a:t>
            </a:r>
            <a:r>
              <a:rPr lang="es-ES" altLang="es-ES" sz="1400" b="0">
                <a:solidFill>
                  <a:srgbClr val="002060"/>
                </a:solidFill>
                <a:latin typeface="Bradley Hand ITC" pitchFamily="66" charset="0"/>
              </a:rPr>
              <a:t>, </a:t>
            </a:r>
            <a:r>
              <a:rPr lang="el-GR" altLang="es-ES" sz="14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s-ES" sz="1400" b="0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altLang="es-ES" sz="14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º </a:t>
            </a:r>
            <a:r>
              <a:rPr lang="es-ES" altLang="es-ES" sz="1600" b="0">
                <a:solidFill>
                  <a:srgbClr val="002060"/>
                </a:solidFill>
                <a:latin typeface="Bradley Hand ITC" pitchFamily="66" charset="0"/>
              </a:rPr>
              <a:t>no dependen de T </a:t>
            </a:r>
            <a:r>
              <a:rPr lang="es-ES" altLang="es-ES" sz="1600" b="0">
                <a:solidFill>
                  <a:srgbClr val="FF0000"/>
                </a:solidFill>
                <a:latin typeface="Bradley Hand ITC" pitchFamily="66" charset="0"/>
                <a:sym typeface="Wingdings" pitchFamily="2" charset="2"/>
              </a:rPr>
              <a:t></a:t>
            </a:r>
            <a:endParaRPr lang="es-ES" altLang="es-ES" sz="1600" b="0">
              <a:solidFill>
                <a:srgbClr val="FF0000"/>
              </a:solidFill>
              <a:latin typeface="Bradley Hand ITC" pitchFamily="66" charset="0"/>
            </a:endParaRPr>
          </a:p>
        </p:txBody>
      </p:sp>
      <p:graphicFrame>
        <p:nvGraphicFramePr>
          <p:cNvPr id="44052" name="1 Objeto"/>
          <p:cNvGraphicFramePr>
            <a:graphicFrameLocks noChangeAspect="1"/>
          </p:cNvGraphicFramePr>
          <p:nvPr/>
        </p:nvGraphicFramePr>
        <p:xfrm>
          <a:off x="5148263" y="5805488"/>
          <a:ext cx="30813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13" imgW="2679700" imgH="457200" progId="Equation.DSMT4">
                  <p:embed/>
                </p:oleObj>
              </mc:Choice>
              <mc:Fallback>
                <p:oleObj name="Equation" r:id="rId13" imgW="2679700" imgH="4572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805488"/>
                        <a:ext cx="3081337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3" name="Rectangle 3"/>
          <p:cNvSpPr>
            <a:spLocks noChangeArrowheads="1"/>
          </p:cNvSpPr>
          <p:nvPr/>
        </p:nvSpPr>
        <p:spPr bwMode="auto">
          <a:xfrm>
            <a:off x="2297113" y="6346825"/>
            <a:ext cx="30972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marL="0" lvl="1" eaLnBrk="1" hangingPunct="1">
              <a:buFontTx/>
              <a:buNone/>
            </a:pPr>
            <a:r>
              <a:rPr lang="es-ES" altLang="es-ES" sz="1600" b="0">
                <a:solidFill>
                  <a:srgbClr val="C00000"/>
                </a:solidFill>
                <a:latin typeface="Bradley Hand ITC" pitchFamily="66" charset="0"/>
                <a:sym typeface="Wingdings" pitchFamily="2" charset="2"/>
              </a:rPr>
              <a:t></a:t>
            </a:r>
            <a:r>
              <a:rPr lang="es-ES" altLang="es-ES" sz="1600">
                <a:solidFill>
                  <a:srgbClr val="002060"/>
                </a:solidFill>
                <a:latin typeface="Bradley Hand ITC" pitchFamily="66" charset="0"/>
                <a:sym typeface="Wingdings" pitchFamily="2" charset="2"/>
              </a:rPr>
              <a:t> </a:t>
            </a:r>
            <a:r>
              <a:rPr lang="es-ES" altLang="es-ES" sz="1600">
                <a:solidFill>
                  <a:srgbClr val="002060"/>
                </a:solidFill>
                <a:latin typeface="Bradley Hand ITC" pitchFamily="66" charset="0"/>
              </a:rPr>
              <a:t>La reacción no es espontánea.</a:t>
            </a:r>
            <a:endParaRPr lang="es-ES" altLang="es-ES" sz="1600" b="0">
              <a:solidFill>
                <a:srgbClr val="002060"/>
              </a:solidFill>
              <a:latin typeface="Bradley Hand ITC" pitchFamily="66" charset="0"/>
            </a:endParaRPr>
          </a:p>
        </p:txBody>
      </p:sp>
      <p:graphicFrame>
        <p:nvGraphicFramePr>
          <p:cNvPr id="44054" name="1 Objeto"/>
          <p:cNvGraphicFramePr>
            <a:graphicFrameLocks noChangeAspect="1"/>
          </p:cNvGraphicFramePr>
          <p:nvPr/>
        </p:nvGraphicFramePr>
        <p:xfrm>
          <a:off x="922338" y="6351588"/>
          <a:ext cx="135413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15" imgW="1040948" imgH="203112" progId="Equation.DSMT4">
                  <p:embed/>
                </p:oleObj>
              </mc:Choice>
              <mc:Fallback>
                <p:oleObj name="Equation" r:id="rId15" imgW="1040948" imgH="203112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6351588"/>
                        <a:ext cx="1354137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4506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D1F9379-8286-45DD-8D00-F0F82A1EC873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>
                <a:solidFill>
                  <a:srgbClr val="006600"/>
                </a:solidFill>
                <a:latin typeface="Arial" charset="0"/>
              </a:rPr>
              <a:t>12. Energía libre y espontaneidad</a:t>
            </a:r>
          </a:p>
        </p:txBody>
      </p:sp>
      <p:sp>
        <p:nvSpPr>
          <p:cNvPr id="45063" name="Rectangle 3"/>
          <p:cNvSpPr>
            <a:spLocks noChangeArrowheads="1"/>
          </p:cNvSpPr>
          <p:nvPr/>
        </p:nvSpPr>
        <p:spPr bwMode="auto">
          <a:xfrm>
            <a:off x="563563" y="1412875"/>
            <a:ext cx="6745287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Según la 2ª ley, la espontaneidad de una reacción involucra a la entalpía y a la entropía del sistema. </a:t>
            </a:r>
          </a:p>
          <a:p>
            <a:pPr lvl="2" eaLnBrk="1" hangingPunct="1">
              <a:buClr>
                <a:srgbClr val="FF0000"/>
              </a:buClr>
            </a:pPr>
            <a:r>
              <a:rPr lang="es-ES" altLang="en-US" sz="14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Proceso espontáneo:  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− 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&lt; 0</a:t>
            </a:r>
            <a:r>
              <a:rPr lang="es-ES" altLang="en-US" sz="14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pPr lvl="2" eaLnBrk="1" hangingPunct="1">
              <a:buClr>
                <a:srgbClr val="FF0000"/>
              </a:buClr>
            </a:pPr>
            <a:r>
              <a:rPr lang="es-ES" altLang="en-US" sz="14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  <a:sym typeface="Wingdings" pitchFamily="2" charset="2"/>
              </a:rPr>
              <a:t>Proceso en equilibrio: </a:t>
            </a:r>
            <a:r>
              <a:rPr lang="es-ES" altLang="en-US" sz="14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− 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0</a:t>
            </a:r>
            <a:r>
              <a:rPr lang="es-ES" altLang="en-US" sz="1400" b="0">
                <a:solidFill>
                  <a:srgbClr val="000099"/>
                </a:solidFill>
                <a:latin typeface="Calibri" pitchFamily="34" charset="0"/>
                <a:cs typeface="Times New Roman" pitchFamily="18" charset="0"/>
                <a:sym typeface="Wingdings" pitchFamily="2" charset="2"/>
              </a:rPr>
              <a:t> </a:t>
            </a:r>
          </a:p>
        </p:txBody>
      </p:sp>
      <p:pic>
        <p:nvPicPr>
          <p:cNvPr id="45064" name="Picture 12" descr="http://www.steelmaker.ru/files/Gibbs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981075"/>
            <a:ext cx="1163637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5" name="Object 20"/>
          <p:cNvGraphicFramePr>
            <a:graphicFrameLocks noChangeAspect="1"/>
          </p:cNvGraphicFramePr>
          <p:nvPr/>
        </p:nvGraphicFramePr>
        <p:xfrm>
          <a:off x="3779838" y="3289300"/>
          <a:ext cx="11969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5" imgW="748975" imgH="177723" progId="Equation.DSMT4">
                  <p:embed/>
                </p:oleObj>
              </mc:Choice>
              <mc:Fallback>
                <p:oleObj name="Equation" r:id="rId5" imgW="748975" imgH="17772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289300"/>
                        <a:ext cx="11969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3"/>
          <p:cNvSpPr>
            <a:spLocks noChangeArrowheads="1"/>
          </p:cNvSpPr>
          <p:nvPr/>
        </p:nvSpPr>
        <p:spPr bwMode="auto">
          <a:xfrm>
            <a:off x="563563" y="3716338"/>
            <a:ext cx="83296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Cuando el proceso ocurre en condiciones de </a:t>
            </a:r>
            <a:r>
              <a:rPr lang="es-ES" altLang="en-US" sz="1600" b="0" i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T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y </a:t>
            </a:r>
            <a:r>
              <a:rPr lang="es-ES" altLang="en-US" sz="1600" b="0" i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constantes, la variación de energía libre durante el proceso de reacción es:</a:t>
            </a:r>
          </a:p>
        </p:txBody>
      </p:sp>
      <p:sp>
        <p:nvSpPr>
          <p:cNvPr id="45067" name="Text Box 17"/>
          <p:cNvSpPr txBox="1">
            <a:spLocks noChangeArrowheads="1"/>
          </p:cNvSpPr>
          <p:nvPr/>
        </p:nvSpPr>
        <p:spPr bwMode="auto">
          <a:xfrm>
            <a:off x="5508625" y="4289425"/>
            <a:ext cx="3455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>
                <a:solidFill>
                  <a:srgbClr val="FF0000"/>
                </a:solidFill>
                <a:latin typeface="Bradley Hand ITC" pitchFamily="66" charset="0"/>
                <a:sym typeface="Wingdings" pitchFamily="2" charset="2"/>
              </a:rPr>
              <a:t></a:t>
            </a:r>
            <a:r>
              <a:rPr kumimoji="0" lang="es-ES" altLang="en-US" sz="1600">
                <a:latin typeface="Bradley Hand ITC" pitchFamily="66" charset="0"/>
                <a:sym typeface="Wingdings" pitchFamily="2" charset="2"/>
              </a:rPr>
              <a:t> </a:t>
            </a:r>
            <a:r>
              <a:rPr kumimoji="0" lang="es-ES" altLang="en-US" sz="1600">
                <a:solidFill>
                  <a:srgbClr val="000099"/>
                </a:solidFill>
                <a:latin typeface="Bradley Hand ITC" pitchFamily="66" charset="0"/>
              </a:rPr>
              <a:t>Ecuación de Gibbs-Helmholtz</a:t>
            </a:r>
          </a:p>
        </p:txBody>
      </p:sp>
      <p:graphicFrame>
        <p:nvGraphicFramePr>
          <p:cNvPr id="45068" name="Object 20"/>
          <p:cNvGraphicFramePr>
            <a:graphicFrameLocks noChangeAspect="1"/>
          </p:cNvGraphicFramePr>
          <p:nvPr/>
        </p:nvGraphicFramePr>
        <p:xfrm>
          <a:off x="3546475" y="4289425"/>
          <a:ext cx="16637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7" imgW="1040948" imgH="177723" progId="Equation.DSMT4">
                  <p:embed/>
                </p:oleObj>
              </mc:Choice>
              <mc:Fallback>
                <p:oleObj name="Equation" r:id="rId7" imgW="1040948" imgH="17772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289425"/>
                        <a:ext cx="16637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12 Cerrar llave"/>
          <p:cNvSpPr>
            <a:spLocks/>
          </p:cNvSpPr>
          <p:nvPr/>
        </p:nvSpPr>
        <p:spPr bwMode="auto">
          <a:xfrm flipH="1">
            <a:off x="2124075" y="5181600"/>
            <a:ext cx="90488" cy="1190625"/>
          </a:xfrm>
          <a:prstGeom prst="rightBrace">
            <a:avLst>
              <a:gd name="adj1" fmla="val 39961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5070" name="Rectangle 3"/>
          <p:cNvSpPr>
            <a:spLocks noChangeArrowheads="1"/>
          </p:cNvSpPr>
          <p:nvPr/>
        </p:nvSpPr>
        <p:spPr bwMode="auto">
          <a:xfrm>
            <a:off x="2235200" y="5157788"/>
            <a:ext cx="554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l-GR" altLang="en-US" sz="16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n-US" sz="1600" b="0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s-ES" altLang="en-US" sz="16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n-US" sz="1600" b="0">
                <a:solidFill>
                  <a:srgbClr val="00206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 0   </a:t>
            </a:r>
            <a:r>
              <a:rPr lang="es-ES" altLang="en-US" sz="1600" b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s-ES" altLang="en-US" sz="1600" b="0">
                <a:solidFill>
                  <a:srgbClr val="00206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s-ES" altLang="en-US" sz="1600" b="0">
                <a:solidFill>
                  <a:srgbClr val="292929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la reacción es espontánea tal como está escrita</a:t>
            </a:r>
            <a:endParaRPr lang="es-ES" altLang="en-US" sz="1600" b="0">
              <a:solidFill>
                <a:srgbClr val="00206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5071" name="Rectangle 3"/>
          <p:cNvSpPr>
            <a:spLocks noChangeArrowheads="1"/>
          </p:cNvSpPr>
          <p:nvPr/>
        </p:nvSpPr>
        <p:spPr bwMode="auto">
          <a:xfrm>
            <a:off x="2235200" y="5600700"/>
            <a:ext cx="554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l-GR" altLang="en-US" sz="16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n-US" sz="1600" b="0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s-ES" altLang="en-US" sz="16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n-US" sz="1600" b="0">
                <a:solidFill>
                  <a:srgbClr val="00206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&gt; 0   </a:t>
            </a:r>
            <a:r>
              <a:rPr lang="es-ES" altLang="en-US" sz="1600" b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s-ES" altLang="en-US" sz="1600" b="0">
                <a:solidFill>
                  <a:srgbClr val="00206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s-ES" altLang="en-US" sz="1600" b="0">
                <a:solidFill>
                  <a:srgbClr val="292929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la reacción es espontánea en sentido inverso</a:t>
            </a:r>
          </a:p>
        </p:txBody>
      </p:sp>
      <p:sp>
        <p:nvSpPr>
          <p:cNvPr id="45072" name="Rectangle 3"/>
          <p:cNvSpPr>
            <a:spLocks noChangeArrowheads="1"/>
          </p:cNvSpPr>
          <p:nvPr/>
        </p:nvSpPr>
        <p:spPr bwMode="auto">
          <a:xfrm>
            <a:off x="2235200" y="6045200"/>
            <a:ext cx="554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l-GR" altLang="en-US" sz="16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n-US" sz="1600" b="0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s-ES" altLang="en-US" sz="16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n-US" sz="1600" b="0">
                <a:solidFill>
                  <a:srgbClr val="00206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= 0   </a:t>
            </a:r>
            <a:r>
              <a:rPr lang="es-ES" altLang="en-US" sz="1600" b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s-ES" altLang="en-US" sz="1600" b="0">
                <a:solidFill>
                  <a:srgbClr val="00206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s-ES" altLang="en-US" sz="1600" b="0">
                <a:solidFill>
                  <a:srgbClr val="292929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la reacción está en equilibrio</a:t>
            </a:r>
          </a:p>
        </p:txBody>
      </p:sp>
      <p:sp>
        <p:nvSpPr>
          <p:cNvPr id="45073" name="Rectangle 3"/>
          <p:cNvSpPr>
            <a:spLocks noChangeArrowheads="1"/>
          </p:cNvSpPr>
          <p:nvPr/>
        </p:nvSpPr>
        <p:spPr bwMode="auto">
          <a:xfrm>
            <a:off x="563563" y="4748213"/>
            <a:ext cx="832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De acuerdo con la 2ª ley de la Termodinámica, para </a:t>
            </a:r>
            <a:r>
              <a:rPr lang="es-ES" altLang="en-US" sz="1600" b="0" i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T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y </a:t>
            </a:r>
            <a:r>
              <a:rPr lang="es-ES" altLang="en-US" sz="1600" b="0" i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constantes:</a:t>
            </a:r>
          </a:p>
        </p:txBody>
      </p:sp>
      <p:sp>
        <p:nvSpPr>
          <p:cNvPr id="45074" name="Text Box 17"/>
          <p:cNvSpPr txBox="1">
            <a:spLocks noChangeArrowheads="1"/>
          </p:cNvSpPr>
          <p:nvPr/>
        </p:nvSpPr>
        <p:spPr bwMode="auto">
          <a:xfrm>
            <a:off x="7667625" y="2560638"/>
            <a:ext cx="1225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200" b="0" i="1">
                <a:solidFill>
                  <a:srgbClr val="4D4D4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J. Willard Gibbs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200" b="0">
                <a:solidFill>
                  <a:srgbClr val="4D4D4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(1839 - 1903)</a:t>
            </a:r>
          </a:p>
        </p:txBody>
      </p:sp>
      <p:sp>
        <p:nvSpPr>
          <p:cNvPr id="45075" name="Rectangle 3"/>
          <p:cNvSpPr>
            <a:spLocks noChangeArrowheads="1"/>
          </p:cNvSpPr>
          <p:nvPr/>
        </p:nvSpPr>
        <p:spPr bwMode="auto">
          <a:xfrm>
            <a:off x="563563" y="2700338"/>
            <a:ext cx="67452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cs typeface="Times New Roman" pitchFamily="18" charset="0"/>
                <a:sym typeface="Wingdings" pitchFamily="2" charset="2"/>
              </a:rPr>
              <a:t>Se define una nueva función de estado, la </a:t>
            </a:r>
            <a:r>
              <a:rPr lang="es-ES" altLang="en-US" sz="1600">
                <a:latin typeface="Calibri" pitchFamily="34" charset="0"/>
                <a:cs typeface="Times New Roman" pitchFamily="18" charset="0"/>
                <a:sym typeface="Wingdings" pitchFamily="2" charset="2"/>
              </a:rPr>
              <a:t>energía libre de Gibbs</a:t>
            </a:r>
            <a:r>
              <a:rPr lang="es-ES" altLang="en-US" sz="1600" b="0">
                <a:latin typeface="Calibri" pitchFamily="34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s-ES" altLang="en-US" sz="1600" b="0" i="1">
                <a:latin typeface="Calibri" pitchFamily="34" charset="0"/>
                <a:cs typeface="Times New Roman" pitchFamily="18" charset="0"/>
                <a:sym typeface="Wingdings" pitchFamily="2" charset="2"/>
              </a:rPr>
              <a:t>G</a:t>
            </a:r>
            <a:r>
              <a:rPr lang="es-ES" altLang="en-US" sz="1600" b="0">
                <a:latin typeface="Calibri" pitchFamily="34" charset="0"/>
                <a:cs typeface="Times New Roman" pitchFamily="18" charset="0"/>
                <a:sym typeface="Wingdings" pitchFamily="2" charset="2"/>
              </a:rPr>
              <a:t>, a partir de la entalpía y entropía del sistema: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4608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C6EBCC0-10EE-4C21-AD47-220205831F8F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563563" y="1412875"/>
            <a:ext cx="80406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l-GR" altLang="en-US" sz="16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G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indica la capacidad de una reacción para generar productos. La cantidad de energía disponible para realizar un trabajo es igual a </a:t>
            </a:r>
            <a:r>
              <a:rPr lang="el-GR" altLang="en-US" sz="16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G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y el trabajo máximo que se puede extraer de un proceso químico es:</a:t>
            </a:r>
          </a:p>
        </p:txBody>
      </p:sp>
      <p:graphicFrame>
        <p:nvGraphicFramePr>
          <p:cNvPr id="46087" name="Object 20"/>
          <p:cNvGraphicFramePr>
            <a:graphicFrameLocks noChangeAspect="1"/>
          </p:cNvGraphicFramePr>
          <p:nvPr/>
        </p:nvGraphicFramePr>
        <p:xfrm>
          <a:off x="3906838" y="2093913"/>
          <a:ext cx="1162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4" imgW="774364" imgH="228501" progId="Equation.DSMT4">
                  <p:embed/>
                </p:oleObj>
              </mc:Choice>
              <mc:Fallback>
                <p:oleObj name="Equation" r:id="rId4" imgW="774364" imgH="228501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2093913"/>
                        <a:ext cx="1162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3"/>
          <p:cNvSpPr>
            <a:spLocks noChangeArrowheads="1"/>
          </p:cNvSpPr>
          <p:nvPr/>
        </p:nvSpPr>
        <p:spPr bwMode="auto">
          <a:xfrm>
            <a:off x="563563" y="2565400"/>
            <a:ext cx="80406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También aparecen tabulados los valores de las </a:t>
            </a:r>
            <a:r>
              <a:rPr lang="es-ES" altLang="en-US" sz="160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energía libre estándar de formación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G</a:t>
            </a:r>
            <a:r>
              <a:rPr kumimoji="0" lang="es-ES" altLang="en-US" sz="1600" b="0" i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= variación de energía libre en la formación de 1 mol de sustancia a partir de sus elementos en sus estados estándar (generalmente a 25 °C, 1 atm)</a:t>
            </a:r>
          </a:p>
        </p:txBody>
      </p:sp>
      <p:sp>
        <p:nvSpPr>
          <p:cNvPr id="46089" name="Rectangle 3"/>
          <p:cNvSpPr>
            <a:spLocks noChangeArrowheads="1"/>
          </p:cNvSpPr>
          <p:nvPr/>
        </p:nvSpPr>
        <p:spPr bwMode="auto">
          <a:xfrm>
            <a:off x="563563" y="3860800"/>
            <a:ext cx="8040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La variación de energía libre estándar de una reacción también se calcula a partir de las energías libres de formación de los compuestos:</a:t>
            </a:r>
          </a:p>
        </p:txBody>
      </p:sp>
      <p:graphicFrame>
        <p:nvGraphicFramePr>
          <p:cNvPr id="46090" name="Object 20"/>
          <p:cNvGraphicFramePr>
            <a:graphicFrameLocks noChangeAspect="1"/>
          </p:cNvGraphicFramePr>
          <p:nvPr/>
        </p:nvGraphicFramePr>
        <p:xfrm>
          <a:off x="2268538" y="4508500"/>
          <a:ext cx="4438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6" imgW="2959100" imgH="254000" progId="Equation.DSMT4">
                  <p:embed/>
                </p:oleObj>
              </mc:Choice>
              <mc:Fallback>
                <p:oleObj name="Equation" r:id="rId6" imgW="2959100" imgH="254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08500"/>
                        <a:ext cx="44386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Rectangle 15"/>
          <p:cNvSpPr>
            <a:spLocks noChangeArrowheads="1"/>
          </p:cNvSpPr>
          <p:nvPr/>
        </p:nvSpPr>
        <p:spPr bwMode="auto">
          <a:xfrm>
            <a:off x="827088" y="5157788"/>
            <a:ext cx="7705725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0320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006600"/>
              </a:buClr>
              <a:buFont typeface="Wingdings" pitchFamily="2" charset="2"/>
              <a:buChar char="§"/>
            </a:pPr>
            <a:r>
              <a:rPr lang="el-GR" altLang="en-US" sz="1600" b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G</a:t>
            </a:r>
            <a:r>
              <a:rPr lang="es-ES" altLang="en-US" sz="1600" b="0" i="1" baseline="-2500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f</a:t>
            </a:r>
            <a:r>
              <a:rPr lang="es-ES" altLang="en-US" sz="1600" b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° </a:t>
            </a:r>
            <a:r>
              <a:rPr kumimoji="0" lang="es-ES" altLang="en-US" sz="1600" b="0">
                <a:solidFill>
                  <a:srgbClr val="333333"/>
                </a:solidFill>
                <a:latin typeface="Times New Roman" pitchFamily="18" charset="0"/>
              </a:rPr>
              <a:t>es una medida de la estabilidad de un compuesto: </a:t>
            </a:r>
          </a:p>
          <a:p>
            <a:pPr lvl="1" eaLnBrk="1" hangingPunct="1">
              <a:spcBef>
                <a:spcPts val="900"/>
              </a:spcBef>
              <a:buClr>
                <a:srgbClr val="FF0000"/>
              </a:buClr>
              <a:buFontTx/>
              <a:buChar char="•"/>
            </a:pP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G</a:t>
            </a:r>
            <a:r>
              <a:rPr lang="es-ES" altLang="en-US" sz="1600" b="0" i="1" baseline="-2500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f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° 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</a:rPr>
              <a:t>&gt; 0 </a:t>
            </a:r>
            <a:r>
              <a:rPr kumimoji="0" lang="es-ES" altLang="en-US" sz="16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</a:rPr>
              <a:t>el compuesto es inestable y tiende a descomponerse espontáneamente. </a:t>
            </a:r>
          </a:p>
          <a:p>
            <a:pPr lvl="1" eaLnBrk="1" hangingPunct="1">
              <a:spcBef>
                <a:spcPts val="900"/>
              </a:spcBef>
              <a:buClr>
                <a:srgbClr val="FF0000"/>
              </a:buClr>
              <a:buFontTx/>
              <a:buChar char="•"/>
            </a:pP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G</a:t>
            </a:r>
            <a:r>
              <a:rPr lang="es-ES" altLang="en-US" sz="1600" b="0" i="1" baseline="-2500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f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° 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</a:rPr>
              <a:t>&lt; 0 </a:t>
            </a:r>
            <a:r>
              <a:rPr kumimoji="0" lang="es-ES" altLang="en-US" sz="16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</a:rPr>
              <a:t>el compuesto es estable y es fácil formarlo a partir de sus elementos</a:t>
            </a:r>
            <a:endParaRPr kumimoji="0" lang="el-GR" altLang="en-US" sz="1600" b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46092" name="12 Cerrar llave"/>
          <p:cNvSpPr>
            <a:spLocks/>
          </p:cNvSpPr>
          <p:nvPr/>
        </p:nvSpPr>
        <p:spPr bwMode="auto">
          <a:xfrm flipH="1">
            <a:off x="1316038" y="5562600"/>
            <a:ext cx="87312" cy="576263"/>
          </a:xfrm>
          <a:prstGeom prst="rightBrace">
            <a:avLst>
              <a:gd name="adj1" fmla="val 20045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6093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006600"/>
                </a:solidFill>
                <a:latin typeface="Arial" charset="0"/>
              </a:rPr>
              <a:t>12. Energía libre y espontaneidad</a:t>
            </a:r>
          </a:p>
        </p:txBody>
      </p:sp>
      <p:graphicFrame>
        <p:nvGraphicFramePr>
          <p:cNvPr id="46094" name="1 Objeto"/>
          <p:cNvGraphicFramePr>
            <a:graphicFrameLocks noChangeAspect="1"/>
          </p:cNvGraphicFramePr>
          <p:nvPr/>
        </p:nvGraphicFramePr>
        <p:xfrm>
          <a:off x="3573463" y="3441700"/>
          <a:ext cx="182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8" imgW="1218671" imgH="203112" progId="Equation.DSMT4">
                  <p:embed/>
                </p:oleObj>
              </mc:Choice>
              <mc:Fallback>
                <p:oleObj name="Equation" r:id="rId8" imgW="1218671" imgH="203112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3441700"/>
                        <a:ext cx="1828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Text Box 17"/>
          <p:cNvSpPr txBox="1">
            <a:spLocks noChangeArrowheads="1"/>
          </p:cNvSpPr>
          <p:nvPr/>
        </p:nvSpPr>
        <p:spPr bwMode="auto">
          <a:xfrm>
            <a:off x="6732588" y="4541838"/>
            <a:ext cx="22320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 b="0">
                <a:solidFill>
                  <a:srgbClr val="C00000"/>
                </a:solidFill>
                <a:latin typeface="Bradley Hand ITC" pitchFamily="66" charset="0"/>
                <a:sym typeface="Wingdings" pitchFamily="2" charset="2"/>
              </a:rPr>
              <a:t></a:t>
            </a:r>
            <a:r>
              <a:rPr kumimoji="0" lang="es-ES" altLang="en-US" sz="1600" b="0">
                <a:solidFill>
                  <a:srgbClr val="333333"/>
                </a:solidFill>
                <a:latin typeface="Bradley Hand ITC" pitchFamily="66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333333"/>
                </a:solidFill>
                <a:latin typeface="Bradley Hand ITC" pitchFamily="66" charset="0"/>
              </a:rPr>
              <a:t>Para los elementos en su estado estándar, </a:t>
            </a:r>
            <a:r>
              <a:rPr kumimoji="0" lang="el-GR" altLang="en-US" sz="1600" b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G°</a:t>
            </a:r>
            <a:r>
              <a:rPr kumimoji="0" lang="es-ES" altLang="en-US" sz="1600" b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kumimoji="0" lang="es-ES" altLang="en-US" sz="1600" b="0">
              <a:solidFill>
                <a:srgbClr val="333333"/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4710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B4F58EC-EF22-4A14-88E1-32CCC9A06541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47110" name="Picture 19" descr="TB20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508500"/>
            <a:ext cx="60706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>
                <a:solidFill>
                  <a:srgbClr val="990033"/>
                </a:solidFill>
                <a:latin typeface="Arial" charset="0"/>
              </a:rPr>
              <a:t>13. Energía libre y temperatura</a:t>
            </a:r>
          </a:p>
        </p:txBody>
      </p:sp>
      <p:pic>
        <p:nvPicPr>
          <p:cNvPr id="47112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5038"/>
            <a:ext cx="5113338" cy="214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3" name="Rectangle 3"/>
          <p:cNvSpPr>
            <a:spLocks noChangeArrowheads="1"/>
          </p:cNvSpPr>
          <p:nvPr/>
        </p:nvSpPr>
        <p:spPr bwMode="auto">
          <a:xfrm>
            <a:off x="563563" y="1412875"/>
            <a:ext cx="5521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cs typeface="Times New Roman" pitchFamily="18" charset="0"/>
                <a:sym typeface="Wingdings" pitchFamily="2" charset="2"/>
              </a:rPr>
              <a:t>La temperatura absoluta </a:t>
            </a:r>
            <a:r>
              <a:rPr lang="es-ES" altLang="en-US" sz="1600" b="0" i="1">
                <a:latin typeface="Calibri" pitchFamily="34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s-ES" altLang="en-US" sz="1600" b="0">
                <a:latin typeface="Calibri" pitchFamily="34" charset="0"/>
                <a:cs typeface="Times New Roman" pitchFamily="18" charset="0"/>
                <a:sym typeface="Wingdings" pitchFamily="2" charset="2"/>
              </a:rPr>
              <a:t> puede aumentar o reducir la tendencia a la espontaneidad a través del término </a:t>
            </a:r>
            <a:r>
              <a:rPr lang="es-ES" altLang="en-US" sz="1600" b="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−T</a:t>
            </a:r>
            <a:r>
              <a:rPr lang="el-GR" altLang="en-US" sz="16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S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:</a:t>
            </a:r>
          </a:p>
        </p:txBody>
      </p:sp>
      <p:graphicFrame>
        <p:nvGraphicFramePr>
          <p:cNvPr id="47114" name="Object 20"/>
          <p:cNvGraphicFramePr>
            <a:graphicFrameLocks noChangeAspect="1"/>
          </p:cNvGraphicFramePr>
          <p:nvPr/>
        </p:nvGraphicFramePr>
        <p:xfrm>
          <a:off x="6156325" y="1560513"/>
          <a:ext cx="16637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6" imgW="1040948" imgH="177723" progId="Equation.DSMT4">
                  <p:embed/>
                </p:oleObj>
              </mc:Choice>
              <mc:Fallback>
                <p:oleObj name="Equation" r:id="rId6" imgW="1040948" imgH="17772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560513"/>
                        <a:ext cx="16637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4813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D53F935-C43F-4CDB-8545-785ED2EDABF3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26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990033"/>
                </a:solidFill>
                <a:latin typeface="Arial" charset="0"/>
              </a:rPr>
              <a:t>13. Energía libre y temperatura</a:t>
            </a:r>
          </a:p>
        </p:txBody>
      </p:sp>
      <p:sp>
        <p:nvSpPr>
          <p:cNvPr id="48135" name="Rectangle 15"/>
          <p:cNvSpPr>
            <a:spLocks noChangeArrowheads="1"/>
          </p:cNvSpPr>
          <p:nvPr/>
        </p:nvSpPr>
        <p:spPr bwMode="auto">
          <a:xfrm>
            <a:off x="1835150" y="1211263"/>
            <a:ext cx="5113338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600" b="0">
                <a:solidFill>
                  <a:srgbClr val="4D4D4D"/>
                </a:solidFill>
                <a:latin typeface="Times New Roman" pitchFamily="18" charset="0"/>
              </a:rPr>
              <a:t>reacción de descomposición de la calcita a 25°C</a:t>
            </a:r>
          </a:p>
        </p:txBody>
      </p:sp>
      <p:sp>
        <p:nvSpPr>
          <p:cNvPr id="48136" name="Rectangle 61"/>
          <p:cNvSpPr>
            <a:spLocks noChangeArrowheads="1"/>
          </p:cNvSpPr>
          <p:nvPr/>
        </p:nvSpPr>
        <p:spPr bwMode="auto">
          <a:xfrm>
            <a:off x="539750" y="1196975"/>
            <a:ext cx="15128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kumimoji="0" lang="en-US" altLang="en-US" sz="1800" b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Ejemplo:</a:t>
            </a:r>
          </a:p>
        </p:txBody>
      </p:sp>
      <p:sp>
        <p:nvSpPr>
          <p:cNvPr id="48137" name="Rectangle 15"/>
          <p:cNvSpPr>
            <a:spLocks noChangeArrowheads="1"/>
          </p:cNvSpPr>
          <p:nvPr/>
        </p:nvSpPr>
        <p:spPr bwMode="auto">
          <a:xfrm>
            <a:off x="468313" y="2147888"/>
            <a:ext cx="295275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indent="31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Para aplicar la ecuación de </a:t>
            </a:r>
            <a:r>
              <a:rPr kumimoji="0" lang="el-GR" altLang="en-US" sz="14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4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G°</a:t>
            </a: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 debemos conocer </a:t>
            </a:r>
            <a:r>
              <a:rPr kumimoji="0" lang="el-GR" altLang="en-US" sz="14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4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H°</a:t>
            </a: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 y </a:t>
            </a:r>
            <a:r>
              <a:rPr kumimoji="0" lang="el-GR" altLang="en-US" sz="14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4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S°</a:t>
            </a: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 (valores obtenidos de las tablas) </a:t>
            </a:r>
            <a:r>
              <a:rPr kumimoji="0" lang="es-ES" altLang="en-US" sz="1400" b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</a:t>
            </a:r>
          </a:p>
        </p:txBody>
      </p:sp>
      <p:pic>
        <p:nvPicPr>
          <p:cNvPr id="4813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1571625"/>
            <a:ext cx="2811463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9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219325"/>
            <a:ext cx="40449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40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084513"/>
            <a:ext cx="47783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41" name="Line 17"/>
          <p:cNvSpPr>
            <a:spLocks noChangeShapeType="1"/>
          </p:cNvSpPr>
          <p:nvPr/>
        </p:nvSpPr>
        <p:spPr bwMode="auto">
          <a:xfrm flipV="1">
            <a:off x="3419475" y="2363788"/>
            <a:ext cx="360363" cy="360362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142" name="Line 18"/>
          <p:cNvSpPr>
            <a:spLocks noChangeShapeType="1"/>
          </p:cNvSpPr>
          <p:nvPr/>
        </p:nvSpPr>
        <p:spPr bwMode="auto">
          <a:xfrm>
            <a:off x="3419475" y="2724150"/>
            <a:ext cx="360363" cy="36036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468313" y="3689350"/>
            <a:ext cx="33829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indent="31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Ahora calculo </a:t>
            </a:r>
            <a:r>
              <a:rPr kumimoji="0" lang="el-GR" altLang="en-US" sz="14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4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G°</a:t>
            </a: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 a partir de </a:t>
            </a:r>
            <a:r>
              <a:rPr kumimoji="0" lang="el-GR" altLang="en-US" sz="14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4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H°</a:t>
            </a: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 y </a:t>
            </a:r>
            <a:r>
              <a:rPr kumimoji="0" lang="el-GR" altLang="en-US" sz="14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4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S°</a:t>
            </a:r>
            <a:r>
              <a:rPr kumimoji="0" lang="es-ES" altLang="en-US" sz="1400" b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kumimoji="0" lang="es-ES" altLang="en-US" sz="1400" b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</a:t>
            </a:r>
          </a:p>
        </p:txBody>
      </p:sp>
      <p:pic>
        <p:nvPicPr>
          <p:cNvPr id="48144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32213"/>
            <a:ext cx="48768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45" name="Rectangle 15"/>
          <p:cNvSpPr>
            <a:spLocks noChangeArrowheads="1"/>
          </p:cNvSpPr>
          <p:nvPr/>
        </p:nvSpPr>
        <p:spPr bwMode="auto">
          <a:xfrm>
            <a:off x="611188" y="4092575"/>
            <a:ext cx="6769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175" indent="-31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600" b="0">
                <a:solidFill>
                  <a:srgbClr val="333333"/>
                </a:solidFill>
                <a:latin typeface="Calibri" pitchFamily="34" charset="0"/>
                <a:sym typeface="Wingdings" pitchFamily="2" charset="2"/>
              </a:rPr>
              <a:t></a:t>
            </a:r>
            <a:r>
              <a:rPr kumimoji="0" lang="es-ES" altLang="en-US" sz="1600" b="0">
                <a:solidFill>
                  <a:srgbClr val="990033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990033"/>
                </a:solidFill>
                <a:latin typeface="Calibri" pitchFamily="34" charset="0"/>
              </a:rPr>
              <a:t>Como </a:t>
            </a:r>
            <a:r>
              <a:rPr kumimoji="0" lang="el-GR" altLang="en-US" sz="1600" b="0">
                <a:solidFill>
                  <a:srgbClr val="990033"/>
                </a:solidFill>
                <a:latin typeface="Calibri" pitchFamily="34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990033"/>
                </a:solidFill>
                <a:latin typeface="Calibri" pitchFamily="34" charset="0"/>
                <a:cs typeface="Times New Roman" pitchFamily="18" charset="0"/>
              </a:rPr>
              <a:t>G°</a:t>
            </a:r>
            <a:r>
              <a:rPr kumimoji="0" lang="es-ES" altLang="en-US" sz="1600" b="0">
                <a:solidFill>
                  <a:srgbClr val="990033"/>
                </a:solidFill>
                <a:latin typeface="Calibri" pitchFamily="34" charset="0"/>
              </a:rPr>
              <a:t> es elevado y positivo, a 25°C no se produce la reacción, sino que tiende a hacerlo en sentido inverso. Pero si elevamos mucho </a:t>
            </a:r>
            <a:r>
              <a:rPr kumimoji="0" lang="es-ES" altLang="en-US" sz="1600" b="0" i="1">
                <a:solidFill>
                  <a:srgbClr val="990033"/>
                </a:solidFill>
                <a:latin typeface="Calibri" pitchFamily="34" charset="0"/>
              </a:rPr>
              <a:t>T </a:t>
            </a:r>
            <a:r>
              <a:rPr kumimoji="0" lang="es-ES" altLang="en-US" sz="1600" b="0">
                <a:solidFill>
                  <a:srgbClr val="990033"/>
                </a:solidFill>
                <a:latin typeface="Calibri" pitchFamily="34" charset="0"/>
              </a:rPr>
              <a:t>(1000 °C)…</a:t>
            </a:r>
          </a:p>
        </p:txBody>
      </p:sp>
      <p:pic>
        <p:nvPicPr>
          <p:cNvPr id="48146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4740275"/>
            <a:ext cx="54848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47" name="Rectangle 15"/>
          <p:cNvSpPr>
            <a:spLocks noChangeArrowheads="1"/>
          </p:cNvSpPr>
          <p:nvPr/>
        </p:nvSpPr>
        <p:spPr bwMode="auto">
          <a:xfrm>
            <a:off x="611188" y="5100638"/>
            <a:ext cx="6769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175" indent="-31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600" b="0">
                <a:latin typeface="Calibri" pitchFamily="34" charset="0"/>
                <a:sym typeface="Wingdings" pitchFamily="2" charset="2"/>
              </a:rPr>
              <a:t></a:t>
            </a:r>
            <a:r>
              <a:rPr kumimoji="0" lang="es-ES" altLang="en-US" sz="1600" b="0">
                <a:solidFill>
                  <a:srgbClr val="990033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990033"/>
                </a:solidFill>
                <a:latin typeface="Calibri" pitchFamily="34" charset="0"/>
              </a:rPr>
              <a:t>Ahora </a:t>
            </a:r>
            <a:r>
              <a:rPr kumimoji="0" lang="el-GR" altLang="en-US" sz="1600" b="0">
                <a:solidFill>
                  <a:srgbClr val="990033"/>
                </a:solidFill>
                <a:latin typeface="Calibri" pitchFamily="34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990033"/>
                </a:solidFill>
                <a:latin typeface="Calibri" pitchFamily="34" charset="0"/>
                <a:cs typeface="Times New Roman" pitchFamily="18" charset="0"/>
              </a:rPr>
              <a:t>G°</a:t>
            </a:r>
            <a:r>
              <a:rPr kumimoji="0" lang="es-ES" altLang="en-US" sz="1600" b="0">
                <a:solidFill>
                  <a:srgbClr val="990033"/>
                </a:solidFill>
                <a:latin typeface="Calibri" pitchFamily="34" charset="0"/>
              </a:rPr>
              <a:t> es negativo, la reacción es espontánea a esa temperatura</a:t>
            </a:r>
          </a:p>
        </p:txBody>
      </p:sp>
      <p:sp>
        <p:nvSpPr>
          <p:cNvPr id="48148" name="Rectangle 15"/>
          <p:cNvSpPr>
            <a:spLocks noChangeArrowheads="1"/>
          </p:cNvSpPr>
          <p:nvPr/>
        </p:nvSpPr>
        <p:spPr bwMode="auto">
          <a:xfrm>
            <a:off x="611188" y="5461000"/>
            <a:ext cx="6769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175" indent="-31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n-US" sz="1600" b="0">
                <a:latin typeface="Calibri" pitchFamily="34" charset="0"/>
                <a:sym typeface="Wingdings" pitchFamily="2" charset="2"/>
              </a:rPr>
              <a:t></a:t>
            </a:r>
            <a:r>
              <a:rPr kumimoji="0" lang="es-ES" altLang="en-US" sz="1600" b="0">
                <a:solidFill>
                  <a:srgbClr val="990033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990033"/>
                </a:solidFill>
                <a:latin typeface="Calibri" pitchFamily="34" charset="0"/>
              </a:rPr>
              <a:t>La temperatura de equilibrio ( </a:t>
            </a:r>
            <a:r>
              <a:rPr kumimoji="0" lang="el-GR" altLang="en-US" sz="1600" b="0">
                <a:solidFill>
                  <a:srgbClr val="990033"/>
                </a:solidFill>
                <a:latin typeface="Calibri" pitchFamily="34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solidFill>
                  <a:srgbClr val="990033"/>
                </a:solidFill>
                <a:latin typeface="Calibri" pitchFamily="34" charset="0"/>
                <a:cs typeface="Times New Roman" pitchFamily="18" charset="0"/>
              </a:rPr>
              <a:t>G°</a:t>
            </a:r>
            <a:r>
              <a:rPr kumimoji="0" lang="es-ES" altLang="en-US" sz="1600" b="0">
                <a:solidFill>
                  <a:srgbClr val="990033"/>
                </a:solidFill>
                <a:latin typeface="Calibri" pitchFamily="34" charset="0"/>
              </a:rPr>
              <a:t> = 0) sería:</a:t>
            </a:r>
          </a:p>
        </p:txBody>
      </p:sp>
      <p:pic>
        <p:nvPicPr>
          <p:cNvPr id="48149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526088"/>
            <a:ext cx="31305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150" name="1 Objeto"/>
          <p:cNvGraphicFramePr>
            <a:graphicFrameLocks noChangeAspect="1"/>
          </p:cNvGraphicFramePr>
          <p:nvPr/>
        </p:nvGraphicFramePr>
        <p:xfrm>
          <a:off x="1138238" y="2967038"/>
          <a:ext cx="182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Equation" r:id="rId10" imgW="1218671" imgH="203112" progId="Equation.DSMT4">
                  <p:embed/>
                </p:oleObj>
              </mc:Choice>
              <mc:Fallback>
                <p:oleObj name="Equation" r:id="rId10" imgW="1218671" imgH="203112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967038"/>
                        <a:ext cx="1828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1" name="Rectangle 3"/>
          <p:cNvSpPr>
            <a:spLocks noChangeArrowheads="1"/>
          </p:cNvSpPr>
          <p:nvPr/>
        </p:nvSpPr>
        <p:spPr bwMode="auto">
          <a:xfrm>
            <a:off x="125413" y="6535738"/>
            <a:ext cx="83343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200">
                <a:solidFill>
                  <a:srgbClr val="CC0000"/>
                </a:solidFill>
                <a:latin typeface="Tempus Sans ITC" pitchFamily="82" charset="0"/>
                <a:sym typeface="Wingdings" pitchFamily="2" charset="2"/>
              </a:rPr>
              <a:t>Nota</a:t>
            </a:r>
            <a:r>
              <a:rPr lang="es-ES" altLang="es-ES" sz="1200" b="0">
                <a:solidFill>
                  <a:srgbClr val="CC0000"/>
                </a:solidFill>
                <a:latin typeface="Tempus Sans ITC" pitchFamily="82" charset="0"/>
                <a:sym typeface="Wingdings" pitchFamily="2" charset="2"/>
              </a:rPr>
              <a:t>:</a:t>
            </a:r>
            <a:r>
              <a:rPr lang="es-ES" altLang="es-ES" sz="1200" b="0">
                <a:latin typeface="Tempus Sans ITC" pitchFamily="82" charset="0"/>
                <a:sym typeface="Wingdings" pitchFamily="2" charset="2"/>
              </a:rPr>
              <a:t> </a:t>
            </a:r>
            <a:r>
              <a:rPr lang="es-ES" altLang="es-ES" sz="1200" b="0">
                <a:solidFill>
                  <a:schemeClr val="tx1"/>
                </a:solidFill>
                <a:latin typeface="Tempus Sans ITC" pitchFamily="82" charset="0"/>
                <a:sym typeface="Wingdings" pitchFamily="2" charset="2"/>
              </a:rPr>
              <a:t>Estos cálculos son aproximados porque se ha supuesto que </a:t>
            </a:r>
            <a:r>
              <a:rPr lang="el-GR" altLang="es-ES"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s-ES" sz="12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r>
              <a:rPr lang="es-ES" altLang="es-ES"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l-GR" altLang="es-ES"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s-ES" sz="1200" b="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s-ES" altLang="es-ES" sz="1200" b="0">
                <a:solidFill>
                  <a:schemeClr val="tx1"/>
                </a:solidFill>
                <a:latin typeface="Tempus Sans ITC" pitchFamily="82" charset="0"/>
                <a:sym typeface="Wingdings" pitchFamily="2" charset="2"/>
              </a:rPr>
              <a:t> son constantes con la temperatura.</a:t>
            </a:r>
          </a:p>
        </p:txBody>
      </p:sp>
      <p:pic>
        <p:nvPicPr>
          <p:cNvPr id="48152" name="Picture 16" descr="problem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6135688"/>
            <a:ext cx="40322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4915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009479E-7581-4A92-9B97-53F5FD11FA01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9158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>
                <a:solidFill>
                  <a:srgbClr val="000099"/>
                </a:solidFill>
                <a:latin typeface="Arial" charset="0"/>
              </a:rPr>
              <a:t>14. Energía libre y constante de equilibrio</a:t>
            </a: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563563" y="1412875"/>
            <a:ext cx="80406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Solo existe un valor de </a:t>
            </a:r>
            <a:r>
              <a:rPr lang="es-ES" altLang="en-US" sz="1600" b="0" i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T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en la que se encuentran en equilibrio reactivos y productos en sus estados estándar y en la que </a:t>
            </a:r>
            <a:r>
              <a:rPr kumimoji="0" lang="el-GR" altLang="en-US" sz="1600" b="0"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latin typeface="Times New Roman" pitchFamily="18" charset="0"/>
                <a:cs typeface="Times New Roman" pitchFamily="18" charset="0"/>
              </a:rPr>
              <a:t>G°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= 0. En otras condiciones, para saber si el proceso es espontáneo, debemos utilizar </a:t>
            </a:r>
            <a:r>
              <a:rPr kumimoji="0" lang="el-GR" altLang="en-US" sz="1600" b="0"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en lugar de </a:t>
            </a:r>
            <a:r>
              <a:rPr kumimoji="0" lang="el-GR" altLang="en-US" sz="1600" b="0"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latin typeface="Times New Roman" pitchFamily="18" charset="0"/>
                <a:cs typeface="Times New Roman" pitchFamily="18" charset="0"/>
              </a:rPr>
              <a:t>G°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sabiendo que: </a:t>
            </a:r>
          </a:p>
        </p:txBody>
      </p:sp>
      <p:graphicFrame>
        <p:nvGraphicFramePr>
          <p:cNvPr id="49160" name="Object 20"/>
          <p:cNvGraphicFramePr>
            <a:graphicFrameLocks noChangeAspect="1"/>
          </p:cNvGraphicFramePr>
          <p:nvPr/>
        </p:nvGraphicFramePr>
        <p:xfrm>
          <a:off x="2603500" y="2406650"/>
          <a:ext cx="20494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4" imgW="1282700" imgH="203200" progId="Equation.DSMT4">
                  <p:embed/>
                </p:oleObj>
              </mc:Choice>
              <mc:Fallback>
                <p:oleObj name="Equation" r:id="rId4" imgW="1282700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406650"/>
                        <a:ext cx="2049463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17"/>
          <p:cNvSpPr txBox="1">
            <a:spLocks noChangeArrowheads="1"/>
          </p:cNvSpPr>
          <p:nvPr/>
        </p:nvSpPr>
        <p:spPr bwMode="auto">
          <a:xfrm>
            <a:off x="5795963" y="2205038"/>
            <a:ext cx="29527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 i="1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R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= constante de los gases ideales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kumimoji="0" lang="es-ES" altLang="en-US" sz="1400" b="0" i="1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= temperatura absoluta (K)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kumimoji="0" lang="es-ES" altLang="en-US" sz="1400" b="0" i="1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Q</a:t>
            </a:r>
            <a:r>
              <a:rPr kumimoji="0" lang="es-ES" altLang="en-US" sz="1400" b="0">
                <a:solidFill>
                  <a:srgbClr val="333333"/>
                </a:solidFill>
                <a:latin typeface="Times New Roman" pitchFamily="18" charset="0"/>
                <a:sym typeface="Wingdings" pitchFamily="2" charset="2"/>
              </a:rPr>
              <a:t> = cociente de reacción</a:t>
            </a:r>
          </a:p>
        </p:txBody>
      </p:sp>
      <p:sp>
        <p:nvSpPr>
          <p:cNvPr id="49162" name="Line 25"/>
          <p:cNvSpPr>
            <a:spLocks noChangeShapeType="1"/>
          </p:cNvSpPr>
          <p:nvPr/>
        </p:nvSpPr>
        <p:spPr bwMode="gray">
          <a:xfrm flipH="1">
            <a:off x="5226050" y="2570163"/>
            <a:ext cx="392113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49163" name="Rectangle 3"/>
          <p:cNvSpPr>
            <a:spLocks noChangeArrowheads="1"/>
          </p:cNvSpPr>
          <p:nvPr/>
        </p:nvSpPr>
        <p:spPr bwMode="auto">
          <a:xfrm>
            <a:off x="563563" y="2924175"/>
            <a:ext cx="804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En equilibrio </a:t>
            </a:r>
            <a:r>
              <a:rPr kumimoji="0" lang="el-GR" altLang="en-US" sz="1600" b="0"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= 0, </a:t>
            </a:r>
            <a:r>
              <a:rPr lang="es-ES" altLang="en-US" sz="1600" b="0" i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Q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= </a:t>
            </a:r>
            <a:r>
              <a:rPr lang="es-ES" altLang="en-US" sz="1600" b="0" i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K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y se pueden obtener estas expresiones a partir de la anterior:</a:t>
            </a:r>
          </a:p>
        </p:txBody>
      </p:sp>
      <p:sp>
        <p:nvSpPr>
          <p:cNvPr id="49164" name="Rectangle 15"/>
          <p:cNvSpPr>
            <a:spLocks noChangeArrowheads="1"/>
          </p:cNvSpPr>
          <p:nvPr/>
        </p:nvSpPr>
        <p:spPr bwMode="auto">
          <a:xfrm>
            <a:off x="2359025" y="3321050"/>
            <a:ext cx="5040313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900"/>
              </a:spcBef>
              <a:buClr>
                <a:srgbClr val="FF0000"/>
              </a:buClr>
            </a:pP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G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° = 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−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RT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ln 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K</a:t>
            </a:r>
            <a:r>
              <a:rPr lang="es-ES" altLang="en-US" sz="1600" b="0" i="1" baseline="-2500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p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</a:rPr>
              <a:t>reacciones en fase gaseosa</a:t>
            </a:r>
          </a:p>
          <a:p>
            <a:pPr eaLnBrk="1" hangingPunct="1">
              <a:spcBef>
                <a:spcPts val="900"/>
              </a:spcBef>
              <a:buClr>
                <a:srgbClr val="FF0000"/>
              </a:buClr>
            </a:pP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G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° = 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−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RT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ln 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K</a:t>
            </a:r>
            <a:r>
              <a:rPr lang="es-ES" altLang="en-US" sz="1600" b="0" i="1" baseline="-2500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c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</a:rPr>
              <a:t>reacciones en disolución</a:t>
            </a:r>
          </a:p>
          <a:p>
            <a:pPr eaLnBrk="1" hangingPunct="1">
              <a:spcBef>
                <a:spcPts val="900"/>
              </a:spcBef>
              <a:buClr>
                <a:srgbClr val="FF0000"/>
              </a:buClr>
            </a:pP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G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° = 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−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RT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ln 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K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</a:rPr>
              <a:t>expresión general</a:t>
            </a:r>
          </a:p>
        </p:txBody>
      </p:sp>
      <p:sp>
        <p:nvSpPr>
          <p:cNvPr id="49165" name="12 Cerrar llave"/>
          <p:cNvSpPr>
            <a:spLocks/>
          </p:cNvSpPr>
          <p:nvPr/>
        </p:nvSpPr>
        <p:spPr bwMode="auto">
          <a:xfrm flipH="1">
            <a:off x="2286000" y="3355975"/>
            <a:ext cx="80963" cy="979488"/>
          </a:xfrm>
          <a:prstGeom prst="rightBrace">
            <a:avLst>
              <a:gd name="adj1" fmla="val 36742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9166" name="Rectangle 3"/>
          <p:cNvSpPr>
            <a:spLocks noChangeArrowheads="1"/>
          </p:cNvSpPr>
          <p:nvPr/>
        </p:nvSpPr>
        <p:spPr bwMode="auto">
          <a:xfrm>
            <a:off x="563563" y="4508500"/>
            <a:ext cx="804068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 una temperatura dada, </a:t>
            </a:r>
            <a:r>
              <a:rPr lang="es-ES" altLang="en-US" sz="1600" b="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y el estado de equilibrio pueden ser determinados por </a:t>
            </a:r>
            <a:r>
              <a:rPr kumimoji="0" lang="el-GR" altLang="en-US" sz="1600" b="0"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latin typeface="Times New Roman" pitchFamily="18" charset="0"/>
                <a:cs typeface="Times New Roman" pitchFamily="18" charset="0"/>
              </a:rPr>
              <a:t>G°</a:t>
            </a:r>
            <a:r>
              <a:rPr kumimoji="0"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</a:rPr>
              <a:t>, lo que permite calcular una constante de equilibrio a partir de los datos tabulados</a:t>
            </a:r>
            <a:endParaRPr lang="es-ES" altLang="en-US" sz="1600" b="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graphicFrame>
        <p:nvGraphicFramePr>
          <p:cNvPr id="49167" name="Object 20"/>
          <p:cNvGraphicFramePr>
            <a:graphicFrameLocks noChangeAspect="1"/>
          </p:cNvGraphicFramePr>
          <p:nvPr/>
        </p:nvGraphicFramePr>
        <p:xfrm>
          <a:off x="4008438" y="5084763"/>
          <a:ext cx="121761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quation" r:id="rId6" imgW="761669" imgH="203112" progId="Equation.DSMT4">
                  <p:embed/>
                </p:oleObj>
              </mc:Choice>
              <mc:Fallback>
                <p:oleObj name="Equation" r:id="rId6" imgW="761669" imgH="2031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084763"/>
                        <a:ext cx="121761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2 Conector recto"/>
          <p:cNvCxnSpPr/>
          <p:nvPr/>
        </p:nvCxnSpPr>
        <p:spPr bwMode="auto">
          <a:xfrm>
            <a:off x="5795963" y="2289175"/>
            <a:ext cx="0" cy="561975"/>
          </a:xfrm>
          <a:prstGeom prst="line">
            <a:avLst/>
          </a:prstGeom>
          <a:solidFill>
            <a:srgbClr val="CCCCFF"/>
          </a:solidFill>
          <a:ln w="3810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9" name="Rectangle 15"/>
          <p:cNvSpPr>
            <a:spLocks noChangeArrowheads="1"/>
          </p:cNvSpPr>
          <p:nvPr/>
        </p:nvSpPr>
        <p:spPr bwMode="auto">
          <a:xfrm>
            <a:off x="3062288" y="5516563"/>
            <a:ext cx="5470525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900"/>
              </a:spcBef>
              <a:buClr>
                <a:srgbClr val="FF0000"/>
              </a:buClr>
            </a:pP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Si 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K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 &gt; 1 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→ 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G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ea typeface="Calibri" pitchFamily="34" charset="0"/>
                <a:cs typeface="Calibri" pitchFamily="34" charset="0"/>
                <a:sym typeface="Wingdings" pitchFamily="2" charset="2"/>
              </a:rPr>
              <a:t>° &lt; 0 </a:t>
            </a:r>
            <a:r>
              <a:rPr kumimoji="0" lang="es-ES" altLang="en-US" sz="16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000099"/>
                </a:solidFill>
                <a:latin typeface="Times New Roman" pitchFamily="18" charset="0"/>
              </a:rPr>
              <a:t>reacción espontánea</a:t>
            </a:r>
          </a:p>
          <a:p>
            <a:pPr eaLnBrk="1" hangingPunct="1">
              <a:spcBef>
                <a:spcPts val="900"/>
              </a:spcBef>
              <a:buClr>
                <a:srgbClr val="FF0000"/>
              </a:buClr>
            </a:pP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</a:rPr>
              <a:t>Si 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</a:rPr>
              <a:t>K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</a:rPr>
              <a:t> &lt; 1 → 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</a:rPr>
              <a:t>G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°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</a:rPr>
              <a:t> &gt; 0 </a:t>
            </a:r>
            <a:r>
              <a:rPr lang="es-ES" altLang="en-US" sz="16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sym typeface="Wingdings" pitchFamily="2" charset="2"/>
              </a:rPr>
              <a:t> reacción no espontánea tal como está</a:t>
            </a:r>
            <a:endParaRPr kumimoji="0" lang="es-ES" altLang="en-US" sz="1600" b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900"/>
              </a:spcBef>
              <a:buClr>
                <a:srgbClr val="FF0000"/>
              </a:buClr>
            </a:pP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</a:rPr>
              <a:t>Si 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</a:rPr>
              <a:t>K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</a:rPr>
              <a:t> = 1 → 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</a:rPr>
              <a:t>G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°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</a:rPr>
              <a:t> = 0 </a:t>
            </a:r>
            <a:r>
              <a:rPr lang="es-ES" altLang="en-US" sz="16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sym typeface="Wingdings" pitchFamily="2" charset="2"/>
              </a:rPr>
              <a:t> reacción en equilibrio</a:t>
            </a:r>
            <a:endParaRPr kumimoji="0" lang="es-ES" altLang="en-US" sz="1600" b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49170" name="12 Cerrar llave"/>
          <p:cNvSpPr>
            <a:spLocks/>
          </p:cNvSpPr>
          <p:nvPr/>
        </p:nvSpPr>
        <p:spPr bwMode="auto">
          <a:xfrm flipH="1">
            <a:off x="2989263" y="5551488"/>
            <a:ext cx="79375" cy="979487"/>
          </a:xfrm>
          <a:prstGeom prst="rightBrace">
            <a:avLst>
              <a:gd name="adj1" fmla="val 37477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9171" name="Rectangle 3"/>
          <p:cNvSpPr>
            <a:spLocks noChangeArrowheads="1"/>
          </p:cNvSpPr>
          <p:nvPr/>
        </p:nvSpPr>
        <p:spPr bwMode="auto">
          <a:xfrm>
            <a:off x="563563" y="5697538"/>
            <a:ext cx="22796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También se puede establecer un criterio de espontaneidad: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5018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42C2283-C687-45D4-9DC3-C56ADAEB4230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261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000099"/>
                </a:solidFill>
                <a:latin typeface="Arial" charset="0"/>
              </a:rPr>
              <a:t>14. Energía libre y constante de equilibrio</a:t>
            </a:r>
          </a:p>
        </p:txBody>
      </p:sp>
      <p:sp>
        <p:nvSpPr>
          <p:cNvPr id="50183" name="Rectangle 3"/>
          <p:cNvSpPr>
            <a:spLocks noChangeArrowheads="1"/>
          </p:cNvSpPr>
          <p:nvPr/>
        </p:nvSpPr>
        <p:spPr bwMode="auto">
          <a:xfrm>
            <a:off x="563563" y="1412875"/>
            <a:ext cx="80406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Si combinamos: </a:t>
            </a:r>
          </a:p>
        </p:txBody>
      </p:sp>
      <p:graphicFrame>
        <p:nvGraphicFramePr>
          <p:cNvPr id="50184" name="Object 20"/>
          <p:cNvGraphicFramePr>
            <a:graphicFrameLocks noChangeAspect="1"/>
          </p:cNvGraphicFramePr>
          <p:nvPr/>
        </p:nvGraphicFramePr>
        <p:xfrm>
          <a:off x="2593975" y="1412875"/>
          <a:ext cx="1562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4" imgW="1040948" imgH="177723" progId="Equation.DSMT4">
                  <p:embed/>
                </p:oleObj>
              </mc:Choice>
              <mc:Fallback>
                <p:oleObj name="Equation" r:id="rId4" imgW="1040948" imgH="17772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1412875"/>
                        <a:ext cx="1562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3"/>
          <p:cNvSpPr>
            <a:spLocks noChangeArrowheads="1"/>
          </p:cNvSpPr>
          <p:nvPr/>
        </p:nvSpPr>
        <p:spPr bwMode="auto">
          <a:xfrm>
            <a:off x="563563" y="2954338"/>
            <a:ext cx="80406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Considerando que </a:t>
            </a:r>
            <a:r>
              <a:rPr kumimoji="0" lang="el-GR" altLang="en-US" sz="1600" b="0"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s-ES" altLang="en-US" sz="1600" b="0" i="1">
                <a:latin typeface="Times New Roman" pitchFamily="18" charset="0"/>
                <a:cs typeface="Times New Roman" pitchFamily="18" charset="0"/>
              </a:rPr>
              <a:t>H° 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y </a:t>
            </a:r>
            <a:r>
              <a:rPr lang="el-GR" altLang="en-US" sz="1600" b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n-US" sz="1600" b="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altLang="en-US" sz="1600" b="0"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s-ES" altLang="en-US" sz="16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son constantes, resulta que </a:t>
            </a:r>
            <a:r>
              <a:rPr lang="es-ES" altLang="en-US" sz="16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ln </a:t>
            </a:r>
            <a:r>
              <a:rPr lang="es-ES" altLang="en-US" sz="1600" b="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s-ES" altLang="en-US" sz="16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es función lineal de </a:t>
            </a:r>
            <a:r>
              <a:rPr lang="es-ES" altLang="en-US" sz="1600" b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1/</a:t>
            </a:r>
            <a:r>
              <a:rPr lang="es-ES" altLang="en-US" sz="1600" b="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:</a:t>
            </a:r>
          </a:p>
        </p:txBody>
      </p:sp>
      <p:sp>
        <p:nvSpPr>
          <p:cNvPr id="50186" name="12 Cerrar llave"/>
          <p:cNvSpPr>
            <a:spLocks/>
          </p:cNvSpPr>
          <p:nvPr/>
        </p:nvSpPr>
        <p:spPr bwMode="auto">
          <a:xfrm>
            <a:off x="4598988" y="1412875"/>
            <a:ext cx="131762" cy="720725"/>
          </a:xfrm>
          <a:prstGeom prst="rightBrace">
            <a:avLst>
              <a:gd name="adj1" fmla="val 36618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graphicFrame>
        <p:nvGraphicFramePr>
          <p:cNvPr id="50187" name="1 Objeto"/>
          <p:cNvGraphicFramePr>
            <a:graphicFrameLocks noChangeAspect="1"/>
          </p:cNvGraphicFramePr>
          <p:nvPr/>
        </p:nvGraphicFramePr>
        <p:xfrm>
          <a:off x="2593975" y="1844675"/>
          <a:ext cx="1828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Equation" r:id="rId6" imgW="1218671" imgH="177723" progId="Equation.DSMT4">
                  <p:embed/>
                </p:oleObj>
              </mc:Choice>
              <mc:Fallback>
                <p:oleObj name="Equation" r:id="rId6" imgW="1218671" imgH="177723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1844675"/>
                        <a:ext cx="1828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Line 25"/>
          <p:cNvSpPr>
            <a:spLocks noChangeShapeType="1"/>
          </p:cNvSpPr>
          <p:nvPr/>
        </p:nvSpPr>
        <p:spPr bwMode="gray">
          <a:xfrm>
            <a:off x="4859338" y="1778000"/>
            <a:ext cx="392112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50189" name="22 Objeto"/>
          <p:cNvGraphicFramePr>
            <a:graphicFrameLocks noChangeAspect="1"/>
          </p:cNvGraphicFramePr>
          <p:nvPr/>
        </p:nvGraphicFramePr>
        <p:xfrm>
          <a:off x="5414963" y="1630363"/>
          <a:ext cx="228441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Equation" r:id="rId8" imgW="1523339" imgH="177723" progId="Equation.DSMT4">
                  <p:embed/>
                </p:oleObj>
              </mc:Choice>
              <mc:Fallback>
                <p:oleObj name="Equation" r:id="rId8" imgW="1523339" imgH="177723" progId="Equation.DSMT4">
                  <p:embed/>
                  <p:pic>
                    <p:nvPicPr>
                      <p:cNvPr id="0" name="2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1630363"/>
                        <a:ext cx="2284412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24 Objeto"/>
          <p:cNvGraphicFramePr>
            <a:graphicFrameLocks noChangeAspect="1"/>
          </p:cNvGraphicFramePr>
          <p:nvPr/>
        </p:nvGraphicFramePr>
        <p:xfrm>
          <a:off x="5626100" y="2133600"/>
          <a:ext cx="18843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tion" r:id="rId10" imgW="1256755" imgH="393529" progId="Equation.DSMT4">
                  <p:embed/>
                </p:oleObj>
              </mc:Choice>
              <mc:Fallback>
                <p:oleObj name="Equation" r:id="rId10" imgW="1256755" imgH="393529" progId="Equation.DSMT4">
                  <p:embed/>
                  <p:pic>
                    <p:nvPicPr>
                      <p:cNvPr id="0" name="2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2133600"/>
                        <a:ext cx="18843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25 Objeto"/>
          <p:cNvGraphicFramePr>
            <a:graphicFrameLocks noChangeAspect="1"/>
          </p:cNvGraphicFramePr>
          <p:nvPr/>
        </p:nvGraphicFramePr>
        <p:xfrm>
          <a:off x="1619250" y="3357563"/>
          <a:ext cx="26098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12" imgW="1739900" imgH="431800" progId="Equation.DSMT4">
                  <p:embed/>
                </p:oleObj>
              </mc:Choice>
              <mc:Fallback>
                <p:oleObj name="Equation" r:id="rId12" imgW="1739900" imgH="431800" progId="Equation.DSMT4">
                  <p:embed/>
                  <p:pic>
                    <p:nvPicPr>
                      <p:cNvPr id="0" name="2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57563"/>
                        <a:ext cx="26098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Line 25"/>
          <p:cNvSpPr>
            <a:spLocks noChangeShapeType="1"/>
          </p:cNvSpPr>
          <p:nvPr/>
        </p:nvSpPr>
        <p:spPr bwMode="gray">
          <a:xfrm>
            <a:off x="5126038" y="2447925"/>
            <a:ext cx="392112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50193" name="Rectangle 3"/>
          <p:cNvSpPr>
            <a:spLocks noChangeArrowheads="1"/>
          </p:cNvSpPr>
          <p:nvPr/>
        </p:nvSpPr>
        <p:spPr bwMode="auto">
          <a:xfrm>
            <a:off x="563563" y="4437063"/>
            <a:ext cx="80406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itchFamily="2" charset="2"/>
              <a:buChar char="§"/>
            </a:pPr>
            <a:r>
              <a:rPr lang="es-ES" altLang="en-US" sz="1600" b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Finalmente, para una ecuación en equilibrio a dos temperaturas diferentes se obtiene:</a:t>
            </a:r>
          </a:p>
        </p:txBody>
      </p:sp>
      <p:graphicFrame>
        <p:nvGraphicFramePr>
          <p:cNvPr id="50194" name="28 Objeto"/>
          <p:cNvGraphicFramePr>
            <a:graphicFrameLocks noChangeAspect="1"/>
          </p:cNvGraphicFramePr>
          <p:nvPr/>
        </p:nvGraphicFramePr>
        <p:xfrm>
          <a:off x="1698625" y="4818063"/>
          <a:ext cx="21526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14" imgW="1435100" imgH="482600" progId="Equation.DSMT4">
                  <p:embed/>
                </p:oleObj>
              </mc:Choice>
              <mc:Fallback>
                <p:oleObj name="Equation" r:id="rId14" imgW="1435100" imgH="482600" progId="Equation.DSMT4">
                  <p:embed/>
                  <p:pic>
                    <p:nvPicPr>
                      <p:cNvPr id="0" name="2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4818063"/>
                        <a:ext cx="21526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Text Box 17"/>
          <p:cNvSpPr txBox="1">
            <a:spLocks noChangeArrowheads="1"/>
          </p:cNvSpPr>
          <p:nvPr/>
        </p:nvSpPr>
        <p:spPr bwMode="auto">
          <a:xfrm>
            <a:off x="5021263" y="4873625"/>
            <a:ext cx="3455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 b="0">
                <a:solidFill>
                  <a:srgbClr val="FF0000"/>
                </a:solidFill>
                <a:latin typeface="Bradley Hand ITC" pitchFamily="66" charset="0"/>
                <a:sym typeface="Wingdings" pitchFamily="2" charset="2"/>
              </a:rPr>
              <a:t></a:t>
            </a:r>
            <a:r>
              <a:rPr kumimoji="0" lang="es-ES" altLang="en-US" sz="1600" b="0">
                <a:latin typeface="Bradley Hand ITC" pitchFamily="66" charset="0"/>
                <a:sym typeface="Wingdings" pitchFamily="2" charset="2"/>
              </a:rPr>
              <a:t> </a:t>
            </a:r>
            <a:r>
              <a:rPr kumimoji="0" lang="es-ES" altLang="en-US" sz="1600" b="0">
                <a:solidFill>
                  <a:srgbClr val="000099"/>
                </a:solidFill>
                <a:latin typeface="Bradley Hand ITC" pitchFamily="66" charset="0"/>
              </a:rPr>
              <a:t>Ecuación de Van’t Hoff</a:t>
            </a:r>
          </a:p>
        </p:txBody>
      </p:sp>
      <p:sp>
        <p:nvSpPr>
          <p:cNvPr id="50196" name="Text Box 17"/>
          <p:cNvSpPr txBox="1">
            <a:spLocks noChangeArrowheads="1"/>
          </p:cNvSpPr>
          <p:nvPr/>
        </p:nvSpPr>
        <p:spPr bwMode="gray">
          <a:xfrm>
            <a:off x="5021263" y="3500438"/>
            <a:ext cx="37417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7800" indent="-1778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b="0">
                <a:solidFill>
                  <a:srgbClr val="FF0000"/>
                </a:solidFill>
                <a:latin typeface="Bradley Hand ITC" pitchFamily="66" charset="0"/>
                <a:sym typeface="Wingdings" pitchFamily="2" charset="2"/>
              </a:rPr>
              <a:t></a:t>
            </a:r>
            <a:r>
              <a:rPr lang="es-ES" altLang="en-US" sz="1600" b="0">
                <a:latin typeface="Bradley Hand ITC" pitchFamily="66" charset="0"/>
                <a:sym typeface="Wingdings" pitchFamily="2" charset="2"/>
              </a:rPr>
              <a:t> </a:t>
            </a:r>
            <a:r>
              <a:rPr lang="es-ES" altLang="en-US" sz="1600" b="0">
                <a:latin typeface="Bradley Hand ITC" pitchFamily="66" charset="0"/>
              </a:rPr>
              <a:t>Permite calcular el calor de reacción y el valor de la constante de equilibrio a distintas temperaturas</a:t>
            </a:r>
          </a:p>
        </p:txBody>
      </p:sp>
      <p:sp>
        <p:nvSpPr>
          <p:cNvPr id="50197" name="Text Box 17"/>
          <p:cNvSpPr txBox="1">
            <a:spLocks noChangeArrowheads="1"/>
          </p:cNvSpPr>
          <p:nvPr/>
        </p:nvSpPr>
        <p:spPr bwMode="gray">
          <a:xfrm>
            <a:off x="5021263" y="5233988"/>
            <a:ext cx="40735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7800" indent="-1778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b="0">
                <a:solidFill>
                  <a:srgbClr val="FF0000"/>
                </a:solidFill>
                <a:latin typeface="Bradley Hand ITC" pitchFamily="66" charset="0"/>
                <a:sym typeface="Wingdings" pitchFamily="2" charset="2"/>
              </a:rPr>
              <a:t></a:t>
            </a:r>
            <a:r>
              <a:rPr lang="es-ES" altLang="en-US" sz="1600" b="0">
                <a:latin typeface="Bradley Hand ITC" pitchFamily="66" charset="0"/>
                <a:sym typeface="Wingdings" pitchFamily="2" charset="2"/>
              </a:rPr>
              <a:t> </a:t>
            </a:r>
            <a:r>
              <a:rPr lang="es-ES" altLang="en-US" sz="1600" b="0">
                <a:latin typeface="Bradley Hand ITC" pitchFamily="66" charset="0"/>
              </a:rPr>
              <a:t>Permite calcular la constante de equilibrio a cualquier temperatura a partir del valor conocido a una T dada</a:t>
            </a:r>
          </a:p>
        </p:txBody>
      </p:sp>
      <p:pic>
        <p:nvPicPr>
          <p:cNvPr id="50198" name="Picture 4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97313" y="6288088"/>
            <a:ext cx="166687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9" name="Rectangle 3"/>
          <p:cNvSpPr>
            <a:spLocks noChangeArrowheads="1"/>
          </p:cNvSpPr>
          <p:nvPr/>
        </p:nvSpPr>
        <p:spPr bwMode="auto">
          <a:xfrm>
            <a:off x="125413" y="6348413"/>
            <a:ext cx="3870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200">
                <a:solidFill>
                  <a:srgbClr val="CC0000"/>
                </a:solidFill>
                <a:latin typeface="Tempus Sans ITC" pitchFamily="82" charset="0"/>
                <a:sym typeface="Wingdings" pitchFamily="2" charset="2"/>
              </a:rPr>
              <a:t>Nota</a:t>
            </a:r>
            <a:r>
              <a:rPr lang="es-ES" altLang="es-ES" sz="1200" b="0">
                <a:solidFill>
                  <a:srgbClr val="CC0000"/>
                </a:solidFill>
                <a:latin typeface="Tempus Sans ITC" pitchFamily="82" charset="0"/>
                <a:sym typeface="Wingdings" pitchFamily="2" charset="2"/>
              </a:rPr>
              <a:t>:</a:t>
            </a:r>
            <a:r>
              <a:rPr lang="es-ES" altLang="es-ES" sz="1200" b="0">
                <a:latin typeface="Tempus Sans ITC" pitchFamily="82" charset="0"/>
                <a:sym typeface="Wingdings" pitchFamily="2" charset="2"/>
              </a:rPr>
              <a:t> </a:t>
            </a:r>
            <a:r>
              <a:rPr lang="es-ES" altLang="es-ES" sz="1200" b="0">
                <a:solidFill>
                  <a:schemeClr val="tx1"/>
                </a:solidFill>
                <a:latin typeface="Tempus Sans ITC" pitchFamily="82" charset="0"/>
                <a:sym typeface="Wingdings" pitchFamily="2" charset="2"/>
              </a:rPr>
              <a:t>Obsérvese el paralelismo entre la ecuación de Van’t Hoff y la obtenida de la ecuación de Arrhenius.</a:t>
            </a:r>
          </a:p>
        </p:txBody>
      </p:sp>
      <p:pic>
        <p:nvPicPr>
          <p:cNvPr id="50200" name="Picture 16" descr="problem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5949950"/>
            <a:ext cx="4032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7AB72BF-D85B-4743-9725-708C9DEC9DA2}" type="slidenum">
              <a:rPr kumimoji="0" lang="en-US" altLang="es-ES" sz="1400" b="0">
                <a:solidFill>
                  <a:srgbClr val="000080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kumimoji="0" lang="en-US" altLang="es-ES" sz="1400" b="0">
              <a:solidFill>
                <a:srgbClr val="000080"/>
              </a:solidFill>
              <a:latin typeface="Tahoma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430588" y="3357563"/>
            <a:ext cx="2293937" cy="550862"/>
          </a:xfrm>
          <a:prstGeom prst="rect">
            <a:avLst/>
          </a:prstGeom>
          <a:solidFill>
            <a:srgbClr val="FFCC99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kern="0" dirty="0" err="1" smtClean="0">
                <a:effectLst/>
                <a:latin typeface="Calibri" pitchFamily="34" charset="0"/>
              </a:rPr>
              <a:t>The</a:t>
            </a:r>
            <a:r>
              <a:rPr lang="es-ES" altLang="es-ES" kern="0" dirty="0" smtClean="0">
                <a:effectLst/>
                <a:latin typeface="Calibri" pitchFamily="34" charset="0"/>
              </a:rPr>
              <a:t> </a:t>
            </a:r>
            <a:r>
              <a:rPr lang="es-ES" altLang="es-ES" kern="0" dirty="0" err="1" smtClean="0">
                <a:effectLst/>
                <a:latin typeface="Calibri" pitchFamily="34" charset="0"/>
              </a:rPr>
              <a:t>end</a:t>
            </a:r>
            <a:endParaRPr lang="es-ES" altLang="es-ES" kern="0" dirty="0" smtClean="0">
              <a:effectLst/>
              <a:latin typeface="Calibri" pitchFamily="34" charset="0"/>
            </a:endParaRPr>
          </a:p>
        </p:txBody>
      </p:sp>
      <p:pic>
        <p:nvPicPr>
          <p:cNvPr id="52228" name="Picture 154" descr="Logo%20UNED%20ver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15888"/>
            <a:ext cx="601663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668338" y="2349500"/>
            <a:ext cx="7791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0080"/>
                </a:solidFill>
                <a:latin typeface="Tahoma" pitchFamily="34" charset="0"/>
                <a:cs typeface="Tahoma" pitchFamily="34" charset="0"/>
              </a:rPr>
              <a:t>Tema 6.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0080"/>
                </a:solidFill>
                <a:latin typeface="Tahoma" pitchFamily="34" charset="0"/>
                <a:cs typeface="Tahoma" pitchFamily="34" charset="0"/>
              </a:rPr>
              <a:t>Termodinámica química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91830" y="4293096"/>
            <a:ext cx="5344466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Nota: Esta presentación no incluye todos los apartados del tema en el libro de texto base y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alumn@s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deberán completar la información de forma personal de cara a su estudio </a:t>
            </a:r>
            <a:endParaRPr lang="es-ES" altLang="es-ES" sz="1400" b="0" i="0" dirty="0">
              <a:solidFill>
                <a:srgbClr val="4D4D4D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1638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D6165AD-163A-44FA-926D-FCE2E954A2FD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6390" name="10 Rectángulo"/>
          <p:cNvSpPr>
            <a:spLocks noChangeArrowheads="1"/>
          </p:cNvSpPr>
          <p:nvPr/>
        </p:nvSpPr>
        <p:spPr bwMode="auto">
          <a:xfrm>
            <a:off x="1042988" y="1792288"/>
            <a:ext cx="51847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</a:pPr>
            <a:r>
              <a:rPr lang="es-ES" altLang="en-US" sz="18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Energía </a:t>
            </a:r>
            <a:r>
              <a:rPr lang="es-ES" altLang="en-US" sz="1800" b="0" i="1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interna</a:t>
            </a:r>
            <a:r>
              <a:rPr lang="es-ES" altLang="en-US" sz="18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n-US" sz="1800" b="0" i="1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s-ES" altLang="en-US" sz="18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de un sistema = energía total del sistema, suma de las energías (cinética, potencial) de todas las partículas que lo constituyen</a:t>
            </a:r>
          </a:p>
        </p:txBody>
      </p:sp>
      <p:pic>
        <p:nvPicPr>
          <p:cNvPr id="1639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6075363"/>
            <a:ext cx="23431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2" name="10 Rectángulo"/>
          <p:cNvSpPr>
            <a:spLocks noChangeArrowheads="1"/>
          </p:cNvSpPr>
          <p:nvPr/>
        </p:nvSpPr>
        <p:spPr bwMode="auto">
          <a:xfrm>
            <a:off x="1042988" y="5300663"/>
            <a:ext cx="742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</a:pPr>
            <a:r>
              <a:rPr lang="es-ES" altLang="en-US" sz="1800" b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La energía total de un sistema es difícil de determinar, pero sí se pueden evaluar las variaciones de energía producidas en las reacciones químicas:</a:t>
            </a:r>
          </a:p>
        </p:txBody>
      </p:sp>
      <p:pic>
        <p:nvPicPr>
          <p:cNvPr id="16393" name="Picture 4" descr="FG07_0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549275"/>
            <a:ext cx="2420938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4" name="Text Box 6"/>
          <p:cNvSpPr txBox="1">
            <a:spLocks noChangeArrowheads="1"/>
          </p:cNvSpPr>
          <p:nvPr/>
        </p:nvSpPr>
        <p:spPr bwMode="auto">
          <a:xfrm>
            <a:off x="2014538" y="2724150"/>
            <a:ext cx="3236912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84150" indent="-18415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>
                <a:srgbClr val="C00000"/>
              </a:buClr>
            </a:pPr>
            <a:r>
              <a:rPr lang="en-US" altLang="en-US" sz="1600" b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Energía cinética de traslación</a:t>
            </a:r>
          </a:p>
          <a:p>
            <a:pPr lvl="2" eaLnBrk="1" hangingPunct="1">
              <a:spcBef>
                <a:spcPct val="0"/>
              </a:spcBef>
              <a:buClr>
                <a:srgbClr val="C00000"/>
              </a:buClr>
            </a:pPr>
            <a:r>
              <a:rPr lang="en-US" altLang="en-US" sz="1600" b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Rotación molecular</a:t>
            </a:r>
          </a:p>
          <a:p>
            <a:pPr lvl="2" eaLnBrk="1" hangingPunct="1">
              <a:spcBef>
                <a:spcPct val="0"/>
              </a:spcBef>
              <a:buClr>
                <a:srgbClr val="C00000"/>
              </a:buClr>
            </a:pPr>
            <a:r>
              <a:rPr lang="en-US" altLang="en-US" sz="1600" b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Vibración (enlaces)</a:t>
            </a:r>
          </a:p>
          <a:p>
            <a:pPr lvl="2" eaLnBrk="1" hangingPunct="1">
              <a:spcBef>
                <a:spcPct val="0"/>
              </a:spcBef>
              <a:buClr>
                <a:srgbClr val="C00000"/>
              </a:buClr>
            </a:pPr>
            <a:r>
              <a:rPr lang="en-US" altLang="en-US" sz="1600" b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Atracción intermolecular</a:t>
            </a:r>
          </a:p>
          <a:p>
            <a:pPr lvl="2" eaLnBrk="1" hangingPunct="1">
              <a:spcBef>
                <a:spcPct val="0"/>
              </a:spcBef>
              <a:buClr>
                <a:srgbClr val="C00000"/>
              </a:buClr>
            </a:pPr>
            <a:r>
              <a:rPr lang="en-US" altLang="en-US" sz="1600" b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Enlaces químicos</a:t>
            </a:r>
          </a:p>
          <a:p>
            <a:pPr lvl="2" eaLnBrk="1" hangingPunct="1">
              <a:spcBef>
                <a:spcPct val="0"/>
              </a:spcBef>
              <a:buClr>
                <a:srgbClr val="C00000"/>
              </a:buClr>
            </a:pPr>
            <a:r>
              <a:rPr lang="en-US" altLang="en-US" sz="1600" b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Electrones</a:t>
            </a:r>
          </a:p>
        </p:txBody>
      </p:sp>
      <p:sp>
        <p:nvSpPr>
          <p:cNvPr id="16395" name="Text Box 17"/>
          <p:cNvSpPr txBox="1">
            <a:spLocks noChangeArrowheads="1"/>
          </p:cNvSpPr>
          <p:nvPr/>
        </p:nvSpPr>
        <p:spPr bwMode="auto">
          <a:xfrm>
            <a:off x="1331913" y="4365625"/>
            <a:ext cx="54768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>
                <a:solidFill>
                  <a:srgbClr val="0070C0"/>
                </a:solidFill>
                <a:latin typeface="Bradley Hand ITC" pitchFamily="66" charset="0"/>
                <a:sym typeface="Wingdings" pitchFamily="2" charset="2"/>
              </a:rPr>
              <a:t></a:t>
            </a:r>
            <a:r>
              <a:rPr kumimoji="0" lang="es-ES" altLang="en-US" sz="1600">
                <a:latin typeface="Bradley Hand ITC" pitchFamily="66" charset="0"/>
                <a:sym typeface="Wingdings" pitchFamily="2" charset="2"/>
              </a:rPr>
              <a:t> </a:t>
            </a:r>
            <a:r>
              <a:rPr kumimoji="0" lang="es-ES" altLang="en-US" sz="1600">
                <a:latin typeface="Bradley Hand ITC" pitchFamily="66" charset="0"/>
              </a:rPr>
              <a:t>Un sistema no “contiene” calor o trabajo, pero sí tiene energía interna; el calor y el trabajo se manifiestan cuando se producen transferencias de energía entre sistema y entorno </a:t>
            </a:r>
            <a:endParaRPr kumimoji="0" lang="es-ES" altLang="en-US" sz="160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1639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charset="0"/>
              </a:rPr>
              <a:t>2. Energía</a:t>
            </a:r>
          </a:p>
        </p:txBody>
      </p:sp>
      <p:sp>
        <p:nvSpPr>
          <p:cNvPr id="16397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itchFamily="34" charset="0"/>
              <a:buChar char="→"/>
            </a:pPr>
            <a:r>
              <a:rPr lang="es-ES" altLang="es-ES" sz="1800" b="0" i="1">
                <a:latin typeface="Calibri" pitchFamily="34" charset="0"/>
              </a:rPr>
              <a:t>1. Energía interna y Primer principio</a:t>
            </a:r>
          </a:p>
        </p:txBody>
      </p:sp>
      <p:sp>
        <p:nvSpPr>
          <p:cNvPr id="16398" name="Rectangle 3"/>
          <p:cNvSpPr>
            <a:spLocks noChangeArrowheads="1"/>
          </p:cNvSpPr>
          <p:nvPr/>
        </p:nvSpPr>
        <p:spPr bwMode="auto">
          <a:xfrm>
            <a:off x="681038" y="1300163"/>
            <a:ext cx="5403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itchFamily="2" charset="2"/>
              <a:buChar char="§"/>
            </a:pPr>
            <a:r>
              <a:rPr lang="es-ES" altLang="es-ES" sz="2000">
                <a:latin typeface="Calibri" pitchFamily="34" charset="0"/>
              </a:rPr>
              <a:t> </a:t>
            </a:r>
            <a:r>
              <a:rPr lang="es-ES" altLang="es-ES" sz="2000" b="0">
                <a:latin typeface="Calibri" pitchFamily="34" charset="0"/>
              </a:rPr>
              <a:t>1. </a:t>
            </a:r>
            <a:r>
              <a:rPr lang="es-ES" altLang="es-ES" sz="2000">
                <a:latin typeface="Calibri" pitchFamily="34" charset="0"/>
              </a:rPr>
              <a:t>Energía interna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1741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C751171-8EB6-442B-B95B-C84180BC59DD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539750" y="3429000"/>
            <a:ext cx="8424863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itchFamily="2" charset="2"/>
              <a:buChar char="§"/>
            </a:pPr>
            <a:r>
              <a:rPr lang="es-ES" altLang="en-US" sz="2000" b="0">
                <a:latin typeface="Calibri" pitchFamily="34" charset="0"/>
                <a:ea typeface="Calibri" pitchFamily="34" charset="0"/>
                <a:cs typeface="Calibri" pitchFamily="34" charset="0"/>
              </a:rPr>
              <a:t>Primer principio de la Termodinámica</a:t>
            </a:r>
            <a:endParaRPr lang="es-ES" altLang="en-US" sz="200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eaLnBrk="1" hangingPunct="1">
              <a:buFontTx/>
              <a:buNone/>
            </a:pPr>
            <a:r>
              <a:rPr lang="es-ES" altLang="en-US" sz="18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La variación de energía interna del sistema es igual al balance entre el calor absorbido o cedido por el sistema, y el trabajo realizado por o contra el sistema</a:t>
            </a:r>
          </a:p>
        </p:txBody>
      </p:sp>
      <p:sp>
        <p:nvSpPr>
          <p:cNvPr id="19" name="10 Rectángulo"/>
          <p:cNvSpPr>
            <a:spLocks noChangeArrowheads="1"/>
          </p:cNvSpPr>
          <p:nvPr/>
        </p:nvSpPr>
        <p:spPr bwMode="auto">
          <a:xfrm>
            <a:off x="971550" y="1557338"/>
            <a:ext cx="5329238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303D4E"/>
                </a:solidFill>
                <a:latin typeface="Arial" pitchFamily="34" charset="0"/>
                <a:cs typeface="Arial" pitchFamily="34" charset="0"/>
              </a:rPr>
              <a:t>La energía se transfiere entre el sistema </a:t>
            </a:r>
            <a:r>
              <a:rPr lang="es-ES" sz="1600" b="0" i="1" dirty="0">
                <a:solidFill>
                  <a:srgbClr val="303D4E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ES" sz="1600" b="0" dirty="0">
                <a:solidFill>
                  <a:srgbClr val="303D4E"/>
                </a:solidFill>
                <a:latin typeface="Arial" pitchFamily="34" charset="0"/>
                <a:cs typeface="Arial" pitchFamily="34" charset="0"/>
              </a:rPr>
              <a:t> y el ambiente o entorno </a:t>
            </a:r>
            <a:r>
              <a:rPr lang="es-ES" sz="1600" b="0" i="1" dirty="0">
                <a:solidFill>
                  <a:srgbClr val="303D4E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ES" sz="1600" b="0" dirty="0">
                <a:solidFill>
                  <a:srgbClr val="303D4E"/>
                </a:solidFill>
                <a:latin typeface="Arial" pitchFamily="34" charset="0"/>
                <a:cs typeface="Arial" pitchFamily="34" charset="0"/>
              </a:rPr>
              <a:t> que le rodea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303D4E"/>
                </a:solidFill>
                <a:latin typeface="Arial" pitchFamily="34" charset="0"/>
                <a:cs typeface="Arial" pitchFamily="34" charset="0"/>
              </a:rPr>
              <a:t>Sistema + Entorno = Universo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303D4E"/>
                </a:solidFill>
                <a:latin typeface="Arial" pitchFamily="34" charset="0"/>
                <a:cs typeface="Arial" pitchFamily="34" charset="0"/>
              </a:rPr>
              <a:t>La energía se intercambia en forma de </a:t>
            </a:r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calor</a:t>
            </a:r>
            <a:r>
              <a:rPr lang="es-ES" sz="1600" b="0" dirty="0">
                <a:solidFill>
                  <a:srgbClr val="303D4E"/>
                </a:solidFill>
                <a:latin typeface="Arial" pitchFamily="34" charset="0"/>
                <a:cs typeface="Arial" pitchFamily="34" charset="0"/>
              </a:rPr>
              <a:t> (por diferencia de temperaturas) y de </a:t>
            </a:r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trabajo</a:t>
            </a:r>
            <a:r>
              <a:rPr lang="es-ES" sz="1600" b="0" dirty="0">
                <a:solidFill>
                  <a:srgbClr val="303D4E"/>
                </a:solidFill>
                <a:latin typeface="Arial" pitchFamily="34" charset="0"/>
                <a:cs typeface="Arial" pitchFamily="34" charset="0"/>
              </a:rPr>
              <a:t> (por desplazamiento mecánico de una parte móvil)</a:t>
            </a:r>
          </a:p>
        </p:txBody>
      </p:sp>
      <p:grpSp>
        <p:nvGrpSpPr>
          <p:cNvPr id="17416" name="1 Grupo"/>
          <p:cNvGrpSpPr>
            <a:grpSpLocks/>
          </p:cNvGrpSpPr>
          <p:nvPr/>
        </p:nvGrpSpPr>
        <p:grpSpPr bwMode="auto">
          <a:xfrm>
            <a:off x="6530975" y="1082675"/>
            <a:ext cx="2224088" cy="2224088"/>
            <a:chOff x="6300191" y="1152128"/>
            <a:chExt cx="2783483" cy="2783483"/>
          </a:xfrm>
        </p:grpSpPr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6300191" y="1152128"/>
              <a:ext cx="2783483" cy="2783483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n-US" sz="1600" b="0">
                <a:solidFill>
                  <a:srgbClr val="0033CC"/>
                </a:solidFill>
              </a:endParaRPr>
            </a:p>
          </p:txBody>
        </p:sp>
        <p:sp>
          <p:nvSpPr>
            <p:cNvPr id="17423" name="Freeform 13"/>
            <p:cNvSpPr>
              <a:spLocks/>
            </p:cNvSpPr>
            <p:nvPr/>
          </p:nvSpPr>
          <p:spPr bwMode="auto">
            <a:xfrm>
              <a:off x="6553234" y="1376030"/>
              <a:ext cx="2411693" cy="2157611"/>
            </a:xfrm>
            <a:custGeom>
              <a:avLst/>
              <a:gdLst>
                <a:gd name="T0" fmla="*/ 2147483647 w 1981"/>
                <a:gd name="T1" fmla="*/ 2147483647 h 1363"/>
                <a:gd name="T2" fmla="*/ 2147483647 w 1981"/>
                <a:gd name="T3" fmla="*/ 2147483647 h 1363"/>
                <a:gd name="T4" fmla="*/ 2147483647 w 1981"/>
                <a:gd name="T5" fmla="*/ 2147483647 h 1363"/>
                <a:gd name="T6" fmla="*/ 2147483647 w 1981"/>
                <a:gd name="T7" fmla="*/ 2147483647 h 1363"/>
                <a:gd name="T8" fmla="*/ 2147483647 w 1981"/>
                <a:gd name="T9" fmla="*/ 2147483647 h 1363"/>
                <a:gd name="T10" fmla="*/ 2147483647 w 1981"/>
                <a:gd name="T11" fmla="*/ 2147483647 h 1363"/>
                <a:gd name="T12" fmla="*/ 2147483647 w 1981"/>
                <a:gd name="T13" fmla="*/ 2147483647 h 1363"/>
                <a:gd name="T14" fmla="*/ 2147483647 w 1981"/>
                <a:gd name="T15" fmla="*/ 2147483647 h 1363"/>
                <a:gd name="T16" fmla="*/ 2147483647 w 1981"/>
                <a:gd name="T17" fmla="*/ 2147483647 h 1363"/>
                <a:gd name="T18" fmla="*/ 2147483647 w 1981"/>
                <a:gd name="T19" fmla="*/ 2147483647 h 1363"/>
                <a:gd name="T20" fmla="*/ 2147483647 w 1981"/>
                <a:gd name="T21" fmla="*/ 2147483647 h 1363"/>
                <a:gd name="T22" fmla="*/ 2147483647 w 1981"/>
                <a:gd name="T23" fmla="*/ 2147483647 h 1363"/>
                <a:gd name="T24" fmla="*/ 2147483647 w 1981"/>
                <a:gd name="T25" fmla="*/ 2147483647 h 1363"/>
                <a:gd name="T26" fmla="*/ 2147483647 w 1981"/>
                <a:gd name="T27" fmla="*/ 2147483647 h 1363"/>
                <a:gd name="T28" fmla="*/ 2147483647 w 1981"/>
                <a:gd name="T29" fmla="*/ 2147483647 h 1363"/>
                <a:gd name="T30" fmla="*/ 2147483647 w 1981"/>
                <a:gd name="T31" fmla="*/ 2147483647 h 1363"/>
                <a:gd name="T32" fmla="*/ 2147483647 w 1981"/>
                <a:gd name="T33" fmla="*/ 2147483647 h 1363"/>
                <a:gd name="T34" fmla="*/ 2147483647 w 1981"/>
                <a:gd name="T35" fmla="*/ 2147483647 h 1363"/>
                <a:gd name="T36" fmla="*/ 2147483647 w 1981"/>
                <a:gd name="T37" fmla="*/ 2147483647 h 1363"/>
                <a:gd name="T38" fmla="*/ 2147483647 w 1981"/>
                <a:gd name="T39" fmla="*/ 2147483647 h 1363"/>
                <a:gd name="T40" fmla="*/ 2147483647 w 1981"/>
                <a:gd name="T41" fmla="*/ 2147483647 h 1363"/>
                <a:gd name="T42" fmla="*/ 2147483647 w 1981"/>
                <a:gd name="T43" fmla="*/ 2147483647 h 13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981" h="1363">
                  <a:moveTo>
                    <a:pt x="692" y="253"/>
                  </a:moveTo>
                  <a:cubicBezTo>
                    <a:pt x="777" y="248"/>
                    <a:pt x="761" y="0"/>
                    <a:pt x="816" y="5"/>
                  </a:cubicBezTo>
                  <a:cubicBezTo>
                    <a:pt x="871" y="10"/>
                    <a:pt x="929" y="278"/>
                    <a:pt x="1020" y="281"/>
                  </a:cubicBezTo>
                  <a:cubicBezTo>
                    <a:pt x="1111" y="284"/>
                    <a:pt x="1285" y="8"/>
                    <a:pt x="1360" y="25"/>
                  </a:cubicBezTo>
                  <a:cubicBezTo>
                    <a:pt x="1435" y="42"/>
                    <a:pt x="1399" y="351"/>
                    <a:pt x="1468" y="385"/>
                  </a:cubicBezTo>
                  <a:cubicBezTo>
                    <a:pt x="1537" y="419"/>
                    <a:pt x="1730" y="204"/>
                    <a:pt x="1776" y="229"/>
                  </a:cubicBezTo>
                  <a:cubicBezTo>
                    <a:pt x="1822" y="254"/>
                    <a:pt x="1711" y="433"/>
                    <a:pt x="1744" y="533"/>
                  </a:cubicBezTo>
                  <a:cubicBezTo>
                    <a:pt x="1777" y="633"/>
                    <a:pt x="1981" y="774"/>
                    <a:pt x="1976" y="829"/>
                  </a:cubicBezTo>
                  <a:cubicBezTo>
                    <a:pt x="1971" y="884"/>
                    <a:pt x="1746" y="803"/>
                    <a:pt x="1712" y="865"/>
                  </a:cubicBezTo>
                  <a:cubicBezTo>
                    <a:pt x="1678" y="927"/>
                    <a:pt x="1825" y="1164"/>
                    <a:pt x="1772" y="1201"/>
                  </a:cubicBezTo>
                  <a:cubicBezTo>
                    <a:pt x="1719" y="1238"/>
                    <a:pt x="1475" y="1064"/>
                    <a:pt x="1392" y="1089"/>
                  </a:cubicBezTo>
                  <a:cubicBezTo>
                    <a:pt x="1309" y="1114"/>
                    <a:pt x="1339" y="1335"/>
                    <a:pt x="1276" y="1349"/>
                  </a:cubicBezTo>
                  <a:cubicBezTo>
                    <a:pt x="1213" y="1363"/>
                    <a:pt x="1095" y="1210"/>
                    <a:pt x="1016" y="1173"/>
                  </a:cubicBezTo>
                  <a:cubicBezTo>
                    <a:pt x="937" y="1136"/>
                    <a:pt x="871" y="1110"/>
                    <a:pt x="800" y="1129"/>
                  </a:cubicBezTo>
                  <a:cubicBezTo>
                    <a:pt x="729" y="1148"/>
                    <a:pt x="661" y="1297"/>
                    <a:pt x="592" y="1285"/>
                  </a:cubicBezTo>
                  <a:cubicBezTo>
                    <a:pt x="523" y="1273"/>
                    <a:pt x="481" y="1098"/>
                    <a:pt x="384" y="1057"/>
                  </a:cubicBezTo>
                  <a:cubicBezTo>
                    <a:pt x="287" y="1016"/>
                    <a:pt x="24" y="1096"/>
                    <a:pt x="12" y="1041"/>
                  </a:cubicBezTo>
                  <a:cubicBezTo>
                    <a:pt x="0" y="986"/>
                    <a:pt x="293" y="832"/>
                    <a:pt x="312" y="729"/>
                  </a:cubicBezTo>
                  <a:cubicBezTo>
                    <a:pt x="331" y="626"/>
                    <a:pt x="101" y="474"/>
                    <a:pt x="124" y="421"/>
                  </a:cubicBezTo>
                  <a:cubicBezTo>
                    <a:pt x="147" y="368"/>
                    <a:pt x="422" y="473"/>
                    <a:pt x="452" y="409"/>
                  </a:cubicBezTo>
                  <a:cubicBezTo>
                    <a:pt x="482" y="345"/>
                    <a:pt x="264" y="63"/>
                    <a:pt x="304" y="37"/>
                  </a:cubicBezTo>
                  <a:cubicBezTo>
                    <a:pt x="344" y="11"/>
                    <a:pt x="607" y="258"/>
                    <a:pt x="692" y="253"/>
                  </a:cubicBez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424" name="AutoShape 12"/>
            <p:cNvSpPr>
              <a:spLocks noChangeArrowheads="1"/>
            </p:cNvSpPr>
            <p:nvPr/>
          </p:nvSpPr>
          <p:spPr bwMode="auto">
            <a:xfrm>
              <a:off x="7438889" y="2144653"/>
              <a:ext cx="714358" cy="5890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n-US" sz="1600" b="0">
                <a:solidFill>
                  <a:srgbClr val="0033CC"/>
                </a:solidFill>
              </a:endParaRP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7090953" y="3440797"/>
              <a:ext cx="1252077" cy="364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ES" altLang="en-US" sz="1600" b="0" i="1">
                  <a:latin typeface="Times New Roman" pitchFamily="18" charset="0"/>
                </a:rPr>
                <a:t>Universo</a:t>
              </a:r>
              <a:endParaRPr lang="es-ES_tradnl" altLang="en-US" sz="1600" b="0" i="1">
                <a:latin typeface="Times New Roman" pitchFamily="18" charset="0"/>
              </a:endParaRPr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7596336" y="2276872"/>
              <a:ext cx="379566" cy="364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ES" altLang="en-US" sz="1600" b="0" i="1">
                  <a:latin typeface="Times New Roman" pitchFamily="18" charset="0"/>
                </a:rPr>
                <a:t>S</a:t>
              </a:r>
              <a:endParaRPr lang="es-ES_tradnl" altLang="en-US" sz="1600" b="0" i="1">
                <a:latin typeface="Times New Roman" pitchFamily="18" charset="0"/>
              </a:endParaRPr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8153247" y="2670391"/>
              <a:ext cx="379566" cy="364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ES" altLang="en-US" sz="1600" b="0" i="1">
                  <a:latin typeface="Times New Roman" pitchFamily="18" charset="0"/>
                </a:rPr>
                <a:t>E</a:t>
              </a:r>
              <a:endParaRPr lang="es-ES_tradnl" altLang="en-US" sz="1600" b="0" i="1">
                <a:latin typeface="Times New Roman" pitchFamily="18" charset="0"/>
              </a:endParaRPr>
            </a:p>
          </p:txBody>
        </p:sp>
        <p:sp>
          <p:nvSpPr>
            <p:cNvPr id="17428" name="Line 18"/>
            <p:cNvSpPr>
              <a:spLocks noChangeShapeType="1"/>
            </p:cNvSpPr>
            <p:nvPr/>
          </p:nvSpPr>
          <p:spPr bwMode="auto">
            <a:xfrm flipV="1">
              <a:off x="7185845" y="2607130"/>
              <a:ext cx="379566" cy="632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 flipV="1">
              <a:off x="7502150" y="2607130"/>
              <a:ext cx="200326" cy="30049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>
              <a:off x="7249106" y="2354087"/>
              <a:ext cx="379566" cy="12652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17417" name="2 Objeto"/>
          <p:cNvGraphicFramePr>
            <a:graphicFrameLocks noChangeAspect="1"/>
          </p:cNvGraphicFramePr>
          <p:nvPr/>
        </p:nvGraphicFramePr>
        <p:xfrm>
          <a:off x="4140200" y="4652963"/>
          <a:ext cx="16494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652963"/>
                        <a:ext cx="16494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8" name="Picture 4" descr="FG07_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813"/>
          <a:stretch>
            <a:fillRect/>
          </a:stretch>
        </p:blipFill>
        <p:spPr bwMode="auto">
          <a:xfrm>
            <a:off x="827088" y="4581525"/>
            <a:ext cx="16541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17"/>
          <p:cNvSpPr txBox="1">
            <a:spLocks noChangeArrowheads="1"/>
          </p:cNvSpPr>
          <p:nvPr/>
        </p:nvSpPr>
        <p:spPr bwMode="auto">
          <a:xfrm>
            <a:off x="3216275" y="5300663"/>
            <a:ext cx="5027613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628650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ß"/>
            </a:pPr>
            <a:r>
              <a:rPr kumimoji="0" lang="es-ES" altLang="en-US" sz="1400" b="0" i="1">
                <a:latin typeface="Times New Roman" pitchFamily="18" charset="0"/>
              </a:rPr>
              <a:t>Criterio de signos</a:t>
            </a:r>
            <a:r>
              <a:rPr kumimoji="0" lang="es-ES" altLang="en-US" sz="1400" b="0">
                <a:latin typeface="Times New Roman" pitchFamily="18" charset="0"/>
              </a:rPr>
              <a:t>:</a:t>
            </a:r>
          </a:p>
          <a:p>
            <a:pPr lvl="1" eaLnBrk="1" hangingPunct="1">
              <a:spcBef>
                <a:spcPct val="0"/>
              </a:spcBef>
              <a:buClr>
                <a:srgbClr val="006600"/>
              </a:buClr>
              <a:buFont typeface="Arial" charset="0"/>
              <a:buChar char="•"/>
            </a:pPr>
            <a:r>
              <a:rPr kumimoji="0" lang="es-ES" altLang="en-US" sz="1400" b="0" i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s-ES" altLang="en-US" sz="1400" b="0">
                <a:solidFill>
                  <a:srgbClr val="000000"/>
                </a:solidFill>
                <a:latin typeface="Times New Roman" pitchFamily="18" charset="0"/>
              </a:rPr>
              <a:t> &gt; 0 = calor absorbido por el sistema </a:t>
            </a:r>
          </a:p>
          <a:p>
            <a:pPr lvl="1" eaLnBrk="1" hangingPunct="1">
              <a:spcBef>
                <a:spcPct val="0"/>
              </a:spcBef>
              <a:buClr>
                <a:srgbClr val="006600"/>
              </a:buClr>
              <a:buFont typeface="Arial" charset="0"/>
              <a:buChar char="•"/>
            </a:pPr>
            <a:r>
              <a:rPr kumimoji="0" lang="es-ES" altLang="en-US" sz="1400" b="0" i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s-ES" altLang="en-US" sz="1400" b="0">
                <a:solidFill>
                  <a:srgbClr val="000000"/>
                </a:solidFill>
                <a:latin typeface="Times New Roman" pitchFamily="18" charset="0"/>
              </a:rPr>
              <a:t> &lt; 0 = calor cedido por el sistema al entorno</a:t>
            </a:r>
          </a:p>
          <a:p>
            <a:pPr lvl="1" eaLnBrk="1" hangingPunct="1">
              <a:spcBef>
                <a:spcPct val="0"/>
              </a:spcBef>
              <a:buClr>
                <a:srgbClr val="006600"/>
              </a:buClr>
              <a:buFont typeface="Arial" charset="0"/>
              <a:buChar char="•"/>
            </a:pPr>
            <a:r>
              <a:rPr kumimoji="0" lang="es-ES" altLang="en-US" sz="1400" b="0" i="1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w</a:t>
            </a:r>
            <a:r>
              <a:rPr kumimoji="0" lang="es-ES" altLang="en-US" sz="1400" b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 &gt; 0 = trabajo realizado contra el sistema </a:t>
            </a:r>
          </a:p>
          <a:p>
            <a:pPr lvl="1" eaLnBrk="1" hangingPunct="1">
              <a:spcBef>
                <a:spcPct val="0"/>
              </a:spcBef>
              <a:buClr>
                <a:srgbClr val="006600"/>
              </a:buClr>
              <a:buFont typeface="Arial" charset="0"/>
              <a:buChar char="•"/>
            </a:pPr>
            <a:r>
              <a:rPr kumimoji="0" lang="es-ES" altLang="en-US" sz="1400" b="0" i="1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w</a:t>
            </a:r>
            <a:r>
              <a:rPr kumimoji="0" lang="es-ES" altLang="en-US" sz="1400" b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 &lt; 0 = trabajo realizado por el sistema</a:t>
            </a:r>
          </a:p>
        </p:txBody>
      </p:sp>
      <p:sp>
        <p:nvSpPr>
          <p:cNvPr id="1742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charset="0"/>
              </a:rPr>
              <a:t>2. Energía</a:t>
            </a:r>
          </a:p>
        </p:txBody>
      </p:sp>
      <p:sp>
        <p:nvSpPr>
          <p:cNvPr id="17421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itchFamily="34" charset="0"/>
              <a:buChar char="→"/>
            </a:pPr>
            <a:r>
              <a:rPr lang="es-ES" altLang="es-ES" sz="1800" b="0" i="1">
                <a:latin typeface="Calibri" pitchFamily="34" charset="0"/>
              </a:rPr>
              <a:t>1. Energía interna y Primer principio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1843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E228CF-5C43-4553-905A-9B496ABE2E52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18438" name="Picture 22" descr="FG07_01_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341438"/>
            <a:ext cx="36004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00125" y="4302125"/>
            <a:ext cx="5969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55838" y="4164013"/>
            <a:ext cx="6477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525838" y="4083050"/>
            <a:ext cx="8572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42" name="Text Box 7"/>
          <p:cNvSpPr txBox="1">
            <a:spLocks noChangeArrowheads="1"/>
          </p:cNvSpPr>
          <p:nvPr/>
        </p:nvSpPr>
        <p:spPr bwMode="gray">
          <a:xfrm>
            <a:off x="836613" y="5589588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b="0">
                <a:solidFill>
                  <a:srgbClr val="0033CC"/>
                </a:solidFill>
                <a:latin typeface="Calibri" pitchFamily="34" charset="0"/>
              </a:rPr>
              <a:t>abierto</a:t>
            </a:r>
          </a:p>
        </p:txBody>
      </p:sp>
      <p:sp>
        <p:nvSpPr>
          <p:cNvPr id="18443" name="Text Box 8"/>
          <p:cNvSpPr txBox="1">
            <a:spLocks noChangeArrowheads="1"/>
          </p:cNvSpPr>
          <p:nvPr/>
        </p:nvSpPr>
        <p:spPr bwMode="gray">
          <a:xfrm>
            <a:off x="2117725" y="5589588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b="0">
                <a:solidFill>
                  <a:srgbClr val="0033CC"/>
                </a:solidFill>
                <a:latin typeface="Calibri" pitchFamily="34" charset="0"/>
              </a:rPr>
              <a:t>cerrado</a:t>
            </a:r>
          </a:p>
        </p:txBody>
      </p:sp>
      <p:sp>
        <p:nvSpPr>
          <p:cNvPr id="18444" name="Text Box 9"/>
          <p:cNvSpPr txBox="1">
            <a:spLocks noChangeArrowheads="1"/>
          </p:cNvSpPr>
          <p:nvPr/>
        </p:nvSpPr>
        <p:spPr bwMode="gray">
          <a:xfrm>
            <a:off x="3492500" y="5589588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b="0">
                <a:solidFill>
                  <a:srgbClr val="0033CC"/>
                </a:solidFill>
                <a:latin typeface="Calibri" pitchFamily="34" charset="0"/>
              </a:rPr>
              <a:t>aislado</a:t>
            </a:r>
          </a:p>
        </p:txBody>
      </p:sp>
      <p:sp>
        <p:nvSpPr>
          <p:cNvPr id="18445" name="Rectangle 3"/>
          <p:cNvSpPr>
            <a:spLocks noChangeArrowheads="1"/>
          </p:cNvSpPr>
          <p:nvPr/>
        </p:nvSpPr>
        <p:spPr bwMode="auto">
          <a:xfrm>
            <a:off x="468313" y="1700213"/>
            <a:ext cx="4824412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600" b="0">
                <a:latin typeface="Arial" charset="0"/>
              </a:rPr>
              <a:t>De acuerdo con las posibilidades de intercambio con el entorno, un sistema puede ser:</a:t>
            </a:r>
            <a:r>
              <a:rPr lang="es-ES" altLang="en-US" sz="1600" b="0">
                <a:solidFill>
                  <a:srgbClr val="5F5F5F"/>
                </a:solidFill>
                <a:latin typeface="Arial" charset="0"/>
              </a:rPr>
              <a:t>  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s-ES" altLang="en-US" sz="1600" b="0" i="1">
                <a:solidFill>
                  <a:srgbClr val="000099"/>
                </a:solidFill>
                <a:latin typeface="Arial" charset="0"/>
              </a:rPr>
              <a:t>abierto = </a:t>
            </a:r>
            <a:r>
              <a:rPr lang="es-ES" altLang="en-US" sz="1600" b="0">
                <a:solidFill>
                  <a:srgbClr val="303D4E"/>
                </a:solidFill>
                <a:latin typeface="Arial" charset="0"/>
              </a:rPr>
              <a:t>puede intercambiar materia y energía con su entorno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s-ES" altLang="en-US" sz="1600" b="0" i="1">
                <a:solidFill>
                  <a:srgbClr val="000099"/>
                </a:solidFill>
                <a:latin typeface="Arial" charset="0"/>
              </a:rPr>
              <a:t>cerrado = </a:t>
            </a:r>
            <a:r>
              <a:rPr lang="es-ES" altLang="en-US" sz="1600" b="0">
                <a:solidFill>
                  <a:srgbClr val="303D4E"/>
                </a:solidFill>
                <a:latin typeface="Arial" charset="0"/>
              </a:rPr>
              <a:t>no intercambia materia pero puede transferir energía con su entorno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s-ES" altLang="en-US" sz="1600" b="0" i="1">
                <a:solidFill>
                  <a:srgbClr val="000099"/>
                </a:solidFill>
                <a:latin typeface="Arial" charset="0"/>
              </a:rPr>
              <a:t>aislado = </a:t>
            </a:r>
            <a:r>
              <a:rPr lang="es-ES" altLang="en-US" sz="1600" b="0">
                <a:solidFill>
                  <a:srgbClr val="303D4E"/>
                </a:solidFill>
                <a:latin typeface="Arial" charset="0"/>
              </a:rPr>
              <a:t>no intercambia ni materia ni energía con su entorno</a:t>
            </a:r>
          </a:p>
        </p:txBody>
      </p:sp>
      <p:sp>
        <p:nvSpPr>
          <p:cNvPr id="18446" name="Text Box 17"/>
          <p:cNvSpPr txBox="1">
            <a:spLocks noChangeArrowheads="1"/>
          </p:cNvSpPr>
          <p:nvPr/>
        </p:nvSpPr>
        <p:spPr bwMode="auto">
          <a:xfrm>
            <a:off x="900113" y="6092825"/>
            <a:ext cx="7632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>
                <a:solidFill>
                  <a:srgbClr val="0070C0"/>
                </a:solidFill>
                <a:latin typeface="Bradley Hand ITC" pitchFamily="66" charset="0"/>
                <a:sym typeface="Wingdings" pitchFamily="2" charset="2"/>
              </a:rPr>
              <a:t></a:t>
            </a:r>
            <a:r>
              <a:rPr kumimoji="0" lang="es-ES" altLang="en-US" sz="1600">
                <a:latin typeface="Bradley Hand ITC" pitchFamily="66" charset="0"/>
                <a:sym typeface="Wingdings" pitchFamily="2" charset="2"/>
              </a:rPr>
              <a:t> La variación de energía neta en el Universo es nula: l</a:t>
            </a:r>
            <a:r>
              <a:rPr kumimoji="0" lang="es-ES" altLang="en-US" sz="1600">
                <a:latin typeface="Bradley Hand ITC" pitchFamily="66" charset="0"/>
              </a:rPr>
              <a:t>a energía que absorbe el sistema es la que cede el entorno; la energía que pierde el sistema es la que gana el entorno</a:t>
            </a:r>
            <a:endParaRPr kumimoji="0" lang="es-ES" altLang="en-US" sz="160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18447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charset="0"/>
              </a:rPr>
              <a:t>2. Energía</a:t>
            </a:r>
          </a:p>
        </p:txBody>
      </p:sp>
      <p:sp>
        <p:nvSpPr>
          <p:cNvPr id="18448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itchFamily="34" charset="0"/>
              <a:buChar char="→"/>
            </a:pPr>
            <a:r>
              <a:rPr lang="es-ES" altLang="es-ES" sz="1800" b="0" i="1">
                <a:latin typeface="Calibri" pitchFamily="34" charset="0"/>
              </a:rPr>
              <a:t>1. Energía interna y Primer principio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0"/>
          <p:cNvSpPr txBox="1">
            <a:spLocks noChangeArrowheads="1"/>
          </p:cNvSpPr>
          <p:nvPr/>
        </p:nvSpPr>
        <p:spPr bwMode="gray">
          <a:xfrm>
            <a:off x="4792663" y="4508500"/>
            <a:ext cx="284162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0" rIns="92075" bIns="18000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b="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9459" name="Text Box 30"/>
          <p:cNvSpPr txBox="1">
            <a:spLocks noChangeArrowheads="1"/>
          </p:cNvSpPr>
          <p:nvPr/>
        </p:nvSpPr>
        <p:spPr bwMode="gray">
          <a:xfrm>
            <a:off x="4591050" y="5589588"/>
            <a:ext cx="284163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0" rIns="92075" bIns="18000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b="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1946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B998C79-DFEA-40A8-B633-4D6F78E09E76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>
                <a:solidFill>
                  <a:srgbClr val="990033"/>
                </a:solidFill>
                <a:latin typeface="Arial" charset="0"/>
              </a:rPr>
              <a:t>3. Calor de reacción</a:t>
            </a:r>
          </a:p>
        </p:txBody>
      </p:sp>
      <p:pic>
        <p:nvPicPr>
          <p:cNvPr id="19465" name="Picture 24" descr="F18-0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196975"/>
            <a:ext cx="215582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466" name="Group 36"/>
          <p:cNvGrpSpPr>
            <a:grpSpLocks/>
          </p:cNvGrpSpPr>
          <p:nvPr/>
        </p:nvGrpSpPr>
        <p:grpSpPr bwMode="auto">
          <a:xfrm>
            <a:off x="7700963" y="1639888"/>
            <a:ext cx="395287" cy="508000"/>
            <a:chOff x="975" y="3300"/>
            <a:chExt cx="317" cy="408"/>
          </a:xfrm>
        </p:grpSpPr>
        <p:sp>
          <p:nvSpPr>
            <p:cNvPr id="19489" name="Line 32"/>
            <p:cNvSpPr>
              <a:spLocks noChangeShapeType="1"/>
            </p:cNvSpPr>
            <p:nvPr/>
          </p:nvSpPr>
          <p:spPr bwMode="auto">
            <a:xfrm>
              <a:off x="975" y="3300"/>
              <a:ext cx="317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90" name="Line 33"/>
            <p:cNvSpPr>
              <a:spLocks noChangeShapeType="1"/>
            </p:cNvSpPr>
            <p:nvPr/>
          </p:nvSpPr>
          <p:spPr bwMode="auto">
            <a:xfrm>
              <a:off x="975" y="3436"/>
              <a:ext cx="317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91" name="Line 34"/>
            <p:cNvSpPr>
              <a:spLocks noChangeShapeType="1"/>
            </p:cNvSpPr>
            <p:nvPr/>
          </p:nvSpPr>
          <p:spPr bwMode="auto">
            <a:xfrm>
              <a:off x="975" y="3572"/>
              <a:ext cx="317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92" name="Line 35"/>
            <p:cNvSpPr>
              <a:spLocks noChangeShapeType="1"/>
            </p:cNvSpPr>
            <p:nvPr/>
          </p:nvSpPr>
          <p:spPr bwMode="auto">
            <a:xfrm>
              <a:off x="975" y="3708"/>
              <a:ext cx="317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467" name="Rectangle 3"/>
          <p:cNvSpPr>
            <a:spLocks noChangeArrowheads="1"/>
          </p:cNvSpPr>
          <p:nvPr/>
        </p:nvSpPr>
        <p:spPr bwMode="auto">
          <a:xfrm>
            <a:off x="539750" y="1341438"/>
            <a:ext cx="60928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Tx/>
              <a:buFontTx/>
              <a:buChar char="–"/>
            </a:pPr>
            <a:r>
              <a:rPr lang="es-ES" altLang="en-US" sz="1800" b="0">
                <a:solidFill>
                  <a:srgbClr val="000099"/>
                </a:solidFill>
                <a:latin typeface="Calibri" pitchFamily="34" charset="0"/>
              </a:rPr>
              <a:t>El calor fluye de los cuerpos con mayor temperatura </a:t>
            </a:r>
            <a:r>
              <a:rPr lang="es-ES" altLang="en-US" sz="1800" b="0" i="1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s-ES" altLang="en-US" sz="1800" b="0">
                <a:solidFill>
                  <a:srgbClr val="000099"/>
                </a:solidFill>
                <a:latin typeface="Calibri" pitchFamily="34" charset="0"/>
              </a:rPr>
              <a:t> hacia los de menor </a:t>
            </a:r>
            <a:r>
              <a:rPr lang="es-ES" altLang="en-US" sz="1800" b="0" i="1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s-ES" altLang="en-US" sz="1800" b="0">
                <a:solidFill>
                  <a:srgbClr val="000099"/>
                </a:solidFill>
                <a:latin typeface="Calibri" pitchFamily="34" charset="0"/>
              </a:rPr>
              <a:t>, hasta que se alcanza el equilibrio térmico (se igualan las temperaturas).</a:t>
            </a:r>
          </a:p>
          <a:p>
            <a:pPr eaLnBrk="1" hangingPunct="1">
              <a:buClrTx/>
              <a:buFontTx/>
              <a:buChar char="–"/>
            </a:pPr>
            <a:r>
              <a:rPr lang="es-ES" altLang="en-US" sz="1800" b="0">
                <a:solidFill>
                  <a:srgbClr val="000099"/>
                </a:solidFill>
                <a:latin typeface="Calibri" pitchFamily="34" charset="0"/>
              </a:rPr>
              <a:t>Las reacciones se clasifican en:</a:t>
            </a:r>
          </a:p>
        </p:txBody>
      </p:sp>
      <p:sp>
        <p:nvSpPr>
          <p:cNvPr id="19468" name="Rectangle 3"/>
          <p:cNvSpPr>
            <a:spLocks noChangeArrowheads="1"/>
          </p:cNvSpPr>
          <p:nvPr/>
        </p:nvSpPr>
        <p:spPr bwMode="auto">
          <a:xfrm>
            <a:off x="1560513" y="2527300"/>
            <a:ext cx="6900862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à"/>
            </a:pPr>
            <a:r>
              <a:rPr lang="es-ES" altLang="en-US" sz="1800" b="0">
                <a:solidFill>
                  <a:srgbClr val="292929"/>
                </a:solidFill>
                <a:latin typeface="Calibri" pitchFamily="34" charset="0"/>
              </a:rPr>
              <a:t>Procesos </a:t>
            </a:r>
            <a:r>
              <a:rPr lang="es-ES" altLang="en-US" sz="1800">
                <a:solidFill>
                  <a:srgbClr val="292929"/>
                </a:solidFill>
                <a:latin typeface="Calibri" pitchFamily="34" charset="0"/>
              </a:rPr>
              <a:t>exotérmicos</a:t>
            </a:r>
            <a:r>
              <a:rPr lang="es-ES" altLang="en-US" sz="1800" b="0">
                <a:solidFill>
                  <a:srgbClr val="292929"/>
                </a:solidFill>
                <a:latin typeface="Calibri" pitchFamily="34" charset="0"/>
              </a:rPr>
              <a:t>: se desprende calor del sistema, fluye calor del sistema al entorno, se  sustrae energía del sistema (</a:t>
            </a:r>
            <a:r>
              <a:rPr lang="es-ES" altLang="en-US" sz="1800" b="0" i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s-ES" altLang="en-US" sz="1800" b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&lt; 0</a:t>
            </a:r>
            <a:r>
              <a:rPr lang="es-ES" altLang="en-US" sz="1800" b="0">
                <a:solidFill>
                  <a:srgbClr val="292929"/>
                </a:solidFill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à"/>
            </a:pPr>
            <a:r>
              <a:rPr lang="es-ES" altLang="en-US" sz="1800" b="0">
                <a:solidFill>
                  <a:srgbClr val="292929"/>
                </a:solidFill>
                <a:latin typeface="Calibri" pitchFamily="34" charset="0"/>
              </a:rPr>
              <a:t>Procesos </a:t>
            </a:r>
            <a:r>
              <a:rPr lang="es-ES" altLang="en-US" sz="1800">
                <a:solidFill>
                  <a:srgbClr val="292929"/>
                </a:solidFill>
                <a:latin typeface="Calibri" pitchFamily="34" charset="0"/>
              </a:rPr>
              <a:t>endotérmicos</a:t>
            </a:r>
            <a:r>
              <a:rPr lang="es-ES" altLang="en-US" sz="1800" b="0">
                <a:solidFill>
                  <a:srgbClr val="292929"/>
                </a:solidFill>
                <a:latin typeface="Calibri" pitchFamily="34" charset="0"/>
              </a:rPr>
              <a:t>: el sistema absorbe calor del entorno, fluye calor hacia el sistema, se añade energía al sistema (</a:t>
            </a:r>
            <a:r>
              <a:rPr lang="es-ES" altLang="en-US" sz="1800" b="0" i="1">
                <a:solidFill>
                  <a:srgbClr val="292929"/>
                </a:solidFill>
                <a:latin typeface="Times New Roman" pitchFamily="18" charset="0"/>
              </a:rPr>
              <a:t>q</a:t>
            </a:r>
            <a:r>
              <a:rPr lang="es-ES" altLang="en-US" sz="1800" b="0">
                <a:solidFill>
                  <a:srgbClr val="292929"/>
                </a:solidFill>
                <a:latin typeface="Times New Roman" pitchFamily="18" charset="0"/>
              </a:rPr>
              <a:t> &gt; 0</a:t>
            </a:r>
            <a:r>
              <a:rPr lang="es-ES" altLang="en-US" sz="1800" b="0">
                <a:solidFill>
                  <a:srgbClr val="292929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9469" name="12 Cerrar llave"/>
          <p:cNvSpPr>
            <a:spLocks/>
          </p:cNvSpPr>
          <p:nvPr/>
        </p:nvSpPr>
        <p:spPr bwMode="auto">
          <a:xfrm flipH="1">
            <a:off x="1403350" y="2624138"/>
            <a:ext cx="146050" cy="1092200"/>
          </a:xfrm>
          <a:prstGeom prst="rightBrace">
            <a:avLst>
              <a:gd name="adj1" fmla="val 37149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9470" name="Text Box 21"/>
          <p:cNvSpPr txBox="1">
            <a:spLocks noChangeArrowheads="1"/>
          </p:cNvSpPr>
          <p:nvPr/>
        </p:nvSpPr>
        <p:spPr bwMode="gray">
          <a:xfrm>
            <a:off x="5011738" y="6459538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b="0" i="1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gray">
          <a:xfrm flipV="1">
            <a:off x="596900" y="4240213"/>
            <a:ext cx="0" cy="2411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gray">
          <a:xfrm rot="5400000" flipH="1" flipV="1">
            <a:off x="2921794" y="4013994"/>
            <a:ext cx="0" cy="4884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19473" name="Text Box 19"/>
          <p:cNvSpPr txBox="1">
            <a:spLocks noChangeArrowheads="1"/>
          </p:cNvSpPr>
          <p:nvPr/>
        </p:nvSpPr>
        <p:spPr bwMode="gray">
          <a:xfrm>
            <a:off x="684213" y="4795838"/>
            <a:ext cx="1062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400" b="0">
                <a:latin typeface="Arial" charset="0"/>
              </a:rPr>
              <a:t>reactivos A</a:t>
            </a:r>
          </a:p>
        </p:txBody>
      </p:sp>
      <p:sp>
        <p:nvSpPr>
          <p:cNvPr id="19474" name="Text Box 20"/>
          <p:cNvSpPr txBox="1">
            <a:spLocks noChangeArrowheads="1"/>
          </p:cNvSpPr>
          <p:nvPr/>
        </p:nvSpPr>
        <p:spPr bwMode="gray">
          <a:xfrm>
            <a:off x="2586038" y="6002338"/>
            <a:ext cx="1130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400" b="0">
                <a:latin typeface="Arial" charset="0"/>
              </a:rPr>
              <a:t>productos B</a:t>
            </a:r>
          </a:p>
        </p:txBody>
      </p:sp>
      <p:sp>
        <p:nvSpPr>
          <p:cNvPr id="19475" name="Text Box 22"/>
          <p:cNvSpPr txBox="1">
            <a:spLocks noChangeArrowheads="1"/>
          </p:cNvSpPr>
          <p:nvPr/>
        </p:nvSpPr>
        <p:spPr bwMode="gray">
          <a:xfrm rot="-5400000">
            <a:off x="-275432" y="4799807"/>
            <a:ext cx="1389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 b="0">
                <a:latin typeface="Times New Roman" pitchFamily="18" charset="0"/>
                <a:cs typeface="Times New Roman" pitchFamily="18" charset="0"/>
              </a:rPr>
              <a:t>Temperatura </a:t>
            </a:r>
            <a:r>
              <a:rPr lang="es-ES" altLang="en-US" sz="1600" b="0" i="1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gray">
          <a:xfrm>
            <a:off x="900113" y="5402263"/>
            <a:ext cx="38306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gray">
          <a:xfrm>
            <a:off x="2921000" y="4294188"/>
            <a:ext cx="1866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78" name="Line 29"/>
          <p:cNvSpPr>
            <a:spLocks noChangeShapeType="1"/>
          </p:cNvSpPr>
          <p:nvPr/>
        </p:nvSpPr>
        <p:spPr bwMode="gray">
          <a:xfrm flipH="1">
            <a:off x="4787900" y="4297363"/>
            <a:ext cx="0" cy="868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gray">
          <a:xfrm>
            <a:off x="1074738" y="5165725"/>
            <a:ext cx="37131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Forma libre"/>
          <p:cNvSpPr/>
          <p:nvPr/>
        </p:nvSpPr>
        <p:spPr>
          <a:xfrm>
            <a:off x="1350963" y="4333875"/>
            <a:ext cx="3246437" cy="831850"/>
          </a:xfrm>
          <a:custGeom>
            <a:avLst/>
            <a:gdLst>
              <a:gd name="connsiteX0" fmla="*/ 0 w 3400148"/>
              <a:gd name="connsiteY0" fmla="*/ 1074306 h 1083947"/>
              <a:gd name="connsiteX1" fmla="*/ 355107 w 3400148"/>
              <a:gd name="connsiteY1" fmla="*/ 1038795 h 1083947"/>
              <a:gd name="connsiteX2" fmla="*/ 754602 w 3400148"/>
              <a:gd name="connsiteY2" fmla="*/ 772465 h 1083947"/>
              <a:gd name="connsiteX3" fmla="*/ 1171853 w 3400148"/>
              <a:gd name="connsiteY3" fmla="*/ 301949 h 1083947"/>
              <a:gd name="connsiteX4" fmla="*/ 1455938 w 3400148"/>
              <a:gd name="connsiteY4" fmla="*/ 71129 h 1083947"/>
              <a:gd name="connsiteX5" fmla="*/ 1633492 w 3400148"/>
              <a:gd name="connsiteY5" fmla="*/ 108 h 1083947"/>
              <a:gd name="connsiteX6" fmla="*/ 1846556 w 3400148"/>
              <a:gd name="connsiteY6" fmla="*/ 62252 h 1083947"/>
              <a:gd name="connsiteX7" fmla="*/ 2148396 w 3400148"/>
              <a:gd name="connsiteY7" fmla="*/ 301949 h 1083947"/>
              <a:gd name="connsiteX8" fmla="*/ 2503503 w 3400148"/>
              <a:gd name="connsiteY8" fmla="*/ 701444 h 1083947"/>
              <a:gd name="connsiteX9" fmla="*/ 2805344 w 3400148"/>
              <a:gd name="connsiteY9" fmla="*/ 958896 h 1083947"/>
              <a:gd name="connsiteX10" fmla="*/ 3107185 w 3400148"/>
              <a:gd name="connsiteY10" fmla="*/ 1065428 h 1083947"/>
              <a:gd name="connsiteX11" fmla="*/ 3400148 w 3400148"/>
              <a:gd name="connsiteY11" fmla="*/ 1083184 h 1083947"/>
              <a:gd name="connsiteX0" fmla="*/ 0 w 3400148"/>
              <a:gd name="connsiteY0" fmla="*/ 1074306 h 1083947"/>
              <a:gd name="connsiteX1" fmla="*/ 355107 w 3400148"/>
              <a:gd name="connsiteY1" fmla="*/ 1038795 h 1083947"/>
              <a:gd name="connsiteX2" fmla="*/ 754602 w 3400148"/>
              <a:gd name="connsiteY2" fmla="*/ 772465 h 1083947"/>
              <a:gd name="connsiteX3" fmla="*/ 1171853 w 3400148"/>
              <a:gd name="connsiteY3" fmla="*/ 301949 h 1083947"/>
              <a:gd name="connsiteX4" fmla="*/ 1455938 w 3400148"/>
              <a:gd name="connsiteY4" fmla="*/ 71129 h 1083947"/>
              <a:gd name="connsiteX5" fmla="*/ 1660125 w 3400148"/>
              <a:gd name="connsiteY5" fmla="*/ 108 h 1083947"/>
              <a:gd name="connsiteX6" fmla="*/ 1846556 w 3400148"/>
              <a:gd name="connsiteY6" fmla="*/ 62252 h 1083947"/>
              <a:gd name="connsiteX7" fmla="*/ 2148396 w 3400148"/>
              <a:gd name="connsiteY7" fmla="*/ 301949 h 1083947"/>
              <a:gd name="connsiteX8" fmla="*/ 2503503 w 3400148"/>
              <a:gd name="connsiteY8" fmla="*/ 701444 h 1083947"/>
              <a:gd name="connsiteX9" fmla="*/ 2805344 w 3400148"/>
              <a:gd name="connsiteY9" fmla="*/ 958896 h 1083947"/>
              <a:gd name="connsiteX10" fmla="*/ 3107185 w 3400148"/>
              <a:gd name="connsiteY10" fmla="*/ 1065428 h 1083947"/>
              <a:gd name="connsiteX11" fmla="*/ 3400148 w 3400148"/>
              <a:gd name="connsiteY11" fmla="*/ 1083184 h 1083947"/>
              <a:gd name="connsiteX0" fmla="*/ 0 w 3400148"/>
              <a:gd name="connsiteY0" fmla="*/ 1074306 h 1083947"/>
              <a:gd name="connsiteX1" fmla="*/ 355107 w 3400148"/>
              <a:gd name="connsiteY1" fmla="*/ 1038795 h 1083947"/>
              <a:gd name="connsiteX2" fmla="*/ 754602 w 3400148"/>
              <a:gd name="connsiteY2" fmla="*/ 772465 h 1083947"/>
              <a:gd name="connsiteX3" fmla="*/ 1145220 w 3400148"/>
              <a:gd name="connsiteY3" fmla="*/ 355215 h 1083947"/>
              <a:gd name="connsiteX4" fmla="*/ 1455938 w 3400148"/>
              <a:gd name="connsiteY4" fmla="*/ 71129 h 1083947"/>
              <a:gd name="connsiteX5" fmla="*/ 1660125 w 3400148"/>
              <a:gd name="connsiteY5" fmla="*/ 108 h 1083947"/>
              <a:gd name="connsiteX6" fmla="*/ 1846556 w 3400148"/>
              <a:gd name="connsiteY6" fmla="*/ 62252 h 1083947"/>
              <a:gd name="connsiteX7" fmla="*/ 2148396 w 3400148"/>
              <a:gd name="connsiteY7" fmla="*/ 301949 h 1083947"/>
              <a:gd name="connsiteX8" fmla="*/ 2503503 w 3400148"/>
              <a:gd name="connsiteY8" fmla="*/ 701444 h 1083947"/>
              <a:gd name="connsiteX9" fmla="*/ 2805344 w 3400148"/>
              <a:gd name="connsiteY9" fmla="*/ 958896 h 1083947"/>
              <a:gd name="connsiteX10" fmla="*/ 3107185 w 3400148"/>
              <a:gd name="connsiteY10" fmla="*/ 1065428 h 1083947"/>
              <a:gd name="connsiteX11" fmla="*/ 3400148 w 3400148"/>
              <a:gd name="connsiteY11" fmla="*/ 1083184 h 1083947"/>
              <a:gd name="connsiteX0" fmla="*/ 0 w 3400148"/>
              <a:gd name="connsiteY0" fmla="*/ 1074345 h 1083986"/>
              <a:gd name="connsiteX1" fmla="*/ 355107 w 3400148"/>
              <a:gd name="connsiteY1" fmla="*/ 1038834 h 1083986"/>
              <a:gd name="connsiteX2" fmla="*/ 754602 w 3400148"/>
              <a:gd name="connsiteY2" fmla="*/ 772504 h 1083986"/>
              <a:gd name="connsiteX3" fmla="*/ 1145220 w 3400148"/>
              <a:gd name="connsiteY3" fmla="*/ 355254 h 1083986"/>
              <a:gd name="connsiteX4" fmla="*/ 1455938 w 3400148"/>
              <a:gd name="connsiteY4" fmla="*/ 71168 h 1083986"/>
              <a:gd name="connsiteX5" fmla="*/ 1660125 w 3400148"/>
              <a:gd name="connsiteY5" fmla="*/ 147 h 1083986"/>
              <a:gd name="connsiteX6" fmla="*/ 1846556 w 3400148"/>
              <a:gd name="connsiteY6" fmla="*/ 62291 h 1083986"/>
              <a:gd name="connsiteX7" fmla="*/ 2130641 w 3400148"/>
              <a:gd name="connsiteY7" fmla="*/ 328621 h 1083986"/>
              <a:gd name="connsiteX8" fmla="*/ 2503503 w 3400148"/>
              <a:gd name="connsiteY8" fmla="*/ 701483 h 1083986"/>
              <a:gd name="connsiteX9" fmla="*/ 2805344 w 3400148"/>
              <a:gd name="connsiteY9" fmla="*/ 958935 h 1083986"/>
              <a:gd name="connsiteX10" fmla="*/ 3107185 w 3400148"/>
              <a:gd name="connsiteY10" fmla="*/ 1065467 h 1083986"/>
              <a:gd name="connsiteX11" fmla="*/ 3400148 w 3400148"/>
              <a:gd name="connsiteY11" fmla="*/ 1083223 h 1083986"/>
              <a:gd name="connsiteX0" fmla="*/ 0 w 3400148"/>
              <a:gd name="connsiteY0" fmla="*/ 1074345 h 1083986"/>
              <a:gd name="connsiteX1" fmla="*/ 355107 w 3400148"/>
              <a:gd name="connsiteY1" fmla="*/ 1038834 h 1083986"/>
              <a:gd name="connsiteX2" fmla="*/ 754602 w 3400148"/>
              <a:gd name="connsiteY2" fmla="*/ 772504 h 1083986"/>
              <a:gd name="connsiteX3" fmla="*/ 1145220 w 3400148"/>
              <a:gd name="connsiteY3" fmla="*/ 355254 h 1083986"/>
              <a:gd name="connsiteX4" fmla="*/ 1455938 w 3400148"/>
              <a:gd name="connsiteY4" fmla="*/ 71168 h 1083986"/>
              <a:gd name="connsiteX5" fmla="*/ 1660125 w 3400148"/>
              <a:gd name="connsiteY5" fmla="*/ 147 h 1083986"/>
              <a:gd name="connsiteX6" fmla="*/ 1846556 w 3400148"/>
              <a:gd name="connsiteY6" fmla="*/ 62291 h 1083986"/>
              <a:gd name="connsiteX7" fmla="*/ 2157274 w 3400148"/>
              <a:gd name="connsiteY7" fmla="*/ 328621 h 1083986"/>
              <a:gd name="connsiteX8" fmla="*/ 2503503 w 3400148"/>
              <a:gd name="connsiteY8" fmla="*/ 701483 h 1083986"/>
              <a:gd name="connsiteX9" fmla="*/ 2805344 w 3400148"/>
              <a:gd name="connsiteY9" fmla="*/ 958935 h 1083986"/>
              <a:gd name="connsiteX10" fmla="*/ 3107185 w 3400148"/>
              <a:gd name="connsiteY10" fmla="*/ 1065467 h 1083986"/>
              <a:gd name="connsiteX11" fmla="*/ 3400148 w 3400148"/>
              <a:gd name="connsiteY11" fmla="*/ 1083223 h 1083986"/>
              <a:gd name="connsiteX0" fmla="*/ 0 w 3400148"/>
              <a:gd name="connsiteY0" fmla="*/ 1074345 h 1083986"/>
              <a:gd name="connsiteX1" fmla="*/ 355107 w 3400148"/>
              <a:gd name="connsiteY1" fmla="*/ 1038834 h 1083986"/>
              <a:gd name="connsiteX2" fmla="*/ 754602 w 3400148"/>
              <a:gd name="connsiteY2" fmla="*/ 772504 h 1083986"/>
              <a:gd name="connsiteX3" fmla="*/ 1145220 w 3400148"/>
              <a:gd name="connsiteY3" fmla="*/ 355254 h 1083986"/>
              <a:gd name="connsiteX4" fmla="*/ 1455938 w 3400148"/>
              <a:gd name="connsiteY4" fmla="*/ 71168 h 1083986"/>
              <a:gd name="connsiteX5" fmla="*/ 1659990 w 3400148"/>
              <a:gd name="connsiteY5" fmla="*/ 147 h 1083986"/>
              <a:gd name="connsiteX6" fmla="*/ 1846556 w 3400148"/>
              <a:gd name="connsiteY6" fmla="*/ 62291 h 1083986"/>
              <a:gd name="connsiteX7" fmla="*/ 2157274 w 3400148"/>
              <a:gd name="connsiteY7" fmla="*/ 328621 h 1083986"/>
              <a:gd name="connsiteX8" fmla="*/ 2503503 w 3400148"/>
              <a:gd name="connsiteY8" fmla="*/ 701483 h 1083986"/>
              <a:gd name="connsiteX9" fmla="*/ 2805344 w 3400148"/>
              <a:gd name="connsiteY9" fmla="*/ 958935 h 1083986"/>
              <a:gd name="connsiteX10" fmla="*/ 3107185 w 3400148"/>
              <a:gd name="connsiteY10" fmla="*/ 1065467 h 1083986"/>
              <a:gd name="connsiteX11" fmla="*/ 3400148 w 3400148"/>
              <a:gd name="connsiteY11" fmla="*/ 1083223 h 1083986"/>
              <a:gd name="connsiteX0" fmla="*/ 0 w 3400148"/>
              <a:gd name="connsiteY0" fmla="*/ 1012054 h 1021695"/>
              <a:gd name="connsiteX1" fmla="*/ 355107 w 3400148"/>
              <a:gd name="connsiteY1" fmla="*/ 976543 h 1021695"/>
              <a:gd name="connsiteX2" fmla="*/ 754602 w 3400148"/>
              <a:gd name="connsiteY2" fmla="*/ 710213 h 1021695"/>
              <a:gd name="connsiteX3" fmla="*/ 1145220 w 3400148"/>
              <a:gd name="connsiteY3" fmla="*/ 292963 h 1021695"/>
              <a:gd name="connsiteX4" fmla="*/ 1455938 w 3400148"/>
              <a:gd name="connsiteY4" fmla="*/ 8877 h 1021695"/>
              <a:gd name="connsiteX5" fmla="*/ 1846556 w 3400148"/>
              <a:gd name="connsiteY5" fmla="*/ 0 h 1021695"/>
              <a:gd name="connsiteX6" fmla="*/ 2157274 w 3400148"/>
              <a:gd name="connsiteY6" fmla="*/ 266330 h 1021695"/>
              <a:gd name="connsiteX7" fmla="*/ 2503503 w 3400148"/>
              <a:gd name="connsiteY7" fmla="*/ 639192 h 1021695"/>
              <a:gd name="connsiteX8" fmla="*/ 2805344 w 3400148"/>
              <a:gd name="connsiteY8" fmla="*/ 896644 h 1021695"/>
              <a:gd name="connsiteX9" fmla="*/ 3107185 w 3400148"/>
              <a:gd name="connsiteY9" fmla="*/ 1003176 h 1021695"/>
              <a:gd name="connsiteX10" fmla="*/ 3400148 w 3400148"/>
              <a:gd name="connsiteY10" fmla="*/ 1020932 h 102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00148" h="1021695">
                <a:moveTo>
                  <a:pt x="0" y="1012054"/>
                </a:moveTo>
                <a:cubicBezTo>
                  <a:pt x="114670" y="1019452"/>
                  <a:pt x="229340" y="1026850"/>
                  <a:pt x="355107" y="976543"/>
                </a:cubicBezTo>
                <a:cubicBezTo>
                  <a:pt x="480874" y="926236"/>
                  <a:pt x="622917" y="824143"/>
                  <a:pt x="754602" y="710213"/>
                </a:cubicBezTo>
                <a:cubicBezTo>
                  <a:pt x="886287" y="596283"/>
                  <a:pt x="1028331" y="409852"/>
                  <a:pt x="1145220" y="292963"/>
                </a:cubicBezTo>
                <a:cubicBezTo>
                  <a:pt x="1262109" y="176074"/>
                  <a:pt x="1339049" y="57704"/>
                  <a:pt x="1455938" y="8877"/>
                </a:cubicBezTo>
                <a:cubicBezTo>
                  <a:pt x="1572827" y="-39950"/>
                  <a:pt x="1729667" y="-42909"/>
                  <a:pt x="1846556" y="0"/>
                </a:cubicBezTo>
                <a:cubicBezTo>
                  <a:pt x="1963445" y="42909"/>
                  <a:pt x="2047783" y="159798"/>
                  <a:pt x="2157274" y="266330"/>
                </a:cubicBezTo>
                <a:cubicBezTo>
                  <a:pt x="2266765" y="372862"/>
                  <a:pt x="2395491" y="534140"/>
                  <a:pt x="2503503" y="639192"/>
                </a:cubicBezTo>
                <a:cubicBezTo>
                  <a:pt x="2611515" y="744244"/>
                  <a:pt x="2704730" y="835980"/>
                  <a:pt x="2805344" y="896644"/>
                </a:cubicBezTo>
                <a:cubicBezTo>
                  <a:pt x="2905958" y="957308"/>
                  <a:pt x="3008051" y="982461"/>
                  <a:pt x="3107185" y="1003176"/>
                </a:cubicBezTo>
                <a:cubicBezTo>
                  <a:pt x="3206319" y="1023891"/>
                  <a:pt x="3303233" y="1022411"/>
                  <a:pt x="3400148" y="1020932"/>
                </a:cubicBezTo>
              </a:path>
            </a:pathLst>
          </a:custGeom>
          <a:ln w="31750">
            <a:solidFill>
              <a:srgbClr val="006600"/>
            </a:solidFill>
          </a:ln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31 Forma libre"/>
          <p:cNvSpPr/>
          <p:nvPr/>
        </p:nvSpPr>
        <p:spPr>
          <a:xfrm flipV="1">
            <a:off x="1452563" y="5408613"/>
            <a:ext cx="2749550" cy="590550"/>
          </a:xfrm>
          <a:custGeom>
            <a:avLst/>
            <a:gdLst>
              <a:gd name="connsiteX0" fmla="*/ 0 w 3400148"/>
              <a:gd name="connsiteY0" fmla="*/ 1074306 h 1083947"/>
              <a:gd name="connsiteX1" fmla="*/ 355107 w 3400148"/>
              <a:gd name="connsiteY1" fmla="*/ 1038795 h 1083947"/>
              <a:gd name="connsiteX2" fmla="*/ 754602 w 3400148"/>
              <a:gd name="connsiteY2" fmla="*/ 772465 h 1083947"/>
              <a:gd name="connsiteX3" fmla="*/ 1171853 w 3400148"/>
              <a:gd name="connsiteY3" fmla="*/ 301949 h 1083947"/>
              <a:gd name="connsiteX4" fmla="*/ 1455938 w 3400148"/>
              <a:gd name="connsiteY4" fmla="*/ 71129 h 1083947"/>
              <a:gd name="connsiteX5" fmla="*/ 1633492 w 3400148"/>
              <a:gd name="connsiteY5" fmla="*/ 108 h 1083947"/>
              <a:gd name="connsiteX6" fmla="*/ 1846556 w 3400148"/>
              <a:gd name="connsiteY6" fmla="*/ 62252 h 1083947"/>
              <a:gd name="connsiteX7" fmla="*/ 2148396 w 3400148"/>
              <a:gd name="connsiteY7" fmla="*/ 301949 h 1083947"/>
              <a:gd name="connsiteX8" fmla="*/ 2503503 w 3400148"/>
              <a:gd name="connsiteY8" fmla="*/ 701444 h 1083947"/>
              <a:gd name="connsiteX9" fmla="*/ 2805344 w 3400148"/>
              <a:gd name="connsiteY9" fmla="*/ 958896 h 1083947"/>
              <a:gd name="connsiteX10" fmla="*/ 3107185 w 3400148"/>
              <a:gd name="connsiteY10" fmla="*/ 1065428 h 1083947"/>
              <a:gd name="connsiteX11" fmla="*/ 3400148 w 3400148"/>
              <a:gd name="connsiteY11" fmla="*/ 1083184 h 1083947"/>
              <a:gd name="connsiteX0" fmla="*/ 0 w 3400148"/>
              <a:gd name="connsiteY0" fmla="*/ 1074306 h 1083947"/>
              <a:gd name="connsiteX1" fmla="*/ 355107 w 3400148"/>
              <a:gd name="connsiteY1" fmla="*/ 1038795 h 1083947"/>
              <a:gd name="connsiteX2" fmla="*/ 754602 w 3400148"/>
              <a:gd name="connsiteY2" fmla="*/ 772465 h 1083947"/>
              <a:gd name="connsiteX3" fmla="*/ 1171853 w 3400148"/>
              <a:gd name="connsiteY3" fmla="*/ 301949 h 1083947"/>
              <a:gd name="connsiteX4" fmla="*/ 1455938 w 3400148"/>
              <a:gd name="connsiteY4" fmla="*/ 71129 h 1083947"/>
              <a:gd name="connsiteX5" fmla="*/ 1660125 w 3400148"/>
              <a:gd name="connsiteY5" fmla="*/ 108 h 1083947"/>
              <a:gd name="connsiteX6" fmla="*/ 1846556 w 3400148"/>
              <a:gd name="connsiteY6" fmla="*/ 62252 h 1083947"/>
              <a:gd name="connsiteX7" fmla="*/ 2148396 w 3400148"/>
              <a:gd name="connsiteY7" fmla="*/ 301949 h 1083947"/>
              <a:gd name="connsiteX8" fmla="*/ 2503503 w 3400148"/>
              <a:gd name="connsiteY8" fmla="*/ 701444 h 1083947"/>
              <a:gd name="connsiteX9" fmla="*/ 2805344 w 3400148"/>
              <a:gd name="connsiteY9" fmla="*/ 958896 h 1083947"/>
              <a:gd name="connsiteX10" fmla="*/ 3107185 w 3400148"/>
              <a:gd name="connsiteY10" fmla="*/ 1065428 h 1083947"/>
              <a:gd name="connsiteX11" fmla="*/ 3400148 w 3400148"/>
              <a:gd name="connsiteY11" fmla="*/ 1083184 h 1083947"/>
              <a:gd name="connsiteX0" fmla="*/ 0 w 3400148"/>
              <a:gd name="connsiteY0" fmla="*/ 1074306 h 1083947"/>
              <a:gd name="connsiteX1" fmla="*/ 355107 w 3400148"/>
              <a:gd name="connsiteY1" fmla="*/ 1038795 h 1083947"/>
              <a:gd name="connsiteX2" fmla="*/ 754602 w 3400148"/>
              <a:gd name="connsiteY2" fmla="*/ 772465 h 1083947"/>
              <a:gd name="connsiteX3" fmla="*/ 1145220 w 3400148"/>
              <a:gd name="connsiteY3" fmla="*/ 355215 h 1083947"/>
              <a:gd name="connsiteX4" fmla="*/ 1455938 w 3400148"/>
              <a:gd name="connsiteY4" fmla="*/ 71129 h 1083947"/>
              <a:gd name="connsiteX5" fmla="*/ 1660125 w 3400148"/>
              <a:gd name="connsiteY5" fmla="*/ 108 h 1083947"/>
              <a:gd name="connsiteX6" fmla="*/ 1846556 w 3400148"/>
              <a:gd name="connsiteY6" fmla="*/ 62252 h 1083947"/>
              <a:gd name="connsiteX7" fmla="*/ 2148396 w 3400148"/>
              <a:gd name="connsiteY7" fmla="*/ 301949 h 1083947"/>
              <a:gd name="connsiteX8" fmla="*/ 2503503 w 3400148"/>
              <a:gd name="connsiteY8" fmla="*/ 701444 h 1083947"/>
              <a:gd name="connsiteX9" fmla="*/ 2805344 w 3400148"/>
              <a:gd name="connsiteY9" fmla="*/ 958896 h 1083947"/>
              <a:gd name="connsiteX10" fmla="*/ 3107185 w 3400148"/>
              <a:gd name="connsiteY10" fmla="*/ 1065428 h 1083947"/>
              <a:gd name="connsiteX11" fmla="*/ 3400148 w 3400148"/>
              <a:gd name="connsiteY11" fmla="*/ 1083184 h 1083947"/>
              <a:gd name="connsiteX0" fmla="*/ 0 w 3400148"/>
              <a:gd name="connsiteY0" fmla="*/ 1074345 h 1083986"/>
              <a:gd name="connsiteX1" fmla="*/ 355107 w 3400148"/>
              <a:gd name="connsiteY1" fmla="*/ 1038834 h 1083986"/>
              <a:gd name="connsiteX2" fmla="*/ 754602 w 3400148"/>
              <a:gd name="connsiteY2" fmla="*/ 772504 h 1083986"/>
              <a:gd name="connsiteX3" fmla="*/ 1145220 w 3400148"/>
              <a:gd name="connsiteY3" fmla="*/ 355254 h 1083986"/>
              <a:gd name="connsiteX4" fmla="*/ 1455938 w 3400148"/>
              <a:gd name="connsiteY4" fmla="*/ 71168 h 1083986"/>
              <a:gd name="connsiteX5" fmla="*/ 1660125 w 3400148"/>
              <a:gd name="connsiteY5" fmla="*/ 147 h 1083986"/>
              <a:gd name="connsiteX6" fmla="*/ 1846556 w 3400148"/>
              <a:gd name="connsiteY6" fmla="*/ 62291 h 1083986"/>
              <a:gd name="connsiteX7" fmla="*/ 2130641 w 3400148"/>
              <a:gd name="connsiteY7" fmla="*/ 328621 h 1083986"/>
              <a:gd name="connsiteX8" fmla="*/ 2503503 w 3400148"/>
              <a:gd name="connsiteY8" fmla="*/ 701483 h 1083986"/>
              <a:gd name="connsiteX9" fmla="*/ 2805344 w 3400148"/>
              <a:gd name="connsiteY9" fmla="*/ 958935 h 1083986"/>
              <a:gd name="connsiteX10" fmla="*/ 3107185 w 3400148"/>
              <a:gd name="connsiteY10" fmla="*/ 1065467 h 1083986"/>
              <a:gd name="connsiteX11" fmla="*/ 3400148 w 3400148"/>
              <a:gd name="connsiteY11" fmla="*/ 1083223 h 1083986"/>
              <a:gd name="connsiteX0" fmla="*/ 0 w 3400148"/>
              <a:gd name="connsiteY0" fmla="*/ 1074345 h 1083986"/>
              <a:gd name="connsiteX1" fmla="*/ 355107 w 3400148"/>
              <a:gd name="connsiteY1" fmla="*/ 1038834 h 1083986"/>
              <a:gd name="connsiteX2" fmla="*/ 754602 w 3400148"/>
              <a:gd name="connsiteY2" fmla="*/ 772504 h 1083986"/>
              <a:gd name="connsiteX3" fmla="*/ 1145220 w 3400148"/>
              <a:gd name="connsiteY3" fmla="*/ 355254 h 1083986"/>
              <a:gd name="connsiteX4" fmla="*/ 1455938 w 3400148"/>
              <a:gd name="connsiteY4" fmla="*/ 71168 h 1083986"/>
              <a:gd name="connsiteX5" fmla="*/ 1660125 w 3400148"/>
              <a:gd name="connsiteY5" fmla="*/ 147 h 1083986"/>
              <a:gd name="connsiteX6" fmla="*/ 1846556 w 3400148"/>
              <a:gd name="connsiteY6" fmla="*/ 62291 h 1083986"/>
              <a:gd name="connsiteX7" fmla="*/ 2157274 w 3400148"/>
              <a:gd name="connsiteY7" fmla="*/ 328621 h 1083986"/>
              <a:gd name="connsiteX8" fmla="*/ 2503503 w 3400148"/>
              <a:gd name="connsiteY8" fmla="*/ 701483 h 1083986"/>
              <a:gd name="connsiteX9" fmla="*/ 2805344 w 3400148"/>
              <a:gd name="connsiteY9" fmla="*/ 958935 h 1083986"/>
              <a:gd name="connsiteX10" fmla="*/ 3107185 w 3400148"/>
              <a:gd name="connsiteY10" fmla="*/ 1065467 h 1083986"/>
              <a:gd name="connsiteX11" fmla="*/ 3400148 w 3400148"/>
              <a:gd name="connsiteY11" fmla="*/ 1083223 h 1083986"/>
              <a:gd name="connsiteX0" fmla="*/ 0 w 3400148"/>
              <a:gd name="connsiteY0" fmla="*/ 1074345 h 1083986"/>
              <a:gd name="connsiteX1" fmla="*/ 355107 w 3400148"/>
              <a:gd name="connsiteY1" fmla="*/ 1038834 h 1083986"/>
              <a:gd name="connsiteX2" fmla="*/ 754602 w 3400148"/>
              <a:gd name="connsiteY2" fmla="*/ 772504 h 1083986"/>
              <a:gd name="connsiteX3" fmla="*/ 1145220 w 3400148"/>
              <a:gd name="connsiteY3" fmla="*/ 355254 h 1083986"/>
              <a:gd name="connsiteX4" fmla="*/ 1455938 w 3400148"/>
              <a:gd name="connsiteY4" fmla="*/ 71168 h 1083986"/>
              <a:gd name="connsiteX5" fmla="*/ 1659990 w 3400148"/>
              <a:gd name="connsiteY5" fmla="*/ 147 h 1083986"/>
              <a:gd name="connsiteX6" fmla="*/ 1846556 w 3400148"/>
              <a:gd name="connsiteY6" fmla="*/ 62291 h 1083986"/>
              <a:gd name="connsiteX7" fmla="*/ 2157274 w 3400148"/>
              <a:gd name="connsiteY7" fmla="*/ 328621 h 1083986"/>
              <a:gd name="connsiteX8" fmla="*/ 2503503 w 3400148"/>
              <a:gd name="connsiteY8" fmla="*/ 701483 h 1083986"/>
              <a:gd name="connsiteX9" fmla="*/ 2805344 w 3400148"/>
              <a:gd name="connsiteY9" fmla="*/ 958935 h 1083986"/>
              <a:gd name="connsiteX10" fmla="*/ 3107185 w 3400148"/>
              <a:gd name="connsiteY10" fmla="*/ 1065467 h 1083986"/>
              <a:gd name="connsiteX11" fmla="*/ 3400148 w 3400148"/>
              <a:gd name="connsiteY11" fmla="*/ 1083223 h 1083986"/>
              <a:gd name="connsiteX0" fmla="*/ 0 w 3400148"/>
              <a:gd name="connsiteY0" fmla="*/ 1012054 h 1021695"/>
              <a:gd name="connsiteX1" fmla="*/ 355107 w 3400148"/>
              <a:gd name="connsiteY1" fmla="*/ 976543 h 1021695"/>
              <a:gd name="connsiteX2" fmla="*/ 754602 w 3400148"/>
              <a:gd name="connsiteY2" fmla="*/ 710213 h 1021695"/>
              <a:gd name="connsiteX3" fmla="*/ 1145220 w 3400148"/>
              <a:gd name="connsiteY3" fmla="*/ 292963 h 1021695"/>
              <a:gd name="connsiteX4" fmla="*/ 1455938 w 3400148"/>
              <a:gd name="connsiteY4" fmla="*/ 8877 h 1021695"/>
              <a:gd name="connsiteX5" fmla="*/ 1846556 w 3400148"/>
              <a:gd name="connsiteY5" fmla="*/ 0 h 1021695"/>
              <a:gd name="connsiteX6" fmla="*/ 2157274 w 3400148"/>
              <a:gd name="connsiteY6" fmla="*/ 266330 h 1021695"/>
              <a:gd name="connsiteX7" fmla="*/ 2503503 w 3400148"/>
              <a:gd name="connsiteY7" fmla="*/ 639192 h 1021695"/>
              <a:gd name="connsiteX8" fmla="*/ 2805344 w 3400148"/>
              <a:gd name="connsiteY8" fmla="*/ 896644 h 1021695"/>
              <a:gd name="connsiteX9" fmla="*/ 3107185 w 3400148"/>
              <a:gd name="connsiteY9" fmla="*/ 1003176 h 1021695"/>
              <a:gd name="connsiteX10" fmla="*/ 3400148 w 3400148"/>
              <a:gd name="connsiteY10" fmla="*/ 1020932 h 1021695"/>
              <a:gd name="connsiteX0" fmla="*/ 0 w 3400148"/>
              <a:gd name="connsiteY0" fmla="*/ 1012054 h 1021695"/>
              <a:gd name="connsiteX1" fmla="*/ 355107 w 3400148"/>
              <a:gd name="connsiteY1" fmla="*/ 976543 h 1021695"/>
              <a:gd name="connsiteX2" fmla="*/ 754602 w 3400148"/>
              <a:gd name="connsiteY2" fmla="*/ 710213 h 1021695"/>
              <a:gd name="connsiteX3" fmla="*/ 1145220 w 3400148"/>
              <a:gd name="connsiteY3" fmla="*/ 292964 h 1021695"/>
              <a:gd name="connsiteX4" fmla="*/ 1455938 w 3400148"/>
              <a:gd name="connsiteY4" fmla="*/ 8877 h 1021695"/>
              <a:gd name="connsiteX5" fmla="*/ 1846556 w 3400148"/>
              <a:gd name="connsiteY5" fmla="*/ 0 h 1021695"/>
              <a:gd name="connsiteX6" fmla="*/ 2157274 w 3400148"/>
              <a:gd name="connsiteY6" fmla="*/ 266330 h 1021695"/>
              <a:gd name="connsiteX7" fmla="*/ 2503503 w 3400148"/>
              <a:gd name="connsiteY7" fmla="*/ 639192 h 1021695"/>
              <a:gd name="connsiteX8" fmla="*/ 2805344 w 3400148"/>
              <a:gd name="connsiteY8" fmla="*/ 896644 h 1021695"/>
              <a:gd name="connsiteX9" fmla="*/ 3107185 w 3400148"/>
              <a:gd name="connsiteY9" fmla="*/ 1003176 h 1021695"/>
              <a:gd name="connsiteX10" fmla="*/ 3400148 w 3400148"/>
              <a:gd name="connsiteY10" fmla="*/ 1020932 h 1021695"/>
              <a:gd name="connsiteX0" fmla="*/ 0 w 3400148"/>
              <a:gd name="connsiteY0" fmla="*/ 1012054 h 1021695"/>
              <a:gd name="connsiteX1" fmla="*/ 355107 w 3400148"/>
              <a:gd name="connsiteY1" fmla="*/ 976543 h 1021695"/>
              <a:gd name="connsiteX2" fmla="*/ 754602 w 3400148"/>
              <a:gd name="connsiteY2" fmla="*/ 710213 h 1021695"/>
              <a:gd name="connsiteX3" fmla="*/ 1145220 w 3400148"/>
              <a:gd name="connsiteY3" fmla="*/ 292964 h 1021695"/>
              <a:gd name="connsiteX4" fmla="*/ 1455938 w 3400148"/>
              <a:gd name="connsiteY4" fmla="*/ 8877 h 1021695"/>
              <a:gd name="connsiteX5" fmla="*/ 1846556 w 3400148"/>
              <a:gd name="connsiteY5" fmla="*/ 0 h 1021695"/>
              <a:gd name="connsiteX6" fmla="*/ 2157274 w 3400148"/>
              <a:gd name="connsiteY6" fmla="*/ 266330 h 1021695"/>
              <a:gd name="connsiteX7" fmla="*/ 2503503 w 3400148"/>
              <a:gd name="connsiteY7" fmla="*/ 639192 h 1021695"/>
              <a:gd name="connsiteX8" fmla="*/ 2805344 w 3400148"/>
              <a:gd name="connsiteY8" fmla="*/ 896644 h 1021695"/>
              <a:gd name="connsiteX9" fmla="*/ 3107185 w 3400148"/>
              <a:gd name="connsiteY9" fmla="*/ 1003176 h 1021695"/>
              <a:gd name="connsiteX10" fmla="*/ 3400148 w 3400148"/>
              <a:gd name="connsiteY10" fmla="*/ 1020932 h 1021695"/>
              <a:gd name="connsiteX0" fmla="*/ 0 w 3400148"/>
              <a:gd name="connsiteY0" fmla="*/ 1012054 h 1021695"/>
              <a:gd name="connsiteX1" fmla="*/ 355107 w 3400148"/>
              <a:gd name="connsiteY1" fmla="*/ 976543 h 1021695"/>
              <a:gd name="connsiteX2" fmla="*/ 754602 w 3400148"/>
              <a:gd name="connsiteY2" fmla="*/ 710213 h 1021695"/>
              <a:gd name="connsiteX3" fmla="*/ 1145220 w 3400148"/>
              <a:gd name="connsiteY3" fmla="*/ 292964 h 1021695"/>
              <a:gd name="connsiteX4" fmla="*/ 1455938 w 3400148"/>
              <a:gd name="connsiteY4" fmla="*/ 8877 h 1021695"/>
              <a:gd name="connsiteX5" fmla="*/ 1846556 w 3400148"/>
              <a:gd name="connsiteY5" fmla="*/ 0 h 1021695"/>
              <a:gd name="connsiteX6" fmla="*/ 2157274 w 3400148"/>
              <a:gd name="connsiteY6" fmla="*/ 266330 h 1021695"/>
              <a:gd name="connsiteX7" fmla="*/ 2503503 w 3400148"/>
              <a:gd name="connsiteY7" fmla="*/ 639192 h 1021695"/>
              <a:gd name="connsiteX8" fmla="*/ 2805344 w 3400148"/>
              <a:gd name="connsiteY8" fmla="*/ 896644 h 1021695"/>
              <a:gd name="connsiteX9" fmla="*/ 3107185 w 3400148"/>
              <a:gd name="connsiteY9" fmla="*/ 1003176 h 1021695"/>
              <a:gd name="connsiteX10" fmla="*/ 3400148 w 3400148"/>
              <a:gd name="connsiteY10" fmla="*/ 1020932 h 1021695"/>
              <a:gd name="connsiteX0" fmla="*/ 0 w 3400148"/>
              <a:gd name="connsiteY0" fmla="*/ 1012054 h 1021695"/>
              <a:gd name="connsiteX1" fmla="*/ 355107 w 3400148"/>
              <a:gd name="connsiteY1" fmla="*/ 976543 h 1021695"/>
              <a:gd name="connsiteX2" fmla="*/ 754602 w 3400148"/>
              <a:gd name="connsiteY2" fmla="*/ 710213 h 1021695"/>
              <a:gd name="connsiteX3" fmla="*/ 1145220 w 3400148"/>
              <a:gd name="connsiteY3" fmla="*/ 292964 h 1021695"/>
              <a:gd name="connsiteX4" fmla="*/ 1455938 w 3400148"/>
              <a:gd name="connsiteY4" fmla="*/ 8877 h 1021695"/>
              <a:gd name="connsiteX5" fmla="*/ 1846556 w 3400148"/>
              <a:gd name="connsiteY5" fmla="*/ 0 h 1021695"/>
              <a:gd name="connsiteX6" fmla="*/ 2157274 w 3400148"/>
              <a:gd name="connsiteY6" fmla="*/ 266330 h 1021695"/>
              <a:gd name="connsiteX7" fmla="*/ 2503503 w 3400148"/>
              <a:gd name="connsiteY7" fmla="*/ 639192 h 1021695"/>
              <a:gd name="connsiteX8" fmla="*/ 2805344 w 3400148"/>
              <a:gd name="connsiteY8" fmla="*/ 896644 h 1021695"/>
              <a:gd name="connsiteX9" fmla="*/ 3107185 w 3400148"/>
              <a:gd name="connsiteY9" fmla="*/ 1003176 h 1021695"/>
              <a:gd name="connsiteX10" fmla="*/ 3400148 w 3400148"/>
              <a:gd name="connsiteY10" fmla="*/ 1020932 h 1021695"/>
              <a:gd name="connsiteX0" fmla="*/ 0 w 3400148"/>
              <a:gd name="connsiteY0" fmla="*/ 1012054 h 1021695"/>
              <a:gd name="connsiteX1" fmla="*/ 355107 w 3400148"/>
              <a:gd name="connsiteY1" fmla="*/ 976543 h 1021695"/>
              <a:gd name="connsiteX2" fmla="*/ 754602 w 3400148"/>
              <a:gd name="connsiteY2" fmla="*/ 710213 h 1021695"/>
              <a:gd name="connsiteX3" fmla="*/ 1145220 w 3400148"/>
              <a:gd name="connsiteY3" fmla="*/ 292964 h 1021695"/>
              <a:gd name="connsiteX4" fmla="*/ 1455938 w 3400148"/>
              <a:gd name="connsiteY4" fmla="*/ 8877 h 1021695"/>
              <a:gd name="connsiteX5" fmla="*/ 1846556 w 3400148"/>
              <a:gd name="connsiteY5" fmla="*/ 0 h 1021695"/>
              <a:gd name="connsiteX6" fmla="*/ 2157274 w 3400148"/>
              <a:gd name="connsiteY6" fmla="*/ 266330 h 1021695"/>
              <a:gd name="connsiteX7" fmla="*/ 2503503 w 3400148"/>
              <a:gd name="connsiteY7" fmla="*/ 639192 h 1021695"/>
              <a:gd name="connsiteX8" fmla="*/ 2805344 w 3400148"/>
              <a:gd name="connsiteY8" fmla="*/ 896644 h 1021695"/>
              <a:gd name="connsiteX9" fmla="*/ 3107185 w 3400148"/>
              <a:gd name="connsiteY9" fmla="*/ 1003176 h 1021695"/>
              <a:gd name="connsiteX10" fmla="*/ 3400148 w 3400148"/>
              <a:gd name="connsiteY10" fmla="*/ 1020932 h 1021695"/>
              <a:gd name="connsiteX0" fmla="*/ 0 w 3400148"/>
              <a:gd name="connsiteY0" fmla="*/ 1012054 h 1021695"/>
              <a:gd name="connsiteX1" fmla="*/ 355107 w 3400148"/>
              <a:gd name="connsiteY1" fmla="*/ 976543 h 1021695"/>
              <a:gd name="connsiteX2" fmla="*/ 754602 w 3400148"/>
              <a:gd name="connsiteY2" fmla="*/ 710213 h 1021695"/>
              <a:gd name="connsiteX3" fmla="*/ 1145220 w 3400148"/>
              <a:gd name="connsiteY3" fmla="*/ 292964 h 1021695"/>
              <a:gd name="connsiteX4" fmla="*/ 1455938 w 3400148"/>
              <a:gd name="connsiteY4" fmla="*/ 8877 h 1021695"/>
              <a:gd name="connsiteX5" fmla="*/ 1846556 w 3400148"/>
              <a:gd name="connsiteY5" fmla="*/ 0 h 1021695"/>
              <a:gd name="connsiteX6" fmla="*/ 2157274 w 3400148"/>
              <a:gd name="connsiteY6" fmla="*/ 266330 h 1021695"/>
              <a:gd name="connsiteX7" fmla="*/ 2503503 w 3400148"/>
              <a:gd name="connsiteY7" fmla="*/ 639192 h 1021695"/>
              <a:gd name="connsiteX8" fmla="*/ 2805344 w 3400148"/>
              <a:gd name="connsiteY8" fmla="*/ 896644 h 1021695"/>
              <a:gd name="connsiteX9" fmla="*/ 3107185 w 3400148"/>
              <a:gd name="connsiteY9" fmla="*/ 1003176 h 1021695"/>
              <a:gd name="connsiteX10" fmla="*/ 3400148 w 3400148"/>
              <a:gd name="connsiteY10" fmla="*/ 1020932 h 102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00148" h="1021695">
                <a:moveTo>
                  <a:pt x="0" y="1012054"/>
                </a:moveTo>
                <a:cubicBezTo>
                  <a:pt x="114670" y="1019452"/>
                  <a:pt x="229340" y="1026850"/>
                  <a:pt x="355107" y="976543"/>
                </a:cubicBezTo>
                <a:cubicBezTo>
                  <a:pt x="480874" y="926236"/>
                  <a:pt x="622917" y="824143"/>
                  <a:pt x="754602" y="710213"/>
                </a:cubicBezTo>
                <a:cubicBezTo>
                  <a:pt x="886288" y="596283"/>
                  <a:pt x="1028331" y="409853"/>
                  <a:pt x="1145220" y="292964"/>
                </a:cubicBezTo>
                <a:cubicBezTo>
                  <a:pt x="1262109" y="176075"/>
                  <a:pt x="1339049" y="57704"/>
                  <a:pt x="1455938" y="8877"/>
                </a:cubicBezTo>
                <a:cubicBezTo>
                  <a:pt x="1572827" y="-39950"/>
                  <a:pt x="1729667" y="-42909"/>
                  <a:pt x="1846556" y="0"/>
                </a:cubicBezTo>
                <a:cubicBezTo>
                  <a:pt x="1963445" y="42909"/>
                  <a:pt x="2047783" y="159798"/>
                  <a:pt x="2157274" y="266330"/>
                </a:cubicBezTo>
                <a:cubicBezTo>
                  <a:pt x="2266765" y="372862"/>
                  <a:pt x="2395491" y="534140"/>
                  <a:pt x="2503503" y="639192"/>
                </a:cubicBezTo>
                <a:cubicBezTo>
                  <a:pt x="2611515" y="744244"/>
                  <a:pt x="2704730" y="835980"/>
                  <a:pt x="2805344" y="896644"/>
                </a:cubicBezTo>
                <a:cubicBezTo>
                  <a:pt x="2905958" y="957308"/>
                  <a:pt x="3008051" y="982461"/>
                  <a:pt x="3107185" y="1003176"/>
                </a:cubicBezTo>
                <a:cubicBezTo>
                  <a:pt x="3206319" y="1023891"/>
                  <a:pt x="3303233" y="1022411"/>
                  <a:pt x="3400148" y="1020932"/>
                </a:cubicBezTo>
              </a:path>
            </a:pathLst>
          </a:custGeom>
          <a:ln w="31750">
            <a:solidFill>
              <a:schemeClr val="tx1">
                <a:lumMod val="60000"/>
                <a:lumOff val="40000"/>
              </a:schemeClr>
            </a:solidFill>
          </a:ln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gray">
          <a:xfrm>
            <a:off x="2863850" y="6022975"/>
            <a:ext cx="1866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83" name="Text Box 20"/>
          <p:cNvSpPr txBox="1">
            <a:spLocks noChangeArrowheads="1"/>
          </p:cNvSpPr>
          <p:nvPr/>
        </p:nvSpPr>
        <p:spPr bwMode="gray">
          <a:xfrm>
            <a:off x="2484438" y="4005263"/>
            <a:ext cx="1130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400" b="0">
                <a:latin typeface="Arial" charset="0"/>
              </a:rPr>
              <a:t>productos A</a:t>
            </a:r>
          </a:p>
        </p:txBody>
      </p:sp>
      <p:sp>
        <p:nvSpPr>
          <p:cNvPr id="19484" name="Line 29"/>
          <p:cNvSpPr>
            <a:spLocks noChangeShapeType="1"/>
          </p:cNvSpPr>
          <p:nvPr/>
        </p:nvSpPr>
        <p:spPr bwMode="gray">
          <a:xfrm flipH="1" flipV="1">
            <a:off x="4603750" y="5408613"/>
            <a:ext cx="0" cy="588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19485" name="Text Box 20"/>
          <p:cNvSpPr txBox="1">
            <a:spLocks noChangeArrowheads="1"/>
          </p:cNvSpPr>
          <p:nvPr/>
        </p:nvSpPr>
        <p:spPr bwMode="gray">
          <a:xfrm>
            <a:off x="2455863" y="4579938"/>
            <a:ext cx="976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400" b="0" i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exotérmico</a:t>
            </a:r>
          </a:p>
        </p:txBody>
      </p:sp>
      <p:sp>
        <p:nvSpPr>
          <p:cNvPr id="19486" name="Text Box 20"/>
          <p:cNvSpPr txBox="1">
            <a:spLocks noChangeArrowheads="1"/>
          </p:cNvSpPr>
          <p:nvPr/>
        </p:nvSpPr>
        <p:spPr bwMode="gray">
          <a:xfrm>
            <a:off x="2255838" y="5461000"/>
            <a:ext cx="1074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400" b="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endotérmico</a:t>
            </a:r>
          </a:p>
        </p:txBody>
      </p:sp>
      <p:sp>
        <p:nvSpPr>
          <p:cNvPr id="19487" name="Text Box 17"/>
          <p:cNvSpPr txBox="1">
            <a:spLocks noChangeArrowheads="1"/>
          </p:cNvSpPr>
          <p:nvPr/>
        </p:nvSpPr>
        <p:spPr bwMode="auto">
          <a:xfrm>
            <a:off x="5219700" y="4537075"/>
            <a:ext cx="36353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2667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ß"/>
            </a:pPr>
            <a:r>
              <a:rPr kumimoji="0" lang="es-ES" altLang="en-US" sz="1800" b="0" i="1">
                <a:latin typeface="Times New Roman" pitchFamily="18" charset="0"/>
              </a:rPr>
              <a:t>Calor de reacción</a:t>
            </a:r>
            <a:r>
              <a:rPr kumimoji="0" lang="es-ES" altLang="en-US" sz="1800" b="0">
                <a:latin typeface="Times New Roman" pitchFamily="18" charset="0"/>
              </a:rPr>
              <a:t>:</a:t>
            </a:r>
          </a:p>
          <a:p>
            <a:pPr lvl="2" eaLnBrk="1" hangingPunct="1">
              <a:spcBef>
                <a:spcPct val="0"/>
              </a:spcBef>
              <a:buClr>
                <a:srgbClr val="006600"/>
              </a:buClr>
              <a:buFontTx/>
              <a:buNone/>
            </a:pPr>
            <a:r>
              <a:rPr kumimoji="0" lang="es-ES" altLang="en-US" sz="1800" b="0">
                <a:solidFill>
                  <a:srgbClr val="292929"/>
                </a:solidFill>
                <a:latin typeface="Times New Roman" pitchFamily="18" charset="0"/>
                <a:sym typeface="Wingdings" pitchFamily="2" charset="2"/>
              </a:rPr>
              <a:t>Calor desprendido o absorbido desde que se completa la reacción hasta alcanzar de nuevo la </a:t>
            </a:r>
            <a:r>
              <a:rPr kumimoji="0" lang="es-ES" altLang="en-US" sz="1800" b="0" i="1">
                <a:solidFill>
                  <a:srgbClr val="292929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kumimoji="0" lang="es-ES" altLang="en-US" sz="1800" b="0">
                <a:solidFill>
                  <a:srgbClr val="292929"/>
                </a:solidFill>
                <a:latin typeface="Times New Roman" pitchFamily="18" charset="0"/>
                <a:sym typeface="Wingdings" pitchFamily="2" charset="2"/>
              </a:rPr>
              <a:t> de partida</a:t>
            </a:r>
          </a:p>
        </p:txBody>
      </p:sp>
      <p:sp>
        <p:nvSpPr>
          <p:cNvPr id="19488" name="Text Box 19"/>
          <p:cNvSpPr txBox="1">
            <a:spLocks noChangeArrowheads="1"/>
          </p:cNvSpPr>
          <p:nvPr/>
        </p:nvSpPr>
        <p:spPr bwMode="gray">
          <a:xfrm>
            <a:off x="684213" y="5445125"/>
            <a:ext cx="1062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400" b="0">
                <a:latin typeface="Arial" charset="0"/>
              </a:rPr>
              <a:t>reactivos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2048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CEED6DC-0DCF-487C-BE2A-78BB4180A452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486" name="Text Box 17"/>
          <p:cNvSpPr txBox="1">
            <a:spLocks noChangeArrowheads="1"/>
          </p:cNvSpPr>
          <p:nvPr/>
        </p:nvSpPr>
        <p:spPr bwMode="auto">
          <a:xfrm>
            <a:off x="3924300" y="5942013"/>
            <a:ext cx="4968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800" b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</a:t>
            </a:r>
            <a:r>
              <a:rPr kumimoji="0" lang="es-ES" altLang="en-US" sz="1800" b="0">
                <a:latin typeface="Times New Roman" pitchFamily="18" charset="0"/>
                <a:sym typeface="Wingdings" pitchFamily="2" charset="2"/>
              </a:rPr>
              <a:t> </a:t>
            </a:r>
            <a:r>
              <a:rPr kumimoji="0" lang="es-ES" altLang="en-US" sz="1800" b="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s-ES" altLang="en-US" sz="1800" b="0" i="1" baseline="-2500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s-ES" altLang="en-US" sz="1800" b="0">
                <a:latin typeface="Times New Roman" pitchFamily="18" charset="0"/>
              </a:rPr>
              <a:t> = </a:t>
            </a:r>
            <a:r>
              <a:rPr kumimoji="0" lang="es-ES" altLang="en-US" sz="1800" b="0" i="1">
                <a:latin typeface="Times New Roman" pitchFamily="18" charset="0"/>
              </a:rPr>
              <a:t>calor de reacción </a:t>
            </a:r>
            <a:r>
              <a:rPr kumimoji="0" lang="es-ES" altLang="en-US" sz="1800" b="0" i="1" u="sng">
                <a:latin typeface="Times New Roman" pitchFamily="18" charset="0"/>
              </a:rPr>
              <a:t>a presión constante</a:t>
            </a:r>
            <a:r>
              <a:rPr kumimoji="0" lang="es-ES" altLang="en-US" sz="1800" b="0">
                <a:latin typeface="Times New Roman" pitchFamily="18" charset="0"/>
              </a:rPr>
              <a:t>.</a:t>
            </a:r>
            <a:endParaRPr kumimoji="0" lang="es-ES" altLang="en-US" sz="1800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>
                <a:solidFill>
                  <a:srgbClr val="006600"/>
                </a:solidFill>
                <a:latin typeface="Arial" charset="0"/>
              </a:rPr>
              <a:t>4. Entalpía y variación de entalpía</a:t>
            </a:r>
          </a:p>
        </p:txBody>
      </p:sp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946150" y="1631950"/>
            <a:ext cx="3338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Propiedades de la materia</a:t>
            </a:r>
          </a:p>
        </p:txBody>
      </p:sp>
      <p:sp>
        <p:nvSpPr>
          <p:cNvPr id="20489" name="Line 25"/>
          <p:cNvSpPr>
            <a:spLocks noChangeShapeType="1"/>
          </p:cNvSpPr>
          <p:nvPr/>
        </p:nvSpPr>
        <p:spPr bwMode="gray">
          <a:xfrm>
            <a:off x="3805238" y="1846263"/>
            <a:ext cx="36036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0490" name="Rectangle 3"/>
          <p:cNvSpPr>
            <a:spLocks noChangeArrowheads="1"/>
          </p:cNvSpPr>
          <p:nvPr/>
        </p:nvSpPr>
        <p:spPr bwMode="auto">
          <a:xfrm>
            <a:off x="4367213" y="1484313"/>
            <a:ext cx="1935162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físicas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químicas</a:t>
            </a:r>
          </a:p>
        </p:txBody>
      </p:sp>
      <p:sp>
        <p:nvSpPr>
          <p:cNvPr id="20491" name="Line 25"/>
          <p:cNvSpPr>
            <a:spLocks noChangeShapeType="1"/>
          </p:cNvSpPr>
          <p:nvPr/>
        </p:nvSpPr>
        <p:spPr bwMode="gray">
          <a:xfrm>
            <a:off x="5680075" y="1851025"/>
            <a:ext cx="392113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0492" name="Rectangle 3"/>
          <p:cNvSpPr>
            <a:spLocks noChangeArrowheads="1"/>
          </p:cNvSpPr>
          <p:nvPr/>
        </p:nvSpPr>
        <p:spPr bwMode="auto">
          <a:xfrm>
            <a:off x="6303963" y="1492250"/>
            <a:ext cx="22288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intensivas: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Extensivas:</a:t>
            </a:r>
          </a:p>
        </p:txBody>
      </p:sp>
      <p:sp>
        <p:nvSpPr>
          <p:cNvPr id="20493" name="12 Cerrar llave"/>
          <p:cNvSpPr>
            <a:spLocks/>
          </p:cNvSpPr>
          <p:nvPr/>
        </p:nvSpPr>
        <p:spPr bwMode="auto">
          <a:xfrm flipH="1">
            <a:off x="4211638" y="1484313"/>
            <a:ext cx="146050" cy="731837"/>
          </a:xfrm>
          <a:prstGeom prst="rightBrace">
            <a:avLst>
              <a:gd name="adj1" fmla="val 37118"/>
              <a:gd name="adj2" fmla="val 50000"/>
            </a:avLst>
          </a:prstGeom>
          <a:noFill/>
          <a:ln w="31750" cap="rnd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494" name="12 Cerrar llave"/>
          <p:cNvSpPr>
            <a:spLocks/>
          </p:cNvSpPr>
          <p:nvPr/>
        </p:nvSpPr>
        <p:spPr bwMode="auto">
          <a:xfrm>
            <a:off x="5435600" y="1484313"/>
            <a:ext cx="146050" cy="731837"/>
          </a:xfrm>
          <a:prstGeom prst="rightBrace">
            <a:avLst>
              <a:gd name="adj1" fmla="val 37118"/>
              <a:gd name="adj2" fmla="val 50000"/>
            </a:avLst>
          </a:prstGeom>
          <a:noFill/>
          <a:ln w="31750" cap="rnd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495" name="12 Cerrar llave"/>
          <p:cNvSpPr>
            <a:spLocks/>
          </p:cNvSpPr>
          <p:nvPr/>
        </p:nvSpPr>
        <p:spPr bwMode="auto">
          <a:xfrm flipH="1">
            <a:off x="6157913" y="1484313"/>
            <a:ext cx="146050" cy="731837"/>
          </a:xfrm>
          <a:prstGeom prst="rightBrace">
            <a:avLst>
              <a:gd name="adj1" fmla="val 37118"/>
              <a:gd name="adj2" fmla="val 50000"/>
            </a:avLst>
          </a:prstGeom>
          <a:noFill/>
          <a:ln w="31750" cap="rnd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496" name="Rectangle 3"/>
          <p:cNvSpPr>
            <a:spLocks noChangeArrowheads="1"/>
          </p:cNvSpPr>
          <p:nvPr/>
        </p:nvSpPr>
        <p:spPr bwMode="auto">
          <a:xfrm>
            <a:off x="946150" y="2427288"/>
            <a:ext cx="7729538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Energía interna = propiedad </a:t>
            </a:r>
            <a:r>
              <a:rPr lang="es-ES" altLang="en-US" sz="1800" b="0" i="1">
                <a:solidFill>
                  <a:srgbClr val="5F5F5F"/>
                </a:solidFill>
                <a:latin typeface="Calibri" pitchFamily="34" charset="0"/>
              </a:rPr>
              <a:t>extensiva</a:t>
            </a: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 (depende de la cantidad de materia)</a:t>
            </a:r>
          </a:p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La energía interna es una </a:t>
            </a:r>
            <a:r>
              <a:rPr lang="es-ES" altLang="en-US" sz="1800">
                <a:latin typeface="Calibri" pitchFamily="34" charset="0"/>
              </a:rPr>
              <a:t>función de estado</a:t>
            </a: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 = propiedad de un sistema que solo depende de los estados inicial y final, no de la trayectoria seguida. 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Son funciones de estado: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P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(presión),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(temperatura),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S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(entropía),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U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(energía interna),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G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(energía libre de Gibbs), … pero no el trabajo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w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o el calor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q</a:t>
            </a:r>
          </a:p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La variación de energía interna sólo depende de los estados inicial y final. </a:t>
            </a:r>
          </a:p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La mayor parte de las reacciones ocurren a presión constante (sistemas abiertos). En estos casos, la energía se transfiere en forma de calor y el trabajo efectuado es prácticamente nulo (</a:t>
            </a:r>
            <a:r>
              <a:rPr lang="es-ES" altLang="en-US" sz="1800" b="0" i="1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s-ES" altLang="en-US" sz="1800" b="0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0) y entonces:</a:t>
            </a:r>
          </a:p>
        </p:txBody>
      </p:sp>
      <p:graphicFrame>
        <p:nvGraphicFramePr>
          <p:cNvPr id="20497" name="1 Objeto"/>
          <p:cNvGraphicFramePr>
            <a:graphicFrameLocks noChangeAspect="1"/>
          </p:cNvGraphicFramePr>
          <p:nvPr/>
        </p:nvGraphicFramePr>
        <p:xfrm>
          <a:off x="3951288" y="5378450"/>
          <a:ext cx="37258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3" imgW="2070100" imgH="228600" progId="Equation.DSMT4">
                  <p:embed/>
                </p:oleObj>
              </mc:Choice>
              <mc:Fallback>
                <p:oleObj name="Equation" r:id="rId3" imgW="2070100" imgH="2286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5378450"/>
                        <a:ext cx="37258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8" name="Group 28"/>
          <p:cNvGrpSpPr>
            <a:grpSpLocks/>
          </p:cNvGrpSpPr>
          <p:nvPr/>
        </p:nvGrpSpPr>
        <p:grpSpPr bwMode="auto">
          <a:xfrm>
            <a:off x="146050" y="5089525"/>
            <a:ext cx="2955925" cy="1666875"/>
            <a:chOff x="21" y="3205"/>
            <a:chExt cx="1862" cy="1050"/>
          </a:xfrm>
        </p:grpSpPr>
        <p:sp>
          <p:nvSpPr>
            <p:cNvPr id="20501" name="Oval 20"/>
            <p:cNvSpPr>
              <a:spLocks noChangeArrowheads="1"/>
            </p:cNvSpPr>
            <p:nvPr/>
          </p:nvSpPr>
          <p:spPr bwMode="auto">
            <a:xfrm>
              <a:off x="522" y="3520"/>
              <a:ext cx="46" cy="46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n-US" sz="2800">
                <a:solidFill>
                  <a:srgbClr val="0033CC"/>
                </a:solidFill>
              </a:endParaRPr>
            </a:p>
          </p:txBody>
        </p:sp>
        <p:sp>
          <p:nvSpPr>
            <p:cNvPr id="20502" name="Oval 21"/>
            <p:cNvSpPr>
              <a:spLocks noChangeArrowheads="1"/>
            </p:cNvSpPr>
            <p:nvPr/>
          </p:nvSpPr>
          <p:spPr bwMode="auto">
            <a:xfrm>
              <a:off x="1111" y="4065"/>
              <a:ext cx="46" cy="4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n-US" sz="2800">
                <a:solidFill>
                  <a:srgbClr val="0033CC"/>
                </a:solidFill>
              </a:endParaRPr>
            </a:p>
          </p:txBody>
        </p:sp>
        <p:sp>
          <p:nvSpPr>
            <p:cNvPr id="20503" name="Freeform 22"/>
            <p:cNvSpPr>
              <a:spLocks/>
            </p:cNvSpPr>
            <p:nvPr/>
          </p:nvSpPr>
          <p:spPr bwMode="auto">
            <a:xfrm>
              <a:off x="538" y="3577"/>
              <a:ext cx="573" cy="552"/>
            </a:xfrm>
            <a:custGeom>
              <a:avLst/>
              <a:gdLst>
                <a:gd name="T0" fmla="*/ 0 w 573"/>
                <a:gd name="T1" fmla="*/ 0 h 552"/>
                <a:gd name="T2" fmla="*/ 48 w 573"/>
                <a:gd name="T3" fmla="*/ 231 h 552"/>
                <a:gd name="T4" fmla="*/ 207 w 573"/>
                <a:gd name="T5" fmla="*/ 333 h 552"/>
                <a:gd name="T6" fmla="*/ 357 w 573"/>
                <a:gd name="T7" fmla="*/ 519 h 552"/>
                <a:gd name="T8" fmla="*/ 573 w 573"/>
                <a:gd name="T9" fmla="*/ 533 h 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3" h="552">
                  <a:moveTo>
                    <a:pt x="0" y="0"/>
                  </a:moveTo>
                  <a:cubicBezTo>
                    <a:pt x="8" y="38"/>
                    <a:pt x="13" y="176"/>
                    <a:pt x="48" y="231"/>
                  </a:cubicBezTo>
                  <a:cubicBezTo>
                    <a:pt x="83" y="286"/>
                    <a:pt x="155" y="285"/>
                    <a:pt x="207" y="333"/>
                  </a:cubicBezTo>
                  <a:cubicBezTo>
                    <a:pt x="259" y="381"/>
                    <a:pt x="296" y="486"/>
                    <a:pt x="357" y="519"/>
                  </a:cubicBezTo>
                  <a:cubicBezTo>
                    <a:pt x="418" y="552"/>
                    <a:pt x="528" y="530"/>
                    <a:pt x="573" y="533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04" name="Freeform 23"/>
            <p:cNvSpPr>
              <a:spLocks/>
            </p:cNvSpPr>
            <p:nvPr/>
          </p:nvSpPr>
          <p:spPr bwMode="auto">
            <a:xfrm>
              <a:off x="571" y="3559"/>
              <a:ext cx="540" cy="507"/>
            </a:xfrm>
            <a:custGeom>
              <a:avLst/>
              <a:gdLst>
                <a:gd name="T0" fmla="*/ 0 w 540"/>
                <a:gd name="T1" fmla="*/ 0 h 507"/>
                <a:gd name="T2" fmla="*/ 189 w 540"/>
                <a:gd name="T3" fmla="*/ 72 h 507"/>
                <a:gd name="T4" fmla="*/ 237 w 540"/>
                <a:gd name="T5" fmla="*/ 231 h 507"/>
                <a:gd name="T6" fmla="*/ 330 w 540"/>
                <a:gd name="T7" fmla="*/ 351 h 507"/>
                <a:gd name="T8" fmla="*/ 456 w 540"/>
                <a:gd name="T9" fmla="*/ 393 h 507"/>
                <a:gd name="T10" fmla="*/ 540 w 540"/>
                <a:gd name="T11" fmla="*/ 507 h 5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0" h="507">
                  <a:moveTo>
                    <a:pt x="0" y="0"/>
                  </a:moveTo>
                  <a:cubicBezTo>
                    <a:pt x="32" y="11"/>
                    <a:pt x="150" y="34"/>
                    <a:pt x="189" y="72"/>
                  </a:cubicBezTo>
                  <a:cubicBezTo>
                    <a:pt x="228" y="110"/>
                    <a:pt x="214" y="184"/>
                    <a:pt x="237" y="231"/>
                  </a:cubicBezTo>
                  <a:cubicBezTo>
                    <a:pt x="260" y="278"/>
                    <a:pt x="294" y="324"/>
                    <a:pt x="330" y="351"/>
                  </a:cubicBezTo>
                  <a:cubicBezTo>
                    <a:pt x="366" y="378"/>
                    <a:pt x="421" y="367"/>
                    <a:pt x="456" y="393"/>
                  </a:cubicBezTo>
                  <a:cubicBezTo>
                    <a:pt x="491" y="419"/>
                    <a:pt x="523" y="483"/>
                    <a:pt x="540" y="507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05" name="Freeform 24"/>
            <p:cNvSpPr>
              <a:spLocks/>
            </p:cNvSpPr>
            <p:nvPr/>
          </p:nvSpPr>
          <p:spPr bwMode="auto">
            <a:xfrm>
              <a:off x="568" y="3459"/>
              <a:ext cx="663" cy="604"/>
            </a:xfrm>
            <a:custGeom>
              <a:avLst/>
              <a:gdLst>
                <a:gd name="T0" fmla="*/ 0 w 663"/>
                <a:gd name="T1" fmla="*/ 70 h 604"/>
                <a:gd name="T2" fmla="*/ 225 w 663"/>
                <a:gd name="T3" fmla="*/ 16 h 604"/>
                <a:gd name="T4" fmla="*/ 348 w 663"/>
                <a:gd name="T5" fmla="*/ 166 h 604"/>
                <a:gd name="T6" fmla="*/ 576 w 663"/>
                <a:gd name="T7" fmla="*/ 223 h 604"/>
                <a:gd name="T8" fmla="*/ 663 w 663"/>
                <a:gd name="T9" fmla="*/ 388 h 604"/>
                <a:gd name="T10" fmla="*/ 579 w 663"/>
                <a:gd name="T11" fmla="*/ 604 h 6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3" h="604">
                  <a:moveTo>
                    <a:pt x="0" y="70"/>
                  </a:moveTo>
                  <a:cubicBezTo>
                    <a:pt x="37" y="61"/>
                    <a:pt x="167" y="0"/>
                    <a:pt x="225" y="16"/>
                  </a:cubicBezTo>
                  <a:cubicBezTo>
                    <a:pt x="283" y="32"/>
                    <a:pt x="290" y="132"/>
                    <a:pt x="348" y="166"/>
                  </a:cubicBezTo>
                  <a:cubicBezTo>
                    <a:pt x="406" y="200"/>
                    <a:pt x="523" y="186"/>
                    <a:pt x="576" y="223"/>
                  </a:cubicBezTo>
                  <a:cubicBezTo>
                    <a:pt x="629" y="260"/>
                    <a:pt x="663" y="325"/>
                    <a:pt x="663" y="388"/>
                  </a:cubicBezTo>
                  <a:cubicBezTo>
                    <a:pt x="663" y="451"/>
                    <a:pt x="596" y="559"/>
                    <a:pt x="579" y="604"/>
                  </a:cubicBezTo>
                </a:path>
              </a:pathLst>
            </a:custGeom>
            <a:noFill/>
            <a:ln w="12700">
              <a:solidFill>
                <a:srgbClr val="8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06" name="Text Box 17"/>
            <p:cNvSpPr txBox="1">
              <a:spLocks noChangeArrowheads="1"/>
            </p:cNvSpPr>
            <p:nvPr/>
          </p:nvSpPr>
          <p:spPr bwMode="auto">
            <a:xfrm>
              <a:off x="21" y="3205"/>
              <a:ext cx="68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s-ES" altLang="en-US" sz="1400" b="0">
                  <a:latin typeface="Times New Roman" pitchFamily="18" charset="0"/>
                </a:rPr>
                <a:t>Estado 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s-ES" altLang="en-US" sz="1400" b="0">
                  <a:latin typeface="Times New Roman" pitchFamily="18" charset="0"/>
                </a:rPr>
                <a:t>(</a:t>
              </a:r>
              <a:r>
                <a:rPr kumimoji="0" lang="es-ES" altLang="en-US" sz="1400" b="0" i="1">
                  <a:latin typeface="Times New Roman" pitchFamily="18" charset="0"/>
                </a:rPr>
                <a:t>P</a:t>
              </a:r>
              <a:r>
                <a:rPr kumimoji="0" lang="es-ES" altLang="en-US" sz="1400" b="0" i="1" baseline="-25000">
                  <a:latin typeface="Times New Roman" pitchFamily="18" charset="0"/>
                </a:rPr>
                <a:t>1</a:t>
              </a:r>
              <a:r>
                <a:rPr kumimoji="0" lang="es-ES" altLang="en-US" sz="1400" b="0" i="1">
                  <a:latin typeface="Times New Roman" pitchFamily="18" charset="0"/>
                </a:rPr>
                <a:t>,T</a:t>
              </a:r>
              <a:r>
                <a:rPr kumimoji="0" lang="es-ES" altLang="en-US" sz="1400" b="0" i="1" baseline="-25000">
                  <a:latin typeface="Times New Roman" pitchFamily="18" charset="0"/>
                </a:rPr>
                <a:t>1</a:t>
              </a:r>
              <a:r>
                <a:rPr kumimoji="0" lang="es-ES" altLang="en-US" sz="1400" b="0" i="1">
                  <a:latin typeface="Times New Roman" pitchFamily="18" charset="0"/>
                </a:rPr>
                <a:t>,V</a:t>
              </a:r>
              <a:r>
                <a:rPr kumimoji="0" lang="es-ES" altLang="en-US" sz="1400" b="0" i="1" baseline="-25000">
                  <a:latin typeface="Times New Roman" pitchFamily="18" charset="0"/>
                </a:rPr>
                <a:t>1</a:t>
              </a:r>
              <a:r>
                <a:rPr kumimoji="0" lang="es-ES" altLang="en-US" sz="1400" b="0" i="1">
                  <a:latin typeface="Times New Roman" pitchFamily="18" charset="0"/>
                </a:rPr>
                <a:t>…</a:t>
              </a:r>
              <a:r>
                <a:rPr kumimoji="0" lang="es-ES" altLang="en-US" sz="1400" b="0">
                  <a:latin typeface="Times New Roman" pitchFamily="18" charset="0"/>
                </a:rPr>
                <a:t>)</a:t>
              </a:r>
              <a:endParaRPr kumimoji="0" lang="es-ES" altLang="en-US" sz="1400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0507" name="Text Box 17"/>
            <p:cNvSpPr txBox="1">
              <a:spLocks noChangeArrowheads="1"/>
            </p:cNvSpPr>
            <p:nvPr/>
          </p:nvSpPr>
          <p:spPr bwMode="auto">
            <a:xfrm>
              <a:off x="1202" y="3929"/>
              <a:ext cx="68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s-ES" altLang="en-US" sz="1400" b="0">
                  <a:latin typeface="Times New Roman" pitchFamily="18" charset="0"/>
                </a:rPr>
                <a:t>Estado 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s-ES" altLang="en-US" sz="1400" b="0">
                  <a:latin typeface="Times New Roman" pitchFamily="18" charset="0"/>
                </a:rPr>
                <a:t>(</a:t>
              </a:r>
              <a:r>
                <a:rPr kumimoji="0" lang="es-ES" altLang="en-US" sz="1400" b="0" i="1">
                  <a:latin typeface="Times New Roman" pitchFamily="18" charset="0"/>
                </a:rPr>
                <a:t>P</a:t>
              </a:r>
              <a:r>
                <a:rPr kumimoji="0" lang="es-ES" altLang="en-US" sz="1400" b="0" i="1" baseline="-25000">
                  <a:latin typeface="Times New Roman" pitchFamily="18" charset="0"/>
                </a:rPr>
                <a:t>2</a:t>
              </a:r>
              <a:r>
                <a:rPr kumimoji="0" lang="es-ES" altLang="en-US" sz="1400" b="0" i="1">
                  <a:latin typeface="Times New Roman" pitchFamily="18" charset="0"/>
                </a:rPr>
                <a:t>,T</a:t>
              </a:r>
              <a:r>
                <a:rPr kumimoji="0" lang="es-ES" altLang="en-US" sz="1400" b="0" i="1" baseline="-25000">
                  <a:latin typeface="Times New Roman" pitchFamily="18" charset="0"/>
                </a:rPr>
                <a:t>2</a:t>
              </a:r>
              <a:r>
                <a:rPr kumimoji="0" lang="es-ES" altLang="en-US" sz="1400" b="0" i="1">
                  <a:latin typeface="Times New Roman" pitchFamily="18" charset="0"/>
                </a:rPr>
                <a:t>,V</a:t>
              </a:r>
              <a:r>
                <a:rPr kumimoji="0" lang="es-ES" altLang="en-US" sz="1400" b="0" i="1" baseline="-25000">
                  <a:latin typeface="Times New Roman" pitchFamily="18" charset="0"/>
                </a:rPr>
                <a:t>2</a:t>
              </a:r>
              <a:r>
                <a:rPr kumimoji="0" lang="es-ES" altLang="en-US" sz="1400" b="0" i="1">
                  <a:latin typeface="Times New Roman" pitchFamily="18" charset="0"/>
                </a:rPr>
                <a:t>…</a:t>
              </a:r>
              <a:r>
                <a:rPr kumimoji="0" lang="es-ES" altLang="en-US" sz="1400" b="0">
                  <a:latin typeface="Times New Roman" pitchFamily="18" charset="0"/>
                </a:rPr>
                <a:t>)</a:t>
              </a:r>
              <a:endParaRPr kumimoji="0" lang="es-ES" altLang="en-US" sz="1400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20499" name="1 Objeto"/>
          <p:cNvGraphicFramePr>
            <a:graphicFrameLocks noChangeAspect="1"/>
          </p:cNvGraphicFramePr>
          <p:nvPr/>
        </p:nvGraphicFramePr>
        <p:xfrm>
          <a:off x="7546975" y="1514475"/>
          <a:ext cx="9953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5" imgW="622030" imgH="203112" progId="Equation.DSMT4">
                  <p:embed/>
                </p:oleObj>
              </mc:Choice>
              <mc:Fallback>
                <p:oleObj name="Equation" r:id="rId5" imgW="622030" imgH="203112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1514475"/>
                        <a:ext cx="995363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1 Objeto"/>
          <p:cNvGraphicFramePr>
            <a:graphicFrameLocks noChangeAspect="1"/>
          </p:cNvGraphicFramePr>
          <p:nvPr/>
        </p:nvGraphicFramePr>
        <p:xfrm>
          <a:off x="7546975" y="1876425"/>
          <a:ext cx="9953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7" imgW="622030" imgH="203112" progId="Equation.DSMT4">
                  <p:embed/>
                </p:oleObj>
              </mc:Choice>
              <mc:Fallback>
                <p:oleObj name="Equation" r:id="rId7" imgW="622030" imgH="203112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1876425"/>
                        <a:ext cx="995363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s-ES" altLang="en-US" sz="2000" b="0">
                <a:solidFill>
                  <a:srgbClr val="006600"/>
                </a:solidFill>
                <a:latin typeface="Arial" charset="0"/>
              </a:rPr>
              <a:t>4. Entalpía y variación de entalpía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itchFamily="34" charset="0"/>
              </a:rPr>
              <a:t>Tema 6. Termodinámica química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itchFamily="34" charset="0"/>
              </a:rPr>
              <a:t>uned</a:t>
            </a:r>
          </a:p>
        </p:txBody>
      </p:sp>
      <p:sp>
        <p:nvSpPr>
          <p:cNvPr id="21510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88E0ABF-E1A9-4291-8314-3D06CE1B67F6}" type="slidenum">
              <a:rPr kumimoji="0" lang="en-US" altLang="en-US" sz="1400" b="0">
                <a:solidFill>
                  <a:schemeClr val="tx1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946150" y="1862138"/>
            <a:ext cx="75136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La </a:t>
            </a:r>
            <a:r>
              <a:rPr lang="es-ES" altLang="en-US" sz="1800">
                <a:solidFill>
                  <a:srgbClr val="000099"/>
                </a:solidFill>
                <a:latin typeface="Calibri" pitchFamily="34" charset="0"/>
              </a:rPr>
              <a:t>entalpía</a:t>
            </a: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 </a:t>
            </a:r>
            <a:r>
              <a:rPr lang="es-ES" altLang="en-US" sz="1800" b="0" i="1">
                <a:solidFill>
                  <a:srgbClr val="5F5F5F"/>
                </a:solidFill>
                <a:latin typeface="Calibri" pitchFamily="34" charset="0"/>
              </a:rPr>
              <a:t>H</a:t>
            </a: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 es una propiedad extensiva de una sustancia, que se usa para obtener el calor transferido en una reacción a presión constante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Al igual que la energía interna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U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,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H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es también una función de estado, solo depende de los estados inicial y final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No se puede determinar la entalpía total de un sistema, pero sí su variación </a:t>
            </a:r>
            <a:r>
              <a:rPr lang="el-GR" altLang="en-US" sz="16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en un proceso</a:t>
            </a:r>
            <a:endParaRPr lang="es-ES" altLang="en-US" sz="1600" b="0" i="1">
              <a:solidFill>
                <a:srgbClr val="000099"/>
              </a:solidFill>
              <a:latin typeface="Calibri" pitchFamily="34" charset="0"/>
            </a:endParaRPr>
          </a:p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>
                <a:solidFill>
                  <a:srgbClr val="5F5F5F"/>
                </a:solidFill>
                <a:latin typeface="Calibri" pitchFamily="34" charset="0"/>
              </a:rPr>
              <a:t>La variación de entalpía es la diferencia entre la entalpía de los reactivos y la de los productos, y es igual al calor de reacción a presión constante </a:t>
            </a:r>
            <a:r>
              <a:rPr lang="es-ES" altLang="en-US" sz="1800" b="0" i="1">
                <a:solidFill>
                  <a:srgbClr val="5F5F5F"/>
                </a:solidFill>
                <a:latin typeface="Times New Roman" pitchFamily="18" charset="0"/>
              </a:rPr>
              <a:t>q</a:t>
            </a:r>
            <a:r>
              <a:rPr lang="es-ES" altLang="en-US" sz="1800" b="0" i="1" baseline="-25000">
                <a:solidFill>
                  <a:srgbClr val="5F5F5F"/>
                </a:solidFill>
                <a:latin typeface="Times New Roman" pitchFamily="18" charset="0"/>
              </a:rPr>
              <a:t>P</a:t>
            </a:r>
            <a:endParaRPr lang="es-ES" altLang="en-US" sz="1800" b="0">
              <a:solidFill>
                <a:srgbClr val="5F5F5F"/>
              </a:solidFill>
              <a:latin typeface="Calibri" pitchFamily="34" charset="0"/>
            </a:endParaRPr>
          </a:p>
        </p:txBody>
      </p:sp>
      <p:graphicFrame>
        <p:nvGraphicFramePr>
          <p:cNvPr id="21512" name="1 Objeto"/>
          <p:cNvGraphicFramePr>
            <a:graphicFrameLocks noChangeAspect="1"/>
          </p:cNvGraphicFramePr>
          <p:nvPr/>
        </p:nvGraphicFramePr>
        <p:xfrm>
          <a:off x="3348038" y="4365625"/>
          <a:ext cx="3292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1828800" imgH="241300" progId="Equation.DSMT4">
                  <p:embed/>
                </p:oleObj>
              </mc:Choice>
              <mc:Fallback>
                <p:oleObj name="Equation" r:id="rId3" imgW="1828800" imgH="2413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65625"/>
                        <a:ext cx="32924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3"/>
          <p:cNvSpPr>
            <a:spLocks noChangeArrowheads="1"/>
          </p:cNvSpPr>
          <p:nvPr/>
        </p:nvSpPr>
        <p:spPr bwMode="auto">
          <a:xfrm>
            <a:off x="946150" y="5246688"/>
            <a:ext cx="7154863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ES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en una reacción se llama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entalpía de reacción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 o </a:t>
            </a:r>
            <a:r>
              <a:rPr lang="es-ES" altLang="en-US" sz="1600" b="0" i="1">
                <a:solidFill>
                  <a:srgbClr val="000099"/>
                </a:solidFill>
                <a:latin typeface="Calibri" pitchFamily="34" charset="0"/>
              </a:rPr>
              <a:t>calor de reacción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El calor transferido es igual a </a:t>
            </a:r>
            <a:r>
              <a:rPr lang="el-GR" altLang="en-US" sz="1600" b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n-US" sz="1600" b="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s-ES" altLang="en-US" sz="1600" b="0">
                <a:solidFill>
                  <a:srgbClr val="000099"/>
                </a:solidFill>
                <a:latin typeface="Calibri" pitchFamily="34" charset="0"/>
              </a:rPr>
              <a:t>solo cuando la reacción sucede a presión constante </a:t>
            </a:r>
          </a:p>
        </p:txBody>
      </p:sp>
      <p:sp>
        <p:nvSpPr>
          <p:cNvPr id="21514" name="Rectangle 3"/>
          <p:cNvSpPr>
            <a:spLocks noChangeArrowheads="1"/>
          </p:cNvSpPr>
          <p:nvPr/>
        </p:nvSpPr>
        <p:spPr bwMode="auto">
          <a:xfrm>
            <a:off x="681038" y="1268413"/>
            <a:ext cx="5403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itchFamily="2" charset="2"/>
              <a:buChar char="§"/>
            </a:pPr>
            <a:r>
              <a:rPr lang="es-ES" altLang="es-ES" dirty="0">
                <a:latin typeface="Calibri" pitchFamily="34" charset="0"/>
              </a:rPr>
              <a:t> </a:t>
            </a:r>
            <a:r>
              <a:rPr lang="es-ES" altLang="es-ES" dirty="0" smtClean="0">
                <a:latin typeface="Calibri" pitchFamily="34" charset="0"/>
              </a:rPr>
              <a:t>Entalpía</a:t>
            </a:r>
            <a:endParaRPr lang="es-ES" altLang="es-E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icial">
  <a:themeElements>
    <a:clrScheme name="inicial 9">
      <a:dk1>
        <a:srgbClr val="000080"/>
      </a:dk1>
      <a:lt1>
        <a:srgbClr val="FFFFFF"/>
      </a:lt1>
      <a:dk2>
        <a:srgbClr val="3366CC"/>
      </a:dk2>
      <a:lt2>
        <a:srgbClr val="FFFFFF"/>
      </a:lt2>
      <a:accent1>
        <a:srgbClr val="006699"/>
      </a:accent1>
      <a:accent2>
        <a:srgbClr val="6699FF"/>
      </a:accent2>
      <a:accent3>
        <a:srgbClr val="FFFFFF"/>
      </a:accent3>
      <a:accent4>
        <a:srgbClr val="00006C"/>
      </a:accent4>
      <a:accent5>
        <a:srgbClr val="AAB8CA"/>
      </a:accent5>
      <a:accent6>
        <a:srgbClr val="5C8AE7"/>
      </a:accent6>
      <a:hlink>
        <a:srgbClr val="0000FF"/>
      </a:hlink>
      <a:folHlink>
        <a:srgbClr val="0000FF"/>
      </a:folHlink>
    </a:clrScheme>
    <a:fontScheme name="inic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icial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EAEAEA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CCFF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5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319C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6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7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5F5F5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8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9">
        <a:dk1>
          <a:srgbClr val="000080"/>
        </a:dk1>
        <a:lt1>
          <a:srgbClr val="FFFFFF"/>
        </a:lt1>
        <a:dk2>
          <a:srgbClr val="3366CC"/>
        </a:dk2>
        <a:lt2>
          <a:srgbClr val="FFFFFF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17827</TotalTime>
  <Words>4642</Words>
  <Application>Microsoft Office PowerPoint</Application>
  <PresentationFormat>Presentación en pantalla (4:3)</PresentationFormat>
  <Paragraphs>494</Paragraphs>
  <Slides>38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52" baseType="lpstr">
      <vt:lpstr>Arial</vt:lpstr>
      <vt:lpstr>Arial Narrow</vt:lpstr>
      <vt:lpstr>Bradley Hand ITC</vt:lpstr>
      <vt:lpstr>Calibri</vt:lpstr>
      <vt:lpstr>Symbol</vt:lpstr>
      <vt:lpstr>Tahoma</vt:lpstr>
      <vt:lpstr>Tempus Sans ITC</vt:lpstr>
      <vt:lpstr>Times</vt:lpstr>
      <vt:lpstr>Times New Roman</vt:lpstr>
      <vt:lpstr>Verdana</vt:lpstr>
      <vt:lpstr>Wingdings</vt:lpstr>
      <vt:lpstr>WP MathA</vt:lpstr>
      <vt:lpstr>inicial</vt:lpstr>
      <vt:lpstr>Equation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LORENZO BALENZATEGUI MANZANARES</cp:lastModifiedBy>
  <cp:revision>1696</cp:revision>
  <cp:lastPrinted>2003-03-06T17:45:16Z</cp:lastPrinted>
  <dcterms:created xsi:type="dcterms:W3CDTF">2002-08-03T16:38:44Z</dcterms:created>
  <dcterms:modified xsi:type="dcterms:W3CDTF">2025-01-27T10:46:30Z</dcterms:modified>
</cp:coreProperties>
</file>