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Lst>
  <p:notesMasterIdLst>
    <p:notesMasterId r:id="rId33"/>
  </p:notesMasterIdLst>
  <p:handoutMasterIdLst>
    <p:handoutMasterId r:id="rId34"/>
  </p:handoutMasterIdLst>
  <p:sldIdLst>
    <p:sldId id="743" r:id="rId2"/>
    <p:sldId id="581" r:id="rId3"/>
    <p:sldId id="631" r:id="rId4"/>
    <p:sldId id="654" r:id="rId5"/>
    <p:sldId id="716" r:id="rId6"/>
    <p:sldId id="694" r:id="rId7"/>
    <p:sldId id="745" r:id="rId8"/>
    <p:sldId id="718" r:id="rId9"/>
    <p:sldId id="758" r:id="rId10"/>
    <p:sldId id="746" r:id="rId11"/>
    <p:sldId id="747" r:id="rId12"/>
    <p:sldId id="748" r:id="rId13"/>
    <p:sldId id="656" r:id="rId14"/>
    <p:sldId id="749" r:id="rId15"/>
    <p:sldId id="759" r:id="rId16"/>
    <p:sldId id="674" r:id="rId17"/>
    <p:sldId id="728" r:id="rId18"/>
    <p:sldId id="658" r:id="rId19"/>
    <p:sldId id="750" r:id="rId20"/>
    <p:sldId id="751" r:id="rId21"/>
    <p:sldId id="754" r:id="rId22"/>
    <p:sldId id="752" r:id="rId23"/>
    <p:sldId id="760" r:id="rId24"/>
    <p:sldId id="755" r:id="rId25"/>
    <p:sldId id="761" r:id="rId26"/>
    <p:sldId id="763" r:id="rId27"/>
    <p:sldId id="762" r:id="rId28"/>
    <p:sldId id="729" r:id="rId29"/>
    <p:sldId id="753" r:id="rId30"/>
    <p:sldId id="756" r:id="rId31"/>
    <p:sldId id="757" r:id="rId32"/>
  </p:sldIdLst>
  <p:sldSz cx="9144000" cy="6858000" type="screen4x3"/>
  <p:notesSz cx="7099300" cy="10234613"/>
  <p:defaultTextStyle>
    <a:defPPr>
      <a:defRPr lang="en-US"/>
    </a:defPPr>
    <a:lvl1pPr algn="l" rtl="0" fontAlgn="base">
      <a:spcBef>
        <a:spcPct val="0"/>
      </a:spcBef>
      <a:spcAft>
        <a:spcPct val="0"/>
      </a:spcAft>
      <a:defRPr kumimoji="1" sz="2800" b="1" kern="1200">
        <a:solidFill>
          <a:srgbClr val="0033CC"/>
        </a:solidFill>
        <a:latin typeface="Verdana" panose="020B0604030504040204" pitchFamily="34" charset="0"/>
        <a:ea typeface="+mn-ea"/>
        <a:cs typeface="Arial" panose="020B0604020202020204" pitchFamily="34" charset="0"/>
      </a:defRPr>
    </a:lvl1pPr>
    <a:lvl2pPr marL="457200" algn="l" rtl="0" fontAlgn="base">
      <a:spcBef>
        <a:spcPct val="0"/>
      </a:spcBef>
      <a:spcAft>
        <a:spcPct val="0"/>
      </a:spcAft>
      <a:defRPr kumimoji="1" sz="2800" b="1" kern="1200">
        <a:solidFill>
          <a:srgbClr val="0033CC"/>
        </a:solidFill>
        <a:latin typeface="Verdana" panose="020B0604030504040204" pitchFamily="34" charset="0"/>
        <a:ea typeface="+mn-ea"/>
        <a:cs typeface="Arial" panose="020B0604020202020204" pitchFamily="34" charset="0"/>
      </a:defRPr>
    </a:lvl2pPr>
    <a:lvl3pPr marL="914400" algn="l" rtl="0" fontAlgn="base">
      <a:spcBef>
        <a:spcPct val="0"/>
      </a:spcBef>
      <a:spcAft>
        <a:spcPct val="0"/>
      </a:spcAft>
      <a:defRPr kumimoji="1" sz="2800" b="1" kern="1200">
        <a:solidFill>
          <a:srgbClr val="0033CC"/>
        </a:solidFill>
        <a:latin typeface="Verdana" panose="020B0604030504040204" pitchFamily="34" charset="0"/>
        <a:ea typeface="+mn-ea"/>
        <a:cs typeface="Arial" panose="020B0604020202020204" pitchFamily="34" charset="0"/>
      </a:defRPr>
    </a:lvl3pPr>
    <a:lvl4pPr marL="1371600" algn="l" rtl="0" fontAlgn="base">
      <a:spcBef>
        <a:spcPct val="0"/>
      </a:spcBef>
      <a:spcAft>
        <a:spcPct val="0"/>
      </a:spcAft>
      <a:defRPr kumimoji="1" sz="2800" b="1" kern="1200">
        <a:solidFill>
          <a:srgbClr val="0033CC"/>
        </a:solidFill>
        <a:latin typeface="Verdana" panose="020B0604030504040204" pitchFamily="34" charset="0"/>
        <a:ea typeface="+mn-ea"/>
        <a:cs typeface="Arial" panose="020B0604020202020204" pitchFamily="34" charset="0"/>
      </a:defRPr>
    </a:lvl4pPr>
    <a:lvl5pPr marL="1828800" algn="l" rtl="0" fontAlgn="base">
      <a:spcBef>
        <a:spcPct val="0"/>
      </a:spcBef>
      <a:spcAft>
        <a:spcPct val="0"/>
      </a:spcAft>
      <a:defRPr kumimoji="1" sz="2800" b="1" kern="1200">
        <a:solidFill>
          <a:srgbClr val="0033CC"/>
        </a:solidFill>
        <a:latin typeface="Verdana" panose="020B0604030504040204" pitchFamily="34" charset="0"/>
        <a:ea typeface="+mn-ea"/>
        <a:cs typeface="Arial" panose="020B0604020202020204" pitchFamily="34" charset="0"/>
      </a:defRPr>
    </a:lvl5pPr>
    <a:lvl6pPr marL="2286000" algn="l" defTabSz="914400" rtl="0" eaLnBrk="1" latinLnBrk="0" hangingPunct="1">
      <a:defRPr kumimoji="1" sz="2800" b="1" kern="1200">
        <a:solidFill>
          <a:srgbClr val="0033CC"/>
        </a:solidFill>
        <a:latin typeface="Verdana" panose="020B0604030504040204" pitchFamily="34" charset="0"/>
        <a:ea typeface="+mn-ea"/>
        <a:cs typeface="Arial" panose="020B0604020202020204" pitchFamily="34" charset="0"/>
      </a:defRPr>
    </a:lvl6pPr>
    <a:lvl7pPr marL="2743200" algn="l" defTabSz="914400" rtl="0" eaLnBrk="1" latinLnBrk="0" hangingPunct="1">
      <a:defRPr kumimoji="1" sz="2800" b="1" kern="1200">
        <a:solidFill>
          <a:srgbClr val="0033CC"/>
        </a:solidFill>
        <a:latin typeface="Verdana" panose="020B0604030504040204" pitchFamily="34" charset="0"/>
        <a:ea typeface="+mn-ea"/>
        <a:cs typeface="Arial" panose="020B0604020202020204" pitchFamily="34" charset="0"/>
      </a:defRPr>
    </a:lvl7pPr>
    <a:lvl8pPr marL="3200400" algn="l" defTabSz="914400" rtl="0" eaLnBrk="1" latinLnBrk="0" hangingPunct="1">
      <a:defRPr kumimoji="1" sz="2800" b="1" kern="1200">
        <a:solidFill>
          <a:srgbClr val="0033CC"/>
        </a:solidFill>
        <a:latin typeface="Verdana" panose="020B0604030504040204" pitchFamily="34" charset="0"/>
        <a:ea typeface="+mn-ea"/>
        <a:cs typeface="Arial" panose="020B0604020202020204" pitchFamily="34" charset="0"/>
      </a:defRPr>
    </a:lvl8pPr>
    <a:lvl9pPr marL="3657600" algn="l" defTabSz="914400" rtl="0" eaLnBrk="1" latinLnBrk="0" hangingPunct="1">
      <a:defRPr kumimoji="1" sz="2800" b="1" kern="1200">
        <a:solidFill>
          <a:srgbClr val="0033CC"/>
        </a:solidFill>
        <a:latin typeface="Verdan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006600"/>
    <a:srgbClr val="990033"/>
    <a:srgbClr val="000099"/>
    <a:srgbClr val="333333"/>
    <a:srgbClr val="4D4D4D"/>
    <a:srgbClr val="29292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20" autoAdjust="0"/>
    <p:restoredTop sz="94794" autoAdjust="0"/>
  </p:normalViewPr>
  <p:slideViewPr>
    <p:cSldViewPr>
      <p:cViewPr varScale="1">
        <p:scale>
          <a:sx n="85" d="100"/>
          <a:sy n="85" d="100"/>
        </p:scale>
        <p:origin x="1642"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232"/>
    </p:cViewPr>
  </p:sorterViewPr>
  <p:notesViewPr>
    <p:cSldViewPr>
      <p:cViewPr varScale="1">
        <p:scale>
          <a:sx n="54" d="100"/>
          <a:sy n="54" d="100"/>
        </p:scale>
        <p:origin x="-2160" y="-96"/>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l" defTabSz="966788" eaLnBrk="0" hangingPunct="0">
              <a:defRPr kumimoji="0" sz="1300" b="0">
                <a:solidFill>
                  <a:srgbClr val="FFFF00"/>
                </a:solidFill>
                <a:effectLst/>
                <a:latin typeface="Times" pitchFamily="18" charset="0"/>
                <a:cs typeface="+mn-cs"/>
              </a:defRPr>
            </a:lvl1pPr>
          </a:lstStyle>
          <a:p>
            <a:pPr>
              <a:defRPr/>
            </a:pPr>
            <a:endParaRPr lang="es-ES_tradnl" altLang="es-ES_tradnl"/>
          </a:p>
        </p:txBody>
      </p:sp>
      <p:sp>
        <p:nvSpPr>
          <p:cNvPr id="78851" name="Rectangle 3"/>
          <p:cNvSpPr>
            <a:spLocks noGrp="1" noChangeArrowheads="1"/>
          </p:cNvSpPr>
          <p:nvPr>
            <p:ph type="dt" sz="quarter" idx="1"/>
          </p:nvPr>
        </p:nvSpPr>
        <p:spPr bwMode="auto">
          <a:xfrm>
            <a:off x="4022725"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eaLnBrk="0" hangingPunct="0">
              <a:defRPr kumimoji="0" sz="1300" b="0">
                <a:solidFill>
                  <a:srgbClr val="FFFF00"/>
                </a:solidFill>
                <a:effectLst/>
                <a:latin typeface="Times" pitchFamily="18" charset="0"/>
                <a:cs typeface="+mn-cs"/>
              </a:defRPr>
            </a:lvl1pPr>
          </a:lstStyle>
          <a:p>
            <a:pPr>
              <a:defRPr/>
            </a:pPr>
            <a:endParaRPr lang="es-ES_tradnl" altLang="es-ES_tradnl"/>
          </a:p>
        </p:txBody>
      </p:sp>
      <p:sp>
        <p:nvSpPr>
          <p:cNvPr id="78852" name="Rectangle 4"/>
          <p:cNvSpPr>
            <a:spLocks noGrp="1" noChangeArrowheads="1"/>
          </p:cNvSpPr>
          <p:nvPr>
            <p:ph type="ftr" sz="quarter" idx="2"/>
          </p:nvPr>
        </p:nvSpPr>
        <p:spPr bwMode="auto">
          <a:xfrm>
            <a:off x="0"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l" defTabSz="966788" eaLnBrk="0" hangingPunct="0">
              <a:defRPr kumimoji="0" sz="1300" b="0">
                <a:solidFill>
                  <a:srgbClr val="FFFF00"/>
                </a:solidFill>
                <a:effectLst/>
                <a:latin typeface="Times" pitchFamily="18" charset="0"/>
                <a:cs typeface="+mn-cs"/>
              </a:defRPr>
            </a:lvl1pPr>
          </a:lstStyle>
          <a:p>
            <a:pPr>
              <a:defRPr/>
            </a:pPr>
            <a:endParaRPr lang="es-ES_tradnl" altLang="es-ES_tradnl"/>
          </a:p>
        </p:txBody>
      </p:sp>
      <p:sp>
        <p:nvSpPr>
          <p:cNvPr id="78853" name="Rectangle 5"/>
          <p:cNvSpPr>
            <a:spLocks noGrp="1" noChangeArrowheads="1"/>
          </p:cNvSpPr>
          <p:nvPr>
            <p:ph type="sldNum" sz="quarter" idx="3"/>
          </p:nvPr>
        </p:nvSpPr>
        <p:spPr bwMode="auto">
          <a:xfrm>
            <a:off x="4022725"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eaLnBrk="0" hangingPunct="0">
              <a:defRPr kumimoji="0" sz="1300" b="0">
                <a:solidFill>
                  <a:srgbClr val="FFFF00"/>
                </a:solidFill>
                <a:latin typeface="Times" panose="02020603050405020304" pitchFamily="18" charset="0"/>
              </a:defRPr>
            </a:lvl1pPr>
          </a:lstStyle>
          <a:p>
            <a:fld id="{D91554E6-30F6-4EE5-A621-F29BD83F3771}" type="slidenum">
              <a:rPr lang="es-ES_tradnl" altLang="es-ES_tradnl"/>
              <a:pPr/>
              <a:t>‹Nº›</a:t>
            </a:fld>
            <a:endParaRPr lang="es-ES_tradnl" altLang="es-ES_tradnl"/>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l" defTabSz="966788" eaLnBrk="0" hangingPunct="0">
              <a:defRPr kumimoji="0" sz="1300" b="0">
                <a:solidFill>
                  <a:schemeClr val="tx1"/>
                </a:solidFill>
                <a:effectLst/>
                <a:latin typeface="Times" pitchFamily="18" charset="0"/>
                <a:cs typeface="+mn-cs"/>
              </a:defRPr>
            </a:lvl1pPr>
          </a:lstStyle>
          <a:p>
            <a:pPr>
              <a:defRPr/>
            </a:pPr>
            <a:endParaRPr lang="es-ES_tradnl" altLang="es-ES_tradnl"/>
          </a:p>
        </p:txBody>
      </p:sp>
      <p:sp>
        <p:nvSpPr>
          <p:cNvPr id="47107" name="Rectangle 3"/>
          <p:cNvSpPr>
            <a:spLocks noGrp="1" noChangeArrowheads="1"/>
          </p:cNvSpPr>
          <p:nvPr>
            <p:ph type="dt" idx="1"/>
          </p:nvPr>
        </p:nvSpPr>
        <p:spPr bwMode="auto">
          <a:xfrm>
            <a:off x="4022725"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eaLnBrk="0" hangingPunct="0">
              <a:defRPr kumimoji="0" sz="1300" b="0">
                <a:solidFill>
                  <a:schemeClr val="tx1"/>
                </a:solidFill>
                <a:effectLst/>
                <a:latin typeface="Times" pitchFamily="18" charset="0"/>
                <a:cs typeface="+mn-cs"/>
              </a:defRPr>
            </a:lvl1pPr>
          </a:lstStyle>
          <a:p>
            <a:pPr>
              <a:defRPr/>
            </a:pPr>
            <a:endParaRPr lang="es-ES_tradnl" altLang="es-ES_tradnl"/>
          </a:p>
        </p:txBody>
      </p:sp>
      <p:sp>
        <p:nvSpPr>
          <p:cNvPr id="44036"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7109" name="Rectangle 5"/>
          <p:cNvSpPr>
            <a:spLocks noGrp="1" noChangeArrowheads="1"/>
          </p:cNvSpPr>
          <p:nvPr>
            <p:ph type="body" sz="quarter" idx="3"/>
          </p:nvPr>
        </p:nvSpPr>
        <p:spPr bwMode="auto">
          <a:xfrm>
            <a:off x="946150" y="4862513"/>
            <a:ext cx="5207000" cy="460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p>
            <a:pPr lvl="0"/>
            <a:r>
              <a:rPr lang="es-ES_tradnl" altLang="es-ES_tradnl" noProof="0" smtClean="0"/>
              <a:t>Click to edit Master text styles</a:t>
            </a:r>
          </a:p>
          <a:p>
            <a:pPr lvl="1"/>
            <a:r>
              <a:rPr lang="es-ES_tradnl" altLang="es-ES_tradnl" noProof="0" smtClean="0"/>
              <a:t>Second level</a:t>
            </a:r>
          </a:p>
          <a:p>
            <a:pPr lvl="2"/>
            <a:r>
              <a:rPr lang="es-ES_tradnl" altLang="es-ES_tradnl" noProof="0" smtClean="0"/>
              <a:t>Third level</a:t>
            </a:r>
          </a:p>
          <a:p>
            <a:pPr lvl="3"/>
            <a:r>
              <a:rPr lang="es-ES_tradnl" altLang="es-ES_tradnl" noProof="0" smtClean="0"/>
              <a:t>Fourth level</a:t>
            </a:r>
          </a:p>
          <a:p>
            <a:pPr lvl="4"/>
            <a:r>
              <a:rPr lang="es-ES_tradnl" altLang="es-ES_tradnl" noProof="0" smtClean="0"/>
              <a:t>Fifth level</a:t>
            </a:r>
          </a:p>
        </p:txBody>
      </p:sp>
      <p:sp>
        <p:nvSpPr>
          <p:cNvPr id="47110" name="Rectangle 6"/>
          <p:cNvSpPr>
            <a:spLocks noGrp="1" noChangeArrowheads="1"/>
          </p:cNvSpPr>
          <p:nvPr>
            <p:ph type="ftr" sz="quarter" idx="4"/>
          </p:nvPr>
        </p:nvSpPr>
        <p:spPr bwMode="auto">
          <a:xfrm>
            <a:off x="0"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l" defTabSz="966788" eaLnBrk="0" hangingPunct="0">
              <a:defRPr kumimoji="0" sz="1300" b="0">
                <a:solidFill>
                  <a:schemeClr val="tx1"/>
                </a:solidFill>
                <a:effectLst/>
                <a:latin typeface="Times" pitchFamily="18" charset="0"/>
                <a:cs typeface="+mn-cs"/>
              </a:defRPr>
            </a:lvl1pPr>
          </a:lstStyle>
          <a:p>
            <a:pPr>
              <a:defRPr/>
            </a:pPr>
            <a:endParaRPr lang="es-ES_tradnl" altLang="es-ES_tradnl"/>
          </a:p>
        </p:txBody>
      </p:sp>
      <p:sp>
        <p:nvSpPr>
          <p:cNvPr id="47111" name="Rectangle 7"/>
          <p:cNvSpPr>
            <a:spLocks noGrp="1" noChangeArrowheads="1"/>
          </p:cNvSpPr>
          <p:nvPr>
            <p:ph type="sldNum" sz="quarter" idx="5"/>
          </p:nvPr>
        </p:nvSpPr>
        <p:spPr bwMode="auto">
          <a:xfrm>
            <a:off x="4022725"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eaLnBrk="0" hangingPunct="0">
              <a:defRPr kumimoji="0" sz="1300" b="0">
                <a:solidFill>
                  <a:schemeClr val="tx1"/>
                </a:solidFill>
                <a:latin typeface="Times" panose="02020603050405020304" pitchFamily="18" charset="0"/>
              </a:defRPr>
            </a:lvl1pPr>
          </a:lstStyle>
          <a:p>
            <a:fld id="{7BFB9463-C2C1-4BC8-ADD3-42BF0664D855}" type="slidenum">
              <a:rPr lang="es-ES_tradnl" altLang="es-ES_tradnl"/>
              <a:pPr/>
              <a:t>‹Nº›</a:t>
            </a:fld>
            <a:endParaRPr lang="es-ES_tradnl" altLang="es-ES_tradnl"/>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5220252"/>
      </p:ext>
    </p:extLst>
  </p:cSld>
  <p:clrMapOvr>
    <a:masterClrMapping/>
  </p:clrMapOvr>
  <p:transition>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5546445"/>
      </p:ext>
    </p:extLst>
  </p:cSld>
  <p:clrMapOvr>
    <a:masterClrMapping/>
  </p:clrMapOvr>
  <p:transition>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8363784"/>
      </p:ext>
    </p:extLst>
  </p:cSld>
  <p:clrMapOvr>
    <a:masterClrMapping/>
  </p:clrMapOvr>
  <p:transition>
    <p:dissolv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514" r:id="rId1"/>
    <p:sldLayoutId id="2147484515" r:id="rId2"/>
    <p:sldLayoutId id="2147484520" r:id="rId3"/>
  </p:sldLayoutIdLst>
  <p:transition advClick="0"/>
  <p:timing>
    <p:tnLst>
      <p:par>
        <p:cTn id="1" dur="indefinite" restart="never" nodeType="tmRoot"/>
      </p:par>
    </p:tnLst>
  </p:timing>
  <p:hf hdr="0" dt="0"/>
  <p:txStyles>
    <p:titleStyle>
      <a:lvl1pPr algn="ctr" rtl="0" eaLnBrk="0" fontAlgn="base" hangingPunct="0">
        <a:spcBef>
          <a:spcPct val="0"/>
        </a:spcBef>
        <a:spcAft>
          <a:spcPct val="0"/>
        </a:spcAft>
        <a:defRPr kumimoji="1" sz="2800" b="1">
          <a:solidFill>
            <a:srgbClr val="0033CC"/>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2pPr>
      <a:lvl3pPr algn="ctr" rtl="0" eaLnBrk="0" fontAlgn="base" hangingPunct="0">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3pPr>
      <a:lvl4pPr algn="ctr" rtl="0" eaLnBrk="0" fontAlgn="base" hangingPunct="0">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4pPr>
      <a:lvl5pPr algn="ctr" rtl="0" eaLnBrk="0" fontAlgn="base" hangingPunct="0">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5pPr>
      <a:lvl6pPr marL="457200" algn="ctr" rtl="0" fontAlgn="base">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6pPr>
      <a:lvl7pPr marL="914400" algn="ctr" rtl="0" fontAlgn="base">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7pPr>
      <a:lvl8pPr marL="1371600" algn="ctr" rtl="0" fontAlgn="base">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8pPr>
      <a:lvl9pPr marL="1828800" algn="ctr" rtl="0" fontAlgn="base">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9pPr>
    </p:titleStyle>
    <p:bodyStyle>
      <a:lvl1pPr marL="342900" indent="-342900" algn="l" rtl="0" eaLnBrk="0" fontAlgn="base" hangingPunct="0">
        <a:spcBef>
          <a:spcPct val="20000"/>
        </a:spcBef>
        <a:spcAft>
          <a:spcPct val="0"/>
        </a:spcAft>
        <a:buClr>
          <a:srgbClr val="000000"/>
        </a:buClr>
        <a:buChar char="•"/>
        <a:defRPr kumimoji="1" sz="24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har char="–"/>
        <a:defRPr kumimoji="1" sz="2000">
          <a:solidFill>
            <a:srgbClr val="5F5F5F"/>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Char char="•"/>
        <a:defRPr kumimoji="1">
          <a:solidFill>
            <a:srgbClr val="5F5F5F"/>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Char char="–"/>
        <a:defRPr kumimoji="1" sz="1600">
          <a:solidFill>
            <a:srgbClr val="5F5F5F"/>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Char char="•"/>
        <a:defRPr kumimoji="1" sz="1400">
          <a:solidFill>
            <a:srgbClr val="5F5F5F"/>
          </a:solidFill>
          <a:effectLst>
            <a:outerShdw blurRad="38100" dist="38100" dir="2700000" algn="tl">
              <a:srgbClr val="C0C0C0"/>
            </a:outerShdw>
          </a:effectLst>
          <a:latin typeface="+mn-lt"/>
        </a:defRPr>
      </a:lvl5pPr>
      <a:lvl6pPr marL="2514600" indent="-228600" algn="l" rtl="0" fontAlgn="base">
        <a:spcBef>
          <a:spcPct val="20000"/>
        </a:spcBef>
        <a:spcAft>
          <a:spcPct val="0"/>
        </a:spcAft>
        <a:buChar char="•"/>
        <a:defRPr kumimoji="1" sz="1400">
          <a:solidFill>
            <a:srgbClr val="5F5F5F"/>
          </a:solidFill>
          <a:effectLst>
            <a:outerShdw blurRad="38100" dist="38100" dir="2700000" algn="tl">
              <a:srgbClr val="C0C0C0"/>
            </a:outerShdw>
          </a:effectLst>
          <a:latin typeface="+mn-lt"/>
        </a:defRPr>
      </a:lvl6pPr>
      <a:lvl7pPr marL="2971800" indent="-228600" algn="l" rtl="0" fontAlgn="base">
        <a:spcBef>
          <a:spcPct val="20000"/>
        </a:spcBef>
        <a:spcAft>
          <a:spcPct val="0"/>
        </a:spcAft>
        <a:buChar char="•"/>
        <a:defRPr kumimoji="1" sz="1400">
          <a:solidFill>
            <a:srgbClr val="5F5F5F"/>
          </a:solidFill>
          <a:effectLst>
            <a:outerShdw blurRad="38100" dist="38100" dir="2700000" algn="tl">
              <a:srgbClr val="C0C0C0"/>
            </a:outerShdw>
          </a:effectLst>
          <a:latin typeface="+mn-lt"/>
        </a:defRPr>
      </a:lvl7pPr>
      <a:lvl8pPr marL="3429000" indent="-228600" algn="l" rtl="0" fontAlgn="base">
        <a:spcBef>
          <a:spcPct val="20000"/>
        </a:spcBef>
        <a:spcAft>
          <a:spcPct val="0"/>
        </a:spcAft>
        <a:buChar char="•"/>
        <a:defRPr kumimoji="1" sz="1400">
          <a:solidFill>
            <a:srgbClr val="5F5F5F"/>
          </a:solidFill>
          <a:effectLst>
            <a:outerShdw blurRad="38100" dist="38100" dir="2700000" algn="tl">
              <a:srgbClr val="C0C0C0"/>
            </a:outerShdw>
          </a:effectLst>
          <a:latin typeface="+mn-lt"/>
        </a:defRPr>
      </a:lvl8pPr>
      <a:lvl9pPr marL="3886200" indent="-228600" algn="l" rtl="0" fontAlgn="base">
        <a:spcBef>
          <a:spcPct val="20000"/>
        </a:spcBef>
        <a:spcAft>
          <a:spcPct val="0"/>
        </a:spcAft>
        <a:buChar char="•"/>
        <a:defRPr kumimoji="1" sz="1400">
          <a:solidFill>
            <a:srgbClr val="5F5F5F"/>
          </a:solidFill>
          <a:effectLst>
            <a:outerShdw blurRad="38100" dist="38100" dir="2700000" algn="tl">
              <a:srgbClr val="C0C0C0"/>
            </a:outerShdw>
          </a:effectLst>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32.jpeg"/><Relationship Id="rId7" Type="http://schemas.openxmlformats.org/officeDocument/2006/relationships/image" Target="../media/image30.wmf"/><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9.wmf"/><Relationship Id="rId4" Type="http://schemas.openxmlformats.org/officeDocument/2006/relationships/oleObject" Target="../embeddings/oleObject1.bin"/><Relationship Id="rId9" Type="http://schemas.openxmlformats.org/officeDocument/2006/relationships/image" Target="../media/image31.wmf"/></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jpeg"/><Relationship Id="rId1" Type="http://schemas.openxmlformats.org/officeDocument/2006/relationships/slideLayout" Target="../slideLayouts/slideLayout3.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46.png"/><Relationship Id="rId1" Type="http://schemas.openxmlformats.org/officeDocument/2006/relationships/slideLayout" Target="../slideLayouts/slideLayout3.xml"/><Relationship Id="rId4" Type="http://schemas.openxmlformats.org/officeDocument/2006/relationships/image" Target="../media/image48.png"/></Relationships>
</file>

<file path=ppt/slides/_rels/slide23.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slideLayout" Target="../slideLayouts/slideLayout3.xml"/><Relationship Id="rId1" Type="http://schemas.openxmlformats.org/officeDocument/2006/relationships/vmlDrawing" Target="../drawings/vmlDrawing2.vml"/><Relationship Id="rId5" Type="http://schemas.openxmlformats.org/officeDocument/2006/relationships/image" Target="../media/image49.wmf"/><Relationship Id="rId4" Type="http://schemas.openxmlformats.org/officeDocument/2006/relationships/oleObject" Target="../embeddings/oleObject4.bin"/></Relationships>
</file>

<file path=ppt/slides/_rels/slide2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5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3.xml"/><Relationship Id="rId5" Type="http://schemas.openxmlformats.org/officeDocument/2006/relationships/image" Target="../media/image55.png"/><Relationship Id="rId4" Type="http://schemas.openxmlformats.org/officeDocument/2006/relationships/image" Target="../media/image54.png"/></Relationships>
</file>

<file path=ppt/slides/_rels/slide2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2244725" y="619125"/>
            <a:ext cx="4665663" cy="460375"/>
          </a:xfrm>
          <a:prstGeom prst="rect">
            <a:avLst/>
          </a:prstGeom>
          <a:solidFill>
            <a:srgbClr val="FFCC99"/>
          </a:solidFill>
        </p:spPr>
        <p:txBody>
          <a:bodyPr/>
          <a:lstStyle/>
          <a:p>
            <a:pPr eaLnBrk="1" hangingPunct="1"/>
            <a:r>
              <a:rPr lang="es-ES" altLang="en-US" smtClean="0">
                <a:effectLst/>
                <a:latin typeface="Calibri" panose="020F0502020204030204" pitchFamily="34" charset="0"/>
              </a:rPr>
              <a:t>Programa</a:t>
            </a:r>
          </a:p>
        </p:txBody>
      </p:sp>
      <p:sp>
        <p:nvSpPr>
          <p:cNvPr id="13315" name="Rectangle 3"/>
          <p:cNvSpPr>
            <a:spLocks noGrp="1" noChangeArrowheads="1"/>
          </p:cNvSpPr>
          <p:nvPr>
            <p:ph type="body" idx="4294967295"/>
          </p:nvPr>
        </p:nvSpPr>
        <p:spPr>
          <a:xfrm>
            <a:off x="1189038" y="1704975"/>
            <a:ext cx="7920037" cy="1795463"/>
          </a:xfrm>
          <a:prstGeom prst="rect">
            <a:avLst/>
          </a:prstGeom>
          <a:noFill/>
        </p:spPr>
        <p:txBody>
          <a:bodyPr/>
          <a:lstStyle/>
          <a:p>
            <a:pPr marL="0" indent="0" eaLnBrk="1" hangingPunct="1">
              <a:lnSpc>
                <a:spcPct val="90000"/>
              </a:lnSpc>
              <a:buClr>
                <a:srgbClr val="5E5EFF"/>
              </a:buClr>
              <a:buFontTx/>
              <a:buNone/>
            </a:pPr>
            <a:r>
              <a:rPr kumimoji="0" lang="es-ES" altLang="en-US" sz="1800" smtClean="0">
                <a:effectLst/>
                <a:latin typeface="Calibri" panose="020F0502020204030204" pitchFamily="34" charset="0"/>
              </a:rPr>
              <a:t>Tema 8. El Hidrógeno</a:t>
            </a:r>
          </a:p>
          <a:p>
            <a:pPr marL="0" indent="0" eaLnBrk="1" hangingPunct="1">
              <a:lnSpc>
                <a:spcPct val="90000"/>
              </a:lnSpc>
              <a:spcBef>
                <a:spcPts val="300"/>
              </a:spcBef>
              <a:buClr>
                <a:srgbClr val="5E5EFF"/>
              </a:buClr>
              <a:buFontTx/>
              <a:buNone/>
            </a:pPr>
            <a:r>
              <a:rPr kumimoji="0" lang="es-ES" altLang="en-US" sz="1800" smtClean="0">
                <a:effectLst/>
                <a:latin typeface="Calibri" panose="020F0502020204030204" pitchFamily="34" charset="0"/>
              </a:rPr>
              <a:t>Tema 9. Elementos no metálicos de los grupos VII A y VI A</a:t>
            </a:r>
          </a:p>
          <a:p>
            <a:pPr marL="0" indent="0" eaLnBrk="1" hangingPunct="1">
              <a:lnSpc>
                <a:spcPct val="90000"/>
              </a:lnSpc>
              <a:spcBef>
                <a:spcPts val="300"/>
              </a:spcBef>
              <a:buClr>
                <a:srgbClr val="5E5EFF"/>
              </a:buClr>
              <a:buFontTx/>
              <a:buNone/>
            </a:pPr>
            <a:r>
              <a:rPr kumimoji="0" lang="es-ES" altLang="en-US" sz="1800" smtClean="0">
                <a:effectLst/>
                <a:latin typeface="Calibri" panose="020F0502020204030204" pitchFamily="34" charset="0"/>
              </a:rPr>
              <a:t>Tema 10. Elementos no metálicos de los grupos V A y IV A</a:t>
            </a:r>
          </a:p>
          <a:p>
            <a:pPr marL="0" indent="0" eaLnBrk="1" hangingPunct="1">
              <a:lnSpc>
                <a:spcPct val="90000"/>
              </a:lnSpc>
              <a:spcBef>
                <a:spcPts val="300"/>
              </a:spcBef>
              <a:buClr>
                <a:srgbClr val="5E5EFF"/>
              </a:buClr>
              <a:buFontTx/>
              <a:buNone/>
            </a:pPr>
            <a:r>
              <a:rPr kumimoji="0" lang="es-ES" altLang="en-US" sz="1800" smtClean="0">
                <a:effectLst/>
                <a:latin typeface="Calibri" panose="020F0502020204030204" pitchFamily="34" charset="0"/>
              </a:rPr>
              <a:t>Tema 11. Elementos semimetálicos</a:t>
            </a:r>
          </a:p>
          <a:p>
            <a:pPr marL="0" indent="0" eaLnBrk="1" hangingPunct="1">
              <a:lnSpc>
                <a:spcPct val="90000"/>
              </a:lnSpc>
              <a:spcBef>
                <a:spcPts val="300"/>
              </a:spcBef>
              <a:buClr>
                <a:srgbClr val="5E5EFF"/>
              </a:buClr>
              <a:buFontTx/>
              <a:buNone/>
            </a:pPr>
            <a:r>
              <a:rPr kumimoji="0" lang="es-ES" altLang="en-US" sz="1800" smtClean="0">
                <a:effectLst/>
                <a:latin typeface="Calibri" panose="020F0502020204030204" pitchFamily="34" charset="0"/>
              </a:rPr>
              <a:t>Tema 12. Metales: Procesos metalúrgicos</a:t>
            </a:r>
          </a:p>
          <a:p>
            <a:pPr marL="0" indent="0" eaLnBrk="1" hangingPunct="1">
              <a:lnSpc>
                <a:spcPct val="90000"/>
              </a:lnSpc>
              <a:spcBef>
                <a:spcPts val="300"/>
              </a:spcBef>
              <a:buClr>
                <a:srgbClr val="5E5EFF"/>
              </a:buClr>
              <a:buFontTx/>
              <a:buNone/>
            </a:pPr>
            <a:r>
              <a:rPr kumimoji="0" lang="es-ES" altLang="en-US" sz="1800" smtClean="0">
                <a:effectLst/>
                <a:latin typeface="Calibri" panose="020F0502020204030204" pitchFamily="34" charset="0"/>
              </a:rPr>
              <a:t>Tema 13. Metales de transición. Corrosión metálica</a:t>
            </a:r>
          </a:p>
        </p:txBody>
      </p:sp>
      <p:sp>
        <p:nvSpPr>
          <p:cNvPr id="13316" name="Rectangle 4"/>
          <p:cNvSpPr>
            <a:spLocks noChangeArrowheads="1"/>
          </p:cNvSpPr>
          <p:nvPr/>
        </p:nvSpPr>
        <p:spPr bwMode="auto">
          <a:xfrm>
            <a:off x="668338" y="115888"/>
            <a:ext cx="7791450" cy="52705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lang="es-ES" altLang="en-US" sz="2000">
                <a:solidFill>
                  <a:schemeClr val="tx1"/>
                </a:solidFill>
                <a:latin typeface="Calibri" panose="020F0502020204030204" pitchFamily="34" charset="0"/>
              </a:rPr>
              <a:t>Fundamentos Químicos de la Ingeniería</a:t>
            </a:r>
          </a:p>
        </p:txBody>
      </p:sp>
      <p:pic>
        <p:nvPicPr>
          <p:cNvPr id="13317" name="Picture 154" descr="Logo%20UNED%20ver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5" y="52388"/>
            <a:ext cx="601663" cy="60166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3318" name="12 Cerrar llave"/>
          <p:cNvSpPr>
            <a:spLocks/>
          </p:cNvSpPr>
          <p:nvPr/>
        </p:nvSpPr>
        <p:spPr bwMode="auto">
          <a:xfrm flipH="1">
            <a:off x="973138" y="1746250"/>
            <a:ext cx="134937" cy="1614488"/>
          </a:xfrm>
          <a:prstGeom prst="rightBrace">
            <a:avLst>
              <a:gd name="adj1" fmla="val 37168"/>
              <a:gd name="adj2" fmla="val 50000"/>
            </a:avLst>
          </a:prstGeom>
          <a:noFill/>
          <a:ln w="31750" cap="rnd" algn="ctr">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a:solidFill>
                <a:schemeClr val="tx1"/>
              </a:solidFill>
              <a:latin typeface="Tahoma" panose="020B0604030504040204" pitchFamily="34" charset="0"/>
            </a:endParaRPr>
          </a:p>
        </p:txBody>
      </p:sp>
      <p:sp>
        <p:nvSpPr>
          <p:cNvPr id="13319" name="12 Cerrar llave"/>
          <p:cNvSpPr>
            <a:spLocks/>
          </p:cNvSpPr>
          <p:nvPr/>
        </p:nvSpPr>
        <p:spPr bwMode="auto">
          <a:xfrm flipH="1">
            <a:off x="973138" y="4143375"/>
            <a:ext cx="136525" cy="1914525"/>
          </a:xfrm>
          <a:prstGeom prst="rightBrace">
            <a:avLst>
              <a:gd name="adj1" fmla="val 37136"/>
              <a:gd name="adj2" fmla="val 50000"/>
            </a:avLst>
          </a:prstGeom>
          <a:noFill/>
          <a:ln w="31750" cap="rnd" algn="ctr">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a:solidFill>
                <a:schemeClr val="tx1"/>
              </a:solidFill>
              <a:latin typeface="Tahoma" panose="020B0604030504040204" pitchFamily="34" charset="0"/>
            </a:endParaRPr>
          </a:p>
        </p:txBody>
      </p:sp>
      <p:sp>
        <p:nvSpPr>
          <p:cNvPr id="9" name="Rectangle 3"/>
          <p:cNvSpPr txBox="1">
            <a:spLocks noChangeArrowheads="1"/>
          </p:cNvSpPr>
          <p:nvPr/>
        </p:nvSpPr>
        <p:spPr bwMode="auto">
          <a:xfrm>
            <a:off x="1189038" y="4076700"/>
            <a:ext cx="7920037" cy="25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lgn="l" rtl="0" eaLnBrk="0" fontAlgn="base" hangingPunct="0">
              <a:spcBef>
                <a:spcPct val="20000"/>
              </a:spcBef>
              <a:spcAft>
                <a:spcPct val="0"/>
              </a:spcAft>
              <a:buClr>
                <a:srgbClr val="000000"/>
              </a:buClr>
              <a:buChar char="•"/>
              <a:defRPr kumimoji="1" sz="24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har char="–"/>
              <a:defRPr kumimoji="1" sz="2000">
                <a:solidFill>
                  <a:srgbClr val="5F5F5F"/>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Char char="•"/>
              <a:defRPr kumimoji="1">
                <a:solidFill>
                  <a:srgbClr val="5F5F5F"/>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Char char="–"/>
              <a:defRPr kumimoji="1" sz="1600">
                <a:solidFill>
                  <a:srgbClr val="5F5F5F"/>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Char char="•"/>
              <a:defRPr kumimoji="1" sz="1400">
                <a:solidFill>
                  <a:srgbClr val="5F5F5F"/>
                </a:solidFill>
                <a:effectLst>
                  <a:outerShdw blurRad="38100" dist="38100" dir="2700000" algn="tl">
                    <a:srgbClr val="C0C0C0"/>
                  </a:outerShdw>
                </a:effectLst>
                <a:latin typeface="+mn-lt"/>
              </a:defRPr>
            </a:lvl5pPr>
            <a:lvl6pPr marL="2514600" indent="-228600" algn="l" rtl="0" fontAlgn="base">
              <a:spcBef>
                <a:spcPct val="20000"/>
              </a:spcBef>
              <a:spcAft>
                <a:spcPct val="0"/>
              </a:spcAft>
              <a:buChar char="•"/>
              <a:defRPr kumimoji="1" sz="1400">
                <a:solidFill>
                  <a:srgbClr val="5F5F5F"/>
                </a:solidFill>
                <a:effectLst>
                  <a:outerShdw blurRad="38100" dist="38100" dir="2700000" algn="tl">
                    <a:srgbClr val="C0C0C0"/>
                  </a:outerShdw>
                </a:effectLst>
                <a:latin typeface="+mn-lt"/>
              </a:defRPr>
            </a:lvl6pPr>
            <a:lvl7pPr marL="2971800" indent="-228600" algn="l" rtl="0" fontAlgn="base">
              <a:spcBef>
                <a:spcPct val="20000"/>
              </a:spcBef>
              <a:spcAft>
                <a:spcPct val="0"/>
              </a:spcAft>
              <a:buChar char="•"/>
              <a:defRPr kumimoji="1" sz="1400">
                <a:solidFill>
                  <a:srgbClr val="5F5F5F"/>
                </a:solidFill>
                <a:effectLst>
                  <a:outerShdw blurRad="38100" dist="38100" dir="2700000" algn="tl">
                    <a:srgbClr val="C0C0C0"/>
                  </a:outerShdw>
                </a:effectLst>
                <a:latin typeface="+mn-lt"/>
              </a:defRPr>
            </a:lvl7pPr>
            <a:lvl8pPr marL="3429000" indent="-228600" algn="l" rtl="0" fontAlgn="base">
              <a:spcBef>
                <a:spcPct val="20000"/>
              </a:spcBef>
              <a:spcAft>
                <a:spcPct val="0"/>
              </a:spcAft>
              <a:buChar char="•"/>
              <a:defRPr kumimoji="1" sz="1400">
                <a:solidFill>
                  <a:srgbClr val="5F5F5F"/>
                </a:solidFill>
                <a:effectLst>
                  <a:outerShdw blurRad="38100" dist="38100" dir="2700000" algn="tl">
                    <a:srgbClr val="C0C0C0"/>
                  </a:outerShdw>
                </a:effectLst>
                <a:latin typeface="+mn-lt"/>
              </a:defRPr>
            </a:lvl8pPr>
            <a:lvl9pPr marL="3886200" indent="-228600" algn="l" rtl="0" fontAlgn="base">
              <a:spcBef>
                <a:spcPct val="20000"/>
              </a:spcBef>
              <a:spcAft>
                <a:spcPct val="0"/>
              </a:spcAft>
              <a:buChar char="•"/>
              <a:defRPr kumimoji="1" sz="1400">
                <a:solidFill>
                  <a:srgbClr val="5F5F5F"/>
                </a:solidFill>
                <a:effectLst>
                  <a:outerShdw blurRad="38100" dist="38100" dir="2700000" algn="tl">
                    <a:srgbClr val="C0C0C0"/>
                  </a:outerShdw>
                </a:effectLst>
                <a:latin typeface="+mn-lt"/>
              </a:defRPr>
            </a:lvl9pPr>
          </a:lstStyle>
          <a:p>
            <a:pPr marL="0" indent="0" eaLnBrk="1" hangingPunct="1">
              <a:lnSpc>
                <a:spcPct val="90000"/>
              </a:lnSpc>
              <a:spcBef>
                <a:spcPts val="1800"/>
              </a:spcBef>
              <a:buClr>
                <a:srgbClr val="5E5EFF"/>
              </a:buClr>
              <a:buFontTx/>
              <a:buNone/>
              <a:defRPr/>
            </a:pPr>
            <a:r>
              <a:rPr kumimoji="0" lang="es-ES" altLang="en-US" sz="1800" b="0" kern="0" dirty="0" smtClean="0">
                <a:effectLst/>
                <a:latin typeface="Calibri" pitchFamily="34" charset="0"/>
              </a:rPr>
              <a:t>Tema 14. Principios de Química Orgánica</a:t>
            </a:r>
          </a:p>
          <a:p>
            <a:pPr marL="0" indent="0" eaLnBrk="1" hangingPunct="1">
              <a:lnSpc>
                <a:spcPct val="90000"/>
              </a:lnSpc>
              <a:spcBef>
                <a:spcPts val="300"/>
              </a:spcBef>
              <a:buClr>
                <a:srgbClr val="5E5EFF"/>
              </a:buClr>
              <a:buFontTx/>
              <a:buNone/>
              <a:defRPr/>
            </a:pPr>
            <a:r>
              <a:rPr kumimoji="0" lang="es-ES" altLang="en-US" sz="1800" b="0" kern="0" dirty="0" smtClean="0">
                <a:effectLst/>
                <a:latin typeface="Calibri" pitchFamily="34" charset="0"/>
              </a:rPr>
              <a:t>Tema 15. Recursos naturales en la industria de la química orgánica</a:t>
            </a:r>
          </a:p>
          <a:p>
            <a:pPr marL="0" indent="0" eaLnBrk="1" hangingPunct="1">
              <a:lnSpc>
                <a:spcPct val="90000"/>
              </a:lnSpc>
              <a:spcBef>
                <a:spcPts val="300"/>
              </a:spcBef>
              <a:buClr>
                <a:srgbClr val="5E5EFF"/>
              </a:buClr>
              <a:buFontTx/>
              <a:buNone/>
              <a:defRPr/>
            </a:pPr>
            <a:r>
              <a:rPr kumimoji="0" lang="es-ES" altLang="en-US" sz="1800" b="0" kern="0" dirty="0" smtClean="0">
                <a:effectLst/>
                <a:latin typeface="Calibri" pitchFamily="34" charset="0"/>
              </a:rPr>
              <a:t>Tema 16. Hidrocarburos</a:t>
            </a:r>
          </a:p>
          <a:p>
            <a:pPr marL="0" indent="0" eaLnBrk="1" hangingPunct="1">
              <a:lnSpc>
                <a:spcPct val="90000"/>
              </a:lnSpc>
              <a:spcBef>
                <a:spcPts val="300"/>
              </a:spcBef>
              <a:buClr>
                <a:srgbClr val="5E5EFF"/>
              </a:buClr>
              <a:buFontTx/>
              <a:buNone/>
              <a:defRPr/>
            </a:pPr>
            <a:r>
              <a:rPr kumimoji="0" lang="es-ES" altLang="en-US" sz="1800" b="0" kern="0" dirty="0" smtClean="0">
                <a:effectLst/>
                <a:latin typeface="Calibri" pitchFamily="34" charset="0"/>
              </a:rPr>
              <a:t>Tema 17. Derivados halogenados</a:t>
            </a:r>
          </a:p>
          <a:p>
            <a:pPr marL="0" indent="0" eaLnBrk="1" hangingPunct="1">
              <a:lnSpc>
                <a:spcPct val="90000"/>
              </a:lnSpc>
              <a:spcBef>
                <a:spcPts val="300"/>
              </a:spcBef>
              <a:buClr>
                <a:srgbClr val="5E5EFF"/>
              </a:buClr>
              <a:buFontTx/>
              <a:buNone/>
              <a:defRPr/>
            </a:pPr>
            <a:r>
              <a:rPr kumimoji="0" lang="es-ES" altLang="en-US" sz="1800" b="0" kern="0" dirty="0" smtClean="0">
                <a:effectLst/>
                <a:latin typeface="Calibri" pitchFamily="34" charset="0"/>
              </a:rPr>
              <a:t>Tema 18. Compuestos oxigenados</a:t>
            </a:r>
          </a:p>
          <a:p>
            <a:pPr marL="0" indent="0" eaLnBrk="1" hangingPunct="1">
              <a:lnSpc>
                <a:spcPct val="90000"/>
              </a:lnSpc>
              <a:spcBef>
                <a:spcPts val="300"/>
              </a:spcBef>
              <a:buClr>
                <a:srgbClr val="5E5EFF"/>
              </a:buClr>
              <a:buFontTx/>
              <a:buNone/>
              <a:defRPr/>
            </a:pPr>
            <a:r>
              <a:rPr kumimoji="0" lang="es-ES" altLang="en-US" sz="1800" b="0" kern="0" dirty="0" smtClean="0">
                <a:effectLst/>
                <a:latin typeface="Calibri" pitchFamily="34" charset="0"/>
              </a:rPr>
              <a:t>Tema 19. Compuestos nitrogenados</a:t>
            </a:r>
          </a:p>
          <a:p>
            <a:pPr marL="0" indent="0" eaLnBrk="1" hangingPunct="1">
              <a:lnSpc>
                <a:spcPct val="90000"/>
              </a:lnSpc>
              <a:spcBef>
                <a:spcPts val="300"/>
              </a:spcBef>
              <a:buClr>
                <a:srgbClr val="5E5EFF"/>
              </a:buClr>
              <a:buFontTx/>
              <a:buNone/>
              <a:defRPr/>
            </a:pPr>
            <a:r>
              <a:rPr kumimoji="0" lang="es-ES" altLang="en-US" sz="1800" b="0" kern="0" dirty="0" smtClean="0">
                <a:effectLst/>
                <a:latin typeface="Calibri" pitchFamily="34" charset="0"/>
              </a:rPr>
              <a:t>Tema 20. Compuestos con azufre. Compuestos con silicio</a:t>
            </a:r>
          </a:p>
          <a:p>
            <a:pPr marL="0" indent="0" eaLnBrk="1" hangingPunct="1">
              <a:lnSpc>
                <a:spcPct val="90000"/>
              </a:lnSpc>
              <a:spcBef>
                <a:spcPts val="1800"/>
              </a:spcBef>
              <a:buClr>
                <a:srgbClr val="5E5EFF"/>
              </a:buClr>
              <a:buFontTx/>
              <a:buNone/>
              <a:defRPr/>
            </a:pPr>
            <a:r>
              <a:rPr kumimoji="0" lang="es-ES" altLang="en-US" sz="1800" b="0" kern="0" dirty="0" smtClean="0">
                <a:effectLst/>
                <a:latin typeface="Calibri" pitchFamily="34" charset="0"/>
              </a:rPr>
              <a:t>Tema 21. Conceptos básicos de Ingeniería química</a:t>
            </a:r>
          </a:p>
        </p:txBody>
      </p:sp>
      <p:sp>
        <p:nvSpPr>
          <p:cNvPr id="13321" name="Rectangle 4"/>
          <p:cNvSpPr>
            <a:spLocks noChangeArrowheads="1"/>
          </p:cNvSpPr>
          <p:nvPr/>
        </p:nvSpPr>
        <p:spPr bwMode="auto">
          <a:xfrm>
            <a:off x="468313" y="1219200"/>
            <a:ext cx="7791450" cy="52705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2000">
                <a:solidFill>
                  <a:srgbClr val="990033"/>
                </a:solidFill>
                <a:latin typeface="Calibri" panose="020F0502020204030204" pitchFamily="34" charset="0"/>
              </a:rPr>
              <a:t>Química Inorgánica de Interés Industrial</a:t>
            </a:r>
          </a:p>
        </p:txBody>
      </p:sp>
      <p:sp>
        <p:nvSpPr>
          <p:cNvPr id="13322" name="Rectangle 4"/>
          <p:cNvSpPr>
            <a:spLocks noChangeArrowheads="1"/>
          </p:cNvSpPr>
          <p:nvPr/>
        </p:nvSpPr>
        <p:spPr bwMode="auto">
          <a:xfrm>
            <a:off x="468313" y="3619500"/>
            <a:ext cx="7791450" cy="52705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2000">
                <a:solidFill>
                  <a:srgbClr val="990033"/>
                </a:solidFill>
                <a:latin typeface="Calibri" panose="020F0502020204030204" pitchFamily="34" charset="0"/>
              </a:rPr>
              <a:t>Química Orgánica de Interés Industrial</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a:solidFill>
                <a:schemeClr val="tx1"/>
              </a:solidFill>
              <a:latin typeface="Tahoma" panose="020B0604030504040204" pitchFamily="34" charset="0"/>
            </a:endParaRPr>
          </a:p>
        </p:txBody>
      </p:sp>
      <p:sp>
        <p:nvSpPr>
          <p:cNvPr id="22531"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a:solidFill>
                  <a:schemeClr val="tx1"/>
                </a:solidFill>
                <a:latin typeface="Calibri" panose="020F0502020204030204" pitchFamily="34" charset="0"/>
              </a:rPr>
              <a:t>Tema 8. El hidrógeno</a:t>
            </a:r>
          </a:p>
        </p:txBody>
      </p:sp>
      <p:sp>
        <p:nvSpPr>
          <p:cNvPr id="22532"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a:solidFill>
                  <a:srgbClr val="666699"/>
                </a:solidFill>
                <a:latin typeface="Tahoma" panose="020B0604030504040204" pitchFamily="34" charset="0"/>
              </a:rPr>
              <a:t>uned</a:t>
            </a:r>
          </a:p>
        </p:txBody>
      </p:sp>
      <p:sp>
        <p:nvSpPr>
          <p:cNvPr id="22533"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86FCEBA5-11F8-4CA7-8BBC-A91C87AE89A7}" type="slidenum">
              <a:rPr kumimoji="0" lang="en-US" altLang="en-US" sz="1400" b="0">
                <a:solidFill>
                  <a:schemeClr val="tx1"/>
                </a:solidFill>
                <a:latin typeface="Tahoma" panose="020B0604030504040204" pitchFamily="34" charset="0"/>
              </a:rPr>
              <a:pPr algn="r" eaLnBrk="1" hangingPunct="1">
                <a:spcBef>
                  <a:spcPct val="0"/>
                </a:spcBef>
                <a:buClrTx/>
                <a:buFontTx/>
                <a:buNone/>
              </a:pPr>
              <a:t>10</a:t>
            </a:fld>
            <a:endParaRPr kumimoji="0" lang="en-US" altLang="en-US" sz="1400" b="0">
              <a:solidFill>
                <a:schemeClr val="tx1"/>
              </a:solidFill>
              <a:latin typeface="Tahoma" panose="020B0604030504040204" pitchFamily="34" charset="0"/>
            </a:endParaRPr>
          </a:p>
        </p:txBody>
      </p:sp>
      <p:sp>
        <p:nvSpPr>
          <p:cNvPr id="22534" name="Rectangle 3"/>
          <p:cNvSpPr>
            <a:spLocks noChangeArrowheads="1"/>
          </p:cNvSpPr>
          <p:nvPr/>
        </p:nvSpPr>
        <p:spPr bwMode="auto">
          <a:xfrm>
            <a:off x="755650" y="1989138"/>
            <a:ext cx="5040313"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buFont typeface="Wingdings" panose="05000000000000000000" pitchFamily="2" charset="2"/>
              <a:buChar char="à"/>
            </a:pPr>
            <a:r>
              <a:rPr lang="es-ES" altLang="en-US" sz="1600" b="0">
                <a:solidFill>
                  <a:srgbClr val="000099"/>
                </a:solidFill>
                <a:latin typeface="Calibri" panose="020F0502020204030204" pitchFamily="34" charset="0"/>
              </a:rPr>
              <a:t>Utilizan una disolución de KOH al 30% como baño, y electrodos de hierro (cátodo) y de hierro recubierto de níquel (ánodo)</a:t>
            </a:r>
          </a:p>
          <a:p>
            <a:pPr eaLnBrk="1" hangingPunct="1">
              <a:buClr>
                <a:srgbClr val="FF0000"/>
              </a:buClr>
              <a:buFont typeface="Wingdings" panose="05000000000000000000" pitchFamily="2" charset="2"/>
              <a:buChar char="à"/>
            </a:pPr>
            <a:r>
              <a:rPr lang="es-ES" altLang="en-US" sz="1600" b="0">
                <a:solidFill>
                  <a:srgbClr val="000099"/>
                </a:solidFill>
                <a:latin typeface="Calibri" panose="020F0502020204030204" pitchFamily="34" charset="0"/>
              </a:rPr>
              <a:t>Hay dos tipos de montajes, que trabajan a </a:t>
            </a:r>
            <a:r>
              <a:rPr lang="es-ES" altLang="en-US" sz="1600" b="0" i="1">
                <a:solidFill>
                  <a:srgbClr val="000099"/>
                </a:solidFill>
                <a:latin typeface="Calibri" panose="020F0502020204030204" pitchFamily="34" charset="0"/>
              </a:rPr>
              <a:t>T</a:t>
            </a:r>
            <a:r>
              <a:rPr lang="es-ES" altLang="en-US" sz="1600" b="0">
                <a:solidFill>
                  <a:srgbClr val="000099"/>
                </a:solidFill>
                <a:latin typeface="Calibri" panose="020F0502020204030204" pitchFamily="34" charset="0"/>
              </a:rPr>
              <a:t> &lt; 100°C:</a:t>
            </a:r>
          </a:p>
        </p:txBody>
      </p:sp>
      <p:sp>
        <p:nvSpPr>
          <p:cNvPr id="14" name="Rectangle 3"/>
          <p:cNvSpPr>
            <a:spLocks noChangeArrowheads="1"/>
          </p:cNvSpPr>
          <p:nvPr/>
        </p:nvSpPr>
        <p:spPr bwMode="auto">
          <a:xfrm>
            <a:off x="755650" y="1484313"/>
            <a:ext cx="7704138"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179388" indent="-179388">
              <a:spcBef>
                <a:spcPts val="600"/>
              </a:spcBef>
              <a:buClr>
                <a:srgbClr val="5F5F5F"/>
              </a:buClr>
              <a:buFont typeface="Wingdings" pitchFamily="2" charset="2"/>
              <a:buChar char="§"/>
              <a:defRPr/>
            </a:pPr>
            <a:r>
              <a:rPr kumimoji="0" lang="es-ES" sz="1800" kern="0" dirty="0">
                <a:solidFill>
                  <a:srgbClr val="4D4D4D"/>
                </a:solidFill>
                <a:latin typeface="Calibri" pitchFamily="34" charset="0"/>
                <a:cs typeface="Arial" charset="0"/>
              </a:rPr>
              <a:t>Electrolizadores alcalinos</a:t>
            </a:r>
          </a:p>
        </p:txBody>
      </p:sp>
      <p:pic>
        <p:nvPicPr>
          <p:cNvPr id="22536" name="Picture 8" descr="Full-size image (16 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2350" y="3938588"/>
            <a:ext cx="2668588"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7" name="Picture 10" descr="Full-size image (17 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6950" y="1270000"/>
            <a:ext cx="2524125" cy="216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8" name="Text Box 8"/>
          <p:cNvSpPr txBox="1">
            <a:spLocks noChangeArrowheads="1"/>
          </p:cNvSpPr>
          <p:nvPr/>
        </p:nvSpPr>
        <p:spPr bwMode="gray">
          <a:xfrm>
            <a:off x="6386513" y="3605213"/>
            <a:ext cx="2101850" cy="339725"/>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lang="es-ES" altLang="en-US" sz="1600" b="0" i="1">
                <a:solidFill>
                  <a:srgbClr val="000099"/>
                </a:solidFill>
                <a:latin typeface="Calibri" panose="020F0502020204030204" pitchFamily="34" charset="0"/>
              </a:rPr>
              <a:t>Células unipolares</a:t>
            </a:r>
          </a:p>
        </p:txBody>
      </p:sp>
      <p:sp>
        <p:nvSpPr>
          <p:cNvPr id="22539" name="Line 61"/>
          <p:cNvSpPr>
            <a:spLocks noChangeShapeType="1"/>
          </p:cNvSpPr>
          <p:nvPr/>
        </p:nvSpPr>
        <p:spPr bwMode="auto">
          <a:xfrm flipV="1">
            <a:off x="7451725" y="3375025"/>
            <a:ext cx="44450" cy="266700"/>
          </a:xfrm>
          <a:prstGeom prst="line">
            <a:avLst/>
          </a:prstGeom>
          <a:noFill/>
          <a:ln w="254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22540" name="Text Box 8"/>
          <p:cNvSpPr txBox="1">
            <a:spLocks noChangeArrowheads="1"/>
          </p:cNvSpPr>
          <p:nvPr/>
        </p:nvSpPr>
        <p:spPr bwMode="gray">
          <a:xfrm>
            <a:off x="6386513" y="6383338"/>
            <a:ext cx="2101850" cy="339725"/>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lang="es-ES" altLang="en-US" sz="1600" b="0" i="1">
                <a:solidFill>
                  <a:srgbClr val="000099"/>
                </a:solidFill>
                <a:latin typeface="Calibri" panose="020F0502020204030204" pitchFamily="34" charset="0"/>
              </a:rPr>
              <a:t>Células bipolares</a:t>
            </a:r>
          </a:p>
        </p:txBody>
      </p:sp>
      <p:sp>
        <p:nvSpPr>
          <p:cNvPr id="22541" name="Line 61"/>
          <p:cNvSpPr>
            <a:spLocks noChangeShapeType="1"/>
          </p:cNvSpPr>
          <p:nvPr/>
        </p:nvSpPr>
        <p:spPr bwMode="auto">
          <a:xfrm flipV="1">
            <a:off x="7451725" y="6153150"/>
            <a:ext cx="44450" cy="266700"/>
          </a:xfrm>
          <a:prstGeom prst="line">
            <a:avLst/>
          </a:prstGeom>
          <a:noFill/>
          <a:ln w="254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22542" name="Rectangle 15"/>
          <p:cNvSpPr>
            <a:spLocks noChangeArrowheads="1"/>
          </p:cNvSpPr>
          <p:nvPr/>
        </p:nvSpPr>
        <p:spPr bwMode="auto">
          <a:xfrm>
            <a:off x="1042988" y="3300413"/>
            <a:ext cx="4824412" cy="312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FF0000"/>
              </a:buClr>
            </a:pPr>
            <a:r>
              <a:rPr kumimoji="0" lang="es-ES" altLang="en-US" sz="1600" b="0">
                <a:latin typeface="Times New Roman" panose="02020603050405020304" pitchFamily="18" charset="0"/>
                <a:cs typeface="Times New Roman" panose="02020603050405020304" pitchFamily="18" charset="0"/>
              </a:rPr>
              <a:t>Las de </a:t>
            </a:r>
            <a:r>
              <a:rPr kumimoji="0" lang="es-ES" altLang="en-US" sz="1600" b="0" i="1">
                <a:latin typeface="Times New Roman" panose="02020603050405020304" pitchFamily="18" charset="0"/>
                <a:cs typeface="Times New Roman" panose="02020603050405020304" pitchFamily="18" charset="0"/>
              </a:rPr>
              <a:t>células unipolares</a:t>
            </a:r>
            <a:r>
              <a:rPr kumimoji="0" lang="es-ES" altLang="en-US" sz="1600" b="0">
                <a:latin typeface="Times New Roman" panose="02020603050405020304" pitchFamily="18" charset="0"/>
                <a:cs typeface="Times New Roman" panose="02020603050405020304" pitchFamily="18" charset="0"/>
              </a:rPr>
              <a:t> o </a:t>
            </a:r>
            <a:r>
              <a:rPr kumimoji="0" lang="es-ES" altLang="en-US" sz="1600" b="0" i="1">
                <a:latin typeface="Times New Roman" panose="02020603050405020304" pitchFamily="18" charset="0"/>
                <a:cs typeface="Times New Roman" panose="02020603050405020304" pitchFamily="18" charset="0"/>
              </a:rPr>
              <a:t>electrolizadores de tanque</a:t>
            </a:r>
            <a:r>
              <a:rPr kumimoji="0" lang="es-ES" altLang="en-US" sz="1600" b="0">
                <a:latin typeface="Times New Roman" panose="02020603050405020304" pitchFamily="18" charset="0"/>
                <a:cs typeface="Times New Roman" panose="02020603050405020304" pitchFamily="18" charset="0"/>
              </a:rPr>
              <a:t>. Los dos electrodos están separados por una membrana o diafragma de amianto. Se obtiene H de gran pureza, pero el rendimiento es bajo y el voltaje de trabajo es elevado (2,0 a 2,2 V) </a:t>
            </a:r>
          </a:p>
          <a:p>
            <a:pPr eaLnBrk="1" hangingPunct="1">
              <a:spcBef>
                <a:spcPts val="600"/>
              </a:spcBef>
              <a:buClr>
                <a:srgbClr val="FF0000"/>
              </a:buClr>
            </a:pPr>
            <a:r>
              <a:rPr kumimoji="0" lang="es-ES" altLang="en-US" sz="1600" b="0">
                <a:latin typeface="Times New Roman" panose="02020603050405020304" pitchFamily="18" charset="0"/>
                <a:cs typeface="Times New Roman" panose="02020603050405020304" pitchFamily="18" charset="0"/>
              </a:rPr>
              <a:t>Sistemas </a:t>
            </a:r>
            <a:r>
              <a:rPr kumimoji="0" lang="es-ES" altLang="en-US" sz="1600" b="0" i="1">
                <a:latin typeface="Times New Roman" panose="02020603050405020304" pitchFamily="18" charset="0"/>
                <a:cs typeface="Times New Roman" panose="02020603050405020304" pitchFamily="18" charset="0"/>
              </a:rPr>
              <a:t>bipolares</a:t>
            </a:r>
            <a:r>
              <a:rPr kumimoji="0" lang="es-ES" altLang="en-US" sz="1600" b="0">
                <a:latin typeface="Times New Roman" panose="02020603050405020304" pitchFamily="18" charset="0"/>
                <a:cs typeface="Times New Roman" panose="02020603050405020304" pitchFamily="18" charset="0"/>
              </a:rPr>
              <a:t> o </a:t>
            </a:r>
            <a:r>
              <a:rPr kumimoji="0" lang="es-ES" altLang="en-US" sz="1600" b="0" i="1">
                <a:latin typeface="Times New Roman" panose="02020603050405020304" pitchFamily="18" charset="0"/>
                <a:cs typeface="Times New Roman" panose="02020603050405020304" pitchFamily="18" charset="0"/>
              </a:rPr>
              <a:t>de filtro prensa</a:t>
            </a:r>
            <a:r>
              <a:rPr kumimoji="0" lang="es-ES" altLang="en-US" sz="1600" b="0">
                <a:latin typeface="Times New Roman" panose="02020603050405020304" pitchFamily="18" charset="0"/>
                <a:cs typeface="Times New Roman" panose="02020603050405020304" pitchFamily="18" charset="0"/>
              </a:rPr>
              <a:t>. Los electrodos son láminas de Fe en serie entre los que se colocan el diafragma de amianto. Cada lámina actúa como un electrodo bipolar (una cara de cátodo, la otra de ánodo). El H es de menor pureza, pero el rendimiento es mayor, la densidad de corriente más baja y el potencial también (1,85 – 1,92 V)</a:t>
            </a:r>
          </a:p>
        </p:txBody>
      </p:sp>
      <p:sp>
        <p:nvSpPr>
          <p:cNvPr id="22543" name="Text Box 7"/>
          <p:cNvSpPr txBox="1">
            <a:spLocks noChangeArrowheads="1"/>
          </p:cNvSpPr>
          <p:nvPr/>
        </p:nvSpPr>
        <p:spPr bwMode="auto">
          <a:xfrm>
            <a:off x="179388" y="476250"/>
            <a:ext cx="6938962"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s-ES" sz="1800" b="0">
                <a:solidFill>
                  <a:srgbClr val="006600"/>
                </a:solidFill>
                <a:latin typeface="Arial" panose="020B0604020202020204" pitchFamily="34" charset="0"/>
              </a:rPr>
              <a:t>5. Síntesis industrial del hidrógeno</a:t>
            </a:r>
          </a:p>
        </p:txBody>
      </p:sp>
      <p:sp>
        <p:nvSpPr>
          <p:cNvPr id="22544" name="Rectangle 3"/>
          <p:cNvSpPr>
            <a:spLocks noChangeArrowheads="1"/>
          </p:cNvSpPr>
          <p:nvPr/>
        </p:nvSpPr>
        <p:spPr bwMode="auto">
          <a:xfrm>
            <a:off x="179388" y="765175"/>
            <a:ext cx="763587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Calibri" panose="020F0502020204030204" pitchFamily="34" charset="0"/>
              <a:buChar char="→"/>
            </a:pPr>
            <a:r>
              <a:rPr lang="es-ES" altLang="es-ES" sz="1800" b="0" i="1">
                <a:latin typeface="Calibri" panose="020F0502020204030204" pitchFamily="34" charset="0"/>
              </a:rPr>
              <a:t>4. Electrólisis industrial del agua</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a:solidFill>
                <a:schemeClr val="tx1"/>
              </a:solidFill>
              <a:latin typeface="Tahoma" panose="020B0604030504040204" pitchFamily="34" charset="0"/>
            </a:endParaRPr>
          </a:p>
        </p:txBody>
      </p:sp>
      <p:sp>
        <p:nvSpPr>
          <p:cNvPr id="23555"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a:solidFill>
                  <a:schemeClr val="tx1"/>
                </a:solidFill>
                <a:latin typeface="Calibri" panose="020F0502020204030204" pitchFamily="34" charset="0"/>
              </a:rPr>
              <a:t>Tema 8. El hidrógeno</a:t>
            </a:r>
          </a:p>
        </p:txBody>
      </p:sp>
      <p:sp>
        <p:nvSpPr>
          <p:cNvPr id="23556"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a:solidFill>
                  <a:srgbClr val="666699"/>
                </a:solidFill>
                <a:latin typeface="Tahoma" panose="020B0604030504040204" pitchFamily="34" charset="0"/>
              </a:rPr>
              <a:t>uned</a:t>
            </a:r>
          </a:p>
        </p:txBody>
      </p:sp>
      <p:sp>
        <p:nvSpPr>
          <p:cNvPr id="23557"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CAE43C7D-084F-4A1A-81ED-30AF310D053A}" type="slidenum">
              <a:rPr kumimoji="0" lang="en-US" altLang="en-US" sz="1400" b="0">
                <a:solidFill>
                  <a:schemeClr val="tx1"/>
                </a:solidFill>
                <a:latin typeface="Tahoma" panose="020B0604030504040204" pitchFamily="34" charset="0"/>
              </a:rPr>
              <a:pPr algn="r" eaLnBrk="1" hangingPunct="1">
                <a:spcBef>
                  <a:spcPct val="0"/>
                </a:spcBef>
                <a:buClrTx/>
                <a:buFontTx/>
                <a:buNone/>
              </a:pPr>
              <a:t>11</a:t>
            </a:fld>
            <a:endParaRPr kumimoji="0" lang="en-US" altLang="en-US" sz="1400" b="0">
              <a:solidFill>
                <a:schemeClr val="tx1"/>
              </a:solidFill>
              <a:latin typeface="Tahoma" panose="020B0604030504040204" pitchFamily="34" charset="0"/>
            </a:endParaRPr>
          </a:p>
        </p:txBody>
      </p:sp>
      <p:sp>
        <p:nvSpPr>
          <p:cNvPr id="23558" name="Rectangle 3"/>
          <p:cNvSpPr>
            <a:spLocks noChangeArrowheads="1"/>
          </p:cNvSpPr>
          <p:nvPr/>
        </p:nvSpPr>
        <p:spPr bwMode="auto">
          <a:xfrm>
            <a:off x="971550" y="1773238"/>
            <a:ext cx="7561263" cy="142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buFont typeface="Wingdings" panose="05000000000000000000" pitchFamily="2" charset="2"/>
              <a:buChar char="à"/>
            </a:pPr>
            <a:r>
              <a:rPr lang="es-ES" altLang="en-US" sz="1600" b="0">
                <a:solidFill>
                  <a:srgbClr val="000099"/>
                </a:solidFill>
                <a:latin typeface="Calibri" panose="020F0502020204030204" pitchFamily="34" charset="0"/>
              </a:rPr>
              <a:t>Utilizan como electrolito una membrana sólida de una resina intercambiadora de protones, y electrodos de platino (económicamente caros)</a:t>
            </a:r>
          </a:p>
          <a:p>
            <a:pPr eaLnBrk="1" hangingPunct="1">
              <a:buClr>
                <a:srgbClr val="FF0000"/>
              </a:buClr>
              <a:buFont typeface="Wingdings" panose="05000000000000000000" pitchFamily="2" charset="2"/>
              <a:buChar char="à"/>
            </a:pPr>
            <a:r>
              <a:rPr lang="es-ES" altLang="en-US" sz="1600" b="0">
                <a:solidFill>
                  <a:srgbClr val="000099"/>
                </a:solidFill>
                <a:latin typeface="Calibri" panose="020F0502020204030204" pitchFamily="34" charset="0"/>
              </a:rPr>
              <a:t>Atractivo: son </a:t>
            </a:r>
            <a:r>
              <a:rPr lang="es-ES" altLang="en-US" sz="1600" b="0" i="1">
                <a:solidFill>
                  <a:srgbClr val="000099"/>
                </a:solidFill>
                <a:latin typeface="Calibri" panose="020F0502020204030204" pitchFamily="34" charset="0"/>
              </a:rPr>
              <a:t>sistemas reversibles</a:t>
            </a:r>
            <a:r>
              <a:rPr lang="es-ES" altLang="en-US" sz="1600" b="0">
                <a:solidFill>
                  <a:srgbClr val="000099"/>
                </a:solidFill>
                <a:latin typeface="Calibri" panose="020F0502020204030204" pitchFamily="34" charset="0"/>
              </a:rPr>
              <a:t> y pueden funcionar como pilas de combustible</a:t>
            </a:r>
          </a:p>
          <a:p>
            <a:pPr eaLnBrk="1" hangingPunct="1">
              <a:buClr>
                <a:srgbClr val="FF0000"/>
              </a:buClr>
              <a:buFont typeface="Wingdings" panose="05000000000000000000" pitchFamily="2" charset="2"/>
              <a:buChar char="à"/>
            </a:pPr>
            <a:r>
              <a:rPr lang="es-ES" altLang="en-US" sz="1600" b="0">
                <a:solidFill>
                  <a:srgbClr val="000099"/>
                </a:solidFill>
                <a:latin typeface="Calibri" panose="020F0502020204030204" pitchFamily="34" charset="0"/>
              </a:rPr>
              <a:t>Trabajan a temperaturas del orden de 100 °C, presiones altas (~3 MPa) y potenciales de descarga bajos (1,8 V). Se obtiene hidrógeno de alta pureza (99,99%)</a:t>
            </a:r>
          </a:p>
        </p:txBody>
      </p:sp>
      <p:sp>
        <p:nvSpPr>
          <p:cNvPr id="14" name="Rectangle 3"/>
          <p:cNvSpPr>
            <a:spLocks noChangeArrowheads="1"/>
          </p:cNvSpPr>
          <p:nvPr/>
        </p:nvSpPr>
        <p:spPr bwMode="auto">
          <a:xfrm>
            <a:off x="755650" y="1341438"/>
            <a:ext cx="7704138"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179388" indent="-179388">
              <a:spcBef>
                <a:spcPts val="600"/>
              </a:spcBef>
              <a:buClr>
                <a:srgbClr val="5F5F5F"/>
              </a:buClr>
              <a:buFont typeface="Wingdings" pitchFamily="2" charset="2"/>
              <a:buChar char="§"/>
              <a:defRPr/>
            </a:pPr>
            <a:r>
              <a:rPr kumimoji="0" lang="es-ES" sz="1800" kern="0" dirty="0">
                <a:solidFill>
                  <a:srgbClr val="4D4D4D"/>
                </a:solidFill>
                <a:latin typeface="Calibri" pitchFamily="34" charset="0"/>
                <a:cs typeface="Arial" charset="0"/>
              </a:rPr>
              <a:t>Electrolizadores de membrana de intercambio protónico (</a:t>
            </a:r>
            <a:r>
              <a:rPr kumimoji="0" lang="es-ES" sz="1800" i="1" kern="0" dirty="0">
                <a:solidFill>
                  <a:srgbClr val="4D4D4D"/>
                </a:solidFill>
                <a:latin typeface="Calibri" pitchFamily="34" charset="0"/>
                <a:cs typeface="Arial" charset="0"/>
              </a:rPr>
              <a:t>PEM</a:t>
            </a:r>
            <a:r>
              <a:rPr kumimoji="0" lang="es-ES" sz="1800" kern="0" dirty="0">
                <a:solidFill>
                  <a:srgbClr val="4D4D4D"/>
                </a:solidFill>
                <a:latin typeface="Calibri" pitchFamily="34" charset="0"/>
                <a:cs typeface="Arial" charset="0"/>
              </a:rPr>
              <a:t>)</a:t>
            </a:r>
          </a:p>
        </p:txBody>
      </p:sp>
      <p:pic>
        <p:nvPicPr>
          <p:cNvPr id="2356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650" y="3340100"/>
            <a:ext cx="2835275" cy="1106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61" name="Picture 12" descr="http://www.peakscientific.com/media/palladiumperformance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4568825"/>
            <a:ext cx="4051300" cy="224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2" name="Text Box 7"/>
          <p:cNvSpPr txBox="1">
            <a:spLocks noChangeArrowheads="1"/>
          </p:cNvSpPr>
          <p:nvPr/>
        </p:nvSpPr>
        <p:spPr bwMode="auto">
          <a:xfrm>
            <a:off x="179388" y="476250"/>
            <a:ext cx="6938962"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s-ES" sz="1800" b="0">
                <a:solidFill>
                  <a:srgbClr val="006600"/>
                </a:solidFill>
                <a:latin typeface="Arial" panose="020B0604020202020204" pitchFamily="34" charset="0"/>
              </a:rPr>
              <a:t>5. Síntesis industrial del hidrógeno</a:t>
            </a:r>
          </a:p>
        </p:txBody>
      </p:sp>
      <p:sp>
        <p:nvSpPr>
          <p:cNvPr id="23563" name="Rectangle 3"/>
          <p:cNvSpPr>
            <a:spLocks noChangeArrowheads="1"/>
          </p:cNvSpPr>
          <p:nvPr/>
        </p:nvSpPr>
        <p:spPr bwMode="auto">
          <a:xfrm>
            <a:off x="179388" y="765175"/>
            <a:ext cx="763587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Calibri" panose="020F0502020204030204" pitchFamily="34" charset="0"/>
              <a:buChar char="→"/>
            </a:pPr>
            <a:r>
              <a:rPr lang="es-ES" altLang="es-ES" sz="1800" b="0" i="1">
                <a:latin typeface="Calibri" panose="020F0502020204030204" pitchFamily="34" charset="0"/>
              </a:rPr>
              <a:t>4. Electrólisis industrial del agua</a:t>
            </a:r>
          </a:p>
        </p:txBody>
      </p:sp>
      <p:pic>
        <p:nvPicPr>
          <p:cNvPr id="23564" name="Picture 13" descr="http://upload.wikimedia.org/wikipedia/commons/thumb/0/0d/PEM_fuelcell.svg/2000px-PEM_fuelcell.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8513" y="3357563"/>
            <a:ext cx="4130675" cy="338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a:solidFill>
                <a:schemeClr val="tx1"/>
              </a:solidFill>
              <a:latin typeface="Tahoma" panose="020B0604030504040204" pitchFamily="34" charset="0"/>
            </a:endParaRPr>
          </a:p>
        </p:txBody>
      </p:sp>
      <p:sp>
        <p:nvSpPr>
          <p:cNvPr id="24579"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a:solidFill>
                  <a:schemeClr val="tx1"/>
                </a:solidFill>
                <a:latin typeface="Calibri" panose="020F0502020204030204" pitchFamily="34" charset="0"/>
              </a:rPr>
              <a:t>Tema 8. El hidrógeno</a:t>
            </a:r>
          </a:p>
        </p:txBody>
      </p:sp>
      <p:sp>
        <p:nvSpPr>
          <p:cNvPr id="24580"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a:solidFill>
                  <a:srgbClr val="666699"/>
                </a:solidFill>
                <a:latin typeface="Tahoma" panose="020B0604030504040204" pitchFamily="34" charset="0"/>
              </a:rPr>
              <a:t>uned</a:t>
            </a:r>
          </a:p>
        </p:txBody>
      </p:sp>
      <p:sp>
        <p:nvSpPr>
          <p:cNvPr id="24581"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200E890F-6217-40E2-B629-A1B6EA35553D}" type="slidenum">
              <a:rPr kumimoji="0" lang="en-US" altLang="en-US" sz="1400" b="0">
                <a:solidFill>
                  <a:schemeClr val="tx1"/>
                </a:solidFill>
                <a:latin typeface="Tahoma" panose="020B0604030504040204" pitchFamily="34" charset="0"/>
              </a:rPr>
              <a:pPr algn="r" eaLnBrk="1" hangingPunct="1">
                <a:spcBef>
                  <a:spcPct val="0"/>
                </a:spcBef>
                <a:buClrTx/>
                <a:buFontTx/>
                <a:buNone/>
              </a:pPr>
              <a:t>12</a:t>
            </a:fld>
            <a:endParaRPr kumimoji="0" lang="en-US" altLang="en-US" sz="1400" b="0">
              <a:solidFill>
                <a:schemeClr val="tx1"/>
              </a:solidFill>
              <a:latin typeface="Tahoma" panose="020B0604030504040204" pitchFamily="34" charset="0"/>
            </a:endParaRPr>
          </a:p>
        </p:txBody>
      </p:sp>
      <p:sp>
        <p:nvSpPr>
          <p:cNvPr id="24582" name="Rectangle 3"/>
          <p:cNvSpPr>
            <a:spLocks noChangeArrowheads="1"/>
          </p:cNvSpPr>
          <p:nvPr/>
        </p:nvSpPr>
        <p:spPr bwMode="auto">
          <a:xfrm>
            <a:off x="971550" y="1917700"/>
            <a:ext cx="5113338" cy="294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buFont typeface="Wingdings" panose="05000000000000000000" pitchFamily="2" charset="2"/>
              <a:buChar char="à"/>
            </a:pPr>
            <a:r>
              <a:rPr lang="es-ES" altLang="en-US" sz="1600" b="0">
                <a:latin typeface="Calibri" panose="020F0502020204030204" pitchFamily="34" charset="0"/>
              </a:rPr>
              <a:t>Utilizan como electrolito compuestos cerámicos conductores de iones óxido (O</a:t>
            </a:r>
            <a:r>
              <a:rPr lang="es-ES" altLang="en-US" sz="1600" b="0" baseline="30000">
                <a:latin typeface="Calibri" panose="020F0502020204030204" pitchFamily="34" charset="0"/>
              </a:rPr>
              <a:t>=</a:t>
            </a:r>
            <a:r>
              <a:rPr lang="es-ES" altLang="en-US" sz="1600" b="0">
                <a:latin typeface="Calibri" panose="020F0502020204030204" pitchFamily="34" charset="0"/>
              </a:rPr>
              <a:t>). El material cerámico contiene ZrO</a:t>
            </a:r>
            <a:r>
              <a:rPr lang="es-ES" altLang="en-US" sz="1600" b="0" baseline="-25000">
                <a:latin typeface="Calibri" panose="020F0502020204030204" pitchFamily="34" charset="0"/>
              </a:rPr>
              <a:t>2</a:t>
            </a:r>
            <a:r>
              <a:rPr lang="es-ES" altLang="en-US" sz="1600" b="0">
                <a:latin typeface="Calibri" panose="020F0502020204030204" pitchFamily="34" charset="0"/>
              </a:rPr>
              <a:t> con impurezas de otros óxidos Y</a:t>
            </a:r>
            <a:r>
              <a:rPr lang="es-ES" altLang="en-US" sz="1600" b="0" baseline="-25000">
                <a:latin typeface="Calibri" panose="020F0502020204030204" pitchFamily="34" charset="0"/>
              </a:rPr>
              <a:t>2</a:t>
            </a:r>
            <a:r>
              <a:rPr lang="es-ES" altLang="en-US" sz="1600" b="0">
                <a:latin typeface="Calibri" panose="020F0502020204030204" pitchFamily="34" charset="0"/>
              </a:rPr>
              <a:t>O</a:t>
            </a:r>
            <a:r>
              <a:rPr lang="es-ES" altLang="en-US" sz="1600" b="0" baseline="-25000">
                <a:latin typeface="Calibri" panose="020F0502020204030204" pitchFamily="34" charset="0"/>
              </a:rPr>
              <a:t>3</a:t>
            </a:r>
            <a:r>
              <a:rPr lang="es-ES" altLang="en-US" sz="1600" b="0">
                <a:latin typeface="Calibri" panose="020F0502020204030204" pitchFamily="34" charset="0"/>
              </a:rPr>
              <a:t>, MgO, CaO,..</a:t>
            </a:r>
          </a:p>
          <a:p>
            <a:pPr eaLnBrk="1" hangingPunct="1">
              <a:buClr>
                <a:srgbClr val="FF0000"/>
              </a:buClr>
              <a:buFont typeface="Wingdings" panose="05000000000000000000" pitchFamily="2" charset="2"/>
              <a:buChar char="à"/>
            </a:pPr>
            <a:r>
              <a:rPr lang="es-ES" altLang="en-US" sz="1600" b="0">
                <a:latin typeface="Calibri" panose="020F0502020204030204" pitchFamily="34" charset="0"/>
              </a:rPr>
              <a:t>El agua se disocia en el cátodo, descargándose los H</a:t>
            </a:r>
            <a:r>
              <a:rPr lang="es-ES" altLang="en-US" sz="1600" b="0" baseline="30000">
                <a:latin typeface="Calibri" panose="020F0502020204030204" pitchFamily="34" charset="0"/>
              </a:rPr>
              <a:t>+</a:t>
            </a:r>
            <a:r>
              <a:rPr lang="es-ES" altLang="en-US" sz="1600" b="0">
                <a:latin typeface="Calibri" panose="020F0502020204030204" pitchFamily="34" charset="0"/>
              </a:rPr>
              <a:t> en forma de H</a:t>
            </a:r>
            <a:r>
              <a:rPr lang="es-ES" altLang="en-US" sz="1600" b="0" baseline="-25000">
                <a:latin typeface="Calibri" panose="020F0502020204030204" pitchFamily="34" charset="0"/>
              </a:rPr>
              <a:t>2</a:t>
            </a:r>
            <a:r>
              <a:rPr lang="es-ES" altLang="en-US" sz="1600" b="0">
                <a:latin typeface="Calibri" panose="020F0502020204030204" pitchFamily="34" charset="0"/>
              </a:rPr>
              <a:t> y los iones O</a:t>
            </a:r>
            <a:r>
              <a:rPr lang="es-ES" altLang="en-US" sz="1600" b="0" baseline="30000">
                <a:latin typeface="Calibri" panose="020F0502020204030204" pitchFamily="34" charset="0"/>
              </a:rPr>
              <a:t>=</a:t>
            </a:r>
            <a:r>
              <a:rPr lang="es-ES" altLang="en-US" sz="1600" b="0">
                <a:latin typeface="Calibri" panose="020F0502020204030204" pitchFamily="34" charset="0"/>
              </a:rPr>
              <a:t> atraviesan el material cerámico (hacia el ánodo +)</a:t>
            </a:r>
          </a:p>
          <a:p>
            <a:pPr eaLnBrk="1" hangingPunct="1">
              <a:buClr>
                <a:srgbClr val="FF0000"/>
              </a:buClr>
              <a:buFont typeface="Wingdings" panose="05000000000000000000" pitchFamily="2" charset="2"/>
              <a:buChar char="à"/>
            </a:pPr>
            <a:r>
              <a:rPr lang="es-ES" altLang="en-US" sz="1600" b="0">
                <a:latin typeface="Calibri" panose="020F0502020204030204" pitchFamily="34" charset="0"/>
              </a:rPr>
              <a:t>Trabajan a temperaturas elevadas (700 a 1000 °C) por lo que se reduce la energía libre de descomposición y el potencial de descarga</a:t>
            </a:r>
          </a:p>
          <a:p>
            <a:pPr eaLnBrk="1" hangingPunct="1">
              <a:buClr>
                <a:srgbClr val="FF0000"/>
              </a:buClr>
              <a:buFont typeface="Wingdings" panose="05000000000000000000" pitchFamily="2" charset="2"/>
              <a:buChar char="à"/>
            </a:pPr>
            <a:r>
              <a:rPr lang="es-ES" altLang="en-US" sz="1600" b="0">
                <a:latin typeface="Calibri" panose="020F0502020204030204" pitchFamily="34" charset="0"/>
              </a:rPr>
              <a:t>Los electrodos también son de Pt o de otro metal noble</a:t>
            </a:r>
          </a:p>
        </p:txBody>
      </p:sp>
      <p:sp>
        <p:nvSpPr>
          <p:cNvPr id="14" name="Rectangle 3"/>
          <p:cNvSpPr>
            <a:spLocks noChangeArrowheads="1"/>
          </p:cNvSpPr>
          <p:nvPr/>
        </p:nvSpPr>
        <p:spPr bwMode="auto">
          <a:xfrm>
            <a:off x="755650" y="1412875"/>
            <a:ext cx="7704138"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179388" indent="-179388">
              <a:spcBef>
                <a:spcPts val="600"/>
              </a:spcBef>
              <a:buClr>
                <a:srgbClr val="5F5F5F"/>
              </a:buClr>
              <a:buFont typeface="Wingdings" pitchFamily="2" charset="2"/>
              <a:buChar char="§"/>
              <a:defRPr/>
            </a:pPr>
            <a:r>
              <a:rPr kumimoji="0" lang="es-ES" sz="1800" kern="0" dirty="0">
                <a:solidFill>
                  <a:srgbClr val="4D4D4D"/>
                </a:solidFill>
                <a:latin typeface="Calibri" pitchFamily="34" charset="0"/>
                <a:cs typeface="Arial" charset="0"/>
              </a:rPr>
              <a:t>Electrolizadores cerámicos de alta temperatura</a:t>
            </a:r>
          </a:p>
        </p:txBody>
      </p:sp>
      <p:pic>
        <p:nvPicPr>
          <p:cNvPr id="2458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3475" y="2168525"/>
            <a:ext cx="2624138" cy="248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585" name="Text Box 7"/>
          <p:cNvSpPr txBox="1">
            <a:spLocks noChangeArrowheads="1"/>
          </p:cNvSpPr>
          <p:nvPr/>
        </p:nvSpPr>
        <p:spPr bwMode="auto">
          <a:xfrm>
            <a:off x="179388" y="476250"/>
            <a:ext cx="6938962"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s-ES" sz="1800" b="0">
                <a:solidFill>
                  <a:srgbClr val="006600"/>
                </a:solidFill>
                <a:latin typeface="Arial" panose="020B0604020202020204" pitchFamily="34" charset="0"/>
              </a:rPr>
              <a:t>5. Síntesis industrial del hidrógeno</a:t>
            </a:r>
          </a:p>
        </p:txBody>
      </p:sp>
      <p:sp>
        <p:nvSpPr>
          <p:cNvPr id="24586" name="Rectangle 3"/>
          <p:cNvSpPr>
            <a:spLocks noChangeArrowheads="1"/>
          </p:cNvSpPr>
          <p:nvPr/>
        </p:nvSpPr>
        <p:spPr bwMode="auto">
          <a:xfrm>
            <a:off x="179388" y="765175"/>
            <a:ext cx="763587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Calibri" panose="020F0502020204030204" pitchFamily="34" charset="0"/>
              <a:buChar char="→"/>
            </a:pPr>
            <a:r>
              <a:rPr lang="es-ES" altLang="es-ES" sz="1800" b="0" i="1">
                <a:latin typeface="Calibri" panose="020F0502020204030204" pitchFamily="34" charset="0"/>
              </a:rPr>
              <a:t>4. Electrólisis industrial del agua</a:t>
            </a:r>
          </a:p>
        </p:txBody>
      </p:sp>
      <p:pic>
        <p:nvPicPr>
          <p:cNvPr id="24587"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5178425"/>
            <a:ext cx="3168650" cy="1481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588" name="Text Box 17"/>
          <p:cNvSpPr txBox="1">
            <a:spLocks noChangeArrowheads="1"/>
          </p:cNvSpPr>
          <p:nvPr/>
        </p:nvSpPr>
        <p:spPr bwMode="auto">
          <a:xfrm>
            <a:off x="5076825" y="6021388"/>
            <a:ext cx="365283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kumimoji="0" lang="es-ES" altLang="en-US" sz="1400" b="0">
                <a:solidFill>
                  <a:srgbClr val="FF0000"/>
                </a:solidFill>
                <a:latin typeface="Calibri" panose="020F0502020204030204" pitchFamily="34" charset="0"/>
                <a:cs typeface="Calibri" panose="020F0502020204030204" pitchFamily="34" charset="0"/>
                <a:sym typeface="Wingdings" panose="05000000000000000000" pitchFamily="2" charset="2"/>
              </a:rPr>
              <a:t></a:t>
            </a:r>
            <a:r>
              <a:rPr kumimoji="0" lang="es-ES" altLang="en-US" sz="1400" b="0">
                <a:solidFill>
                  <a:srgbClr val="FF0000"/>
                </a:solidFill>
                <a:latin typeface="Tempus Sans ITC" panose="04020404030D07020202" pitchFamily="82" charset="0"/>
                <a:sym typeface="Wingdings" panose="05000000000000000000" pitchFamily="2" charset="2"/>
              </a:rPr>
              <a:t> </a:t>
            </a:r>
            <a:r>
              <a:rPr kumimoji="0" lang="es-ES" altLang="en-US" sz="1400" b="0">
                <a:latin typeface="Tempus Sans ITC" panose="04020404030D07020202" pitchFamily="82" charset="0"/>
                <a:sym typeface="Wingdings" panose="05000000000000000000" pitchFamily="2" charset="2"/>
              </a:rPr>
              <a:t> Co-electrolisis de H</a:t>
            </a:r>
            <a:r>
              <a:rPr kumimoji="0" lang="es-ES" altLang="en-US" sz="1400" b="0" baseline="-25000">
                <a:latin typeface="Tempus Sans ITC" panose="04020404030D07020202" pitchFamily="82" charset="0"/>
                <a:sym typeface="Wingdings" panose="05000000000000000000" pitchFamily="2" charset="2"/>
              </a:rPr>
              <a:t>2</a:t>
            </a:r>
            <a:r>
              <a:rPr kumimoji="0" lang="es-ES" altLang="en-US" sz="1400" b="0">
                <a:latin typeface="Tempus Sans ITC" panose="04020404030D07020202" pitchFamily="82" charset="0"/>
                <a:sym typeface="Wingdings" panose="05000000000000000000" pitchFamily="2" charset="2"/>
              </a:rPr>
              <a:t>O y CO</a:t>
            </a:r>
            <a:r>
              <a:rPr kumimoji="0" lang="es-ES" altLang="en-US" sz="1400" b="0" baseline="-25000">
                <a:latin typeface="Tempus Sans ITC" panose="04020404030D07020202" pitchFamily="82" charset="0"/>
                <a:sym typeface="Wingdings" panose="05000000000000000000" pitchFamily="2" charset="2"/>
              </a:rPr>
              <a:t>2</a:t>
            </a:r>
            <a:r>
              <a:rPr kumimoji="0" lang="es-ES" altLang="en-US" sz="1400" b="0">
                <a:latin typeface="Tempus Sans ITC" panose="04020404030D07020202" pitchFamily="82" charset="0"/>
                <a:sym typeface="Wingdings" panose="05000000000000000000" pitchFamily="2" charset="2"/>
              </a:rPr>
              <a:t> para producir gas de síntesis (mezcla de H</a:t>
            </a:r>
            <a:r>
              <a:rPr kumimoji="0" lang="es-ES" altLang="en-US" sz="1400" b="0" baseline="-25000">
                <a:latin typeface="Tempus Sans ITC" panose="04020404030D07020202" pitchFamily="82" charset="0"/>
                <a:sym typeface="Wingdings" panose="05000000000000000000" pitchFamily="2" charset="2"/>
              </a:rPr>
              <a:t>2</a:t>
            </a:r>
            <a:r>
              <a:rPr kumimoji="0" lang="es-ES" altLang="en-US" sz="1400" b="0">
                <a:latin typeface="Tempus Sans ITC" panose="04020404030D07020202" pitchFamily="82" charset="0"/>
                <a:sym typeface="Wingdings" panose="05000000000000000000" pitchFamily="2" charset="2"/>
              </a:rPr>
              <a:t> y CO) y O</a:t>
            </a:r>
            <a:r>
              <a:rPr kumimoji="0" lang="es-ES" altLang="en-US" sz="1400" b="0" baseline="-25000">
                <a:latin typeface="Tempus Sans ITC" panose="04020404030D07020202" pitchFamily="82" charset="0"/>
                <a:sym typeface="Wingdings" panose="05000000000000000000" pitchFamily="2" charset="2"/>
              </a:rPr>
              <a:t>2</a:t>
            </a:r>
            <a:endParaRPr kumimoji="0" lang="es-ES" altLang="en-US" sz="1400" b="0" i="1" baseline="-25000">
              <a:solidFill>
                <a:srgbClr val="FF0000"/>
              </a:solidFill>
              <a:latin typeface="Tempus Sans ITC" panose="04020404030D07020202" pitchFamily="82" charset="0"/>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a:solidFill>
                <a:schemeClr val="tx1"/>
              </a:solidFill>
              <a:latin typeface="Tahoma" panose="020B0604030504040204" pitchFamily="34" charset="0"/>
            </a:endParaRPr>
          </a:p>
        </p:txBody>
      </p:sp>
      <p:sp>
        <p:nvSpPr>
          <p:cNvPr id="25603"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a:solidFill>
                  <a:schemeClr val="tx1"/>
                </a:solidFill>
                <a:latin typeface="Calibri" panose="020F0502020204030204" pitchFamily="34" charset="0"/>
              </a:rPr>
              <a:t>Tema 8. El hidrógeno</a:t>
            </a:r>
          </a:p>
        </p:txBody>
      </p:sp>
      <p:sp>
        <p:nvSpPr>
          <p:cNvPr id="25604"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a:solidFill>
                  <a:srgbClr val="666699"/>
                </a:solidFill>
                <a:latin typeface="Tahoma" panose="020B0604030504040204" pitchFamily="34" charset="0"/>
              </a:rPr>
              <a:t>uned</a:t>
            </a:r>
          </a:p>
        </p:txBody>
      </p:sp>
      <p:sp>
        <p:nvSpPr>
          <p:cNvPr id="25605"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3909DF1F-1EFD-413C-AE79-C62A0A0D7348}" type="slidenum">
              <a:rPr kumimoji="0" lang="en-US" altLang="en-US" sz="1400" b="0">
                <a:solidFill>
                  <a:schemeClr val="tx1"/>
                </a:solidFill>
                <a:latin typeface="Tahoma" panose="020B0604030504040204" pitchFamily="34" charset="0"/>
              </a:rPr>
              <a:pPr algn="r" eaLnBrk="1" hangingPunct="1">
                <a:spcBef>
                  <a:spcPct val="0"/>
                </a:spcBef>
                <a:buClrTx/>
                <a:buFontTx/>
                <a:buNone/>
              </a:pPr>
              <a:t>13</a:t>
            </a:fld>
            <a:endParaRPr kumimoji="0" lang="en-US" altLang="en-US" sz="1400" b="0">
              <a:solidFill>
                <a:schemeClr val="tx1"/>
              </a:solidFill>
              <a:latin typeface="Tahoma" panose="020B0604030504040204" pitchFamily="34" charset="0"/>
            </a:endParaRPr>
          </a:p>
        </p:txBody>
      </p:sp>
      <p:sp>
        <p:nvSpPr>
          <p:cNvPr id="25606" name="Text Box 7"/>
          <p:cNvSpPr txBox="1">
            <a:spLocks noChangeArrowheads="1"/>
          </p:cNvSpPr>
          <p:nvPr/>
        </p:nvSpPr>
        <p:spPr bwMode="auto">
          <a:xfrm>
            <a:off x="468313" y="620713"/>
            <a:ext cx="69389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n-US">
                <a:solidFill>
                  <a:srgbClr val="990033"/>
                </a:solidFill>
                <a:latin typeface="Arial" panose="020B0604020202020204" pitchFamily="34" charset="0"/>
              </a:rPr>
              <a:t>6. Aplicaciones industriales del Hidrógeno</a:t>
            </a:r>
          </a:p>
        </p:txBody>
      </p:sp>
      <p:sp>
        <p:nvSpPr>
          <p:cNvPr id="25607" name="Rectangle 3"/>
          <p:cNvSpPr>
            <a:spLocks noChangeArrowheads="1"/>
          </p:cNvSpPr>
          <p:nvPr/>
        </p:nvSpPr>
        <p:spPr bwMode="auto">
          <a:xfrm>
            <a:off x="684213" y="1341438"/>
            <a:ext cx="8153400" cy="1001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000099"/>
              </a:buClr>
              <a:buFont typeface="Wingdings" panose="05000000000000000000" pitchFamily="2" charset="2"/>
              <a:buChar char="§"/>
            </a:pPr>
            <a:r>
              <a:rPr lang="es-ES" altLang="en-US" sz="1800" b="0">
                <a:solidFill>
                  <a:srgbClr val="292929"/>
                </a:solidFill>
                <a:latin typeface="Calibri" panose="020F0502020204030204" pitchFamily="34" charset="0"/>
              </a:rPr>
              <a:t>Las plantas de producción de hidrógeno aparecen integradas como un componente de las propias instalaciones industriales donde se precisa su uso</a:t>
            </a:r>
          </a:p>
          <a:p>
            <a:pPr eaLnBrk="1" hangingPunct="1">
              <a:spcBef>
                <a:spcPts val="600"/>
              </a:spcBef>
              <a:buClr>
                <a:srgbClr val="000099"/>
              </a:buClr>
              <a:buFont typeface="Wingdings" panose="05000000000000000000" pitchFamily="2" charset="2"/>
              <a:buChar char="§"/>
            </a:pPr>
            <a:r>
              <a:rPr lang="es-ES" altLang="en-US" sz="1800" b="0">
                <a:solidFill>
                  <a:srgbClr val="292929"/>
                </a:solidFill>
                <a:latin typeface="Calibri" panose="020F0502020204030204" pitchFamily="34" charset="0"/>
              </a:rPr>
              <a:t>Los principales usos son:</a:t>
            </a:r>
          </a:p>
        </p:txBody>
      </p:sp>
      <p:sp>
        <p:nvSpPr>
          <p:cNvPr id="25608" name="Rectangle 15"/>
          <p:cNvSpPr>
            <a:spLocks noChangeArrowheads="1"/>
          </p:cNvSpPr>
          <p:nvPr/>
        </p:nvSpPr>
        <p:spPr bwMode="auto">
          <a:xfrm>
            <a:off x="1042988" y="2349500"/>
            <a:ext cx="7489825" cy="253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FF0000"/>
              </a:buClr>
            </a:pPr>
            <a:r>
              <a:rPr kumimoji="0" lang="es-ES" altLang="en-US" sz="1600" b="0">
                <a:solidFill>
                  <a:srgbClr val="002060"/>
                </a:solidFill>
                <a:latin typeface="Times New Roman" panose="02020603050405020304" pitchFamily="18" charset="0"/>
                <a:cs typeface="Times New Roman" panose="02020603050405020304" pitchFamily="18" charset="0"/>
              </a:rPr>
              <a:t>Un 50% se emplea como materia prima para la producción de amoníaco</a:t>
            </a:r>
          </a:p>
          <a:p>
            <a:pPr eaLnBrk="1" hangingPunct="1">
              <a:spcBef>
                <a:spcPts val="600"/>
              </a:spcBef>
              <a:buClr>
                <a:srgbClr val="FF0000"/>
              </a:buClr>
            </a:pPr>
            <a:r>
              <a:rPr kumimoji="0" lang="es-ES" altLang="en-US" sz="1600" b="0">
                <a:solidFill>
                  <a:srgbClr val="002060"/>
                </a:solidFill>
                <a:latin typeface="Times New Roman" panose="02020603050405020304" pitchFamily="18" charset="0"/>
                <a:cs typeface="Times New Roman" panose="02020603050405020304" pitchFamily="18" charset="0"/>
              </a:rPr>
              <a:t>Entre un 35 – 40 % se emplea en la industria petroquímica, para refinado del petróleo en procesos de reformado, hidrocraqueo, refino de aceites lubricantes, etc</a:t>
            </a:r>
          </a:p>
          <a:p>
            <a:pPr eaLnBrk="1" hangingPunct="1">
              <a:spcBef>
                <a:spcPts val="600"/>
              </a:spcBef>
              <a:buClr>
                <a:srgbClr val="FF0000"/>
              </a:buClr>
            </a:pPr>
            <a:r>
              <a:rPr kumimoji="0" lang="es-ES" altLang="en-US" sz="1600" b="0">
                <a:solidFill>
                  <a:srgbClr val="002060"/>
                </a:solidFill>
                <a:latin typeface="Times New Roman" panose="02020603050405020304" pitchFamily="18" charset="0"/>
                <a:cs typeface="Times New Roman" panose="02020603050405020304" pitchFamily="18" charset="0"/>
              </a:rPr>
              <a:t>Un 10% se usa en la síntesis de metanol</a:t>
            </a:r>
          </a:p>
          <a:p>
            <a:pPr eaLnBrk="1" hangingPunct="1">
              <a:spcBef>
                <a:spcPts val="600"/>
              </a:spcBef>
              <a:buClr>
                <a:srgbClr val="FF0000"/>
              </a:buClr>
            </a:pPr>
            <a:r>
              <a:rPr kumimoji="0" lang="es-ES" altLang="en-US" sz="1600" b="0">
                <a:solidFill>
                  <a:srgbClr val="002060"/>
                </a:solidFill>
                <a:latin typeface="Times New Roman" panose="02020603050405020304" pitchFamily="18" charset="0"/>
                <a:cs typeface="Times New Roman" panose="02020603050405020304" pitchFamily="18" charset="0"/>
              </a:rPr>
              <a:t>Aplicaciones diversas: hidrogenación catalítica de aceites comestibles (producción de grasas sólidas y semilíquidas a partir de aceites, evitando problemas de enranciamiento); reducción de óxidos refractarios en la obtención de metales (wolframio); procesos de hidrogenación en síntesis orgánica; aplicación como combustible (cohetes, pilas de combustible en vehículos)</a:t>
            </a:r>
          </a:p>
        </p:txBody>
      </p:sp>
      <p:pic>
        <p:nvPicPr>
          <p:cNvPr id="25609" name="Picture 14" descr="https://fitonutricion.files.wordpress.com/2012/07/no-tran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438" y="5300663"/>
            <a:ext cx="4370387" cy="112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0" name="Picture 18" descr="http://www.drmarcofranzreb.com/wp-content/uploads/2013/11/images1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625" y="5013325"/>
            <a:ext cx="2481263"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11" name="Text Box 7"/>
          <p:cNvSpPr txBox="1">
            <a:spLocks noChangeArrowheads="1"/>
          </p:cNvSpPr>
          <p:nvPr/>
        </p:nvSpPr>
        <p:spPr bwMode="auto">
          <a:xfrm>
            <a:off x="7164388" y="404813"/>
            <a:ext cx="1944687"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
                <a:srgbClr val="FF3300"/>
              </a:buClr>
              <a:buFont typeface="Wingdings" panose="05000000000000000000" pitchFamily="2" charset="2"/>
              <a:buNone/>
            </a:pPr>
            <a:r>
              <a:rPr kumimoji="0" lang="es-ES" altLang="en-US" b="0">
                <a:latin typeface="Times New Roman" panose="02020603050405020304" pitchFamily="18" charset="0"/>
                <a:cs typeface="Times New Roman" panose="02020603050405020304" pitchFamily="18" charset="0"/>
              </a:rPr>
              <a:t>(apartado de solo lectura)</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a:solidFill>
                <a:schemeClr val="tx1"/>
              </a:solidFill>
              <a:latin typeface="Tahoma" panose="020B0604030504040204" pitchFamily="34" charset="0"/>
            </a:endParaRPr>
          </a:p>
        </p:txBody>
      </p:sp>
      <p:sp>
        <p:nvSpPr>
          <p:cNvPr id="26627"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a:solidFill>
                  <a:schemeClr val="tx1"/>
                </a:solidFill>
                <a:latin typeface="Calibri" panose="020F0502020204030204" pitchFamily="34" charset="0"/>
              </a:rPr>
              <a:t>Tema 8. El hidrógeno</a:t>
            </a:r>
          </a:p>
        </p:txBody>
      </p:sp>
      <p:sp>
        <p:nvSpPr>
          <p:cNvPr id="26628"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a:solidFill>
                  <a:srgbClr val="666699"/>
                </a:solidFill>
                <a:latin typeface="Tahoma" panose="020B0604030504040204" pitchFamily="34" charset="0"/>
              </a:rPr>
              <a:t>uned</a:t>
            </a:r>
          </a:p>
        </p:txBody>
      </p:sp>
      <p:sp>
        <p:nvSpPr>
          <p:cNvPr id="26629"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4C69B17F-6C4F-466F-B85B-FEAF1AC7CCB7}" type="slidenum">
              <a:rPr kumimoji="0" lang="en-US" altLang="en-US" sz="1400" b="0">
                <a:solidFill>
                  <a:schemeClr val="tx1"/>
                </a:solidFill>
                <a:latin typeface="Tahoma" panose="020B0604030504040204" pitchFamily="34" charset="0"/>
              </a:rPr>
              <a:pPr algn="r" eaLnBrk="1" hangingPunct="1">
                <a:spcBef>
                  <a:spcPct val="0"/>
                </a:spcBef>
                <a:buClrTx/>
                <a:buFontTx/>
                <a:buNone/>
              </a:pPr>
              <a:t>14</a:t>
            </a:fld>
            <a:endParaRPr kumimoji="0" lang="en-US" altLang="en-US" sz="1400" b="0">
              <a:solidFill>
                <a:schemeClr val="tx1"/>
              </a:solidFill>
              <a:latin typeface="Tahoma" panose="020B0604030504040204" pitchFamily="34" charset="0"/>
            </a:endParaRPr>
          </a:p>
        </p:txBody>
      </p:sp>
      <p:pic>
        <p:nvPicPr>
          <p:cNvPr id="26630" name="Picture 4" descr="TB08_06"/>
          <p:cNvPicPr>
            <a:picLocks noChangeAspect="1" noChangeArrowheads="1"/>
          </p:cNvPicPr>
          <p:nvPr/>
        </p:nvPicPr>
        <p:blipFill>
          <a:blip r:embed="rId2">
            <a:extLst>
              <a:ext uri="{28A0092B-C50C-407E-A947-70E740481C1C}">
                <a14:useLocalDpi xmlns:a14="http://schemas.microsoft.com/office/drawing/2010/main" val="0"/>
              </a:ext>
            </a:extLst>
          </a:blip>
          <a:srcRect r="6699"/>
          <a:stretch>
            <a:fillRect/>
          </a:stretch>
        </p:blipFill>
        <p:spPr bwMode="auto">
          <a:xfrm>
            <a:off x="579438" y="1912938"/>
            <a:ext cx="7773987" cy="416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1" name="Rectangle 3"/>
          <p:cNvSpPr>
            <a:spLocks noChangeArrowheads="1"/>
          </p:cNvSpPr>
          <p:nvPr/>
        </p:nvSpPr>
        <p:spPr bwMode="auto">
          <a:xfrm>
            <a:off x="684213" y="1412875"/>
            <a:ext cx="81534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000099"/>
              </a:buClr>
              <a:buFont typeface="Wingdings" panose="05000000000000000000" pitchFamily="2" charset="2"/>
              <a:buChar char="§"/>
            </a:pPr>
            <a:r>
              <a:rPr lang="es-ES" altLang="en-US" sz="1800" b="0">
                <a:solidFill>
                  <a:srgbClr val="292929"/>
                </a:solidFill>
                <a:latin typeface="Calibri" panose="020F0502020204030204" pitchFamily="34" charset="0"/>
              </a:rPr>
              <a:t>Resumen de posibles aplicaciones industriales:</a:t>
            </a:r>
          </a:p>
        </p:txBody>
      </p:sp>
      <p:sp>
        <p:nvSpPr>
          <p:cNvPr id="26632" name="Text Box 7"/>
          <p:cNvSpPr txBox="1">
            <a:spLocks noChangeArrowheads="1"/>
          </p:cNvSpPr>
          <p:nvPr/>
        </p:nvSpPr>
        <p:spPr bwMode="auto">
          <a:xfrm>
            <a:off x="179388" y="476250"/>
            <a:ext cx="6938962"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s-ES" sz="1800" b="0">
                <a:solidFill>
                  <a:srgbClr val="990033"/>
                </a:solidFill>
                <a:latin typeface="Arial" panose="020B0604020202020204" pitchFamily="34" charset="0"/>
              </a:rPr>
              <a:t>6. Aplicaciones industriales del Hidrógeno</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s-ES" sz="2000" b="0">
              <a:solidFill>
                <a:srgbClr val="000080"/>
              </a:solidFill>
              <a:latin typeface="Tahoma" panose="020B0604030504040204" pitchFamily="34" charset="0"/>
            </a:endParaRPr>
          </a:p>
        </p:txBody>
      </p:sp>
      <p:sp>
        <p:nvSpPr>
          <p:cNvPr id="27651"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s-ES" sz="2000">
                <a:solidFill>
                  <a:srgbClr val="666699"/>
                </a:solidFill>
                <a:latin typeface="Tahoma" panose="020B0604030504040204" pitchFamily="34" charset="0"/>
              </a:rPr>
              <a:t>uned</a:t>
            </a:r>
          </a:p>
        </p:txBody>
      </p:sp>
      <p:sp>
        <p:nvSpPr>
          <p:cNvPr id="27652"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1B0747C3-8381-4513-AC03-2C79EFACC867}" type="slidenum">
              <a:rPr kumimoji="0" lang="en-US" altLang="es-ES" sz="1400" b="0">
                <a:solidFill>
                  <a:srgbClr val="000080"/>
                </a:solidFill>
                <a:latin typeface="Tahoma" panose="020B0604030504040204" pitchFamily="34" charset="0"/>
              </a:rPr>
              <a:pPr algn="r" eaLnBrk="1" hangingPunct="1">
                <a:spcBef>
                  <a:spcPct val="0"/>
                </a:spcBef>
                <a:buClrTx/>
                <a:buFontTx/>
                <a:buNone/>
              </a:pPr>
              <a:t>15</a:t>
            </a:fld>
            <a:endParaRPr kumimoji="0" lang="en-US" altLang="es-ES" sz="1400" b="0">
              <a:solidFill>
                <a:srgbClr val="000080"/>
              </a:solidFill>
              <a:latin typeface="Tahoma" panose="020B0604030504040204" pitchFamily="34" charset="0"/>
            </a:endParaRPr>
          </a:p>
        </p:txBody>
      </p:sp>
      <p:pic>
        <p:nvPicPr>
          <p:cNvPr id="27653" name="Picture 7" descr="http://schools.hwdsb.on.ca/princeofwales/files/2012/09/homework_icon-150x150.jpg"/>
          <p:cNvPicPr>
            <a:picLocks noChangeAspect="1" noChangeArrowheads="1"/>
          </p:cNvPicPr>
          <p:nvPr/>
        </p:nvPicPr>
        <p:blipFill>
          <a:blip r:embed="rId3">
            <a:extLst>
              <a:ext uri="{28A0092B-C50C-407E-A947-70E740481C1C}">
                <a14:useLocalDpi xmlns:a14="http://schemas.microsoft.com/office/drawing/2010/main" val="0"/>
              </a:ext>
            </a:extLst>
          </a:blip>
          <a:srcRect l="14046" r="14320" b="24400"/>
          <a:stretch>
            <a:fillRect/>
          </a:stretch>
        </p:blipFill>
        <p:spPr bwMode="auto">
          <a:xfrm>
            <a:off x="179388" y="1050925"/>
            <a:ext cx="6826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4" name="Rectangle 3"/>
          <p:cNvSpPr>
            <a:spLocks noChangeArrowheads="1"/>
          </p:cNvSpPr>
          <p:nvPr/>
        </p:nvSpPr>
        <p:spPr bwMode="auto">
          <a:xfrm>
            <a:off x="914400" y="765175"/>
            <a:ext cx="7761288"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95985"/>
              </a:buClr>
              <a:buFont typeface="Wingdings" panose="05000000000000000000" pitchFamily="2" charset="2"/>
              <a:buChar char="§"/>
            </a:pPr>
            <a:r>
              <a:rPr lang="es-ES" altLang="es-ES" sz="1800">
                <a:latin typeface="Calibri" panose="020F0502020204030204" pitchFamily="34" charset="0"/>
              </a:rPr>
              <a:t>Ejemplo 1</a:t>
            </a:r>
          </a:p>
        </p:txBody>
      </p:sp>
      <p:sp>
        <p:nvSpPr>
          <p:cNvPr id="27655" name="Rectangle 3"/>
          <p:cNvSpPr>
            <a:spLocks noChangeArrowheads="1"/>
          </p:cNvSpPr>
          <p:nvPr/>
        </p:nvSpPr>
        <p:spPr bwMode="auto">
          <a:xfrm>
            <a:off x="530225" y="1916113"/>
            <a:ext cx="83629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342900" indent="-342900" eaLnBrk="0" hangingPunct="0">
              <a:spcBef>
                <a:spcPct val="20000"/>
              </a:spcBef>
              <a:buClr>
                <a:srgbClr val="000000"/>
              </a:buClr>
              <a:buChar char="•"/>
              <a:defRPr kumimoji="1" sz="2400">
                <a:solidFill>
                  <a:srgbClr val="000000"/>
                </a:solidFill>
                <a:latin typeface="Verdana" panose="020B0604030504040204" pitchFamily="34" charset="0"/>
              </a:defRPr>
            </a:lvl1pPr>
            <a:lvl2pPr marL="176213" indent="-176213"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lvl="1" eaLnBrk="1" hangingPunct="1">
              <a:buFont typeface="Arial" panose="020B0604020202020204" pitchFamily="34" charset="0"/>
              <a:buChar char="•"/>
            </a:pPr>
            <a:r>
              <a:rPr lang="es-ES" altLang="es-ES" sz="1600" b="0">
                <a:solidFill>
                  <a:srgbClr val="002060"/>
                </a:solidFill>
                <a:latin typeface="Bradley Hand ITC" panose="03070402050302030203" pitchFamily="66" charset="0"/>
              </a:rPr>
              <a:t>Métodos industriales de obtención de hidrógeno:</a:t>
            </a:r>
          </a:p>
        </p:txBody>
      </p:sp>
      <p:sp>
        <p:nvSpPr>
          <p:cNvPr id="27656" name="Text Box 22"/>
          <p:cNvSpPr txBox="1">
            <a:spLocks noChangeArrowheads="1"/>
          </p:cNvSpPr>
          <p:nvPr/>
        </p:nvSpPr>
        <p:spPr bwMode="gray">
          <a:xfrm>
            <a:off x="6875463" y="476250"/>
            <a:ext cx="2233612" cy="277813"/>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r>
              <a:rPr lang="es-ES" altLang="es-ES" sz="1200" b="0">
                <a:solidFill>
                  <a:srgbClr val="292929"/>
                </a:solidFill>
                <a:latin typeface="Calibri" panose="020F0502020204030204" pitchFamily="34" charset="0"/>
              </a:rPr>
              <a:t>(Examen 11110-2013F2)</a:t>
            </a:r>
          </a:p>
        </p:txBody>
      </p:sp>
      <p:sp>
        <p:nvSpPr>
          <p:cNvPr id="27657" name="1 Rectángulo"/>
          <p:cNvSpPr>
            <a:spLocks noChangeArrowheads="1"/>
          </p:cNvSpPr>
          <p:nvPr/>
        </p:nvSpPr>
        <p:spPr bwMode="auto">
          <a:xfrm>
            <a:off x="1403350" y="1154113"/>
            <a:ext cx="69135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s-ES" sz="1600" b="0">
                <a:solidFill>
                  <a:srgbClr val="002060"/>
                </a:solidFill>
                <a:latin typeface="Times New Roman" panose="02020603050405020304" pitchFamily="18" charset="0"/>
                <a:cs typeface="Times New Roman" panose="02020603050405020304" pitchFamily="18" charset="0"/>
              </a:rPr>
              <a:t>Describa los métodos industriales de obtención de hidrógeno y sus aplicaciones más importantes.</a:t>
            </a:r>
          </a:p>
        </p:txBody>
      </p:sp>
      <p:sp>
        <p:nvSpPr>
          <p:cNvPr id="27658"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a:solidFill>
                  <a:schemeClr val="tx1"/>
                </a:solidFill>
                <a:latin typeface="Calibri" panose="020F0502020204030204" pitchFamily="34" charset="0"/>
              </a:rPr>
              <a:t>Tema 8. El hidrógeno</a:t>
            </a:r>
          </a:p>
        </p:txBody>
      </p:sp>
      <p:sp>
        <p:nvSpPr>
          <p:cNvPr id="27659" name="Rectangle 3"/>
          <p:cNvSpPr>
            <a:spLocks noChangeArrowheads="1"/>
          </p:cNvSpPr>
          <p:nvPr/>
        </p:nvSpPr>
        <p:spPr bwMode="auto">
          <a:xfrm>
            <a:off x="931863" y="2287588"/>
            <a:ext cx="79057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342900" indent="-342900" eaLnBrk="0" hangingPunct="0">
              <a:spcBef>
                <a:spcPct val="20000"/>
              </a:spcBef>
              <a:buClr>
                <a:srgbClr val="000000"/>
              </a:buClr>
              <a:buChar char="•"/>
              <a:defRPr kumimoji="1" sz="2400">
                <a:solidFill>
                  <a:srgbClr val="000000"/>
                </a:solidFill>
                <a:latin typeface="Verdana" panose="020B0604030504040204" pitchFamily="34" charset="0"/>
              </a:defRPr>
            </a:lvl1pPr>
            <a:lvl2pPr marL="266700" indent="-26670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lvl="1" eaLnBrk="1" hangingPunct="1">
              <a:buFont typeface="Verdana" panose="020B0604030504040204" pitchFamily="34" charset="0"/>
              <a:buAutoNum type="alphaLcParenR"/>
            </a:pPr>
            <a:r>
              <a:rPr lang="es-ES" altLang="es-ES" sz="1600" b="0">
                <a:solidFill>
                  <a:srgbClr val="002060"/>
                </a:solidFill>
                <a:latin typeface="Bradley Hand ITC" panose="03070402050302030203" pitchFamily="66" charset="0"/>
              </a:rPr>
              <a:t>Producción de hidrógeno a partir de metano mediante un reformado con vapor de agua:</a:t>
            </a:r>
          </a:p>
        </p:txBody>
      </p:sp>
      <p:graphicFrame>
        <p:nvGraphicFramePr>
          <p:cNvPr id="27660" name="1 Objeto"/>
          <p:cNvGraphicFramePr>
            <a:graphicFrameLocks noChangeAspect="1"/>
          </p:cNvGraphicFramePr>
          <p:nvPr/>
        </p:nvGraphicFramePr>
        <p:xfrm>
          <a:off x="2974975" y="2659063"/>
          <a:ext cx="4014788" cy="330200"/>
        </p:xfrm>
        <a:graphic>
          <a:graphicData uri="http://schemas.openxmlformats.org/presentationml/2006/ole">
            <mc:AlternateContent xmlns:mc="http://schemas.openxmlformats.org/markup-compatibility/2006">
              <mc:Choice xmlns:v="urn:schemas-microsoft-com:vml" Requires="v">
                <p:oleObj spid="_x0000_s27672" name="Equation" r:id="rId4" imgW="3086100" imgH="254000" progId="Equation.DSMT4">
                  <p:embed/>
                </p:oleObj>
              </mc:Choice>
              <mc:Fallback>
                <p:oleObj name="Equation" r:id="rId4" imgW="3086100" imgH="254000" progId="Equation.DSMT4">
                  <p:embed/>
                  <p:pic>
                    <p:nvPicPr>
                      <p:cNvPr id="0" name="1 Objet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4975" y="2659063"/>
                        <a:ext cx="4014788"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61" name="Rectangle 3"/>
          <p:cNvSpPr>
            <a:spLocks noChangeArrowheads="1"/>
          </p:cNvSpPr>
          <p:nvPr/>
        </p:nvSpPr>
        <p:spPr bwMode="auto">
          <a:xfrm>
            <a:off x="530225" y="4708525"/>
            <a:ext cx="7242175" cy="181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342900" indent="-342900" eaLnBrk="0" hangingPunct="0">
              <a:spcBef>
                <a:spcPct val="20000"/>
              </a:spcBef>
              <a:buClr>
                <a:srgbClr val="000000"/>
              </a:buClr>
              <a:buChar char="•"/>
              <a:defRPr kumimoji="1" sz="2400">
                <a:solidFill>
                  <a:srgbClr val="000000"/>
                </a:solidFill>
                <a:latin typeface="Verdana" panose="020B0604030504040204" pitchFamily="34" charset="0"/>
              </a:defRPr>
            </a:lvl1pPr>
            <a:lvl2pPr marL="176213" indent="-176213" eaLnBrk="0" hangingPunct="0">
              <a:spcBef>
                <a:spcPct val="20000"/>
              </a:spcBef>
              <a:buChar char="–"/>
              <a:defRPr kumimoji="1" sz="2000">
                <a:solidFill>
                  <a:srgbClr val="5F5F5F"/>
                </a:solidFill>
                <a:latin typeface="Verdana" panose="020B0604030504040204" pitchFamily="34" charset="0"/>
              </a:defRPr>
            </a:lvl2pPr>
            <a:lvl3pPr marL="447675"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lvl="1" eaLnBrk="1" hangingPunct="1">
              <a:spcBef>
                <a:spcPct val="0"/>
              </a:spcBef>
              <a:buFont typeface="Arial" panose="020B0604020202020204" pitchFamily="34" charset="0"/>
              <a:buChar char="•"/>
            </a:pPr>
            <a:r>
              <a:rPr lang="es-ES" altLang="es-ES" sz="1600" b="0">
                <a:solidFill>
                  <a:srgbClr val="002060"/>
                </a:solidFill>
                <a:latin typeface="Bradley Hand ITC" panose="03070402050302030203" pitchFamily="66" charset="0"/>
              </a:rPr>
              <a:t>Entre las aplicaciones industriales del hidrógeno destacamos:</a:t>
            </a:r>
          </a:p>
          <a:p>
            <a:pPr lvl="2" eaLnBrk="1" hangingPunct="1">
              <a:spcBef>
                <a:spcPct val="0"/>
              </a:spcBef>
              <a:buFontTx/>
              <a:buNone/>
            </a:pPr>
            <a:r>
              <a:rPr lang="es-ES" altLang="es-ES" sz="1600" b="0">
                <a:solidFill>
                  <a:srgbClr val="002060"/>
                </a:solidFill>
                <a:latin typeface="Bradley Hand ITC" panose="03070402050302030203" pitchFamily="66" charset="0"/>
              </a:rPr>
              <a:t>a) producción de amoniaco</a:t>
            </a:r>
          </a:p>
          <a:p>
            <a:pPr lvl="2" eaLnBrk="1" hangingPunct="1">
              <a:spcBef>
                <a:spcPct val="0"/>
              </a:spcBef>
              <a:buFontTx/>
              <a:buNone/>
            </a:pPr>
            <a:r>
              <a:rPr lang="es-ES" altLang="es-ES" sz="1600" b="0">
                <a:solidFill>
                  <a:srgbClr val="002060"/>
                </a:solidFill>
                <a:latin typeface="Bradley Hand ITC" panose="03070402050302030203" pitchFamily="66" charset="0"/>
              </a:rPr>
              <a:t>b) Refinado del petróleo</a:t>
            </a:r>
          </a:p>
          <a:p>
            <a:pPr lvl="2" eaLnBrk="1" hangingPunct="1">
              <a:spcBef>
                <a:spcPct val="0"/>
              </a:spcBef>
              <a:buFontTx/>
              <a:buNone/>
            </a:pPr>
            <a:r>
              <a:rPr lang="es-ES" altLang="es-ES" sz="1600" b="0">
                <a:solidFill>
                  <a:srgbClr val="002060"/>
                </a:solidFill>
                <a:latin typeface="Bradley Hand ITC" panose="03070402050302030203" pitchFamily="66" charset="0"/>
              </a:rPr>
              <a:t>c) Síntesis del metanol</a:t>
            </a:r>
          </a:p>
          <a:p>
            <a:pPr lvl="2" eaLnBrk="1" hangingPunct="1">
              <a:spcBef>
                <a:spcPct val="0"/>
              </a:spcBef>
              <a:buFontTx/>
              <a:buNone/>
            </a:pPr>
            <a:r>
              <a:rPr lang="es-ES" altLang="es-ES" sz="1600" b="0">
                <a:solidFill>
                  <a:srgbClr val="002060"/>
                </a:solidFill>
                <a:latin typeface="Bradley Hand ITC" panose="03070402050302030203" pitchFamily="66" charset="0"/>
              </a:rPr>
              <a:t>d) Hidrogenación catalítica de aceites para transformarlos en grasas</a:t>
            </a:r>
          </a:p>
          <a:p>
            <a:pPr lvl="2" eaLnBrk="1" hangingPunct="1">
              <a:spcBef>
                <a:spcPct val="0"/>
              </a:spcBef>
              <a:buFontTx/>
              <a:buNone/>
            </a:pPr>
            <a:r>
              <a:rPr lang="es-ES" altLang="es-ES" sz="1600" b="0">
                <a:solidFill>
                  <a:srgbClr val="002060"/>
                </a:solidFill>
                <a:latin typeface="Bradley Hand ITC" panose="03070402050302030203" pitchFamily="66" charset="0"/>
              </a:rPr>
              <a:t>e) Como reductor en síntesis orgánica</a:t>
            </a:r>
          </a:p>
          <a:p>
            <a:pPr lvl="2" eaLnBrk="1" hangingPunct="1">
              <a:spcBef>
                <a:spcPct val="0"/>
              </a:spcBef>
              <a:buFontTx/>
              <a:buNone/>
            </a:pPr>
            <a:r>
              <a:rPr lang="es-ES" altLang="es-ES" sz="1600" b="0">
                <a:solidFill>
                  <a:srgbClr val="002060"/>
                </a:solidFill>
                <a:latin typeface="Bradley Hand ITC" panose="03070402050302030203" pitchFamily="66" charset="0"/>
              </a:rPr>
              <a:t>f) Como vector energético (combustible)</a:t>
            </a:r>
          </a:p>
        </p:txBody>
      </p:sp>
      <p:sp>
        <p:nvSpPr>
          <p:cNvPr id="27662" name="Rectangle 3"/>
          <p:cNvSpPr>
            <a:spLocks noChangeArrowheads="1"/>
          </p:cNvSpPr>
          <p:nvPr/>
        </p:nvSpPr>
        <p:spPr bwMode="auto">
          <a:xfrm>
            <a:off x="931863" y="3019425"/>
            <a:ext cx="73850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342900" indent="-342900" eaLnBrk="0" hangingPunct="0">
              <a:spcBef>
                <a:spcPct val="20000"/>
              </a:spcBef>
              <a:buClr>
                <a:srgbClr val="000000"/>
              </a:buClr>
              <a:buChar char="•"/>
              <a:defRPr kumimoji="1" sz="2400">
                <a:solidFill>
                  <a:srgbClr val="000000"/>
                </a:solidFill>
                <a:latin typeface="Verdana" panose="020B0604030504040204" pitchFamily="34" charset="0"/>
              </a:defRPr>
            </a:lvl1pPr>
            <a:lvl2pPr marL="266700" indent="-26670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lvl="1" eaLnBrk="1" hangingPunct="1">
              <a:buFont typeface="Verdana" panose="020B0604030504040204" pitchFamily="34" charset="0"/>
              <a:buAutoNum type="alphaLcParenR" startAt="2"/>
            </a:pPr>
            <a:r>
              <a:rPr lang="es-ES" altLang="es-ES" sz="1600" b="0">
                <a:solidFill>
                  <a:srgbClr val="002060"/>
                </a:solidFill>
                <a:latin typeface="Bradley Hand ITC" panose="03070402050302030203" pitchFamily="66" charset="0"/>
              </a:rPr>
              <a:t>Producción de hidrógeno a partir de carbón con vapor de agua:</a:t>
            </a:r>
          </a:p>
        </p:txBody>
      </p:sp>
      <p:graphicFrame>
        <p:nvGraphicFramePr>
          <p:cNvPr id="27663" name="1 Objeto"/>
          <p:cNvGraphicFramePr>
            <a:graphicFrameLocks noChangeAspect="1"/>
          </p:cNvGraphicFramePr>
          <p:nvPr/>
        </p:nvGraphicFramePr>
        <p:xfrm>
          <a:off x="3313113" y="3390900"/>
          <a:ext cx="3336925" cy="330200"/>
        </p:xfrm>
        <a:graphic>
          <a:graphicData uri="http://schemas.openxmlformats.org/presentationml/2006/ole">
            <mc:AlternateContent xmlns:mc="http://schemas.openxmlformats.org/markup-compatibility/2006">
              <mc:Choice xmlns:v="urn:schemas-microsoft-com:vml" Requires="v">
                <p:oleObj spid="_x0000_s27673" name="Equation" r:id="rId6" imgW="2565400" imgH="254000" progId="Equation.DSMT4">
                  <p:embed/>
                </p:oleObj>
              </mc:Choice>
              <mc:Fallback>
                <p:oleObj name="Equation" r:id="rId6" imgW="2565400" imgH="254000" progId="Equation.DSMT4">
                  <p:embed/>
                  <p:pic>
                    <p:nvPicPr>
                      <p:cNvPr id="0" name="1 Objeto"/>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13113" y="3390900"/>
                        <a:ext cx="3336925"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64" name="Rectangle 3"/>
          <p:cNvSpPr>
            <a:spLocks noChangeArrowheads="1"/>
          </p:cNvSpPr>
          <p:nvPr/>
        </p:nvSpPr>
        <p:spPr bwMode="auto">
          <a:xfrm>
            <a:off x="931863" y="3752850"/>
            <a:ext cx="73850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342900" indent="-342900" eaLnBrk="0" hangingPunct="0">
              <a:spcBef>
                <a:spcPct val="20000"/>
              </a:spcBef>
              <a:buClr>
                <a:srgbClr val="000000"/>
              </a:buClr>
              <a:buChar char="•"/>
              <a:defRPr kumimoji="1" sz="2400">
                <a:solidFill>
                  <a:srgbClr val="000000"/>
                </a:solidFill>
                <a:latin typeface="Verdana" panose="020B0604030504040204" pitchFamily="34" charset="0"/>
              </a:defRPr>
            </a:lvl1pPr>
            <a:lvl2pPr marL="266700" indent="-26670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lvl="1" eaLnBrk="1" hangingPunct="1">
              <a:buFont typeface="Verdana" panose="020B0604030504040204" pitchFamily="34" charset="0"/>
              <a:buAutoNum type="alphaLcParenR" startAt="3"/>
            </a:pPr>
            <a:r>
              <a:rPr lang="es-ES" altLang="es-ES" sz="1600" b="0">
                <a:solidFill>
                  <a:srgbClr val="002060"/>
                </a:solidFill>
                <a:latin typeface="Bradley Hand ITC" panose="03070402050302030203" pitchFamily="66" charset="0"/>
              </a:rPr>
              <a:t>Producción de hidrógeno a través de la electrolisis del agua:</a:t>
            </a:r>
          </a:p>
        </p:txBody>
      </p:sp>
      <p:graphicFrame>
        <p:nvGraphicFramePr>
          <p:cNvPr id="27665" name="1 Objeto"/>
          <p:cNvGraphicFramePr>
            <a:graphicFrameLocks noChangeAspect="1"/>
          </p:cNvGraphicFramePr>
          <p:nvPr/>
        </p:nvGraphicFramePr>
        <p:xfrm>
          <a:off x="3511550" y="4076700"/>
          <a:ext cx="2940050" cy="511175"/>
        </p:xfrm>
        <a:graphic>
          <a:graphicData uri="http://schemas.openxmlformats.org/presentationml/2006/ole">
            <mc:AlternateContent xmlns:mc="http://schemas.openxmlformats.org/markup-compatibility/2006">
              <mc:Choice xmlns:v="urn:schemas-microsoft-com:vml" Requires="v">
                <p:oleObj spid="_x0000_s27674" name="Equation" r:id="rId8" imgW="2260600" imgH="393700" progId="Equation.DSMT4">
                  <p:embed/>
                </p:oleObj>
              </mc:Choice>
              <mc:Fallback>
                <p:oleObj name="Equation" r:id="rId8" imgW="2260600" imgH="393700" progId="Equation.DSMT4">
                  <p:embed/>
                  <p:pic>
                    <p:nvPicPr>
                      <p:cNvPr id="0" name="1 Objeto"/>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11550" y="4076700"/>
                        <a:ext cx="2940050"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4" descr="FG21_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 y="3683000"/>
            <a:ext cx="2376488" cy="309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8675"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a:solidFill>
                <a:schemeClr val="tx1"/>
              </a:solidFill>
              <a:latin typeface="Tahoma" panose="020B0604030504040204" pitchFamily="34" charset="0"/>
            </a:endParaRPr>
          </a:p>
        </p:txBody>
      </p:sp>
      <p:sp>
        <p:nvSpPr>
          <p:cNvPr id="28676"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a:solidFill>
                  <a:schemeClr val="tx1"/>
                </a:solidFill>
                <a:latin typeface="Calibri" panose="020F0502020204030204" pitchFamily="34" charset="0"/>
              </a:rPr>
              <a:t>Tema 8. El hidrógeno</a:t>
            </a:r>
          </a:p>
        </p:txBody>
      </p:sp>
      <p:sp>
        <p:nvSpPr>
          <p:cNvPr id="28677"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a:solidFill>
                  <a:srgbClr val="666699"/>
                </a:solidFill>
                <a:latin typeface="Tahoma" panose="020B0604030504040204" pitchFamily="34" charset="0"/>
              </a:rPr>
              <a:t>uned</a:t>
            </a:r>
          </a:p>
        </p:txBody>
      </p:sp>
      <p:sp>
        <p:nvSpPr>
          <p:cNvPr id="28678"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C7F07430-005B-4BFB-8062-450A14BC4BC5}" type="slidenum">
              <a:rPr kumimoji="0" lang="en-US" altLang="en-US" sz="1400" b="0">
                <a:solidFill>
                  <a:schemeClr val="tx1"/>
                </a:solidFill>
                <a:latin typeface="Tahoma" panose="020B0604030504040204" pitchFamily="34" charset="0"/>
              </a:rPr>
              <a:pPr algn="r" eaLnBrk="1" hangingPunct="1">
                <a:spcBef>
                  <a:spcPct val="0"/>
                </a:spcBef>
                <a:buClrTx/>
                <a:buFontTx/>
                <a:buNone/>
              </a:pPr>
              <a:t>16</a:t>
            </a:fld>
            <a:endParaRPr kumimoji="0" lang="en-US" altLang="en-US" sz="1400" b="0">
              <a:solidFill>
                <a:schemeClr val="tx1"/>
              </a:solidFill>
              <a:latin typeface="Tahoma" panose="020B0604030504040204" pitchFamily="34" charset="0"/>
            </a:endParaRPr>
          </a:p>
        </p:txBody>
      </p:sp>
      <p:sp>
        <p:nvSpPr>
          <p:cNvPr id="28679" name="Text Box 7"/>
          <p:cNvSpPr txBox="1">
            <a:spLocks noChangeArrowheads="1"/>
          </p:cNvSpPr>
          <p:nvPr/>
        </p:nvSpPr>
        <p:spPr bwMode="auto">
          <a:xfrm>
            <a:off x="468313" y="620713"/>
            <a:ext cx="69389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n-US">
                <a:solidFill>
                  <a:schemeClr val="accent1"/>
                </a:solidFill>
                <a:latin typeface="Arial" panose="020B0604020202020204" pitchFamily="34" charset="0"/>
              </a:rPr>
              <a:t>7. El hidrógeno como vector energético</a:t>
            </a:r>
            <a:endParaRPr kumimoji="0" lang="es-ES" altLang="en-US" i="1">
              <a:solidFill>
                <a:schemeClr val="accent1"/>
              </a:solidFill>
              <a:latin typeface="Arial" panose="020B0604020202020204" pitchFamily="34" charset="0"/>
            </a:endParaRPr>
          </a:p>
        </p:txBody>
      </p:sp>
      <p:sp>
        <p:nvSpPr>
          <p:cNvPr id="28680" name="Rectangle 15"/>
          <p:cNvSpPr>
            <a:spLocks noChangeArrowheads="1"/>
          </p:cNvSpPr>
          <p:nvPr/>
        </p:nvSpPr>
        <p:spPr bwMode="auto">
          <a:xfrm>
            <a:off x="827088" y="1341438"/>
            <a:ext cx="7902575" cy="1862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pPr>
            <a:r>
              <a:rPr kumimoji="0" lang="es-ES" altLang="en-US" sz="1800" b="0">
                <a:solidFill>
                  <a:srgbClr val="292929"/>
                </a:solidFill>
                <a:latin typeface="Calibri" panose="020F0502020204030204" pitchFamily="34" charset="0"/>
              </a:rPr>
              <a:t>El hidrógeno como fuente alternativa de energía tiene el atractivo de ser medioambientalmente «límpia», pues no produce contaminantes</a:t>
            </a:r>
          </a:p>
          <a:p>
            <a:pPr eaLnBrk="1" hangingPunct="1">
              <a:buClr>
                <a:srgbClr val="FF0000"/>
              </a:buClr>
            </a:pPr>
            <a:r>
              <a:rPr kumimoji="0" lang="es-ES" altLang="en-US" sz="1800" b="0">
                <a:solidFill>
                  <a:srgbClr val="292929"/>
                </a:solidFill>
                <a:latin typeface="Calibri" panose="020F0502020204030204" pitchFamily="34" charset="0"/>
                <a:cs typeface="Times New Roman" panose="02020603050405020304" pitchFamily="18" charset="0"/>
              </a:rPr>
              <a:t>Precisa de un proceso de síntesis industrial a precio competitivo, utilizando como materia prima el agua y usando otras energías renovables (eólica, biomasa, fotovoltaica, térmica)  </a:t>
            </a:r>
          </a:p>
          <a:p>
            <a:pPr eaLnBrk="1" hangingPunct="1">
              <a:buClr>
                <a:srgbClr val="FF0000"/>
              </a:buClr>
            </a:pPr>
            <a:r>
              <a:rPr kumimoji="0" lang="es-ES" altLang="en-US" sz="1800" b="0">
                <a:solidFill>
                  <a:srgbClr val="292929"/>
                </a:solidFill>
                <a:latin typeface="Calibri" panose="020F0502020204030204" pitchFamily="34" charset="0"/>
                <a:cs typeface="Times New Roman" panose="02020603050405020304" pitchFamily="18" charset="0"/>
              </a:rPr>
              <a:t>En las pilas de combustible tiene lugar el proceso inverso a la electrólisis: </a:t>
            </a:r>
          </a:p>
        </p:txBody>
      </p:sp>
      <p:pic>
        <p:nvPicPr>
          <p:cNvPr id="28681" name="Picture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4588" y="3213100"/>
            <a:ext cx="49657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Rectangle 15"/>
          <p:cNvSpPr>
            <a:spLocks noChangeArrowheads="1"/>
          </p:cNvSpPr>
          <p:nvPr/>
        </p:nvSpPr>
        <p:spPr bwMode="auto">
          <a:xfrm>
            <a:off x="2568575" y="5254625"/>
            <a:ext cx="4595813" cy="65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marL="176213" indent="-176213">
              <a:spcBef>
                <a:spcPts val="600"/>
              </a:spcBef>
              <a:buClr>
                <a:srgbClr val="FF0000"/>
              </a:buClr>
              <a:buFontTx/>
              <a:buChar char="•"/>
              <a:defRPr/>
            </a:pPr>
            <a:r>
              <a:rPr kumimoji="0" lang="es-ES" sz="1600" b="0" dirty="0">
                <a:solidFill>
                  <a:srgbClr val="002060"/>
                </a:solidFill>
                <a:latin typeface="Times New Roman" pitchFamily="18" charset="0"/>
                <a:cs typeface="Times New Roman" pitchFamily="18" charset="0"/>
              </a:rPr>
              <a:t>El rendimiento máximo del proceso está dado por:</a:t>
            </a:r>
          </a:p>
          <a:p>
            <a:pPr>
              <a:spcBef>
                <a:spcPts val="600"/>
              </a:spcBef>
              <a:buClr>
                <a:srgbClr val="FF0000"/>
              </a:buClr>
              <a:defRPr/>
            </a:pPr>
            <a:r>
              <a:rPr kumimoji="0" lang="es-ES" sz="1600" b="0" dirty="0">
                <a:solidFill>
                  <a:srgbClr val="002060"/>
                </a:solidFill>
                <a:latin typeface="Times New Roman" pitchFamily="18" charset="0"/>
                <a:cs typeface="Times New Roman" pitchFamily="18" charset="0"/>
              </a:rPr>
              <a:t>que en condiciones estándar es: </a:t>
            </a:r>
          </a:p>
        </p:txBody>
      </p:sp>
      <p:pic>
        <p:nvPicPr>
          <p:cNvPr id="28683" name="Picture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2625" y="5286375"/>
            <a:ext cx="1868488"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84"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4163" y="5589588"/>
            <a:ext cx="271145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685" name="Text Box 17"/>
          <p:cNvSpPr txBox="1">
            <a:spLocks noChangeArrowheads="1"/>
          </p:cNvSpPr>
          <p:nvPr/>
        </p:nvSpPr>
        <p:spPr bwMode="auto">
          <a:xfrm>
            <a:off x="3919538" y="6021388"/>
            <a:ext cx="48101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r>
              <a:rPr kumimoji="0" lang="es-ES" altLang="en-US" sz="1600" b="0">
                <a:solidFill>
                  <a:srgbClr val="FF0000"/>
                </a:solidFill>
                <a:latin typeface="Calibri" panose="020F0502020204030204" pitchFamily="34" charset="0"/>
                <a:cs typeface="Calibri" panose="020F0502020204030204" pitchFamily="34" charset="0"/>
                <a:sym typeface="Wingdings" panose="05000000000000000000" pitchFamily="2" charset="2"/>
              </a:rPr>
              <a:t></a:t>
            </a:r>
            <a:r>
              <a:rPr kumimoji="0" lang="es-ES" altLang="en-US" sz="1600" b="0">
                <a:solidFill>
                  <a:srgbClr val="FF0000"/>
                </a:solidFill>
                <a:latin typeface="Tempus Sans ITC" panose="04020404030D07020202" pitchFamily="82" charset="0"/>
                <a:sym typeface="Wingdings" panose="05000000000000000000" pitchFamily="2" charset="2"/>
              </a:rPr>
              <a:t> </a:t>
            </a:r>
            <a:r>
              <a:rPr kumimoji="0" lang="es-ES" altLang="en-US" sz="1600" b="0">
                <a:latin typeface="Tempus Sans ITC" panose="04020404030D07020202" pitchFamily="82" charset="0"/>
                <a:sym typeface="Wingdings" panose="05000000000000000000" pitchFamily="2" charset="2"/>
              </a:rPr>
              <a:t> Los rendimientos reales suelen ser del 75%</a:t>
            </a:r>
            <a:endParaRPr kumimoji="0" lang="es-ES" altLang="en-US" sz="1600" b="0" i="1">
              <a:solidFill>
                <a:srgbClr val="FF0000"/>
              </a:solidFill>
              <a:latin typeface="Tempus Sans ITC" panose="04020404030D07020202" pitchFamily="82" charset="0"/>
            </a:endParaRPr>
          </a:p>
        </p:txBody>
      </p:sp>
      <p:pic>
        <p:nvPicPr>
          <p:cNvPr id="28686" name="Picture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86125" y="4248150"/>
            <a:ext cx="4121150" cy="68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a:solidFill>
                <a:schemeClr val="tx1"/>
              </a:solidFill>
              <a:latin typeface="Tahoma" panose="020B0604030504040204" pitchFamily="34" charset="0"/>
            </a:endParaRPr>
          </a:p>
        </p:txBody>
      </p:sp>
      <p:sp>
        <p:nvSpPr>
          <p:cNvPr id="29699"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a:solidFill>
                  <a:schemeClr val="tx1"/>
                </a:solidFill>
                <a:latin typeface="Calibri" panose="020F0502020204030204" pitchFamily="34" charset="0"/>
              </a:rPr>
              <a:t>Tema 8. El hidrógeno</a:t>
            </a:r>
          </a:p>
        </p:txBody>
      </p:sp>
      <p:sp>
        <p:nvSpPr>
          <p:cNvPr id="29700"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a:solidFill>
                  <a:srgbClr val="666699"/>
                </a:solidFill>
                <a:latin typeface="Tahoma" panose="020B0604030504040204" pitchFamily="34" charset="0"/>
              </a:rPr>
              <a:t>uned</a:t>
            </a:r>
          </a:p>
        </p:txBody>
      </p:sp>
      <p:sp>
        <p:nvSpPr>
          <p:cNvPr id="29701"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C04DD7E1-76D7-4855-BC0E-71C5E465DDEE}" type="slidenum">
              <a:rPr kumimoji="0" lang="en-US" altLang="en-US" sz="1400" b="0">
                <a:solidFill>
                  <a:schemeClr val="tx1"/>
                </a:solidFill>
                <a:latin typeface="Tahoma" panose="020B0604030504040204" pitchFamily="34" charset="0"/>
              </a:rPr>
              <a:pPr algn="r" eaLnBrk="1" hangingPunct="1">
                <a:spcBef>
                  <a:spcPct val="0"/>
                </a:spcBef>
                <a:buClrTx/>
                <a:buFontTx/>
                <a:buNone/>
              </a:pPr>
              <a:t>17</a:t>
            </a:fld>
            <a:endParaRPr kumimoji="0" lang="en-US" altLang="en-US" sz="1400" b="0">
              <a:solidFill>
                <a:schemeClr val="tx1"/>
              </a:solidFill>
              <a:latin typeface="Tahoma" panose="020B0604030504040204" pitchFamily="34" charset="0"/>
            </a:endParaRPr>
          </a:p>
        </p:txBody>
      </p:sp>
      <p:sp>
        <p:nvSpPr>
          <p:cNvPr id="29702" name="Rectangle 15"/>
          <p:cNvSpPr>
            <a:spLocks noChangeArrowheads="1"/>
          </p:cNvSpPr>
          <p:nvPr/>
        </p:nvSpPr>
        <p:spPr bwMode="auto">
          <a:xfrm>
            <a:off x="250825" y="1628775"/>
            <a:ext cx="2449513" cy="1074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pPr>
            <a:r>
              <a:rPr kumimoji="0" lang="es-ES" altLang="en-US" sz="1600" b="0">
                <a:solidFill>
                  <a:srgbClr val="292929"/>
                </a:solidFill>
                <a:latin typeface="Calibri" panose="020F0502020204030204" pitchFamily="34" charset="0"/>
              </a:rPr>
              <a:t>Una posible solución, acoplando un sistema fotovoltaico a la pila de combustible  </a:t>
            </a:r>
            <a:r>
              <a:rPr kumimoji="0" lang="es-ES" altLang="en-US" sz="1600" b="0">
                <a:solidFill>
                  <a:srgbClr val="FF0000"/>
                </a:solidFill>
                <a:latin typeface="Calibri" panose="020F0502020204030204" pitchFamily="34" charset="0"/>
                <a:sym typeface="Wingdings" panose="05000000000000000000" pitchFamily="2" charset="2"/>
              </a:rPr>
              <a:t></a:t>
            </a:r>
            <a:endParaRPr kumimoji="0" lang="el-GR" altLang="en-US" sz="1400" b="0">
              <a:solidFill>
                <a:srgbClr val="FF0000"/>
              </a:solidFill>
              <a:latin typeface="Calibri" panose="020F0502020204030204" pitchFamily="34" charset="0"/>
              <a:cs typeface="Times New Roman" panose="02020603050405020304" pitchFamily="18" charset="0"/>
            </a:endParaRPr>
          </a:p>
        </p:txBody>
      </p:sp>
      <p:pic>
        <p:nvPicPr>
          <p:cNvPr id="29703" name="Picture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16238" y="1219200"/>
            <a:ext cx="6072187"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704" name="Rectangle 15"/>
          <p:cNvSpPr>
            <a:spLocks noChangeArrowheads="1"/>
          </p:cNvSpPr>
          <p:nvPr/>
        </p:nvSpPr>
        <p:spPr bwMode="auto">
          <a:xfrm>
            <a:off x="900113" y="4089400"/>
            <a:ext cx="7632700" cy="58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FF0000"/>
              </a:buClr>
            </a:pPr>
            <a:r>
              <a:rPr kumimoji="0" lang="es-ES" altLang="en-US" sz="1600" b="0">
                <a:solidFill>
                  <a:srgbClr val="002060"/>
                </a:solidFill>
                <a:latin typeface="Times New Roman" panose="02020603050405020304" pitchFamily="18" charset="0"/>
                <a:cs typeface="Times New Roman" panose="02020603050405020304" pitchFamily="18" charset="0"/>
              </a:rPr>
              <a:t>Una de las ventajas es la elevada densidad energética del hidrógeno en </a:t>
            </a:r>
            <a:r>
              <a:rPr kumimoji="0" lang="es-ES" altLang="en-US" sz="1600" b="0" i="1">
                <a:solidFill>
                  <a:srgbClr val="002060"/>
                </a:solidFill>
                <a:latin typeface="Times New Roman" panose="02020603050405020304" pitchFamily="18" charset="0"/>
                <a:cs typeface="Times New Roman" panose="02020603050405020304" pitchFamily="18" charset="0"/>
              </a:rPr>
              <a:t>masa</a:t>
            </a:r>
            <a:r>
              <a:rPr kumimoji="0" lang="es-ES" altLang="en-US" sz="1600" b="0">
                <a:solidFill>
                  <a:srgbClr val="002060"/>
                </a:solidFill>
                <a:latin typeface="Times New Roman" panose="02020603050405020304" pitchFamily="18" charset="0"/>
                <a:cs typeface="Times New Roman" panose="02020603050405020304" pitchFamily="18" charset="0"/>
              </a:rPr>
              <a:t> (no en volumen). Comparado con el metano:</a:t>
            </a:r>
          </a:p>
        </p:txBody>
      </p:sp>
      <p:pic>
        <p:nvPicPr>
          <p:cNvPr id="2970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975" y="4724400"/>
            <a:ext cx="4168775"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706" name="Rectangle 15"/>
          <p:cNvSpPr>
            <a:spLocks noChangeArrowheads="1"/>
          </p:cNvSpPr>
          <p:nvPr/>
        </p:nvSpPr>
        <p:spPr bwMode="auto">
          <a:xfrm>
            <a:off x="900113" y="5300663"/>
            <a:ext cx="7632700"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FF0000"/>
              </a:buClr>
            </a:pPr>
            <a:r>
              <a:rPr kumimoji="0" lang="es-ES" altLang="en-US" sz="1600" b="0">
                <a:solidFill>
                  <a:srgbClr val="333333"/>
                </a:solidFill>
                <a:latin typeface="Times New Roman" panose="02020603050405020304" pitchFamily="18" charset="0"/>
                <a:cs typeface="Times New Roman" panose="02020603050405020304" pitchFamily="18" charset="0"/>
              </a:rPr>
              <a:t>Otras ventajas: velocidad de transporte elevada (alto coeficiente de difusión), materia prima ilimitada y renovable, contaminación nula</a:t>
            </a:r>
          </a:p>
          <a:p>
            <a:pPr eaLnBrk="1" hangingPunct="1">
              <a:spcBef>
                <a:spcPts val="600"/>
              </a:spcBef>
              <a:buClr>
                <a:srgbClr val="FF0000"/>
              </a:buClr>
            </a:pPr>
            <a:r>
              <a:rPr kumimoji="0" lang="es-ES" altLang="en-US" sz="1600" b="0">
                <a:solidFill>
                  <a:srgbClr val="333333"/>
                </a:solidFill>
                <a:latin typeface="Times New Roman" panose="02020603050405020304" pitchFamily="18" charset="0"/>
                <a:cs typeface="Times New Roman" panose="02020603050405020304" pitchFamily="18" charset="0"/>
              </a:rPr>
              <a:t>Desventajas: posibles pérdidas de transporte, puntos de fusión y ebullición muy bajos, riesgos de ignición y detonación en el aire</a:t>
            </a:r>
          </a:p>
        </p:txBody>
      </p:sp>
      <p:sp>
        <p:nvSpPr>
          <p:cNvPr id="29707" name="Text Box 7"/>
          <p:cNvSpPr txBox="1">
            <a:spLocks noChangeArrowheads="1"/>
          </p:cNvSpPr>
          <p:nvPr/>
        </p:nvSpPr>
        <p:spPr bwMode="auto">
          <a:xfrm>
            <a:off x="179388" y="476250"/>
            <a:ext cx="835342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s-ES" sz="1800" b="0">
                <a:solidFill>
                  <a:schemeClr val="accent1"/>
                </a:solidFill>
                <a:latin typeface="Arial" panose="020B0604020202020204" pitchFamily="34" charset="0"/>
              </a:rPr>
              <a:t>7. El hidrógeno como vector energético</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a:solidFill>
                <a:schemeClr val="tx1"/>
              </a:solidFill>
              <a:latin typeface="Tahoma" panose="020B0604030504040204" pitchFamily="34" charset="0"/>
            </a:endParaRPr>
          </a:p>
        </p:txBody>
      </p:sp>
      <p:sp>
        <p:nvSpPr>
          <p:cNvPr id="30723"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a:solidFill>
                  <a:schemeClr val="tx1"/>
                </a:solidFill>
                <a:latin typeface="Calibri" panose="020F0502020204030204" pitchFamily="34" charset="0"/>
              </a:rPr>
              <a:t>Tema 8. El hidrógeno</a:t>
            </a:r>
          </a:p>
        </p:txBody>
      </p:sp>
      <p:sp>
        <p:nvSpPr>
          <p:cNvPr id="30724"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a:solidFill>
                  <a:srgbClr val="666699"/>
                </a:solidFill>
                <a:latin typeface="Tahoma" panose="020B0604030504040204" pitchFamily="34" charset="0"/>
              </a:rPr>
              <a:t>uned</a:t>
            </a:r>
          </a:p>
        </p:txBody>
      </p:sp>
      <p:sp>
        <p:nvSpPr>
          <p:cNvPr id="30725"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45DE7EB1-3FD6-4C69-A257-D02822F6ECDC}" type="slidenum">
              <a:rPr kumimoji="0" lang="en-US" altLang="en-US" sz="1400" b="0">
                <a:solidFill>
                  <a:schemeClr val="tx1"/>
                </a:solidFill>
                <a:latin typeface="Tahoma" panose="020B0604030504040204" pitchFamily="34" charset="0"/>
              </a:rPr>
              <a:pPr algn="r" eaLnBrk="1" hangingPunct="1">
                <a:spcBef>
                  <a:spcPct val="0"/>
                </a:spcBef>
                <a:buClrTx/>
                <a:buFontTx/>
                <a:buNone/>
              </a:pPr>
              <a:t>18</a:t>
            </a:fld>
            <a:endParaRPr kumimoji="0" lang="en-US" altLang="en-US" sz="1400" b="0">
              <a:solidFill>
                <a:schemeClr val="tx1"/>
              </a:solidFill>
              <a:latin typeface="Tahoma" panose="020B0604030504040204" pitchFamily="34" charset="0"/>
            </a:endParaRPr>
          </a:p>
        </p:txBody>
      </p:sp>
      <p:sp>
        <p:nvSpPr>
          <p:cNvPr id="36870" name="Rectangle 15"/>
          <p:cNvSpPr>
            <a:spLocks noChangeArrowheads="1"/>
          </p:cNvSpPr>
          <p:nvPr/>
        </p:nvSpPr>
        <p:spPr bwMode="auto">
          <a:xfrm>
            <a:off x="827088" y="1557338"/>
            <a:ext cx="7848600" cy="2703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marL="176213" indent="-176213">
              <a:spcBef>
                <a:spcPct val="20000"/>
              </a:spcBef>
              <a:buClr>
                <a:srgbClr val="FF0000"/>
              </a:buClr>
              <a:buFontTx/>
              <a:buChar char="•"/>
              <a:defRPr/>
            </a:pPr>
            <a:r>
              <a:rPr kumimoji="0" lang="es-ES" sz="1800" b="0" dirty="0">
                <a:solidFill>
                  <a:srgbClr val="292929"/>
                </a:solidFill>
                <a:latin typeface="Calibri" pitchFamily="34" charset="0"/>
                <a:cs typeface="Arial" charset="0"/>
              </a:rPr>
              <a:t>El agua en la naturaleza aparece </a:t>
            </a:r>
            <a:r>
              <a:rPr kumimoji="0" lang="es-ES" sz="1800" b="0" i="1" dirty="0">
                <a:solidFill>
                  <a:srgbClr val="292929"/>
                </a:solidFill>
                <a:latin typeface="Calibri" pitchFamily="34" charset="0"/>
                <a:cs typeface="Arial" charset="0"/>
              </a:rPr>
              <a:t>impurificada</a:t>
            </a:r>
            <a:r>
              <a:rPr kumimoji="0" lang="es-ES" sz="1800" b="0" dirty="0">
                <a:solidFill>
                  <a:srgbClr val="292929"/>
                </a:solidFill>
                <a:latin typeface="Calibri" pitchFamily="34" charset="0"/>
                <a:cs typeface="Arial" charset="0"/>
              </a:rPr>
              <a:t> por sustancias y materiales diversos, por lo que para su uso debe someterse a alguno de estos </a:t>
            </a:r>
            <a:r>
              <a:rPr kumimoji="0" lang="es-ES" sz="1800" dirty="0">
                <a:solidFill>
                  <a:srgbClr val="292929"/>
                </a:solidFill>
                <a:latin typeface="Calibri" pitchFamily="34" charset="0"/>
                <a:cs typeface="Arial" charset="0"/>
              </a:rPr>
              <a:t>tratamientos</a:t>
            </a:r>
            <a:r>
              <a:rPr kumimoji="0" lang="es-ES" sz="1800" b="0" dirty="0">
                <a:solidFill>
                  <a:srgbClr val="292929"/>
                </a:solidFill>
                <a:latin typeface="Calibri" pitchFamily="34" charset="0"/>
                <a:cs typeface="Arial" charset="0"/>
              </a:rPr>
              <a:t>:</a:t>
            </a:r>
          </a:p>
          <a:p>
            <a:pPr marL="914400" lvl="1" indent="-285750">
              <a:lnSpc>
                <a:spcPct val="90000"/>
              </a:lnSpc>
              <a:spcBef>
                <a:spcPts val="600"/>
              </a:spcBef>
              <a:buFont typeface="+mj-lt"/>
              <a:buAutoNum type="arabicPeriod"/>
              <a:defRPr/>
            </a:pPr>
            <a:r>
              <a:rPr kumimoji="0" lang="es-ES" sz="1800" b="0" kern="0" dirty="0">
                <a:solidFill>
                  <a:srgbClr val="4D4D4D"/>
                </a:solidFill>
                <a:latin typeface="Calibri" pitchFamily="34" charset="0"/>
                <a:cs typeface="Arial" charset="0"/>
              </a:rPr>
              <a:t>Eliminación de partículas en suspensión (arenas, arcillas, materia orgánica,…)</a:t>
            </a:r>
          </a:p>
          <a:p>
            <a:pPr marL="914400" lvl="1" indent="-285750">
              <a:lnSpc>
                <a:spcPct val="90000"/>
              </a:lnSpc>
              <a:spcBef>
                <a:spcPts val="600"/>
              </a:spcBef>
              <a:buFont typeface="+mj-lt"/>
              <a:buAutoNum type="arabicPeriod"/>
              <a:defRPr/>
            </a:pPr>
            <a:r>
              <a:rPr kumimoji="0" lang="es-ES" sz="1800" b="0" kern="0" dirty="0">
                <a:solidFill>
                  <a:srgbClr val="4D4D4D"/>
                </a:solidFill>
                <a:latin typeface="Calibri" pitchFamily="34" charset="0"/>
                <a:cs typeface="Arial" charset="0"/>
              </a:rPr>
              <a:t>Eliminación de sustancias disueltas (orgánicas, inorgánicas) que causan coloración y dureza</a:t>
            </a:r>
          </a:p>
          <a:p>
            <a:pPr marL="914400" lvl="1" indent="-285750">
              <a:lnSpc>
                <a:spcPct val="90000"/>
              </a:lnSpc>
              <a:spcBef>
                <a:spcPts val="600"/>
              </a:spcBef>
              <a:buFont typeface="+mj-lt"/>
              <a:buAutoNum type="arabicPeriod"/>
              <a:defRPr/>
            </a:pPr>
            <a:r>
              <a:rPr kumimoji="0" lang="es-ES" sz="1800" b="0" kern="0" dirty="0">
                <a:solidFill>
                  <a:srgbClr val="4D4D4D"/>
                </a:solidFill>
                <a:latin typeface="Calibri" pitchFamily="34" charset="0"/>
                <a:cs typeface="Arial" charset="0"/>
              </a:rPr>
              <a:t>Eliminación de microorganismos y gérmenes patógenos para aguas destinadas a consumo humano</a:t>
            </a:r>
          </a:p>
          <a:p>
            <a:pPr marL="176213" indent="-176213">
              <a:spcBef>
                <a:spcPct val="20000"/>
              </a:spcBef>
              <a:buClr>
                <a:srgbClr val="FF0000"/>
              </a:buClr>
              <a:buFontTx/>
              <a:buChar char="•"/>
              <a:defRPr/>
            </a:pPr>
            <a:endParaRPr kumimoji="0" lang="el-GR" sz="1800" b="0" dirty="0">
              <a:solidFill>
                <a:srgbClr val="000099"/>
              </a:solidFill>
              <a:latin typeface="Calibri" pitchFamily="34" charset="0"/>
              <a:cs typeface="Times New Roman" charset="0"/>
            </a:endParaRPr>
          </a:p>
        </p:txBody>
      </p:sp>
      <p:sp>
        <p:nvSpPr>
          <p:cNvPr id="30727" name="Text Box 7"/>
          <p:cNvSpPr txBox="1">
            <a:spLocks noChangeArrowheads="1"/>
          </p:cNvSpPr>
          <p:nvPr/>
        </p:nvSpPr>
        <p:spPr bwMode="auto">
          <a:xfrm>
            <a:off x="468313" y="620713"/>
            <a:ext cx="8369300"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n-US">
                <a:solidFill>
                  <a:schemeClr val="folHlink"/>
                </a:solidFill>
                <a:latin typeface="Arial Narrow" panose="020B0606020202030204" pitchFamily="34" charset="0"/>
              </a:rPr>
              <a:t>10. Tratamientos del agua para consumo humano y para usos industriales</a:t>
            </a:r>
            <a:endParaRPr kumimoji="0" lang="es-ES" altLang="en-US" i="1">
              <a:solidFill>
                <a:schemeClr val="folHlink"/>
              </a:solidFill>
              <a:latin typeface="Arial Narrow" panose="020B0606020202030204" pitchFamily="34" charset="0"/>
            </a:endParaRPr>
          </a:p>
        </p:txBody>
      </p:sp>
      <p:pic>
        <p:nvPicPr>
          <p:cNvPr id="30728" name="Picture 9" descr="http://www.acquamatter.com/Imagenes2/Polucion.jpg"/>
          <p:cNvPicPr>
            <a:picLocks noChangeAspect="1" noChangeArrowheads="1"/>
          </p:cNvPicPr>
          <p:nvPr/>
        </p:nvPicPr>
        <p:blipFill>
          <a:blip r:embed="rId2">
            <a:extLst>
              <a:ext uri="{28A0092B-C50C-407E-A947-70E740481C1C}">
                <a14:useLocalDpi xmlns:a14="http://schemas.microsoft.com/office/drawing/2010/main" val="0"/>
              </a:ext>
            </a:extLst>
          </a:blip>
          <a:srcRect l="1411" t="12904" r="1390" b="1620"/>
          <a:stretch>
            <a:fillRect/>
          </a:stretch>
        </p:blipFill>
        <p:spPr bwMode="auto">
          <a:xfrm>
            <a:off x="2379663" y="4005263"/>
            <a:ext cx="4743450" cy="263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a:solidFill>
                <a:schemeClr val="tx1"/>
              </a:solidFill>
              <a:latin typeface="Tahoma" panose="020B0604030504040204" pitchFamily="34" charset="0"/>
            </a:endParaRPr>
          </a:p>
        </p:txBody>
      </p:sp>
      <p:sp>
        <p:nvSpPr>
          <p:cNvPr id="31747"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a:solidFill>
                  <a:schemeClr val="tx1"/>
                </a:solidFill>
                <a:latin typeface="Calibri" panose="020F0502020204030204" pitchFamily="34" charset="0"/>
              </a:rPr>
              <a:t>Tema 8. El hidrógeno</a:t>
            </a:r>
          </a:p>
        </p:txBody>
      </p:sp>
      <p:sp>
        <p:nvSpPr>
          <p:cNvPr id="31748"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a:solidFill>
                  <a:srgbClr val="666699"/>
                </a:solidFill>
                <a:latin typeface="Tahoma" panose="020B0604030504040204" pitchFamily="34" charset="0"/>
              </a:rPr>
              <a:t>uned</a:t>
            </a:r>
          </a:p>
        </p:txBody>
      </p:sp>
      <p:sp>
        <p:nvSpPr>
          <p:cNvPr id="31749"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13BCB3A8-EEF9-4208-B982-26B24DEAF040}" type="slidenum">
              <a:rPr kumimoji="0" lang="en-US" altLang="en-US" sz="1400" b="0">
                <a:solidFill>
                  <a:schemeClr val="tx1"/>
                </a:solidFill>
                <a:latin typeface="Tahoma" panose="020B0604030504040204" pitchFamily="34" charset="0"/>
              </a:rPr>
              <a:pPr algn="r" eaLnBrk="1" hangingPunct="1">
                <a:spcBef>
                  <a:spcPct val="0"/>
                </a:spcBef>
                <a:buClrTx/>
                <a:buFontTx/>
                <a:buNone/>
              </a:pPr>
              <a:t>19</a:t>
            </a:fld>
            <a:endParaRPr kumimoji="0" lang="en-US" altLang="en-US" sz="1400" b="0">
              <a:solidFill>
                <a:schemeClr val="tx1"/>
              </a:solidFill>
              <a:latin typeface="Tahoma" panose="020B0604030504040204" pitchFamily="34" charset="0"/>
            </a:endParaRPr>
          </a:p>
        </p:txBody>
      </p:sp>
      <p:sp>
        <p:nvSpPr>
          <p:cNvPr id="31750" name="Rectangle 15"/>
          <p:cNvSpPr>
            <a:spLocks noChangeArrowheads="1"/>
          </p:cNvSpPr>
          <p:nvPr/>
        </p:nvSpPr>
        <p:spPr bwMode="auto">
          <a:xfrm>
            <a:off x="1069975" y="1916113"/>
            <a:ext cx="7462838"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pPr>
            <a:r>
              <a:rPr kumimoji="0" lang="es-ES" altLang="en-US" sz="1800" b="0">
                <a:solidFill>
                  <a:srgbClr val="002060"/>
                </a:solidFill>
                <a:latin typeface="Calibri" panose="020F0502020204030204" pitchFamily="34" charset="0"/>
              </a:rPr>
              <a:t>La </a:t>
            </a:r>
            <a:r>
              <a:rPr kumimoji="0" lang="es-ES" altLang="en-US" sz="1800">
                <a:solidFill>
                  <a:srgbClr val="002060"/>
                </a:solidFill>
                <a:latin typeface="Calibri" panose="020F0502020204030204" pitchFamily="34" charset="0"/>
              </a:rPr>
              <a:t>dureza</a:t>
            </a:r>
            <a:r>
              <a:rPr kumimoji="0" lang="es-ES" altLang="en-US" sz="1800" b="0">
                <a:solidFill>
                  <a:srgbClr val="002060"/>
                </a:solidFill>
                <a:latin typeface="Calibri" panose="020F0502020204030204" pitchFamily="34" charset="0"/>
              </a:rPr>
              <a:t> del agua expresa la concentración de compuestos de Ca y Mg en solución, junto a otros cationes divalentes como Sr</a:t>
            </a:r>
            <a:r>
              <a:rPr kumimoji="0" lang="es-ES" altLang="en-US" sz="1800" b="0" baseline="30000">
                <a:solidFill>
                  <a:srgbClr val="002060"/>
                </a:solidFill>
                <a:latin typeface="Calibri" panose="020F0502020204030204" pitchFamily="34" charset="0"/>
              </a:rPr>
              <a:t>2+</a:t>
            </a:r>
            <a:r>
              <a:rPr kumimoji="0" lang="es-ES" altLang="en-US" sz="1800" b="0">
                <a:solidFill>
                  <a:srgbClr val="002060"/>
                </a:solidFill>
                <a:latin typeface="Calibri" panose="020F0502020204030204" pitchFamily="34" charset="0"/>
              </a:rPr>
              <a:t>, Fe</a:t>
            </a:r>
            <a:r>
              <a:rPr kumimoji="0" lang="es-ES" altLang="en-US" sz="1800" b="0" baseline="30000">
                <a:solidFill>
                  <a:srgbClr val="002060"/>
                </a:solidFill>
                <a:latin typeface="Calibri" panose="020F0502020204030204" pitchFamily="34" charset="0"/>
              </a:rPr>
              <a:t>2+</a:t>
            </a:r>
            <a:r>
              <a:rPr kumimoji="0" lang="es-ES" altLang="en-US" sz="1800" b="0">
                <a:solidFill>
                  <a:srgbClr val="002060"/>
                </a:solidFill>
                <a:latin typeface="Calibri" panose="020F0502020204030204" pitchFamily="34" charset="0"/>
              </a:rPr>
              <a:t> o Mn</a:t>
            </a:r>
            <a:r>
              <a:rPr kumimoji="0" lang="es-ES" altLang="en-US" sz="1800" b="0" baseline="30000">
                <a:solidFill>
                  <a:srgbClr val="002060"/>
                </a:solidFill>
                <a:latin typeface="Calibri" panose="020F0502020204030204" pitchFamily="34" charset="0"/>
              </a:rPr>
              <a:t>2+</a:t>
            </a:r>
            <a:r>
              <a:rPr kumimoji="0" lang="es-ES" altLang="en-US" sz="1800" b="0">
                <a:solidFill>
                  <a:srgbClr val="002060"/>
                </a:solidFill>
                <a:latin typeface="Calibri" panose="020F0502020204030204" pitchFamily="34" charset="0"/>
              </a:rPr>
              <a:t>.</a:t>
            </a:r>
          </a:p>
        </p:txBody>
      </p:sp>
      <p:sp>
        <p:nvSpPr>
          <p:cNvPr id="31751" name="Rectangle 3"/>
          <p:cNvSpPr>
            <a:spLocks noChangeArrowheads="1"/>
          </p:cNvSpPr>
          <p:nvPr/>
        </p:nvSpPr>
        <p:spPr bwMode="auto">
          <a:xfrm>
            <a:off x="681038" y="1341438"/>
            <a:ext cx="6122987"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79388" indent="-179388"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Wingdings" panose="05000000000000000000" pitchFamily="2" charset="2"/>
              <a:buChar char="§"/>
            </a:pPr>
            <a:r>
              <a:rPr lang="es-ES" altLang="en-US" sz="2000">
                <a:latin typeface="Calibri" panose="020F0502020204030204" pitchFamily="34" charset="0"/>
              </a:rPr>
              <a:t> 2. Dureza del agua</a:t>
            </a:r>
          </a:p>
        </p:txBody>
      </p:sp>
      <p:sp>
        <p:nvSpPr>
          <p:cNvPr id="31752" name="Rectangle 15"/>
          <p:cNvSpPr>
            <a:spLocks noChangeArrowheads="1"/>
          </p:cNvSpPr>
          <p:nvPr/>
        </p:nvSpPr>
        <p:spPr bwMode="auto">
          <a:xfrm>
            <a:off x="1069975" y="3068638"/>
            <a:ext cx="7462838" cy="145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633413" indent="-176213"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pPr>
            <a:r>
              <a:rPr kumimoji="0" lang="es-ES" altLang="en-US" sz="1800" b="0">
                <a:solidFill>
                  <a:srgbClr val="002060"/>
                </a:solidFill>
                <a:latin typeface="Calibri" panose="020F0502020204030204" pitchFamily="34" charset="0"/>
              </a:rPr>
              <a:t>La dureza de las aguas naturales se origina por el siguiente proceso:</a:t>
            </a:r>
            <a:endParaRPr kumimoji="0" lang="es-ES" altLang="en-US" sz="1800">
              <a:solidFill>
                <a:srgbClr val="002060"/>
              </a:solidFill>
              <a:latin typeface="Calibri" panose="020F0502020204030204" pitchFamily="34" charset="0"/>
            </a:endParaRPr>
          </a:p>
          <a:p>
            <a:pPr lvl="1" eaLnBrk="1" hangingPunct="1">
              <a:buClr>
                <a:srgbClr val="FF0000"/>
              </a:buClr>
              <a:buFontTx/>
              <a:buChar char="•"/>
            </a:pPr>
            <a:r>
              <a:rPr kumimoji="0" lang="es-ES" altLang="en-US" sz="1600" b="0">
                <a:solidFill>
                  <a:srgbClr val="000000"/>
                </a:solidFill>
                <a:latin typeface="Calibri" panose="020F0502020204030204" pitchFamily="34" charset="0"/>
              </a:rPr>
              <a:t>El vapor de agua atmosférico reacciona con el CO</a:t>
            </a:r>
            <a:r>
              <a:rPr kumimoji="0" lang="es-ES" altLang="en-US" sz="1600" b="0" baseline="-25000">
                <a:solidFill>
                  <a:srgbClr val="000000"/>
                </a:solidFill>
                <a:latin typeface="Calibri" panose="020F0502020204030204" pitchFamily="34" charset="0"/>
              </a:rPr>
              <a:t>2</a:t>
            </a:r>
            <a:r>
              <a:rPr kumimoji="0" lang="es-ES" altLang="en-US" sz="1600" b="0">
                <a:solidFill>
                  <a:srgbClr val="000000"/>
                </a:solidFill>
                <a:latin typeface="Calibri" panose="020F0502020204030204" pitchFamily="34" charset="0"/>
              </a:rPr>
              <a:t> para dar ácido carbónico</a:t>
            </a:r>
          </a:p>
          <a:p>
            <a:pPr lvl="1" eaLnBrk="1" hangingPunct="1">
              <a:buClr>
                <a:srgbClr val="FF0000"/>
              </a:buClr>
              <a:buFontTx/>
              <a:buChar char="•"/>
            </a:pPr>
            <a:r>
              <a:rPr kumimoji="0" lang="es-ES" altLang="en-US" sz="1600" b="0">
                <a:solidFill>
                  <a:srgbClr val="000000"/>
                </a:solidFill>
                <a:latin typeface="Calibri" panose="020F0502020204030204" pitchFamily="34" charset="0"/>
              </a:rPr>
              <a:t>El agua de la lluvia contiene ácido carbónico en solución, que al caer sobre la tierra disuelve la caliza (carbonato cálcico) para formar bicarbonato cálcico soluble:</a:t>
            </a:r>
          </a:p>
        </p:txBody>
      </p:sp>
      <p:sp>
        <p:nvSpPr>
          <p:cNvPr id="31753" name="1 Rectángulo"/>
          <p:cNvSpPr>
            <a:spLocks noChangeArrowheads="1"/>
          </p:cNvSpPr>
          <p:nvPr/>
        </p:nvSpPr>
        <p:spPr bwMode="auto">
          <a:xfrm>
            <a:off x="2516188" y="2573338"/>
            <a:ext cx="62134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buFontTx/>
              <a:buNone/>
            </a:pPr>
            <a:r>
              <a:rPr kumimoji="0" lang="es-ES" altLang="en-US" sz="1600" b="0">
                <a:solidFill>
                  <a:srgbClr val="FF0000"/>
                </a:solidFill>
                <a:latin typeface="Tempus Sans ITC" panose="04020404030D07020202" pitchFamily="82" charset="0"/>
                <a:sym typeface="Wingdings" panose="05000000000000000000" pitchFamily="2" charset="2"/>
              </a:rPr>
              <a:t></a:t>
            </a:r>
            <a:r>
              <a:rPr kumimoji="0" lang="es-ES" altLang="en-US" sz="1600" b="0">
                <a:latin typeface="Tempus Sans ITC" panose="04020404030D07020202" pitchFamily="82" charset="0"/>
                <a:sym typeface="Wingdings" panose="05000000000000000000" pitchFamily="2" charset="2"/>
              </a:rPr>
              <a:t> </a:t>
            </a:r>
            <a:r>
              <a:rPr kumimoji="0" lang="es-ES" altLang="en-US" sz="1600" b="0">
                <a:latin typeface="Tempus Sans ITC" panose="04020404030D07020202" pitchFamily="82" charset="0"/>
              </a:rPr>
              <a:t>Estos cationes suelen estar asociados a bicarbonatos y sulfatos</a:t>
            </a:r>
          </a:p>
        </p:txBody>
      </p:sp>
      <p:pic>
        <p:nvPicPr>
          <p:cNvPr id="317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2088" y="4437063"/>
            <a:ext cx="3573462" cy="979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5425" y="5516563"/>
            <a:ext cx="4832350" cy="309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1756" name="3 Conector recto de flecha"/>
          <p:cNvCxnSpPr>
            <a:cxnSpLocks noChangeShapeType="1"/>
          </p:cNvCxnSpPr>
          <p:nvPr/>
        </p:nvCxnSpPr>
        <p:spPr bwMode="auto">
          <a:xfrm>
            <a:off x="2627313" y="5468938"/>
            <a:ext cx="5145087" cy="0"/>
          </a:xfrm>
          <a:prstGeom prst="straightConnector1">
            <a:avLst/>
          </a:prstGeom>
          <a:noFill/>
          <a:ln w="1905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4" name="Text Box 7"/>
          <p:cNvSpPr txBox="1">
            <a:spLocks noChangeArrowheads="1"/>
          </p:cNvSpPr>
          <p:nvPr/>
        </p:nvSpPr>
        <p:spPr bwMode="auto">
          <a:xfrm>
            <a:off x="179388" y="476250"/>
            <a:ext cx="6938962"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defRPr kumimoji="1" sz="2800" b="1">
                <a:solidFill>
                  <a:srgbClr val="0033CC"/>
                </a:solidFill>
                <a:latin typeface="Verdana" pitchFamily="34" charset="0"/>
                <a:cs typeface="Arial" charset="0"/>
              </a:defRPr>
            </a:lvl1pPr>
            <a:lvl2pPr marL="742950" indent="-285750" eaLnBrk="0" hangingPunct="0">
              <a:defRPr kumimoji="1" sz="2800" b="1">
                <a:solidFill>
                  <a:srgbClr val="0033CC"/>
                </a:solidFill>
                <a:latin typeface="Verdana" pitchFamily="34" charset="0"/>
                <a:cs typeface="Arial" charset="0"/>
              </a:defRPr>
            </a:lvl2pPr>
            <a:lvl3pPr marL="1143000" indent="-228600" eaLnBrk="0" hangingPunct="0">
              <a:defRPr kumimoji="1" sz="2800" b="1">
                <a:solidFill>
                  <a:srgbClr val="0033CC"/>
                </a:solidFill>
                <a:latin typeface="Verdana" pitchFamily="34" charset="0"/>
                <a:cs typeface="Arial" charset="0"/>
              </a:defRPr>
            </a:lvl3pPr>
            <a:lvl4pPr marL="1600200" indent="-228600" eaLnBrk="0" hangingPunct="0">
              <a:defRPr kumimoji="1" sz="2800" b="1">
                <a:solidFill>
                  <a:srgbClr val="0033CC"/>
                </a:solidFill>
                <a:latin typeface="Verdana" pitchFamily="34" charset="0"/>
                <a:cs typeface="Arial" charset="0"/>
              </a:defRPr>
            </a:lvl4pPr>
            <a:lvl5pPr marL="2057400" indent="-228600" eaLnBrk="0" hangingPunct="0">
              <a:defRPr kumimoji="1" sz="2800" b="1">
                <a:solidFill>
                  <a:srgbClr val="0033CC"/>
                </a:solidFill>
                <a:latin typeface="Verdana" pitchFamily="34" charset="0"/>
                <a:cs typeface="Arial" charset="0"/>
              </a:defRPr>
            </a:lvl5pPr>
            <a:lvl6pPr marL="2514600" indent="-228600" eaLnBrk="0" fontAlgn="base" hangingPunct="0">
              <a:spcBef>
                <a:spcPct val="0"/>
              </a:spcBef>
              <a:spcAft>
                <a:spcPct val="0"/>
              </a:spcAft>
              <a:defRPr kumimoji="1" sz="2800" b="1">
                <a:solidFill>
                  <a:srgbClr val="0033CC"/>
                </a:solidFill>
                <a:latin typeface="Verdana" pitchFamily="34" charset="0"/>
                <a:cs typeface="Arial" charset="0"/>
              </a:defRPr>
            </a:lvl6pPr>
            <a:lvl7pPr marL="2971800" indent="-228600" eaLnBrk="0" fontAlgn="base" hangingPunct="0">
              <a:spcBef>
                <a:spcPct val="0"/>
              </a:spcBef>
              <a:spcAft>
                <a:spcPct val="0"/>
              </a:spcAft>
              <a:defRPr kumimoji="1" sz="2800" b="1">
                <a:solidFill>
                  <a:srgbClr val="0033CC"/>
                </a:solidFill>
                <a:latin typeface="Verdana" pitchFamily="34" charset="0"/>
                <a:cs typeface="Arial" charset="0"/>
              </a:defRPr>
            </a:lvl7pPr>
            <a:lvl8pPr marL="3429000" indent="-228600" eaLnBrk="0" fontAlgn="base" hangingPunct="0">
              <a:spcBef>
                <a:spcPct val="0"/>
              </a:spcBef>
              <a:spcAft>
                <a:spcPct val="0"/>
              </a:spcAft>
              <a:defRPr kumimoji="1" sz="2800" b="1">
                <a:solidFill>
                  <a:srgbClr val="0033CC"/>
                </a:solidFill>
                <a:latin typeface="Verdana" pitchFamily="34" charset="0"/>
                <a:cs typeface="Arial" charset="0"/>
              </a:defRPr>
            </a:lvl8pPr>
            <a:lvl9pPr marL="3886200" indent="-228600" eaLnBrk="0" fontAlgn="base" hangingPunct="0">
              <a:spcBef>
                <a:spcPct val="0"/>
              </a:spcBef>
              <a:spcAft>
                <a:spcPct val="0"/>
              </a:spcAft>
              <a:defRPr kumimoji="1" sz="2800" b="1">
                <a:solidFill>
                  <a:srgbClr val="0033CC"/>
                </a:solidFill>
                <a:latin typeface="Verdana" pitchFamily="34" charset="0"/>
                <a:cs typeface="Arial" charset="0"/>
              </a:defRPr>
            </a:lvl9pPr>
          </a:lstStyle>
          <a:p>
            <a:pPr eaLnBrk="1" hangingPunct="1">
              <a:buClr>
                <a:srgbClr val="FF3300"/>
              </a:buClr>
              <a:buFont typeface="Wingdings" pitchFamily="2" charset="2"/>
              <a:buNone/>
              <a:defRPr/>
            </a:pPr>
            <a:r>
              <a:rPr kumimoji="0" lang="es-ES" altLang="es-ES" sz="1800" b="0" dirty="0" smtClean="0">
                <a:solidFill>
                  <a:schemeClr val="accent4">
                    <a:lumMod val="60000"/>
                    <a:lumOff val="40000"/>
                  </a:schemeClr>
                </a:solidFill>
                <a:latin typeface="Arial" charset="0"/>
              </a:rPr>
              <a:t>10. </a:t>
            </a:r>
            <a:r>
              <a:rPr kumimoji="0" lang="es-ES" altLang="es-ES" sz="1800" b="0" dirty="0">
                <a:solidFill>
                  <a:schemeClr val="accent4">
                    <a:lumMod val="60000"/>
                    <a:lumOff val="40000"/>
                  </a:schemeClr>
                </a:solidFill>
                <a:latin typeface="Arial" charset="0"/>
              </a:rPr>
              <a:t>Tratamientos del agua para consumo y para la </a:t>
            </a:r>
            <a:r>
              <a:rPr kumimoji="0" lang="es-ES" altLang="es-ES" sz="1800" b="0" dirty="0" smtClean="0">
                <a:solidFill>
                  <a:schemeClr val="accent4">
                    <a:lumMod val="60000"/>
                    <a:lumOff val="40000"/>
                  </a:schemeClr>
                </a:solidFill>
                <a:latin typeface="Arial" charset="0"/>
              </a:rPr>
              <a:t>industria</a:t>
            </a:r>
            <a:endParaRPr kumimoji="0" lang="es-ES" altLang="es-ES" sz="1800" b="0" dirty="0">
              <a:solidFill>
                <a:schemeClr val="accent4">
                  <a:lumMod val="60000"/>
                  <a:lumOff val="40000"/>
                </a:schemeClr>
              </a:solidFill>
              <a:latin typeface="Arial"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595985"/>
        </a:solidFill>
        <a:effectLst/>
      </p:bgPr>
    </p:bg>
    <p:spTree>
      <p:nvGrpSpPr>
        <p:cNvPr id="1" name=""/>
        <p:cNvGrpSpPr/>
        <p:nvPr/>
      </p:nvGrpSpPr>
      <p:grpSpPr>
        <a:xfrm>
          <a:off x="0" y="0"/>
          <a:ext cx="0" cy="0"/>
          <a:chOff x="0" y="0"/>
          <a:chExt cx="0" cy="0"/>
        </a:xfrm>
      </p:grpSpPr>
      <p:sp>
        <p:nvSpPr>
          <p:cNvPr id="14338" name="Text Box 162"/>
          <p:cNvSpPr txBox="1">
            <a:spLocks noChangeArrowheads="1"/>
          </p:cNvSpPr>
          <p:nvPr/>
        </p:nvSpPr>
        <p:spPr bwMode="auto">
          <a:xfrm>
            <a:off x="5364163" y="5949950"/>
            <a:ext cx="3313112" cy="33655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r>
              <a:rPr kumimoji="0" lang="es-ES" altLang="en-US" sz="1600" b="0">
                <a:solidFill>
                  <a:srgbClr val="C0C0C0"/>
                </a:solidFill>
                <a:latin typeface="Tahoma" panose="020B0604030504040204" pitchFamily="34" charset="0"/>
              </a:rPr>
              <a:t>Centro Asociado de Guadalajara</a:t>
            </a:r>
          </a:p>
        </p:txBody>
      </p:sp>
      <p:sp>
        <p:nvSpPr>
          <p:cNvPr id="14339" name="Text Box 163"/>
          <p:cNvSpPr txBox="1">
            <a:spLocks noChangeArrowheads="1"/>
          </p:cNvSpPr>
          <p:nvPr/>
        </p:nvSpPr>
        <p:spPr bwMode="auto">
          <a:xfrm>
            <a:off x="5148263" y="5518150"/>
            <a:ext cx="3529012" cy="4572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r>
              <a:rPr kumimoji="0" lang="es-ES" altLang="en-US" b="0">
                <a:solidFill>
                  <a:srgbClr val="FFFF99"/>
                </a:solidFill>
                <a:latin typeface="Times New Roman" panose="02020603050405020304" pitchFamily="18" charset="0"/>
              </a:rPr>
              <a:t>José Lorenzo Balenzategui</a:t>
            </a:r>
          </a:p>
        </p:txBody>
      </p:sp>
      <p:sp>
        <p:nvSpPr>
          <p:cNvPr id="14340" name="Text Box 170"/>
          <p:cNvSpPr txBox="1">
            <a:spLocks noChangeArrowheads="1"/>
          </p:cNvSpPr>
          <p:nvPr/>
        </p:nvSpPr>
        <p:spPr bwMode="auto">
          <a:xfrm>
            <a:off x="2227263" y="354013"/>
            <a:ext cx="3281362" cy="33655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kumimoji="0" lang="es-ES" altLang="en-US" sz="1600" b="0">
                <a:solidFill>
                  <a:schemeClr val="bg1"/>
                </a:solidFill>
                <a:latin typeface="Tahoma" panose="020B0604030504040204" pitchFamily="34" charset="0"/>
              </a:rPr>
              <a:t>Grado en Ingeniería Industrial</a:t>
            </a:r>
          </a:p>
        </p:txBody>
      </p:sp>
      <p:sp>
        <p:nvSpPr>
          <p:cNvPr id="14341" name="Rectangle 171"/>
          <p:cNvSpPr>
            <a:spLocks noChangeArrowheads="1"/>
          </p:cNvSpPr>
          <p:nvPr/>
        </p:nvSpPr>
        <p:spPr bwMode="auto">
          <a:xfrm>
            <a:off x="2227263" y="617538"/>
            <a:ext cx="6016625" cy="366712"/>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kumimoji="0" lang="es-ES" altLang="en-US" sz="1800">
                <a:solidFill>
                  <a:srgbClr val="00FF00"/>
                </a:solidFill>
              </a:rPr>
              <a:t>Fundamentos Químicos de la Ingeniería</a:t>
            </a:r>
            <a:endParaRPr kumimoji="0" lang="es-ES" altLang="en-US" sz="1800">
              <a:solidFill>
                <a:srgbClr val="FFFF99"/>
              </a:solidFill>
            </a:endParaRPr>
          </a:p>
        </p:txBody>
      </p:sp>
      <p:grpSp>
        <p:nvGrpSpPr>
          <p:cNvPr id="14342" name="Group 175"/>
          <p:cNvGrpSpPr>
            <a:grpSpLocks/>
          </p:cNvGrpSpPr>
          <p:nvPr/>
        </p:nvGrpSpPr>
        <p:grpSpPr bwMode="auto">
          <a:xfrm>
            <a:off x="2300288" y="315913"/>
            <a:ext cx="5080000" cy="735012"/>
            <a:chOff x="250" y="337"/>
            <a:chExt cx="1405" cy="463"/>
          </a:xfrm>
        </p:grpSpPr>
        <p:sp>
          <p:nvSpPr>
            <p:cNvPr id="14349" name="Line 173"/>
            <p:cNvSpPr>
              <a:spLocks noChangeShapeType="1"/>
            </p:cNvSpPr>
            <p:nvPr/>
          </p:nvSpPr>
          <p:spPr bwMode="auto">
            <a:xfrm rot="5400000">
              <a:off x="952" y="97"/>
              <a:ext cx="1" cy="1405"/>
            </a:xfrm>
            <a:prstGeom prst="line">
              <a:avLst/>
            </a:prstGeom>
            <a:noFill/>
            <a:ln w="38100">
              <a:solidFill>
                <a:srgbClr val="FF9900"/>
              </a:solidFill>
              <a:round/>
              <a:headEnd/>
              <a:tailEnd/>
            </a:ln>
            <a:effectLst>
              <a:outerShdw dist="17961" dir="2700000" algn="ctr" rotWithShape="0">
                <a:srgbClr val="11110F"/>
              </a:outerShdw>
            </a:effectLst>
            <a:extLst>
              <a:ext uri="{909E8E84-426E-40DD-AFC4-6F175D3DCCD1}">
                <a14:hiddenFill xmlns:a14="http://schemas.microsoft.com/office/drawing/2010/main">
                  <a:noFill/>
                </a14:hiddenFill>
              </a:ext>
            </a:extLst>
          </p:spPr>
          <p:txBody>
            <a:bodyPr/>
            <a:lstStyle/>
            <a:p>
              <a:endParaRPr lang="es-ES"/>
            </a:p>
          </p:txBody>
        </p:sp>
        <p:sp>
          <p:nvSpPr>
            <p:cNvPr id="14350" name="Line 174"/>
            <p:cNvSpPr>
              <a:spLocks noChangeShapeType="1"/>
            </p:cNvSpPr>
            <p:nvPr/>
          </p:nvSpPr>
          <p:spPr bwMode="auto">
            <a:xfrm rot="5400000">
              <a:off x="952" y="-365"/>
              <a:ext cx="1" cy="1405"/>
            </a:xfrm>
            <a:prstGeom prst="line">
              <a:avLst/>
            </a:prstGeom>
            <a:noFill/>
            <a:ln w="38100">
              <a:solidFill>
                <a:srgbClr val="FF9900"/>
              </a:solidFill>
              <a:round/>
              <a:headEnd/>
              <a:tailEnd/>
            </a:ln>
            <a:effectLst>
              <a:outerShdw dist="17961" dir="2700000" algn="ctr" rotWithShape="0">
                <a:srgbClr val="11110F"/>
              </a:outerShdw>
            </a:effectLst>
            <a:extLst>
              <a:ext uri="{909E8E84-426E-40DD-AFC4-6F175D3DCCD1}">
                <a14:hiddenFill xmlns:a14="http://schemas.microsoft.com/office/drawing/2010/main">
                  <a:noFill/>
                </a14:hiddenFill>
              </a:ext>
            </a:extLst>
          </p:spPr>
          <p:txBody>
            <a:bodyPr/>
            <a:lstStyle/>
            <a:p>
              <a:endParaRPr lang="es-ES"/>
            </a:p>
          </p:txBody>
        </p:sp>
      </p:grpSp>
      <p:grpSp>
        <p:nvGrpSpPr>
          <p:cNvPr id="14343" name="Group 145"/>
          <p:cNvGrpSpPr>
            <a:grpSpLocks/>
          </p:cNvGrpSpPr>
          <p:nvPr/>
        </p:nvGrpSpPr>
        <p:grpSpPr bwMode="auto">
          <a:xfrm>
            <a:off x="1258888" y="260350"/>
            <a:ext cx="865187" cy="858838"/>
            <a:chOff x="541" y="935"/>
            <a:chExt cx="594" cy="590"/>
          </a:xfrm>
        </p:grpSpPr>
        <p:sp>
          <p:nvSpPr>
            <p:cNvPr id="14347" name="Rectangle 144"/>
            <p:cNvSpPr>
              <a:spLocks noChangeArrowheads="1"/>
            </p:cNvSpPr>
            <p:nvPr/>
          </p:nvSpPr>
          <p:spPr bwMode="auto">
            <a:xfrm>
              <a:off x="541" y="935"/>
              <a:ext cx="594" cy="590"/>
            </a:xfrm>
            <a:prstGeom prst="rect">
              <a:avLst/>
            </a:prstGeom>
            <a:solidFill>
              <a:srgbClr val="FFFFFF">
                <a:alpha val="70195"/>
              </a:srgbClr>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a:solidFill>
                  <a:schemeClr val="tx1"/>
                </a:solidFill>
                <a:latin typeface="Tahoma" panose="020B0604030504040204" pitchFamily="34" charset="0"/>
              </a:endParaRPr>
            </a:p>
          </p:txBody>
        </p:sp>
        <p:pic>
          <p:nvPicPr>
            <p:cNvPr id="14348" name="Picture 143" descr="untitle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6" y="958"/>
              <a:ext cx="544"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4344" name="Picture 154" descr="Logo%20UNED%20verd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5900" y="263525"/>
            <a:ext cx="858838" cy="85883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4345" name="Rectangle 160"/>
          <p:cNvSpPr>
            <a:spLocks noChangeArrowheads="1"/>
          </p:cNvSpPr>
          <p:nvPr/>
        </p:nvSpPr>
        <p:spPr bwMode="auto">
          <a:xfrm>
            <a:off x="4627563" y="2420938"/>
            <a:ext cx="4105275" cy="1570037"/>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kumimoji="0" lang="es-ES_tradnl" altLang="en-US" sz="3200">
                <a:solidFill>
                  <a:srgbClr val="FF3300"/>
                </a:solidFill>
                <a:latin typeface="Tahoma" panose="020B0604030504040204" pitchFamily="34" charset="0"/>
              </a:rPr>
              <a:t>Tema 8:</a:t>
            </a:r>
          </a:p>
          <a:p>
            <a:pPr eaLnBrk="1" hangingPunct="1">
              <a:spcBef>
                <a:spcPct val="0"/>
              </a:spcBef>
              <a:buClrTx/>
              <a:buFontTx/>
              <a:buNone/>
            </a:pPr>
            <a:r>
              <a:rPr kumimoji="0" lang="es-ES_tradnl" altLang="en-US" sz="3600">
                <a:solidFill>
                  <a:schemeClr val="bg1"/>
                </a:solidFill>
                <a:latin typeface="Tahoma" panose="020B0604030504040204" pitchFamily="34" charset="0"/>
              </a:rPr>
              <a:t>El Hidrógeno </a:t>
            </a:r>
            <a:r>
              <a:rPr kumimoji="0" lang="es-ES_tradnl" altLang="en-US" sz="2800">
                <a:solidFill>
                  <a:schemeClr val="bg1"/>
                </a:solidFill>
                <a:latin typeface="Tahoma" panose="020B0604030504040204" pitchFamily="34" charset="0"/>
              </a:rPr>
              <a:t>(resumen)</a:t>
            </a:r>
            <a:endParaRPr kumimoji="0" lang="es-ES" altLang="en-US" sz="2800">
              <a:solidFill>
                <a:schemeClr val="bg1"/>
              </a:solidFill>
              <a:latin typeface="Tahoma" panose="020B0604030504040204" pitchFamily="34" charset="0"/>
            </a:endParaRPr>
          </a:p>
        </p:txBody>
      </p:sp>
      <p:pic>
        <p:nvPicPr>
          <p:cNvPr id="14346" name="Picture 16" descr="http://img.ecoymotor.com/wp-content/uploads/2011/05/coche_hidrogen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438" y="1989138"/>
            <a:ext cx="3924300" cy="2952750"/>
          </a:xfrm>
          <a:prstGeom prst="rect">
            <a:avLst/>
          </a:prstGeom>
          <a:noFill/>
          <a:ln w="38100">
            <a:solidFill>
              <a:schemeClr val="bg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a:solidFill>
                <a:schemeClr val="tx1"/>
              </a:solidFill>
              <a:latin typeface="Tahoma" panose="020B0604030504040204" pitchFamily="34" charset="0"/>
            </a:endParaRPr>
          </a:p>
        </p:txBody>
      </p:sp>
      <p:sp>
        <p:nvSpPr>
          <p:cNvPr id="32771"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a:solidFill>
                  <a:schemeClr val="tx1"/>
                </a:solidFill>
                <a:latin typeface="Calibri" panose="020F0502020204030204" pitchFamily="34" charset="0"/>
              </a:rPr>
              <a:t>Tema 8. El hidrógeno</a:t>
            </a:r>
          </a:p>
        </p:txBody>
      </p:sp>
      <p:sp>
        <p:nvSpPr>
          <p:cNvPr id="32772"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a:solidFill>
                  <a:srgbClr val="666699"/>
                </a:solidFill>
                <a:latin typeface="Tahoma" panose="020B0604030504040204" pitchFamily="34" charset="0"/>
              </a:rPr>
              <a:t>uned</a:t>
            </a:r>
          </a:p>
        </p:txBody>
      </p:sp>
      <p:sp>
        <p:nvSpPr>
          <p:cNvPr id="32773"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84E063C0-F88A-466B-BD3B-8463030F4D99}" type="slidenum">
              <a:rPr kumimoji="0" lang="en-US" altLang="en-US" sz="1400" b="0">
                <a:solidFill>
                  <a:schemeClr val="tx1"/>
                </a:solidFill>
                <a:latin typeface="Tahoma" panose="020B0604030504040204" pitchFamily="34" charset="0"/>
              </a:rPr>
              <a:pPr algn="r" eaLnBrk="1" hangingPunct="1">
                <a:spcBef>
                  <a:spcPct val="0"/>
                </a:spcBef>
                <a:buClrTx/>
                <a:buFontTx/>
                <a:buNone/>
              </a:pPr>
              <a:t>20</a:t>
            </a:fld>
            <a:endParaRPr kumimoji="0" lang="en-US" altLang="en-US" sz="1400" b="0">
              <a:solidFill>
                <a:schemeClr val="tx1"/>
              </a:solidFill>
              <a:latin typeface="Tahoma" panose="020B0604030504040204" pitchFamily="34" charset="0"/>
            </a:endParaRPr>
          </a:p>
        </p:txBody>
      </p:sp>
      <p:sp>
        <p:nvSpPr>
          <p:cNvPr id="37894" name="Rectangle 15"/>
          <p:cNvSpPr>
            <a:spLocks noChangeArrowheads="1"/>
          </p:cNvSpPr>
          <p:nvPr/>
        </p:nvSpPr>
        <p:spPr bwMode="auto">
          <a:xfrm>
            <a:off x="1069975" y="1557338"/>
            <a:ext cx="7462838" cy="1836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marL="176213" indent="-176213">
              <a:spcBef>
                <a:spcPct val="20000"/>
              </a:spcBef>
              <a:buClr>
                <a:srgbClr val="FF0000"/>
              </a:buClr>
              <a:buFontTx/>
              <a:buChar char="•"/>
              <a:defRPr/>
            </a:pPr>
            <a:r>
              <a:rPr kumimoji="0" lang="es-ES" sz="1800" b="0" dirty="0">
                <a:solidFill>
                  <a:srgbClr val="002060"/>
                </a:solidFill>
                <a:latin typeface="Calibri" pitchFamily="34" charset="0"/>
                <a:cs typeface="Arial" charset="0"/>
              </a:rPr>
              <a:t>La </a:t>
            </a:r>
            <a:r>
              <a:rPr kumimoji="0" lang="es-ES" sz="1800" dirty="0">
                <a:solidFill>
                  <a:srgbClr val="002060"/>
                </a:solidFill>
                <a:latin typeface="Calibri" pitchFamily="34" charset="0"/>
                <a:cs typeface="Arial" charset="0"/>
              </a:rPr>
              <a:t>dureza</a:t>
            </a:r>
            <a:r>
              <a:rPr kumimoji="0" lang="es-ES" sz="1800" b="0" dirty="0">
                <a:solidFill>
                  <a:srgbClr val="002060"/>
                </a:solidFill>
                <a:latin typeface="Calibri" pitchFamily="34" charset="0"/>
                <a:cs typeface="Arial" charset="0"/>
              </a:rPr>
              <a:t> del agua se expresa por tanto en mg/l de CaCO</a:t>
            </a:r>
            <a:r>
              <a:rPr kumimoji="0" lang="es-ES" sz="1800" b="0" baseline="-25000" dirty="0">
                <a:solidFill>
                  <a:srgbClr val="002060"/>
                </a:solidFill>
                <a:latin typeface="Calibri" pitchFamily="34" charset="0"/>
                <a:cs typeface="Arial" charset="0"/>
              </a:rPr>
              <a:t>3</a:t>
            </a:r>
            <a:r>
              <a:rPr kumimoji="0" lang="es-ES" sz="1800" b="0" dirty="0">
                <a:solidFill>
                  <a:srgbClr val="002060"/>
                </a:solidFill>
                <a:latin typeface="Calibri" pitchFamily="34" charset="0"/>
                <a:cs typeface="Arial" charset="0"/>
              </a:rPr>
              <a:t>. Según su grado de dureza, las aguas naturales se clasifican en:</a:t>
            </a:r>
          </a:p>
          <a:p>
            <a:pPr marL="914400" lvl="1" indent="-285750">
              <a:lnSpc>
                <a:spcPct val="90000"/>
              </a:lnSpc>
              <a:spcBef>
                <a:spcPts val="600"/>
              </a:spcBef>
              <a:buFont typeface="+mj-lt"/>
              <a:buAutoNum type="arabicPeriod"/>
              <a:defRPr/>
            </a:pPr>
            <a:r>
              <a:rPr kumimoji="0" lang="es-ES" sz="1600" b="0" kern="0" dirty="0">
                <a:solidFill>
                  <a:srgbClr val="4D4D4D"/>
                </a:solidFill>
                <a:latin typeface="Calibri" pitchFamily="34" charset="0"/>
                <a:cs typeface="Arial" charset="0"/>
              </a:rPr>
              <a:t>Aguas </a:t>
            </a:r>
            <a:r>
              <a:rPr kumimoji="0" lang="es-ES" sz="1600" kern="0" dirty="0">
                <a:solidFill>
                  <a:srgbClr val="4D4D4D"/>
                </a:solidFill>
                <a:latin typeface="Calibri" pitchFamily="34" charset="0"/>
                <a:cs typeface="Arial" charset="0"/>
              </a:rPr>
              <a:t>Blandas</a:t>
            </a:r>
            <a:r>
              <a:rPr kumimoji="0" lang="es-ES" sz="1600" b="0" kern="0" dirty="0">
                <a:solidFill>
                  <a:srgbClr val="4D4D4D"/>
                </a:solidFill>
                <a:latin typeface="Calibri" pitchFamily="34" charset="0"/>
                <a:cs typeface="Arial" charset="0"/>
              </a:rPr>
              <a:t>: </a:t>
            </a:r>
            <a:r>
              <a:rPr kumimoji="0" lang="es-ES" sz="1600" b="0" kern="0" dirty="0">
                <a:solidFill>
                  <a:srgbClr val="4D4D4D"/>
                </a:solidFill>
                <a:latin typeface="Times New Roman" pitchFamily="18" charset="0"/>
                <a:cs typeface="Times New Roman" pitchFamily="18" charset="0"/>
              </a:rPr>
              <a:t>[CaCO</a:t>
            </a:r>
            <a:r>
              <a:rPr kumimoji="0" lang="es-ES" sz="1600" b="0" kern="0" baseline="-25000" dirty="0">
                <a:solidFill>
                  <a:srgbClr val="4D4D4D"/>
                </a:solidFill>
                <a:latin typeface="Times New Roman" pitchFamily="18" charset="0"/>
                <a:cs typeface="Times New Roman" pitchFamily="18" charset="0"/>
              </a:rPr>
              <a:t>3</a:t>
            </a:r>
            <a:r>
              <a:rPr kumimoji="0" lang="es-ES" sz="1600" b="0" kern="0" dirty="0">
                <a:solidFill>
                  <a:srgbClr val="4D4D4D"/>
                </a:solidFill>
                <a:latin typeface="Times New Roman" pitchFamily="18" charset="0"/>
                <a:cs typeface="Times New Roman" pitchFamily="18" charset="0"/>
              </a:rPr>
              <a:t>] &lt; 50 mg/l</a:t>
            </a:r>
          </a:p>
          <a:p>
            <a:pPr marL="914400" lvl="1" indent="-285750">
              <a:lnSpc>
                <a:spcPct val="90000"/>
              </a:lnSpc>
              <a:spcBef>
                <a:spcPts val="600"/>
              </a:spcBef>
              <a:buFont typeface="+mj-lt"/>
              <a:buAutoNum type="arabicPeriod"/>
              <a:defRPr/>
            </a:pPr>
            <a:r>
              <a:rPr kumimoji="0" lang="es-ES" sz="1600" b="0" kern="0" dirty="0">
                <a:solidFill>
                  <a:srgbClr val="4D4D4D"/>
                </a:solidFill>
                <a:latin typeface="Calibri" pitchFamily="34" charset="0"/>
                <a:cs typeface="Arial" charset="0"/>
              </a:rPr>
              <a:t>Aguas </a:t>
            </a:r>
            <a:r>
              <a:rPr kumimoji="0" lang="es-ES" sz="1600" kern="0" dirty="0">
                <a:solidFill>
                  <a:srgbClr val="4D4D4D"/>
                </a:solidFill>
                <a:latin typeface="Calibri" pitchFamily="34" charset="0"/>
                <a:cs typeface="Arial" charset="0"/>
              </a:rPr>
              <a:t>Moderadamente Duras</a:t>
            </a:r>
            <a:r>
              <a:rPr kumimoji="0" lang="es-ES" sz="1600" b="0" kern="0" dirty="0">
                <a:solidFill>
                  <a:srgbClr val="4D4D4D"/>
                </a:solidFill>
                <a:latin typeface="Calibri" pitchFamily="34" charset="0"/>
                <a:cs typeface="Arial" charset="0"/>
              </a:rPr>
              <a:t>: </a:t>
            </a:r>
            <a:r>
              <a:rPr kumimoji="0" lang="es-ES" sz="1600" b="0" kern="0" dirty="0">
                <a:solidFill>
                  <a:srgbClr val="4D4D4D"/>
                </a:solidFill>
                <a:latin typeface="Times New Roman" pitchFamily="18" charset="0"/>
                <a:cs typeface="Times New Roman" pitchFamily="18" charset="0"/>
              </a:rPr>
              <a:t>50 mg/l &lt; [CaCO</a:t>
            </a:r>
            <a:r>
              <a:rPr kumimoji="0" lang="es-ES" sz="1600" b="0" kern="0" baseline="-25000" dirty="0">
                <a:solidFill>
                  <a:srgbClr val="4D4D4D"/>
                </a:solidFill>
                <a:latin typeface="Times New Roman" pitchFamily="18" charset="0"/>
                <a:cs typeface="Times New Roman" pitchFamily="18" charset="0"/>
              </a:rPr>
              <a:t>3</a:t>
            </a:r>
            <a:r>
              <a:rPr kumimoji="0" lang="es-ES" sz="1600" b="0" kern="0" dirty="0">
                <a:solidFill>
                  <a:srgbClr val="4D4D4D"/>
                </a:solidFill>
                <a:latin typeface="Times New Roman" pitchFamily="18" charset="0"/>
                <a:cs typeface="Times New Roman" pitchFamily="18" charset="0"/>
              </a:rPr>
              <a:t>] &lt; 150 mg/l</a:t>
            </a:r>
          </a:p>
          <a:p>
            <a:pPr marL="914400" lvl="1" indent="-285750">
              <a:lnSpc>
                <a:spcPct val="90000"/>
              </a:lnSpc>
              <a:spcBef>
                <a:spcPts val="600"/>
              </a:spcBef>
              <a:buFont typeface="+mj-lt"/>
              <a:buAutoNum type="arabicPeriod"/>
              <a:defRPr/>
            </a:pPr>
            <a:r>
              <a:rPr kumimoji="0" lang="es-ES" sz="1600" b="0" kern="0" dirty="0">
                <a:solidFill>
                  <a:srgbClr val="4D4D4D"/>
                </a:solidFill>
                <a:latin typeface="Calibri" pitchFamily="34" charset="0"/>
                <a:cs typeface="Arial" charset="0"/>
              </a:rPr>
              <a:t>Aguas </a:t>
            </a:r>
            <a:r>
              <a:rPr kumimoji="0" lang="es-ES" sz="1600" kern="0" dirty="0">
                <a:solidFill>
                  <a:srgbClr val="4D4D4D"/>
                </a:solidFill>
                <a:latin typeface="Calibri" pitchFamily="34" charset="0"/>
                <a:cs typeface="Arial" charset="0"/>
              </a:rPr>
              <a:t>Duras</a:t>
            </a:r>
            <a:r>
              <a:rPr kumimoji="0" lang="es-ES" sz="1600" b="0" kern="0" dirty="0">
                <a:solidFill>
                  <a:srgbClr val="4D4D4D"/>
                </a:solidFill>
                <a:latin typeface="Calibri" pitchFamily="34" charset="0"/>
                <a:cs typeface="Arial" charset="0"/>
              </a:rPr>
              <a:t>: </a:t>
            </a:r>
            <a:r>
              <a:rPr kumimoji="0" lang="es-ES" sz="1600" b="0" kern="0" dirty="0">
                <a:solidFill>
                  <a:srgbClr val="4D4D4D"/>
                </a:solidFill>
                <a:latin typeface="Times New Roman" pitchFamily="18" charset="0"/>
                <a:cs typeface="Times New Roman" pitchFamily="18" charset="0"/>
              </a:rPr>
              <a:t>150 mg/l &lt; [CaCO</a:t>
            </a:r>
            <a:r>
              <a:rPr kumimoji="0" lang="es-ES" sz="1600" b="0" kern="0" baseline="-25000" dirty="0">
                <a:solidFill>
                  <a:srgbClr val="4D4D4D"/>
                </a:solidFill>
                <a:latin typeface="Times New Roman" pitchFamily="18" charset="0"/>
                <a:cs typeface="Times New Roman" pitchFamily="18" charset="0"/>
              </a:rPr>
              <a:t>3</a:t>
            </a:r>
            <a:r>
              <a:rPr kumimoji="0" lang="es-ES" sz="1600" b="0" kern="0" dirty="0">
                <a:solidFill>
                  <a:srgbClr val="4D4D4D"/>
                </a:solidFill>
                <a:latin typeface="Times New Roman" pitchFamily="18" charset="0"/>
                <a:cs typeface="Times New Roman" pitchFamily="18" charset="0"/>
              </a:rPr>
              <a:t>] &lt; 300 mg/l</a:t>
            </a:r>
          </a:p>
          <a:p>
            <a:pPr marL="914400" lvl="1" indent="-285750">
              <a:lnSpc>
                <a:spcPct val="90000"/>
              </a:lnSpc>
              <a:spcBef>
                <a:spcPts val="600"/>
              </a:spcBef>
              <a:buFont typeface="+mj-lt"/>
              <a:buAutoNum type="arabicPeriod"/>
              <a:defRPr/>
            </a:pPr>
            <a:r>
              <a:rPr kumimoji="0" lang="es-ES" sz="1600" b="0" kern="0" dirty="0">
                <a:solidFill>
                  <a:srgbClr val="4D4D4D"/>
                </a:solidFill>
                <a:latin typeface="Calibri" pitchFamily="34" charset="0"/>
                <a:cs typeface="Arial" charset="0"/>
              </a:rPr>
              <a:t>Aguas </a:t>
            </a:r>
            <a:r>
              <a:rPr kumimoji="0" lang="es-ES" sz="1600" kern="0" dirty="0">
                <a:solidFill>
                  <a:srgbClr val="4D4D4D"/>
                </a:solidFill>
                <a:latin typeface="Calibri" pitchFamily="34" charset="0"/>
                <a:cs typeface="Arial" charset="0"/>
              </a:rPr>
              <a:t>Muy Duras</a:t>
            </a:r>
            <a:r>
              <a:rPr kumimoji="0" lang="es-ES" sz="1600" b="0" kern="0" dirty="0">
                <a:solidFill>
                  <a:srgbClr val="4D4D4D"/>
                </a:solidFill>
                <a:latin typeface="Calibri" pitchFamily="34" charset="0"/>
                <a:cs typeface="Arial" charset="0"/>
              </a:rPr>
              <a:t>: </a:t>
            </a:r>
            <a:r>
              <a:rPr kumimoji="0" lang="es-ES" sz="1600" b="0" kern="0" dirty="0">
                <a:solidFill>
                  <a:srgbClr val="4D4D4D"/>
                </a:solidFill>
                <a:latin typeface="Times New Roman" pitchFamily="18" charset="0"/>
                <a:cs typeface="Times New Roman" pitchFamily="18" charset="0"/>
              </a:rPr>
              <a:t>[CaCO</a:t>
            </a:r>
            <a:r>
              <a:rPr kumimoji="0" lang="es-ES" sz="1600" b="0" kern="0" baseline="-25000" dirty="0">
                <a:solidFill>
                  <a:srgbClr val="4D4D4D"/>
                </a:solidFill>
                <a:latin typeface="Times New Roman" pitchFamily="18" charset="0"/>
                <a:cs typeface="Times New Roman" pitchFamily="18" charset="0"/>
              </a:rPr>
              <a:t>3</a:t>
            </a:r>
            <a:r>
              <a:rPr kumimoji="0" lang="es-ES" sz="1600" b="0" kern="0" dirty="0">
                <a:solidFill>
                  <a:srgbClr val="4D4D4D"/>
                </a:solidFill>
                <a:latin typeface="Times New Roman" pitchFamily="18" charset="0"/>
                <a:cs typeface="Times New Roman" pitchFamily="18" charset="0"/>
              </a:rPr>
              <a:t>] &gt; 300 mg/l</a:t>
            </a:r>
          </a:p>
        </p:txBody>
      </p:sp>
      <p:sp>
        <p:nvSpPr>
          <p:cNvPr id="32775" name="Rectangle 15"/>
          <p:cNvSpPr>
            <a:spLocks noChangeArrowheads="1"/>
          </p:cNvSpPr>
          <p:nvPr/>
        </p:nvSpPr>
        <p:spPr bwMode="auto">
          <a:xfrm>
            <a:off x="1069975" y="3573463"/>
            <a:ext cx="7462838" cy="2563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633413" indent="-176213"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pPr>
            <a:r>
              <a:rPr kumimoji="0" lang="es-ES" altLang="en-US" sz="1800" b="0">
                <a:solidFill>
                  <a:srgbClr val="002060"/>
                </a:solidFill>
                <a:latin typeface="Calibri" panose="020F0502020204030204" pitchFamily="34" charset="0"/>
              </a:rPr>
              <a:t>Según el origen de la dureza de las aguas, se clasifican en dureza </a:t>
            </a:r>
            <a:r>
              <a:rPr kumimoji="0" lang="es-ES" altLang="en-US" sz="1800">
                <a:solidFill>
                  <a:srgbClr val="002060"/>
                </a:solidFill>
                <a:latin typeface="Calibri" panose="020F0502020204030204" pitchFamily="34" charset="0"/>
              </a:rPr>
              <a:t>temporal</a:t>
            </a:r>
            <a:r>
              <a:rPr kumimoji="0" lang="es-ES" altLang="en-US" sz="1800" b="0">
                <a:solidFill>
                  <a:srgbClr val="002060"/>
                </a:solidFill>
                <a:latin typeface="Calibri" panose="020F0502020204030204" pitchFamily="34" charset="0"/>
              </a:rPr>
              <a:t> y dureza </a:t>
            </a:r>
            <a:r>
              <a:rPr kumimoji="0" lang="es-ES" altLang="en-US" sz="1800">
                <a:solidFill>
                  <a:srgbClr val="002060"/>
                </a:solidFill>
                <a:latin typeface="Calibri" panose="020F0502020204030204" pitchFamily="34" charset="0"/>
              </a:rPr>
              <a:t>permanente</a:t>
            </a:r>
            <a:r>
              <a:rPr kumimoji="0" lang="es-ES" altLang="en-US" sz="1800" b="0">
                <a:solidFill>
                  <a:srgbClr val="002060"/>
                </a:solidFill>
                <a:latin typeface="Calibri" panose="020F0502020204030204" pitchFamily="34" charset="0"/>
              </a:rPr>
              <a:t>. La suma de ambas es la </a:t>
            </a:r>
            <a:r>
              <a:rPr kumimoji="0" lang="es-ES" altLang="en-US" sz="1800">
                <a:solidFill>
                  <a:srgbClr val="002060"/>
                </a:solidFill>
                <a:latin typeface="Calibri" panose="020F0502020204030204" pitchFamily="34" charset="0"/>
              </a:rPr>
              <a:t>dureza total</a:t>
            </a:r>
            <a:r>
              <a:rPr kumimoji="0" lang="es-ES" altLang="en-US" sz="1800" b="0">
                <a:solidFill>
                  <a:srgbClr val="002060"/>
                </a:solidFill>
                <a:latin typeface="Calibri" panose="020F0502020204030204" pitchFamily="34" charset="0"/>
              </a:rPr>
              <a:t>.</a:t>
            </a:r>
          </a:p>
          <a:p>
            <a:pPr lvl="1" eaLnBrk="1" hangingPunct="1">
              <a:buClr>
                <a:srgbClr val="FF0000"/>
              </a:buClr>
              <a:buFontTx/>
              <a:buChar char="•"/>
            </a:pPr>
            <a:r>
              <a:rPr kumimoji="0" lang="es-ES" altLang="en-US" sz="1600" b="0">
                <a:solidFill>
                  <a:srgbClr val="000000"/>
                </a:solidFill>
                <a:latin typeface="Calibri" panose="020F0502020204030204" pitchFamily="34" charset="0"/>
              </a:rPr>
              <a:t>La dureza </a:t>
            </a:r>
            <a:r>
              <a:rPr kumimoji="0" lang="es-ES" altLang="en-US" sz="1600" b="0" u="sng">
                <a:solidFill>
                  <a:srgbClr val="000000"/>
                </a:solidFill>
                <a:latin typeface="Calibri" panose="020F0502020204030204" pitchFamily="34" charset="0"/>
              </a:rPr>
              <a:t>temporal</a:t>
            </a:r>
            <a:r>
              <a:rPr kumimoji="0" lang="es-ES" altLang="en-US" sz="1600" b="0">
                <a:solidFill>
                  <a:srgbClr val="000000"/>
                </a:solidFill>
                <a:latin typeface="Calibri" panose="020F0502020204030204" pitchFamily="34" charset="0"/>
              </a:rPr>
              <a:t> está causada por la presencia de iones bicarbonato asociado con Ca</a:t>
            </a:r>
            <a:r>
              <a:rPr kumimoji="0" lang="es-ES" altLang="en-US" sz="1600" b="0" baseline="30000">
                <a:solidFill>
                  <a:srgbClr val="000000"/>
                </a:solidFill>
                <a:latin typeface="Calibri" panose="020F0502020204030204" pitchFamily="34" charset="0"/>
              </a:rPr>
              <a:t>2+</a:t>
            </a:r>
            <a:r>
              <a:rPr kumimoji="0" lang="es-ES" altLang="en-US" sz="1600" b="0">
                <a:solidFill>
                  <a:srgbClr val="000000"/>
                </a:solidFill>
                <a:latin typeface="Calibri" panose="020F0502020204030204" pitchFamily="34" charset="0"/>
              </a:rPr>
              <a:t> y Mg</a:t>
            </a:r>
            <a:r>
              <a:rPr kumimoji="0" lang="es-ES" altLang="en-US" sz="1600" b="0" baseline="30000">
                <a:solidFill>
                  <a:srgbClr val="000000"/>
                </a:solidFill>
                <a:latin typeface="Calibri" panose="020F0502020204030204" pitchFamily="34" charset="0"/>
              </a:rPr>
              <a:t>2+</a:t>
            </a:r>
            <a:r>
              <a:rPr kumimoji="0" lang="es-ES" altLang="en-US" sz="1600" b="0">
                <a:solidFill>
                  <a:srgbClr val="000000"/>
                </a:solidFill>
                <a:latin typeface="Calibri" panose="020F0502020204030204" pitchFamily="34" charset="0"/>
              </a:rPr>
              <a:t>. Se puede eliminar por ebullición: </a:t>
            </a:r>
          </a:p>
          <a:p>
            <a:pPr lvl="1" eaLnBrk="1" hangingPunct="1">
              <a:buClr>
                <a:srgbClr val="FF0000"/>
              </a:buClr>
              <a:buFontTx/>
              <a:buChar char="•"/>
            </a:pPr>
            <a:endParaRPr kumimoji="0" lang="es-ES" altLang="en-US" sz="1600" b="0">
              <a:solidFill>
                <a:srgbClr val="000000"/>
              </a:solidFill>
              <a:latin typeface="Calibri" panose="020F0502020204030204" pitchFamily="34" charset="0"/>
            </a:endParaRPr>
          </a:p>
          <a:p>
            <a:pPr lvl="1" eaLnBrk="1" hangingPunct="1">
              <a:buClr>
                <a:srgbClr val="FF0000"/>
              </a:buClr>
              <a:buFontTx/>
              <a:buChar char="•"/>
            </a:pPr>
            <a:endParaRPr kumimoji="0" lang="es-ES" altLang="en-US" sz="1600" b="0">
              <a:solidFill>
                <a:srgbClr val="000000"/>
              </a:solidFill>
              <a:latin typeface="Calibri" panose="020F0502020204030204" pitchFamily="34" charset="0"/>
            </a:endParaRPr>
          </a:p>
          <a:p>
            <a:pPr lvl="1" eaLnBrk="1" hangingPunct="1">
              <a:buClr>
                <a:srgbClr val="FF0000"/>
              </a:buClr>
              <a:buFontTx/>
              <a:buChar char="•"/>
            </a:pPr>
            <a:r>
              <a:rPr kumimoji="0" lang="es-ES" altLang="en-US" sz="1600" b="0">
                <a:solidFill>
                  <a:srgbClr val="000000"/>
                </a:solidFill>
                <a:latin typeface="Calibri" panose="020F0502020204030204" pitchFamily="34" charset="0"/>
              </a:rPr>
              <a:t>La dureza </a:t>
            </a:r>
            <a:r>
              <a:rPr kumimoji="0" lang="es-ES" altLang="en-US" sz="1600" b="0" u="sng">
                <a:solidFill>
                  <a:srgbClr val="000000"/>
                </a:solidFill>
                <a:latin typeface="Calibri" panose="020F0502020204030204" pitchFamily="34" charset="0"/>
              </a:rPr>
              <a:t>permanente</a:t>
            </a:r>
            <a:r>
              <a:rPr kumimoji="0" lang="es-ES" altLang="en-US" sz="1600" b="0">
                <a:solidFill>
                  <a:srgbClr val="000000"/>
                </a:solidFill>
                <a:latin typeface="Calibri" panose="020F0502020204030204" pitchFamily="34" charset="0"/>
              </a:rPr>
              <a:t>, no debida a bicarbonatos, se debe a la presencia de los mismos cationes pero asociados a otros aniones (sulfatos, cloruros, nitratos), que no precipitan por ebullición</a:t>
            </a:r>
          </a:p>
        </p:txBody>
      </p:sp>
      <p:pic>
        <p:nvPicPr>
          <p:cNvPr id="3277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4025" y="4868863"/>
            <a:ext cx="4413250" cy="379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 Box 7"/>
          <p:cNvSpPr txBox="1">
            <a:spLocks noChangeArrowheads="1"/>
          </p:cNvSpPr>
          <p:nvPr/>
        </p:nvSpPr>
        <p:spPr bwMode="auto">
          <a:xfrm>
            <a:off x="179388" y="476250"/>
            <a:ext cx="6938962"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defRPr kumimoji="1" sz="2800" b="1">
                <a:solidFill>
                  <a:srgbClr val="0033CC"/>
                </a:solidFill>
                <a:latin typeface="Verdana" pitchFamily="34" charset="0"/>
                <a:cs typeface="Arial" charset="0"/>
              </a:defRPr>
            </a:lvl1pPr>
            <a:lvl2pPr marL="742950" indent="-285750" eaLnBrk="0" hangingPunct="0">
              <a:defRPr kumimoji="1" sz="2800" b="1">
                <a:solidFill>
                  <a:srgbClr val="0033CC"/>
                </a:solidFill>
                <a:latin typeface="Verdana" pitchFamily="34" charset="0"/>
                <a:cs typeface="Arial" charset="0"/>
              </a:defRPr>
            </a:lvl2pPr>
            <a:lvl3pPr marL="1143000" indent="-228600" eaLnBrk="0" hangingPunct="0">
              <a:defRPr kumimoji="1" sz="2800" b="1">
                <a:solidFill>
                  <a:srgbClr val="0033CC"/>
                </a:solidFill>
                <a:latin typeface="Verdana" pitchFamily="34" charset="0"/>
                <a:cs typeface="Arial" charset="0"/>
              </a:defRPr>
            </a:lvl3pPr>
            <a:lvl4pPr marL="1600200" indent="-228600" eaLnBrk="0" hangingPunct="0">
              <a:defRPr kumimoji="1" sz="2800" b="1">
                <a:solidFill>
                  <a:srgbClr val="0033CC"/>
                </a:solidFill>
                <a:latin typeface="Verdana" pitchFamily="34" charset="0"/>
                <a:cs typeface="Arial" charset="0"/>
              </a:defRPr>
            </a:lvl4pPr>
            <a:lvl5pPr marL="2057400" indent="-228600" eaLnBrk="0" hangingPunct="0">
              <a:defRPr kumimoji="1" sz="2800" b="1">
                <a:solidFill>
                  <a:srgbClr val="0033CC"/>
                </a:solidFill>
                <a:latin typeface="Verdana" pitchFamily="34" charset="0"/>
                <a:cs typeface="Arial" charset="0"/>
              </a:defRPr>
            </a:lvl5pPr>
            <a:lvl6pPr marL="2514600" indent="-228600" eaLnBrk="0" fontAlgn="base" hangingPunct="0">
              <a:spcBef>
                <a:spcPct val="0"/>
              </a:spcBef>
              <a:spcAft>
                <a:spcPct val="0"/>
              </a:spcAft>
              <a:defRPr kumimoji="1" sz="2800" b="1">
                <a:solidFill>
                  <a:srgbClr val="0033CC"/>
                </a:solidFill>
                <a:latin typeface="Verdana" pitchFamily="34" charset="0"/>
                <a:cs typeface="Arial" charset="0"/>
              </a:defRPr>
            </a:lvl6pPr>
            <a:lvl7pPr marL="2971800" indent="-228600" eaLnBrk="0" fontAlgn="base" hangingPunct="0">
              <a:spcBef>
                <a:spcPct val="0"/>
              </a:spcBef>
              <a:spcAft>
                <a:spcPct val="0"/>
              </a:spcAft>
              <a:defRPr kumimoji="1" sz="2800" b="1">
                <a:solidFill>
                  <a:srgbClr val="0033CC"/>
                </a:solidFill>
                <a:latin typeface="Verdana" pitchFamily="34" charset="0"/>
                <a:cs typeface="Arial" charset="0"/>
              </a:defRPr>
            </a:lvl7pPr>
            <a:lvl8pPr marL="3429000" indent="-228600" eaLnBrk="0" fontAlgn="base" hangingPunct="0">
              <a:spcBef>
                <a:spcPct val="0"/>
              </a:spcBef>
              <a:spcAft>
                <a:spcPct val="0"/>
              </a:spcAft>
              <a:defRPr kumimoji="1" sz="2800" b="1">
                <a:solidFill>
                  <a:srgbClr val="0033CC"/>
                </a:solidFill>
                <a:latin typeface="Verdana" pitchFamily="34" charset="0"/>
                <a:cs typeface="Arial" charset="0"/>
              </a:defRPr>
            </a:lvl8pPr>
            <a:lvl9pPr marL="3886200" indent="-228600" eaLnBrk="0" fontAlgn="base" hangingPunct="0">
              <a:spcBef>
                <a:spcPct val="0"/>
              </a:spcBef>
              <a:spcAft>
                <a:spcPct val="0"/>
              </a:spcAft>
              <a:defRPr kumimoji="1" sz="2800" b="1">
                <a:solidFill>
                  <a:srgbClr val="0033CC"/>
                </a:solidFill>
                <a:latin typeface="Verdana" pitchFamily="34" charset="0"/>
                <a:cs typeface="Arial" charset="0"/>
              </a:defRPr>
            </a:lvl9pPr>
          </a:lstStyle>
          <a:p>
            <a:pPr eaLnBrk="1" hangingPunct="1">
              <a:buClr>
                <a:srgbClr val="FF3300"/>
              </a:buClr>
              <a:buFont typeface="Wingdings" pitchFamily="2" charset="2"/>
              <a:buNone/>
              <a:defRPr/>
            </a:pPr>
            <a:r>
              <a:rPr kumimoji="0" lang="es-ES" altLang="es-ES" sz="1800" b="0" dirty="0" smtClean="0">
                <a:solidFill>
                  <a:schemeClr val="accent4">
                    <a:lumMod val="60000"/>
                    <a:lumOff val="40000"/>
                  </a:schemeClr>
                </a:solidFill>
                <a:latin typeface="Arial" charset="0"/>
              </a:rPr>
              <a:t>10. </a:t>
            </a:r>
            <a:r>
              <a:rPr kumimoji="0" lang="es-ES" altLang="es-ES" sz="1800" b="0" dirty="0">
                <a:solidFill>
                  <a:schemeClr val="accent4">
                    <a:lumMod val="60000"/>
                    <a:lumOff val="40000"/>
                  </a:schemeClr>
                </a:solidFill>
                <a:latin typeface="Arial" charset="0"/>
              </a:rPr>
              <a:t>Tratamientos del agua para consumo y para la </a:t>
            </a:r>
            <a:r>
              <a:rPr kumimoji="0" lang="es-ES" altLang="es-ES" sz="1800" b="0" dirty="0" smtClean="0">
                <a:solidFill>
                  <a:schemeClr val="accent4">
                    <a:lumMod val="60000"/>
                    <a:lumOff val="40000"/>
                  </a:schemeClr>
                </a:solidFill>
                <a:latin typeface="Arial" charset="0"/>
              </a:rPr>
              <a:t>industria</a:t>
            </a:r>
            <a:endParaRPr kumimoji="0" lang="es-ES" altLang="es-ES" sz="1800" b="0" dirty="0">
              <a:solidFill>
                <a:schemeClr val="accent4">
                  <a:lumMod val="60000"/>
                  <a:lumOff val="40000"/>
                </a:schemeClr>
              </a:solidFill>
              <a:latin typeface="Arial" charset="0"/>
            </a:endParaRPr>
          </a:p>
        </p:txBody>
      </p:sp>
      <p:sp>
        <p:nvSpPr>
          <p:cNvPr id="32778" name="Rectangle 3"/>
          <p:cNvSpPr>
            <a:spLocks noChangeArrowheads="1"/>
          </p:cNvSpPr>
          <p:nvPr/>
        </p:nvSpPr>
        <p:spPr bwMode="auto">
          <a:xfrm>
            <a:off x="179388" y="765175"/>
            <a:ext cx="763587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Calibri" panose="020F0502020204030204" pitchFamily="34" charset="0"/>
              <a:buChar char="→"/>
            </a:pPr>
            <a:r>
              <a:rPr lang="es-ES" altLang="es-ES" sz="1800" b="0" i="1">
                <a:latin typeface="Calibri" panose="020F0502020204030204" pitchFamily="34" charset="0"/>
              </a:rPr>
              <a:t>2. Dureza del agua</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a:solidFill>
                <a:schemeClr val="tx1"/>
              </a:solidFill>
              <a:latin typeface="Tahoma" panose="020B0604030504040204" pitchFamily="34" charset="0"/>
            </a:endParaRPr>
          </a:p>
        </p:txBody>
      </p:sp>
      <p:sp>
        <p:nvSpPr>
          <p:cNvPr id="33795"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a:solidFill>
                  <a:schemeClr val="tx1"/>
                </a:solidFill>
                <a:latin typeface="Calibri" panose="020F0502020204030204" pitchFamily="34" charset="0"/>
              </a:rPr>
              <a:t>Tema 8. El hidrógeno</a:t>
            </a:r>
          </a:p>
        </p:txBody>
      </p:sp>
      <p:sp>
        <p:nvSpPr>
          <p:cNvPr id="33796"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a:solidFill>
                  <a:srgbClr val="666699"/>
                </a:solidFill>
                <a:latin typeface="Tahoma" panose="020B0604030504040204" pitchFamily="34" charset="0"/>
              </a:rPr>
              <a:t>uned</a:t>
            </a:r>
          </a:p>
        </p:txBody>
      </p:sp>
      <p:sp>
        <p:nvSpPr>
          <p:cNvPr id="33797"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85C7E21F-7A2C-4DD4-951E-0A5F25BE00CD}" type="slidenum">
              <a:rPr kumimoji="0" lang="en-US" altLang="en-US" sz="1400" b="0">
                <a:solidFill>
                  <a:schemeClr val="tx1"/>
                </a:solidFill>
                <a:latin typeface="Tahoma" panose="020B0604030504040204" pitchFamily="34" charset="0"/>
              </a:rPr>
              <a:pPr algn="r" eaLnBrk="1" hangingPunct="1">
                <a:spcBef>
                  <a:spcPct val="0"/>
                </a:spcBef>
                <a:buClrTx/>
                <a:buFontTx/>
                <a:buNone/>
              </a:pPr>
              <a:t>21</a:t>
            </a:fld>
            <a:endParaRPr kumimoji="0" lang="en-US" altLang="en-US" sz="1400" b="0">
              <a:solidFill>
                <a:schemeClr val="tx1"/>
              </a:solidFill>
              <a:latin typeface="Tahoma" panose="020B0604030504040204" pitchFamily="34" charset="0"/>
            </a:endParaRPr>
          </a:p>
        </p:txBody>
      </p:sp>
      <p:sp>
        <p:nvSpPr>
          <p:cNvPr id="33798" name="Rectangle 3"/>
          <p:cNvSpPr>
            <a:spLocks noChangeArrowheads="1"/>
          </p:cNvSpPr>
          <p:nvPr/>
        </p:nvSpPr>
        <p:spPr bwMode="auto">
          <a:xfrm>
            <a:off x="681038" y="1196975"/>
            <a:ext cx="80486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79388" indent="-179388"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Wingdings" panose="05000000000000000000" pitchFamily="2" charset="2"/>
              <a:buChar char="§"/>
            </a:pPr>
            <a:r>
              <a:rPr lang="es-ES" altLang="en-US" sz="2000">
                <a:latin typeface="Calibri" panose="020F0502020204030204" pitchFamily="34" charset="0"/>
              </a:rPr>
              <a:t> 3. Métodos de ablandamiento de aguas para usos industriales</a:t>
            </a:r>
          </a:p>
        </p:txBody>
      </p:sp>
      <p:sp>
        <p:nvSpPr>
          <p:cNvPr id="33799" name="Rectangle 15"/>
          <p:cNvSpPr>
            <a:spLocks noChangeArrowheads="1"/>
          </p:cNvSpPr>
          <p:nvPr/>
        </p:nvSpPr>
        <p:spPr bwMode="auto">
          <a:xfrm>
            <a:off x="925513" y="1700213"/>
            <a:ext cx="7462837" cy="92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pPr>
            <a:r>
              <a:rPr kumimoji="0" lang="es-ES" altLang="en-US" sz="1800" b="0">
                <a:solidFill>
                  <a:srgbClr val="002060"/>
                </a:solidFill>
                <a:latin typeface="Calibri" panose="020F0502020204030204" pitchFamily="34" charset="0"/>
              </a:rPr>
              <a:t>A nivel industrial, las aguas duras que se destinan a procesos de lavado y en calderas, requieren </a:t>
            </a:r>
            <a:r>
              <a:rPr kumimoji="0" lang="es-ES" altLang="en-US" sz="1800" b="0" i="1">
                <a:solidFill>
                  <a:srgbClr val="002060"/>
                </a:solidFill>
                <a:latin typeface="Calibri" panose="020F0502020204030204" pitchFamily="34" charset="0"/>
              </a:rPr>
              <a:t>procesos de ablandamiento</a:t>
            </a:r>
            <a:r>
              <a:rPr kumimoji="0" lang="es-ES" altLang="en-US" sz="1800" b="0">
                <a:solidFill>
                  <a:srgbClr val="002060"/>
                </a:solidFill>
                <a:latin typeface="Calibri" panose="020F0502020204030204" pitchFamily="34" charset="0"/>
              </a:rPr>
              <a:t>. Hay dos procesos fundamentales: el de la </a:t>
            </a:r>
            <a:r>
              <a:rPr kumimoji="0" lang="es-ES" altLang="en-US" sz="1800" b="0" i="1">
                <a:solidFill>
                  <a:srgbClr val="002060"/>
                </a:solidFill>
                <a:latin typeface="Calibri" panose="020F0502020204030204" pitchFamily="34" charset="0"/>
              </a:rPr>
              <a:t>cal-sosa</a:t>
            </a:r>
            <a:r>
              <a:rPr kumimoji="0" lang="es-ES" altLang="en-US" sz="1800" b="0">
                <a:solidFill>
                  <a:srgbClr val="002060"/>
                </a:solidFill>
                <a:latin typeface="Calibri" panose="020F0502020204030204" pitchFamily="34" charset="0"/>
              </a:rPr>
              <a:t> y el de las </a:t>
            </a:r>
            <a:r>
              <a:rPr kumimoji="0" lang="es-ES" altLang="en-US" sz="1800" b="0" i="1">
                <a:solidFill>
                  <a:srgbClr val="002060"/>
                </a:solidFill>
                <a:latin typeface="Calibri" panose="020F0502020204030204" pitchFamily="34" charset="0"/>
              </a:rPr>
              <a:t>resinas cambiadoras de iones</a:t>
            </a:r>
            <a:r>
              <a:rPr kumimoji="0" lang="es-ES" altLang="en-US" sz="1800" b="0">
                <a:solidFill>
                  <a:srgbClr val="002060"/>
                </a:solidFill>
                <a:latin typeface="Calibri" panose="020F0502020204030204" pitchFamily="34" charset="0"/>
              </a:rPr>
              <a:t>.</a:t>
            </a:r>
            <a:endParaRPr kumimoji="0" lang="es-ES" altLang="en-US" sz="1800">
              <a:solidFill>
                <a:srgbClr val="002060"/>
              </a:solidFill>
              <a:latin typeface="Calibri" panose="020F0502020204030204" pitchFamily="34" charset="0"/>
            </a:endParaRPr>
          </a:p>
        </p:txBody>
      </p:sp>
      <p:sp>
        <p:nvSpPr>
          <p:cNvPr id="33800" name="Rectangle 15"/>
          <p:cNvSpPr>
            <a:spLocks noChangeArrowheads="1"/>
          </p:cNvSpPr>
          <p:nvPr/>
        </p:nvSpPr>
        <p:spPr bwMode="auto">
          <a:xfrm>
            <a:off x="925513" y="2779713"/>
            <a:ext cx="7462837" cy="115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633413" indent="-176213"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pPr>
            <a:r>
              <a:rPr kumimoji="0" lang="es-ES" altLang="en-US" sz="1800">
                <a:solidFill>
                  <a:srgbClr val="002060"/>
                </a:solidFill>
                <a:latin typeface="Calibri" panose="020F0502020204030204" pitchFamily="34" charset="0"/>
              </a:rPr>
              <a:t>Proceso de cal-sosa</a:t>
            </a:r>
          </a:p>
          <a:p>
            <a:pPr lvl="1" eaLnBrk="1" hangingPunct="1">
              <a:buClr>
                <a:srgbClr val="FF0000"/>
              </a:buClr>
              <a:buFontTx/>
              <a:buChar char="•"/>
            </a:pPr>
            <a:r>
              <a:rPr kumimoji="0" lang="es-ES" altLang="en-US" sz="1600" b="0">
                <a:solidFill>
                  <a:srgbClr val="000000"/>
                </a:solidFill>
                <a:latin typeface="Calibri" panose="020F0502020204030204" pitchFamily="34" charset="0"/>
              </a:rPr>
              <a:t>Se emplea una mezcla de CaO y Na</a:t>
            </a:r>
            <a:r>
              <a:rPr kumimoji="0" lang="es-ES" altLang="en-US" sz="1600" b="0" baseline="-25000">
                <a:solidFill>
                  <a:srgbClr val="000000"/>
                </a:solidFill>
                <a:latin typeface="Calibri" panose="020F0502020204030204" pitchFamily="34" charset="0"/>
              </a:rPr>
              <a:t>2</a:t>
            </a:r>
            <a:r>
              <a:rPr kumimoji="0" lang="es-ES" altLang="en-US" sz="1600" b="0">
                <a:solidFill>
                  <a:srgbClr val="000000"/>
                </a:solidFill>
                <a:latin typeface="Calibri" panose="020F0502020204030204" pitchFamily="34" charset="0"/>
              </a:rPr>
              <a:t>CO</a:t>
            </a:r>
            <a:r>
              <a:rPr kumimoji="0" lang="es-ES" altLang="en-US" sz="1600" b="0" baseline="-25000">
                <a:solidFill>
                  <a:srgbClr val="000000"/>
                </a:solidFill>
                <a:latin typeface="Calibri" panose="020F0502020204030204" pitchFamily="34" charset="0"/>
              </a:rPr>
              <a:t>3</a:t>
            </a:r>
            <a:r>
              <a:rPr kumimoji="0" lang="es-ES" altLang="en-US" sz="1600" b="0">
                <a:solidFill>
                  <a:srgbClr val="000000"/>
                </a:solidFill>
                <a:latin typeface="Calibri" panose="020F0502020204030204" pitchFamily="34" charset="0"/>
              </a:rPr>
              <a:t> en agua, que forma Ca(OH)</a:t>
            </a:r>
            <a:r>
              <a:rPr kumimoji="0" lang="es-ES" altLang="en-US" sz="1600" b="0" baseline="-25000">
                <a:solidFill>
                  <a:srgbClr val="000000"/>
                </a:solidFill>
                <a:latin typeface="Calibri" panose="020F0502020204030204" pitchFamily="34" charset="0"/>
              </a:rPr>
              <a:t>2</a:t>
            </a:r>
            <a:r>
              <a:rPr kumimoji="0" lang="es-ES" altLang="en-US" sz="1600" b="0">
                <a:solidFill>
                  <a:srgbClr val="000000"/>
                </a:solidFill>
                <a:latin typeface="Calibri" panose="020F0502020204030204" pitchFamily="34" charset="0"/>
              </a:rPr>
              <a:t>. El agua alcanza un pH=10. En este medio los iones bicarbonato se vuelven insolubles y precipitan según las reacciones:</a:t>
            </a:r>
          </a:p>
        </p:txBody>
      </p:sp>
      <p:pic>
        <p:nvPicPr>
          <p:cNvPr id="33801"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6125" y="3935413"/>
            <a:ext cx="6443663" cy="71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802" name="Rectangle 15"/>
          <p:cNvSpPr>
            <a:spLocks noChangeArrowheads="1"/>
          </p:cNvSpPr>
          <p:nvPr/>
        </p:nvSpPr>
        <p:spPr bwMode="auto">
          <a:xfrm>
            <a:off x="925513" y="4741863"/>
            <a:ext cx="7462837" cy="58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342900" indent="-342900" eaLnBrk="0" hangingPunct="0">
              <a:spcBef>
                <a:spcPct val="20000"/>
              </a:spcBef>
              <a:buClr>
                <a:srgbClr val="000000"/>
              </a:buClr>
              <a:buChar char="•"/>
              <a:defRPr kumimoji="1" sz="2400">
                <a:solidFill>
                  <a:srgbClr val="000000"/>
                </a:solidFill>
                <a:latin typeface="Verdana" panose="020B0604030504040204" pitchFamily="34" charset="0"/>
              </a:defRPr>
            </a:lvl1pPr>
            <a:lvl2pPr marL="633413" indent="-176213"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lvl="1" eaLnBrk="1" hangingPunct="1">
              <a:buClr>
                <a:srgbClr val="FF0000"/>
              </a:buClr>
              <a:buFontTx/>
              <a:buChar char="•"/>
            </a:pPr>
            <a:r>
              <a:rPr kumimoji="0" lang="es-ES" altLang="en-US" sz="1600" b="0">
                <a:solidFill>
                  <a:srgbClr val="000000"/>
                </a:solidFill>
                <a:latin typeface="Calibri" panose="020F0502020204030204" pitchFamily="34" charset="0"/>
              </a:rPr>
              <a:t>Si no hay suficiente ión carbonato en el agua, se añade carbonato sódico (muy soluble) para eliminar también la dureza permanente originada por otras sales</a:t>
            </a:r>
          </a:p>
        </p:txBody>
      </p:sp>
      <p:pic>
        <p:nvPicPr>
          <p:cNvPr id="33803"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2838" y="5445125"/>
            <a:ext cx="4997450" cy="661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 Box 7"/>
          <p:cNvSpPr txBox="1">
            <a:spLocks noChangeArrowheads="1"/>
          </p:cNvSpPr>
          <p:nvPr/>
        </p:nvSpPr>
        <p:spPr bwMode="auto">
          <a:xfrm>
            <a:off x="179388" y="476250"/>
            <a:ext cx="6938962"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defRPr kumimoji="1" sz="2800" b="1">
                <a:solidFill>
                  <a:srgbClr val="0033CC"/>
                </a:solidFill>
                <a:latin typeface="Verdana" pitchFamily="34" charset="0"/>
                <a:cs typeface="Arial" charset="0"/>
              </a:defRPr>
            </a:lvl1pPr>
            <a:lvl2pPr marL="742950" indent="-285750" eaLnBrk="0" hangingPunct="0">
              <a:defRPr kumimoji="1" sz="2800" b="1">
                <a:solidFill>
                  <a:srgbClr val="0033CC"/>
                </a:solidFill>
                <a:latin typeface="Verdana" pitchFamily="34" charset="0"/>
                <a:cs typeface="Arial" charset="0"/>
              </a:defRPr>
            </a:lvl2pPr>
            <a:lvl3pPr marL="1143000" indent="-228600" eaLnBrk="0" hangingPunct="0">
              <a:defRPr kumimoji="1" sz="2800" b="1">
                <a:solidFill>
                  <a:srgbClr val="0033CC"/>
                </a:solidFill>
                <a:latin typeface="Verdana" pitchFamily="34" charset="0"/>
                <a:cs typeface="Arial" charset="0"/>
              </a:defRPr>
            </a:lvl3pPr>
            <a:lvl4pPr marL="1600200" indent="-228600" eaLnBrk="0" hangingPunct="0">
              <a:defRPr kumimoji="1" sz="2800" b="1">
                <a:solidFill>
                  <a:srgbClr val="0033CC"/>
                </a:solidFill>
                <a:latin typeface="Verdana" pitchFamily="34" charset="0"/>
                <a:cs typeface="Arial" charset="0"/>
              </a:defRPr>
            </a:lvl4pPr>
            <a:lvl5pPr marL="2057400" indent="-228600" eaLnBrk="0" hangingPunct="0">
              <a:defRPr kumimoji="1" sz="2800" b="1">
                <a:solidFill>
                  <a:srgbClr val="0033CC"/>
                </a:solidFill>
                <a:latin typeface="Verdana" pitchFamily="34" charset="0"/>
                <a:cs typeface="Arial" charset="0"/>
              </a:defRPr>
            </a:lvl5pPr>
            <a:lvl6pPr marL="2514600" indent="-228600" eaLnBrk="0" fontAlgn="base" hangingPunct="0">
              <a:spcBef>
                <a:spcPct val="0"/>
              </a:spcBef>
              <a:spcAft>
                <a:spcPct val="0"/>
              </a:spcAft>
              <a:defRPr kumimoji="1" sz="2800" b="1">
                <a:solidFill>
                  <a:srgbClr val="0033CC"/>
                </a:solidFill>
                <a:latin typeface="Verdana" pitchFamily="34" charset="0"/>
                <a:cs typeface="Arial" charset="0"/>
              </a:defRPr>
            </a:lvl6pPr>
            <a:lvl7pPr marL="2971800" indent="-228600" eaLnBrk="0" fontAlgn="base" hangingPunct="0">
              <a:spcBef>
                <a:spcPct val="0"/>
              </a:spcBef>
              <a:spcAft>
                <a:spcPct val="0"/>
              </a:spcAft>
              <a:defRPr kumimoji="1" sz="2800" b="1">
                <a:solidFill>
                  <a:srgbClr val="0033CC"/>
                </a:solidFill>
                <a:latin typeface="Verdana" pitchFamily="34" charset="0"/>
                <a:cs typeface="Arial" charset="0"/>
              </a:defRPr>
            </a:lvl7pPr>
            <a:lvl8pPr marL="3429000" indent="-228600" eaLnBrk="0" fontAlgn="base" hangingPunct="0">
              <a:spcBef>
                <a:spcPct val="0"/>
              </a:spcBef>
              <a:spcAft>
                <a:spcPct val="0"/>
              </a:spcAft>
              <a:defRPr kumimoji="1" sz="2800" b="1">
                <a:solidFill>
                  <a:srgbClr val="0033CC"/>
                </a:solidFill>
                <a:latin typeface="Verdana" pitchFamily="34" charset="0"/>
                <a:cs typeface="Arial" charset="0"/>
              </a:defRPr>
            </a:lvl8pPr>
            <a:lvl9pPr marL="3886200" indent="-228600" eaLnBrk="0" fontAlgn="base" hangingPunct="0">
              <a:spcBef>
                <a:spcPct val="0"/>
              </a:spcBef>
              <a:spcAft>
                <a:spcPct val="0"/>
              </a:spcAft>
              <a:defRPr kumimoji="1" sz="2800" b="1">
                <a:solidFill>
                  <a:srgbClr val="0033CC"/>
                </a:solidFill>
                <a:latin typeface="Verdana" pitchFamily="34" charset="0"/>
                <a:cs typeface="Arial" charset="0"/>
              </a:defRPr>
            </a:lvl9pPr>
          </a:lstStyle>
          <a:p>
            <a:pPr eaLnBrk="1" hangingPunct="1">
              <a:buClr>
                <a:srgbClr val="FF3300"/>
              </a:buClr>
              <a:buFont typeface="Wingdings" pitchFamily="2" charset="2"/>
              <a:buNone/>
              <a:defRPr/>
            </a:pPr>
            <a:r>
              <a:rPr kumimoji="0" lang="es-ES" altLang="es-ES" sz="1800" b="0" dirty="0" smtClean="0">
                <a:solidFill>
                  <a:schemeClr val="accent4">
                    <a:lumMod val="60000"/>
                    <a:lumOff val="40000"/>
                  </a:schemeClr>
                </a:solidFill>
                <a:latin typeface="Arial" charset="0"/>
              </a:rPr>
              <a:t>10. </a:t>
            </a:r>
            <a:r>
              <a:rPr kumimoji="0" lang="es-ES" altLang="es-ES" sz="1800" b="0" dirty="0">
                <a:solidFill>
                  <a:schemeClr val="accent4">
                    <a:lumMod val="60000"/>
                    <a:lumOff val="40000"/>
                  </a:schemeClr>
                </a:solidFill>
                <a:latin typeface="Arial" charset="0"/>
              </a:rPr>
              <a:t>Tratamientos del agua para consumo y para la </a:t>
            </a:r>
            <a:r>
              <a:rPr kumimoji="0" lang="es-ES" altLang="es-ES" sz="1800" b="0" dirty="0" smtClean="0">
                <a:solidFill>
                  <a:schemeClr val="accent4">
                    <a:lumMod val="60000"/>
                    <a:lumOff val="40000"/>
                  </a:schemeClr>
                </a:solidFill>
                <a:latin typeface="Arial" charset="0"/>
              </a:rPr>
              <a:t>industria</a:t>
            </a:r>
            <a:endParaRPr kumimoji="0" lang="es-ES" altLang="es-ES" sz="1800" b="0" dirty="0">
              <a:solidFill>
                <a:schemeClr val="accent4">
                  <a:lumMod val="60000"/>
                  <a:lumOff val="40000"/>
                </a:schemeClr>
              </a:solidFill>
              <a:latin typeface="Arial" charset="0"/>
            </a:endParaRPr>
          </a:p>
        </p:txBody>
      </p:sp>
      <p:sp>
        <p:nvSpPr>
          <p:cNvPr id="33805" name="Rectangle 15"/>
          <p:cNvSpPr>
            <a:spLocks noChangeArrowheads="1"/>
          </p:cNvSpPr>
          <p:nvPr/>
        </p:nvSpPr>
        <p:spPr bwMode="auto">
          <a:xfrm>
            <a:off x="925513" y="6264275"/>
            <a:ext cx="74628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342900" indent="-342900" eaLnBrk="0" hangingPunct="0">
              <a:spcBef>
                <a:spcPct val="20000"/>
              </a:spcBef>
              <a:buClr>
                <a:srgbClr val="000000"/>
              </a:buClr>
              <a:buChar char="•"/>
              <a:defRPr kumimoji="1" sz="2400">
                <a:solidFill>
                  <a:srgbClr val="000000"/>
                </a:solidFill>
                <a:latin typeface="Verdana" panose="020B0604030504040204" pitchFamily="34" charset="0"/>
              </a:defRPr>
            </a:lvl1pPr>
            <a:lvl2pPr marL="633413" indent="-176213"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lvl="1" eaLnBrk="1" hangingPunct="1">
              <a:buClr>
                <a:srgbClr val="FF0000"/>
              </a:buClr>
              <a:buFontTx/>
              <a:buChar char="•"/>
            </a:pPr>
            <a:r>
              <a:rPr kumimoji="0" lang="es-ES" altLang="en-US" sz="1600" b="0">
                <a:solidFill>
                  <a:srgbClr val="000000"/>
                </a:solidFill>
                <a:latin typeface="Calibri" panose="020F0502020204030204" pitchFamily="34" charset="0"/>
              </a:rPr>
              <a:t>Los precipitados se eliminan en un tanque de sedimentación</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a:solidFill>
                <a:schemeClr val="tx1"/>
              </a:solidFill>
              <a:latin typeface="Tahoma" panose="020B0604030504040204" pitchFamily="34" charset="0"/>
            </a:endParaRPr>
          </a:p>
        </p:txBody>
      </p:sp>
      <p:sp>
        <p:nvSpPr>
          <p:cNvPr id="34819"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a:solidFill>
                  <a:schemeClr val="tx1"/>
                </a:solidFill>
                <a:latin typeface="Calibri" panose="020F0502020204030204" pitchFamily="34" charset="0"/>
              </a:rPr>
              <a:t>Tema 8. El hidrógeno</a:t>
            </a:r>
          </a:p>
        </p:txBody>
      </p:sp>
      <p:sp>
        <p:nvSpPr>
          <p:cNvPr id="34820"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a:solidFill>
                  <a:srgbClr val="666699"/>
                </a:solidFill>
                <a:latin typeface="Tahoma" panose="020B0604030504040204" pitchFamily="34" charset="0"/>
              </a:rPr>
              <a:t>uned</a:t>
            </a:r>
          </a:p>
        </p:txBody>
      </p:sp>
      <p:sp>
        <p:nvSpPr>
          <p:cNvPr id="34821"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8E4570C3-E3F7-4F66-9C5F-8E3E71398123}" type="slidenum">
              <a:rPr kumimoji="0" lang="en-US" altLang="en-US" sz="1400" b="0">
                <a:solidFill>
                  <a:schemeClr val="tx1"/>
                </a:solidFill>
                <a:latin typeface="Tahoma" panose="020B0604030504040204" pitchFamily="34" charset="0"/>
              </a:rPr>
              <a:pPr algn="r" eaLnBrk="1" hangingPunct="1">
                <a:spcBef>
                  <a:spcPct val="0"/>
                </a:spcBef>
                <a:buClrTx/>
                <a:buFontTx/>
                <a:buNone/>
              </a:pPr>
              <a:t>22</a:t>
            </a:fld>
            <a:endParaRPr kumimoji="0" lang="en-US" altLang="en-US" sz="1400" b="0">
              <a:solidFill>
                <a:schemeClr val="tx1"/>
              </a:solidFill>
              <a:latin typeface="Tahoma" panose="020B0604030504040204" pitchFamily="34" charset="0"/>
            </a:endParaRPr>
          </a:p>
        </p:txBody>
      </p:sp>
      <p:sp>
        <p:nvSpPr>
          <p:cNvPr id="34822" name="Rectangle 15"/>
          <p:cNvSpPr>
            <a:spLocks noChangeArrowheads="1"/>
          </p:cNvSpPr>
          <p:nvPr/>
        </p:nvSpPr>
        <p:spPr bwMode="auto">
          <a:xfrm>
            <a:off x="611188" y="1557338"/>
            <a:ext cx="7921625" cy="144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442913" indent="-176213"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pPr>
            <a:r>
              <a:rPr kumimoji="0" lang="es-ES" altLang="en-US" sz="1800">
                <a:solidFill>
                  <a:srgbClr val="002060"/>
                </a:solidFill>
                <a:latin typeface="Calibri" panose="020F0502020204030204" pitchFamily="34" charset="0"/>
              </a:rPr>
              <a:t>Proceso de resinas cambiadoras</a:t>
            </a:r>
          </a:p>
          <a:p>
            <a:pPr lvl="1" eaLnBrk="1" hangingPunct="1">
              <a:buClr>
                <a:srgbClr val="FF0000"/>
              </a:buClr>
              <a:buFontTx/>
              <a:buChar char="•"/>
            </a:pPr>
            <a:r>
              <a:rPr kumimoji="0" lang="es-ES" altLang="en-US" sz="1600" b="0">
                <a:solidFill>
                  <a:srgbClr val="000000"/>
                </a:solidFill>
                <a:latin typeface="Calibri" panose="020F0502020204030204" pitchFamily="34" charset="0"/>
              </a:rPr>
              <a:t>Se emplean </a:t>
            </a:r>
            <a:r>
              <a:rPr kumimoji="0" lang="es-ES" altLang="en-US" sz="1600">
                <a:solidFill>
                  <a:srgbClr val="000000"/>
                </a:solidFill>
                <a:latin typeface="Calibri" panose="020F0502020204030204" pitchFamily="34" charset="0"/>
              </a:rPr>
              <a:t>zeolitas</a:t>
            </a:r>
            <a:r>
              <a:rPr kumimoji="0" lang="es-ES" altLang="en-US" sz="1600" b="0">
                <a:solidFill>
                  <a:srgbClr val="000000"/>
                </a:solidFill>
                <a:latin typeface="Calibri" panose="020F0502020204030204" pitchFamily="34" charset="0"/>
              </a:rPr>
              <a:t> naturales o materiales sintéticos similares para realizar un proceso de </a:t>
            </a:r>
            <a:r>
              <a:rPr kumimoji="0" lang="es-ES" altLang="en-US" sz="1600">
                <a:solidFill>
                  <a:srgbClr val="000000"/>
                </a:solidFill>
                <a:latin typeface="Calibri" panose="020F0502020204030204" pitchFamily="34" charset="0"/>
              </a:rPr>
              <a:t>intercambio iónico</a:t>
            </a:r>
            <a:r>
              <a:rPr kumimoji="0" lang="es-ES" altLang="en-US" sz="1600" b="0">
                <a:solidFill>
                  <a:srgbClr val="000000"/>
                </a:solidFill>
                <a:latin typeface="Calibri" panose="020F0502020204030204" pitchFamily="34" charset="0"/>
              </a:rPr>
              <a:t>: los cationes Ca</a:t>
            </a:r>
            <a:r>
              <a:rPr kumimoji="0" lang="es-ES" altLang="en-US" sz="1600" b="0" baseline="30000">
                <a:solidFill>
                  <a:srgbClr val="000000"/>
                </a:solidFill>
                <a:latin typeface="Calibri" panose="020F0502020204030204" pitchFamily="34" charset="0"/>
              </a:rPr>
              <a:t>2+</a:t>
            </a:r>
            <a:r>
              <a:rPr kumimoji="0" lang="es-ES" altLang="en-US" sz="1600" b="0">
                <a:solidFill>
                  <a:srgbClr val="000000"/>
                </a:solidFill>
                <a:latin typeface="Calibri" panose="020F0502020204030204" pitchFamily="34" charset="0"/>
              </a:rPr>
              <a:t> y Mg</a:t>
            </a:r>
            <a:r>
              <a:rPr kumimoji="0" lang="es-ES" altLang="en-US" sz="1600" b="0" baseline="30000">
                <a:solidFill>
                  <a:srgbClr val="000000"/>
                </a:solidFill>
                <a:latin typeface="Calibri" panose="020F0502020204030204" pitchFamily="34" charset="0"/>
              </a:rPr>
              <a:t>2+</a:t>
            </a:r>
            <a:r>
              <a:rPr kumimoji="0" lang="es-ES" altLang="en-US" sz="1600" b="0">
                <a:solidFill>
                  <a:srgbClr val="000000"/>
                </a:solidFill>
                <a:latin typeface="Calibri" panose="020F0502020204030204" pitchFamily="34" charset="0"/>
              </a:rPr>
              <a:t> se sustituyen por ión Na</a:t>
            </a:r>
            <a:r>
              <a:rPr kumimoji="0" lang="es-ES" altLang="en-US" sz="1600" b="0" baseline="30000">
                <a:solidFill>
                  <a:srgbClr val="000000"/>
                </a:solidFill>
                <a:latin typeface="Calibri" panose="020F0502020204030204" pitchFamily="34" charset="0"/>
              </a:rPr>
              <a:t>+</a:t>
            </a:r>
            <a:r>
              <a:rPr kumimoji="0" lang="es-ES" altLang="en-US" sz="1600" b="0">
                <a:solidFill>
                  <a:srgbClr val="000000"/>
                </a:solidFill>
                <a:latin typeface="Calibri" panose="020F0502020204030204" pitchFamily="34" charset="0"/>
              </a:rPr>
              <a:t>.</a:t>
            </a:r>
          </a:p>
          <a:p>
            <a:pPr lvl="1" eaLnBrk="1" hangingPunct="1">
              <a:buClr>
                <a:srgbClr val="FF0000"/>
              </a:buClr>
              <a:buFontTx/>
              <a:buChar char="•"/>
            </a:pPr>
            <a:r>
              <a:rPr kumimoji="0" lang="es-ES" altLang="en-US" sz="1600" b="0">
                <a:solidFill>
                  <a:srgbClr val="000000"/>
                </a:solidFill>
                <a:latin typeface="Calibri" panose="020F0502020204030204" pitchFamily="34" charset="0"/>
              </a:rPr>
              <a:t>La zeolita es un mineral, un silicato complejo de aluminio y sodio, con redes de aniones alumino-silicato y cationes sodio débilmente unidos en los intersticios de las redes. </a:t>
            </a:r>
          </a:p>
        </p:txBody>
      </p:sp>
      <p:sp>
        <p:nvSpPr>
          <p:cNvPr id="34823" name="Rectangle 15"/>
          <p:cNvSpPr>
            <a:spLocks noChangeArrowheads="1"/>
          </p:cNvSpPr>
          <p:nvPr/>
        </p:nvSpPr>
        <p:spPr bwMode="auto">
          <a:xfrm>
            <a:off x="2700338" y="3141663"/>
            <a:ext cx="6192837" cy="58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342900" indent="-34290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lvl="1" eaLnBrk="1" hangingPunct="1">
              <a:buClr>
                <a:srgbClr val="FF0000"/>
              </a:buClr>
              <a:buFont typeface="Calibri" panose="020F0502020204030204" pitchFamily="34" charset="0"/>
              <a:buChar char="→"/>
            </a:pPr>
            <a:r>
              <a:rPr kumimoji="0" lang="es-ES" altLang="en-US" sz="1600" b="0">
                <a:solidFill>
                  <a:srgbClr val="002060"/>
                </a:solidFill>
                <a:latin typeface="Times New Roman" panose="02020603050405020304" pitchFamily="18" charset="0"/>
                <a:cs typeface="Times New Roman" panose="02020603050405020304" pitchFamily="18" charset="0"/>
              </a:rPr>
              <a:t>Cuando el agua </a:t>
            </a:r>
            <a:r>
              <a:rPr kumimoji="0" lang="es-ES" altLang="en-US" sz="1600" b="0" i="1">
                <a:solidFill>
                  <a:srgbClr val="002060"/>
                </a:solidFill>
                <a:latin typeface="Times New Roman" panose="02020603050405020304" pitchFamily="18" charset="0"/>
                <a:cs typeface="Times New Roman" panose="02020603050405020304" pitchFamily="18" charset="0"/>
              </a:rPr>
              <a:t>dura</a:t>
            </a:r>
            <a:r>
              <a:rPr kumimoji="0" lang="es-ES" altLang="en-US" sz="1600" b="0">
                <a:solidFill>
                  <a:srgbClr val="002060"/>
                </a:solidFill>
                <a:latin typeface="Times New Roman" panose="02020603050405020304" pitchFamily="18" charset="0"/>
                <a:cs typeface="Times New Roman" panose="02020603050405020304" pitchFamily="18" charset="0"/>
              </a:rPr>
              <a:t> pasa a través de la columna de zeolita, los iones Ca</a:t>
            </a:r>
            <a:r>
              <a:rPr kumimoji="0" lang="es-ES" altLang="en-US" sz="1600" b="0" baseline="30000">
                <a:solidFill>
                  <a:srgbClr val="002060"/>
                </a:solidFill>
                <a:latin typeface="Times New Roman" panose="02020603050405020304" pitchFamily="18" charset="0"/>
                <a:cs typeface="Times New Roman" panose="02020603050405020304" pitchFamily="18" charset="0"/>
              </a:rPr>
              <a:t>2+</a:t>
            </a:r>
            <a:r>
              <a:rPr kumimoji="0" lang="es-ES" altLang="en-US" sz="1600" b="0">
                <a:solidFill>
                  <a:srgbClr val="002060"/>
                </a:solidFill>
                <a:latin typeface="Times New Roman" panose="02020603050405020304" pitchFamily="18" charset="0"/>
                <a:cs typeface="Times New Roman" panose="02020603050405020304" pitchFamily="18" charset="0"/>
              </a:rPr>
              <a:t>, Mg</a:t>
            </a:r>
            <a:r>
              <a:rPr kumimoji="0" lang="es-ES" altLang="en-US" sz="1600" b="0" baseline="30000">
                <a:solidFill>
                  <a:srgbClr val="002060"/>
                </a:solidFill>
                <a:latin typeface="Times New Roman" panose="02020603050405020304" pitchFamily="18" charset="0"/>
                <a:cs typeface="Times New Roman" panose="02020603050405020304" pitchFamily="18" charset="0"/>
              </a:rPr>
              <a:t>2+</a:t>
            </a:r>
            <a:r>
              <a:rPr kumimoji="0" lang="es-ES" altLang="en-US" sz="1600" b="0">
                <a:solidFill>
                  <a:srgbClr val="002060"/>
                </a:solidFill>
                <a:latin typeface="Times New Roman" panose="02020603050405020304" pitchFamily="18" charset="0"/>
                <a:cs typeface="Times New Roman" panose="02020603050405020304" pitchFamily="18" charset="0"/>
              </a:rPr>
              <a:t> y Fe</a:t>
            </a:r>
            <a:r>
              <a:rPr kumimoji="0" lang="es-ES" altLang="en-US" sz="1600" b="0" baseline="30000">
                <a:solidFill>
                  <a:srgbClr val="002060"/>
                </a:solidFill>
                <a:latin typeface="Times New Roman" panose="02020603050405020304" pitchFamily="18" charset="0"/>
                <a:cs typeface="Times New Roman" panose="02020603050405020304" pitchFamily="18" charset="0"/>
              </a:rPr>
              <a:t>2+</a:t>
            </a:r>
            <a:r>
              <a:rPr kumimoji="0" lang="es-ES" altLang="en-US" sz="1600" b="0">
                <a:solidFill>
                  <a:srgbClr val="002060"/>
                </a:solidFill>
                <a:latin typeface="Times New Roman" panose="02020603050405020304" pitchFamily="18" charset="0"/>
                <a:cs typeface="Times New Roman" panose="02020603050405020304" pitchFamily="18" charset="0"/>
              </a:rPr>
              <a:t> se intercambian con los iones sodio </a:t>
            </a:r>
          </a:p>
        </p:txBody>
      </p:sp>
      <p:pic>
        <p:nvPicPr>
          <p:cNvPr id="34824" name="Picture 13" descr="http://bibliotecadigital.ilce.edu.mx/sites/ciencia/volumen2/ciencia3/059/imgs/f16p74.gif"/>
          <p:cNvPicPr>
            <a:picLocks noChangeAspect="1" noChangeArrowheads="1"/>
          </p:cNvPicPr>
          <p:nvPr/>
        </p:nvPicPr>
        <p:blipFill>
          <a:blip r:embed="rId2">
            <a:extLst>
              <a:ext uri="{28A0092B-C50C-407E-A947-70E740481C1C}">
                <a14:useLocalDpi xmlns:a14="http://schemas.microsoft.com/office/drawing/2010/main" val="0"/>
              </a:ext>
            </a:extLst>
          </a:blip>
          <a:srcRect b="18826"/>
          <a:stretch>
            <a:fillRect/>
          </a:stretch>
        </p:blipFill>
        <p:spPr bwMode="auto">
          <a:xfrm>
            <a:off x="323850" y="5156200"/>
            <a:ext cx="2239963" cy="119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5" name="Picture 15" descr="http://www.periodismoudec.cl/tiemporeal/wp-content/uploads/2009/08/zeolit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3500438"/>
            <a:ext cx="2211388"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6"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1475" y="3862388"/>
            <a:ext cx="319881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27" name="Rectangle 15"/>
          <p:cNvSpPr>
            <a:spLocks noChangeArrowheads="1"/>
          </p:cNvSpPr>
          <p:nvPr/>
        </p:nvSpPr>
        <p:spPr bwMode="auto">
          <a:xfrm>
            <a:off x="2700338" y="4903788"/>
            <a:ext cx="6192837"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342900" indent="-34290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lvl="1" eaLnBrk="1" hangingPunct="1">
              <a:buClr>
                <a:srgbClr val="FF0000"/>
              </a:buClr>
              <a:buFont typeface="Calibri" panose="020F0502020204030204" pitchFamily="34" charset="0"/>
              <a:buChar char="→"/>
            </a:pPr>
            <a:r>
              <a:rPr kumimoji="0" lang="es-ES" altLang="en-US" sz="1600" b="0">
                <a:solidFill>
                  <a:srgbClr val="002060"/>
                </a:solidFill>
                <a:latin typeface="Times New Roman" panose="02020603050405020304" pitchFamily="18" charset="0"/>
                <a:cs typeface="Times New Roman" panose="02020603050405020304" pitchFamily="18" charset="0"/>
              </a:rPr>
              <a:t>La zeolita se puede regenerar, una vez agotada su capacidad de intercambio, haciendo pasar una disolución concentrada de cloruro de sodio a través de la columna. </a:t>
            </a:r>
          </a:p>
        </p:txBody>
      </p:sp>
      <p:sp>
        <p:nvSpPr>
          <p:cNvPr id="13" name="Text Box 7"/>
          <p:cNvSpPr txBox="1">
            <a:spLocks noChangeArrowheads="1"/>
          </p:cNvSpPr>
          <p:nvPr/>
        </p:nvSpPr>
        <p:spPr bwMode="auto">
          <a:xfrm>
            <a:off x="179388" y="476250"/>
            <a:ext cx="6938962"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defRPr kumimoji="1" sz="2800" b="1">
                <a:solidFill>
                  <a:srgbClr val="0033CC"/>
                </a:solidFill>
                <a:latin typeface="Verdana" pitchFamily="34" charset="0"/>
                <a:cs typeface="Arial" charset="0"/>
              </a:defRPr>
            </a:lvl1pPr>
            <a:lvl2pPr marL="742950" indent="-285750" eaLnBrk="0" hangingPunct="0">
              <a:defRPr kumimoji="1" sz="2800" b="1">
                <a:solidFill>
                  <a:srgbClr val="0033CC"/>
                </a:solidFill>
                <a:latin typeface="Verdana" pitchFamily="34" charset="0"/>
                <a:cs typeface="Arial" charset="0"/>
              </a:defRPr>
            </a:lvl2pPr>
            <a:lvl3pPr marL="1143000" indent="-228600" eaLnBrk="0" hangingPunct="0">
              <a:defRPr kumimoji="1" sz="2800" b="1">
                <a:solidFill>
                  <a:srgbClr val="0033CC"/>
                </a:solidFill>
                <a:latin typeface="Verdana" pitchFamily="34" charset="0"/>
                <a:cs typeface="Arial" charset="0"/>
              </a:defRPr>
            </a:lvl3pPr>
            <a:lvl4pPr marL="1600200" indent="-228600" eaLnBrk="0" hangingPunct="0">
              <a:defRPr kumimoji="1" sz="2800" b="1">
                <a:solidFill>
                  <a:srgbClr val="0033CC"/>
                </a:solidFill>
                <a:latin typeface="Verdana" pitchFamily="34" charset="0"/>
                <a:cs typeface="Arial" charset="0"/>
              </a:defRPr>
            </a:lvl4pPr>
            <a:lvl5pPr marL="2057400" indent="-228600" eaLnBrk="0" hangingPunct="0">
              <a:defRPr kumimoji="1" sz="2800" b="1">
                <a:solidFill>
                  <a:srgbClr val="0033CC"/>
                </a:solidFill>
                <a:latin typeface="Verdana" pitchFamily="34" charset="0"/>
                <a:cs typeface="Arial" charset="0"/>
              </a:defRPr>
            </a:lvl5pPr>
            <a:lvl6pPr marL="2514600" indent="-228600" eaLnBrk="0" fontAlgn="base" hangingPunct="0">
              <a:spcBef>
                <a:spcPct val="0"/>
              </a:spcBef>
              <a:spcAft>
                <a:spcPct val="0"/>
              </a:spcAft>
              <a:defRPr kumimoji="1" sz="2800" b="1">
                <a:solidFill>
                  <a:srgbClr val="0033CC"/>
                </a:solidFill>
                <a:latin typeface="Verdana" pitchFamily="34" charset="0"/>
                <a:cs typeface="Arial" charset="0"/>
              </a:defRPr>
            </a:lvl6pPr>
            <a:lvl7pPr marL="2971800" indent="-228600" eaLnBrk="0" fontAlgn="base" hangingPunct="0">
              <a:spcBef>
                <a:spcPct val="0"/>
              </a:spcBef>
              <a:spcAft>
                <a:spcPct val="0"/>
              </a:spcAft>
              <a:defRPr kumimoji="1" sz="2800" b="1">
                <a:solidFill>
                  <a:srgbClr val="0033CC"/>
                </a:solidFill>
                <a:latin typeface="Verdana" pitchFamily="34" charset="0"/>
                <a:cs typeface="Arial" charset="0"/>
              </a:defRPr>
            </a:lvl7pPr>
            <a:lvl8pPr marL="3429000" indent="-228600" eaLnBrk="0" fontAlgn="base" hangingPunct="0">
              <a:spcBef>
                <a:spcPct val="0"/>
              </a:spcBef>
              <a:spcAft>
                <a:spcPct val="0"/>
              </a:spcAft>
              <a:defRPr kumimoji="1" sz="2800" b="1">
                <a:solidFill>
                  <a:srgbClr val="0033CC"/>
                </a:solidFill>
                <a:latin typeface="Verdana" pitchFamily="34" charset="0"/>
                <a:cs typeface="Arial" charset="0"/>
              </a:defRPr>
            </a:lvl8pPr>
            <a:lvl9pPr marL="3886200" indent="-228600" eaLnBrk="0" fontAlgn="base" hangingPunct="0">
              <a:spcBef>
                <a:spcPct val="0"/>
              </a:spcBef>
              <a:spcAft>
                <a:spcPct val="0"/>
              </a:spcAft>
              <a:defRPr kumimoji="1" sz="2800" b="1">
                <a:solidFill>
                  <a:srgbClr val="0033CC"/>
                </a:solidFill>
                <a:latin typeface="Verdana" pitchFamily="34" charset="0"/>
                <a:cs typeface="Arial" charset="0"/>
              </a:defRPr>
            </a:lvl9pPr>
          </a:lstStyle>
          <a:p>
            <a:pPr eaLnBrk="1" hangingPunct="1">
              <a:buClr>
                <a:srgbClr val="FF3300"/>
              </a:buClr>
              <a:buFont typeface="Wingdings" pitchFamily="2" charset="2"/>
              <a:buNone/>
              <a:defRPr/>
            </a:pPr>
            <a:r>
              <a:rPr kumimoji="0" lang="es-ES" altLang="es-ES" sz="1800" b="0" dirty="0" smtClean="0">
                <a:solidFill>
                  <a:schemeClr val="accent4">
                    <a:lumMod val="60000"/>
                    <a:lumOff val="40000"/>
                  </a:schemeClr>
                </a:solidFill>
                <a:latin typeface="Arial" charset="0"/>
              </a:rPr>
              <a:t>10. </a:t>
            </a:r>
            <a:r>
              <a:rPr kumimoji="0" lang="es-ES" altLang="es-ES" sz="1800" b="0" dirty="0">
                <a:solidFill>
                  <a:schemeClr val="accent4">
                    <a:lumMod val="60000"/>
                    <a:lumOff val="40000"/>
                  </a:schemeClr>
                </a:solidFill>
                <a:latin typeface="Arial" charset="0"/>
              </a:rPr>
              <a:t>Tratamientos del agua para consumo y para la </a:t>
            </a:r>
            <a:r>
              <a:rPr kumimoji="0" lang="es-ES" altLang="es-ES" sz="1800" b="0" dirty="0" smtClean="0">
                <a:solidFill>
                  <a:schemeClr val="accent4">
                    <a:lumMod val="60000"/>
                    <a:lumOff val="40000"/>
                  </a:schemeClr>
                </a:solidFill>
                <a:latin typeface="Arial" charset="0"/>
              </a:rPr>
              <a:t>industria</a:t>
            </a:r>
            <a:endParaRPr kumimoji="0" lang="es-ES" altLang="es-ES" sz="1800" b="0" dirty="0">
              <a:solidFill>
                <a:schemeClr val="accent4">
                  <a:lumMod val="60000"/>
                  <a:lumOff val="40000"/>
                </a:schemeClr>
              </a:solidFill>
              <a:latin typeface="Arial" charset="0"/>
            </a:endParaRPr>
          </a:p>
        </p:txBody>
      </p:sp>
      <p:sp>
        <p:nvSpPr>
          <p:cNvPr id="34829" name="Rectangle 3"/>
          <p:cNvSpPr>
            <a:spLocks noChangeArrowheads="1"/>
          </p:cNvSpPr>
          <p:nvPr/>
        </p:nvSpPr>
        <p:spPr bwMode="auto">
          <a:xfrm>
            <a:off x="179388" y="765175"/>
            <a:ext cx="763587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Calibri" panose="020F0502020204030204" pitchFamily="34" charset="0"/>
              <a:buChar char="→"/>
            </a:pPr>
            <a:r>
              <a:rPr lang="es-ES" altLang="es-ES" sz="1800" b="0" i="1">
                <a:latin typeface="Calibri" panose="020F0502020204030204" pitchFamily="34" charset="0"/>
              </a:rPr>
              <a:t>3. Métodos de ablandamiento de aguas para usos industriales</a:t>
            </a:r>
          </a:p>
        </p:txBody>
      </p:sp>
      <p:sp>
        <p:nvSpPr>
          <p:cNvPr id="34830" name="Rectangle 15"/>
          <p:cNvSpPr>
            <a:spLocks noChangeArrowheads="1"/>
          </p:cNvSpPr>
          <p:nvPr/>
        </p:nvSpPr>
        <p:spPr bwMode="auto">
          <a:xfrm>
            <a:off x="2700338" y="5807075"/>
            <a:ext cx="6192837"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342900" indent="-34290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lvl="1" eaLnBrk="1" hangingPunct="1">
              <a:buClr>
                <a:srgbClr val="FF0000"/>
              </a:buClr>
              <a:buFont typeface="Calibri" panose="020F0502020204030204" pitchFamily="34" charset="0"/>
              <a:buChar char="→"/>
            </a:pPr>
            <a:r>
              <a:rPr kumimoji="0" lang="es-ES" altLang="en-US" sz="1600" b="0">
                <a:solidFill>
                  <a:srgbClr val="002060"/>
                </a:solidFill>
                <a:latin typeface="Times New Roman" panose="02020603050405020304" pitchFamily="18" charset="0"/>
                <a:cs typeface="Times New Roman" panose="02020603050405020304" pitchFamily="18" charset="0"/>
              </a:rPr>
              <a:t>Las </a:t>
            </a:r>
            <a:r>
              <a:rPr kumimoji="0" lang="es-ES" altLang="en-US" sz="1600" b="0" i="1">
                <a:solidFill>
                  <a:srgbClr val="002060"/>
                </a:solidFill>
                <a:latin typeface="Times New Roman" panose="02020603050405020304" pitchFamily="18" charset="0"/>
                <a:cs typeface="Times New Roman" panose="02020603050405020304" pitchFamily="18" charset="0"/>
              </a:rPr>
              <a:t>resinas de intercambio iónico</a:t>
            </a:r>
            <a:r>
              <a:rPr kumimoji="0" lang="es-ES" altLang="en-US" sz="1600" b="0">
                <a:solidFill>
                  <a:srgbClr val="002060"/>
                </a:solidFill>
                <a:latin typeface="Times New Roman" panose="02020603050405020304" pitchFamily="18" charset="0"/>
                <a:cs typeface="Times New Roman" panose="02020603050405020304" pitchFamily="18" charset="0"/>
              </a:rPr>
              <a:t> (materiales orgánicos sintéticos) son aún mejores ablandadores que las zeolitas</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s-ES" sz="2000" b="0">
              <a:solidFill>
                <a:srgbClr val="000080"/>
              </a:solidFill>
              <a:latin typeface="Tahoma" panose="020B0604030504040204" pitchFamily="34" charset="0"/>
            </a:endParaRPr>
          </a:p>
        </p:txBody>
      </p:sp>
      <p:sp>
        <p:nvSpPr>
          <p:cNvPr id="35843"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s-ES" sz="2000">
                <a:solidFill>
                  <a:srgbClr val="666699"/>
                </a:solidFill>
                <a:latin typeface="Tahoma" panose="020B0604030504040204" pitchFamily="34" charset="0"/>
              </a:rPr>
              <a:t>uned</a:t>
            </a:r>
          </a:p>
        </p:txBody>
      </p:sp>
      <p:sp>
        <p:nvSpPr>
          <p:cNvPr id="35844"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ECDB566B-5BF5-4A2C-86F0-AC40C9A64997}" type="slidenum">
              <a:rPr kumimoji="0" lang="en-US" altLang="es-ES" sz="1400" b="0">
                <a:solidFill>
                  <a:srgbClr val="000080"/>
                </a:solidFill>
                <a:latin typeface="Tahoma" panose="020B0604030504040204" pitchFamily="34" charset="0"/>
              </a:rPr>
              <a:pPr algn="r" eaLnBrk="1" hangingPunct="1">
                <a:spcBef>
                  <a:spcPct val="0"/>
                </a:spcBef>
                <a:buClrTx/>
                <a:buFontTx/>
                <a:buNone/>
              </a:pPr>
              <a:t>23</a:t>
            </a:fld>
            <a:endParaRPr kumimoji="0" lang="en-US" altLang="es-ES" sz="1400" b="0">
              <a:solidFill>
                <a:srgbClr val="000080"/>
              </a:solidFill>
              <a:latin typeface="Tahoma" panose="020B0604030504040204" pitchFamily="34" charset="0"/>
            </a:endParaRPr>
          </a:p>
        </p:txBody>
      </p:sp>
      <p:pic>
        <p:nvPicPr>
          <p:cNvPr id="35845" name="Picture 7" descr="http://schools.hwdsb.on.ca/princeofwales/files/2012/09/homework_icon-150x150.jpg"/>
          <p:cNvPicPr>
            <a:picLocks noChangeAspect="1" noChangeArrowheads="1"/>
          </p:cNvPicPr>
          <p:nvPr/>
        </p:nvPicPr>
        <p:blipFill>
          <a:blip r:embed="rId3">
            <a:extLst>
              <a:ext uri="{28A0092B-C50C-407E-A947-70E740481C1C}">
                <a14:useLocalDpi xmlns:a14="http://schemas.microsoft.com/office/drawing/2010/main" val="0"/>
              </a:ext>
            </a:extLst>
          </a:blip>
          <a:srcRect l="14046" r="14320" b="24400"/>
          <a:stretch>
            <a:fillRect/>
          </a:stretch>
        </p:blipFill>
        <p:spPr bwMode="auto">
          <a:xfrm>
            <a:off x="179388" y="1539875"/>
            <a:ext cx="6826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6" name="Rectangle 3"/>
          <p:cNvSpPr>
            <a:spLocks noChangeArrowheads="1"/>
          </p:cNvSpPr>
          <p:nvPr/>
        </p:nvSpPr>
        <p:spPr bwMode="auto">
          <a:xfrm>
            <a:off x="914400" y="1254125"/>
            <a:ext cx="7761288"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95985"/>
              </a:buClr>
              <a:buFont typeface="Wingdings" panose="05000000000000000000" pitchFamily="2" charset="2"/>
              <a:buChar char="§"/>
            </a:pPr>
            <a:r>
              <a:rPr lang="es-ES" altLang="es-ES" sz="1800">
                <a:latin typeface="Calibri" panose="020F0502020204030204" pitchFamily="34" charset="0"/>
              </a:rPr>
              <a:t>Ejemplo 2</a:t>
            </a:r>
          </a:p>
        </p:txBody>
      </p:sp>
      <p:sp>
        <p:nvSpPr>
          <p:cNvPr id="35847" name="Rectangle 3"/>
          <p:cNvSpPr>
            <a:spLocks noChangeArrowheads="1"/>
          </p:cNvSpPr>
          <p:nvPr/>
        </p:nvSpPr>
        <p:spPr bwMode="auto">
          <a:xfrm>
            <a:off x="530225" y="3559175"/>
            <a:ext cx="83629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342900" indent="-342900" eaLnBrk="0" hangingPunct="0">
              <a:spcBef>
                <a:spcPct val="20000"/>
              </a:spcBef>
              <a:buClr>
                <a:srgbClr val="000000"/>
              </a:buClr>
              <a:buChar char="•"/>
              <a:defRPr kumimoji="1" sz="2400">
                <a:solidFill>
                  <a:srgbClr val="000000"/>
                </a:solidFill>
                <a:latin typeface="Verdana" panose="020B0604030504040204" pitchFamily="34" charset="0"/>
              </a:defRPr>
            </a:lvl1pPr>
            <a:lvl2pPr marL="176213" indent="-176213"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lvl="1" eaLnBrk="1" hangingPunct="1">
              <a:buFont typeface="Arial" panose="020B0604020202020204" pitchFamily="34" charset="0"/>
              <a:buChar char="•"/>
            </a:pPr>
            <a:r>
              <a:rPr lang="es-ES" altLang="es-ES" sz="1600" b="0">
                <a:solidFill>
                  <a:srgbClr val="002060"/>
                </a:solidFill>
                <a:latin typeface="Bradley Hand ITC" panose="03070402050302030203" pitchFamily="66" charset="0"/>
              </a:rPr>
              <a:t>Respuesta: c) bicarbonatos</a:t>
            </a:r>
          </a:p>
        </p:txBody>
      </p:sp>
      <p:sp>
        <p:nvSpPr>
          <p:cNvPr id="35848" name="Text Box 22"/>
          <p:cNvSpPr txBox="1">
            <a:spLocks noChangeArrowheads="1"/>
          </p:cNvSpPr>
          <p:nvPr/>
        </p:nvSpPr>
        <p:spPr bwMode="gray">
          <a:xfrm>
            <a:off x="6875463" y="476250"/>
            <a:ext cx="2233612" cy="461963"/>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r>
              <a:rPr lang="es-ES" altLang="es-ES" sz="1200" b="0">
                <a:solidFill>
                  <a:srgbClr val="292929"/>
                </a:solidFill>
                <a:latin typeface="Calibri" panose="020F0502020204030204" pitchFamily="34" charset="0"/>
              </a:rPr>
              <a:t>(Examen 11280-2014F1)</a:t>
            </a:r>
          </a:p>
          <a:p>
            <a:pPr algn="r" eaLnBrk="1" hangingPunct="1">
              <a:spcBef>
                <a:spcPct val="0"/>
              </a:spcBef>
              <a:buClrTx/>
              <a:buFontTx/>
              <a:buNone/>
            </a:pPr>
            <a:r>
              <a:rPr lang="es-ES" altLang="es-ES" sz="1200" b="0">
                <a:solidFill>
                  <a:srgbClr val="292929"/>
                </a:solidFill>
                <a:latin typeface="Calibri" panose="020F0502020204030204" pitchFamily="34" charset="0"/>
              </a:rPr>
              <a:t>(Examen 11110-2014F1)</a:t>
            </a:r>
          </a:p>
        </p:txBody>
      </p:sp>
      <p:sp>
        <p:nvSpPr>
          <p:cNvPr id="54282" name="1 Rectángulo"/>
          <p:cNvSpPr>
            <a:spLocks noChangeArrowheads="1"/>
          </p:cNvSpPr>
          <p:nvPr/>
        </p:nvSpPr>
        <p:spPr bwMode="auto">
          <a:xfrm>
            <a:off x="1403350" y="1643063"/>
            <a:ext cx="6913563"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00000"/>
              </a:buClr>
              <a:buChar char="•"/>
              <a:defRPr kumimoji="1" sz="2400">
                <a:solidFill>
                  <a:srgbClr val="000000"/>
                </a:solidFill>
                <a:latin typeface="Verdana" pitchFamily="34" charset="0"/>
              </a:defRPr>
            </a:lvl1pPr>
            <a:lvl2pPr marL="742950" indent="-285750" eaLnBrk="0" hangingPunct="0">
              <a:spcBef>
                <a:spcPct val="20000"/>
              </a:spcBef>
              <a:buChar char="–"/>
              <a:defRPr kumimoji="1" sz="2000">
                <a:solidFill>
                  <a:srgbClr val="5F5F5F"/>
                </a:solidFill>
                <a:latin typeface="Verdana" pitchFamily="34" charset="0"/>
              </a:defRPr>
            </a:lvl2pPr>
            <a:lvl3pPr marL="1143000" indent="-228600" eaLnBrk="0" hangingPunct="0">
              <a:spcBef>
                <a:spcPct val="20000"/>
              </a:spcBef>
              <a:buChar char="•"/>
              <a:defRPr kumimoji="1">
                <a:solidFill>
                  <a:srgbClr val="5F5F5F"/>
                </a:solidFill>
                <a:latin typeface="Verdana" pitchFamily="34" charset="0"/>
              </a:defRPr>
            </a:lvl3pPr>
            <a:lvl4pPr marL="1600200" indent="-228600" eaLnBrk="0" hangingPunct="0">
              <a:spcBef>
                <a:spcPct val="20000"/>
              </a:spcBef>
              <a:buChar char="–"/>
              <a:defRPr kumimoji="1" sz="1600">
                <a:solidFill>
                  <a:srgbClr val="5F5F5F"/>
                </a:solidFill>
                <a:latin typeface="Verdana" pitchFamily="34" charset="0"/>
              </a:defRPr>
            </a:lvl4pPr>
            <a:lvl5pPr marL="2057400" indent="-228600" eaLnBrk="0" hangingPunct="0">
              <a:spcBef>
                <a:spcPct val="20000"/>
              </a:spcBef>
              <a:buChar char="•"/>
              <a:defRPr kumimoji="1" sz="1400">
                <a:solidFill>
                  <a:srgbClr val="5F5F5F"/>
                </a:solidFill>
                <a:latin typeface="Verdana" pitchFamily="34" charset="0"/>
              </a:defRPr>
            </a:lvl5pPr>
            <a:lvl6pPr marL="2514600" indent="-228600" eaLnBrk="0" fontAlgn="base" hangingPunct="0">
              <a:spcBef>
                <a:spcPct val="20000"/>
              </a:spcBef>
              <a:spcAft>
                <a:spcPct val="0"/>
              </a:spcAft>
              <a:buChar char="•"/>
              <a:defRPr kumimoji="1" sz="1400">
                <a:solidFill>
                  <a:srgbClr val="5F5F5F"/>
                </a:solidFill>
                <a:latin typeface="Verdana" pitchFamily="34" charset="0"/>
              </a:defRPr>
            </a:lvl6pPr>
            <a:lvl7pPr marL="2971800" indent="-228600" eaLnBrk="0" fontAlgn="base" hangingPunct="0">
              <a:spcBef>
                <a:spcPct val="20000"/>
              </a:spcBef>
              <a:spcAft>
                <a:spcPct val="0"/>
              </a:spcAft>
              <a:buChar char="•"/>
              <a:defRPr kumimoji="1" sz="1400">
                <a:solidFill>
                  <a:srgbClr val="5F5F5F"/>
                </a:solidFill>
                <a:latin typeface="Verdana" pitchFamily="34" charset="0"/>
              </a:defRPr>
            </a:lvl7pPr>
            <a:lvl8pPr marL="3429000" indent="-228600" eaLnBrk="0" fontAlgn="base" hangingPunct="0">
              <a:spcBef>
                <a:spcPct val="20000"/>
              </a:spcBef>
              <a:spcAft>
                <a:spcPct val="0"/>
              </a:spcAft>
              <a:buChar char="•"/>
              <a:defRPr kumimoji="1" sz="1400">
                <a:solidFill>
                  <a:srgbClr val="5F5F5F"/>
                </a:solidFill>
                <a:latin typeface="Verdana" pitchFamily="34" charset="0"/>
              </a:defRPr>
            </a:lvl8pPr>
            <a:lvl9pPr marL="3886200" indent="-228600" eaLnBrk="0" fontAlgn="base" hangingPunct="0">
              <a:spcBef>
                <a:spcPct val="20000"/>
              </a:spcBef>
              <a:spcAft>
                <a:spcPct val="0"/>
              </a:spcAft>
              <a:buChar char="•"/>
              <a:defRPr kumimoji="1" sz="1400">
                <a:solidFill>
                  <a:srgbClr val="5F5F5F"/>
                </a:solidFill>
                <a:latin typeface="Verdana" pitchFamily="34" charset="0"/>
              </a:defRPr>
            </a:lvl9pPr>
          </a:lstStyle>
          <a:p>
            <a:pPr eaLnBrk="1" hangingPunct="1">
              <a:spcBef>
                <a:spcPct val="0"/>
              </a:spcBef>
              <a:buClrTx/>
              <a:buFontTx/>
              <a:buNone/>
              <a:defRPr/>
            </a:pPr>
            <a:r>
              <a:rPr lang="es-ES" altLang="es-ES" sz="1600" b="0" dirty="0" smtClean="0">
                <a:solidFill>
                  <a:srgbClr val="002060"/>
                </a:solidFill>
                <a:latin typeface="Times New Roman" pitchFamily="18" charset="0"/>
                <a:cs typeface="Times New Roman" pitchFamily="18" charset="0"/>
              </a:rPr>
              <a:t>La dureza temporal del agua está formada por sales cálcicas y magnésicas de:</a:t>
            </a:r>
          </a:p>
          <a:p>
            <a:pPr marL="342900" indent="-342900" eaLnBrk="1" hangingPunct="1">
              <a:spcBef>
                <a:spcPct val="0"/>
              </a:spcBef>
              <a:buClrTx/>
              <a:buFontTx/>
              <a:buAutoNum type="alphaLcParenR"/>
              <a:defRPr/>
            </a:pPr>
            <a:r>
              <a:rPr lang="es-ES" altLang="es-ES" sz="1600" b="0" dirty="0" smtClean="0">
                <a:solidFill>
                  <a:srgbClr val="002060"/>
                </a:solidFill>
                <a:latin typeface="Times New Roman" pitchFamily="18" charset="0"/>
                <a:cs typeface="Times New Roman" pitchFamily="18" charset="0"/>
              </a:rPr>
              <a:t>sulfatos</a:t>
            </a:r>
          </a:p>
          <a:p>
            <a:pPr marL="342900" indent="-342900" eaLnBrk="1" hangingPunct="1">
              <a:spcBef>
                <a:spcPct val="0"/>
              </a:spcBef>
              <a:buClrTx/>
              <a:buFontTx/>
              <a:buAutoNum type="alphaLcParenR"/>
              <a:defRPr/>
            </a:pPr>
            <a:r>
              <a:rPr lang="es-ES" altLang="es-ES" sz="1600" b="0" dirty="0" smtClean="0">
                <a:solidFill>
                  <a:srgbClr val="002060"/>
                </a:solidFill>
                <a:latin typeface="Times New Roman" pitchFamily="18" charset="0"/>
                <a:cs typeface="Times New Roman" pitchFamily="18" charset="0"/>
              </a:rPr>
              <a:t>nitritos</a:t>
            </a:r>
          </a:p>
          <a:p>
            <a:pPr marL="342900" indent="-342900" eaLnBrk="1" hangingPunct="1">
              <a:spcBef>
                <a:spcPct val="0"/>
              </a:spcBef>
              <a:buClrTx/>
              <a:buFontTx/>
              <a:buAutoNum type="alphaLcParenR"/>
              <a:defRPr/>
            </a:pPr>
            <a:r>
              <a:rPr lang="es-ES" altLang="es-ES" sz="1600" b="0" dirty="0" smtClean="0">
                <a:solidFill>
                  <a:srgbClr val="002060"/>
                </a:solidFill>
                <a:latin typeface="Times New Roman" pitchFamily="18" charset="0"/>
                <a:cs typeface="Times New Roman" pitchFamily="18" charset="0"/>
              </a:rPr>
              <a:t>bicarbonatos</a:t>
            </a:r>
          </a:p>
          <a:p>
            <a:pPr marL="342900" indent="-342900" eaLnBrk="1" hangingPunct="1">
              <a:spcBef>
                <a:spcPct val="0"/>
              </a:spcBef>
              <a:buClrTx/>
              <a:buFontTx/>
              <a:buAutoNum type="alphaLcParenR"/>
              <a:defRPr/>
            </a:pPr>
            <a:r>
              <a:rPr lang="es-ES" altLang="es-ES" sz="1600" b="0" dirty="0" smtClean="0">
                <a:solidFill>
                  <a:srgbClr val="002060"/>
                </a:solidFill>
                <a:latin typeface="Times New Roman" pitchFamily="18" charset="0"/>
                <a:cs typeface="Times New Roman" pitchFamily="18" charset="0"/>
              </a:rPr>
              <a:t>cloruros</a:t>
            </a:r>
          </a:p>
          <a:p>
            <a:pPr eaLnBrk="1" hangingPunct="1">
              <a:spcBef>
                <a:spcPct val="0"/>
              </a:spcBef>
              <a:buClrTx/>
              <a:buFontTx/>
              <a:buNone/>
              <a:defRPr/>
            </a:pPr>
            <a:r>
              <a:rPr lang="es-ES" altLang="es-ES" sz="1600" b="0" dirty="0" smtClean="0">
                <a:solidFill>
                  <a:srgbClr val="002060"/>
                </a:solidFill>
                <a:latin typeface="Times New Roman" pitchFamily="18" charset="0"/>
                <a:cs typeface="Times New Roman" pitchFamily="18" charset="0"/>
              </a:rPr>
              <a:t>Señale la opción correcta y represente su fórmula química</a:t>
            </a:r>
          </a:p>
        </p:txBody>
      </p:sp>
      <p:sp>
        <p:nvSpPr>
          <p:cNvPr id="35850"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a:solidFill>
                  <a:schemeClr val="tx1"/>
                </a:solidFill>
                <a:latin typeface="Calibri" panose="020F0502020204030204" pitchFamily="34" charset="0"/>
              </a:rPr>
              <a:t>Tema 8. El hidrógeno</a:t>
            </a:r>
          </a:p>
        </p:txBody>
      </p:sp>
      <p:sp>
        <p:nvSpPr>
          <p:cNvPr id="35851" name="Rectangle 3"/>
          <p:cNvSpPr>
            <a:spLocks noChangeArrowheads="1"/>
          </p:cNvSpPr>
          <p:nvPr/>
        </p:nvSpPr>
        <p:spPr bwMode="auto">
          <a:xfrm>
            <a:off x="931863" y="3929063"/>
            <a:ext cx="7905750" cy="58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342900" indent="-342900" eaLnBrk="0" hangingPunct="0">
              <a:spcBef>
                <a:spcPct val="20000"/>
              </a:spcBef>
              <a:buClr>
                <a:srgbClr val="000000"/>
              </a:buClr>
              <a:buChar char="•"/>
              <a:defRPr kumimoji="1" sz="2400">
                <a:solidFill>
                  <a:srgbClr val="000000"/>
                </a:solidFill>
                <a:latin typeface="Verdana" panose="020B0604030504040204" pitchFamily="34" charset="0"/>
              </a:defRPr>
            </a:lvl1pPr>
            <a:lvl2pPr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marL="0" lvl="1" eaLnBrk="1" hangingPunct="1">
              <a:buFontTx/>
              <a:buNone/>
            </a:pPr>
            <a:r>
              <a:rPr lang="es-ES" altLang="es-ES" sz="1600" b="0">
                <a:solidFill>
                  <a:srgbClr val="002060"/>
                </a:solidFill>
                <a:latin typeface="Bradley Hand ITC" panose="03070402050302030203" pitchFamily="66" charset="0"/>
              </a:rPr>
              <a:t>Los bicarbonatos cálcicos y magnésicos tienen como fórmula química: </a:t>
            </a:r>
            <a:r>
              <a:rPr lang="es-ES" altLang="es-ES" sz="1600" b="0">
                <a:solidFill>
                  <a:srgbClr val="002060"/>
                </a:solidFill>
                <a:latin typeface="Times New Roman" panose="02020603050405020304" pitchFamily="18" charset="0"/>
                <a:cs typeface="Times New Roman" panose="02020603050405020304" pitchFamily="18" charset="0"/>
              </a:rPr>
              <a:t>Ca(HCO</a:t>
            </a:r>
            <a:r>
              <a:rPr lang="es-ES" altLang="es-ES" sz="1600" b="0" baseline="-25000">
                <a:solidFill>
                  <a:srgbClr val="002060"/>
                </a:solidFill>
                <a:latin typeface="Times New Roman" panose="02020603050405020304" pitchFamily="18" charset="0"/>
                <a:cs typeface="Times New Roman" panose="02020603050405020304" pitchFamily="18" charset="0"/>
              </a:rPr>
              <a:t>3</a:t>
            </a:r>
            <a:r>
              <a:rPr lang="es-ES" altLang="es-ES" sz="1600" b="0">
                <a:solidFill>
                  <a:srgbClr val="002060"/>
                </a:solidFill>
                <a:latin typeface="Times New Roman" panose="02020603050405020304" pitchFamily="18" charset="0"/>
                <a:cs typeface="Times New Roman" panose="02020603050405020304" pitchFamily="18" charset="0"/>
              </a:rPr>
              <a:t>)</a:t>
            </a:r>
            <a:r>
              <a:rPr lang="es-ES" altLang="es-ES" sz="1600" b="0" baseline="-25000">
                <a:solidFill>
                  <a:srgbClr val="002060"/>
                </a:solidFill>
                <a:latin typeface="Times New Roman" panose="02020603050405020304" pitchFamily="18" charset="0"/>
                <a:cs typeface="Times New Roman" panose="02020603050405020304" pitchFamily="18" charset="0"/>
              </a:rPr>
              <a:t>2</a:t>
            </a:r>
            <a:r>
              <a:rPr lang="es-ES" altLang="es-ES" sz="1600" b="0">
                <a:solidFill>
                  <a:srgbClr val="002060"/>
                </a:solidFill>
                <a:latin typeface="Bradley Hand ITC" panose="03070402050302030203" pitchFamily="66" charset="0"/>
              </a:rPr>
              <a:t> y </a:t>
            </a:r>
            <a:r>
              <a:rPr lang="es-ES" altLang="es-ES" sz="1600" b="0">
                <a:solidFill>
                  <a:srgbClr val="002060"/>
                </a:solidFill>
                <a:latin typeface="Times New Roman" panose="02020603050405020304" pitchFamily="18" charset="0"/>
                <a:cs typeface="Times New Roman" panose="02020603050405020304" pitchFamily="18" charset="0"/>
              </a:rPr>
              <a:t>Mg(HCO</a:t>
            </a:r>
            <a:r>
              <a:rPr lang="es-ES" altLang="es-ES" sz="1600" b="0" baseline="-25000">
                <a:solidFill>
                  <a:srgbClr val="002060"/>
                </a:solidFill>
                <a:latin typeface="Times New Roman" panose="02020603050405020304" pitchFamily="18" charset="0"/>
                <a:cs typeface="Times New Roman" panose="02020603050405020304" pitchFamily="18" charset="0"/>
              </a:rPr>
              <a:t>3</a:t>
            </a:r>
            <a:r>
              <a:rPr lang="es-ES" altLang="es-ES" sz="1600" b="0">
                <a:solidFill>
                  <a:srgbClr val="002060"/>
                </a:solidFill>
                <a:latin typeface="Times New Roman" panose="02020603050405020304" pitchFamily="18" charset="0"/>
                <a:cs typeface="Times New Roman" panose="02020603050405020304" pitchFamily="18" charset="0"/>
              </a:rPr>
              <a:t>)</a:t>
            </a:r>
            <a:r>
              <a:rPr lang="es-ES" altLang="es-ES" sz="1600" b="0" baseline="-25000">
                <a:solidFill>
                  <a:srgbClr val="002060"/>
                </a:solidFill>
                <a:latin typeface="Times New Roman" panose="02020603050405020304" pitchFamily="18" charset="0"/>
                <a:cs typeface="Times New Roman" panose="02020603050405020304" pitchFamily="18" charset="0"/>
              </a:rPr>
              <a:t>2</a:t>
            </a:r>
            <a:r>
              <a:rPr lang="es-ES" altLang="es-ES" sz="1600" b="0">
                <a:solidFill>
                  <a:srgbClr val="002060"/>
                </a:solidFill>
                <a:latin typeface="Bradley Hand ITC" panose="03070402050302030203" pitchFamily="66" charset="0"/>
              </a:rPr>
              <a:t>, aunque en disolución acuosa suelen estar disociados:</a:t>
            </a:r>
          </a:p>
        </p:txBody>
      </p:sp>
      <p:graphicFrame>
        <p:nvGraphicFramePr>
          <p:cNvPr id="35852" name="1 Objeto"/>
          <p:cNvGraphicFramePr>
            <a:graphicFrameLocks noChangeAspect="1"/>
          </p:cNvGraphicFramePr>
          <p:nvPr/>
        </p:nvGraphicFramePr>
        <p:xfrm>
          <a:off x="2627313" y="4605338"/>
          <a:ext cx="3073400" cy="695325"/>
        </p:xfrm>
        <a:graphic>
          <a:graphicData uri="http://schemas.openxmlformats.org/presentationml/2006/ole">
            <mc:AlternateContent xmlns:mc="http://schemas.openxmlformats.org/markup-compatibility/2006">
              <mc:Choice xmlns:v="urn:schemas-microsoft-com:vml" Requires="v">
                <p:oleObj spid="_x0000_s35856" name="Equation" r:id="rId4" imgW="2362200" imgH="533400" progId="Equation.DSMT4">
                  <p:embed/>
                </p:oleObj>
              </mc:Choice>
              <mc:Fallback>
                <p:oleObj name="Equation" r:id="rId4" imgW="2362200" imgH="533400" progId="Equation.DSMT4">
                  <p:embed/>
                  <p:pic>
                    <p:nvPicPr>
                      <p:cNvPr id="0" name="1 Objet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7313" y="4605338"/>
                        <a:ext cx="307340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 name="Text Box 7"/>
          <p:cNvSpPr txBox="1">
            <a:spLocks noChangeArrowheads="1"/>
          </p:cNvSpPr>
          <p:nvPr/>
        </p:nvSpPr>
        <p:spPr bwMode="auto">
          <a:xfrm>
            <a:off x="179388" y="476250"/>
            <a:ext cx="6938962"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defRPr kumimoji="1" sz="2800" b="1">
                <a:solidFill>
                  <a:srgbClr val="0033CC"/>
                </a:solidFill>
                <a:latin typeface="Verdana" pitchFamily="34" charset="0"/>
                <a:cs typeface="Arial" charset="0"/>
              </a:defRPr>
            </a:lvl1pPr>
            <a:lvl2pPr marL="742950" indent="-285750" eaLnBrk="0" hangingPunct="0">
              <a:defRPr kumimoji="1" sz="2800" b="1">
                <a:solidFill>
                  <a:srgbClr val="0033CC"/>
                </a:solidFill>
                <a:latin typeface="Verdana" pitchFamily="34" charset="0"/>
                <a:cs typeface="Arial" charset="0"/>
              </a:defRPr>
            </a:lvl2pPr>
            <a:lvl3pPr marL="1143000" indent="-228600" eaLnBrk="0" hangingPunct="0">
              <a:defRPr kumimoji="1" sz="2800" b="1">
                <a:solidFill>
                  <a:srgbClr val="0033CC"/>
                </a:solidFill>
                <a:latin typeface="Verdana" pitchFamily="34" charset="0"/>
                <a:cs typeface="Arial" charset="0"/>
              </a:defRPr>
            </a:lvl3pPr>
            <a:lvl4pPr marL="1600200" indent="-228600" eaLnBrk="0" hangingPunct="0">
              <a:defRPr kumimoji="1" sz="2800" b="1">
                <a:solidFill>
                  <a:srgbClr val="0033CC"/>
                </a:solidFill>
                <a:latin typeface="Verdana" pitchFamily="34" charset="0"/>
                <a:cs typeface="Arial" charset="0"/>
              </a:defRPr>
            </a:lvl4pPr>
            <a:lvl5pPr marL="2057400" indent="-228600" eaLnBrk="0" hangingPunct="0">
              <a:defRPr kumimoji="1" sz="2800" b="1">
                <a:solidFill>
                  <a:srgbClr val="0033CC"/>
                </a:solidFill>
                <a:latin typeface="Verdana" pitchFamily="34" charset="0"/>
                <a:cs typeface="Arial" charset="0"/>
              </a:defRPr>
            </a:lvl5pPr>
            <a:lvl6pPr marL="2514600" indent="-228600" eaLnBrk="0" fontAlgn="base" hangingPunct="0">
              <a:spcBef>
                <a:spcPct val="0"/>
              </a:spcBef>
              <a:spcAft>
                <a:spcPct val="0"/>
              </a:spcAft>
              <a:defRPr kumimoji="1" sz="2800" b="1">
                <a:solidFill>
                  <a:srgbClr val="0033CC"/>
                </a:solidFill>
                <a:latin typeface="Verdana" pitchFamily="34" charset="0"/>
                <a:cs typeface="Arial" charset="0"/>
              </a:defRPr>
            </a:lvl6pPr>
            <a:lvl7pPr marL="2971800" indent="-228600" eaLnBrk="0" fontAlgn="base" hangingPunct="0">
              <a:spcBef>
                <a:spcPct val="0"/>
              </a:spcBef>
              <a:spcAft>
                <a:spcPct val="0"/>
              </a:spcAft>
              <a:defRPr kumimoji="1" sz="2800" b="1">
                <a:solidFill>
                  <a:srgbClr val="0033CC"/>
                </a:solidFill>
                <a:latin typeface="Verdana" pitchFamily="34" charset="0"/>
                <a:cs typeface="Arial" charset="0"/>
              </a:defRPr>
            </a:lvl7pPr>
            <a:lvl8pPr marL="3429000" indent="-228600" eaLnBrk="0" fontAlgn="base" hangingPunct="0">
              <a:spcBef>
                <a:spcPct val="0"/>
              </a:spcBef>
              <a:spcAft>
                <a:spcPct val="0"/>
              </a:spcAft>
              <a:defRPr kumimoji="1" sz="2800" b="1">
                <a:solidFill>
                  <a:srgbClr val="0033CC"/>
                </a:solidFill>
                <a:latin typeface="Verdana" pitchFamily="34" charset="0"/>
                <a:cs typeface="Arial" charset="0"/>
              </a:defRPr>
            </a:lvl8pPr>
            <a:lvl9pPr marL="3886200" indent="-228600" eaLnBrk="0" fontAlgn="base" hangingPunct="0">
              <a:spcBef>
                <a:spcPct val="0"/>
              </a:spcBef>
              <a:spcAft>
                <a:spcPct val="0"/>
              </a:spcAft>
              <a:defRPr kumimoji="1" sz="2800" b="1">
                <a:solidFill>
                  <a:srgbClr val="0033CC"/>
                </a:solidFill>
                <a:latin typeface="Verdana" pitchFamily="34" charset="0"/>
                <a:cs typeface="Arial" charset="0"/>
              </a:defRPr>
            </a:lvl9pPr>
          </a:lstStyle>
          <a:p>
            <a:pPr eaLnBrk="1" hangingPunct="1">
              <a:buClr>
                <a:srgbClr val="FF3300"/>
              </a:buClr>
              <a:buFont typeface="Wingdings" pitchFamily="2" charset="2"/>
              <a:buNone/>
              <a:defRPr/>
            </a:pPr>
            <a:r>
              <a:rPr kumimoji="0" lang="es-ES" altLang="es-ES" sz="1800" b="0" dirty="0" smtClean="0">
                <a:solidFill>
                  <a:schemeClr val="accent4">
                    <a:lumMod val="60000"/>
                    <a:lumOff val="40000"/>
                  </a:schemeClr>
                </a:solidFill>
                <a:latin typeface="Arial" charset="0"/>
              </a:rPr>
              <a:t>10. </a:t>
            </a:r>
            <a:r>
              <a:rPr kumimoji="0" lang="es-ES" altLang="es-ES" sz="1800" b="0" dirty="0">
                <a:solidFill>
                  <a:schemeClr val="accent4">
                    <a:lumMod val="60000"/>
                    <a:lumOff val="40000"/>
                  </a:schemeClr>
                </a:solidFill>
                <a:latin typeface="Arial" charset="0"/>
              </a:rPr>
              <a:t>Tratamientos del agua para consumo y para la </a:t>
            </a:r>
            <a:r>
              <a:rPr kumimoji="0" lang="es-ES" altLang="es-ES" sz="1800" b="0" dirty="0" smtClean="0">
                <a:solidFill>
                  <a:schemeClr val="accent4">
                    <a:lumMod val="60000"/>
                    <a:lumOff val="40000"/>
                  </a:schemeClr>
                </a:solidFill>
                <a:latin typeface="Arial" charset="0"/>
              </a:rPr>
              <a:t>industria</a:t>
            </a:r>
            <a:endParaRPr kumimoji="0" lang="es-ES" altLang="es-ES" sz="1800" b="0" dirty="0">
              <a:solidFill>
                <a:schemeClr val="accent4">
                  <a:lumMod val="60000"/>
                  <a:lumOff val="40000"/>
                </a:schemeClr>
              </a:solidFill>
              <a:latin typeface="Arial" charset="0"/>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5 Marcador de número de diapositiva"/>
          <p:cNvSpPr txBox="1">
            <a:spLocks/>
          </p:cNvSpPr>
          <p:nvPr/>
        </p:nvSpPr>
        <p:spPr bwMode="auto">
          <a:xfrm>
            <a:off x="8569325"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E49676FB-B681-422F-AAB0-58706943C72A}" type="slidenum">
              <a:rPr kumimoji="0" lang="en-US" altLang="es-ES" sz="1400" b="0">
                <a:solidFill>
                  <a:srgbClr val="000080"/>
                </a:solidFill>
                <a:latin typeface="Tahoma" panose="020B0604030504040204" pitchFamily="34" charset="0"/>
              </a:rPr>
              <a:pPr algn="r" eaLnBrk="1" hangingPunct="1">
                <a:spcBef>
                  <a:spcPct val="0"/>
                </a:spcBef>
                <a:buClrTx/>
                <a:buFontTx/>
                <a:buNone/>
              </a:pPr>
              <a:t>24</a:t>
            </a:fld>
            <a:endParaRPr kumimoji="0" lang="en-US" altLang="es-ES" sz="1400" b="0">
              <a:solidFill>
                <a:srgbClr val="000080"/>
              </a:solidFill>
              <a:latin typeface="Tahoma" panose="020B0604030504040204" pitchFamily="34" charset="0"/>
            </a:endParaRPr>
          </a:p>
        </p:txBody>
      </p:sp>
      <p:sp>
        <p:nvSpPr>
          <p:cNvPr id="9" name="Rectangle 2"/>
          <p:cNvSpPr txBox="1">
            <a:spLocks noChangeArrowheads="1"/>
          </p:cNvSpPr>
          <p:nvPr/>
        </p:nvSpPr>
        <p:spPr>
          <a:xfrm>
            <a:off x="3430588" y="1704326"/>
            <a:ext cx="2293937" cy="550862"/>
          </a:xfrm>
          <a:prstGeom prst="rect">
            <a:avLst/>
          </a:prstGeom>
          <a:solidFill>
            <a:srgbClr val="FFCC99"/>
          </a:solidFill>
        </p:spPr>
        <p:txBody>
          <a:bodyPr/>
          <a:lstStyle>
            <a:lvl1pPr algn="ctr" rtl="0" eaLnBrk="0" fontAlgn="base" hangingPunct="0">
              <a:spcBef>
                <a:spcPct val="0"/>
              </a:spcBef>
              <a:spcAft>
                <a:spcPct val="0"/>
              </a:spcAft>
              <a:defRPr kumimoji="1" sz="2800" b="1">
                <a:solidFill>
                  <a:srgbClr val="0033CC"/>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2pPr>
            <a:lvl3pPr algn="ctr" rtl="0" eaLnBrk="0" fontAlgn="base" hangingPunct="0">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3pPr>
            <a:lvl4pPr algn="ctr" rtl="0" eaLnBrk="0" fontAlgn="base" hangingPunct="0">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4pPr>
            <a:lvl5pPr algn="ctr" rtl="0" eaLnBrk="0" fontAlgn="base" hangingPunct="0">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5pPr>
            <a:lvl6pPr marL="457200" algn="ctr" rtl="0" fontAlgn="base">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6pPr>
            <a:lvl7pPr marL="914400" algn="ctr" rtl="0" fontAlgn="base">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7pPr>
            <a:lvl8pPr marL="1371600" algn="ctr" rtl="0" fontAlgn="base">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8pPr>
            <a:lvl9pPr marL="1828800" algn="ctr" rtl="0" fontAlgn="base">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9pPr>
          </a:lstStyle>
          <a:p>
            <a:pPr eaLnBrk="1" hangingPunct="1">
              <a:defRPr/>
            </a:pPr>
            <a:r>
              <a:rPr lang="es-ES" altLang="es-ES" kern="0" dirty="0" err="1" smtClean="0">
                <a:effectLst/>
                <a:latin typeface="Calibri" pitchFamily="34" charset="0"/>
              </a:rPr>
              <a:t>The</a:t>
            </a:r>
            <a:r>
              <a:rPr lang="es-ES" altLang="es-ES" kern="0" dirty="0" smtClean="0">
                <a:effectLst/>
                <a:latin typeface="Calibri" pitchFamily="34" charset="0"/>
              </a:rPr>
              <a:t> </a:t>
            </a:r>
            <a:r>
              <a:rPr lang="es-ES" altLang="es-ES" kern="0" dirty="0" err="1" smtClean="0">
                <a:effectLst/>
                <a:latin typeface="Calibri" pitchFamily="34" charset="0"/>
              </a:rPr>
              <a:t>end</a:t>
            </a:r>
            <a:endParaRPr lang="es-ES" altLang="es-ES" kern="0" dirty="0" smtClean="0">
              <a:effectLst/>
              <a:latin typeface="Calibri" pitchFamily="34" charset="0"/>
            </a:endParaRPr>
          </a:p>
        </p:txBody>
      </p:sp>
      <p:pic>
        <p:nvPicPr>
          <p:cNvPr id="36868" name="Picture 154" descr="Logo%20UNED%20ver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5" y="115888"/>
            <a:ext cx="601663" cy="60166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36869" name="Rectangle 4"/>
          <p:cNvSpPr>
            <a:spLocks noChangeArrowheads="1"/>
          </p:cNvSpPr>
          <p:nvPr/>
        </p:nvSpPr>
        <p:spPr bwMode="auto">
          <a:xfrm>
            <a:off x="668338" y="696263"/>
            <a:ext cx="7791450" cy="8858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lang="es-ES" altLang="es-ES" sz="1800">
                <a:solidFill>
                  <a:srgbClr val="000080"/>
                </a:solidFill>
                <a:latin typeface="Tahoma" panose="020B0604030504040204" pitchFamily="34" charset="0"/>
                <a:cs typeface="Tahoma" panose="020B0604030504040204" pitchFamily="34" charset="0"/>
              </a:rPr>
              <a:t>Tema 8. </a:t>
            </a:r>
          </a:p>
          <a:p>
            <a:pPr algn="ctr" eaLnBrk="1" hangingPunct="1">
              <a:spcBef>
                <a:spcPct val="0"/>
              </a:spcBef>
              <a:buClrTx/>
              <a:buFontTx/>
              <a:buNone/>
            </a:pPr>
            <a:r>
              <a:rPr lang="es-ES" altLang="es-ES" sz="1800">
                <a:solidFill>
                  <a:srgbClr val="000080"/>
                </a:solidFill>
                <a:latin typeface="Tahoma" panose="020B0604030504040204" pitchFamily="34" charset="0"/>
                <a:cs typeface="Tahoma" panose="020B0604030504040204" pitchFamily="34" charset="0"/>
              </a:rPr>
              <a:t>El Hidrógeno </a:t>
            </a:r>
          </a:p>
          <a:p>
            <a:pPr algn="ctr" eaLnBrk="1" hangingPunct="1">
              <a:spcBef>
                <a:spcPct val="0"/>
              </a:spcBef>
              <a:buClrTx/>
              <a:buFontTx/>
              <a:buNone/>
            </a:pPr>
            <a:r>
              <a:rPr lang="es-ES" altLang="es-ES" sz="1400">
                <a:solidFill>
                  <a:srgbClr val="000080"/>
                </a:solidFill>
                <a:latin typeface="Tahoma" panose="020B0604030504040204" pitchFamily="34" charset="0"/>
                <a:cs typeface="Tahoma" panose="020B0604030504040204" pitchFamily="34" charset="0"/>
              </a:rPr>
              <a:t>(resumen)</a:t>
            </a:r>
            <a:endParaRPr lang="es-ES" altLang="es-ES" sz="1800">
              <a:solidFill>
                <a:srgbClr val="000080"/>
              </a:solidFill>
              <a:latin typeface="Tahoma" panose="020B0604030504040204" pitchFamily="34" charset="0"/>
              <a:cs typeface="Tahoma" panose="020B0604030504040204" pitchFamily="34" charset="0"/>
            </a:endParaRPr>
          </a:p>
        </p:txBody>
      </p:sp>
      <p:pic>
        <p:nvPicPr>
          <p:cNvPr id="36870" name="Picture 16" descr="http://megustaestarbien.com/wp-content/uploads/2012/01/grasas-trans-en-la-tienda.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487" y="3821025"/>
            <a:ext cx="3944786" cy="2840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1" name="Picture 2" descr="http://ayurvedaterapias.com.ar/ayurveda/wp-content/uploads/2013/08/grasas-trans-en-el-restaurante.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8024" y="3808385"/>
            <a:ext cx="3944786" cy="3024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4"/>
          <p:cNvSpPr>
            <a:spLocks noChangeArrowheads="1"/>
          </p:cNvSpPr>
          <p:nvPr/>
        </p:nvSpPr>
        <p:spPr bwMode="auto">
          <a:xfrm>
            <a:off x="1891830" y="2283988"/>
            <a:ext cx="5344466" cy="122413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lang="es-ES" altLang="es-ES" sz="1400" b="0" i="0" dirty="0" smtClean="0">
                <a:solidFill>
                  <a:srgbClr val="4D4D4D"/>
                </a:solidFill>
                <a:latin typeface="Tahoma" panose="020B0604030504040204" pitchFamily="34" charset="0"/>
                <a:cs typeface="Tahoma" panose="020B0604030504040204" pitchFamily="34" charset="0"/>
              </a:rPr>
              <a:t>Nota: Esta presentación no incluye todos los apartados del tema en el libro de texto base y </a:t>
            </a:r>
            <a:r>
              <a:rPr lang="es-ES" altLang="es-ES" sz="1400" b="0" i="0" dirty="0" err="1" smtClean="0">
                <a:solidFill>
                  <a:srgbClr val="4D4D4D"/>
                </a:solidFill>
                <a:latin typeface="Tahoma" panose="020B0604030504040204" pitchFamily="34" charset="0"/>
                <a:cs typeface="Tahoma" panose="020B0604030504040204" pitchFamily="34" charset="0"/>
              </a:rPr>
              <a:t>l@s</a:t>
            </a:r>
            <a:r>
              <a:rPr lang="es-ES" altLang="es-ES" sz="1400" b="0" i="0" dirty="0" smtClean="0">
                <a:solidFill>
                  <a:srgbClr val="4D4D4D"/>
                </a:solidFill>
                <a:latin typeface="Tahoma" panose="020B0604030504040204" pitchFamily="34" charset="0"/>
                <a:cs typeface="Tahoma" panose="020B0604030504040204" pitchFamily="34" charset="0"/>
              </a:rPr>
              <a:t> </a:t>
            </a:r>
            <a:r>
              <a:rPr lang="es-ES" altLang="es-ES" sz="1400" b="0" i="0" dirty="0" err="1" smtClean="0">
                <a:solidFill>
                  <a:srgbClr val="4D4D4D"/>
                </a:solidFill>
                <a:latin typeface="Tahoma" panose="020B0604030504040204" pitchFamily="34" charset="0"/>
                <a:cs typeface="Tahoma" panose="020B0604030504040204" pitchFamily="34" charset="0"/>
              </a:rPr>
              <a:t>alumn@s</a:t>
            </a:r>
            <a:r>
              <a:rPr lang="es-ES" altLang="es-ES" sz="1400" b="0" i="0" dirty="0" smtClean="0">
                <a:solidFill>
                  <a:srgbClr val="4D4D4D"/>
                </a:solidFill>
                <a:latin typeface="Tahoma" panose="020B0604030504040204" pitchFamily="34" charset="0"/>
                <a:cs typeface="Tahoma" panose="020B0604030504040204" pitchFamily="34" charset="0"/>
              </a:rPr>
              <a:t> deberán completar la información de forma personal de cara a su estudio </a:t>
            </a:r>
            <a:endParaRPr lang="es-ES" altLang="es-ES" sz="1400" b="0" i="0" dirty="0">
              <a:solidFill>
                <a:srgbClr val="4D4D4D"/>
              </a:solidFill>
              <a:latin typeface="Tahoma" panose="020B0604030504040204" pitchFamily="34" charset="0"/>
              <a:cs typeface="Tahoma" panose="020B0604030504040204" pitchFamily="34" charset="0"/>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a:solidFill>
                <a:schemeClr val="tx1"/>
              </a:solidFill>
              <a:latin typeface="Tahoma" panose="020B0604030504040204" pitchFamily="34" charset="0"/>
            </a:endParaRPr>
          </a:p>
        </p:txBody>
      </p:sp>
      <p:sp>
        <p:nvSpPr>
          <p:cNvPr id="37891"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a:solidFill>
                  <a:schemeClr val="tx1"/>
                </a:solidFill>
                <a:latin typeface="Calibri" panose="020F0502020204030204" pitchFamily="34" charset="0"/>
              </a:rPr>
              <a:t>Tema 8. El hidrógeno</a:t>
            </a:r>
          </a:p>
        </p:txBody>
      </p:sp>
      <p:sp>
        <p:nvSpPr>
          <p:cNvPr id="37892"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a:solidFill>
                  <a:srgbClr val="666699"/>
                </a:solidFill>
                <a:latin typeface="Tahoma" panose="020B0604030504040204" pitchFamily="34" charset="0"/>
              </a:rPr>
              <a:t>uned</a:t>
            </a:r>
          </a:p>
        </p:txBody>
      </p:sp>
      <p:sp>
        <p:nvSpPr>
          <p:cNvPr id="37893"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9E8BD9A8-4E13-482B-B9DD-BA776A49ED91}" type="slidenum">
              <a:rPr kumimoji="0" lang="en-US" altLang="en-US" sz="1400" b="0">
                <a:solidFill>
                  <a:schemeClr val="tx1"/>
                </a:solidFill>
                <a:latin typeface="Tahoma" panose="020B0604030504040204" pitchFamily="34" charset="0"/>
              </a:rPr>
              <a:pPr algn="r" eaLnBrk="1" hangingPunct="1">
                <a:spcBef>
                  <a:spcPct val="0"/>
                </a:spcBef>
                <a:buClrTx/>
                <a:buFontTx/>
                <a:buNone/>
              </a:pPr>
              <a:t>25</a:t>
            </a:fld>
            <a:endParaRPr kumimoji="0" lang="en-US" altLang="en-US" sz="1400" b="0">
              <a:solidFill>
                <a:schemeClr val="tx1"/>
              </a:solidFill>
              <a:latin typeface="Tahoma" panose="020B0604030504040204" pitchFamily="34" charset="0"/>
            </a:endParaRPr>
          </a:p>
        </p:txBody>
      </p:sp>
      <p:sp>
        <p:nvSpPr>
          <p:cNvPr id="21512" name="Rectangle 3"/>
          <p:cNvSpPr>
            <a:spLocks noChangeArrowheads="1"/>
          </p:cNvSpPr>
          <p:nvPr/>
        </p:nvSpPr>
        <p:spPr bwMode="auto">
          <a:xfrm>
            <a:off x="971551" y="1988840"/>
            <a:ext cx="7345362" cy="646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285750" indent="-285750">
              <a:spcBef>
                <a:spcPct val="20000"/>
              </a:spcBef>
              <a:buClr>
                <a:schemeClr val="accent6">
                  <a:lumMod val="75000"/>
                </a:schemeClr>
              </a:buClr>
              <a:buFont typeface="Wingdings" pitchFamily="2" charset="2"/>
              <a:buChar char="à"/>
              <a:defRPr/>
            </a:pPr>
            <a:r>
              <a:rPr lang="es-ES" sz="1800" b="0" dirty="0" smtClean="0">
                <a:solidFill>
                  <a:srgbClr val="333333"/>
                </a:solidFill>
                <a:latin typeface="Calibri" pitchFamily="34" charset="0"/>
                <a:cs typeface="Arial" charset="0"/>
              </a:rPr>
              <a:t>Nota: los siguientes apartados no se incluyen ahora en los contenidos evaluables y se han movido al final de la presentación.  </a:t>
            </a:r>
            <a:endParaRPr lang="es-ES" sz="1800" b="0" dirty="0">
              <a:solidFill>
                <a:srgbClr val="333333"/>
              </a:solidFill>
              <a:latin typeface="Calibri" pitchFamily="34" charset="0"/>
              <a:cs typeface="Arial" charset="0"/>
            </a:endParaRPr>
          </a:p>
        </p:txBody>
      </p:sp>
      <p:sp>
        <p:nvSpPr>
          <p:cNvPr id="37905" name="Text Box 7"/>
          <p:cNvSpPr txBox="1">
            <a:spLocks noChangeArrowheads="1"/>
          </p:cNvSpPr>
          <p:nvPr/>
        </p:nvSpPr>
        <p:spPr bwMode="auto">
          <a:xfrm>
            <a:off x="179388" y="476250"/>
            <a:ext cx="6938962"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s-ES" sz="1800" b="0">
                <a:solidFill>
                  <a:srgbClr val="006600"/>
                </a:solidFill>
                <a:latin typeface="Arial" panose="020B0604020202020204" pitchFamily="34" charset="0"/>
              </a:rPr>
              <a:t>5. Síntesis industrial del hidrógeno</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a:solidFill>
                <a:schemeClr val="tx1"/>
              </a:solidFill>
              <a:latin typeface="Tahoma" panose="020B0604030504040204" pitchFamily="34" charset="0"/>
            </a:endParaRPr>
          </a:p>
        </p:txBody>
      </p:sp>
      <p:sp>
        <p:nvSpPr>
          <p:cNvPr id="37891"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a:solidFill>
                  <a:schemeClr val="tx1"/>
                </a:solidFill>
                <a:latin typeface="Calibri" panose="020F0502020204030204" pitchFamily="34" charset="0"/>
              </a:rPr>
              <a:t>Tema 8. El hidrógeno</a:t>
            </a:r>
          </a:p>
        </p:txBody>
      </p:sp>
      <p:sp>
        <p:nvSpPr>
          <p:cNvPr id="37892"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a:solidFill>
                  <a:srgbClr val="666699"/>
                </a:solidFill>
                <a:latin typeface="Tahoma" panose="020B0604030504040204" pitchFamily="34" charset="0"/>
              </a:rPr>
              <a:t>uned</a:t>
            </a:r>
          </a:p>
        </p:txBody>
      </p:sp>
      <p:sp>
        <p:nvSpPr>
          <p:cNvPr id="37893"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9E8BD9A8-4E13-482B-B9DD-BA776A49ED91}" type="slidenum">
              <a:rPr kumimoji="0" lang="en-US" altLang="en-US" sz="1400" b="0">
                <a:solidFill>
                  <a:schemeClr val="tx1"/>
                </a:solidFill>
                <a:latin typeface="Tahoma" panose="020B0604030504040204" pitchFamily="34" charset="0"/>
              </a:rPr>
              <a:pPr algn="r" eaLnBrk="1" hangingPunct="1">
                <a:spcBef>
                  <a:spcPct val="0"/>
                </a:spcBef>
                <a:buClrTx/>
                <a:buFontTx/>
                <a:buNone/>
              </a:pPr>
              <a:t>26</a:t>
            </a:fld>
            <a:endParaRPr kumimoji="0" lang="en-US" altLang="en-US" sz="1400" b="0">
              <a:solidFill>
                <a:schemeClr val="tx1"/>
              </a:solidFill>
              <a:latin typeface="Tahoma" panose="020B0604030504040204" pitchFamily="34" charset="0"/>
            </a:endParaRPr>
          </a:p>
        </p:txBody>
      </p:sp>
      <p:sp>
        <p:nvSpPr>
          <p:cNvPr id="21512" name="Rectangle 3"/>
          <p:cNvSpPr>
            <a:spLocks noChangeArrowheads="1"/>
          </p:cNvSpPr>
          <p:nvPr/>
        </p:nvSpPr>
        <p:spPr bwMode="auto">
          <a:xfrm>
            <a:off x="827088" y="2022475"/>
            <a:ext cx="7345362" cy="70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285750" indent="-285750">
              <a:spcBef>
                <a:spcPct val="20000"/>
              </a:spcBef>
              <a:buClr>
                <a:schemeClr val="accent6">
                  <a:lumMod val="75000"/>
                </a:schemeClr>
              </a:buClr>
              <a:buFont typeface="Wingdings" pitchFamily="2" charset="2"/>
              <a:buChar char="à"/>
              <a:defRPr/>
            </a:pPr>
            <a:r>
              <a:rPr lang="es-ES" sz="1800" b="0" dirty="0">
                <a:solidFill>
                  <a:srgbClr val="333333"/>
                </a:solidFill>
                <a:latin typeface="Calibri" pitchFamily="34" charset="0"/>
                <a:cs typeface="Arial" charset="0"/>
              </a:rPr>
              <a:t>En la actualidad se produce así  un ≈50% del hidrógeno</a:t>
            </a:r>
          </a:p>
          <a:p>
            <a:pPr marL="285750" indent="-285750">
              <a:spcBef>
                <a:spcPct val="20000"/>
              </a:spcBef>
              <a:buClr>
                <a:schemeClr val="accent6">
                  <a:lumMod val="75000"/>
                </a:schemeClr>
              </a:buClr>
              <a:buFont typeface="Wingdings" pitchFamily="2" charset="2"/>
              <a:buChar char="à"/>
              <a:defRPr/>
            </a:pPr>
            <a:r>
              <a:rPr lang="es-ES" sz="1800" b="0" dirty="0">
                <a:solidFill>
                  <a:srgbClr val="333333"/>
                </a:solidFill>
                <a:latin typeface="Calibri" pitchFamily="34" charset="0"/>
                <a:cs typeface="Arial" charset="0"/>
              </a:rPr>
              <a:t>Proceso de síntesis en dos etapas:</a:t>
            </a:r>
          </a:p>
        </p:txBody>
      </p:sp>
      <p:sp>
        <p:nvSpPr>
          <p:cNvPr id="37895" name="Rectangle 3"/>
          <p:cNvSpPr>
            <a:spLocks noChangeArrowheads="1"/>
          </p:cNvSpPr>
          <p:nvPr/>
        </p:nvSpPr>
        <p:spPr bwMode="auto">
          <a:xfrm>
            <a:off x="536575" y="1196975"/>
            <a:ext cx="7204075"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79388" indent="-179388"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Wingdings" panose="05000000000000000000" pitchFamily="2" charset="2"/>
              <a:buChar char="§"/>
            </a:pPr>
            <a:r>
              <a:rPr lang="es-ES" altLang="en-US" sz="2000">
                <a:latin typeface="Calibri" panose="020F0502020204030204" pitchFamily="34" charset="0"/>
              </a:rPr>
              <a:t>1. Reformado del gas natural y de las fracciones ligeras del petróleo (naftas) con vapor de agua</a:t>
            </a:r>
          </a:p>
        </p:txBody>
      </p:sp>
      <p:sp>
        <p:nvSpPr>
          <p:cNvPr id="37896" name="Rectangle 15"/>
          <p:cNvSpPr>
            <a:spLocks noChangeArrowheads="1"/>
          </p:cNvSpPr>
          <p:nvPr/>
        </p:nvSpPr>
        <p:spPr bwMode="auto">
          <a:xfrm>
            <a:off x="1149350" y="3173413"/>
            <a:ext cx="74168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FF0000"/>
              </a:buClr>
            </a:pPr>
            <a:r>
              <a:rPr kumimoji="0" lang="es-ES" altLang="en-US" sz="1600">
                <a:solidFill>
                  <a:srgbClr val="002060"/>
                </a:solidFill>
                <a:latin typeface="Times New Roman" panose="02020603050405020304" pitchFamily="18" charset="0"/>
                <a:cs typeface="Times New Roman" panose="02020603050405020304" pitchFamily="18" charset="0"/>
              </a:rPr>
              <a:t>1ª etapa</a:t>
            </a:r>
            <a:r>
              <a:rPr kumimoji="0" lang="es-ES" altLang="en-US" sz="1600" b="0">
                <a:solidFill>
                  <a:srgbClr val="002060"/>
                </a:solidFill>
                <a:latin typeface="Times New Roman" panose="02020603050405020304" pitchFamily="18" charset="0"/>
                <a:cs typeface="Times New Roman" panose="02020603050405020304" pitchFamily="18" charset="0"/>
              </a:rPr>
              <a:t>: una mezcla de gas natural (metano sobre todo) y vapor de agua se pasa sobre un catalizador de Ni-Co a 800 ºC</a:t>
            </a:r>
          </a:p>
        </p:txBody>
      </p:sp>
      <p:pic>
        <p:nvPicPr>
          <p:cNvPr id="37897"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6263" y="3806825"/>
            <a:ext cx="482917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898" name="Text Box 17"/>
          <p:cNvSpPr txBox="1">
            <a:spLocks noChangeArrowheads="1"/>
          </p:cNvSpPr>
          <p:nvPr/>
        </p:nvSpPr>
        <p:spPr bwMode="auto">
          <a:xfrm>
            <a:off x="6000750" y="3808413"/>
            <a:ext cx="3078163"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r>
              <a:rPr kumimoji="0" lang="es-ES" altLang="en-US" sz="1400" b="0">
                <a:solidFill>
                  <a:srgbClr val="FF0000"/>
                </a:solidFill>
                <a:latin typeface="Calibri" panose="020F0502020204030204" pitchFamily="34" charset="0"/>
                <a:cs typeface="Calibri" panose="020F0502020204030204" pitchFamily="34" charset="0"/>
                <a:sym typeface="Wingdings" panose="05000000000000000000" pitchFamily="2" charset="2"/>
              </a:rPr>
              <a:t></a:t>
            </a:r>
            <a:r>
              <a:rPr kumimoji="0" lang="es-ES" altLang="en-US" sz="1400" b="0">
                <a:solidFill>
                  <a:srgbClr val="FF0000"/>
                </a:solidFill>
                <a:latin typeface="Tempus Sans ITC" panose="04020404030D07020202" pitchFamily="82" charset="0"/>
                <a:sym typeface="Wingdings" panose="05000000000000000000" pitchFamily="2" charset="2"/>
              </a:rPr>
              <a:t> </a:t>
            </a:r>
            <a:r>
              <a:rPr kumimoji="0" lang="es-ES" altLang="en-US" sz="1400" b="0">
                <a:latin typeface="Tempus Sans ITC" panose="04020404030D07020202" pitchFamily="82" charset="0"/>
                <a:sym typeface="Wingdings" panose="05000000000000000000" pitchFamily="2" charset="2"/>
              </a:rPr>
              <a:t> </a:t>
            </a:r>
            <a:r>
              <a:rPr kumimoji="0" lang="es-ES" altLang="en-US" sz="1400" b="0">
                <a:latin typeface="Tempus Sans ITC" panose="04020404030D07020202" pitchFamily="82" charset="0"/>
              </a:rPr>
              <a:t>CO + H</a:t>
            </a:r>
            <a:r>
              <a:rPr kumimoji="0" lang="es-ES" altLang="en-US" sz="1400" b="0" baseline="-25000">
                <a:latin typeface="Tempus Sans ITC" panose="04020404030D07020202" pitchFamily="82" charset="0"/>
              </a:rPr>
              <a:t>2</a:t>
            </a:r>
            <a:r>
              <a:rPr kumimoji="0" lang="es-ES" altLang="en-US" sz="1400" b="0">
                <a:latin typeface="Tempus Sans ITC" panose="04020404030D07020202" pitchFamily="82" charset="0"/>
              </a:rPr>
              <a:t> = </a:t>
            </a:r>
            <a:r>
              <a:rPr kumimoji="0" lang="es-ES" altLang="en-US" sz="1400" b="0" i="1">
                <a:latin typeface="Tempus Sans ITC" panose="04020404030D07020202" pitchFamily="82" charset="0"/>
              </a:rPr>
              <a:t>gas de síntesis</a:t>
            </a:r>
            <a:endParaRPr kumimoji="0" lang="es-ES" altLang="en-US" sz="1400" b="0" i="1">
              <a:solidFill>
                <a:srgbClr val="FF0000"/>
              </a:solidFill>
              <a:latin typeface="Tempus Sans ITC" panose="04020404030D07020202" pitchFamily="82" charset="0"/>
            </a:endParaRPr>
          </a:p>
        </p:txBody>
      </p:sp>
      <p:sp>
        <p:nvSpPr>
          <p:cNvPr id="37899" name="Rectangle 15"/>
          <p:cNvSpPr>
            <a:spLocks noChangeArrowheads="1"/>
          </p:cNvSpPr>
          <p:nvPr/>
        </p:nvSpPr>
        <p:spPr bwMode="auto">
          <a:xfrm>
            <a:off x="1149350" y="4330700"/>
            <a:ext cx="7416800" cy="58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FF0000"/>
              </a:buClr>
            </a:pPr>
            <a:r>
              <a:rPr kumimoji="0" lang="es-ES" altLang="en-US" sz="1600">
                <a:solidFill>
                  <a:srgbClr val="002060"/>
                </a:solidFill>
                <a:latin typeface="Times New Roman" panose="02020603050405020304" pitchFamily="18" charset="0"/>
                <a:cs typeface="Times New Roman" panose="02020603050405020304" pitchFamily="18" charset="0"/>
              </a:rPr>
              <a:t>2ª etapa</a:t>
            </a:r>
            <a:r>
              <a:rPr kumimoji="0" lang="es-ES" altLang="en-US" sz="1600" b="0">
                <a:solidFill>
                  <a:srgbClr val="002060"/>
                </a:solidFill>
                <a:latin typeface="Times New Roman" panose="02020603050405020304" pitchFamily="18" charset="0"/>
                <a:cs typeface="Times New Roman" panose="02020603050405020304" pitchFamily="18" charset="0"/>
              </a:rPr>
              <a:t>: el CO del gas de síntesis reacciona con más vapor de agua para dar H</a:t>
            </a:r>
            <a:r>
              <a:rPr kumimoji="0" lang="es-ES" altLang="en-US" sz="1600" b="0" baseline="-25000">
                <a:solidFill>
                  <a:srgbClr val="002060"/>
                </a:solidFill>
                <a:latin typeface="Times New Roman" panose="02020603050405020304" pitchFamily="18" charset="0"/>
                <a:cs typeface="Times New Roman" panose="02020603050405020304" pitchFamily="18" charset="0"/>
              </a:rPr>
              <a:t>2</a:t>
            </a:r>
            <a:r>
              <a:rPr kumimoji="0" lang="es-ES" altLang="en-US" sz="1600" b="0">
                <a:solidFill>
                  <a:srgbClr val="002060"/>
                </a:solidFill>
                <a:latin typeface="Times New Roman" panose="02020603050405020304" pitchFamily="18" charset="0"/>
                <a:cs typeface="Times New Roman" panose="02020603050405020304" pitchFamily="18" charset="0"/>
              </a:rPr>
              <a:t> y CO</a:t>
            </a:r>
            <a:r>
              <a:rPr kumimoji="0" lang="es-ES" altLang="en-US" sz="1600" b="0" baseline="-25000">
                <a:solidFill>
                  <a:srgbClr val="002060"/>
                </a:solidFill>
                <a:latin typeface="Times New Roman" panose="02020603050405020304" pitchFamily="18" charset="0"/>
                <a:cs typeface="Times New Roman" panose="02020603050405020304" pitchFamily="18" charset="0"/>
              </a:rPr>
              <a:t>2</a:t>
            </a:r>
            <a:r>
              <a:rPr kumimoji="0" lang="es-ES" altLang="en-US" sz="1600" b="0">
                <a:solidFill>
                  <a:srgbClr val="002060"/>
                </a:solidFill>
                <a:latin typeface="Times New Roman" panose="02020603050405020304" pitchFamily="18" charset="0"/>
                <a:cs typeface="Times New Roman" panose="02020603050405020304" pitchFamily="18" charset="0"/>
              </a:rPr>
              <a:t> usando óxidos de hierro como catalizador</a:t>
            </a:r>
          </a:p>
        </p:txBody>
      </p:sp>
      <p:pic>
        <p:nvPicPr>
          <p:cNvPr id="37900"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150" y="4978400"/>
            <a:ext cx="4849813"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901" name="Rectangle 15"/>
          <p:cNvSpPr>
            <a:spLocks noChangeArrowheads="1"/>
          </p:cNvSpPr>
          <p:nvPr/>
        </p:nvSpPr>
        <p:spPr bwMode="auto">
          <a:xfrm>
            <a:off x="1149350" y="5462588"/>
            <a:ext cx="7416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FF0000"/>
              </a:buClr>
            </a:pPr>
            <a:r>
              <a:rPr kumimoji="0" lang="es-ES" altLang="en-US" sz="1600" b="0">
                <a:solidFill>
                  <a:srgbClr val="002060"/>
                </a:solidFill>
                <a:latin typeface="Times New Roman" panose="02020603050405020304" pitchFamily="18" charset="0"/>
                <a:cs typeface="Times New Roman" panose="02020603050405020304" pitchFamily="18" charset="0"/>
              </a:rPr>
              <a:t>El proceso global es endotérmico y se usa el propio gas natural como combustible:</a:t>
            </a:r>
          </a:p>
        </p:txBody>
      </p:sp>
      <p:pic>
        <p:nvPicPr>
          <p:cNvPr id="37902"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4038" y="2725738"/>
            <a:ext cx="5159375" cy="34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903"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1050" y="5905500"/>
            <a:ext cx="5689600" cy="33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904" name="Text Box 17"/>
          <p:cNvSpPr txBox="1">
            <a:spLocks noChangeArrowheads="1"/>
          </p:cNvSpPr>
          <p:nvPr/>
        </p:nvSpPr>
        <p:spPr bwMode="auto">
          <a:xfrm>
            <a:off x="6000750" y="2700338"/>
            <a:ext cx="3078163"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r>
              <a:rPr kumimoji="0" lang="es-ES" altLang="en-US" sz="1400" b="0">
                <a:solidFill>
                  <a:srgbClr val="FF0000"/>
                </a:solidFill>
                <a:latin typeface="Calibri" panose="020F0502020204030204" pitchFamily="34" charset="0"/>
                <a:cs typeface="Calibri" panose="020F0502020204030204" pitchFamily="34" charset="0"/>
                <a:sym typeface="Wingdings" panose="05000000000000000000" pitchFamily="2" charset="2"/>
              </a:rPr>
              <a:t></a:t>
            </a:r>
            <a:r>
              <a:rPr kumimoji="0" lang="es-ES" altLang="en-US" sz="1400" b="0">
                <a:solidFill>
                  <a:srgbClr val="FF0000"/>
                </a:solidFill>
                <a:latin typeface="Tempus Sans ITC" panose="04020404030D07020202" pitchFamily="82" charset="0"/>
                <a:sym typeface="Wingdings" panose="05000000000000000000" pitchFamily="2" charset="2"/>
              </a:rPr>
              <a:t> </a:t>
            </a:r>
            <a:r>
              <a:rPr kumimoji="0" lang="es-ES" altLang="en-US" sz="1400" b="0">
                <a:latin typeface="Tempus Sans ITC" panose="04020404030D07020202" pitchFamily="82" charset="0"/>
                <a:sym typeface="Wingdings" panose="05000000000000000000" pitchFamily="2" charset="2"/>
              </a:rPr>
              <a:t> </a:t>
            </a:r>
            <a:r>
              <a:rPr kumimoji="0" lang="es-ES" altLang="en-US" sz="1400" b="0">
                <a:latin typeface="Tempus Sans ITC" panose="04020404030D07020202" pitchFamily="82" charset="0"/>
              </a:rPr>
              <a:t>Reacción global</a:t>
            </a:r>
            <a:endParaRPr kumimoji="0" lang="es-ES" altLang="en-US" sz="1400" b="0" i="1">
              <a:solidFill>
                <a:srgbClr val="FF0000"/>
              </a:solidFill>
              <a:latin typeface="Tempus Sans ITC" panose="04020404030D07020202" pitchFamily="82" charset="0"/>
            </a:endParaRPr>
          </a:p>
        </p:txBody>
      </p:sp>
      <p:sp>
        <p:nvSpPr>
          <p:cNvPr id="37905" name="Text Box 7"/>
          <p:cNvSpPr txBox="1">
            <a:spLocks noChangeArrowheads="1"/>
          </p:cNvSpPr>
          <p:nvPr/>
        </p:nvSpPr>
        <p:spPr bwMode="auto">
          <a:xfrm>
            <a:off x="179388" y="476250"/>
            <a:ext cx="6938962"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s-ES" sz="1800" b="0">
                <a:solidFill>
                  <a:srgbClr val="006600"/>
                </a:solidFill>
                <a:latin typeface="Arial" panose="020B0604020202020204" pitchFamily="34" charset="0"/>
              </a:rPr>
              <a:t>5. Síntesis industrial del hidrógeno</a:t>
            </a:r>
          </a:p>
        </p:txBody>
      </p:sp>
    </p:spTree>
    <p:extLst>
      <p:ext uri="{BB962C8B-B14F-4D97-AF65-F5344CB8AC3E}">
        <p14:creationId xmlns:p14="http://schemas.microsoft.com/office/powerpoint/2010/main" val="2223448633"/>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a:solidFill>
                <a:schemeClr val="tx1"/>
              </a:solidFill>
              <a:latin typeface="Tahoma" panose="020B0604030504040204" pitchFamily="34" charset="0"/>
            </a:endParaRPr>
          </a:p>
        </p:txBody>
      </p:sp>
      <p:sp>
        <p:nvSpPr>
          <p:cNvPr id="38915"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a:solidFill>
                  <a:schemeClr val="tx1"/>
                </a:solidFill>
                <a:latin typeface="Calibri" panose="020F0502020204030204" pitchFamily="34" charset="0"/>
              </a:rPr>
              <a:t>Tema 8. El hidrógeno</a:t>
            </a:r>
          </a:p>
        </p:txBody>
      </p:sp>
      <p:sp>
        <p:nvSpPr>
          <p:cNvPr id="38916"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a:solidFill>
                  <a:srgbClr val="666699"/>
                </a:solidFill>
                <a:latin typeface="Tahoma" panose="020B0604030504040204" pitchFamily="34" charset="0"/>
              </a:rPr>
              <a:t>uned</a:t>
            </a:r>
          </a:p>
        </p:txBody>
      </p:sp>
      <p:sp>
        <p:nvSpPr>
          <p:cNvPr id="38917"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720CC86C-9A74-4C4F-A321-F5695CB50D3E}" type="slidenum">
              <a:rPr kumimoji="0" lang="en-US" altLang="en-US" sz="1400" b="0">
                <a:solidFill>
                  <a:schemeClr val="tx1"/>
                </a:solidFill>
                <a:latin typeface="Tahoma" panose="020B0604030504040204" pitchFamily="34" charset="0"/>
              </a:rPr>
              <a:pPr algn="r" eaLnBrk="1" hangingPunct="1">
                <a:spcBef>
                  <a:spcPct val="0"/>
                </a:spcBef>
                <a:buClrTx/>
                <a:buFontTx/>
                <a:buNone/>
              </a:pPr>
              <a:t>27</a:t>
            </a:fld>
            <a:endParaRPr kumimoji="0" lang="en-US" altLang="en-US" sz="1400" b="0">
              <a:solidFill>
                <a:schemeClr val="tx1"/>
              </a:solidFill>
              <a:latin typeface="Tahoma" panose="020B0604030504040204" pitchFamily="34" charset="0"/>
            </a:endParaRPr>
          </a:p>
        </p:txBody>
      </p:sp>
      <p:sp>
        <p:nvSpPr>
          <p:cNvPr id="21512" name="Rectangle 3"/>
          <p:cNvSpPr>
            <a:spLocks noChangeArrowheads="1"/>
          </p:cNvSpPr>
          <p:nvPr/>
        </p:nvSpPr>
        <p:spPr bwMode="auto">
          <a:xfrm>
            <a:off x="827088" y="2005013"/>
            <a:ext cx="7345362"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285750" indent="-285750">
              <a:spcBef>
                <a:spcPct val="20000"/>
              </a:spcBef>
              <a:buClr>
                <a:schemeClr val="accent6">
                  <a:lumMod val="75000"/>
                </a:schemeClr>
              </a:buClr>
              <a:buFont typeface="Wingdings" pitchFamily="2" charset="2"/>
              <a:buChar char="à"/>
              <a:defRPr/>
            </a:pPr>
            <a:r>
              <a:rPr lang="es-ES" sz="1800" b="0" dirty="0">
                <a:solidFill>
                  <a:srgbClr val="333333"/>
                </a:solidFill>
                <a:latin typeface="Calibri" pitchFamily="34" charset="0"/>
                <a:cs typeface="Arial" charset="0"/>
              </a:rPr>
              <a:t>Se produce así  un 25% del hidrógeno, utilizando carbones de baja calidad y vapor de agua</a:t>
            </a:r>
          </a:p>
          <a:p>
            <a:pPr marL="285750" indent="-285750">
              <a:spcBef>
                <a:spcPct val="20000"/>
              </a:spcBef>
              <a:buClr>
                <a:schemeClr val="accent6">
                  <a:lumMod val="75000"/>
                </a:schemeClr>
              </a:buClr>
              <a:buFont typeface="Wingdings" pitchFamily="2" charset="2"/>
              <a:buChar char="à"/>
              <a:defRPr/>
            </a:pPr>
            <a:r>
              <a:rPr lang="es-ES" sz="1800" b="0" dirty="0">
                <a:solidFill>
                  <a:srgbClr val="333333"/>
                </a:solidFill>
                <a:latin typeface="Calibri" pitchFamily="34" charset="0"/>
                <a:cs typeface="Arial" charset="0"/>
              </a:rPr>
              <a:t>Proceso de gasificación: vapor de agua se pasa sobre carbón a 1500 °C y 3-4 </a:t>
            </a:r>
            <a:r>
              <a:rPr lang="es-ES" sz="1800" b="0" dirty="0" err="1">
                <a:solidFill>
                  <a:srgbClr val="333333"/>
                </a:solidFill>
                <a:latin typeface="Calibri" pitchFamily="34" charset="0"/>
                <a:cs typeface="Arial" charset="0"/>
              </a:rPr>
              <a:t>MPa</a:t>
            </a:r>
            <a:r>
              <a:rPr lang="es-ES" sz="1800" b="0" dirty="0">
                <a:solidFill>
                  <a:srgbClr val="333333"/>
                </a:solidFill>
                <a:latin typeface="Calibri" pitchFamily="34" charset="0"/>
                <a:cs typeface="Arial" charset="0"/>
              </a:rPr>
              <a:t> de presión (unas 30-40 atm)</a:t>
            </a:r>
          </a:p>
        </p:txBody>
      </p:sp>
      <p:sp>
        <p:nvSpPr>
          <p:cNvPr id="38919" name="Rectangle 3"/>
          <p:cNvSpPr>
            <a:spLocks noChangeArrowheads="1"/>
          </p:cNvSpPr>
          <p:nvPr/>
        </p:nvSpPr>
        <p:spPr bwMode="auto">
          <a:xfrm>
            <a:off x="536575" y="1354138"/>
            <a:ext cx="72040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79388" indent="-179388"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Wingdings" panose="05000000000000000000" pitchFamily="2" charset="2"/>
              <a:buChar char="§"/>
            </a:pPr>
            <a:r>
              <a:rPr lang="es-ES" altLang="en-US" sz="2000">
                <a:latin typeface="Calibri" panose="020F0502020204030204" pitchFamily="34" charset="0"/>
              </a:rPr>
              <a:t>2. Gasificación del carbón con vapor de agua</a:t>
            </a:r>
          </a:p>
        </p:txBody>
      </p:sp>
      <p:sp>
        <p:nvSpPr>
          <p:cNvPr id="38920" name="Text Box 17"/>
          <p:cNvSpPr txBox="1">
            <a:spLocks noChangeArrowheads="1"/>
          </p:cNvSpPr>
          <p:nvPr/>
        </p:nvSpPr>
        <p:spPr bwMode="auto">
          <a:xfrm>
            <a:off x="3938588" y="3770313"/>
            <a:ext cx="481012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r>
              <a:rPr kumimoji="0" lang="es-ES" altLang="en-US" sz="1600" b="0">
                <a:solidFill>
                  <a:srgbClr val="FF0000"/>
                </a:solidFill>
                <a:latin typeface="Calibri" panose="020F0502020204030204" pitchFamily="34" charset="0"/>
                <a:cs typeface="Calibri" panose="020F0502020204030204" pitchFamily="34" charset="0"/>
                <a:sym typeface="Wingdings" panose="05000000000000000000" pitchFamily="2" charset="2"/>
              </a:rPr>
              <a:t></a:t>
            </a:r>
            <a:r>
              <a:rPr kumimoji="0" lang="es-ES" altLang="en-US" sz="1600" b="0">
                <a:solidFill>
                  <a:srgbClr val="FF0000"/>
                </a:solidFill>
                <a:latin typeface="Tempus Sans ITC" panose="04020404030D07020202" pitchFamily="82" charset="0"/>
                <a:sym typeface="Wingdings" panose="05000000000000000000" pitchFamily="2" charset="2"/>
              </a:rPr>
              <a:t> </a:t>
            </a:r>
            <a:r>
              <a:rPr kumimoji="0" lang="es-ES" altLang="en-US" sz="1600" b="0">
                <a:latin typeface="Tempus Sans ITC" panose="04020404030D07020202" pitchFamily="82" charset="0"/>
                <a:sym typeface="Wingdings" panose="05000000000000000000" pitchFamily="2" charset="2"/>
              </a:rPr>
              <a:t> Aquí también el gas de síntesis ( </a:t>
            </a:r>
            <a:r>
              <a:rPr kumimoji="0" lang="es-ES" altLang="en-US" sz="1600" b="0">
                <a:latin typeface="Tempus Sans ITC" panose="04020404030D07020202" pitchFamily="82" charset="0"/>
              </a:rPr>
              <a:t>CO + H</a:t>
            </a:r>
            <a:r>
              <a:rPr kumimoji="0" lang="es-ES" altLang="en-US" sz="1600" b="0" baseline="-25000">
                <a:latin typeface="Tempus Sans ITC" panose="04020404030D07020202" pitchFamily="82" charset="0"/>
              </a:rPr>
              <a:t>2</a:t>
            </a:r>
            <a:r>
              <a:rPr kumimoji="0" lang="es-ES" altLang="en-US" sz="1600" b="0">
                <a:latin typeface="Tempus Sans ITC" panose="04020404030D07020202" pitchFamily="82" charset="0"/>
              </a:rPr>
              <a:t> ) puede reaccionar con vapor de agua para dar CO</a:t>
            </a:r>
            <a:r>
              <a:rPr kumimoji="0" lang="es-ES" altLang="en-US" sz="1600" b="0" baseline="-25000">
                <a:latin typeface="Tempus Sans ITC" panose="04020404030D07020202" pitchFamily="82" charset="0"/>
              </a:rPr>
              <a:t>2</a:t>
            </a:r>
            <a:r>
              <a:rPr kumimoji="0" lang="es-ES" altLang="en-US" sz="1600" b="0">
                <a:latin typeface="Tempus Sans ITC" panose="04020404030D07020202" pitchFamily="82" charset="0"/>
              </a:rPr>
              <a:t> y H</a:t>
            </a:r>
            <a:r>
              <a:rPr kumimoji="0" lang="es-ES" altLang="en-US" sz="1600" b="0" baseline="-25000">
                <a:latin typeface="Tempus Sans ITC" panose="04020404030D07020202" pitchFamily="82" charset="0"/>
              </a:rPr>
              <a:t>2</a:t>
            </a:r>
            <a:r>
              <a:rPr kumimoji="0" lang="es-ES" altLang="en-US" sz="1600" b="0">
                <a:latin typeface="Tempus Sans ITC" panose="04020404030D07020202" pitchFamily="82" charset="0"/>
              </a:rPr>
              <a:t>.</a:t>
            </a:r>
            <a:endParaRPr kumimoji="0" lang="es-ES" altLang="en-US" sz="1600" b="0" i="1">
              <a:solidFill>
                <a:srgbClr val="FF0000"/>
              </a:solidFill>
              <a:latin typeface="Tempus Sans ITC" panose="04020404030D07020202" pitchFamily="82" charset="0"/>
            </a:endParaRPr>
          </a:p>
        </p:txBody>
      </p:sp>
      <p:sp>
        <p:nvSpPr>
          <p:cNvPr id="38921" name="Rectangle 15"/>
          <p:cNvSpPr>
            <a:spLocks noChangeArrowheads="1"/>
          </p:cNvSpPr>
          <p:nvPr/>
        </p:nvSpPr>
        <p:spPr bwMode="auto">
          <a:xfrm>
            <a:off x="1149350" y="4581525"/>
            <a:ext cx="7416800"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FF0000"/>
              </a:buClr>
            </a:pPr>
            <a:r>
              <a:rPr kumimoji="0" lang="es-ES" altLang="en-US" sz="1600" b="0">
                <a:solidFill>
                  <a:srgbClr val="002060"/>
                </a:solidFill>
                <a:latin typeface="Times New Roman" panose="02020603050405020304" pitchFamily="18" charset="0"/>
                <a:cs typeface="Times New Roman" panose="02020603050405020304" pitchFamily="18" charset="0"/>
              </a:rPr>
              <a:t>La reacción es endotérmica y la temperatura del lecho de carbón desciende a lo largo de la reacción; se sustituye cíclicamente el vapor de agua por aire y se produce la combustión del carbón (exotérmica). </a:t>
            </a:r>
          </a:p>
        </p:txBody>
      </p:sp>
      <p:pic>
        <p:nvPicPr>
          <p:cNvPr id="389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6100" y="3354388"/>
            <a:ext cx="5722938" cy="35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923" name="Text Box 7"/>
          <p:cNvSpPr txBox="1">
            <a:spLocks noChangeArrowheads="1"/>
          </p:cNvSpPr>
          <p:nvPr/>
        </p:nvSpPr>
        <p:spPr bwMode="auto">
          <a:xfrm>
            <a:off x="179388" y="476250"/>
            <a:ext cx="6938962"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s-ES" sz="1800" b="0">
                <a:solidFill>
                  <a:srgbClr val="006600"/>
                </a:solidFill>
                <a:latin typeface="Arial" panose="020B0604020202020204" pitchFamily="34" charset="0"/>
              </a:rPr>
              <a:t>5. Síntesis industrial del hidrógeno</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a:solidFill>
                <a:schemeClr val="tx1"/>
              </a:solidFill>
              <a:latin typeface="Tahoma" panose="020B0604030504040204" pitchFamily="34" charset="0"/>
            </a:endParaRPr>
          </a:p>
        </p:txBody>
      </p:sp>
      <p:sp>
        <p:nvSpPr>
          <p:cNvPr id="39939"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a:solidFill>
                  <a:schemeClr val="tx1"/>
                </a:solidFill>
                <a:latin typeface="Calibri" panose="020F0502020204030204" pitchFamily="34" charset="0"/>
              </a:rPr>
              <a:t>Tema 8. El hidrógeno</a:t>
            </a:r>
          </a:p>
        </p:txBody>
      </p:sp>
      <p:sp>
        <p:nvSpPr>
          <p:cNvPr id="39940"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a:solidFill>
                  <a:srgbClr val="666699"/>
                </a:solidFill>
                <a:latin typeface="Tahoma" panose="020B0604030504040204" pitchFamily="34" charset="0"/>
              </a:rPr>
              <a:t>uned</a:t>
            </a:r>
          </a:p>
        </p:txBody>
      </p:sp>
      <p:sp>
        <p:nvSpPr>
          <p:cNvPr id="39941"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1DBBF151-E86C-4E0B-B0BB-47E92A0C8D37}" type="slidenum">
              <a:rPr kumimoji="0" lang="en-US" altLang="en-US" sz="1400" b="0">
                <a:solidFill>
                  <a:schemeClr val="tx1"/>
                </a:solidFill>
                <a:latin typeface="Tahoma" panose="020B0604030504040204" pitchFamily="34" charset="0"/>
              </a:rPr>
              <a:pPr algn="r" eaLnBrk="1" hangingPunct="1">
                <a:spcBef>
                  <a:spcPct val="0"/>
                </a:spcBef>
                <a:buClrTx/>
                <a:buFontTx/>
                <a:buNone/>
              </a:pPr>
              <a:t>28</a:t>
            </a:fld>
            <a:endParaRPr kumimoji="0" lang="en-US" altLang="en-US" sz="1400" b="0">
              <a:solidFill>
                <a:schemeClr val="tx1"/>
              </a:solidFill>
              <a:latin typeface="Tahoma" panose="020B0604030504040204" pitchFamily="34" charset="0"/>
            </a:endParaRPr>
          </a:p>
        </p:txBody>
      </p:sp>
      <p:sp>
        <p:nvSpPr>
          <p:cNvPr id="39942" name="Rectangle 15"/>
          <p:cNvSpPr>
            <a:spLocks noChangeArrowheads="1"/>
          </p:cNvSpPr>
          <p:nvPr/>
        </p:nvSpPr>
        <p:spPr bwMode="auto">
          <a:xfrm>
            <a:off x="1069975" y="1916113"/>
            <a:ext cx="7462838" cy="2516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633413" indent="-176213"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pPr>
            <a:r>
              <a:rPr kumimoji="0" lang="es-ES" altLang="en-US" sz="1800" b="0">
                <a:solidFill>
                  <a:srgbClr val="002060"/>
                </a:solidFill>
                <a:latin typeface="Calibri" panose="020F0502020204030204" pitchFamily="34" charset="0"/>
              </a:rPr>
              <a:t>Las aguas </a:t>
            </a:r>
            <a:r>
              <a:rPr kumimoji="0" lang="es-ES" altLang="en-US" sz="1800" b="0" i="1">
                <a:solidFill>
                  <a:srgbClr val="002060"/>
                </a:solidFill>
                <a:latin typeface="Calibri" panose="020F0502020204030204" pitchFamily="34" charset="0"/>
              </a:rPr>
              <a:t>superficiales</a:t>
            </a:r>
            <a:r>
              <a:rPr kumimoji="0" lang="es-ES" altLang="en-US" sz="1800" b="0">
                <a:solidFill>
                  <a:srgbClr val="002060"/>
                </a:solidFill>
                <a:latin typeface="Calibri" panose="020F0502020204030204" pitchFamily="34" charset="0"/>
              </a:rPr>
              <a:t> pueden presentar aspecto turbio por presencia de partículas coloidales, que se eliminan por </a:t>
            </a:r>
            <a:r>
              <a:rPr kumimoji="0" lang="es-ES" altLang="en-US" sz="1800">
                <a:solidFill>
                  <a:srgbClr val="002060"/>
                </a:solidFill>
                <a:latin typeface="Calibri" panose="020F0502020204030204" pitchFamily="34" charset="0"/>
              </a:rPr>
              <a:t>coagulación-floculación:</a:t>
            </a:r>
          </a:p>
          <a:p>
            <a:pPr lvl="1" eaLnBrk="1" hangingPunct="1">
              <a:buClr>
                <a:srgbClr val="FF0000"/>
              </a:buClr>
              <a:buFontTx/>
              <a:buChar char="•"/>
            </a:pPr>
            <a:r>
              <a:rPr kumimoji="0" lang="es-ES" altLang="en-US" sz="1600" b="0">
                <a:solidFill>
                  <a:srgbClr val="000000"/>
                </a:solidFill>
                <a:latin typeface="Calibri" panose="020F0502020204030204" pitchFamily="34" charset="0"/>
              </a:rPr>
              <a:t>Las partículas coloidales están eléctricamente cargadas por lo que no forman partículas mayores que puedan sedimentar. </a:t>
            </a:r>
          </a:p>
          <a:p>
            <a:pPr lvl="1" eaLnBrk="1" hangingPunct="1">
              <a:buClr>
                <a:srgbClr val="FF0000"/>
              </a:buClr>
              <a:buFontTx/>
              <a:buChar char="•"/>
            </a:pPr>
            <a:r>
              <a:rPr kumimoji="0" lang="es-ES" altLang="en-US" sz="1600" b="0">
                <a:solidFill>
                  <a:srgbClr val="000000"/>
                </a:solidFill>
                <a:latin typeface="Calibri" panose="020F0502020204030204" pitchFamily="34" charset="0"/>
              </a:rPr>
              <a:t>Determinadas sustancias actúan como </a:t>
            </a:r>
            <a:r>
              <a:rPr kumimoji="0" lang="es-ES" altLang="en-US" sz="1600" i="1">
                <a:solidFill>
                  <a:srgbClr val="000000"/>
                </a:solidFill>
                <a:latin typeface="Calibri" panose="020F0502020204030204" pitchFamily="34" charset="0"/>
              </a:rPr>
              <a:t>coagulantes</a:t>
            </a:r>
            <a:r>
              <a:rPr kumimoji="0" lang="es-ES" altLang="en-US" sz="1600" b="0">
                <a:solidFill>
                  <a:srgbClr val="000000"/>
                </a:solidFill>
                <a:latin typeface="Calibri" panose="020F0502020204030204" pitchFamily="34" charset="0"/>
              </a:rPr>
              <a:t> o </a:t>
            </a:r>
            <a:r>
              <a:rPr kumimoji="0" lang="es-ES" altLang="en-US" sz="1600" i="1">
                <a:solidFill>
                  <a:srgbClr val="000000"/>
                </a:solidFill>
                <a:latin typeface="Calibri" panose="020F0502020204030204" pitchFamily="34" charset="0"/>
              </a:rPr>
              <a:t>floculantes</a:t>
            </a:r>
            <a:r>
              <a:rPr kumimoji="0" lang="es-ES" altLang="en-US" sz="1600" b="0">
                <a:solidFill>
                  <a:srgbClr val="000000"/>
                </a:solidFill>
                <a:latin typeface="Calibri" panose="020F0502020204030204" pitchFamily="34" charset="0"/>
              </a:rPr>
              <a:t> (neutralizan la carga de las partículas coloidales): sulfatos de aluminio o de hierro III, sustancias poliméricas sintéticas (</a:t>
            </a:r>
            <a:r>
              <a:rPr kumimoji="0" lang="es-ES" altLang="en-US" sz="1600" b="0" i="1">
                <a:solidFill>
                  <a:srgbClr val="000000"/>
                </a:solidFill>
                <a:latin typeface="Calibri" panose="020F0502020204030204" pitchFamily="34" charset="0"/>
              </a:rPr>
              <a:t>polielectrolitos</a:t>
            </a:r>
            <a:r>
              <a:rPr kumimoji="0" lang="es-ES" altLang="en-US" sz="1600" b="0">
                <a:solidFill>
                  <a:srgbClr val="000000"/>
                </a:solidFill>
                <a:latin typeface="Calibri" panose="020F0502020204030204" pitchFamily="34" charset="0"/>
              </a:rPr>
              <a:t>), …</a:t>
            </a:r>
          </a:p>
          <a:p>
            <a:pPr lvl="1" eaLnBrk="1" hangingPunct="1">
              <a:buClr>
                <a:srgbClr val="FF0000"/>
              </a:buClr>
              <a:buFontTx/>
              <a:buChar char="•"/>
            </a:pPr>
            <a:r>
              <a:rPr kumimoji="0" lang="es-ES" altLang="en-US" sz="1600" b="0">
                <a:solidFill>
                  <a:srgbClr val="000000"/>
                </a:solidFill>
                <a:latin typeface="Calibri" panose="020F0502020204030204" pitchFamily="34" charset="0"/>
              </a:rPr>
              <a:t>Los coagulantes permiten la formación de partículas mayores, llamados </a:t>
            </a:r>
            <a:r>
              <a:rPr kumimoji="0" lang="es-ES" altLang="en-US" sz="1600">
                <a:solidFill>
                  <a:srgbClr val="000000"/>
                </a:solidFill>
                <a:latin typeface="Calibri" panose="020F0502020204030204" pitchFamily="34" charset="0"/>
              </a:rPr>
              <a:t>flóculos</a:t>
            </a:r>
            <a:r>
              <a:rPr kumimoji="0" lang="es-ES" altLang="en-US" sz="1600" b="0">
                <a:solidFill>
                  <a:srgbClr val="000000"/>
                </a:solidFill>
                <a:latin typeface="Calibri" panose="020F0502020204030204" pitchFamily="34" charset="0"/>
              </a:rPr>
              <a:t>, que pueden sedimentar. Al proceso se le llama </a:t>
            </a:r>
            <a:r>
              <a:rPr kumimoji="0" lang="es-ES" altLang="en-US" sz="1600">
                <a:solidFill>
                  <a:srgbClr val="000099"/>
                </a:solidFill>
                <a:latin typeface="Calibri" panose="020F0502020204030204" pitchFamily="34" charset="0"/>
              </a:rPr>
              <a:t>floculación</a:t>
            </a:r>
            <a:r>
              <a:rPr kumimoji="0" lang="es-ES" altLang="en-US" sz="1600" b="0">
                <a:solidFill>
                  <a:srgbClr val="000000"/>
                </a:solidFill>
                <a:latin typeface="Calibri" panose="020F0502020204030204" pitchFamily="34" charset="0"/>
              </a:rPr>
              <a:t>.</a:t>
            </a:r>
          </a:p>
        </p:txBody>
      </p:sp>
      <p:sp>
        <p:nvSpPr>
          <p:cNvPr id="39943" name="Rectangle 3"/>
          <p:cNvSpPr>
            <a:spLocks noChangeArrowheads="1"/>
          </p:cNvSpPr>
          <p:nvPr/>
        </p:nvSpPr>
        <p:spPr bwMode="auto">
          <a:xfrm>
            <a:off x="681038" y="1341438"/>
            <a:ext cx="6122987"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79388" indent="-179388"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Wingdings" panose="05000000000000000000" pitchFamily="2" charset="2"/>
              <a:buChar char="§"/>
            </a:pPr>
            <a:r>
              <a:rPr lang="es-ES" altLang="en-US" sz="2000">
                <a:latin typeface="Calibri" panose="020F0502020204030204" pitchFamily="34" charset="0"/>
              </a:rPr>
              <a:t> 1. Eliminación de partículas en suspensión</a:t>
            </a:r>
          </a:p>
        </p:txBody>
      </p:sp>
      <p:sp>
        <p:nvSpPr>
          <p:cNvPr id="39944" name="Rectangle 15"/>
          <p:cNvSpPr>
            <a:spLocks noChangeArrowheads="1"/>
          </p:cNvSpPr>
          <p:nvPr/>
        </p:nvSpPr>
        <p:spPr bwMode="auto">
          <a:xfrm>
            <a:off x="1069975" y="4652963"/>
            <a:ext cx="7462838" cy="169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633413" indent="-176213"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pPr>
            <a:r>
              <a:rPr kumimoji="0" lang="es-ES" altLang="en-US" sz="1800" b="0">
                <a:solidFill>
                  <a:srgbClr val="002060"/>
                </a:solidFill>
                <a:latin typeface="Calibri" panose="020F0502020204030204" pitchFamily="34" charset="0"/>
              </a:rPr>
              <a:t>Las aguas </a:t>
            </a:r>
            <a:r>
              <a:rPr kumimoji="0" lang="es-ES" altLang="en-US" sz="1800" b="0" i="1">
                <a:solidFill>
                  <a:srgbClr val="002060"/>
                </a:solidFill>
                <a:latin typeface="Calibri" panose="020F0502020204030204" pitchFamily="34" charset="0"/>
              </a:rPr>
              <a:t>subterráneas</a:t>
            </a:r>
            <a:r>
              <a:rPr kumimoji="0" lang="es-ES" altLang="en-US" sz="1800" b="0">
                <a:solidFill>
                  <a:srgbClr val="002060"/>
                </a:solidFill>
                <a:latin typeface="Calibri" panose="020F0502020204030204" pitchFamily="34" charset="0"/>
              </a:rPr>
              <a:t> suelen someterse además a procesos de </a:t>
            </a:r>
            <a:r>
              <a:rPr kumimoji="0" lang="es-ES" altLang="en-US" sz="1800">
                <a:solidFill>
                  <a:srgbClr val="002060"/>
                </a:solidFill>
                <a:latin typeface="Calibri" panose="020F0502020204030204" pitchFamily="34" charset="0"/>
              </a:rPr>
              <a:t>aireación</a:t>
            </a:r>
            <a:r>
              <a:rPr kumimoji="0" lang="es-ES" altLang="en-US" sz="1800" b="0">
                <a:solidFill>
                  <a:srgbClr val="002060"/>
                </a:solidFill>
                <a:latin typeface="Calibri" panose="020F0502020204030204" pitchFamily="34" charset="0"/>
              </a:rPr>
              <a:t>: </a:t>
            </a:r>
            <a:endParaRPr kumimoji="0" lang="es-ES" altLang="en-US" sz="1800">
              <a:solidFill>
                <a:srgbClr val="002060"/>
              </a:solidFill>
              <a:latin typeface="Calibri" panose="020F0502020204030204" pitchFamily="34" charset="0"/>
            </a:endParaRPr>
          </a:p>
          <a:p>
            <a:pPr lvl="1" eaLnBrk="1" hangingPunct="1">
              <a:buClr>
                <a:srgbClr val="FF0000"/>
              </a:buClr>
              <a:buFontTx/>
              <a:buChar char="•"/>
            </a:pPr>
            <a:r>
              <a:rPr kumimoji="0" lang="es-ES" altLang="en-US" sz="1600" b="0">
                <a:solidFill>
                  <a:srgbClr val="000000"/>
                </a:solidFill>
                <a:latin typeface="Calibri" panose="020F0502020204030204" pitchFamily="34" charset="0"/>
              </a:rPr>
              <a:t>Se eliminan algunos </a:t>
            </a:r>
            <a:r>
              <a:rPr kumimoji="0" lang="es-ES" altLang="en-US" sz="1600" b="0" i="1">
                <a:solidFill>
                  <a:srgbClr val="000000"/>
                </a:solidFill>
                <a:latin typeface="Calibri" panose="020F0502020204030204" pitchFamily="34" charset="0"/>
              </a:rPr>
              <a:t>gases indeseables</a:t>
            </a:r>
            <a:r>
              <a:rPr kumimoji="0" lang="es-ES" altLang="en-US" sz="1600" b="0">
                <a:solidFill>
                  <a:srgbClr val="000000"/>
                </a:solidFill>
                <a:latin typeface="Calibri" panose="020F0502020204030204" pitchFamily="34" charset="0"/>
              </a:rPr>
              <a:t> disueltos en el agua (como el H</a:t>
            </a:r>
            <a:r>
              <a:rPr kumimoji="0" lang="es-ES" altLang="en-US" sz="1600" b="0" baseline="-25000">
                <a:solidFill>
                  <a:srgbClr val="000000"/>
                </a:solidFill>
                <a:latin typeface="Calibri" panose="020F0502020204030204" pitchFamily="34" charset="0"/>
              </a:rPr>
              <a:t>2</a:t>
            </a:r>
            <a:r>
              <a:rPr kumimoji="0" lang="es-ES" altLang="en-US" sz="1600" b="0">
                <a:solidFill>
                  <a:srgbClr val="000000"/>
                </a:solidFill>
                <a:latin typeface="Calibri" panose="020F0502020204030204" pitchFamily="34" charset="0"/>
              </a:rPr>
              <a:t>S)</a:t>
            </a:r>
          </a:p>
          <a:p>
            <a:pPr lvl="1" eaLnBrk="1" hangingPunct="1">
              <a:buClr>
                <a:srgbClr val="FF0000"/>
              </a:buClr>
              <a:buFontTx/>
              <a:buChar char="•"/>
            </a:pPr>
            <a:r>
              <a:rPr kumimoji="0" lang="es-ES" altLang="en-US" sz="1600" b="0">
                <a:solidFill>
                  <a:srgbClr val="000000"/>
                </a:solidFill>
                <a:latin typeface="Calibri" panose="020F0502020204030204" pitchFamily="34" charset="0"/>
              </a:rPr>
              <a:t>Se suministra oxígeno al agua para producir algunas </a:t>
            </a:r>
            <a:r>
              <a:rPr kumimoji="0" lang="es-ES" altLang="en-US" sz="1600" b="0" i="1">
                <a:solidFill>
                  <a:srgbClr val="000000"/>
                </a:solidFill>
                <a:latin typeface="Calibri" panose="020F0502020204030204" pitchFamily="34" charset="0"/>
              </a:rPr>
              <a:t>reacciones de oxidación </a:t>
            </a:r>
            <a:r>
              <a:rPr kumimoji="0" lang="es-ES" altLang="en-US" sz="1600" b="0">
                <a:solidFill>
                  <a:srgbClr val="000000"/>
                </a:solidFill>
                <a:latin typeface="Calibri" panose="020F0502020204030204" pitchFamily="34" charset="0"/>
              </a:rPr>
              <a:t>beneficiosas para su purificación, por ejemplo, para provocar la precipitación de compuestos de hierro y manganeso que, en ausencia de oxidantes, aparecen disueltos en el agua. </a:t>
            </a:r>
          </a:p>
        </p:txBody>
      </p:sp>
      <p:sp>
        <p:nvSpPr>
          <p:cNvPr id="10" name="Text Box 7"/>
          <p:cNvSpPr txBox="1">
            <a:spLocks noChangeArrowheads="1"/>
          </p:cNvSpPr>
          <p:nvPr/>
        </p:nvSpPr>
        <p:spPr bwMode="auto">
          <a:xfrm>
            <a:off x="179388" y="476250"/>
            <a:ext cx="6938962"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defRPr kumimoji="1" sz="2800" b="1">
                <a:solidFill>
                  <a:srgbClr val="0033CC"/>
                </a:solidFill>
                <a:latin typeface="Verdana" pitchFamily="34" charset="0"/>
                <a:cs typeface="Arial" charset="0"/>
              </a:defRPr>
            </a:lvl1pPr>
            <a:lvl2pPr marL="742950" indent="-285750" eaLnBrk="0" hangingPunct="0">
              <a:defRPr kumimoji="1" sz="2800" b="1">
                <a:solidFill>
                  <a:srgbClr val="0033CC"/>
                </a:solidFill>
                <a:latin typeface="Verdana" pitchFamily="34" charset="0"/>
                <a:cs typeface="Arial" charset="0"/>
              </a:defRPr>
            </a:lvl2pPr>
            <a:lvl3pPr marL="1143000" indent="-228600" eaLnBrk="0" hangingPunct="0">
              <a:defRPr kumimoji="1" sz="2800" b="1">
                <a:solidFill>
                  <a:srgbClr val="0033CC"/>
                </a:solidFill>
                <a:latin typeface="Verdana" pitchFamily="34" charset="0"/>
                <a:cs typeface="Arial" charset="0"/>
              </a:defRPr>
            </a:lvl3pPr>
            <a:lvl4pPr marL="1600200" indent="-228600" eaLnBrk="0" hangingPunct="0">
              <a:defRPr kumimoji="1" sz="2800" b="1">
                <a:solidFill>
                  <a:srgbClr val="0033CC"/>
                </a:solidFill>
                <a:latin typeface="Verdana" pitchFamily="34" charset="0"/>
                <a:cs typeface="Arial" charset="0"/>
              </a:defRPr>
            </a:lvl4pPr>
            <a:lvl5pPr marL="2057400" indent="-228600" eaLnBrk="0" hangingPunct="0">
              <a:defRPr kumimoji="1" sz="2800" b="1">
                <a:solidFill>
                  <a:srgbClr val="0033CC"/>
                </a:solidFill>
                <a:latin typeface="Verdana" pitchFamily="34" charset="0"/>
                <a:cs typeface="Arial" charset="0"/>
              </a:defRPr>
            </a:lvl5pPr>
            <a:lvl6pPr marL="2514600" indent="-228600" eaLnBrk="0" fontAlgn="base" hangingPunct="0">
              <a:spcBef>
                <a:spcPct val="0"/>
              </a:spcBef>
              <a:spcAft>
                <a:spcPct val="0"/>
              </a:spcAft>
              <a:defRPr kumimoji="1" sz="2800" b="1">
                <a:solidFill>
                  <a:srgbClr val="0033CC"/>
                </a:solidFill>
                <a:latin typeface="Verdana" pitchFamily="34" charset="0"/>
                <a:cs typeface="Arial" charset="0"/>
              </a:defRPr>
            </a:lvl6pPr>
            <a:lvl7pPr marL="2971800" indent="-228600" eaLnBrk="0" fontAlgn="base" hangingPunct="0">
              <a:spcBef>
                <a:spcPct val="0"/>
              </a:spcBef>
              <a:spcAft>
                <a:spcPct val="0"/>
              </a:spcAft>
              <a:defRPr kumimoji="1" sz="2800" b="1">
                <a:solidFill>
                  <a:srgbClr val="0033CC"/>
                </a:solidFill>
                <a:latin typeface="Verdana" pitchFamily="34" charset="0"/>
                <a:cs typeface="Arial" charset="0"/>
              </a:defRPr>
            </a:lvl7pPr>
            <a:lvl8pPr marL="3429000" indent="-228600" eaLnBrk="0" fontAlgn="base" hangingPunct="0">
              <a:spcBef>
                <a:spcPct val="0"/>
              </a:spcBef>
              <a:spcAft>
                <a:spcPct val="0"/>
              </a:spcAft>
              <a:defRPr kumimoji="1" sz="2800" b="1">
                <a:solidFill>
                  <a:srgbClr val="0033CC"/>
                </a:solidFill>
                <a:latin typeface="Verdana" pitchFamily="34" charset="0"/>
                <a:cs typeface="Arial" charset="0"/>
              </a:defRPr>
            </a:lvl8pPr>
            <a:lvl9pPr marL="3886200" indent="-228600" eaLnBrk="0" fontAlgn="base" hangingPunct="0">
              <a:spcBef>
                <a:spcPct val="0"/>
              </a:spcBef>
              <a:spcAft>
                <a:spcPct val="0"/>
              </a:spcAft>
              <a:defRPr kumimoji="1" sz="2800" b="1">
                <a:solidFill>
                  <a:srgbClr val="0033CC"/>
                </a:solidFill>
                <a:latin typeface="Verdana" pitchFamily="34" charset="0"/>
                <a:cs typeface="Arial" charset="0"/>
              </a:defRPr>
            </a:lvl9pPr>
          </a:lstStyle>
          <a:p>
            <a:pPr eaLnBrk="1" hangingPunct="1">
              <a:buClr>
                <a:srgbClr val="FF3300"/>
              </a:buClr>
              <a:buFont typeface="Wingdings" pitchFamily="2" charset="2"/>
              <a:buNone/>
              <a:defRPr/>
            </a:pPr>
            <a:r>
              <a:rPr kumimoji="0" lang="es-ES" altLang="es-ES" sz="1800" b="0" dirty="0" smtClean="0">
                <a:solidFill>
                  <a:schemeClr val="accent4">
                    <a:lumMod val="60000"/>
                    <a:lumOff val="40000"/>
                  </a:schemeClr>
                </a:solidFill>
                <a:latin typeface="Arial" charset="0"/>
              </a:rPr>
              <a:t>10. </a:t>
            </a:r>
            <a:r>
              <a:rPr kumimoji="0" lang="es-ES" altLang="es-ES" sz="1800" b="0" dirty="0">
                <a:solidFill>
                  <a:schemeClr val="accent4">
                    <a:lumMod val="60000"/>
                    <a:lumOff val="40000"/>
                  </a:schemeClr>
                </a:solidFill>
                <a:latin typeface="Arial" charset="0"/>
              </a:rPr>
              <a:t>Tratamientos del agua para consumo y para la </a:t>
            </a:r>
            <a:r>
              <a:rPr kumimoji="0" lang="es-ES" altLang="es-ES" sz="1800" b="0" dirty="0" smtClean="0">
                <a:solidFill>
                  <a:schemeClr val="accent4">
                    <a:lumMod val="60000"/>
                    <a:lumOff val="40000"/>
                  </a:schemeClr>
                </a:solidFill>
                <a:latin typeface="Arial" charset="0"/>
              </a:rPr>
              <a:t>industria</a:t>
            </a:r>
            <a:endParaRPr kumimoji="0" lang="es-ES" altLang="es-ES" sz="1800" b="0" dirty="0">
              <a:solidFill>
                <a:schemeClr val="accent4">
                  <a:lumMod val="60000"/>
                  <a:lumOff val="40000"/>
                </a:schemeClr>
              </a:solidFill>
              <a:latin typeface="Arial" charset="0"/>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a:solidFill>
                <a:schemeClr val="tx1"/>
              </a:solidFill>
              <a:latin typeface="Tahoma" panose="020B0604030504040204" pitchFamily="34" charset="0"/>
            </a:endParaRPr>
          </a:p>
        </p:txBody>
      </p:sp>
      <p:sp>
        <p:nvSpPr>
          <p:cNvPr id="40963"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a:solidFill>
                  <a:schemeClr val="tx1"/>
                </a:solidFill>
                <a:latin typeface="Calibri" panose="020F0502020204030204" pitchFamily="34" charset="0"/>
              </a:rPr>
              <a:t>Tema 8. El hidrógeno</a:t>
            </a:r>
          </a:p>
        </p:txBody>
      </p:sp>
      <p:sp>
        <p:nvSpPr>
          <p:cNvPr id="40964"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a:solidFill>
                  <a:srgbClr val="666699"/>
                </a:solidFill>
                <a:latin typeface="Tahoma" panose="020B0604030504040204" pitchFamily="34" charset="0"/>
              </a:rPr>
              <a:t>uned</a:t>
            </a:r>
          </a:p>
        </p:txBody>
      </p:sp>
      <p:sp>
        <p:nvSpPr>
          <p:cNvPr id="40965"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F20E4D4B-79D9-4818-92A4-1B8B310B2D86}" type="slidenum">
              <a:rPr kumimoji="0" lang="en-US" altLang="en-US" sz="1400" b="0">
                <a:solidFill>
                  <a:schemeClr val="tx1"/>
                </a:solidFill>
                <a:latin typeface="Tahoma" panose="020B0604030504040204" pitchFamily="34" charset="0"/>
              </a:rPr>
              <a:pPr algn="r" eaLnBrk="1" hangingPunct="1">
                <a:spcBef>
                  <a:spcPct val="0"/>
                </a:spcBef>
                <a:buClrTx/>
                <a:buFontTx/>
                <a:buNone/>
              </a:pPr>
              <a:t>29</a:t>
            </a:fld>
            <a:endParaRPr kumimoji="0" lang="en-US" altLang="en-US" sz="1400" b="0">
              <a:solidFill>
                <a:schemeClr val="tx1"/>
              </a:solidFill>
              <a:latin typeface="Tahoma" panose="020B0604030504040204" pitchFamily="34" charset="0"/>
            </a:endParaRPr>
          </a:p>
        </p:txBody>
      </p:sp>
      <p:sp>
        <p:nvSpPr>
          <p:cNvPr id="40966" name="Rectangle 3"/>
          <p:cNvSpPr>
            <a:spLocks noChangeArrowheads="1"/>
          </p:cNvSpPr>
          <p:nvPr/>
        </p:nvSpPr>
        <p:spPr bwMode="auto">
          <a:xfrm>
            <a:off x="681038" y="1341438"/>
            <a:ext cx="76358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79388" indent="-179388"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Wingdings" panose="05000000000000000000" pitchFamily="2" charset="2"/>
              <a:buChar char="§"/>
            </a:pPr>
            <a:r>
              <a:rPr lang="es-ES" altLang="en-US" sz="2000">
                <a:latin typeface="Calibri" panose="020F0502020204030204" pitchFamily="34" charset="0"/>
              </a:rPr>
              <a:t> 4. Desinfección de aguas para consumo humano</a:t>
            </a:r>
          </a:p>
        </p:txBody>
      </p:sp>
      <p:sp>
        <p:nvSpPr>
          <p:cNvPr id="40967" name="Rectangle 15"/>
          <p:cNvSpPr>
            <a:spLocks noChangeArrowheads="1"/>
          </p:cNvSpPr>
          <p:nvPr/>
        </p:nvSpPr>
        <p:spPr bwMode="auto">
          <a:xfrm>
            <a:off x="1069975" y="1916113"/>
            <a:ext cx="7462838" cy="92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pPr>
            <a:r>
              <a:rPr kumimoji="0" lang="es-ES" altLang="en-US" sz="1800" b="0">
                <a:solidFill>
                  <a:srgbClr val="002060"/>
                </a:solidFill>
                <a:latin typeface="Calibri" panose="020F0502020204030204" pitchFamily="34" charset="0"/>
              </a:rPr>
              <a:t>Las aguas destinadas a consumo humano se someten a </a:t>
            </a:r>
            <a:r>
              <a:rPr kumimoji="0" lang="es-ES" altLang="en-US" sz="1800" b="0" i="1">
                <a:solidFill>
                  <a:srgbClr val="002060"/>
                </a:solidFill>
                <a:latin typeface="Calibri" panose="020F0502020204030204" pitchFamily="34" charset="0"/>
              </a:rPr>
              <a:t>procesos de desinfección</a:t>
            </a:r>
            <a:r>
              <a:rPr kumimoji="0" lang="es-ES" altLang="en-US" sz="1800" b="0">
                <a:solidFill>
                  <a:srgbClr val="002060"/>
                </a:solidFill>
                <a:latin typeface="Calibri" panose="020F0502020204030204" pitchFamily="34" charset="0"/>
              </a:rPr>
              <a:t> para eliminar microorganismos patógenos. El método más utilizado es la </a:t>
            </a:r>
            <a:r>
              <a:rPr kumimoji="0" lang="es-ES" altLang="en-US" sz="1800">
                <a:solidFill>
                  <a:srgbClr val="002060"/>
                </a:solidFill>
                <a:latin typeface="Calibri" panose="020F0502020204030204" pitchFamily="34" charset="0"/>
              </a:rPr>
              <a:t>cloración</a:t>
            </a:r>
            <a:r>
              <a:rPr kumimoji="0" lang="es-ES" altLang="en-US" sz="1800" b="0">
                <a:solidFill>
                  <a:srgbClr val="002060"/>
                </a:solidFill>
                <a:latin typeface="Calibri" panose="020F0502020204030204" pitchFamily="34" charset="0"/>
              </a:rPr>
              <a:t> mediante Cl gas o hipoclorito </a:t>
            </a:r>
            <a:endParaRPr kumimoji="0" lang="es-ES" altLang="en-US" sz="1800">
              <a:solidFill>
                <a:srgbClr val="002060"/>
              </a:solidFill>
              <a:latin typeface="Calibri" panose="020F0502020204030204" pitchFamily="34" charset="0"/>
            </a:endParaRPr>
          </a:p>
        </p:txBody>
      </p:sp>
      <p:sp>
        <p:nvSpPr>
          <p:cNvPr id="40968" name="Rectangle 15"/>
          <p:cNvSpPr>
            <a:spLocks noChangeArrowheads="1"/>
          </p:cNvSpPr>
          <p:nvPr/>
        </p:nvSpPr>
        <p:spPr bwMode="auto">
          <a:xfrm>
            <a:off x="925513" y="2925763"/>
            <a:ext cx="7607300" cy="334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342900" indent="-342900" eaLnBrk="0" hangingPunct="0">
              <a:spcBef>
                <a:spcPct val="20000"/>
              </a:spcBef>
              <a:buClr>
                <a:srgbClr val="000000"/>
              </a:buClr>
              <a:buChar char="•"/>
              <a:defRPr kumimoji="1" sz="2400">
                <a:solidFill>
                  <a:srgbClr val="000000"/>
                </a:solidFill>
                <a:latin typeface="Verdana" panose="020B0604030504040204" pitchFamily="34" charset="0"/>
              </a:defRPr>
            </a:lvl1pPr>
            <a:lvl2pPr marL="633413" indent="-176213"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lvl="1" eaLnBrk="1" hangingPunct="1">
              <a:buClr>
                <a:srgbClr val="FF0000"/>
              </a:buClr>
              <a:buFontTx/>
              <a:buChar char="•"/>
            </a:pPr>
            <a:r>
              <a:rPr kumimoji="0" lang="es-ES" altLang="en-US" sz="1600" b="0">
                <a:solidFill>
                  <a:srgbClr val="000000"/>
                </a:solidFill>
                <a:latin typeface="Calibri" panose="020F0502020204030204" pitchFamily="34" charset="0"/>
              </a:rPr>
              <a:t>El Cl reacciona con el agua para dar ácido hipocloroso, que se disocia débilmente:</a:t>
            </a:r>
          </a:p>
        </p:txBody>
      </p:sp>
      <p:pic>
        <p:nvPicPr>
          <p:cNvPr id="40969"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675" y="3398838"/>
            <a:ext cx="4219575" cy="34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70"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8850" y="3884613"/>
            <a:ext cx="2705100"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971" name="Rectangle 15"/>
          <p:cNvSpPr>
            <a:spLocks noChangeArrowheads="1"/>
          </p:cNvSpPr>
          <p:nvPr/>
        </p:nvSpPr>
        <p:spPr bwMode="auto">
          <a:xfrm>
            <a:off x="925513" y="4365625"/>
            <a:ext cx="7607300" cy="191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342900" indent="-342900" eaLnBrk="0" hangingPunct="0">
              <a:spcBef>
                <a:spcPct val="20000"/>
              </a:spcBef>
              <a:buClr>
                <a:srgbClr val="000000"/>
              </a:buClr>
              <a:buChar char="•"/>
              <a:defRPr kumimoji="1" sz="2400">
                <a:solidFill>
                  <a:srgbClr val="000000"/>
                </a:solidFill>
                <a:latin typeface="Verdana" panose="020B0604030504040204" pitchFamily="34" charset="0"/>
              </a:defRPr>
            </a:lvl1pPr>
            <a:lvl2pPr marL="633413" indent="-176213"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lvl="1" eaLnBrk="1" hangingPunct="1">
              <a:buClr>
                <a:srgbClr val="FF0000"/>
              </a:buClr>
              <a:buFontTx/>
              <a:buChar char="•"/>
            </a:pPr>
            <a:r>
              <a:rPr kumimoji="0" lang="es-ES" altLang="en-US" sz="1600" b="0">
                <a:solidFill>
                  <a:srgbClr val="000000"/>
                </a:solidFill>
                <a:latin typeface="Calibri" panose="020F0502020204030204" pitchFamily="34" charset="0"/>
              </a:rPr>
              <a:t>Las dos especies formadas en la disolución HOCl y ClO</a:t>
            </a:r>
            <a:r>
              <a:rPr kumimoji="0" lang="es-ES" altLang="en-US" sz="1600" b="0" baseline="30000">
                <a:solidFill>
                  <a:srgbClr val="000000"/>
                </a:solidFill>
                <a:latin typeface="Calibri" panose="020F0502020204030204" pitchFamily="34" charset="0"/>
              </a:rPr>
              <a:t>–</a:t>
            </a:r>
            <a:r>
              <a:rPr kumimoji="0" lang="es-ES" altLang="en-US" sz="1600" b="0">
                <a:solidFill>
                  <a:srgbClr val="000000"/>
                </a:solidFill>
                <a:latin typeface="Calibri" panose="020F0502020204030204" pitchFamily="34" charset="0"/>
              </a:rPr>
              <a:t> constituyen el </a:t>
            </a:r>
            <a:r>
              <a:rPr kumimoji="0" lang="es-ES" altLang="en-US" sz="1600" b="0" i="1">
                <a:solidFill>
                  <a:srgbClr val="000000"/>
                </a:solidFill>
                <a:latin typeface="Calibri" panose="020F0502020204030204" pitchFamily="34" charset="0"/>
              </a:rPr>
              <a:t>cloro libre</a:t>
            </a:r>
            <a:r>
              <a:rPr kumimoji="0" lang="es-ES" altLang="en-US" sz="1600" b="0">
                <a:solidFill>
                  <a:srgbClr val="000000"/>
                </a:solidFill>
                <a:latin typeface="Calibri" panose="020F0502020204030204" pitchFamily="34" charset="0"/>
              </a:rPr>
              <a:t>, que resultan muy efectivas para eliminar las bacterias. </a:t>
            </a:r>
          </a:p>
          <a:p>
            <a:pPr lvl="1" eaLnBrk="1" hangingPunct="1">
              <a:buClr>
                <a:srgbClr val="FF0000"/>
              </a:buClr>
              <a:buFontTx/>
              <a:buChar char="•"/>
            </a:pPr>
            <a:r>
              <a:rPr kumimoji="0" lang="es-ES" altLang="en-US" sz="1600" b="0">
                <a:solidFill>
                  <a:srgbClr val="000000"/>
                </a:solidFill>
                <a:latin typeface="Calibri" panose="020F0502020204030204" pitchFamily="34" charset="0"/>
              </a:rPr>
              <a:t>Cuando el agua contiene amoniaco o aminas, se forman cloraminas NH</a:t>
            </a:r>
            <a:r>
              <a:rPr kumimoji="0" lang="es-ES" altLang="en-US" sz="1600" b="0" baseline="-25000">
                <a:solidFill>
                  <a:srgbClr val="000000"/>
                </a:solidFill>
                <a:latin typeface="Calibri" panose="020F0502020204030204" pitchFamily="34" charset="0"/>
              </a:rPr>
              <a:t>2</a:t>
            </a:r>
            <a:r>
              <a:rPr kumimoji="0" lang="es-ES" altLang="en-US" sz="1600" b="0">
                <a:solidFill>
                  <a:srgbClr val="000000"/>
                </a:solidFill>
                <a:latin typeface="Calibri" panose="020F0502020204030204" pitchFamily="34" charset="0"/>
              </a:rPr>
              <a:t>Cl que constituyen el </a:t>
            </a:r>
            <a:r>
              <a:rPr kumimoji="0" lang="es-ES" altLang="en-US" sz="1600" b="0" i="1">
                <a:solidFill>
                  <a:srgbClr val="000000"/>
                </a:solidFill>
                <a:latin typeface="Calibri" panose="020F0502020204030204" pitchFamily="34" charset="0"/>
              </a:rPr>
              <a:t>cloro combinado</a:t>
            </a:r>
            <a:r>
              <a:rPr kumimoji="0" lang="es-ES" altLang="en-US" sz="1600" b="0">
                <a:solidFill>
                  <a:srgbClr val="000000"/>
                </a:solidFill>
                <a:latin typeface="Calibri" panose="020F0502020204030204" pitchFamily="34" charset="0"/>
              </a:rPr>
              <a:t>, que tiene menor efecto desinfectante pero un efecto más prolongado</a:t>
            </a:r>
          </a:p>
          <a:p>
            <a:pPr lvl="1" eaLnBrk="1" hangingPunct="1">
              <a:buClr>
                <a:srgbClr val="FF0000"/>
              </a:buClr>
              <a:buFontTx/>
              <a:buChar char="•"/>
            </a:pPr>
            <a:r>
              <a:rPr kumimoji="0" lang="es-ES" altLang="en-US" sz="1600" b="0">
                <a:solidFill>
                  <a:srgbClr val="000000"/>
                </a:solidFill>
                <a:latin typeface="Calibri" panose="020F0502020204030204" pitchFamily="34" charset="0"/>
              </a:rPr>
              <a:t>Para eliminar virus además de bacterias, se utilizan procesos de </a:t>
            </a:r>
            <a:r>
              <a:rPr kumimoji="0" lang="es-ES" altLang="en-US" sz="1600" b="0" i="1">
                <a:solidFill>
                  <a:srgbClr val="000000"/>
                </a:solidFill>
                <a:latin typeface="Calibri" panose="020F0502020204030204" pitchFamily="34" charset="0"/>
              </a:rPr>
              <a:t>ozonización</a:t>
            </a:r>
            <a:r>
              <a:rPr kumimoji="0" lang="es-ES" altLang="en-US" sz="1600" b="0">
                <a:solidFill>
                  <a:srgbClr val="000000"/>
                </a:solidFill>
                <a:latin typeface="Calibri" panose="020F0502020204030204" pitchFamily="34" charset="0"/>
              </a:rPr>
              <a:t>, usando ozono como desinfectante.</a:t>
            </a:r>
          </a:p>
        </p:txBody>
      </p:sp>
      <p:sp>
        <p:nvSpPr>
          <p:cNvPr id="13" name="Text Box 7"/>
          <p:cNvSpPr txBox="1">
            <a:spLocks noChangeArrowheads="1"/>
          </p:cNvSpPr>
          <p:nvPr/>
        </p:nvSpPr>
        <p:spPr bwMode="auto">
          <a:xfrm>
            <a:off x="179388" y="476250"/>
            <a:ext cx="6938962"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defRPr kumimoji="1" sz="2800" b="1">
                <a:solidFill>
                  <a:srgbClr val="0033CC"/>
                </a:solidFill>
                <a:latin typeface="Verdana" pitchFamily="34" charset="0"/>
                <a:cs typeface="Arial" charset="0"/>
              </a:defRPr>
            </a:lvl1pPr>
            <a:lvl2pPr marL="742950" indent="-285750" eaLnBrk="0" hangingPunct="0">
              <a:defRPr kumimoji="1" sz="2800" b="1">
                <a:solidFill>
                  <a:srgbClr val="0033CC"/>
                </a:solidFill>
                <a:latin typeface="Verdana" pitchFamily="34" charset="0"/>
                <a:cs typeface="Arial" charset="0"/>
              </a:defRPr>
            </a:lvl2pPr>
            <a:lvl3pPr marL="1143000" indent="-228600" eaLnBrk="0" hangingPunct="0">
              <a:defRPr kumimoji="1" sz="2800" b="1">
                <a:solidFill>
                  <a:srgbClr val="0033CC"/>
                </a:solidFill>
                <a:latin typeface="Verdana" pitchFamily="34" charset="0"/>
                <a:cs typeface="Arial" charset="0"/>
              </a:defRPr>
            </a:lvl3pPr>
            <a:lvl4pPr marL="1600200" indent="-228600" eaLnBrk="0" hangingPunct="0">
              <a:defRPr kumimoji="1" sz="2800" b="1">
                <a:solidFill>
                  <a:srgbClr val="0033CC"/>
                </a:solidFill>
                <a:latin typeface="Verdana" pitchFamily="34" charset="0"/>
                <a:cs typeface="Arial" charset="0"/>
              </a:defRPr>
            </a:lvl4pPr>
            <a:lvl5pPr marL="2057400" indent="-228600" eaLnBrk="0" hangingPunct="0">
              <a:defRPr kumimoji="1" sz="2800" b="1">
                <a:solidFill>
                  <a:srgbClr val="0033CC"/>
                </a:solidFill>
                <a:latin typeface="Verdana" pitchFamily="34" charset="0"/>
                <a:cs typeface="Arial" charset="0"/>
              </a:defRPr>
            </a:lvl5pPr>
            <a:lvl6pPr marL="2514600" indent="-228600" eaLnBrk="0" fontAlgn="base" hangingPunct="0">
              <a:spcBef>
                <a:spcPct val="0"/>
              </a:spcBef>
              <a:spcAft>
                <a:spcPct val="0"/>
              </a:spcAft>
              <a:defRPr kumimoji="1" sz="2800" b="1">
                <a:solidFill>
                  <a:srgbClr val="0033CC"/>
                </a:solidFill>
                <a:latin typeface="Verdana" pitchFamily="34" charset="0"/>
                <a:cs typeface="Arial" charset="0"/>
              </a:defRPr>
            </a:lvl6pPr>
            <a:lvl7pPr marL="2971800" indent="-228600" eaLnBrk="0" fontAlgn="base" hangingPunct="0">
              <a:spcBef>
                <a:spcPct val="0"/>
              </a:spcBef>
              <a:spcAft>
                <a:spcPct val="0"/>
              </a:spcAft>
              <a:defRPr kumimoji="1" sz="2800" b="1">
                <a:solidFill>
                  <a:srgbClr val="0033CC"/>
                </a:solidFill>
                <a:latin typeface="Verdana" pitchFamily="34" charset="0"/>
                <a:cs typeface="Arial" charset="0"/>
              </a:defRPr>
            </a:lvl7pPr>
            <a:lvl8pPr marL="3429000" indent="-228600" eaLnBrk="0" fontAlgn="base" hangingPunct="0">
              <a:spcBef>
                <a:spcPct val="0"/>
              </a:spcBef>
              <a:spcAft>
                <a:spcPct val="0"/>
              </a:spcAft>
              <a:defRPr kumimoji="1" sz="2800" b="1">
                <a:solidFill>
                  <a:srgbClr val="0033CC"/>
                </a:solidFill>
                <a:latin typeface="Verdana" pitchFamily="34" charset="0"/>
                <a:cs typeface="Arial" charset="0"/>
              </a:defRPr>
            </a:lvl8pPr>
            <a:lvl9pPr marL="3886200" indent="-228600" eaLnBrk="0" fontAlgn="base" hangingPunct="0">
              <a:spcBef>
                <a:spcPct val="0"/>
              </a:spcBef>
              <a:spcAft>
                <a:spcPct val="0"/>
              </a:spcAft>
              <a:defRPr kumimoji="1" sz="2800" b="1">
                <a:solidFill>
                  <a:srgbClr val="0033CC"/>
                </a:solidFill>
                <a:latin typeface="Verdana" pitchFamily="34" charset="0"/>
                <a:cs typeface="Arial" charset="0"/>
              </a:defRPr>
            </a:lvl9pPr>
          </a:lstStyle>
          <a:p>
            <a:pPr eaLnBrk="1" hangingPunct="1">
              <a:buClr>
                <a:srgbClr val="FF3300"/>
              </a:buClr>
              <a:buFont typeface="Wingdings" pitchFamily="2" charset="2"/>
              <a:buNone/>
              <a:defRPr/>
            </a:pPr>
            <a:r>
              <a:rPr kumimoji="0" lang="es-ES" altLang="es-ES" sz="1800" b="0" dirty="0" smtClean="0">
                <a:solidFill>
                  <a:schemeClr val="accent4">
                    <a:lumMod val="60000"/>
                    <a:lumOff val="40000"/>
                  </a:schemeClr>
                </a:solidFill>
                <a:latin typeface="Arial" charset="0"/>
              </a:rPr>
              <a:t>10. </a:t>
            </a:r>
            <a:r>
              <a:rPr kumimoji="0" lang="es-ES" altLang="es-ES" sz="1800" b="0" dirty="0">
                <a:solidFill>
                  <a:schemeClr val="accent4">
                    <a:lumMod val="60000"/>
                    <a:lumOff val="40000"/>
                  </a:schemeClr>
                </a:solidFill>
                <a:latin typeface="Arial" charset="0"/>
              </a:rPr>
              <a:t>Tratamientos del agua para consumo y para la </a:t>
            </a:r>
            <a:r>
              <a:rPr kumimoji="0" lang="es-ES" altLang="es-ES" sz="1800" b="0" dirty="0" smtClean="0">
                <a:solidFill>
                  <a:schemeClr val="accent4">
                    <a:lumMod val="60000"/>
                    <a:lumOff val="40000"/>
                  </a:schemeClr>
                </a:solidFill>
                <a:latin typeface="Arial" charset="0"/>
              </a:rPr>
              <a:t>industria</a:t>
            </a:r>
            <a:endParaRPr kumimoji="0" lang="es-ES" altLang="es-ES" sz="1800" b="0" dirty="0">
              <a:solidFill>
                <a:schemeClr val="accent4">
                  <a:lumMod val="60000"/>
                  <a:lumOff val="40000"/>
                </a:schemeClr>
              </a:solidFill>
              <a:latin typeface="Arial"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2244725" y="619125"/>
            <a:ext cx="4665663" cy="460375"/>
          </a:xfrm>
          <a:prstGeom prst="rect">
            <a:avLst/>
          </a:prstGeom>
          <a:solidFill>
            <a:srgbClr val="FFCC99"/>
          </a:solidFill>
        </p:spPr>
        <p:txBody>
          <a:bodyPr/>
          <a:lstStyle/>
          <a:p>
            <a:pPr eaLnBrk="1" hangingPunct="1"/>
            <a:r>
              <a:rPr lang="es-ES" altLang="en-US" smtClean="0">
                <a:effectLst/>
                <a:latin typeface="Calibri" panose="020F0502020204030204" pitchFamily="34" charset="0"/>
              </a:rPr>
              <a:t>Contenido</a:t>
            </a:r>
          </a:p>
        </p:txBody>
      </p:sp>
      <p:sp>
        <p:nvSpPr>
          <p:cNvPr id="15363" name="Rectangle 4"/>
          <p:cNvSpPr>
            <a:spLocks noChangeArrowheads="1"/>
          </p:cNvSpPr>
          <p:nvPr/>
        </p:nvSpPr>
        <p:spPr bwMode="auto">
          <a:xfrm>
            <a:off x="2411413" y="115888"/>
            <a:ext cx="4305300" cy="52705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lang="es-ES" altLang="en-US" sz="2000">
                <a:solidFill>
                  <a:schemeClr val="tx1"/>
                </a:solidFill>
                <a:latin typeface="Calibri" panose="020F0502020204030204" pitchFamily="34" charset="0"/>
              </a:rPr>
              <a:t>Tema 8. El hidrógeno</a:t>
            </a:r>
          </a:p>
        </p:txBody>
      </p:sp>
      <p:pic>
        <p:nvPicPr>
          <p:cNvPr id="15364" name="Picture 154" descr="Logo%20UNED%20ver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5" y="52388"/>
            <a:ext cx="601663" cy="60166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5365" name="Picture 8" descr="http://noticiasdelaciencia.com/upload/img/periodico/img_816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00788" y="3328988"/>
            <a:ext cx="2524125" cy="168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0" name="Group 63"/>
          <p:cNvGraphicFramePr>
            <a:graphicFrameLocks noGrp="1"/>
          </p:cNvGraphicFramePr>
          <p:nvPr/>
        </p:nvGraphicFramePr>
        <p:xfrm>
          <a:off x="966788" y="1268413"/>
          <a:ext cx="6845300" cy="5219699"/>
        </p:xfrm>
        <a:graphic>
          <a:graphicData uri="http://schemas.openxmlformats.org/drawingml/2006/table">
            <a:tbl>
              <a:tblPr/>
              <a:tblGrid>
                <a:gridCol w="311920">
                  <a:extLst>
                    <a:ext uri="{9D8B030D-6E8A-4147-A177-3AD203B41FA5}">
                      <a16:colId xmlns:a16="http://schemas.microsoft.com/office/drawing/2014/main" val="20000"/>
                    </a:ext>
                  </a:extLst>
                </a:gridCol>
                <a:gridCol w="100652">
                  <a:extLst>
                    <a:ext uri="{9D8B030D-6E8A-4147-A177-3AD203B41FA5}">
                      <a16:colId xmlns:a16="http://schemas.microsoft.com/office/drawing/2014/main" val="20001"/>
                    </a:ext>
                  </a:extLst>
                </a:gridCol>
                <a:gridCol w="6432728">
                  <a:extLst>
                    <a:ext uri="{9D8B030D-6E8A-4147-A177-3AD203B41FA5}">
                      <a16:colId xmlns:a16="http://schemas.microsoft.com/office/drawing/2014/main" val="20002"/>
                    </a:ext>
                  </a:extLst>
                </a:gridCol>
              </a:tblGrid>
              <a:tr h="287983">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r>
                        <a:rPr kumimoji="1" lang="es-ES" sz="1200" b="1" i="0" u="none" strike="noStrike" kern="1200" cap="none" spc="0" normalizeH="0" baseline="0" noProof="0" dirty="0" smtClean="0">
                          <a:ln>
                            <a:noFill/>
                          </a:ln>
                          <a:solidFill>
                            <a:srgbClr val="B2B2B2"/>
                          </a:solidFill>
                          <a:effectLst/>
                          <a:uLnTx/>
                          <a:uFillTx/>
                          <a:latin typeface="Tahoma" pitchFamily="34" charset="0"/>
                          <a:ea typeface="+mn-ea"/>
                          <a:cs typeface="Tahoma" pitchFamily="34" charset="0"/>
                          <a:sym typeface="Wingdings" pitchFamily="2" charset="2"/>
                        </a:rPr>
                        <a:t></a:t>
                      </a:r>
                      <a:endParaRPr kumimoji="1" lang="es-ES" sz="1200" b="0" i="0" u="none" strike="noStrike" cap="none" normalizeH="0" baseline="0" dirty="0" smtClean="0">
                        <a:ln>
                          <a:noFill/>
                        </a:ln>
                        <a:solidFill>
                          <a:srgbClr val="B2B2B2"/>
                        </a:solidFill>
                        <a:effectLst/>
                        <a:latin typeface="Tahoma" pitchFamily="34" charset="0"/>
                        <a:cs typeface="Tahoma" pitchFamily="34" charset="0"/>
                        <a:sym typeface="Wingdings" pitchFamily="2" charset="2"/>
                      </a:endParaRPr>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endParaRPr kumimoji="1" lang="es-ES" sz="1600" b="0" i="0" u="none" strike="noStrike" cap="none" normalizeH="0" baseline="0" dirty="0" smtClean="0">
                        <a:ln>
                          <a:noFill/>
                        </a:ln>
                        <a:solidFill>
                          <a:srgbClr val="000099"/>
                        </a:solidFill>
                        <a:effectLst/>
                        <a:latin typeface="Calibri" pitchFamily="34" charset="0"/>
                        <a:cs typeface="Arial" charset="0"/>
                        <a:sym typeface="Wingdings" pitchFamily="2" charset="2"/>
                      </a:endParaRPr>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s-ES_tradnl" sz="16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1. </a:t>
                      </a:r>
                      <a:r>
                        <a:rPr kumimoji="1" lang="es-ES" sz="16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El hidrógeno en la naturaleza</a:t>
                      </a:r>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7983">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r>
                        <a:rPr kumimoji="1" lang="es-ES" sz="1200" b="1" i="0" u="none" strike="noStrike" kern="1200" cap="none" spc="0" normalizeH="0" baseline="0" noProof="0" dirty="0" smtClean="0">
                          <a:ln>
                            <a:noFill/>
                          </a:ln>
                          <a:solidFill>
                            <a:srgbClr val="B2B2B2"/>
                          </a:solidFill>
                          <a:effectLst/>
                          <a:uLnTx/>
                          <a:uFillTx/>
                          <a:latin typeface="Tahoma" pitchFamily="34" charset="0"/>
                          <a:ea typeface="+mn-ea"/>
                          <a:cs typeface="Tahoma" pitchFamily="34" charset="0"/>
                          <a:sym typeface="Wingdings" pitchFamily="2" charset="2"/>
                        </a:rPr>
                        <a:t></a:t>
                      </a:r>
                      <a:endParaRPr kumimoji="1" lang="es-ES" sz="1200" b="0" i="0" u="none" strike="noStrike" cap="none" normalizeH="0" baseline="0" dirty="0" smtClean="0">
                        <a:ln>
                          <a:noFill/>
                        </a:ln>
                        <a:solidFill>
                          <a:srgbClr val="B2B2B2"/>
                        </a:solidFill>
                        <a:effectLst/>
                        <a:latin typeface="Tahoma" pitchFamily="34" charset="0"/>
                        <a:cs typeface="Tahoma" pitchFamily="34" charset="0"/>
                        <a:sym typeface="Wingdings" pitchFamily="2" charset="2"/>
                      </a:endParaRPr>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endParaRPr kumimoji="1" lang="es-ES" sz="1600" b="0" i="0" u="none" strike="noStrike" cap="none" normalizeH="0" baseline="0" dirty="0" smtClean="0">
                        <a:ln>
                          <a:noFill/>
                        </a:ln>
                        <a:solidFill>
                          <a:srgbClr val="000099"/>
                        </a:solidFill>
                        <a:effectLst/>
                        <a:latin typeface="Calibri" pitchFamily="34" charset="0"/>
                        <a:cs typeface="Arial" charset="0"/>
                        <a:sym typeface="Wingdings" pitchFamily="2" charset="2"/>
                      </a:endParaRPr>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s-ES_tradnl" sz="16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2. </a:t>
                      </a:r>
                      <a:r>
                        <a:rPr kumimoji="1" lang="es-ES" sz="16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Isótopos del hidrógeno</a:t>
                      </a:r>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7983">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r>
                        <a:rPr kumimoji="1" lang="es-ES" sz="1200" b="1" i="0" u="none" strike="noStrike" kern="1200" cap="none" spc="0" normalizeH="0" baseline="0" noProof="0" dirty="0" smtClean="0">
                          <a:ln>
                            <a:noFill/>
                          </a:ln>
                          <a:solidFill>
                            <a:srgbClr val="B2B2B2"/>
                          </a:solidFill>
                          <a:effectLst/>
                          <a:uLnTx/>
                          <a:uFillTx/>
                          <a:latin typeface="Tahoma" pitchFamily="34" charset="0"/>
                          <a:ea typeface="+mn-ea"/>
                          <a:cs typeface="Tahoma" pitchFamily="34" charset="0"/>
                          <a:sym typeface="Wingdings" pitchFamily="2" charset="2"/>
                        </a:rPr>
                        <a:t></a:t>
                      </a:r>
                      <a:endParaRPr kumimoji="1" lang="es-ES" sz="1200" b="0" i="0" u="none" strike="noStrike" cap="none" normalizeH="0" baseline="0" dirty="0" smtClean="0">
                        <a:ln>
                          <a:noFill/>
                        </a:ln>
                        <a:solidFill>
                          <a:srgbClr val="B2B2B2"/>
                        </a:solidFill>
                        <a:effectLst/>
                        <a:latin typeface="Tahoma" pitchFamily="34" charset="0"/>
                        <a:cs typeface="Tahoma" pitchFamily="34" charset="0"/>
                        <a:sym typeface="Wingdings" pitchFamily="2" charset="2"/>
                      </a:endParaRPr>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endParaRPr kumimoji="1" lang="es-ES" sz="1600" b="0" i="0" u="none" strike="noStrike" cap="none" normalizeH="0" baseline="0" dirty="0" smtClean="0">
                        <a:ln>
                          <a:noFill/>
                        </a:ln>
                        <a:solidFill>
                          <a:srgbClr val="000099"/>
                        </a:solidFill>
                        <a:effectLst/>
                        <a:latin typeface="Calibri" pitchFamily="34" charset="0"/>
                        <a:cs typeface="Arial" charset="0"/>
                        <a:sym typeface="Wingdings" pitchFamily="2" charset="2"/>
                      </a:endParaRPr>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s-ES_tradnl" sz="16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3. </a:t>
                      </a:r>
                      <a:r>
                        <a:rPr kumimoji="1" lang="es-ES" sz="16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Propiedades del hidrógeno</a:t>
                      </a:r>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7983">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r>
                        <a:rPr kumimoji="1" lang="es-ES" sz="1200" b="1" i="0" u="none" strike="noStrike" kern="1200" cap="none" spc="0" normalizeH="0" baseline="0" noProof="0" dirty="0" smtClean="0">
                          <a:ln>
                            <a:noFill/>
                          </a:ln>
                          <a:solidFill>
                            <a:srgbClr val="B2B2B2"/>
                          </a:solidFill>
                          <a:effectLst/>
                          <a:uLnTx/>
                          <a:uFillTx/>
                          <a:latin typeface="Tahoma" pitchFamily="34" charset="0"/>
                          <a:ea typeface="+mn-ea"/>
                          <a:cs typeface="Tahoma" pitchFamily="34" charset="0"/>
                          <a:sym typeface="Wingdings" pitchFamily="2" charset="2"/>
                        </a:rPr>
                        <a:t></a:t>
                      </a:r>
                      <a:endParaRPr kumimoji="1" lang="es-ES" sz="1200" b="0" i="0" u="none" strike="noStrike" cap="none" normalizeH="0" baseline="0" dirty="0" smtClean="0">
                        <a:ln>
                          <a:noFill/>
                        </a:ln>
                        <a:solidFill>
                          <a:srgbClr val="B2B2B2"/>
                        </a:solidFill>
                        <a:effectLst/>
                        <a:latin typeface="Tahoma" pitchFamily="34" charset="0"/>
                        <a:cs typeface="Tahoma" pitchFamily="34" charset="0"/>
                        <a:sym typeface="Wingdings" pitchFamily="2" charset="2"/>
                      </a:endParaRPr>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endParaRPr kumimoji="1" lang="es-ES" sz="1600" b="0" i="0" u="none" strike="noStrike" cap="none" normalizeH="0" baseline="0" dirty="0" smtClean="0">
                        <a:ln>
                          <a:noFill/>
                        </a:ln>
                        <a:solidFill>
                          <a:srgbClr val="000099"/>
                        </a:solidFill>
                        <a:effectLst/>
                        <a:latin typeface="Calibri" pitchFamily="34" charset="0"/>
                        <a:cs typeface="Arial" charset="0"/>
                        <a:sym typeface="Wingdings" pitchFamily="2" charset="2"/>
                      </a:endParaRPr>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s-ES_tradnl" sz="16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4. </a:t>
                      </a:r>
                      <a:r>
                        <a:rPr kumimoji="1" lang="es-ES" sz="16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Métodos de obtención del hidrógeno</a:t>
                      </a:r>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87983">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endParaRPr kumimoji="1" lang="es-ES" sz="1200" b="0" i="0" u="none" strike="noStrike" cap="none" normalizeH="0" baseline="0" dirty="0" smtClean="0">
                        <a:ln>
                          <a:noFill/>
                        </a:ln>
                        <a:solidFill>
                          <a:srgbClr val="B2B2B2"/>
                        </a:solidFill>
                        <a:effectLst/>
                        <a:latin typeface="Tahoma" pitchFamily="34" charset="0"/>
                        <a:cs typeface="Tahoma" pitchFamily="34" charset="0"/>
                        <a:sym typeface="Wingdings" pitchFamily="2" charset="2"/>
                      </a:endParaRPr>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endParaRPr kumimoji="1" lang="es-ES" sz="1600" b="0" i="0" u="none" strike="noStrike" cap="none" normalizeH="0" baseline="0" dirty="0" smtClean="0">
                        <a:ln>
                          <a:noFill/>
                        </a:ln>
                        <a:solidFill>
                          <a:srgbClr val="000099"/>
                        </a:solidFill>
                        <a:effectLst/>
                        <a:latin typeface="Calibri" pitchFamily="34" charset="0"/>
                        <a:cs typeface="Arial" charset="0"/>
                        <a:sym typeface="Wingdings" pitchFamily="2" charset="2"/>
                      </a:endParaRPr>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s-ES" sz="16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5. Síntesis industrial del hidrógeno</a:t>
                      </a:r>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935948">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r>
                        <a:rPr kumimoji="1" lang="es-ES" sz="1200" b="1" i="0" u="none" strike="noStrike" kern="1200" cap="none" spc="0" normalizeH="0" baseline="0" noProof="0" dirty="0" smtClean="0">
                          <a:ln>
                            <a:noFill/>
                          </a:ln>
                          <a:solidFill>
                            <a:srgbClr val="B2B2B2"/>
                          </a:solidFill>
                          <a:effectLst/>
                          <a:uLnTx/>
                          <a:uFillTx/>
                          <a:latin typeface="Tahoma" pitchFamily="34" charset="0"/>
                          <a:ea typeface="+mn-ea"/>
                          <a:cs typeface="Tahoma" pitchFamily="34" charset="0"/>
                          <a:sym typeface="Wingdings" pitchFamily="2" charset="2"/>
                        </a:rPr>
                        <a:t></a:t>
                      </a:r>
                      <a:endParaRPr kumimoji="1" lang="es-ES" sz="1200" b="0" i="0" u="none" strike="noStrike" cap="none" normalizeH="0" baseline="0" dirty="0" smtClean="0">
                        <a:ln>
                          <a:noFill/>
                        </a:ln>
                        <a:solidFill>
                          <a:srgbClr val="B2B2B2"/>
                        </a:solidFill>
                        <a:effectLst/>
                        <a:latin typeface="Tahoma" pitchFamily="34" charset="0"/>
                        <a:cs typeface="Tahoma" pitchFamily="34" charset="0"/>
                        <a:sym typeface="Wingdings" pitchFamily="2" charset="2"/>
                      </a:endParaRPr>
                    </a:p>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r>
                        <a:rPr kumimoji="1" lang="es-ES" sz="1200" b="1" i="0" u="none" strike="noStrike" kern="1200" cap="none" spc="0" normalizeH="0" baseline="0" noProof="0" dirty="0" smtClean="0">
                          <a:ln>
                            <a:noFill/>
                          </a:ln>
                          <a:solidFill>
                            <a:srgbClr val="B2B2B2"/>
                          </a:solidFill>
                          <a:effectLst/>
                          <a:uLnTx/>
                          <a:uFillTx/>
                          <a:latin typeface="Tahoma" pitchFamily="34" charset="0"/>
                          <a:ea typeface="+mn-ea"/>
                          <a:cs typeface="Tahoma" pitchFamily="34" charset="0"/>
                          <a:sym typeface="Wingdings" pitchFamily="2" charset="2"/>
                        </a:rPr>
                        <a:t></a:t>
                      </a:r>
                      <a:endParaRPr kumimoji="1" lang="es-ES" sz="1200" b="0" i="0" u="none" strike="noStrike" cap="none" normalizeH="0" baseline="0" dirty="0" smtClean="0">
                        <a:ln>
                          <a:noFill/>
                        </a:ln>
                        <a:solidFill>
                          <a:srgbClr val="B2B2B2"/>
                        </a:solidFill>
                        <a:effectLst/>
                        <a:latin typeface="Tahoma" pitchFamily="34" charset="0"/>
                        <a:cs typeface="Tahoma" pitchFamily="34" charset="0"/>
                        <a:sym typeface="Wingdings" pitchFamily="2" charset="2"/>
                      </a:endParaRPr>
                    </a:p>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defRPr/>
                      </a:pPr>
                      <a:r>
                        <a:rPr kumimoji="1" lang="es-ES" sz="1200" b="1" i="0" u="none" strike="noStrike" kern="1200" cap="none" spc="0" normalizeH="0" baseline="0" noProof="0" dirty="0" smtClean="0">
                          <a:ln>
                            <a:noFill/>
                          </a:ln>
                          <a:solidFill>
                            <a:srgbClr val="B2B2B2"/>
                          </a:solidFill>
                          <a:effectLst/>
                          <a:uLnTx/>
                          <a:uFillTx/>
                          <a:latin typeface="Tahoma" pitchFamily="34" charset="0"/>
                          <a:ea typeface="+mn-ea"/>
                          <a:cs typeface="Tahoma" pitchFamily="34" charset="0"/>
                          <a:sym typeface="Wingdings" pitchFamily="2" charset="2"/>
                        </a:rPr>
                        <a:t></a:t>
                      </a:r>
                      <a:endParaRPr kumimoji="1" lang="es-ES" sz="1200" b="0" i="0" u="none" strike="noStrike" cap="none" normalizeH="0" baseline="0" dirty="0" smtClean="0">
                        <a:ln>
                          <a:noFill/>
                        </a:ln>
                        <a:solidFill>
                          <a:srgbClr val="FF0000"/>
                        </a:solidFill>
                        <a:effectLst/>
                        <a:latin typeface="Tahoma" pitchFamily="34" charset="0"/>
                        <a:cs typeface="Tahoma" pitchFamily="34" charset="0"/>
                        <a:sym typeface="Wingdings" pitchFamily="2" charset="2"/>
                      </a:endParaRPr>
                    </a:p>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defRPr/>
                      </a:pPr>
                      <a:r>
                        <a:rPr kumimoji="1" lang="es-ES" sz="1200" b="0" i="0" u="none" strike="noStrike" cap="none" normalizeH="0" baseline="0" dirty="0" smtClean="0">
                          <a:ln>
                            <a:noFill/>
                          </a:ln>
                          <a:solidFill>
                            <a:srgbClr val="FF0000"/>
                          </a:solidFill>
                          <a:effectLst/>
                          <a:latin typeface="Tahoma" pitchFamily="34" charset="0"/>
                          <a:cs typeface="Tahoma" pitchFamily="34" charset="0"/>
                          <a:sym typeface="Wingdings" pitchFamily="2" charset="2"/>
                        </a:rPr>
                        <a:t></a:t>
                      </a:r>
                      <a:endParaRPr kumimoji="1" lang="es-ES" sz="1200" b="0" i="0" u="none" strike="noStrike" cap="none" normalizeH="0" baseline="0" dirty="0" smtClean="0">
                        <a:ln>
                          <a:noFill/>
                        </a:ln>
                        <a:solidFill>
                          <a:srgbClr val="B2B2B2"/>
                        </a:solidFill>
                        <a:effectLst/>
                        <a:latin typeface="Tahoma" pitchFamily="34" charset="0"/>
                        <a:cs typeface="Tahoma" pitchFamily="34" charset="0"/>
                        <a:sym typeface="Wingdings" pitchFamily="2" charset="2"/>
                      </a:endParaRPr>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endParaRPr kumimoji="1" lang="es-ES" sz="1400" b="0" i="0" u="none" strike="noStrike" cap="none" normalizeH="0" baseline="0" dirty="0" smtClean="0">
                        <a:ln>
                          <a:noFill/>
                        </a:ln>
                        <a:solidFill>
                          <a:srgbClr val="000099"/>
                        </a:solidFill>
                        <a:effectLst/>
                        <a:latin typeface="Calibri" pitchFamily="34" charset="0"/>
                        <a:cs typeface="Arial" charset="0"/>
                        <a:sym typeface="Wingdings" pitchFamily="2" charset="2"/>
                      </a:endParaRPr>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58775" marR="0" lvl="0" indent="-358775" algn="l" defTabSz="914400" rtl="0" eaLnBrk="0" fontAlgn="base" latinLnBrk="0" hangingPunct="0">
                        <a:lnSpc>
                          <a:spcPct val="100000"/>
                        </a:lnSpc>
                        <a:spcBef>
                          <a:spcPct val="0"/>
                        </a:spcBef>
                        <a:spcAft>
                          <a:spcPct val="0"/>
                        </a:spcAft>
                        <a:buClrTx/>
                        <a:buSzTx/>
                        <a:buFontTx/>
                        <a:buNone/>
                        <a:tabLst/>
                        <a:defRPr/>
                      </a:pPr>
                      <a:r>
                        <a:rPr kumimoji="0" lang="es-ES" altLang="es-ES" sz="1400" b="0" i="0" u="none" strike="noStrike" kern="1200" cap="none" spc="0" normalizeH="0" baseline="0" noProof="0" dirty="0" smtClean="0">
                          <a:ln>
                            <a:noFill/>
                          </a:ln>
                          <a:solidFill>
                            <a:srgbClr val="4D4D4D"/>
                          </a:solidFill>
                          <a:effectLst/>
                          <a:uLnTx/>
                          <a:uFillTx/>
                          <a:latin typeface="Calibri" pitchFamily="34" charset="0"/>
                          <a:ea typeface="+mn-ea"/>
                          <a:cs typeface="+mn-cs"/>
                        </a:rPr>
                        <a:t>	5.1 Reformado del gas natural y de naftas con vapor de agua</a:t>
                      </a:r>
                    </a:p>
                    <a:p>
                      <a:pPr marL="358775" marR="0" lvl="0" indent="-358775" algn="l" defTabSz="914400" rtl="0" eaLnBrk="0" fontAlgn="base" latinLnBrk="0" hangingPunct="0">
                        <a:lnSpc>
                          <a:spcPct val="100000"/>
                        </a:lnSpc>
                        <a:spcBef>
                          <a:spcPct val="0"/>
                        </a:spcBef>
                        <a:spcAft>
                          <a:spcPct val="0"/>
                        </a:spcAft>
                        <a:buClrTx/>
                        <a:buSzTx/>
                        <a:buFontTx/>
                        <a:buNone/>
                        <a:tabLst/>
                        <a:defRPr/>
                      </a:pPr>
                      <a:r>
                        <a:rPr kumimoji="0" lang="es-ES" altLang="es-ES" sz="1400" b="0" i="0" u="none" strike="noStrike" kern="1200" cap="none" spc="0" normalizeH="0" baseline="0" noProof="0" dirty="0" smtClean="0">
                          <a:ln>
                            <a:noFill/>
                          </a:ln>
                          <a:solidFill>
                            <a:srgbClr val="4D4D4D"/>
                          </a:solidFill>
                          <a:effectLst/>
                          <a:uLnTx/>
                          <a:uFillTx/>
                          <a:latin typeface="Calibri" pitchFamily="34" charset="0"/>
                          <a:ea typeface="+mn-ea"/>
                          <a:cs typeface="+mn-cs"/>
                        </a:rPr>
                        <a:t>	5.2 Gasificación del carbón con vapor de agua</a:t>
                      </a:r>
                    </a:p>
                    <a:p>
                      <a:pPr marL="358775" marR="0" lvl="0" indent="-358775" algn="l" defTabSz="914400" rtl="0" eaLnBrk="0" fontAlgn="base" latinLnBrk="0" hangingPunct="0">
                        <a:lnSpc>
                          <a:spcPct val="100000"/>
                        </a:lnSpc>
                        <a:spcBef>
                          <a:spcPct val="0"/>
                        </a:spcBef>
                        <a:spcAft>
                          <a:spcPct val="0"/>
                        </a:spcAft>
                        <a:buClrTx/>
                        <a:buSzTx/>
                        <a:buFontTx/>
                        <a:buNone/>
                        <a:tabLst/>
                        <a:defRPr/>
                      </a:pPr>
                      <a:r>
                        <a:rPr kumimoji="0" lang="es-ES" altLang="es-ES" sz="1400" b="0" i="0" u="none" strike="noStrike" kern="1200" cap="none" spc="0" normalizeH="0" baseline="0" noProof="0" dirty="0" smtClean="0">
                          <a:ln>
                            <a:noFill/>
                          </a:ln>
                          <a:solidFill>
                            <a:srgbClr val="4D4D4D"/>
                          </a:solidFill>
                          <a:effectLst/>
                          <a:uLnTx/>
                          <a:uFillTx/>
                          <a:latin typeface="Calibri" pitchFamily="34" charset="0"/>
                          <a:ea typeface="+mn-ea"/>
                          <a:cs typeface="+mn-cs"/>
                        </a:rPr>
                        <a:t>	5.3 Reacción de vapor de agua con hierro al rojo</a:t>
                      </a:r>
                    </a:p>
                    <a:p>
                      <a:pPr marL="358775" marR="0" lvl="0" indent="-358775" algn="l" defTabSz="914400" rtl="0" eaLnBrk="0" fontAlgn="base" latinLnBrk="0" hangingPunct="0">
                        <a:lnSpc>
                          <a:spcPct val="100000"/>
                        </a:lnSpc>
                        <a:spcBef>
                          <a:spcPct val="0"/>
                        </a:spcBef>
                        <a:spcAft>
                          <a:spcPct val="0"/>
                        </a:spcAft>
                        <a:buClrTx/>
                        <a:buSzTx/>
                        <a:buFontTx/>
                        <a:buNone/>
                        <a:tabLst/>
                        <a:defRPr/>
                      </a:pPr>
                      <a:r>
                        <a:rPr kumimoji="0" lang="es-ES" altLang="es-ES" sz="1400" b="0" i="0" u="none" strike="noStrike" kern="1200" cap="none" spc="0" normalizeH="0" baseline="0" noProof="0" dirty="0" smtClean="0">
                          <a:ln>
                            <a:noFill/>
                          </a:ln>
                          <a:solidFill>
                            <a:srgbClr val="4D4D4D"/>
                          </a:solidFill>
                          <a:effectLst/>
                          <a:uLnTx/>
                          <a:uFillTx/>
                          <a:latin typeface="Calibri" pitchFamily="34" charset="0"/>
                          <a:ea typeface="+mn-ea"/>
                          <a:cs typeface="+mn-cs"/>
                        </a:rPr>
                        <a:t>	5.4 Electrólisis industrial del agua</a:t>
                      </a:r>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87983">
                <a:tc>
                  <a:txBody>
                    <a:bodyPr/>
                    <a:lstStyle/>
                    <a:p>
                      <a:pPr algn="ctr"/>
                      <a:r>
                        <a:rPr kumimoji="1" lang="es-ES" sz="1200" b="1" i="0" u="none" strike="noStrike" kern="1200" cap="none" spc="0" normalizeH="0" baseline="0" noProof="0" dirty="0" smtClean="0">
                          <a:ln>
                            <a:noFill/>
                          </a:ln>
                          <a:solidFill>
                            <a:srgbClr val="B2B2B2"/>
                          </a:solidFill>
                          <a:effectLst/>
                          <a:uLnTx/>
                          <a:uFillTx/>
                          <a:latin typeface="Tahoma" pitchFamily="34" charset="0"/>
                          <a:ea typeface="+mn-ea"/>
                          <a:cs typeface="Tahoma" pitchFamily="34" charset="0"/>
                          <a:sym typeface="Wingdings" pitchFamily="2" charset="2"/>
                        </a:rPr>
                        <a:t></a:t>
                      </a:r>
                      <a:endParaRPr lang="es-ES" sz="1200" dirty="0"/>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endParaRPr kumimoji="1" lang="es-ES" sz="1600" b="0" i="0" u="none" strike="noStrike" cap="none" normalizeH="0" baseline="0" dirty="0" smtClean="0">
                        <a:ln>
                          <a:noFill/>
                        </a:ln>
                        <a:solidFill>
                          <a:srgbClr val="000099"/>
                        </a:solidFill>
                        <a:effectLst/>
                        <a:latin typeface="Calibri" pitchFamily="34" charset="0"/>
                        <a:cs typeface="Arial" charset="0"/>
                        <a:sym typeface="Wingdings" pitchFamily="2" charset="2"/>
                      </a:endParaRPr>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s-ES" sz="16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6. Aplicaciones industriales del hidrógeno</a:t>
                      </a:r>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87983">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r>
                        <a:rPr kumimoji="1" lang="es-ES" sz="1200" b="0" i="0" u="none" strike="noStrike" cap="none" normalizeH="0" baseline="0" dirty="0" smtClean="0">
                          <a:ln>
                            <a:noFill/>
                          </a:ln>
                          <a:solidFill>
                            <a:srgbClr val="FF0000"/>
                          </a:solidFill>
                          <a:effectLst/>
                          <a:latin typeface="Tahoma" pitchFamily="34" charset="0"/>
                          <a:cs typeface="Tahoma" pitchFamily="34" charset="0"/>
                          <a:sym typeface="Wingdings" pitchFamily="2" charset="2"/>
                        </a:rPr>
                        <a:t></a:t>
                      </a:r>
                      <a:endParaRPr kumimoji="1" lang="es-ES" sz="1200" b="0" i="0" u="none" strike="noStrike" cap="none" normalizeH="0" baseline="0" dirty="0" smtClean="0">
                        <a:ln>
                          <a:noFill/>
                        </a:ln>
                        <a:solidFill>
                          <a:srgbClr val="B2B2B2"/>
                        </a:solidFill>
                        <a:effectLst/>
                        <a:latin typeface="Tahoma" pitchFamily="34" charset="0"/>
                        <a:cs typeface="Tahoma" pitchFamily="34" charset="0"/>
                        <a:sym typeface="Wingdings" pitchFamily="2" charset="2"/>
                      </a:endParaRPr>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endParaRPr kumimoji="1" lang="es-ES" sz="1600" b="0" i="0" u="none" strike="noStrike" cap="none" normalizeH="0" baseline="0" dirty="0" smtClean="0">
                        <a:ln>
                          <a:noFill/>
                        </a:ln>
                        <a:solidFill>
                          <a:srgbClr val="000000"/>
                        </a:solidFill>
                        <a:effectLst/>
                        <a:latin typeface="Calibri" pitchFamily="34" charset="0"/>
                        <a:cs typeface="Arial" charset="0"/>
                        <a:sym typeface="Wingdings" pitchFamily="2" charset="2"/>
                      </a:endParaRPr>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175" marR="0" lvl="0" indent="-3175" algn="l" defTabSz="914400" rtl="0" eaLnBrk="0" fontAlgn="base" latinLnBrk="0" hangingPunct="0">
                        <a:lnSpc>
                          <a:spcPct val="100000"/>
                        </a:lnSpc>
                        <a:spcBef>
                          <a:spcPct val="0"/>
                        </a:spcBef>
                        <a:spcAft>
                          <a:spcPct val="0"/>
                        </a:spcAft>
                        <a:buClrTx/>
                        <a:buSzTx/>
                        <a:buFontTx/>
                        <a:buNone/>
                        <a:tabLst/>
                      </a:pPr>
                      <a:r>
                        <a:rPr kumimoji="1" lang="es-ES_tradnl" sz="16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7. </a:t>
                      </a:r>
                      <a:r>
                        <a:rPr kumimoji="1" lang="es-ES" sz="16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El hidrógeno como vector energético</a:t>
                      </a:r>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87983">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r>
                        <a:rPr kumimoji="1" lang="es-ES" sz="1200" b="1" i="0" u="none" strike="noStrike" kern="1200" cap="none" spc="0" normalizeH="0" baseline="0" noProof="0" dirty="0" smtClean="0">
                          <a:ln>
                            <a:noFill/>
                          </a:ln>
                          <a:solidFill>
                            <a:srgbClr val="B2B2B2"/>
                          </a:solidFill>
                          <a:effectLst/>
                          <a:uLnTx/>
                          <a:uFillTx/>
                          <a:latin typeface="Tahoma" pitchFamily="34" charset="0"/>
                          <a:ea typeface="+mn-ea"/>
                          <a:cs typeface="Tahoma" pitchFamily="34" charset="0"/>
                          <a:sym typeface="Wingdings" pitchFamily="2" charset="2"/>
                        </a:rPr>
                        <a:t></a:t>
                      </a:r>
                      <a:endParaRPr kumimoji="1" lang="es-ES" sz="1200" b="0" i="0" u="none" strike="noStrike" cap="none" normalizeH="0" baseline="0" dirty="0" smtClean="0">
                        <a:ln>
                          <a:noFill/>
                        </a:ln>
                        <a:solidFill>
                          <a:srgbClr val="FF0000"/>
                        </a:solidFill>
                        <a:effectLst/>
                        <a:latin typeface="Tahoma" pitchFamily="34" charset="0"/>
                        <a:cs typeface="Tahoma" pitchFamily="34" charset="0"/>
                        <a:sym typeface="Wingdings" pitchFamily="2" charset="2"/>
                      </a:endParaRPr>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endParaRPr kumimoji="1" lang="es-ES" sz="1600" b="0" i="0" u="none" strike="noStrike" cap="none" normalizeH="0" baseline="0" dirty="0" smtClean="0">
                        <a:ln>
                          <a:noFill/>
                        </a:ln>
                        <a:solidFill>
                          <a:srgbClr val="000000"/>
                        </a:solidFill>
                        <a:effectLst/>
                        <a:latin typeface="Calibri" pitchFamily="34" charset="0"/>
                        <a:cs typeface="Arial" charset="0"/>
                        <a:sym typeface="Wingdings" pitchFamily="2" charset="2"/>
                      </a:endParaRPr>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175" marR="0" lvl="0" indent="-3175" algn="l" defTabSz="914400" rtl="0" eaLnBrk="0" fontAlgn="base" latinLnBrk="0" hangingPunct="0">
                        <a:lnSpc>
                          <a:spcPct val="100000"/>
                        </a:lnSpc>
                        <a:spcBef>
                          <a:spcPct val="0"/>
                        </a:spcBef>
                        <a:spcAft>
                          <a:spcPct val="0"/>
                        </a:spcAft>
                        <a:buClrTx/>
                        <a:buSzTx/>
                        <a:buFontTx/>
                        <a:buNone/>
                        <a:tabLst/>
                      </a:pPr>
                      <a:r>
                        <a:rPr kumimoji="1" lang="es-ES_tradnl" sz="16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8. Hidruros: sus tipos</a:t>
                      </a:r>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87983">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defRPr/>
                      </a:pPr>
                      <a:r>
                        <a:rPr kumimoji="1" lang="es-ES" sz="1200" b="1" i="0" u="none" strike="noStrike" cap="none" normalizeH="0" baseline="0" dirty="0" smtClean="0">
                          <a:ln>
                            <a:noFill/>
                          </a:ln>
                          <a:solidFill>
                            <a:srgbClr val="FF0000"/>
                          </a:solidFill>
                          <a:effectLst/>
                          <a:latin typeface="Tahoma" pitchFamily="34" charset="0"/>
                          <a:cs typeface="Tahoma" pitchFamily="34" charset="0"/>
                          <a:sym typeface="Wingdings" pitchFamily="2" charset="2"/>
                        </a:rPr>
                        <a:t>L</a:t>
                      </a:r>
                      <a:endParaRPr kumimoji="1" lang="es-ES" sz="1200" b="1" i="0" u="none" strike="noStrike" cap="none" normalizeH="0" baseline="0" dirty="0" smtClean="0">
                        <a:ln>
                          <a:noFill/>
                        </a:ln>
                        <a:solidFill>
                          <a:srgbClr val="B2B2B2"/>
                        </a:solidFill>
                        <a:effectLst/>
                        <a:latin typeface="Tahoma" pitchFamily="34" charset="0"/>
                        <a:cs typeface="Tahoma" pitchFamily="34" charset="0"/>
                        <a:sym typeface="Wingdings" pitchFamily="2" charset="2"/>
                      </a:endParaRPr>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endParaRPr kumimoji="1" lang="es-ES" sz="1600" b="0" i="0" u="none" strike="noStrike" cap="none" normalizeH="0" baseline="0" dirty="0" smtClean="0">
                        <a:ln>
                          <a:noFill/>
                        </a:ln>
                        <a:solidFill>
                          <a:srgbClr val="000000"/>
                        </a:solidFill>
                        <a:effectLst/>
                        <a:latin typeface="Calibri" pitchFamily="34" charset="0"/>
                        <a:cs typeface="Arial" charset="0"/>
                        <a:sym typeface="Wingdings" pitchFamily="2" charset="2"/>
                      </a:endParaRPr>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175" marR="0" lvl="0" indent="-3175" algn="l" defTabSz="914400" rtl="0" eaLnBrk="0" fontAlgn="base" latinLnBrk="0" hangingPunct="0">
                        <a:lnSpc>
                          <a:spcPct val="100000"/>
                        </a:lnSpc>
                        <a:spcBef>
                          <a:spcPct val="0"/>
                        </a:spcBef>
                        <a:spcAft>
                          <a:spcPct val="0"/>
                        </a:spcAft>
                        <a:buClrTx/>
                        <a:buSzTx/>
                        <a:buFontTx/>
                        <a:buNone/>
                        <a:tabLst/>
                        <a:defRPr/>
                      </a:pPr>
                      <a:r>
                        <a:rPr kumimoji="1" lang="es-ES_tradnl" sz="16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9. </a:t>
                      </a:r>
                      <a:r>
                        <a:rPr kumimoji="1" lang="es-ES" sz="16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El agua</a:t>
                      </a:r>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67973">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endParaRPr kumimoji="1" lang="es-ES" sz="1200" b="0" i="0" u="none" strike="noStrike" cap="none" normalizeH="0" baseline="0" dirty="0" smtClean="0">
                        <a:ln>
                          <a:noFill/>
                        </a:ln>
                        <a:solidFill>
                          <a:srgbClr val="FF0000"/>
                        </a:solidFill>
                        <a:effectLst/>
                        <a:latin typeface="Tahoma" pitchFamily="34" charset="0"/>
                        <a:cs typeface="Tahoma" pitchFamily="34" charset="0"/>
                        <a:sym typeface="Wingdings" pitchFamily="2" charset="2"/>
                      </a:endParaRPr>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endParaRPr kumimoji="1" lang="es-ES" sz="1400" b="0" i="0" u="none" strike="noStrike" cap="none" normalizeH="0" baseline="0" dirty="0" smtClean="0">
                        <a:ln>
                          <a:noFill/>
                        </a:ln>
                        <a:solidFill>
                          <a:srgbClr val="000000"/>
                        </a:solidFill>
                        <a:effectLst/>
                        <a:latin typeface="Calibri" pitchFamily="34" charset="0"/>
                        <a:cs typeface="Arial" charset="0"/>
                        <a:sym typeface="Wingdings" pitchFamily="2" charset="2"/>
                      </a:endParaRPr>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58775" marR="0" lvl="0" indent="-358775" algn="l" defTabSz="914400" rtl="0" eaLnBrk="0" fontAlgn="base" latinLnBrk="0" hangingPunct="0">
                        <a:lnSpc>
                          <a:spcPct val="100000"/>
                        </a:lnSpc>
                        <a:spcBef>
                          <a:spcPct val="0"/>
                        </a:spcBef>
                        <a:spcAft>
                          <a:spcPct val="0"/>
                        </a:spcAft>
                        <a:buClrTx/>
                        <a:buSzTx/>
                        <a:buFontTx/>
                        <a:buNone/>
                        <a:tabLst/>
                      </a:pPr>
                      <a:r>
                        <a:rPr lang="es-ES" altLang="es-ES" sz="1400" b="0" dirty="0" smtClean="0">
                          <a:solidFill>
                            <a:srgbClr val="4D4D4D"/>
                          </a:solidFill>
                          <a:latin typeface="Calibri" pitchFamily="34" charset="0"/>
                        </a:rPr>
                        <a:t>	</a:t>
                      </a:r>
                      <a:r>
                        <a:rPr kumimoji="0" lang="es-ES" altLang="es-ES" sz="1400" b="0" i="0" u="none" strike="noStrike" kern="1200" cap="none" spc="0" normalizeH="0" baseline="0" noProof="0" dirty="0" smtClean="0">
                          <a:ln>
                            <a:noFill/>
                          </a:ln>
                          <a:solidFill>
                            <a:srgbClr val="4D4D4D"/>
                          </a:solidFill>
                          <a:effectLst/>
                          <a:uLnTx/>
                          <a:uFillTx/>
                          <a:latin typeface="Calibri" pitchFamily="34" charset="0"/>
                          <a:ea typeface="+mn-ea"/>
                          <a:cs typeface="+mn-cs"/>
                        </a:rPr>
                        <a:t>9.1 Estructura y propiedades del agua</a:t>
                      </a:r>
                    </a:p>
                    <a:p>
                      <a:pPr marL="358775" marR="0" lvl="0" indent="-358775" algn="l" defTabSz="914400" rtl="0" eaLnBrk="0" fontAlgn="base" latinLnBrk="0" hangingPunct="0">
                        <a:lnSpc>
                          <a:spcPct val="100000"/>
                        </a:lnSpc>
                        <a:spcBef>
                          <a:spcPct val="0"/>
                        </a:spcBef>
                        <a:spcAft>
                          <a:spcPct val="0"/>
                        </a:spcAft>
                        <a:buClrTx/>
                        <a:buSzTx/>
                        <a:buFontTx/>
                        <a:buNone/>
                        <a:tabLst/>
                      </a:pPr>
                      <a:r>
                        <a:rPr lang="es-ES" altLang="es-ES" sz="1400" b="0" dirty="0" smtClean="0">
                          <a:solidFill>
                            <a:srgbClr val="4D4D4D"/>
                          </a:solidFill>
                          <a:latin typeface="Calibri" pitchFamily="34" charset="0"/>
                        </a:rPr>
                        <a:t>	</a:t>
                      </a:r>
                      <a:r>
                        <a:rPr kumimoji="0" lang="es-ES" altLang="es-ES" sz="1400" b="0" i="0" u="none" strike="noStrike" kern="1200" cap="none" spc="0" normalizeH="0" baseline="0" noProof="0" dirty="0" smtClean="0">
                          <a:ln>
                            <a:noFill/>
                          </a:ln>
                          <a:solidFill>
                            <a:srgbClr val="4D4D4D"/>
                          </a:solidFill>
                          <a:effectLst/>
                          <a:uLnTx/>
                          <a:uFillTx/>
                          <a:latin typeface="Calibri" pitchFamily="34" charset="0"/>
                          <a:ea typeface="+mn-ea"/>
                          <a:cs typeface="+mn-cs"/>
                        </a:rPr>
                        <a:t>9.2 El agua en la naturaleza</a:t>
                      </a:r>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87983">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endParaRPr kumimoji="1" lang="es-ES" sz="1200" b="0" i="0" u="none" strike="noStrike" cap="none" normalizeH="0" baseline="0" dirty="0" smtClean="0">
                        <a:ln>
                          <a:noFill/>
                        </a:ln>
                        <a:solidFill>
                          <a:srgbClr val="B2B2B2"/>
                        </a:solidFill>
                        <a:effectLst/>
                        <a:latin typeface="Tahoma" pitchFamily="34" charset="0"/>
                        <a:cs typeface="Tahoma" pitchFamily="34" charset="0"/>
                        <a:sym typeface="Wingdings" pitchFamily="2" charset="2"/>
                      </a:endParaRPr>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endParaRPr kumimoji="1" lang="es-ES" sz="1600" b="0" i="0" u="none" strike="noStrike" cap="none" normalizeH="0" baseline="0" dirty="0" smtClean="0">
                        <a:ln>
                          <a:noFill/>
                        </a:ln>
                        <a:solidFill>
                          <a:srgbClr val="000000"/>
                        </a:solidFill>
                        <a:effectLst/>
                        <a:latin typeface="Calibri" pitchFamily="34" charset="0"/>
                        <a:cs typeface="Arial" charset="0"/>
                        <a:sym typeface="Wingdings" pitchFamily="2" charset="2"/>
                      </a:endParaRPr>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175" marR="0" lvl="0" indent="-3175" algn="l" defTabSz="914400" rtl="0" eaLnBrk="0" fontAlgn="base" latinLnBrk="0" hangingPunct="0">
                        <a:lnSpc>
                          <a:spcPct val="100000"/>
                        </a:lnSpc>
                        <a:spcBef>
                          <a:spcPct val="0"/>
                        </a:spcBef>
                        <a:spcAft>
                          <a:spcPct val="0"/>
                        </a:spcAft>
                        <a:buClrTx/>
                        <a:buSzTx/>
                        <a:buFontTx/>
                        <a:buNone/>
                        <a:tabLst/>
                      </a:pPr>
                      <a:r>
                        <a:rPr kumimoji="1" lang="es-ES" sz="16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10. Tratamientos del agua para consumo humano y para usos industriales</a:t>
                      </a:r>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935948">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defRPr/>
                      </a:pPr>
                      <a:r>
                        <a:rPr kumimoji="1" lang="es-ES" sz="1200" b="1" i="0" u="none" strike="noStrike" kern="1200" cap="none" spc="0" normalizeH="0" baseline="0" noProof="0" dirty="0" smtClean="0">
                          <a:ln>
                            <a:noFill/>
                          </a:ln>
                          <a:solidFill>
                            <a:srgbClr val="B2B2B2"/>
                          </a:solidFill>
                          <a:effectLst/>
                          <a:uLnTx/>
                          <a:uFillTx/>
                          <a:latin typeface="Tahoma" pitchFamily="34" charset="0"/>
                          <a:ea typeface="+mn-ea"/>
                          <a:cs typeface="Tahoma" pitchFamily="34" charset="0"/>
                          <a:sym typeface="Wingdings" pitchFamily="2" charset="2"/>
                        </a:rPr>
                        <a:t></a:t>
                      </a:r>
                      <a:endParaRPr kumimoji="1" lang="es-ES" sz="1200" b="0" i="0" u="none" strike="noStrike" cap="none" normalizeH="0" baseline="0" dirty="0" smtClean="0">
                        <a:ln>
                          <a:noFill/>
                        </a:ln>
                        <a:solidFill>
                          <a:srgbClr val="FF0000"/>
                        </a:solidFill>
                        <a:effectLst/>
                        <a:latin typeface="Tahoma" pitchFamily="34" charset="0"/>
                        <a:cs typeface="Tahoma" pitchFamily="34" charset="0"/>
                        <a:sym typeface="Wingdings" pitchFamily="2" charset="2"/>
                      </a:endParaRPr>
                    </a:p>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defRPr/>
                      </a:pPr>
                      <a:r>
                        <a:rPr kumimoji="1" lang="es-ES" sz="1200" b="0" i="0" u="none" strike="noStrike" cap="none" normalizeH="0" baseline="0" dirty="0" smtClean="0">
                          <a:ln>
                            <a:noFill/>
                          </a:ln>
                          <a:solidFill>
                            <a:srgbClr val="FF0000"/>
                          </a:solidFill>
                          <a:effectLst/>
                          <a:latin typeface="Tahoma" pitchFamily="34" charset="0"/>
                          <a:cs typeface="Tahoma" pitchFamily="34" charset="0"/>
                          <a:sym typeface="Wingdings" pitchFamily="2" charset="2"/>
                        </a:rPr>
                        <a:t></a:t>
                      </a:r>
                      <a:endParaRPr kumimoji="1" lang="es-ES" sz="1200" b="1" i="0" u="none" strike="noStrike" cap="none" normalizeH="0" baseline="0" dirty="0" smtClean="0">
                        <a:ln>
                          <a:noFill/>
                        </a:ln>
                        <a:solidFill>
                          <a:srgbClr val="FF0000"/>
                        </a:solidFill>
                        <a:effectLst/>
                        <a:latin typeface="Tahoma" pitchFamily="34" charset="0"/>
                        <a:cs typeface="Tahoma" pitchFamily="34" charset="0"/>
                        <a:sym typeface="Wingdings" pitchFamily="2" charset="2"/>
                      </a:endParaRPr>
                    </a:p>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defRPr/>
                      </a:pPr>
                      <a:r>
                        <a:rPr kumimoji="1" lang="es-ES" sz="1200" b="0" i="0" u="none" strike="noStrike" cap="none" normalizeH="0" baseline="0" dirty="0" smtClean="0">
                          <a:ln>
                            <a:noFill/>
                          </a:ln>
                          <a:solidFill>
                            <a:srgbClr val="FF0000"/>
                          </a:solidFill>
                          <a:effectLst/>
                          <a:latin typeface="Tahoma" pitchFamily="34" charset="0"/>
                          <a:cs typeface="Tahoma" pitchFamily="34" charset="0"/>
                          <a:sym typeface="Wingdings" pitchFamily="2" charset="2"/>
                        </a:rPr>
                        <a:t></a:t>
                      </a:r>
                      <a:endParaRPr kumimoji="1" lang="es-ES" sz="1200" b="1" i="0" u="none" strike="noStrike" cap="none" normalizeH="0" baseline="0" dirty="0" smtClean="0">
                        <a:ln>
                          <a:noFill/>
                        </a:ln>
                        <a:solidFill>
                          <a:srgbClr val="FF0000"/>
                        </a:solidFill>
                        <a:effectLst/>
                        <a:latin typeface="Tahoma" pitchFamily="34" charset="0"/>
                        <a:cs typeface="Tahoma" pitchFamily="34" charset="0"/>
                        <a:sym typeface="Wingdings" pitchFamily="2" charset="2"/>
                      </a:endParaRPr>
                    </a:p>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defRPr/>
                      </a:pPr>
                      <a:r>
                        <a:rPr kumimoji="1" lang="es-ES" sz="1200" b="1" i="0" u="none" strike="noStrike" kern="1200" cap="none" spc="0" normalizeH="0" baseline="0" noProof="0" dirty="0" smtClean="0">
                          <a:ln>
                            <a:noFill/>
                          </a:ln>
                          <a:solidFill>
                            <a:srgbClr val="B2B2B2"/>
                          </a:solidFill>
                          <a:effectLst/>
                          <a:uLnTx/>
                          <a:uFillTx/>
                          <a:latin typeface="Tahoma" pitchFamily="34" charset="0"/>
                          <a:ea typeface="+mn-ea"/>
                          <a:cs typeface="Tahoma" pitchFamily="34" charset="0"/>
                          <a:sym typeface="Wingdings" pitchFamily="2" charset="2"/>
                        </a:rPr>
                        <a:t></a:t>
                      </a:r>
                      <a:endParaRPr kumimoji="1" lang="es-ES" sz="1200" b="0" i="0" u="none" strike="noStrike" cap="none" normalizeH="0" baseline="0" dirty="0" smtClean="0">
                        <a:ln>
                          <a:noFill/>
                        </a:ln>
                        <a:solidFill>
                          <a:srgbClr val="FF0000"/>
                        </a:solidFill>
                        <a:effectLst/>
                        <a:latin typeface="Tahoma" pitchFamily="34" charset="0"/>
                        <a:cs typeface="Tahoma" pitchFamily="34" charset="0"/>
                        <a:sym typeface="Wingdings" pitchFamily="2" charset="2"/>
                      </a:endParaRPr>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endParaRPr kumimoji="1" lang="es-ES" sz="1400" b="0" i="0" u="none" strike="noStrike" cap="none" normalizeH="0" baseline="0" dirty="0" smtClean="0">
                        <a:ln>
                          <a:noFill/>
                        </a:ln>
                        <a:solidFill>
                          <a:srgbClr val="000000"/>
                        </a:solidFill>
                        <a:effectLst/>
                        <a:latin typeface="Calibri" pitchFamily="34" charset="0"/>
                        <a:cs typeface="Arial" charset="0"/>
                        <a:sym typeface="Wingdings" pitchFamily="2" charset="2"/>
                      </a:endParaRPr>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58775" marR="0" lvl="0" indent="-358775" algn="l" defTabSz="914400" rtl="0" eaLnBrk="0" fontAlgn="base" latinLnBrk="0" hangingPunct="0">
                        <a:lnSpc>
                          <a:spcPct val="100000"/>
                        </a:lnSpc>
                        <a:spcBef>
                          <a:spcPct val="0"/>
                        </a:spcBef>
                        <a:spcAft>
                          <a:spcPct val="0"/>
                        </a:spcAft>
                        <a:buClrTx/>
                        <a:buSzTx/>
                        <a:buFontTx/>
                        <a:buNone/>
                        <a:tabLst/>
                      </a:pPr>
                      <a:r>
                        <a:rPr lang="es-ES" altLang="es-ES" sz="1400" b="0" dirty="0" smtClean="0">
                          <a:solidFill>
                            <a:srgbClr val="4D4D4D"/>
                          </a:solidFill>
                          <a:latin typeface="Calibri" pitchFamily="34" charset="0"/>
                        </a:rPr>
                        <a:t>	</a:t>
                      </a:r>
                      <a:r>
                        <a:rPr kumimoji="0" lang="es-ES" altLang="es-ES" sz="1400" b="0" i="0" u="none" strike="noStrike" kern="1200" cap="none" spc="0" normalizeH="0" baseline="0" noProof="0" dirty="0" smtClean="0">
                          <a:ln>
                            <a:noFill/>
                          </a:ln>
                          <a:solidFill>
                            <a:srgbClr val="4D4D4D"/>
                          </a:solidFill>
                          <a:effectLst/>
                          <a:uLnTx/>
                          <a:uFillTx/>
                          <a:latin typeface="Calibri" pitchFamily="34" charset="0"/>
                          <a:ea typeface="+mn-ea"/>
                          <a:cs typeface="+mn-cs"/>
                        </a:rPr>
                        <a:t>10.1 Eliminación de partículas en suspensión</a:t>
                      </a:r>
                    </a:p>
                    <a:p>
                      <a:pPr marL="358775" marR="0" lvl="0" indent="-358775" algn="l" defTabSz="914400" rtl="0" eaLnBrk="0" fontAlgn="base" latinLnBrk="0" hangingPunct="0">
                        <a:lnSpc>
                          <a:spcPct val="100000"/>
                        </a:lnSpc>
                        <a:spcBef>
                          <a:spcPct val="0"/>
                        </a:spcBef>
                        <a:spcAft>
                          <a:spcPct val="0"/>
                        </a:spcAft>
                        <a:buClrTx/>
                        <a:buSzTx/>
                        <a:buFontTx/>
                        <a:buNone/>
                        <a:tabLst/>
                      </a:pPr>
                      <a:r>
                        <a:rPr lang="es-ES" altLang="es-ES" sz="1400" b="0" dirty="0" smtClean="0">
                          <a:solidFill>
                            <a:srgbClr val="4D4D4D"/>
                          </a:solidFill>
                          <a:latin typeface="Calibri" pitchFamily="34" charset="0"/>
                        </a:rPr>
                        <a:t>	</a:t>
                      </a:r>
                      <a:r>
                        <a:rPr kumimoji="0" lang="es-ES" altLang="es-ES" sz="1400" b="0" i="0" u="none" strike="noStrike" kern="1200" cap="none" spc="0" normalizeH="0" baseline="0" noProof="0" dirty="0" smtClean="0">
                          <a:ln>
                            <a:noFill/>
                          </a:ln>
                          <a:solidFill>
                            <a:srgbClr val="4D4D4D"/>
                          </a:solidFill>
                          <a:effectLst/>
                          <a:uLnTx/>
                          <a:uFillTx/>
                          <a:latin typeface="Calibri" pitchFamily="34" charset="0"/>
                          <a:ea typeface="+mn-ea"/>
                          <a:cs typeface="+mn-cs"/>
                        </a:rPr>
                        <a:t>10.2 Dureza de un agua</a:t>
                      </a:r>
                    </a:p>
                    <a:p>
                      <a:pPr marL="358775" marR="0" lvl="0" indent="-358775" algn="l" defTabSz="914400" rtl="0" eaLnBrk="0" fontAlgn="base" latinLnBrk="0" hangingPunct="0">
                        <a:lnSpc>
                          <a:spcPct val="100000"/>
                        </a:lnSpc>
                        <a:spcBef>
                          <a:spcPct val="0"/>
                        </a:spcBef>
                        <a:spcAft>
                          <a:spcPct val="0"/>
                        </a:spcAft>
                        <a:buClrTx/>
                        <a:buSzTx/>
                        <a:buFontTx/>
                        <a:buNone/>
                        <a:tabLst/>
                      </a:pPr>
                      <a:r>
                        <a:rPr lang="es-ES" altLang="es-ES" sz="1400" b="0" dirty="0" smtClean="0">
                          <a:solidFill>
                            <a:srgbClr val="4D4D4D"/>
                          </a:solidFill>
                          <a:latin typeface="Calibri" pitchFamily="34" charset="0"/>
                        </a:rPr>
                        <a:t>	</a:t>
                      </a:r>
                      <a:r>
                        <a:rPr kumimoji="0" lang="es-ES" altLang="es-ES" sz="1400" b="0" i="0" u="none" strike="noStrike" kern="1200" cap="none" spc="0" normalizeH="0" baseline="0" noProof="0" dirty="0" smtClean="0">
                          <a:ln>
                            <a:noFill/>
                          </a:ln>
                          <a:solidFill>
                            <a:srgbClr val="4D4D4D"/>
                          </a:solidFill>
                          <a:effectLst/>
                          <a:uLnTx/>
                          <a:uFillTx/>
                          <a:latin typeface="Calibri" pitchFamily="34" charset="0"/>
                          <a:ea typeface="+mn-ea"/>
                          <a:cs typeface="+mn-cs"/>
                        </a:rPr>
                        <a:t>10.3 Métodos de ablandamiento de aguas para usos industriales</a:t>
                      </a:r>
                    </a:p>
                    <a:p>
                      <a:pPr marL="358775" marR="0" lvl="0" indent="-358775" algn="l" defTabSz="914400" rtl="0" eaLnBrk="0" fontAlgn="base" latinLnBrk="0" hangingPunct="0">
                        <a:lnSpc>
                          <a:spcPct val="100000"/>
                        </a:lnSpc>
                        <a:spcBef>
                          <a:spcPct val="0"/>
                        </a:spcBef>
                        <a:spcAft>
                          <a:spcPct val="0"/>
                        </a:spcAft>
                        <a:buClrTx/>
                        <a:buSzTx/>
                        <a:buFontTx/>
                        <a:buNone/>
                        <a:tabLst/>
                      </a:pPr>
                      <a:r>
                        <a:rPr lang="es-ES" altLang="es-ES" sz="1400" b="0" dirty="0" smtClean="0">
                          <a:solidFill>
                            <a:srgbClr val="4D4D4D"/>
                          </a:solidFill>
                          <a:latin typeface="Calibri" pitchFamily="34" charset="0"/>
                        </a:rPr>
                        <a:t>	</a:t>
                      </a:r>
                      <a:r>
                        <a:rPr kumimoji="0" lang="es-ES" altLang="es-ES" sz="1400" b="0" i="0" u="none" strike="noStrike" kern="1200" cap="none" spc="0" normalizeH="0" baseline="0" noProof="0" dirty="0" smtClean="0">
                          <a:ln>
                            <a:noFill/>
                          </a:ln>
                          <a:solidFill>
                            <a:srgbClr val="4D4D4D"/>
                          </a:solidFill>
                          <a:effectLst/>
                          <a:uLnTx/>
                          <a:uFillTx/>
                          <a:latin typeface="Calibri" pitchFamily="34" charset="0"/>
                          <a:ea typeface="+mn-ea"/>
                          <a:cs typeface="+mn-cs"/>
                        </a:rPr>
                        <a:t>10.4 Desinfección de aguas para consumo humano</a:t>
                      </a:r>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s-ES" sz="2000" b="0">
              <a:solidFill>
                <a:srgbClr val="000080"/>
              </a:solidFill>
              <a:latin typeface="Tahoma" panose="020B0604030504040204" pitchFamily="34" charset="0"/>
            </a:endParaRPr>
          </a:p>
        </p:txBody>
      </p:sp>
      <p:sp>
        <p:nvSpPr>
          <p:cNvPr id="41987"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s-ES" sz="2000">
                <a:solidFill>
                  <a:srgbClr val="666699"/>
                </a:solidFill>
                <a:latin typeface="Tahoma" panose="020B0604030504040204" pitchFamily="34" charset="0"/>
              </a:rPr>
              <a:t>uned</a:t>
            </a:r>
          </a:p>
        </p:txBody>
      </p:sp>
      <p:sp>
        <p:nvSpPr>
          <p:cNvPr id="41988"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D90FB3DD-AAE4-4888-A0A3-6D7D9DB8513E}" type="slidenum">
              <a:rPr kumimoji="0" lang="en-US" altLang="es-ES" sz="1400" b="0">
                <a:solidFill>
                  <a:srgbClr val="000080"/>
                </a:solidFill>
                <a:latin typeface="Tahoma" panose="020B0604030504040204" pitchFamily="34" charset="0"/>
              </a:rPr>
              <a:pPr algn="r" eaLnBrk="1" hangingPunct="1">
                <a:spcBef>
                  <a:spcPct val="0"/>
                </a:spcBef>
                <a:buClrTx/>
                <a:buFontTx/>
                <a:buNone/>
              </a:pPr>
              <a:t>30</a:t>
            </a:fld>
            <a:endParaRPr kumimoji="0" lang="en-US" altLang="es-ES" sz="1400" b="0">
              <a:solidFill>
                <a:srgbClr val="000080"/>
              </a:solidFill>
              <a:latin typeface="Tahoma" panose="020B0604030504040204" pitchFamily="34" charset="0"/>
            </a:endParaRPr>
          </a:p>
        </p:txBody>
      </p:sp>
      <p:sp>
        <p:nvSpPr>
          <p:cNvPr id="41989" name="Text Box 7"/>
          <p:cNvSpPr txBox="1">
            <a:spLocks noChangeArrowheads="1"/>
          </p:cNvSpPr>
          <p:nvPr/>
        </p:nvSpPr>
        <p:spPr bwMode="auto">
          <a:xfrm>
            <a:off x="179388" y="646113"/>
            <a:ext cx="5976937" cy="554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s-ES" sz="1800" b="0">
                <a:solidFill>
                  <a:srgbClr val="006600"/>
                </a:solidFill>
                <a:latin typeface="Tahoma" panose="020B0604030504040204" pitchFamily="34" charset="0"/>
                <a:cs typeface="Tahoma" panose="020B0604030504040204" pitchFamily="34" charset="0"/>
              </a:rPr>
              <a:t>Créditos y fuentes externas (imágenes)</a:t>
            </a:r>
          </a:p>
          <a:p>
            <a:pPr eaLnBrk="1" hangingPunct="1">
              <a:spcBef>
                <a:spcPct val="0"/>
              </a:spcBef>
              <a:buClr>
                <a:srgbClr val="FF3300"/>
              </a:buClr>
              <a:buFont typeface="Wingdings" panose="05000000000000000000" pitchFamily="2" charset="2"/>
              <a:buNone/>
            </a:pPr>
            <a:r>
              <a:rPr kumimoji="0" lang="es-ES" altLang="es-ES" sz="1200" b="0" i="1">
                <a:solidFill>
                  <a:srgbClr val="006600"/>
                </a:solidFill>
                <a:latin typeface="Tahoma" panose="020B0604030504040204" pitchFamily="34" charset="0"/>
                <a:cs typeface="Tahoma" panose="020B0604030504040204" pitchFamily="34" charset="0"/>
              </a:rPr>
              <a:t>Reference to external sources (artwork)</a:t>
            </a:r>
          </a:p>
        </p:txBody>
      </p:sp>
      <p:graphicFrame>
        <p:nvGraphicFramePr>
          <p:cNvPr id="10" name="Group 63"/>
          <p:cNvGraphicFramePr>
            <a:graphicFrameLocks noGrp="1"/>
          </p:cNvGraphicFramePr>
          <p:nvPr/>
        </p:nvGraphicFramePr>
        <p:xfrm>
          <a:off x="250825" y="1412875"/>
          <a:ext cx="8688388" cy="3846512"/>
        </p:xfrm>
        <a:graphic>
          <a:graphicData uri="http://schemas.openxmlformats.org/drawingml/2006/table">
            <a:tbl>
              <a:tblPr/>
              <a:tblGrid>
                <a:gridCol w="712275">
                  <a:extLst>
                    <a:ext uri="{9D8B030D-6E8A-4147-A177-3AD203B41FA5}">
                      <a16:colId xmlns:a16="http://schemas.microsoft.com/office/drawing/2014/main" val="20000"/>
                    </a:ext>
                  </a:extLst>
                </a:gridCol>
                <a:gridCol w="7976113">
                  <a:extLst>
                    <a:ext uri="{9D8B030D-6E8A-4147-A177-3AD203B41FA5}">
                      <a16:colId xmlns:a16="http://schemas.microsoft.com/office/drawing/2014/main" val="20001"/>
                    </a:ext>
                  </a:extLst>
                </a:gridCol>
              </a:tblGrid>
              <a:tr h="340920">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r>
                        <a:rPr kumimoji="1" lang="es-ES" sz="1200" b="0" i="0" u="none" strike="noStrike" cap="none" normalizeH="0" baseline="0" dirty="0" smtClean="0">
                          <a:ln>
                            <a:noFill/>
                          </a:ln>
                          <a:solidFill>
                            <a:srgbClr val="000000"/>
                          </a:solidFill>
                          <a:effectLst/>
                          <a:latin typeface="Verdana" pitchFamily="34" charset="0"/>
                          <a:ea typeface="Verdana" pitchFamily="34" charset="0"/>
                          <a:cs typeface="Verdana" pitchFamily="34" charset="0"/>
                          <a:sym typeface="Wingdings" pitchFamily="2" charset="2"/>
                        </a:rPr>
                        <a:t>Página</a:t>
                      </a:r>
                    </a:p>
                  </a:txBody>
                  <a:tcPr marL="36006" marR="36006" marT="17999" marB="17999"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s-ES_tradnl" sz="1200" b="0" i="0" u="none" strike="noStrike" cap="none" normalizeH="0" baseline="0" dirty="0" smtClean="0">
                          <a:ln>
                            <a:noFill/>
                          </a:ln>
                          <a:solidFill>
                            <a:srgbClr val="000000"/>
                          </a:solidFill>
                          <a:effectLst/>
                          <a:latin typeface="Verdana" pitchFamily="34" charset="0"/>
                          <a:ea typeface="Verdana" pitchFamily="34" charset="0"/>
                          <a:cs typeface="Verdana" pitchFamily="34" charset="0"/>
                        </a:rPr>
                        <a:t>Fuente / </a:t>
                      </a:r>
                      <a:r>
                        <a:rPr kumimoji="1" lang="es-ES_tradnl" sz="1200" b="0" i="0" u="none" strike="noStrike" cap="none" normalizeH="0" baseline="0" dirty="0" err="1" smtClean="0">
                          <a:ln>
                            <a:noFill/>
                          </a:ln>
                          <a:solidFill>
                            <a:srgbClr val="000000"/>
                          </a:solidFill>
                          <a:effectLst/>
                          <a:latin typeface="Verdana" pitchFamily="34" charset="0"/>
                          <a:ea typeface="Verdana" pitchFamily="34" charset="0"/>
                          <a:cs typeface="Verdana" pitchFamily="34" charset="0"/>
                        </a:rPr>
                        <a:t>Source</a:t>
                      </a:r>
                      <a:endParaRPr kumimoji="1" lang="es-ES_tradnl" sz="1200" b="0" i="0" u="none" strike="noStrike" cap="none" normalizeH="0" baseline="0" dirty="0" smtClean="0">
                        <a:ln>
                          <a:noFill/>
                        </a:ln>
                        <a:solidFill>
                          <a:srgbClr val="000000"/>
                        </a:solidFill>
                        <a:effectLst/>
                        <a:latin typeface="Verdana" pitchFamily="34" charset="0"/>
                        <a:ea typeface="Verdana" pitchFamily="34" charset="0"/>
                        <a:cs typeface="Verdana" pitchFamily="34" charset="0"/>
                      </a:endParaRPr>
                    </a:p>
                  </a:txBody>
                  <a:tcPr marL="36006" marR="36006" marT="17999" marB="17999"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0920">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r>
                        <a:rPr kumimoji="1" lang="es-ES" sz="1000" b="0" i="0" u="none" strike="noStrike" cap="none" normalizeH="0" baseline="0" dirty="0" smtClean="0">
                          <a:ln>
                            <a:noFill/>
                          </a:ln>
                          <a:solidFill>
                            <a:srgbClr val="000000"/>
                          </a:solidFill>
                          <a:effectLst/>
                          <a:latin typeface="Verdana" pitchFamily="34" charset="0"/>
                          <a:ea typeface="Verdana" pitchFamily="34" charset="0"/>
                          <a:cs typeface="Verdana" pitchFamily="34" charset="0"/>
                          <a:sym typeface="Wingdings" pitchFamily="2" charset="2"/>
                        </a:rPr>
                        <a:t>1</a:t>
                      </a:r>
                    </a:p>
                  </a:txBody>
                  <a:tcPr marL="36004" marR="36004" marT="53999" marB="36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s-ES" sz="1000" b="0" i="0" u="none" strike="noStrike" cap="none" normalizeH="0" baseline="0" dirty="0" smtClean="0">
                          <a:ln>
                            <a:noFill/>
                          </a:ln>
                          <a:solidFill>
                            <a:srgbClr val="000000"/>
                          </a:solidFill>
                          <a:effectLst/>
                          <a:latin typeface="Verdana" pitchFamily="34" charset="0"/>
                          <a:ea typeface="Verdana" pitchFamily="34" charset="0"/>
                          <a:cs typeface="Verdana" pitchFamily="34" charset="0"/>
                        </a:rPr>
                        <a:t>http://www.foro-minerales.com/forum/viewtopic.php?t=1970</a:t>
                      </a:r>
                    </a:p>
                  </a:txBody>
                  <a:tcPr marL="36006" marR="36006" marT="17999" marB="17999"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0920">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r>
                        <a:rPr kumimoji="1" lang="es-ES" sz="1000" b="0" i="0" u="none" strike="noStrike" cap="none" normalizeH="0" baseline="0" dirty="0" smtClean="0">
                          <a:ln>
                            <a:noFill/>
                          </a:ln>
                          <a:solidFill>
                            <a:srgbClr val="000000"/>
                          </a:solidFill>
                          <a:effectLst/>
                          <a:latin typeface="Verdana" pitchFamily="34" charset="0"/>
                          <a:ea typeface="Verdana" pitchFamily="34" charset="0"/>
                          <a:cs typeface="Verdana" pitchFamily="34" charset="0"/>
                          <a:sym typeface="Wingdings" pitchFamily="2" charset="2"/>
                        </a:rPr>
                        <a:t>2</a:t>
                      </a:r>
                    </a:p>
                  </a:txBody>
                  <a:tcPr marL="36006" marR="36006" marT="17999" marB="17999"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533400" marR="0" lvl="0" indent="-533400" algn="l" defTabSz="914400" rtl="0" eaLnBrk="0" fontAlgn="base" latinLnBrk="0" hangingPunct="0">
                        <a:lnSpc>
                          <a:spcPct val="100000"/>
                        </a:lnSpc>
                        <a:spcBef>
                          <a:spcPct val="0"/>
                        </a:spcBef>
                        <a:spcAft>
                          <a:spcPct val="0"/>
                        </a:spcAft>
                        <a:buClrTx/>
                        <a:buSzTx/>
                        <a:buFontTx/>
                        <a:buNone/>
                        <a:tabLst>
                          <a:tab pos="457200" algn="l"/>
                        </a:tabLst>
                      </a:pPr>
                      <a:r>
                        <a:rPr kumimoji="1" lang="es-ES_tradnl" sz="1000" b="0" i="0" u="none" strike="noStrike" cap="none" normalizeH="0" baseline="0" dirty="0" smtClean="0">
                          <a:ln>
                            <a:noFill/>
                          </a:ln>
                          <a:solidFill>
                            <a:srgbClr val="000000"/>
                          </a:solidFill>
                          <a:effectLst/>
                          <a:latin typeface="Verdana" pitchFamily="34" charset="0"/>
                          <a:ea typeface="Verdana" pitchFamily="34" charset="0"/>
                          <a:cs typeface="Verdana" pitchFamily="34" charset="0"/>
                        </a:rPr>
                        <a:t>http://67890234.en.ec21.com/Sulphuric_Acid--5089044_5489562.html</a:t>
                      </a:r>
                    </a:p>
                  </a:txBody>
                  <a:tcPr marL="36006" marR="36006" marT="17999" marB="17999"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0920">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endParaRPr kumimoji="1" lang="es-ES" sz="1000" b="0" i="0" u="none" strike="noStrike" cap="none" normalizeH="0" baseline="0" dirty="0" smtClean="0">
                        <a:ln>
                          <a:noFill/>
                        </a:ln>
                        <a:solidFill>
                          <a:srgbClr val="000000"/>
                        </a:solidFill>
                        <a:effectLst/>
                        <a:latin typeface="Verdana" pitchFamily="34" charset="0"/>
                        <a:ea typeface="Verdana" pitchFamily="34" charset="0"/>
                        <a:cs typeface="Verdana" pitchFamily="34" charset="0"/>
                        <a:sym typeface="Wingdings" pitchFamily="2" charset="2"/>
                      </a:endParaRPr>
                    </a:p>
                  </a:txBody>
                  <a:tcPr marL="36006" marR="36006" marT="17999" marB="17999"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3175" marR="0" lvl="0" indent="-3175" algn="l" defTabSz="914400" rtl="0" eaLnBrk="0" fontAlgn="base" latinLnBrk="0" hangingPunct="0">
                        <a:lnSpc>
                          <a:spcPct val="100000"/>
                        </a:lnSpc>
                        <a:spcBef>
                          <a:spcPct val="0"/>
                        </a:spcBef>
                        <a:spcAft>
                          <a:spcPct val="0"/>
                        </a:spcAft>
                        <a:buClrTx/>
                        <a:buSzTx/>
                        <a:buFontTx/>
                        <a:buNone/>
                        <a:tabLst/>
                      </a:pPr>
                      <a:endParaRPr kumimoji="1" lang="es-ES" sz="1000" b="0" i="0" u="none" strike="noStrike" cap="none" normalizeH="0" baseline="0" dirty="0" smtClean="0">
                        <a:ln>
                          <a:noFill/>
                        </a:ln>
                        <a:solidFill>
                          <a:srgbClr val="000000"/>
                        </a:solidFill>
                        <a:effectLst/>
                        <a:latin typeface="Verdana" pitchFamily="34" charset="0"/>
                        <a:ea typeface="Verdana" pitchFamily="34" charset="0"/>
                        <a:cs typeface="Verdana" pitchFamily="34" charset="0"/>
                      </a:endParaRPr>
                    </a:p>
                  </a:txBody>
                  <a:tcPr marL="36006" marR="36006" marT="17999" marB="17999"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7312">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endParaRPr kumimoji="1" lang="es-ES" sz="1000" b="0" i="0" u="none" strike="noStrike" cap="none" normalizeH="0" baseline="0" dirty="0" smtClean="0">
                        <a:ln>
                          <a:noFill/>
                        </a:ln>
                        <a:solidFill>
                          <a:srgbClr val="000000"/>
                        </a:solidFill>
                        <a:effectLst/>
                        <a:latin typeface="Verdana" pitchFamily="34" charset="0"/>
                        <a:ea typeface="Verdana" pitchFamily="34" charset="0"/>
                        <a:cs typeface="Verdana" pitchFamily="34" charset="0"/>
                        <a:sym typeface="Wingdings" pitchFamily="2" charset="2"/>
                      </a:endParaRPr>
                    </a:p>
                  </a:txBody>
                  <a:tcPr marL="36006" marR="36006" marT="17999" marB="17999"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3175" marR="0" lvl="0" indent="-3175" algn="l" defTabSz="914400" rtl="0" eaLnBrk="0" fontAlgn="base" latinLnBrk="0" hangingPunct="0">
                        <a:lnSpc>
                          <a:spcPct val="100000"/>
                        </a:lnSpc>
                        <a:spcBef>
                          <a:spcPct val="0"/>
                        </a:spcBef>
                        <a:spcAft>
                          <a:spcPct val="0"/>
                        </a:spcAft>
                        <a:buClrTx/>
                        <a:buSzTx/>
                        <a:buFontTx/>
                        <a:buNone/>
                        <a:tabLst/>
                      </a:pPr>
                      <a:endParaRPr kumimoji="1" lang="es-ES" sz="1000" b="0" i="0" u="none" strike="noStrike" cap="none" normalizeH="0" baseline="0" dirty="0" smtClean="0">
                        <a:ln>
                          <a:noFill/>
                        </a:ln>
                        <a:solidFill>
                          <a:srgbClr val="000000"/>
                        </a:solidFill>
                        <a:effectLst/>
                        <a:latin typeface="Verdana" pitchFamily="34" charset="0"/>
                        <a:ea typeface="Verdana" pitchFamily="34" charset="0"/>
                        <a:cs typeface="Verdana" pitchFamily="34" charset="0"/>
                      </a:endParaRPr>
                    </a:p>
                  </a:txBody>
                  <a:tcPr marL="36006" marR="36006" marT="17999" marB="17999"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0920">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endParaRPr kumimoji="1" lang="es-ES" sz="1000" b="0" i="0" u="none" strike="noStrike" cap="none" normalizeH="0" baseline="0" dirty="0" smtClean="0">
                        <a:ln>
                          <a:noFill/>
                        </a:ln>
                        <a:solidFill>
                          <a:srgbClr val="000000"/>
                        </a:solidFill>
                        <a:effectLst/>
                        <a:latin typeface="Verdana" pitchFamily="34" charset="0"/>
                        <a:ea typeface="Verdana" pitchFamily="34" charset="0"/>
                        <a:cs typeface="Verdana" pitchFamily="34" charset="0"/>
                        <a:sym typeface="Wingdings" pitchFamily="2" charset="2"/>
                      </a:endParaRPr>
                    </a:p>
                  </a:txBody>
                  <a:tcPr marL="36006" marR="36006" marT="17999" marB="17999"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3175" marR="0" lvl="0" indent="-3175" algn="l" defTabSz="914400" rtl="0" eaLnBrk="0" fontAlgn="base" latinLnBrk="0" hangingPunct="0">
                        <a:lnSpc>
                          <a:spcPct val="100000"/>
                        </a:lnSpc>
                        <a:spcBef>
                          <a:spcPct val="0"/>
                        </a:spcBef>
                        <a:spcAft>
                          <a:spcPct val="0"/>
                        </a:spcAft>
                        <a:buClrTx/>
                        <a:buSzTx/>
                        <a:buFontTx/>
                        <a:buNone/>
                        <a:tabLst/>
                      </a:pPr>
                      <a:endParaRPr kumimoji="1" lang="es-ES" sz="1000" b="0" i="0" u="none" strike="noStrike" cap="none" normalizeH="0" baseline="0" dirty="0" smtClean="0">
                        <a:ln>
                          <a:noFill/>
                        </a:ln>
                        <a:solidFill>
                          <a:srgbClr val="000000"/>
                        </a:solidFill>
                        <a:effectLst/>
                        <a:latin typeface="Verdana" pitchFamily="34" charset="0"/>
                        <a:ea typeface="Verdana" pitchFamily="34" charset="0"/>
                        <a:cs typeface="Verdana" pitchFamily="34" charset="0"/>
                      </a:endParaRPr>
                    </a:p>
                  </a:txBody>
                  <a:tcPr marL="36006" marR="36006" marT="17999" marB="17999"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40920">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endParaRPr kumimoji="1" lang="es-ES" sz="1000" b="0" i="0" u="none" strike="noStrike" cap="none" normalizeH="0" baseline="0" dirty="0" smtClean="0">
                        <a:ln>
                          <a:noFill/>
                        </a:ln>
                        <a:solidFill>
                          <a:srgbClr val="000000"/>
                        </a:solidFill>
                        <a:effectLst/>
                        <a:latin typeface="Verdana" pitchFamily="34" charset="0"/>
                        <a:ea typeface="Verdana" pitchFamily="34" charset="0"/>
                        <a:cs typeface="Verdana" pitchFamily="34" charset="0"/>
                        <a:sym typeface="Wingdings" pitchFamily="2" charset="2"/>
                      </a:endParaRPr>
                    </a:p>
                  </a:txBody>
                  <a:tcPr marL="36006" marR="36006" marT="17999" marB="17999"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3175" marR="0" lvl="0" indent="-3175" algn="l" defTabSz="914400" rtl="0" eaLnBrk="0" fontAlgn="base" latinLnBrk="0" hangingPunct="0">
                        <a:lnSpc>
                          <a:spcPct val="100000"/>
                        </a:lnSpc>
                        <a:spcBef>
                          <a:spcPct val="0"/>
                        </a:spcBef>
                        <a:spcAft>
                          <a:spcPct val="0"/>
                        </a:spcAft>
                        <a:buClrTx/>
                        <a:buSzTx/>
                        <a:buFontTx/>
                        <a:buNone/>
                        <a:tabLst/>
                      </a:pPr>
                      <a:endParaRPr kumimoji="1" lang="es-ES" sz="1000" b="0" i="0" u="none" strike="noStrike" cap="none" normalizeH="0" baseline="0" dirty="0" smtClean="0">
                        <a:ln>
                          <a:noFill/>
                        </a:ln>
                        <a:solidFill>
                          <a:srgbClr val="000000"/>
                        </a:solidFill>
                        <a:effectLst/>
                        <a:latin typeface="Verdana" pitchFamily="34" charset="0"/>
                        <a:ea typeface="Verdana" pitchFamily="34" charset="0"/>
                        <a:cs typeface="Verdana" pitchFamily="34" charset="0"/>
                      </a:endParaRPr>
                    </a:p>
                  </a:txBody>
                  <a:tcPr marL="36006" marR="36006" marT="17999" marB="17999"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40920">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endParaRPr kumimoji="1" lang="es-ES" sz="1000" b="0" i="0" u="none" strike="noStrike" cap="none" normalizeH="0" baseline="0" dirty="0" smtClean="0">
                        <a:ln>
                          <a:noFill/>
                        </a:ln>
                        <a:solidFill>
                          <a:srgbClr val="000000"/>
                        </a:solidFill>
                        <a:effectLst/>
                        <a:latin typeface="Verdana" pitchFamily="34" charset="0"/>
                        <a:ea typeface="Verdana" pitchFamily="34" charset="0"/>
                        <a:cs typeface="Verdana" pitchFamily="34" charset="0"/>
                        <a:sym typeface="Wingdings" pitchFamily="2" charset="2"/>
                      </a:endParaRPr>
                    </a:p>
                  </a:txBody>
                  <a:tcPr marL="36006" marR="36006" marT="17999" marB="17999"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3175" marR="0" lvl="0" indent="-3175" algn="l" defTabSz="914400" rtl="0" eaLnBrk="0" fontAlgn="base" latinLnBrk="0" hangingPunct="0">
                        <a:lnSpc>
                          <a:spcPct val="100000"/>
                        </a:lnSpc>
                        <a:spcBef>
                          <a:spcPct val="0"/>
                        </a:spcBef>
                        <a:spcAft>
                          <a:spcPct val="0"/>
                        </a:spcAft>
                        <a:buClrTx/>
                        <a:buSzTx/>
                        <a:buFontTx/>
                        <a:buNone/>
                        <a:tabLst/>
                      </a:pPr>
                      <a:endParaRPr kumimoji="1" lang="es-ES" sz="1000" b="0" i="0" u="none" strike="noStrike" cap="none" normalizeH="0" baseline="0" dirty="0" smtClean="0">
                        <a:ln>
                          <a:noFill/>
                        </a:ln>
                        <a:solidFill>
                          <a:srgbClr val="000000"/>
                        </a:solidFill>
                        <a:effectLst/>
                        <a:latin typeface="Verdana" pitchFamily="34" charset="0"/>
                        <a:ea typeface="Verdana" pitchFamily="34" charset="0"/>
                        <a:cs typeface="Verdana" pitchFamily="34" charset="0"/>
                      </a:endParaRPr>
                    </a:p>
                  </a:txBody>
                  <a:tcPr marL="36006" marR="36006" marT="17999" marB="17999"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40920">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endParaRPr kumimoji="1" lang="es-ES" sz="1000" b="0" i="0" u="none" strike="noStrike" cap="none" normalizeH="0" baseline="0" dirty="0" smtClean="0">
                        <a:ln>
                          <a:noFill/>
                        </a:ln>
                        <a:solidFill>
                          <a:srgbClr val="000000"/>
                        </a:solidFill>
                        <a:effectLst/>
                        <a:latin typeface="Verdana" pitchFamily="34" charset="0"/>
                        <a:ea typeface="Verdana" pitchFamily="34" charset="0"/>
                        <a:cs typeface="Verdana" pitchFamily="34" charset="0"/>
                        <a:sym typeface="Wingdings" pitchFamily="2" charset="2"/>
                      </a:endParaRPr>
                    </a:p>
                  </a:txBody>
                  <a:tcPr marL="36006" marR="36006" marT="17999" marB="17999"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3175" marR="0" lvl="0" indent="-3175" algn="l" defTabSz="914400" rtl="0" eaLnBrk="0" fontAlgn="base" latinLnBrk="0" hangingPunct="0">
                        <a:lnSpc>
                          <a:spcPct val="100000"/>
                        </a:lnSpc>
                        <a:spcBef>
                          <a:spcPct val="0"/>
                        </a:spcBef>
                        <a:spcAft>
                          <a:spcPct val="0"/>
                        </a:spcAft>
                        <a:buClrTx/>
                        <a:buSzTx/>
                        <a:buFontTx/>
                        <a:buNone/>
                        <a:tabLst/>
                      </a:pPr>
                      <a:endParaRPr kumimoji="1" lang="es-ES" sz="1000" b="0" i="0" u="none" strike="noStrike" cap="none" normalizeH="0" baseline="0" dirty="0" smtClean="0">
                        <a:ln>
                          <a:noFill/>
                        </a:ln>
                        <a:solidFill>
                          <a:srgbClr val="000000"/>
                        </a:solidFill>
                        <a:effectLst/>
                        <a:latin typeface="Verdana" pitchFamily="34" charset="0"/>
                        <a:ea typeface="Verdana" pitchFamily="34" charset="0"/>
                        <a:cs typeface="Verdana" pitchFamily="34" charset="0"/>
                      </a:endParaRPr>
                    </a:p>
                  </a:txBody>
                  <a:tcPr marL="36006" marR="36006" marT="17999" marB="17999"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40920">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endParaRPr kumimoji="1" lang="es-ES" sz="1000" b="0" i="0" u="none" strike="noStrike" cap="none" normalizeH="0" baseline="0" dirty="0" smtClean="0">
                        <a:ln>
                          <a:noFill/>
                        </a:ln>
                        <a:solidFill>
                          <a:srgbClr val="000000"/>
                        </a:solidFill>
                        <a:effectLst/>
                        <a:latin typeface="Verdana" pitchFamily="34" charset="0"/>
                        <a:ea typeface="Verdana" pitchFamily="34" charset="0"/>
                        <a:cs typeface="Verdana" pitchFamily="34" charset="0"/>
                        <a:sym typeface="Wingdings" pitchFamily="2" charset="2"/>
                      </a:endParaRPr>
                    </a:p>
                  </a:txBody>
                  <a:tcPr marL="36006" marR="36006" marT="17999" marB="17999"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3175" marR="0" lvl="0" indent="-3175" algn="l" defTabSz="914400" rtl="0" eaLnBrk="0" fontAlgn="base" latinLnBrk="0" hangingPunct="0">
                        <a:lnSpc>
                          <a:spcPct val="100000"/>
                        </a:lnSpc>
                        <a:spcBef>
                          <a:spcPct val="0"/>
                        </a:spcBef>
                        <a:spcAft>
                          <a:spcPct val="0"/>
                        </a:spcAft>
                        <a:buClrTx/>
                        <a:buSzTx/>
                        <a:buFontTx/>
                        <a:buNone/>
                        <a:tabLst/>
                      </a:pPr>
                      <a:endParaRPr kumimoji="1" lang="es-ES" sz="1000" b="0" i="0" u="none" strike="noStrike" cap="none" normalizeH="0" baseline="0" dirty="0" smtClean="0">
                        <a:ln>
                          <a:noFill/>
                        </a:ln>
                        <a:solidFill>
                          <a:srgbClr val="000000"/>
                        </a:solidFill>
                        <a:effectLst/>
                        <a:latin typeface="Verdana" pitchFamily="34" charset="0"/>
                        <a:ea typeface="Verdana" pitchFamily="34" charset="0"/>
                        <a:cs typeface="Verdana" pitchFamily="34" charset="0"/>
                      </a:endParaRPr>
                    </a:p>
                  </a:txBody>
                  <a:tcPr marL="36006" marR="36006" marT="17999" marB="17999"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40920">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endParaRPr kumimoji="1" lang="es-ES" sz="1000" b="0" i="0" u="none" strike="noStrike" cap="none" normalizeH="0" baseline="0" dirty="0" smtClean="0">
                        <a:ln>
                          <a:noFill/>
                        </a:ln>
                        <a:solidFill>
                          <a:srgbClr val="000000"/>
                        </a:solidFill>
                        <a:effectLst/>
                        <a:latin typeface="Verdana" pitchFamily="34" charset="0"/>
                        <a:ea typeface="Verdana" pitchFamily="34" charset="0"/>
                        <a:cs typeface="Verdana" pitchFamily="34" charset="0"/>
                        <a:sym typeface="Wingdings" pitchFamily="2" charset="2"/>
                      </a:endParaRPr>
                    </a:p>
                  </a:txBody>
                  <a:tcPr marL="36006" marR="36006" marT="17999" marB="17999"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3175" marR="0" lvl="0" indent="-3175" algn="l" defTabSz="914400" rtl="0" eaLnBrk="0" fontAlgn="base" latinLnBrk="0" hangingPunct="0">
                        <a:lnSpc>
                          <a:spcPct val="100000"/>
                        </a:lnSpc>
                        <a:spcBef>
                          <a:spcPct val="0"/>
                        </a:spcBef>
                        <a:spcAft>
                          <a:spcPct val="0"/>
                        </a:spcAft>
                        <a:buClrTx/>
                        <a:buSzTx/>
                        <a:buFontTx/>
                        <a:buNone/>
                        <a:tabLst/>
                      </a:pPr>
                      <a:endParaRPr kumimoji="1" lang="es-ES" sz="1000" b="0" i="0" u="none" strike="noStrike" cap="none" normalizeH="0" baseline="0" dirty="0" smtClean="0">
                        <a:ln>
                          <a:noFill/>
                        </a:ln>
                        <a:solidFill>
                          <a:srgbClr val="000000"/>
                        </a:solidFill>
                        <a:effectLst/>
                        <a:latin typeface="Verdana" pitchFamily="34" charset="0"/>
                        <a:ea typeface="Verdana" pitchFamily="34" charset="0"/>
                        <a:cs typeface="Verdana" pitchFamily="34" charset="0"/>
                      </a:endParaRPr>
                    </a:p>
                  </a:txBody>
                  <a:tcPr marL="36006" marR="36006" marT="17999" marB="17999"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42028" name="3 Rectángulo"/>
          <p:cNvSpPr>
            <a:spLocks noChangeArrowheads="1"/>
          </p:cNvSpPr>
          <p:nvPr/>
        </p:nvSpPr>
        <p:spPr bwMode="auto">
          <a:xfrm>
            <a:off x="569913" y="6013450"/>
            <a:ext cx="7488237"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s-ES" sz="1100" b="0">
                <a:solidFill>
                  <a:srgbClr val="0033CC"/>
                </a:solidFill>
              </a:rPr>
              <a:t>El resto de imágenes y tablas están extraídas del libro de texto base (</a:t>
            </a:r>
            <a:r>
              <a:rPr lang="es-ES" altLang="es-ES" sz="1100" b="0" i="1">
                <a:solidFill>
                  <a:srgbClr val="0033CC"/>
                </a:solidFill>
              </a:rPr>
              <a:t>Química Aplicada a la Ingeniería</a:t>
            </a:r>
            <a:r>
              <a:rPr lang="es-ES" altLang="es-ES" sz="1100" b="0">
                <a:solidFill>
                  <a:srgbClr val="0033CC"/>
                </a:solidFill>
              </a:rPr>
              <a:t>) o creadas por el autor de la presentación.</a:t>
            </a:r>
          </a:p>
        </p:txBody>
      </p:sp>
      <p:sp>
        <p:nvSpPr>
          <p:cNvPr id="42029"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a:solidFill>
                  <a:schemeClr val="tx1"/>
                </a:solidFill>
                <a:latin typeface="Calibri" panose="020F0502020204030204" pitchFamily="34" charset="0"/>
              </a:rPr>
              <a:t>Tema 8. El hidrógeno</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s-ES" sz="2000" b="0">
              <a:solidFill>
                <a:srgbClr val="000080"/>
              </a:solidFill>
              <a:latin typeface="Tahoma" panose="020B0604030504040204" pitchFamily="34" charset="0"/>
            </a:endParaRPr>
          </a:p>
        </p:txBody>
      </p:sp>
      <p:sp>
        <p:nvSpPr>
          <p:cNvPr id="43011"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s-ES" sz="2000">
                <a:solidFill>
                  <a:srgbClr val="666699"/>
                </a:solidFill>
                <a:latin typeface="Tahoma" panose="020B0604030504040204" pitchFamily="34" charset="0"/>
              </a:rPr>
              <a:t>uned</a:t>
            </a:r>
          </a:p>
        </p:txBody>
      </p:sp>
      <p:sp>
        <p:nvSpPr>
          <p:cNvPr id="43012"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65341E6F-2798-4D5B-B39B-AEA6B318B992}" type="slidenum">
              <a:rPr kumimoji="0" lang="en-US" altLang="es-ES" sz="1400" b="0">
                <a:solidFill>
                  <a:srgbClr val="000080"/>
                </a:solidFill>
                <a:latin typeface="Tahoma" panose="020B0604030504040204" pitchFamily="34" charset="0"/>
              </a:rPr>
              <a:pPr algn="r" eaLnBrk="1" hangingPunct="1">
                <a:spcBef>
                  <a:spcPct val="0"/>
                </a:spcBef>
                <a:buClrTx/>
                <a:buFontTx/>
                <a:buNone/>
              </a:pPr>
              <a:t>31</a:t>
            </a:fld>
            <a:endParaRPr kumimoji="0" lang="en-US" altLang="es-ES" sz="1400" b="0">
              <a:solidFill>
                <a:srgbClr val="000080"/>
              </a:solidFill>
              <a:latin typeface="Tahoma" panose="020B0604030504040204" pitchFamily="34" charset="0"/>
            </a:endParaRPr>
          </a:p>
        </p:txBody>
      </p:sp>
      <p:sp>
        <p:nvSpPr>
          <p:cNvPr id="43013" name="Text Box 7"/>
          <p:cNvSpPr txBox="1">
            <a:spLocks noChangeArrowheads="1"/>
          </p:cNvSpPr>
          <p:nvPr/>
        </p:nvSpPr>
        <p:spPr bwMode="auto">
          <a:xfrm>
            <a:off x="179388" y="646113"/>
            <a:ext cx="5976937"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s-ES" sz="1800" b="0">
                <a:solidFill>
                  <a:srgbClr val="006600"/>
                </a:solidFill>
                <a:latin typeface="Tahoma" panose="020B0604030504040204" pitchFamily="34" charset="0"/>
                <a:cs typeface="Tahoma" panose="020B0604030504040204" pitchFamily="34" charset="0"/>
              </a:rPr>
              <a:t>Glosario</a:t>
            </a:r>
          </a:p>
        </p:txBody>
      </p:sp>
      <p:graphicFrame>
        <p:nvGraphicFramePr>
          <p:cNvPr id="10" name="Group 63"/>
          <p:cNvGraphicFramePr>
            <a:graphicFrameLocks noGrp="1"/>
          </p:cNvGraphicFramePr>
          <p:nvPr/>
        </p:nvGraphicFramePr>
        <p:xfrm>
          <a:off x="250825" y="1268413"/>
          <a:ext cx="8642350" cy="3559175"/>
        </p:xfrm>
        <a:graphic>
          <a:graphicData uri="http://schemas.openxmlformats.org/drawingml/2006/table">
            <a:tbl>
              <a:tblPr/>
              <a:tblGrid>
                <a:gridCol w="881050">
                  <a:extLst>
                    <a:ext uri="{9D8B030D-6E8A-4147-A177-3AD203B41FA5}">
                      <a16:colId xmlns:a16="http://schemas.microsoft.com/office/drawing/2014/main" val="20000"/>
                    </a:ext>
                  </a:extLst>
                </a:gridCol>
                <a:gridCol w="7761300">
                  <a:extLst>
                    <a:ext uri="{9D8B030D-6E8A-4147-A177-3AD203B41FA5}">
                      <a16:colId xmlns:a16="http://schemas.microsoft.com/office/drawing/2014/main" val="20001"/>
                    </a:ext>
                  </a:extLst>
                </a:gridCol>
              </a:tblGrid>
              <a:tr h="340889">
                <a:tc>
                  <a:txBody>
                    <a:bodyPr/>
                    <a:lstStyle/>
                    <a:p>
                      <a:pPr marL="381000" marR="0" lvl="0" indent="-381000" algn="l" defTabSz="914400" rtl="0" eaLnBrk="0" fontAlgn="base" latinLnBrk="0" hangingPunct="0">
                        <a:lnSpc>
                          <a:spcPct val="100000"/>
                        </a:lnSpc>
                        <a:spcBef>
                          <a:spcPct val="20000"/>
                        </a:spcBef>
                        <a:spcAft>
                          <a:spcPct val="0"/>
                        </a:spcAft>
                        <a:buClr>
                          <a:srgbClr val="000000"/>
                        </a:buClr>
                        <a:buSzTx/>
                        <a:buFontTx/>
                        <a:buNone/>
                        <a:tabLst/>
                      </a:pPr>
                      <a:r>
                        <a:rPr kumimoji="1" lang="es-ES" sz="1200" b="0" i="0" u="none" strike="noStrike" cap="none" normalizeH="0" baseline="0" dirty="0" smtClean="0">
                          <a:ln>
                            <a:noFill/>
                          </a:ln>
                          <a:solidFill>
                            <a:srgbClr val="000000"/>
                          </a:solidFill>
                          <a:effectLst/>
                          <a:latin typeface="Verdana" pitchFamily="34" charset="0"/>
                          <a:ea typeface="Verdana" pitchFamily="34" charset="0"/>
                          <a:cs typeface="Verdana" pitchFamily="34" charset="0"/>
                          <a:sym typeface="Wingdings" pitchFamily="2" charset="2"/>
                        </a:rPr>
                        <a:t>Término</a:t>
                      </a:r>
                    </a:p>
                  </a:txBody>
                  <a:tcPr marL="36012" marR="36012" marT="17997" marB="17997"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s-ES_tradnl" sz="1200" b="0" i="0" u="none" strike="noStrike" cap="none" normalizeH="0" baseline="0" dirty="0" smtClean="0">
                          <a:ln>
                            <a:noFill/>
                          </a:ln>
                          <a:solidFill>
                            <a:srgbClr val="000000"/>
                          </a:solidFill>
                          <a:effectLst/>
                          <a:latin typeface="Verdana" pitchFamily="34" charset="0"/>
                          <a:ea typeface="Verdana" pitchFamily="34" charset="0"/>
                          <a:cs typeface="Verdana" pitchFamily="34" charset="0"/>
                        </a:rPr>
                        <a:t>Definición</a:t>
                      </a:r>
                    </a:p>
                  </a:txBody>
                  <a:tcPr marL="36012" marR="36012" marT="17997" marB="17997"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4797">
                <a:tc>
                  <a:txBody>
                    <a:bodyPr/>
                    <a:lstStyle/>
                    <a:p>
                      <a:pPr marL="0" marR="0" lvl="0" indent="0" algn="l" defTabSz="914400" rtl="0" eaLnBrk="0" fontAlgn="base" latinLnBrk="0" hangingPunct="0">
                        <a:lnSpc>
                          <a:spcPct val="100000"/>
                        </a:lnSpc>
                        <a:spcBef>
                          <a:spcPts val="0"/>
                        </a:spcBef>
                        <a:spcAft>
                          <a:spcPct val="0"/>
                        </a:spcAft>
                        <a:buClr>
                          <a:srgbClr val="000000"/>
                        </a:buClr>
                        <a:buSzTx/>
                        <a:buFontTx/>
                        <a:buNone/>
                        <a:tabLst/>
                      </a:pPr>
                      <a:endParaRPr kumimoji="1" lang="es-ES" sz="1000" b="0" i="0" u="none" strike="noStrike" cap="none" normalizeH="0" baseline="0" dirty="0" smtClean="0">
                        <a:ln>
                          <a:noFill/>
                        </a:ln>
                        <a:solidFill>
                          <a:srgbClr val="000000"/>
                        </a:solidFill>
                        <a:effectLst/>
                        <a:latin typeface="Verdana" pitchFamily="34" charset="0"/>
                        <a:ea typeface="Verdana" pitchFamily="34" charset="0"/>
                        <a:cs typeface="Verdana" pitchFamily="34" charset="0"/>
                        <a:sym typeface="Wingdings" pitchFamily="2" charset="2"/>
                      </a:endParaRPr>
                    </a:p>
                  </a:txBody>
                  <a:tcPr marL="36010" marR="36010" marT="53994" marB="35997"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1" lang="es-ES" sz="1000" b="0" i="0" u="none" strike="noStrike" cap="none" normalizeH="0" baseline="0" dirty="0" smtClean="0">
                        <a:ln>
                          <a:noFill/>
                        </a:ln>
                        <a:solidFill>
                          <a:srgbClr val="000000"/>
                        </a:solidFill>
                        <a:effectLst/>
                        <a:latin typeface="Verdana" pitchFamily="34" charset="0"/>
                        <a:ea typeface="Verdana" pitchFamily="34" charset="0"/>
                        <a:cs typeface="Verdana" pitchFamily="34" charset="0"/>
                      </a:endParaRPr>
                    </a:p>
                  </a:txBody>
                  <a:tcPr marL="36012" marR="36012" marT="17997" marB="17997"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0889">
                <a:tc>
                  <a:txBody>
                    <a:bodyPr/>
                    <a:lstStyle/>
                    <a:p>
                      <a:pPr marL="0" marR="0" lvl="0" indent="0" algn="l" defTabSz="914400" rtl="0" eaLnBrk="0" fontAlgn="base" latinLnBrk="0" hangingPunct="0">
                        <a:lnSpc>
                          <a:spcPct val="100000"/>
                        </a:lnSpc>
                        <a:spcBef>
                          <a:spcPts val="0"/>
                        </a:spcBef>
                        <a:spcAft>
                          <a:spcPct val="0"/>
                        </a:spcAft>
                        <a:buClr>
                          <a:srgbClr val="000000"/>
                        </a:buClr>
                        <a:buSzTx/>
                        <a:buFontTx/>
                        <a:buNone/>
                        <a:tabLst/>
                      </a:pPr>
                      <a:endParaRPr kumimoji="1" lang="es-ES" sz="1000" b="0" i="0" u="none" strike="noStrike" cap="none" normalizeH="0" baseline="0" dirty="0" smtClean="0">
                        <a:ln>
                          <a:noFill/>
                        </a:ln>
                        <a:solidFill>
                          <a:srgbClr val="000000"/>
                        </a:solidFill>
                        <a:effectLst/>
                        <a:latin typeface="Verdana" pitchFamily="34" charset="0"/>
                        <a:ea typeface="Verdana" pitchFamily="34" charset="0"/>
                        <a:cs typeface="Verdana" pitchFamily="34" charset="0"/>
                        <a:sym typeface="Wingdings" pitchFamily="2" charset="2"/>
                      </a:endParaRPr>
                    </a:p>
                  </a:txBody>
                  <a:tcPr marL="36012" marR="36012" marT="17997" marB="17997"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1" lang="es-ES_tradnl" sz="1000" b="0" i="0" u="none" strike="noStrike" cap="none" normalizeH="0" baseline="0" dirty="0" smtClean="0">
                        <a:ln>
                          <a:noFill/>
                        </a:ln>
                        <a:solidFill>
                          <a:srgbClr val="000000"/>
                        </a:solidFill>
                        <a:effectLst/>
                        <a:latin typeface="Verdana" pitchFamily="34" charset="0"/>
                        <a:ea typeface="Verdana" pitchFamily="34" charset="0"/>
                        <a:cs typeface="Verdana" pitchFamily="34" charset="0"/>
                      </a:endParaRPr>
                    </a:p>
                  </a:txBody>
                  <a:tcPr marL="36012" marR="36012" marT="17997" marB="17997"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0889">
                <a:tc>
                  <a:txBody>
                    <a:bodyPr/>
                    <a:lstStyle/>
                    <a:p>
                      <a:pPr marL="0" marR="0" lvl="0" indent="0" algn="l" defTabSz="914400" rtl="0" eaLnBrk="0" fontAlgn="base" latinLnBrk="0" hangingPunct="0">
                        <a:lnSpc>
                          <a:spcPct val="100000"/>
                        </a:lnSpc>
                        <a:spcBef>
                          <a:spcPts val="0"/>
                        </a:spcBef>
                        <a:spcAft>
                          <a:spcPct val="0"/>
                        </a:spcAft>
                        <a:buClr>
                          <a:srgbClr val="000000"/>
                        </a:buClr>
                        <a:buSzTx/>
                        <a:buFontTx/>
                        <a:buNone/>
                        <a:tabLst/>
                      </a:pPr>
                      <a:endParaRPr kumimoji="1" lang="es-ES" sz="1000" b="0" i="0" u="none" strike="noStrike" cap="none" normalizeH="0" baseline="0" dirty="0" smtClean="0">
                        <a:ln>
                          <a:noFill/>
                        </a:ln>
                        <a:solidFill>
                          <a:srgbClr val="000000"/>
                        </a:solidFill>
                        <a:effectLst/>
                        <a:latin typeface="Verdana" pitchFamily="34" charset="0"/>
                        <a:ea typeface="Verdana" pitchFamily="34" charset="0"/>
                        <a:cs typeface="Verdana" pitchFamily="34" charset="0"/>
                        <a:sym typeface="Wingdings" pitchFamily="2" charset="2"/>
                      </a:endParaRPr>
                    </a:p>
                  </a:txBody>
                  <a:tcPr marL="36012" marR="36012" marT="17997" marB="17997"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3175" marR="0" lvl="0" indent="0" algn="l" defTabSz="914400" rtl="0" eaLnBrk="0" fontAlgn="base" latinLnBrk="0" hangingPunct="0">
                        <a:lnSpc>
                          <a:spcPct val="100000"/>
                        </a:lnSpc>
                        <a:spcBef>
                          <a:spcPct val="0"/>
                        </a:spcBef>
                        <a:spcAft>
                          <a:spcPct val="0"/>
                        </a:spcAft>
                        <a:buClrTx/>
                        <a:buSzTx/>
                        <a:buFontTx/>
                        <a:buNone/>
                        <a:tabLst/>
                      </a:pPr>
                      <a:endParaRPr kumimoji="1" lang="es-ES" sz="1000" b="0" i="0" u="none" strike="noStrike" cap="none" normalizeH="0" baseline="0" dirty="0" smtClean="0">
                        <a:ln>
                          <a:noFill/>
                        </a:ln>
                        <a:solidFill>
                          <a:srgbClr val="000000"/>
                        </a:solidFill>
                        <a:effectLst/>
                        <a:latin typeface="Verdana" pitchFamily="34" charset="0"/>
                        <a:ea typeface="Verdana" pitchFamily="34" charset="0"/>
                        <a:cs typeface="Verdana" pitchFamily="34" charset="0"/>
                      </a:endParaRPr>
                    </a:p>
                  </a:txBody>
                  <a:tcPr marL="36012" marR="36012" marT="17997" marB="17997"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7270">
                <a:tc>
                  <a:txBody>
                    <a:bodyPr/>
                    <a:lstStyle/>
                    <a:p>
                      <a:pPr marL="0" marR="0" lvl="0" indent="0" algn="l" defTabSz="914400" rtl="0" eaLnBrk="0" fontAlgn="base" latinLnBrk="0" hangingPunct="0">
                        <a:lnSpc>
                          <a:spcPct val="100000"/>
                        </a:lnSpc>
                        <a:spcBef>
                          <a:spcPts val="0"/>
                        </a:spcBef>
                        <a:spcAft>
                          <a:spcPct val="0"/>
                        </a:spcAft>
                        <a:buClr>
                          <a:srgbClr val="000000"/>
                        </a:buClr>
                        <a:buSzTx/>
                        <a:buFontTx/>
                        <a:buNone/>
                        <a:tabLst/>
                      </a:pPr>
                      <a:endParaRPr kumimoji="1" lang="es-ES" sz="1000" b="0" i="0" u="none" strike="noStrike" cap="none" normalizeH="0" baseline="0" dirty="0" smtClean="0">
                        <a:ln>
                          <a:noFill/>
                        </a:ln>
                        <a:solidFill>
                          <a:srgbClr val="000000"/>
                        </a:solidFill>
                        <a:effectLst/>
                        <a:latin typeface="Verdana" pitchFamily="34" charset="0"/>
                        <a:ea typeface="Verdana" pitchFamily="34" charset="0"/>
                        <a:cs typeface="Verdana" pitchFamily="34" charset="0"/>
                        <a:sym typeface="Wingdings" pitchFamily="2" charset="2"/>
                      </a:endParaRPr>
                    </a:p>
                  </a:txBody>
                  <a:tcPr marL="36012" marR="36012" marT="17997" marB="17997"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3175" marR="0" lvl="0" indent="0" algn="l" defTabSz="914400" rtl="0" eaLnBrk="0" fontAlgn="base" latinLnBrk="0" hangingPunct="0">
                        <a:lnSpc>
                          <a:spcPct val="100000"/>
                        </a:lnSpc>
                        <a:spcBef>
                          <a:spcPct val="0"/>
                        </a:spcBef>
                        <a:spcAft>
                          <a:spcPct val="0"/>
                        </a:spcAft>
                        <a:buClrTx/>
                        <a:buSzTx/>
                        <a:buFontTx/>
                        <a:buNone/>
                        <a:tabLst/>
                      </a:pPr>
                      <a:endParaRPr kumimoji="1" lang="es-ES" sz="1000" b="0" i="0" u="none" strike="noStrike" cap="none" normalizeH="0" baseline="0" dirty="0" smtClean="0">
                        <a:ln>
                          <a:noFill/>
                        </a:ln>
                        <a:solidFill>
                          <a:srgbClr val="000000"/>
                        </a:solidFill>
                        <a:effectLst/>
                        <a:latin typeface="Verdana" pitchFamily="34" charset="0"/>
                        <a:ea typeface="Verdana" pitchFamily="34" charset="0"/>
                        <a:cs typeface="Verdana" pitchFamily="34" charset="0"/>
                      </a:endParaRPr>
                    </a:p>
                  </a:txBody>
                  <a:tcPr marL="36012" marR="36012" marT="17997" marB="17997"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0889">
                <a:tc>
                  <a:txBody>
                    <a:bodyPr/>
                    <a:lstStyle/>
                    <a:p>
                      <a:pPr marL="0" marR="0" lvl="0" indent="0" algn="l" defTabSz="914400" rtl="0" eaLnBrk="0" fontAlgn="base" latinLnBrk="0" hangingPunct="0">
                        <a:lnSpc>
                          <a:spcPct val="100000"/>
                        </a:lnSpc>
                        <a:spcBef>
                          <a:spcPts val="0"/>
                        </a:spcBef>
                        <a:spcAft>
                          <a:spcPct val="0"/>
                        </a:spcAft>
                        <a:buClr>
                          <a:srgbClr val="000000"/>
                        </a:buClr>
                        <a:buSzTx/>
                        <a:buFontTx/>
                        <a:buNone/>
                        <a:tabLst/>
                      </a:pPr>
                      <a:endParaRPr kumimoji="1" lang="es-ES" sz="1000" b="0" i="0" u="none" strike="noStrike" cap="none" normalizeH="0" baseline="0" dirty="0" smtClean="0">
                        <a:ln>
                          <a:noFill/>
                        </a:ln>
                        <a:solidFill>
                          <a:srgbClr val="000000"/>
                        </a:solidFill>
                        <a:effectLst/>
                        <a:latin typeface="Verdana" pitchFamily="34" charset="0"/>
                        <a:ea typeface="Verdana" pitchFamily="34" charset="0"/>
                        <a:cs typeface="Verdana" pitchFamily="34" charset="0"/>
                        <a:sym typeface="Wingdings" pitchFamily="2" charset="2"/>
                      </a:endParaRPr>
                    </a:p>
                  </a:txBody>
                  <a:tcPr marL="36012" marR="36012" marT="17997" marB="17997"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3175" marR="0" lvl="0" indent="0" algn="l" defTabSz="914400" rtl="0" eaLnBrk="0" fontAlgn="base" latinLnBrk="0" hangingPunct="0">
                        <a:lnSpc>
                          <a:spcPct val="100000"/>
                        </a:lnSpc>
                        <a:spcBef>
                          <a:spcPct val="0"/>
                        </a:spcBef>
                        <a:spcAft>
                          <a:spcPct val="0"/>
                        </a:spcAft>
                        <a:buClrTx/>
                        <a:buSzTx/>
                        <a:buFontTx/>
                        <a:buNone/>
                        <a:tabLst/>
                      </a:pPr>
                      <a:endParaRPr kumimoji="1" lang="es-ES" sz="1000" b="0" i="0" u="none" strike="noStrike" cap="none" normalizeH="0" baseline="0" dirty="0" smtClean="0">
                        <a:ln>
                          <a:noFill/>
                        </a:ln>
                        <a:solidFill>
                          <a:srgbClr val="000000"/>
                        </a:solidFill>
                        <a:effectLst/>
                        <a:latin typeface="Verdana" pitchFamily="34" charset="0"/>
                        <a:ea typeface="Verdana" pitchFamily="34" charset="0"/>
                        <a:cs typeface="Verdana" pitchFamily="34" charset="0"/>
                      </a:endParaRPr>
                    </a:p>
                  </a:txBody>
                  <a:tcPr marL="36012" marR="36012" marT="17997" marB="17997"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40889">
                <a:tc>
                  <a:txBody>
                    <a:bodyPr/>
                    <a:lstStyle/>
                    <a:p>
                      <a:pPr marL="0" marR="0" lvl="0" indent="0" algn="l" defTabSz="914400" rtl="0" eaLnBrk="0" fontAlgn="base" latinLnBrk="0" hangingPunct="0">
                        <a:lnSpc>
                          <a:spcPct val="100000"/>
                        </a:lnSpc>
                        <a:spcBef>
                          <a:spcPts val="0"/>
                        </a:spcBef>
                        <a:spcAft>
                          <a:spcPct val="0"/>
                        </a:spcAft>
                        <a:buClr>
                          <a:srgbClr val="000000"/>
                        </a:buClr>
                        <a:buSzTx/>
                        <a:buFontTx/>
                        <a:buNone/>
                        <a:tabLst/>
                      </a:pPr>
                      <a:endParaRPr kumimoji="1" lang="es-ES" sz="1000" b="0" i="0" u="none" strike="noStrike" cap="none" normalizeH="0" baseline="0" dirty="0" smtClean="0">
                        <a:ln>
                          <a:noFill/>
                        </a:ln>
                        <a:solidFill>
                          <a:srgbClr val="000000"/>
                        </a:solidFill>
                        <a:effectLst/>
                        <a:latin typeface="Verdana" pitchFamily="34" charset="0"/>
                        <a:ea typeface="Verdana" pitchFamily="34" charset="0"/>
                        <a:cs typeface="Verdana" pitchFamily="34" charset="0"/>
                        <a:sym typeface="Wingdings" pitchFamily="2" charset="2"/>
                      </a:endParaRPr>
                    </a:p>
                  </a:txBody>
                  <a:tcPr marL="36012" marR="36012" marT="17997" marB="17997"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3175" marR="0" lvl="0" indent="0" algn="l" defTabSz="914400" rtl="0" eaLnBrk="0" fontAlgn="base" latinLnBrk="0" hangingPunct="0">
                        <a:lnSpc>
                          <a:spcPct val="100000"/>
                        </a:lnSpc>
                        <a:spcBef>
                          <a:spcPct val="0"/>
                        </a:spcBef>
                        <a:spcAft>
                          <a:spcPct val="0"/>
                        </a:spcAft>
                        <a:buClrTx/>
                        <a:buSzTx/>
                        <a:buFontTx/>
                        <a:buNone/>
                        <a:tabLst/>
                      </a:pPr>
                      <a:endParaRPr kumimoji="1" lang="es-ES" sz="1000" b="0" i="0" u="none" strike="noStrike" cap="none" normalizeH="0" baseline="0" dirty="0" smtClean="0">
                        <a:ln>
                          <a:noFill/>
                        </a:ln>
                        <a:solidFill>
                          <a:srgbClr val="000000"/>
                        </a:solidFill>
                        <a:effectLst/>
                        <a:latin typeface="Verdana" pitchFamily="34" charset="0"/>
                        <a:ea typeface="Verdana" pitchFamily="34" charset="0"/>
                        <a:cs typeface="Verdana" pitchFamily="34" charset="0"/>
                      </a:endParaRPr>
                    </a:p>
                  </a:txBody>
                  <a:tcPr marL="36012" marR="36012" marT="17997" marB="17997"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40889">
                <a:tc>
                  <a:txBody>
                    <a:bodyPr/>
                    <a:lstStyle/>
                    <a:p>
                      <a:pPr marL="0" marR="0" lvl="0" indent="0" algn="l" defTabSz="914400" rtl="0" eaLnBrk="0" fontAlgn="base" latinLnBrk="0" hangingPunct="0">
                        <a:lnSpc>
                          <a:spcPct val="100000"/>
                        </a:lnSpc>
                        <a:spcBef>
                          <a:spcPts val="0"/>
                        </a:spcBef>
                        <a:spcAft>
                          <a:spcPct val="0"/>
                        </a:spcAft>
                        <a:buClr>
                          <a:srgbClr val="000000"/>
                        </a:buClr>
                        <a:buSzTx/>
                        <a:buFontTx/>
                        <a:buNone/>
                        <a:tabLst/>
                      </a:pPr>
                      <a:endParaRPr kumimoji="1" lang="es-ES" sz="1000" b="0" i="0" u="none" strike="noStrike" cap="none" normalizeH="0" baseline="0" dirty="0" smtClean="0">
                        <a:ln>
                          <a:noFill/>
                        </a:ln>
                        <a:solidFill>
                          <a:srgbClr val="000000"/>
                        </a:solidFill>
                        <a:effectLst/>
                        <a:latin typeface="Verdana" pitchFamily="34" charset="0"/>
                        <a:ea typeface="Verdana" pitchFamily="34" charset="0"/>
                        <a:cs typeface="Verdana" pitchFamily="34" charset="0"/>
                        <a:sym typeface="Wingdings" pitchFamily="2" charset="2"/>
                      </a:endParaRPr>
                    </a:p>
                  </a:txBody>
                  <a:tcPr marL="36012" marR="36012" marT="17997" marB="17997"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3175" marR="0" lvl="0" indent="0" algn="l" defTabSz="914400" rtl="0" eaLnBrk="0" fontAlgn="base" latinLnBrk="0" hangingPunct="0">
                        <a:lnSpc>
                          <a:spcPct val="100000"/>
                        </a:lnSpc>
                        <a:spcBef>
                          <a:spcPct val="0"/>
                        </a:spcBef>
                        <a:spcAft>
                          <a:spcPct val="0"/>
                        </a:spcAft>
                        <a:buClrTx/>
                        <a:buSzTx/>
                        <a:buFontTx/>
                        <a:buNone/>
                        <a:tabLst/>
                      </a:pPr>
                      <a:endParaRPr kumimoji="1" lang="es-ES" sz="1000" b="0" i="0" u="none" strike="noStrike" cap="none" normalizeH="0" baseline="0" dirty="0" smtClean="0">
                        <a:ln>
                          <a:noFill/>
                        </a:ln>
                        <a:solidFill>
                          <a:srgbClr val="000000"/>
                        </a:solidFill>
                        <a:effectLst/>
                        <a:latin typeface="Verdana" pitchFamily="34" charset="0"/>
                        <a:ea typeface="Verdana" pitchFamily="34" charset="0"/>
                        <a:cs typeface="Verdana" pitchFamily="34" charset="0"/>
                      </a:endParaRPr>
                    </a:p>
                  </a:txBody>
                  <a:tcPr marL="36012" marR="36012" marT="17997" marB="17997"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40889">
                <a:tc>
                  <a:txBody>
                    <a:bodyPr/>
                    <a:lstStyle/>
                    <a:p>
                      <a:pPr marL="0" marR="0" lvl="0" indent="0" algn="l" defTabSz="914400" rtl="0" eaLnBrk="0" fontAlgn="base" latinLnBrk="0" hangingPunct="0">
                        <a:lnSpc>
                          <a:spcPct val="100000"/>
                        </a:lnSpc>
                        <a:spcBef>
                          <a:spcPts val="0"/>
                        </a:spcBef>
                        <a:spcAft>
                          <a:spcPct val="0"/>
                        </a:spcAft>
                        <a:buClr>
                          <a:srgbClr val="000000"/>
                        </a:buClr>
                        <a:buSzTx/>
                        <a:buFontTx/>
                        <a:buNone/>
                        <a:tabLst/>
                      </a:pPr>
                      <a:endParaRPr kumimoji="1" lang="es-ES" sz="1000" b="0" i="0" u="none" strike="noStrike" cap="none" normalizeH="0" baseline="0" dirty="0" smtClean="0">
                        <a:ln>
                          <a:noFill/>
                        </a:ln>
                        <a:solidFill>
                          <a:srgbClr val="000000"/>
                        </a:solidFill>
                        <a:effectLst/>
                        <a:latin typeface="Verdana" pitchFamily="34" charset="0"/>
                        <a:ea typeface="Verdana" pitchFamily="34" charset="0"/>
                        <a:cs typeface="Verdana" pitchFamily="34" charset="0"/>
                        <a:sym typeface="Wingdings" pitchFamily="2" charset="2"/>
                      </a:endParaRPr>
                    </a:p>
                  </a:txBody>
                  <a:tcPr marL="36012" marR="36012" marT="17997" marB="17997"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3175" marR="0" lvl="0" indent="0" algn="l" defTabSz="914400" rtl="0" eaLnBrk="0" fontAlgn="base" latinLnBrk="0" hangingPunct="0">
                        <a:lnSpc>
                          <a:spcPct val="100000"/>
                        </a:lnSpc>
                        <a:spcBef>
                          <a:spcPct val="0"/>
                        </a:spcBef>
                        <a:spcAft>
                          <a:spcPct val="0"/>
                        </a:spcAft>
                        <a:buClrTx/>
                        <a:buSzTx/>
                        <a:buFontTx/>
                        <a:buNone/>
                        <a:tabLst/>
                      </a:pPr>
                      <a:endParaRPr kumimoji="1" lang="es-ES" sz="1000" b="0" i="0" u="none" strike="noStrike" cap="none" normalizeH="0" baseline="0" dirty="0" smtClean="0">
                        <a:ln>
                          <a:noFill/>
                        </a:ln>
                        <a:solidFill>
                          <a:srgbClr val="000000"/>
                        </a:solidFill>
                        <a:effectLst/>
                        <a:latin typeface="Verdana" pitchFamily="34" charset="0"/>
                        <a:ea typeface="Verdana" pitchFamily="34" charset="0"/>
                        <a:cs typeface="Verdana" pitchFamily="34" charset="0"/>
                      </a:endParaRPr>
                    </a:p>
                  </a:txBody>
                  <a:tcPr marL="36012" marR="36012" marT="17997" marB="17997"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40889">
                <a:tc>
                  <a:txBody>
                    <a:bodyPr/>
                    <a:lstStyle/>
                    <a:p>
                      <a:pPr marL="0" marR="0" lvl="0" indent="0" algn="l" defTabSz="914400" rtl="0" eaLnBrk="0" fontAlgn="base" latinLnBrk="0" hangingPunct="0">
                        <a:lnSpc>
                          <a:spcPct val="100000"/>
                        </a:lnSpc>
                        <a:spcBef>
                          <a:spcPts val="0"/>
                        </a:spcBef>
                        <a:spcAft>
                          <a:spcPct val="0"/>
                        </a:spcAft>
                        <a:buClr>
                          <a:srgbClr val="000000"/>
                        </a:buClr>
                        <a:buSzTx/>
                        <a:buFontTx/>
                        <a:buNone/>
                        <a:tabLst/>
                      </a:pPr>
                      <a:endParaRPr kumimoji="1" lang="es-ES" sz="1000" b="0" i="0" u="none" strike="noStrike" cap="none" normalizeH="0" baseline="0" dirty="0" smtClean="0">
                        <a:ln>
                          <a:noFill/>
                        </a:ln>
                        <a:solidFill>
                          <a:srgbClr val="000000"/>
                        </a:solidFill>
                        <a:effectLst/>
                        <a:latin typeface="Verdana" pitchFamily="34" charset="0"/>
                        <a:ea typeface="Verdana" pitchFamily="34" charset="0"/>
                        <a:cs typeface="Verdana" pitchFamily="34" charset="0"/>
                        <a:sym typeface="Wingdings" pitchFamily="2" charset="2"/>
                      </a:endParaRPr>
                    </a:p>
                  </a:txBody>
                  <a:tcPr marL="36012" marR="36012" marT="17997" marB="17997"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3175" marR="0" lvl="0" indent="0" algn="l" defTabSz="914400" rtl="0" eaLnBrk="0" fontAlgn="base" latinLnBrk="0" hangingPunct="0">
                        <a:lnSpc>
                          <a:spcPct val="100000"/>
                        </a:lnSpc>
                        <a:spcBef>
                          <a:spcPct val="0"/>
                        </a:spcBef>
                        <a:spcAft>
                          <a:spcPct val="0"/>
                        </a:spcAft>
                        <a:buClrTx/>
                        <a:buSzTx/>
                        <a:buFontTx/>
                        <a:buNone/>
                        <a:tabLst/>
                      </a:pPr>
                      <a:endParaRPr kumimoji="1" lang="es-ES" sz="1000" b="0" i="0" u="none" strike="noStrike" cap="none" normalizeH="0" baseline="0" dirty="0" smtClean="0">
                        <a:ln>
                          <a:noFill/>
                        </a:ln>
                        <a:solidFill>
                          <a:srgbClr val="000000"/>
                        </a:solidFill>
                        <a:effectLst/>
                        <a:latin typeface="Verdana" pitchFamily="34" charset="0"/>
                        <a:ea typeface="Verdana" pitchFamily="34" charset="0"/>
                        <a:cs typeface="Verdana" pitchFamily="34" charset="0"/>
                      </a:endParaRPr>
                    </a:p>
                  </a:txBody>
                  <a:tcPr marL="36012" marR="36012" marT="17997" marB="17997"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43049"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a:solidFill>
                  <a:schemeClr val="tx1"/>
                </a:solidFill>
                <a:latin typeface="Calibri" panose="020F0502020204030204" pitchFamily="34" charset="0"/>
              </a:rPr>
              <a:t>Tema 8. El hidrógeno</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a:solidFill>
                <a:schemeClr val="tx1"/>
              </a:solidFill>
              <a:latin typeface="Tahoma" panose="020B0604030504040204" pitchFamily="34" charset="0"/>
            </a:endParaRPr>
          </a:p>
        </p:txBody>
      </p:sp>
      <p:sp>
        <p:nvSpPr>
          <p:cNvPr id="16387"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a:solidFill>
                  <a:schemeClr val="tx1"/>
                </a:solidFill>
                <a:latin typeface="Calibri" panose="020F0502020204030204" pitchFamily="34" charset="0"/>
              </a:rPr>
              <a:t>Tema 8. El hidrógeno</a:t>
            </a:r>
          </a:p>
        </p:txBody>
      </p:sp>
      <p:sp>
        <p:nvSpPr>
          <p:cNvPr id="16388"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a:solidFill>
                  <a:srgbClr val="666699"/>
                </a:solidFill>
                <a:latin typeface="Tahoma" panose="020B0604030504040204" pitchFamily="34" charset="0"/>
              </a:rPr>
              <a:t>uned</a:t>
            </a:r>
          </a:p>
        </p:txBody>
      </p:sp>
      <p:sp>
        <p:nvSpPr>
          <p:cNvPr id="16389" name="Text Box 7"/>
          <p:cNvSpPr txBox="1">
            <a:spLocks noChangeArrowheads="1"/>
          </p:cNvSpPr>
          <p:nvPr/>
        </p:nvSpPr>
        <p:spPr bwMode="auto">
          <a:xfrm>
            <a:off x="468313" y="620713"/>
            <a:ext cx="4967287"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n-US">
                <a:solidFill>
                  <a:schemeClr val="accent1"/>
                </a:solidFill>
                <a:latin typeface="Arial" panose="020B0604020202020204" pitchFamily="34" charset="0"/>
              </a:rPr>
              <a:t>1. El hidrógeno en la naturaleza</a:t>
            </a:r>
          </a:p>
        </p:txBody>
      </p:sp>
      <p:sp>
        <p:nvSpPr>
          <p:cNvPr id="16390"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84D159DF-AC30-404B-AF78-2D059DBBBBCC}" type="slidenum">
              <a:rPr kumimoji="0" lang="en-US" altLang="en-US" sz="1400" b="0">
                <a:solidFill>
                  <a:schemeClr val="tx1"/>
                </a:solidFill>
                <a:latin typeface="Tahoma" panose="020B0604030504040204" pitchFamily="34" charset="0"/>
              </a:rPr>
              <a:pPr algn="r" eaLnBrk="1" hangingPunct="1">
                <a:spcBef>
                  <a:spcPct val="0"/>
                </a:spcBef>
                <a:buClrTx/>
                <a:buFontTx/>
                <a:buNone/>
              </a:pPr>
              <a:t>4</a:t>
            </a:fld>
            <a:endParaRPr kumimoji="0" lang="en-US" altLang="en-US" sz="1400" b="0">
              <a:solidFill>
                <a:schemeClr val="tx1"/>
              </a:solidFill>
              <a:latin typeface="Tahoma" panose="020B0604030504040204" pitchFamily="34" charset="0"/>
            </a:endParaRPr>
          </a:p>
        </p:txBody>
      </p:sp>
      <p:sp>
        <p:nvSpPr>
          <p:cNvPr id="16391" name="Rectangle 3"/>
          <p:cNvSpPr>
            <a:spLocks noChangeArrowheads="1"/>
          </p:cNvSpPr>
          <p:nvPr/>
        </p:nvSpPr>
        <p:spPr bwMode="auto">
          <a:xfrm>
            <a:off x="909638" y="1341438"/>
            <a:ext cx="7632700" cy="979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buFont typeface="Wingdings" panose="05000000000000000000" pitchFamily="2" charset="2"/>
              <a:buChar char="à"/>
            </a:pPr>
            <a:r>
              <a:rPr lang="es-ES" altLang="en-US" sz="1800" b="0">
                <a:solidFill>
                  <a:srgbClr val="333333"/>
                </a:solidFill>
                <a:latin typeface="Calibri" panose="020F0502020204030204" pitchFamily="34" charset="0"/>
              </a:rPr>
              <a:t>Elemento más simple de los conocidos: núcleo con 1 protón, corteza con 1 electrón, configuración 1s</a:t>
            </a:r>
            <a:r>
              <a:rPr lang="es-ES" altLang="en-US" sz="1800" b="0" baseline="30000">
                <a:solidFill>
                  <a:srgbClr val="333333"/>
                </a:solidFill>
                <a:latin typeface="Calibri" panose="020F0502020204030204" pitchFamily="34" charset="0"/>
              </a:rPr>
              <a:t>1</a:t>
            </a:r>
            <a:endParaRPr lang="es-ES" altLang="en-US" sz="1800" b="0">
              <a:solidFill>
                <a:srgbClr val="333333"/>
              </a:solidFill>
              <a:latin typeface="Calibri" panose="020F0502020204030204" pitchFamily="34" charset="0"/>
            </a:endParaRPr>
          </a:p>
          <a:p>
            <a:pPr eaLnBrk="1" hangingPunct="1">
              <a:buClr>
                <a:srgbClr val="FF0000"/>
              </a:buClr>
              <a:buFont typeface="Wingdings" panose="05000000000000000000" pitchFamily="2" charset="2"/>
              <a:buChar char="à"/>
            </a:pPr>
            <a:r>
              <a:rPr lang="es-ES" altLang="en-US" sz="1800" b="0">
                <a:solidFill>
                  <a:srgbClr val="333333"/>
                </a:solidFill>
                <a:latin typeface="Calibri" panose="020F0502020204030204" pitchFamily="34" charset="0"/>
              </a:rPr>
              <a:t>Tendencia a formar hidrógeno molecular H</a:t>
            </a:r>
            <a:r>
              <a:rPr lang="es-ES" altLang="en-US" sz="1800" b="0" baseline="-25000">
                <a:solidFill>
                  <a:srgbClr val="333333"/>
                </a:solidFill>
                <a:latin typeface="Calibri" panose="020F0502020204030204" pitchFamily="34" charset="0"/>
              </a:rPr>
              <a:t>2</a:t>
            </a:r>
            <a:r>
              <a:rPr lang="es-ES" altLang="en-US" sz="1800" b="0">
                <a:solidFill>
                  <a:srgbClr val="333333"/>
                </a:solidFill>
                <a:latin typeface="Calibri" panose="020F0502020204030204" pitchFamily="34" charset="0"/>
              </a:rPr>
              <a:t>, reacción muy exotérmica</a:t>
            </a:r>
          </a:p>
        </p:txBody>
      </p:sp>
      <p:pic>
        <p:nvPicPr>
          <p:cNvPr id="16392"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9963" y="2327275"/>
            <a:ext cx="4564062" cy="35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93" name="Rectangle 3"/>
          <p:cNvSpPr>
            <a:spLocks noChangeArrowheads="1"/>
          </p:cNvSpPr>
          <p:nvPr/>
        </p:nvSpPr>
        <p:spPr bwMode="auto">
          <a:xfrm>
            <a:off x="909638" y="2803525"/>
            <a:ext cx="76327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buFont typeface="Wingdings" panose="05000000000000000000" pitchFamily="2" charset="2"/>
              <a:buChar char="à"/>
            </a:pPr>
            <a:r>
              <a:rPr lang="es-ES" altLang="en-US" sz="1800" b="0">
                <a:latin typeface="Calibri" panose="020F0502020204030204" pitchFamily="34" charset="0"/>
              </a:rPr>
              <a:t>Elemento más abundante en el Universo (estrellas, galaxias, nebulosas): </a:t>
            </a:r>
            <a:r>
              <a:rPr lang="en-US" altLang="en-US" sz="1800" b="0">
                <a:latin typeface="Calibri" panose="020F0502020204030204" pitchFamily="34" charset="0"/>
              </a:rPr>
              <a:t>90% de los átomos y un 75% </a:t>
            </a:r>
            <a:r>
              <a:rPr lang="es-ES" altLang="en-US" sz="1800" b="0">
                <a:latin typeface="Calibri" panose="020F0502020204030204" pitchFamily="34" charset="0"/>
              </a:rPr>
              <a:t>de su masa total</a:t>
            </a:r>
          </a:p>
        </p:txBody>
      </p:sp>
      <p:sp>
        <p:nvSpPr>
          <p:cNvPr id="16394" name="Rectangle 3"/>
          <p:cNvSpPr>
            <a:spLocks noChangeArrowheads="1"/>
          </p:cNvSpPr>
          <p:nvPr/>
        </p:nvSpPr>
        <p:spPr bwMode="auto">
          <a:xfrm>
            <a:off x="900113" y="3521075"/>
            <a:ext cx="7766050" cy="1255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pPr>
            <a:r>
              <a:rPr lang="es-ES" altLang="en-US" sz="1800" b="0">
                <a:solidFill>
                  <a:srgbClr val="002060"/>
                </a:solidFill>
                <a:latin typeface="Calibri" panose="020F0502020204030204" pitchFamily="34" charset="0"/>
              </a:rPr>
              <a:t>En la </a:t>
            </a:r>
            <a:r>
              <a:rPr lang="es-ES" altLang="en-US" sz="1800">
                <a:solidFill>
                  <a:srgbClr val="002060"/>
                </a:solidFill>
                <a:latin typeface="Calibri" panose="020F0502020204030204" pitchFamily="34" charset="0"/>
              </a:rPr>
              <a:t>corteza terrestre</a:t>
            </a:r>
            <a:r>
              <a:rPr lang="es-ES" altLang="en-US" sz="1800" b="0">
                <a:solidFill>
                  <a:srgbClr val="002060"/>
                </a:solidFill>
                <a:latin typeface="Calibri" panose="020F0502020204030204" pitchFamily="34" charset="0"/>
              </a:rPr>
              <a:t> es uno de los elementos más abundantes (el 3º en nº de átomos, el 9º en procentaje en peso)</a:t>
            </a:r>
          </a:p>
          <a:p>
            <a:pPr eaLnBrk="1" hangingPunct="1">
              <a:buClr>
                <a:srgbClr val="FF0000"/>
              </a:buClr>
            </a:pPr>
            <a:r>
              <a:rPr lang="es-ES" altLang="en-US" sz="1800" b="0">
                <a:solidFill>
                  <a:srgbClr val="002060"/>
                </a:solidFill>
                <a:latin typeface="Calibri" panose="020F0502020204030204" pitchFamily="34" charset="0"/>
              </a:rPr>
              <a:t>En la corteza no aparece en forma atómica ni en forma molecular (excepto en el gas natural) sino combinado con otros elementos: agua, hidrocarburos, etc</a:t>
            </a:r>
          </a:p>
        </p:txBody>
      </p:sp>
      <p:pic>
        <p:nvPicPr>
          <p:cNvPr id="16395" name="Picture 1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8175" y="4887913"/>
            <a:ext cx="4824413" cy="185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96" name="Text Box 7"/>
          <p:cNvSpPr txBox="1">
            <a:spLocks noChangeArrowheads="1"/>
          </p:cNvSpPr>
          <p:nvPr/>
        </p:nvSpPr>
        <p:spPr bwMode="auto">
          <a:xfrm>
            <a:off x="6443663" y="404813"/>
            <a:ext cx="1944687"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
                <a:srgbClr val="FF3300"/>
              </a:buClr>
              <a:buFont typeface="Wingdings" panose="05000000000000000000" pitchFamily="2" charset="2"/>
              <a:buNone/>
            </a:pPr>
            <a:r>
              <a:rPr kumimoji="0" lang="es-ES" altLang="en-US" b="0">
                <a:latin typeface="Times New Roman" panose="02020603050405020304" pitchFamily="18" charset="0"/>
                <a:cs typeface="Times New Roman" panose="02020603050405020304" pitchFamily="18" charset="0"/>
              </a:rPr>
              <a:t>(apartado de solo lectura)</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a:solidFill>
                <a:schemeClr val="tx1"/>
              </a:solidFill>
              <a:latin typeface="Tahoma" panose="020B0604030504040204" pitchFamily="34" charset="0"/>
            </a:endParaRPr>
          </a:p>
        </p:txBody>
      </p:sp>
      <p:sp>
        <p:nvSpPr>
          <p:cNvPr id="17411"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a:solidFill>
                  <a:schemeClr val="tx1"/>
                </a:solidFill>
                <a:latin typeface="Calibri" panose="020F0502020204030204" pitchFamily="34" charset="0"/>
              </a:rPr>
              <a:t>Tema 8. El hidrógeno</a:t>
            </a:r>
          </a:p>
        </p:txBody>
      </p:sp>
      <p:sp>
        <p:nvSpPr>
          <p:cNvPr id="17412"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a:solidFill>
                  <a:srgbClr val="666699"/>
                </a:solidFill>
                <a:latin typeface="Tahoma" panose="020B0604030504040204" pitchFamily="34" charset="0"/>
              </a:rPr>
              <a:t>uned</a:t>
            </a:r>
          </a:p>
        </p:txBody>
      </p:sp>
      <p:sp>
        <p:nvSpPr>
          <p:cNvPr id="17413" name="Text Box 7"/>
          <p:cNvSpPr txBox="1">
            <a:spLocks noChangeArrowheads="1"/>
          </p:cNvSpPr>
          <p:nvPr/>
        </p:nvSpPr>
        <p:spPr bwMode="auto">
          <a:xfrm>
            <a:off x="468313" y="620713"/>
            <a:ext cx="6938962"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n-US">
                <a:solidFill>
                  <a:srgbClr val="C00000"/>
                </a:solidFill>
                <a:latin typeface="Arial" panose="020B0604020202020204" pitchFamily="34" charset="0"/>
              </a:rPr>
              <a:t>2. Isótopos del hidrógeno</a:t>
            </a:r>
          </a:p>
        </p:txBody>
      </p:sp>
      <p:sp>
        <p:nvSpPr>
          <p:cNvPr id="17414"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986AAC04-0026-4E15-8321-D4B74EAE8EA4}" type="slidenum">
              <a:rPr kumimoji="0" lang="en-US" altLang="en-US" sz="1400" b="0">
                <a:solidFill>
                  <a:schemeClr val="tx1"/>
                </a:solidFill>
                <a:latin typeface="Tahoma" panose="020B0604030504040204" pitchFamily="34" charset="0"/>
              </a:rPr>
              <a:pPr algn="r" eaLnBrk="1" hangingPunct="1">
                <a:spcBef>
                  <a:spcPct val="0"/>
                </a:spcBef>
                <a:buClrTx/>
                <a:buFontTx/>
                <a:buNone/>
              </a:pPr>
              <a:t>5</a:t>
            </a:fld>
            <a:endParaRPr kumimoji="0" lang="en-US" altLang="en-US" sz="1400" b="0">
              <a:solidFill>
                <a:schemeClr val="tx1"/>
              </a:solidFill>
              <a:latin typeface="Tahoma" panose="020B0604030504040204" pitchFamily="34" charset="0"/>
            </a:endParaRPr>
          </a:p>
        </p:txBody>
      </p:sp>
      <p:sp>
        <p:nvSpPr>
          <p:cNvPr id="17415" name="Rectangle 15"/>
          <p:cNvSpPr>
            <a:spLocks noChangeArrowheads="1"/>
          </p:cNvSpPr>
          <p:nvPr/>
        </p:nvSpPr>
        <p:spPr bwMode="auto">
          <a:xfrm>
            <a:off x="827088" y="1412875"/>
            <a:ext cx="7416800"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FF0000"/>
              </a:buClr>
            </a:pPr>
            <a:r>
              <a:rPr kumimoji="0" lang="es-ES" altLang="en-US" sz="1800" b="0">
                <a:solidFill>
                  <a:srgbClr val="292929"/>
                </a:solidFill>
                <a:latin typeface="Calibri" panose="020F0502020204030204" pitchFamily="34" charset="0"/>
                <a:cs typeface="Times New Roman" panose="02020603050405020304" pitchFamily="18" charset="0"/>
              </a:rPr>
              <a:t>Se conocen tres isótopos del hidrógeno:</a:t>
            </a:r>
          </a:p>
          <a:p>
            <a:pPr eaLnBrk="1" hangingPunct="1">
              <a:spcBef>
                <a:spcPts val="600"/>
              </a:spcBef>
              <a:buClr>
                <a:srgbClr val="FF0000"/>
              </a:buClr>
            </a:pPr>
            <a:endParaRPr kumimoji="0" lang="es-ES" altLang="en-US" sz="1800" b="0">
              <a:solidFill>
                <a:srgbClr val="292929"/>
              </a:solidFill>
              <a:latin typeface="Calibri" panose="020F0502020204030204" pitchFamily="34" charset="0"/>
              <a:cs typeface="Times New Roman" panose="02020603050405020304" pitchFamily="18" charset="0"/>
            </a:endParaRPr>
          </a:p>
        </p:txBody>
      </p:sp>
      <p:sp>
        <p:nvSpPr>
          <p:cNvPr id="17416" name="Rectangle 15"/>
          <p:cNvSpPr>
            <a:spLocks noChangeArrowheads="1"/>
          </p:cNvSpPr>
          <p:nvPr/>
        </p:nvSpPr>
        <p:spPr bwMode="auto">
          <a:xfrm>
            <a:off x="827088" y="2862263"/>
            <a:ext cx="7848600"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FF0000"/>
              </a:buClr>
            </a:pPr>
            <a:r>
              <a:rPr kumimoji="0" lang="es-ES" altLang="en-US" sz="1600" b="0">
                <a:solidFill>
                  <a:srgbClr val="333333"/>
                </a:solidFill>
                <a:latin typeface="Calibri" panose="020F0502020204030204" pitchFamily="34" charset="0"/>
                <a:cs typeface="Times New Roman" panose="02020603050405020304" pitchFamily="18" charset="0"/>
              </a:rPr>
              <a:t>El </a:t>
            </a:r>
            <a:r>
              <a:rPr kumimoji="0" lang="es-ES" altLang="en-US" sz="1600">
                <a:solidFill>
                  <a:srgbClr val="333333"/>
                </a:solidFill>
                <a:latin typeface="Calibri" panose="020F0502020204030204" pitchFamily="34" charset="0"/>
                <a:cs typeface="Times New Roman" panose="02020603050405020304" pitchFamily="18" charset="0"/>
              </a:rPr>
              <a:t>tritio</a:t>
            </a:r>
            <a:r>
              <a:rPr kumimoji="0" lang="es-ES" altLang="en-US" sz="1600" b="0">
                <a:solidFill>
                  <a:srgbClr val="333333"/>
                </a:solidFill>
                <a:latin typeface="Calibri" panose="020F0502020204030204" pitchFamily="34" charset="0"/>
                <a:cs typeface="Times New Roman" panose="02020603050405020304" pitchFamily="18" charset="0"/>
              </a:rPr>
              <a:t> se encuentra en las capas más altas de la atmósfera. Se origina por una reacción nuclear (radiaciones cósmicas) a partir del nitrógeno:</a:t>
            </a:r>
          </a:p>
          <a:p>
            <a:pPr eaLnBrk="1" hangingPunct="1">
              <a:spcBef>
                <a:spcPts val="600"/>
              </a:spcBef>
              <a:buClr>
                <a:srgbClr val="FF0000"/>
              </a:buClr>
            </a:pPr>
            <a:endParaRPr kumimoji="0" lang="es-ES" altLang="en-US" sz="1600" b="0">
              <a:solidFill>
                <a:srgbClr val="333333"/>
              </a:solidFill>
              <a:latin typeface="Calibri" panose="020F0502020204030204" pitchFamily="34" charset="0"/>
              <a:cs typeface="Times New Roman" panose="02020603050405020304" pitchFamily="18" charset="0"/>
            </a:endParaRPr>
          </a:p>
        </p:txBody>
      </p:sp>
      <p:pic>
        <p:nvPicPr>
          <p:cNvPr id="17417"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8988" y="3408363"/>
            <a:ext cx="2414587" cy="37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18" name="Rectangle 15"/>
          <p:cNvSpPr>
            <a:spLocks noChangeArrowheads="1"/>
          </p:cNvSpPr>
          <p:nvPr/>
        </p:nvSpPr>
        <p:spPr bwMode="auto">
          <a:xfrm>
            <a:off x="827088" y="3789363"/>
            <a:ext cx="7848600"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FF0000"/>
              </a:buClr>
            </a:pPr>
            <a:r>
              <a:rPr kumimoji="0" lang="es-ES" altLang="en-US" sz="1600" b="0">
                <a:solidFill>
                  <a:srgbClr val="333333"/>
                </a:solidFill>
                <a:latin typeface="Calibri" panose="020F0502020204030204" pitchFamily="34" charset="0"/>
                <a:cs typeface="Times New Roman" panose="02020603050405020304" pitchFamily="18" charset="0"/>
              </a:rPr>
              <a:t>El tritio es radiactivo, se desintegra con un período de semidesintegración de 12,4 años y se usa como elemento trazador:</a:t>
            </a:r>
          </a:p>
          <a:p>
            <a:pPr eaLnBrk="1" hangingPunct="1">
              <a:spcBef>
                <a:spcPts val="600"/>
              </a:spcBef>
              <a:buClr>
                <a:srgbClr val="FF0000"/>
              </a:buClr>
            </a:pPr>
            <a:endParaRPr kumimoji="0" lang="es-ES" altLang="en-US" sz="1600" b="0">
              <a:solidFill>
                <a:srgbClr val="333333"/>
              </a:solidFill>
              <a:latin typeface="Calibri" panose="020F0502020204030204" pitchFamily="34" charset="0"/>
              <a:cs typeface="Times New Roman" panose="02020603050405020304" pitchFamily="18" charset="0"/>
            </a:endParaRPr>
          </a:p>
        </p:txBody>
      </p:sp>
      <p:pic>
        <p:nvPicPr>
          <p:cNvPr id="17419"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375" y="4471988"/>
            <a:ext cx="1782763" cy="32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20" name="Rectangle 15"/>
          <p:cNvSpPr>
            <a:spLocks noChangeArrowheads="1"/>
          </p:cNvSpPr>
          <p:nvPr/>
        </p:nvSpPr>
        <p:spPr bwMode="auto">
          <a:xfrm>
            <a:off x="827088" y="4926013"/>
            <a:ext cx="7902575" cy="1474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FF0000"/>
              </a:buClr>
            </a:pPr>
            <a:r>
              <a:rPr kumimoji="0" lang="es-ES" altLang="en-US" sz="1600" b="0">
                <a:solidFill>
                  <a:srgbClr val="002060"/>
                </a:solidFill>
                <a:latin typeface="Times New Roman" panose="02020603050405020304" pitchFamily="18" charset="0"/>
                <a:cs typeface="Times New Roman" panose="02020603050405020304" pitchFamily="18" charset="0"/>
              </a:rPr>
              <a:t>Los tres isótopos son idénticos a nivel químico, pero presentan diferencias en sus propiedades físicas y en su comportamiento en las reacciones (</a:t>
            </a:r>
            <a:r>
              <a:rPr kumimoji="0" lang="es-ES" altLang="en-US" sz="1600">
                <a:solidFill>
                  <a:srgbClr val="002060"/>
                </a:solidFill>
                <a:latin typeface="Times New Roman" panose="02020603050405020304" pitchFamily="18" charset="0"/>
                <a:cs typeface="Times New Roman" panose="02020603050405020304" pitchFamily="18" charset="0"/>
              </a:rPr>
              <a:t>efecto isotópico</a:t>
            </a:r>
            <a:r>
              <a:rPr kumimoji="0" lang="es-ES" altLang="en-US" sz="1600" b="0">
                <a:solidFill>
                  <a:srgbClr val="002060"/>
                </a:solidFill>
                <a:latin typeface="Times New Roman" panose="02020603050405020304" pitchFamily="18" charset="0"/>
                <a:cs typeface="Times New Roman" panose="02020603050405020304" pitchFamily="18" charset="0"/>
              </a:rPr>
              <a:t>). </a:t>
            </a:r>
          </a:p>
          <a:p>
            <a:pPr eaLnBrk="1" hangingPunct="1">
              <a:spcBef>
                <a:spcPts val="600"/>
              </a:spcBef>
              <a:buClr>
                <a:srgbClr val="FF0000"/>
              </a:buClr>
            </a:pPr>
            <a:r>
              <a:rPr kumimoji="0" lang="es-ES" altLang="en-US" sz="1600" b="0">
                <a:solidFill>
                  <a:srgbClr val="002060"/>
                </a:solidFill>
                <a:latin typeface="Times New Roman" panose="02020603050405020304" pitchFamily="18" charset="0"/>
                <a:cs typeface="Times New Roman" panose="02020603050405020304" pitchFamily="18" charset="0"/>
              </a:rPr>
              <a:t>Se pueden formar moléculas mixtas HD, HT y DT además de H</a:t>
            </a:r>
            <a:r>
              <a:rPr kumimoji="0" lang="es-ES" altLang="en-US" sz="1600" b="0" baseline="-25000">
                <a:solidFill>
                  <a:srgbClr val="002060"/>
                </a:solidFill>
                <a:latin typeface="Times New Roman" panose="02020603050405020304" pitchFamily="18" charset="0"/>
                <a:cs typeface="Times New Roman" panose="02020603050405020304" pitchFamily="18" charset="0"/>
              </a:rPr>
              <a:t>2</a:t>
            </a:r>
          </a:p>
          <a:p>
            <a:pPr eaLnBrk="1" hangingPunct="1">
              <a:spcBef>
                <a:spcPts val="600"/>
              </a:spcBef>
              <a:buClr>
                <a:srgbClr val="FF0000"/>
              </a:buClr>
            </a:pPr>
            <a:r>
              <a:rPr kumimoji="0" lang="es-ES" altLang="en-US" sz="1600" b="0">
                <a:solidFill>
                  <a:srgbClr val="002060"/>
                </a:solidFill>
                <a:latin typeface="Times New Roman" panose="02020603050405020304" pitchFamily="18" charset="0"/>
                <a:cs typeface="Times New Roman" panose="02020603050405020304" pitchFamily="18" charset="0"/>
              </a:rPr>
              <a:t>El </a:t>
            </a:r>
            <a:r>
              <a:rPr kumimoji="0" lang="es-ES" altLang="en-US" sz="1600">
                <a:solidFill>
                  <a:srgbClr val="002060"/>
                </a:solidFill>
                <a:latin typeface="Times New Roman" panose="02020603050405020304" pitchFamily="18" charset="0"/>
                <a:cs typeface="Times New Roman" panose="02020603050405020304" pitchFamily="18" charset="0"/>
              </a:rPr>
              <a:t>agua pesada</a:t>
            </a:r>
            <a:r>
              <a:rPr kumimoji="0" lang="es-ES" altLang="en-US" sz="1600" b="0">
                <a:solidFill>
                  <a:srgbClr val="002060"/>
                </a:solidFill>
                <a:latin typeface="Times New Roman" panose="02020603050405020304" pitchFamily="18" charset="0"/>
                <a:cs typeface="Times New Roman" panose="02020603050405020304" pitchFamily="18" charset="0"/>
              </a:rPr>
              <a:t> D</a:t>
            </a:r>
            <a:r>
              <a:rPr kumimoji="0" lang="es-ES" altLang="en-US" sz="1600" b="0" baseline="-25000">
                <a:solidFill>
                  <a:srgbClr val="002060"/>
                </a:solidFill>
                <a:latin typeface="Times New Roman" panose="02020603050405020304" pitchFamily="18" charset="0"/>
                <a:cs typeface="Times New Roman" panose="02020603050405020304" pitchFamily="18" charset="0"/>
              </a:rPr>
              <a:t>2</a:t>
            </a:r>
            <a:r>
              <a:rPr kumimoji="0" lang="es-ES" altLang="en-US" sz="1600" b="0">
                <a:solidFill>
                  <a:srgbClr val="002060"/>
                </a:solidFill>
                <a:latin typeface="Times New Roman" panose="02020603050405020304" pitchFamily="18" charset="0"/>
                <a:cs typeface="Times New Roman" panose="02020603050405020304" pitchFamily="18" charset="0"/>
              </a:rPr>
              <a:t>O se puede obtener como producto residual de la electrólisis del H</a:t>
            </a:r>
            <a:r>
              <a:rPr kumimoji="0" lang="es-ES" altLang="en-US" sz="1600" b="0" baseline="-25000">
                <a:solidFill>
                  <a:srgbClr val="002060"/>
                </a:solidFill>
                <a:latin typeface="Times New Roman" panose="02020603050405020304" pitchFamily="18" charset="0"/>
                <a:cs typeface="Times New Roman" panose="02020603050405020304" pitchFamily="18" charset="0"/>
              </a:rPr>
              <a:t>2</a:t>
            </a:r>
            <a:r>
              <a:rPr kumimoji="0" lang="es-ES" altLang="en-US" sz="1600" b="0">
                <a:solidFill>
                  <a:srgbClr val="002060"/>
                </a:solidFill>
                <a:latin typeface="Times New Roman" panose="02020603050405020304" pitchFamily="18" charset="0"/>
                <a:cs typeface="Times New Roman" panose="02020603050405020304" pitchFamily="18" charset="0"/>
              </a:rPr>
              <a:t>O, porque el potencial normal de reducción del Deuterio es algo inferior al del hidrógeno</a:t>
            </a:r>
          </a:p>
        </p:txBody>
      </p:sp>
      <p:sp>
        <p:nvSpPr>
          <p:cNvPr id="17421" name="Text Box 17"/>
          <p:cNvSpPr txBox="1">
            <a:spLocks noChangeArrowheads="1"/>
          </p:cNvSpPr>
          <p:nvPr/>
        </p:nvSpPr>
        <p:spPr bwMode="auto">
          <a:xfrm>
            <a:off x="6084888" y="4470400"/>
            <a:ext cx="2862262"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r>
              <a:rPr kumimoji="0" lang="es-ES" altLang="en-US" sz="1400" b="0">
                <a:solidFill>
                  <a:srgbClr val="FF0000"/>
                </a:solidFill>
                <a:latin typeface="Tempus Sans ITC" panose="04020404030D07020202" pitchFamily="82" charset="0"/>
                <a:sym typeface="Wingdings" panose="05000000000000000000" pitchFamily="2" charset="2"/>
              </a:rPr>
              <a:t></a:t>
            </a:r>
            <a:r>
              <a:rPr kumimoji="0" lang="es-ES" altLang="en-US" sz="1400" b="0">
                <a:latin typeface="Tempus Sans ITC" panose="04020404030D07020202" pitchFamily="82" charset="0"/>
                <a:sym typeface="Wingdings" panose="05000000000000000000" pitchFamily="2" charset="2"/>
              </a:rPr>
              <a:t> </a:t>
            </a:r>
            <a:r>
              <a:rPr kumimoji="0" lang="es-ES" altLang="en-US" sz="1400" b="0">
                <a:latin typeface="Tempus Sans ITC" panose="04020404030D07020202" pitchFamily="82" charset="0"/>
              </a:rPr>
              <a:t>Reacción de desintegración</a:t>
            </a:r>
            <a:endParaRPr kumimoji="0" lang="es-ES" altLang="en-US" sz="1400" b="0">
              <a:solidFill>
                <a:srgbClr val="FF0000"/>
              </a:solidFill>
              <a:latin typeface="Tempus Sans ITC" panose="04020404030D07020202" pitchFamily="82" charset="0"/>
            </a:endParaRPr>
          </a:p>
        </p:txBody>
      </p:sp>
      <p:sp>
        <p:nvSpPr>
          <p:cNvPr id="17422" name="Rectangle 15"/>
          <p:cNvSpPr>
            <a:spLocks noChangeArrowheads="1"/>
          </p:cNvSpPr>
          <p:nvPr/>
        </p:nvSpPr>
        <p:spPr bwMode="auto">
          <a:xfrm>
            <a:off x="1331913" y="1773238"/>
            <a:ext cx="7127875" cy="98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FF0000"/>
              </a:buClr>
              <a:buFont typeface="Times New Roman" panose="02020603050405020304" pitchFamily="18" charset="0"/>
              <a:buChar char="―"/>
            </a:pPr>
            <a:r>
              <a:rPr kumimoji="0" lang="es-ES" altLang="en-US" sz="1600" b="0">
                <a:solidFill>
                  <a:srgbClr val="002060"/>
                </a:solidFill>
                <a:latin typeface="Times New Roman" panose="02020603050405020304" pitchFamily="18" charset="0"/>
                <a:cs typeface="Times New Roman" panose="02020603050405020304" pitchFamily="18" charset="0"/>
              </a:rPr>
              <a:t> </a:t>
            </a:r>
            <a:r>
              <a:rPr kumimoji="0" lang="es-ES" altLang="en-US" sz="1600">
                <a:solidFill>
                  <a:srgbClr val="002060"/>
                </a:solidFill>
                <a:latin typeface="Times New Roman" panose="02020603050405020304" pitchFamily="18" charset="0"/>
                <a:cs typeface="Times New Roman" panose="02020603050405020304" pitchFamily="18" charset="0"/>
              </a:rPr>
              <a:t>Protio</a:t>
            </a:r>
            <a:r>
              <a:rPr kumimoji="0" lang="es-ES" altLang="en-US" sz="1600" b="0">
                <a:solidFill>
                  <a:srgbClr val="002060"/>
                </a:solidFill>
                <a:latin typeface="Times New Roman" panose="02020603050405020304" pitchFamily="18" charset="0"/>
                <a:cs typeface="Times New Roman" panose="02020603050405020304" pitchFamily="18" charset="0"/>
              </a:rPr>
              <a:t>: </a:t>
            </a:r>
            <a:r>
              <a:rPr kumimoji="0" lang="es-ES" altLang="en-US" sz="1600" b="0" baseline="30000">
                <a:solidFill>
                  <a:srgbClr val="002060"/>
                </a:solidFill>
                <a:latin typeface="Times New Roman" panose="02020603050405020304" pitchFamily="18" charset="0"/>
                <a:cs typeface="Times New Roman" panose="02020603050405020304" pitchFamily="18" charset="0"/>
              </a:rPr>
              <a:t>1</a:t>
            </a:r>
            <a:r>
              <a:rPr kumimoji="0" lang="es-ES" altLang="en-US" sz="1600" b="0">
                <a:solidFill>
                  <a:srgbClr val="002060"/>
                </a:solidFill>
                <a:latin typeface="Times New Roman" panose="02020603050405020304" pitchFamily="18" charset="0"/>
                <a:cs typeface="Times New Roman" panose="02020603050405020304" pitchFamily="18" charset="0"/>
              </a:rPr>
              <a:t>H</a:t>
            </a:r>
            <a:r>
              <a:rPr kumimoji="0" lang="es-ES" altLang="en-US" sz="1600" b="0" baseline="-25000">
                <a:solidFill>
                  <a:srgbClr val="002060"/>
                </a:solidFill>
                <a:latin typeface="Times New Roman" panose="02020603050405020304" pitchFamily="18" charset="0"/>
                <a:cs typeface="Times New Roman" panose="02020603050405020304" pitchFamily="18" charset="0"/>
              </a:rPr>
              <a:t>1</a:t>
            </a:r>
            <a:r>
              <a:rPr kumimoji="0" lang="es-ES" altLang="en-US" sz="1600" b="0">
                <a:solidFill>
                  <a:srgbClr val="002060"/>
                </a:solidFill>
                <a:latin typeface="Times New Roman" panose="02020603050405020304" pitchFamily="18" charset="0"/>
                <a:cs typeface="Times New Roman" panose="02020603050405020304" pitchFamily="18" charset="0"/>
              </a:rPr>
              <a:t> (1 protón, 1 electrón); 99,98% de abundancia</a:t>
            </a:r>
          </a:p>
          <a:p>
            <a:pPr eaLnBrk="1" hangingPunct="1">
              <a:spcBef>
                <a:spcPts val="600"/>
              </a:spcBef>
              <a:buClr>
                <a:srgbClr val="FF0000"/>
              </a:buClr>
              <a:buFont typeface="Times New Roman" panose="02020603050405020304" pitchFamily="18" charset="0"/>
              <a:buChar char="―"/>
            </a:pPr>
            <a:r>
              <a:rPr kumimoji="0" lang="es-ES" altLang="en-US" sz="1600" b="0">
                <a:solidFill>
                  <a:srgbClr val="002060"/>
                </a:solidFill>
                <a:latin typeface="Times New Roman" panose="02020603050405020304" pitchFamily="18" charset="0"/>
                <a:cs typeface="Times New Roman" panose="02020603050405020304" pitchFamily="18" charset="0"/>
              </a:rPr>
              <a:t> </a:t>
            </a:r>
            <a:r>
              <a:rPr kumimoji="0" lang="es-ES" altLang="en-US" sz="1600">
                <a:solidFill>
                  <a:srgbClr val="002060"/>
                </a:solidFill>
                <a:latin typeface="Times New Roman" panose="02020603050405020304" pitchFamily="18" charset="0"/>
                <a:cs typeface="Times New Roman" panose="02020603050405020304" pitchFamily="18" charset="0"/>
              </a:rPr>
              <a:t>Deuterio</a:t>
            </a:r>
            <a:r>
              <a:rPr kumimoji="0" lang="es-ES" altLang="en-US" sz="1600" b="0">
                <a:solidFill>
                  <a:srgbClr val="002060"/>
                </a:solidFill>
                <a:latin typeface="Times New Roman" panose="02020603050405020304" pitchFamily="18" charset="0"/>
                <a:cs typeface="Times New Roman" panose="02020603050405020304" pitchFamily="18" charset="0"/>
              </a:rPr>
              <a:t>: </a:t>
            </a:r>
            <a:r>
              <a:rPr kumimoji="0" lang="es-ES" altLang="en-US" sz="1600" b="0" baseline="30000">
                <a:solidFill>
                  <a:srgbClr val="002060"/>
                </a:solidFill>
                <a:latin typeface="Times New Roman" panose="02020603050405020304" pitchFamily="18" charset="0"/>
                <a:cs typeface="Times New Roman" panose="02020603050405020304" pitchFamily="18" charset="0"/>
              </a:rPr>
              <a:t>2</a:t>
            </a:r>
            <a:r>
              <a:rPr kumimoji="0" lang="es-ES" altLang="en-US" sz="1600" b="0">
                <a:solidFill>
                  <a:srgbClr val="002060"/>
                </a:solidFill>
                <a:latin typeface="Times New Roman" panose="02020603050405020304" pitchFamily="18" charset="0"/>
                <a:cs typeface="Times New Roman" panose="02020603050405020304" pitchFamily="18" charset="0"/>
              </a:rPr>
              <a:t>H</a:t>
            </a:r>
            <a:r>
              <a:rPr kumimoji="0" lang="es-ES" altLang="en-US" sz="1600" b="0" baseline="-25000">
                <a:solidFill>
                  <a:srgbClr val="002060"/>
                </a:solidFill>
                <a:latin typeface="Times New Roman" panose="02020603050405020304" pitchFamily="18" charset="0"/>
                <a:cs typeface="Times New Roman" panose="02020603050405020304" pitchFamily="18" charset="0"/>
              </a:rPr>
              <a:t>1</a:t>
            </a:r>
            <a:r>
              <a:rPr kumimoji="0" lang="es-ES" altLang="en-US" sz="1600" b="0">
                <a:solidFill>
                  <a:srgbClr val="002060"/>
                </a:solidFill>
                <a:latin typeface="Times New Roman" panose="02020603050405020304" pitchFamily="18" charset="0"/>
                <a:cs typeface="Times New Roman" panose="02020603050405020304" pitchFamily="18" charset="0"/>
              </a:rPr>
              <a:t> o </a:t>
            </a:r>
            <a:r>
              <a:rPr kumimoji="0" lang="es-ES" altLang="en-US" sz="1600" b="0" baseline="30000">
                <a:solidFill>
                  <a:srgbClr val="002060"/>
                </a:solidFill>
                <a:latin typeface="Times New Roman" panose="02020603050405020304" pitchFamily="18" charset="0"/>
                <a:cs typeface="Times New Roman" panose="02020603050405020304" pitchFamily="18" charset="0"/>
              </a:rPr>
              <a:t>2</a:t>
            </a:r>
            <a:r>
              <a:rPr kumimoji="0" lang="es-ES" altLang="en-US" sz="1600" b="0">
                <a:solidFill>
                  <a:srgbClr val="002060"/>
                </a:solidFill>
                <a:latin typeface="Times New Roman" panose="02020603050405020304" pitchFamily="18" charset="0"/>
                <a:cs typeface="Times New Roman" panose="02020603050405020304" pitchFamily="18" charset="0"/>
              </a:rPr>
              <a:t>D</a:t>
            </a:r>
            <a:r>
              <a:rPr kumimoji="0" lang="es-ES" altLang="en-US" sz="1600" b="0" baseline="-25000">
                <a:solidFill>
                  <a:srgbClr val="002060"/>
                </a:solidFill>
                <a:latin typeface="Times New Roman" panose="02020603050405020304" pitchFamily="18" charset="0"/>
                <a:cs typeface="Times New Roman" panose="02020603050405020304" pitchFamily="18" charset="0"/>
              </a:rPr>
              <a:t>1</a:t>
            </a:r>
            <a:r>
              <a:rPr kumimoji="0" lang="es-ES" altLang="en-US" sz="1600" b="0">
                <a:solidFill>
                  <a:srgbClr val="002060"/>
                </a:solidFill>
                <a:latin typeface="Times New Roman" panose="02020603050405020304" pitchFamily="18" charset="0"/>
                <a:cs typeface="Times New Roman" panose="02020603050405020304" pitchFamily="18" charset="0"/>
              </a:rPr>
              <a:t> (1 protón, 1 neutrón, 1 electrón); 0,0156% de abundancia</a:t>
            </a:r>
          </a:p>
          <a:p>
            <a:pPr eaLnBrk="1" hangingPunct="1">
              <a:spcBef>
                <a:spcPts val="600"/>
              </a:spcBef>
              <a:buClr>
                <a:srgbClr val="FF0000"/>
              </a:buClr>
              <a:buFont typeface="Times New Roman" panose="02020603050405020304" pitchFamily="18" charset="0"/>
              <a:buChar char="―"/>
            </a:pPr>
            <a:r>
              <a:rPr kumimoji="0" lang="es-ES" altLang="en-US" sz="1600" b="0">
                <a:solidFill>
                  <a:srgbClr val="002060"/>
                </a:solidFill>
                <a:latin typeface="Times New Roman" panose="02020603050405020304" pitchFamily="18" charset="0"/>
                <a:cs typeface="Times New Roman" panose="02020603050405020304" pitchFamily="18" charset="0"/>
              </a:rPr>
              <a:t> </a:t>
            </a:r>
            <a:r>
              <a:rPr kumimoji="0" lang="es-ES" altLang="en-US" sz="1600">
                <a:solidFill>
                  <a:srgbClr val="002060"/>
                </a:solidFill>
                <a:latin typeface="Times New Roman" panose="02020603050405020304" pitchFamily="18" charset="0"/>
                <a:cs typeface="Times New Roman" panose="02020603050405020304" pitchFamily="18" charset="0"/>
              </a:rPr>
              <a:t>Tritio</a:t>
            </a:r>
            <a:r>
              <a:rPr kumimoji="0" lang="es-ES" altLang="en-US" sz="1600" b="0">
                <a:solidFill>
                  <a:srgbClr val="002060"/>
                </a:solidFill>
                <a:latin typeface="Times New Roman" panose="02020603050405020304" pitchFamily="18" charset="0"/>
                <a:cs typeface="Times New Roman" panose="02020603050405020304" pitchFamily="18" charset="0"/>
              </a:rPr>
              <a:t>: </a:t>
            </a:r>
            <a:r>
              <a:rPr kumimoji="0" lang="es-ES" altLang="en-US" sz="1600" b="0" baseline="30000">
                <a:solidFill>
                  <a:srgbClr val="002060"/>
                </a:solidFill>
                <a:latin typeface="Times New Roman" panose="02020603050405020304" pitchFamily="18" charset="0"/>
                <a:cs typeface="Times New Roman" panose="02020603050405020304" pitchFamily="18" charset="0"/>
              </a:rPr>
              <a:t>3</a:t>
            </a:r>
            <a:r>
              <a:rPr kumimoji="0" lang="es-ES" altLang="en-US" sz="1600" b="0">
                <a:solidFill>
                  <a:srgbClr val="002060"/>
                </a:solidFill>
                <a:latin typeface="Times New Roman" panose="02020603050405020304" pitchFamily="18" charset="0"/>
                <a:cs typeface="Times New Roman" panose="02020603050405020304" pitchFamily="18" charset="0"/>
              </a:rPr>
              <a:t>H</a:t>
            </a:r>
            <a:r>
              <a:rPr kumimoji="0" lang="es-ES" altLang="en-US" sz="1600" b="0" baseline="-25000">
                <a:solidFill>
                  <a:srgbClr val="002060"/>
                </a:solidFill>
                <a:latin typeface="Times New Roman" panose="02020603050405020304" pitchFamily="18" charset="0"/>
                <a:cs typeface="Times New Roman" panose="02020603050405020304" pitchFamily="18" charset="0"/>
              </a:rPr>
              <a:t>1</a:t>
            </a:r>
            <a:r>
              <a:rPr kumimoji="0" lang="es-ES" altLang="en-US" sz="1600" b="0">
                <a:solidFill>
                  <a:srgbClr val="002060"/>
                </a:solidFill>
                <a:latin typeface="Times New Roman" panose="02020603050405020304" pitchFamily="18" charset="0"/>
                <a:cs typeface="Times New Roman" panose="02020603050405020304" pitchFamily="18" charset="0"/>
              </a:rPr>
              <a:t> o </a:t>
            </a:r>
            <a:r>
              <a:rPr kumimoji="0" lang="es-ES" altLang="en-US" sz="1600" b="0" baseline="30000">
                <a:solidFill>
                  <a:srgbClr val="002060"/>
                </a:solidFill>
                <a:latin typeface="Times New Roman" panose="02020603050405020304" pitchFamily="18" charset="0"/>
                <a:cs typeface="Times New Roman" panose="02020603050405020304" pitchFamily="18" charset="0"/>
              </a:rPr>
              <a:t>3</a:t>
            </a:r>
            <a:r>
              <a:rPr kumimoji="0" lang="es-ES" altLang="en-US" sz="1600" b="0">
                <a:solidFill>
                  <a:srgbClr val="002060"/>
                </a:solidFill>
                <a:latin typeface="Times New Roman" panose="02020603050405020304" pitchFamily="18" charset="0"/>
                <a:cs typeface="Times New Roman" panose="02020603050405020304" pitchFamily="18" charset="0"/>
              </a:rPr>
              <a:t>T</a:t>
            </a:r>
            <a:r>
              <a:rPr kumimoji="0" lang="es-ES" altLang="en-US" sz="1600" b="0" baseline="-25000">
                <a:solidFill>
                  <a:srgbClr val="002060"/>
                </a:solidFill>
                <a:latin typeface="Times New Roman" panose="02020603050405020304" pitchFamily="18" charset="0"/>
                <a:cs typeface="Times New Roman" panose="02020603050405020304" pitchFamily="18" charset="0"/>
              </a:rPr>
              <a:t>1</a:t>
            </a:r>
            <a:r>
              <a:rPr kumimoji="0" lang="es-ES" altLang="en-US" sz="1600" b="0">
                <a:solidFill>
                  <a:srgbClr val="002060"/>
                </a:solidFill>
                <a:latin typeface="Times New Roman" panose="02020603050405020304" pitchFamily="18" charset="0"/>
                <a:cs typeface="Times New Roman" panose="02020603050405020304" pitchFamily="18" charset="0"/>
              </a:rPr>
              <a:t> (1 protón, 2 neutrones, 1 electrón); muy escaso</a:t>
            </a:r>
          </a:p>
        </p:txBody>
      </p:sp>
      <p:sp>
        <p:nvSpPr>
          <p:cNvPr id="17423" name="Text Box 7"/>
          <p:cNvSpPr txBox="1">
            <a:spLocks noChangeArrowheads="1"/>
          </p:cNvSpPr>
          <p:nvPr/>
        </p:nvSpPr>
        <p:spPr bwMode="auto">
          <a:xfrm>
            <a:off x="6443663" y="404813"/>
            <a:ext cx="1944687"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
                <a:srgbClr val="FF3300"/>
              </a:buClr>
              <a:buFont typeface="Wingdings" panose="05000000000000000000" pitchFamily="2" charset="2"/>
              <a:buNone/>
            </a:pPr>
            <a:r>
              <a:rPr kumimoji="0" lang="es-ES" altLang="en-US" b="0">
                <a:latin typeface="Times New Roman" panose="02020603050405020304" pitchFamily="18" charset="0"/>
                <a:cs typeface="Times New Roman" panose="02020603050405020304" pitchFamily="18" charset="0"/>
              </a:rPr>
              <a:t>(apartado de solo lectura)</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a:solidFill>
                <a:schemeClr val="tx1"/>
              </a:solidFill>
              <a:latin typeface="Tahoma" panose="020B0604030504040204" pitchFamily="34" charset="0"/>
            </a:endParaRPr>
          </a:p>
        </p:txBody>
      </p:sp>
      <p:sp>
        <p:nvSpPr>
          <p:cNvPr id="18435"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a:solidFill>
                  <a:schemeClr val="tx1"/>
                </a:solidFill>
                <a:latin typeface="Calibri" panose="020F0502020204030204" pitchFamily="34" charset="0"/>
              </a:rPr>
              <a:t>Tema 8. El hidrógeno</a:t>
            </a:r>
          </a:p>
        </p:txBody>
      </p:sp>
      <p:sp>
        <p:nvSpPr>
          <p:cNvPr id="18436"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a:solidFill>
                  <a:srgbClr val="666699"/>
                </a:solidFill>
                <a:latin typeface="Tahoma" panose="020B0604030504040204" pitchFamily="34" charset="0"/>
              </a:rPr>
              <a:t>uned</a:t>
            </a:r>
          </a:p>
        </p:txBody>
      </p:sp>
      <p:sp>
        <p:nvSpPr>
          <p:cNvPr id="18437"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E9E63527-DC18-4838-BB33-EB811697382B}" type="slidenum">
              <a:rPr kumimoji="0" lang="en-US" altLang="en-US" sz="1400" b="0">
                <a:solidFill>
                  <a:schemeClr val="tx1"/>
                </a:solidFill>
                <a:latin typeface="Tahoma" panose="020B0604030504040204" pitchFamily="34" charset="0"/>
              </a:rPr>
              <a:pPr algn="r" eaLnBrk="1" hangingPunct="1">
                <a:spcBef>
                  <a:spcPct val="0"/>
                </a:spcBef>
                <a:buClrTx/>
                <a:buFontTx/>
                <a:buNone/>
              </a:pPr>
              <a:t>6</a:t>
            </a:fld>
            <a:endParaRPr kumimoji="0" lang="en-US" altLang="en-US" sz="1400" b="0">
              <a:solidFill>
                <a:schemeClr val="tx1"/>
              </a:solidFill>
              <a:latin typeface="Tahoma" panose="020B0604030504040204" pitchFamily="34" charset="0"/>
            </a:endParaRPr>
          </a:p>
        </p:txBody>
      </p:sp>
      <p:sp>
        <p:nvSpPr>
          <p:cNvPr id="18438" name="Rectangle 3"/>
          <p:cNvSpPr>
            <a:spLocks noChangeArrowheads="1"/>
          </p:cNvSpPr>
          <p:nvPr/>
        </p:nvSpPr>
        <p:spPr bwMode="auto">
          <a:xfrm>
            <a:off x="755650" y="1412875"/>
            <a:ext cx="7704138"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79388" indent="-179388"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5F5F5F"/>
              </a:buClr>
              <a:buFont typeface="Wingdings" panose="05000000000000000000" pitchFamily="2" charset="2"/>
              <a:buChar char="§"/>
            </a:pPr>
            <a:r>
              <a:rPr lang="es-ES" altLang="en-US" sz="1800" b="0">
                <a:latin typeface="Calibri" panose="020F0502020204030204" pitchFamily="34" charset="0"/>
              </a:rPr>
              <a:t>El hidrógeno aparece de forma natural en el gas natural o disuelto en el petróleo, pero los métodos de producción industrial parten del </a:t>
            </a:r>
            <a:r>
              <a:rPr lang="es-ES" altLang="en-US" sz="1800" b="0" u="sng">
                <a:latin typeface="Calibri" panose="020F0502020204030204" pitchFamily="34" charset="0"/>
              </a:rPr>
              <a:t>agua</a:t>
            </a:r>
            <a:r>
              <a:rPr lang="es-ES" altLang="en-US" sz="1800" b="0">
                <a:latin typeface="Calibri" panose="020F0502020204030204" pitchFamily="34" charset="0"/>
              </a:rPr>
              <a:t> como materia prima (directa o indirectamente)</a:t>
            </a:r>
          </a:p>
          <a:p>
            <a:pPr eaLnBrk="1" hangingPunct="1">
              <a:spcBef>
                <a:spcPts val="600"/>
              </a:spcBef>
              <a:buClr>
                <a:srgbClr val="5F5F5F"/>
              </a:buClr>
              <a:buFont typeface="Wingdings" panose="05000000000000000000" pitchFamily="2" charset="2"/>
              <a:buChar char="§"/>
            </a:pPr>
            <a:r>
              <a:rPr lang="es-ES" altLang="en-US" sz="1800" b="0" u="sng">
                <a:latin typeface="Calibri" panose="020F0502020204030204" pitchFamily="34" charset="0"/>
              </a:rPr>
              <a:t>Método</a:t>
            </a:r>
            <a:r>
              <a:rPr lang="es-ES" altLang="en-US" sz="1800" b="0">
                <a:latin typeface="Calibri" panose="020F0502020204030204" pitchFamily="34" charset="0"/>
              </a:rPr>
              <a:t>: descomposición del agua mediante aporte de energía, de magnitud equivalente a su energía libre de formación (–</a:t>
            </a:r>
            <a:r>
              <a:rPr lang="es-ES" altLang="en-US" sz="1800" b="0">
                <a:latin typeface="Times New Roman" panose="02020603050405020304" pitchFamily="18" charset="0"/>
                <a:cs typeface="Times New Roman" panose="02020603050405020304" pitchFamily="18" charset="0"/>
              </a:rPr>
              <a:t>∆</a:t>
            </a:r>
            <a:r>
              <a:rPr lang="es-ES" altLang="en-US" sz="1800" b="0" i="1">
                <a:latin typeface="Times New Roman" panose="02020603050405020304" pitchFamily="18" charset="0"/>
                <a:cs typeface="Times New Roman" panose="02020603050405020304" pitchFamily="18" charset="0"/>
              </a:rPr>
              <a:t>G</a:t>
            </a:r>
            <a:r>
              <a:rPr lang="es-ES" altLang="en-US" sz="1800" b="0">
                <a:latin typeface="Times New Roman" panose="02020603050405020304" pitchFamily="18" charset="0"/>
                <a:cs typeface="Times New Roman" panose="02020603050405020304" pitchFamily="18" charset="0"/>
              </a:rPr>
              <a:t>°</a:t>
            </a:r>
            <a:r>
              <a:rPr lang="es-ES" altLang="en-US" sz="1800" b="0">
                <a:latin typeface="Calibri" panose="020F0502020204030204" pitchFamily="34" charset="0"/>
              </a:rPr>
              <a:t>)</a:t>
            </a:r>
            <a:endParaRPr lang="es-ES" altLang="en-US" sz="1800">
              <a:latin typeface="Calibri" panose="020F0502020204030204" pitchFamily="34" charset="0"/>
            </a:endParaRPr>
          </a:p>
        </p:txBody>
      </p:sp>
      <p:sp>
        <p:nvSpPr>
          <p:cNvPr id="18439" name="Text Box 7"/>
          <p:cNvSpPr txBox="1">
            <a:spLocks noChangeArrowheads="1"/>
          </p:cNvSpPr>
          <p:nvPr/>
        </p:nvSpPr>
        <p:spPr bwMode="auto">
          <a:xfrm>
            <a:off x="468313" y="620713"/>
            <a:ext cx="6938962"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n-US">
                <a:solidFill>
                  <a:srgbClr val="006600"/>
                </a:solidFill>
                <a:latin typeface="Arial" panose="020B0604020202020204" pitchFamily="34" charset="0"/>
              </a:rPr>
              <a:t>5. Síntesis industrial del hidrógeno</a:t>
            </a:r>
          </a:p>
        </p:txBody>
      </p:sp>
      <p:pic>
        <p:nvPicPr>
          <p:cNvPr id="18440" name="Picture 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4213" y="3068638"/>
            <a:ext cx="53625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Rectangle 3"/>
          <p:cNvSpPr>
            <a:spLocks noChangeArrowheads="1"/>
          </p:cNvSpPr>
          <p:nvPr/>
        </p:nvSpPr>
        <p:spPr bwMode="auto">
          <a:xfrm>
            <a:off x="755650" y="3789363"/>
            <a:ext cx="7704138" cy="2268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179388" indent="-179388">
              <a:spcBef>
                <a:spcPts val="600"/>
              </a:spcBef>
              <a:buClr>
                <a:srgbClr val="5F5F5F"/>
              </a:buClr>
              <a:buFont typeface="Wingdings" pitchFamily="2" charset="2"/>
              <a:buChar char="§"/>
              <a:defRPr/>
            </a:pPr>
            <a:r>
              <a:rPr lang="es-ES" sz="1800" b="0" dirty="0">
                <a:solidFill>
                  <a:srgbClr val="002060"/>
                </a:solidFill>
                <a:latin typeface="Calibri" pitchFamily="34" charset="0"/>
                <a:cs typeface="Arial" charset="0"/>
              </a:rPr>
              <a:t>Aporte de energía de al menos 236 kJ/mol en forma térmica, eléctrica, </a:t>
            </a:r>
            <a:r>
              <a:rPr lang="es-ES" sz="1800" b="0" dirty="0" err="1">
                <a:solidFill>
                  <a:srgbClr val="002060"/>
                </a:solidFill>
                <a:latin typeface="Calibri" pitchFamily="34" charset="0"/>
                <a:cs typeface="Arial" charset="0"/>
              </a:rPr>
              <a:t>fotónica</a:t>
            </a:r>
            <a:r>
              <a:rPr lang="es-ES" sz="1800" b="0" dirty="0">
                <a:solidFill>
                  <a:srgbClr val="002060"/>
                </a:solidFill>
                <a:latin typeface="Calibri" pitchFamily="34" charset="0"/>
                <a:cs typeface="Arial" charset="0"/>
              </a:rPr>
              <a:t> o en ciclos termoquímicos</a:t>
            </a:r>
          </a:p>
          <a:p>
            <a:pPr marL="179388" indent="-179388">
              <a:spcBef>
                <a:spcPts val="600"/>
              </a:spcBef>
              <a:buClr>
                <a:srgbClr val="5F5F5F"/>
              </a:buClr>
              <a:buFont typeface="Wingdings" pitchFamily="2" charset="2"/>
              <a:buChar char="§"/>
              <a:defRPr/>
            </a:pPr>
            <a:r>
              <a:rPr lang="es-ES" sz="1800" b="0" dirty="0">
                <a:solidFill>
                  <a:srgbClr val="000000"/>
                </a:solidFill>
                <a:latin typeface="Calibri" pitchFamily="34" charset="0"/>
                <a:cs typeface="Arial" charset="0"/>
              </a:rPr>
              <a:t>Principales métodos:</a:t>
            </a:r>
          </a:p>
          <a:p>
            <a:pPr marL="914400" lvl="1" indent="-285750">
              <a:lnSpc>
                <a:spcPct val="90000"/>
              </a:lnSpc>
              <a:spcBef>
                <a:spcPct val="20000"/>
              </a:spcBef>
              <a:buFont typeface="+mj-lt"/>
              <a:buAutoNum type="arabicPeriod"/>
              <a:defRPr/>
            </a:pPr>
            <a:r>
              <a:rPr kumimoji="0" lang="es-ES" sz="1800" b="0" kern="0" dirty="0">
                <a:solidFill>
                  <a:srgbClr val="4D4D4D"/>
                </a:solidFill>
                <a:latin typeface="Calibri" pitchFamily="34" charset="0"/>
                <a:cs typeface="Arial" charset="0"/>
              </a:rPr>
              <a:t>Reformado del gas natural y de naftas con vapor de agua</a:t>
            </a:r>
          </a:p>
          <a:p>
            <a:pPr marL="914400" lvl="1" indent="-285750">
              <a:lnSpc>
                <a:spcPct val="90000"/>
              </a:lnSpc>
              <a:spcBef>
                <a:spcPct val="20000"/>
              </a:spcBef>
              <a:buFont typeface="+mj-lt"/>
              <a:buAutoNum type="arabicPeriod"/>
              <a:defRPr/>
            </a:pPr>
            <a:r>
              <a:rPr kumimoji="0" lang="es-ES" sz="1800" b="0" kern="0" dirty="0">
                <a:solidFill>
                  <a:srgbClr val="4D4D4D"/>
                </a:solidFill>
                <a:latin typeface="Calibri" pitchFamily="34" charset="0"/>
                <a:cs typeface="Arial" charset="0"/>
              </a:rPr>
              <a:t>Gasificación del carbón con vapor de agua</a:t>
            </a:r>
          </a:p>
          <a:p>
            <a:pPr marL="914400" lvl="1" indent="-285750">
              <a:lnSpc>
                <a:spcPct val="90000"/>
              </a:lnSpc>
              <a:spcBef>
                <a:spcPct val="20000"/>
              </a:spcBef>
              <a:buFont typeface="+mj-lt"/>
              <a:buAutoNum type="arabicPeriod"/>
              <a:defRPr/>
            </a:pPr>
            <a:r>
              <a:rPr kumimoji="0" lang="es-ES" sz="1800" b="0" kern="0" dirty="0">
                <a:solidFill>
                  <a:srgbClr val="4D4D4D"/>
                </a:solidFill>
                <a:latin typeface="Calibri" pitchFamily="34" charset="0"/>
                <a:cs typeface="Arial" charset="0"/>
              </a:rPr>
              <a:t>Electrólisis industrial del agua</a:t>
            </a:r>
          </a:p>
          <a:p>
            <a:pPr marL="179388" indent="-179388">
              <a:spcBef>
                <a:spcPts val="600"/>
              </a:spcBef>
              <a:buClr>
                <a:srgbClr val="5F5F5F"/>
              </a:buClr>
              <a:buFont typeface="Wingdings" pitchFamily="2" charset="2"/>
              <a:buChar char="§"/>
              <a:defRPr/>
            </a:pPr>
            <a:endParaRPr lang="es-ES" sz="1800" dirty="0">
              <a:solidFill>
                <a:srgbClr val="000000"/>
              </a:solidFill>
              <a:latin typeface="Calibri" pitchFamily="34" charset="0"/>
              <a:cs typeface="Arial" charset="0"/>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a:solidFill>
                <a:schemeClr val="tx1"/>
              </a:solidFill>
              <a:latin typeface="Tahoma" panose="020B0604030504040204" pitchFamily="34" charset="0"/>
            </a:endParaRPr>
          </a:p>
        </p:txBody>
      </p:sp>
      <p:sp>
        <p:nvSpPr>
          <p:cNvPr id="19459"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a:solidFill>
                  <a:schemeClr val="tx1"/>
                </a:solidFill>
                <a:latin typeface="Calibri" panose="020F0502020204030204" pitchFamily="34" charset="0"/>
              </a:rPr>
              <a:t>Tema 8. El hidrógeno</a:t>
            </a:r>
          </a:p>
        </p:txBody>
      </p:sp>
      <p:sp>
        <p:nvSpPr>
          <p:cNvPr id="19460"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a:solidFill>
                  <a:srgbClr val="666699"/>
                </a:solidFill>
                <a:latin typeface="Tahoma" panose="020B0604030504040204" pitchFamily="34" charset="0"/>
              </a:rPr>
              <a:t>uned</a:t>
            </a:r>
          </a:p>
        </p:txBody>
      </p:sp>
      <p:sp>
        <p:nvSpPr>
          <p:cNvPr id="19461"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DA04671D-D8C4-4BD4-B788-C1DCFF9AF20F}" type="slidenum">
              <a:rPr kumimoji="0" lang="en-US" altLang="en-US" sz="1400" b="0">
                <a:solidFill>
                  <a:schemeClr val="tx1"/>
                </a:solidFill>
                <a:latin typeface="Tahoma" panose="020B0604030504040204" pitchFamily="34" charset="0"/>
              </a:rPr>
              <a:pPr algn="r" eaLnBrk="1" hangingPunct="1">
                <a:spcBef>
                  <a:spcPct val="0"/>
                </a:spcBef>
                <a:buClrTx/>
                <a:buFontTx/>
                <a:buNone/>
              </a:pPr>
              <a:t>7</a:t>
            </a:fld>
            <a:endParaRPr kumimoji="0" lang="en-US" altLang="en-US" sz="1400" b="0">
              <a:solidFill>
                <a:schemeClr val="tx1"/>
              </a:solidFill>
              <a:latin typeface="Tahoma" panose="020B0604030504040204" pitchFamily="34" charset="0"/>
            </a:endParaRPr>
          </a:p>
        </p:txBody>
      </p:sp>
      <p:sp>
        <p:nvSpPr>
          <p:cNvPr id="21512" name="Rectangle 3"/>
          <p:cNvSpPr>
            <a:spLocks noChangeArrowheads="1"/>
          </p:cNvSpPr>
          <p:nvPr/>
        </p:nvSpPr>
        <p:spPr bwMode="auto">
          <a:xfrm>
            <a:off x="827088" y="1687513"/>
            <a:ext cx="7848600" cy="979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285750" indent="-285750">
              <a:spcBef>
                <a:spcPct val="20000"/>
              </a:spcBef>
              <a:buClr>
                <a:schemeClr val="accent6">
                  <a:lumMod val="75000"/>
                </a:schemeClr>
              </a:buClr>
              <a:buFont typeface="Wingdings" pitchFamily="2" charset="2"/>
              <a:buChar char="à"/>
              <a:defRPr/>
            </a:pPr>
            <a:r>
              <a:rPr lang="es-ES" sz="1800" b="0" dirty="0">
                <a:solidFill>
                  <a:srgbClr val="333333"/>
                </a:solidFill>
                <a:latin typeface="Calibri" pitchFamily="34" charset="0"/>
                <a:cs typeface="Arial" charset="0"/>
              </a:rPr>
              <a:t>Proceso actualmente en desventaja frente a otros por su elevado consumo de energía eléctrica (excepto si se utilizara energía solar)</a:t>
            </a:r>
          </a:p>
          <a:p>
            <a:pPr marL="285750" indent="-285750">
              <a:spcBef>
                <a:spcPct val="20000"/>
              </a:spcBef>
              <a:buClr>
                <a:schemeClr val="accent6">
                  <a:lumMod val="75000"/>
                </a:schemeClr>
              </a:buClr>
              <a:buFont typeface="Wingdings" pitchFamily="2" charset="2"/>
              <a:buChar char="à"/>
              <a:defRPr/>
            </a:pPr>
            <a:r>
              <a:rPr lang="es-ES" sz="1800" b="0" dirty="0">
                <a:solidFill>
                  <a:srgbClr val="333333"/>
                </a:solidFill>
                <a:latin typeface="Calibri" pitchFamily="34" charset="0"/>
                <a:cs typeface="Arial" charset="0"/>
              </a:rPr>
              <a:t>Descomposición electrolítica del agua: </a:t>
            </a:r>
          </a:p>
        </p:txBody>
      </p:sp>
      <p:sp>
        <p:nvSpPr>
          <p:cNvPr id="19463" name="Rectangle 3"/>
          <p:cNvSpPr>
            <a:spLocks noChangeArrowheads="1"/>
          </p:cNvSpPr>
          <p:nvPr/>
        </p:nvSpPr>
        <p:spPr bwMode="auto">
          <a:xfrm>
            <a:off x="536575" y="1196975"/>
            <a:ext cx="72040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79388" indent="-179388"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Wingdings" panose="05000000000000000000" pitchFamily="2" charset="2"/>
              <a:buChar char="§"/>
            </a:pPr>
            <a:r>
              <a:rPr lang="es-ES" altLang="en-US" sz="2000">
                <a:latin typeface="Calibri" panose="020F0502020204030204" pitchFamily="34" charset="0"/>
              </a:rPr>
              <a:t>4. Electrólisis industrial del agua</a:t>
            </a:r>
          </a:p>
        </p:txBody>
      </p:sp>
      <p:sp>
        <p:nvSpPr>
          <p:cNvPr id="19464" name="Text Box 17"/>
          <p:cNvSpPr txBox="1">
            <a:spLocks noChangeArrowheads="1"/>
          </p:cNvSpPr>
          <p:nvPr/>
        </p:nvSpPr>
        <p:spPr bwMode="auto">
          <a:xfrm>
            <a:off x="1547813" y="5516563"/>
            <a:ext cx="6553200"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r>
              <a:rPr kumimoji="0" lang="es-ES" altLang="en-US" sz="1400" b="0">
                <a:latin typeface="Tempus Sans ITC" panose="04020404030D07020202" pitchFamily="82" charset="0"/>
                <a:sym typeface="Wingdings" panose="05000000000000000000" pitchFamily="2" charset="2"/>
              </a:rPr>
              <a:t>A esta energía hay que añadir otras caídas de tensión adicionales, entre 0,6 y 1 V  </a:t>
            </a:r>
            <a:r>
              <a:rPr kumimoji="0" lang="es-ES" altLang="en-US" sz="1400" b="0">
                <a:solidFill>
                  <a:srgbClr val="FF0000"/>
                </a:solidFill>
                <a:latin typeface="Calibri" panose="020F0502020204030204" pitchFamily="34" charset="0"/>
                <a:cs typeface="Calibri" panose="020F0502020204030204" pitchFamily="34" charset="0"/>
                <a:sym typeface="Wingdings" panose="05000000000000000000" pitchFamily="2" charset="2"/>
              </a:rPr>
              <a:t></a:t>
            </a:r>
            <a:endParaRPr kumimoji="0" lang="es-ES" altLang="en-US" sz="1400" b="0" i="1">
              <a:solidFill>
                <a:srgbClr val="FF0000"/>
              </a:solidFill>
              <a:latin typeface="Tempus Sans ITC" panose="04020404030D07020202" pitchFamily="82" charset="0"/>
            </a:endParaRPr>
          </a:p>
        </p:txBody>
      </p:sp>
      <p:pic>
        <p:nvPicPr>
          <p:cNvPr id="1946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6313" y="2690813"/>
            <a:ext cx="2351087"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466" name="Rectangle 15"/>
          <p:cNvSpPr>
            <a:spLocks noChangeArrowheads="1"/>
          </p:cNvSpPr>
          <p:nvPr/>
        </p:nvSpPr>
        <p:spPr bwMode="auto">
          <a:xfrm>
            <a:off x="1149350" y="3128963"/>
            <a:ext cx="7416800" cy="658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FF0000"/>
              </a:buClr>
            </a:pPr>
            <a:r>
              <a:rPr kumimoji="0" lang="es-ES" altLang="en-US" sz="1600" b="0">
                <a:solidFill>
                  <a:srgbClr val="002060"/>
                </a:solidFill>
                <a:latin typeface="Times New Roman" panose="02020603050405020304" pitchFamily="18" charset="0"/>
                <a:cs typeface="Times New Roman" panose="02020603050405020304" pitchFamily="18" charset="0"/>
              </a:rPr>
              <a:t>∆</a:t>
            </a:r>
            <a:r>
              <a:rPr kumimoji="0" lang="es-ES" altLang="en-US" sz="1600" b="0" i="1">
                <a:solidFill>
                  <a:srgbClr val="002060"/>
                </a:solidFill>
                <a:latin typeface="Times New Roman" panose="02020603050405020304" pitchFamily="18" charset="0"/>
                <a:cs typeface="Times New Roman" panose="02020603050405020304" pitchFamily="18" charset="0"/>
              </a:rPr>
              <a:t>H</a:t>
            </a:r>
            <a:r>
              <a:rPr kumimoji="0" lang="es-ES" altLang="en-US" sz="1600" b="0">
                <a:solidFill>
                  <a:srgbClr val="002060"/>
                </a:solidFill>
                <a:latin typeface="Times New Roman" panose="02020603050405020304" pitchFamily="18" charset="0"/>
                <a:cs typeface="Times New Roman" panose="02020603050405020304" pitchFamily="18" charset="0"/>
              </a:rPr>
              <a:t>° = 285 kJ/mol</a:t>
            </a:r>
          </a:p>
          <a:p>
            <a:pPr eaLnBrk="1" hangingPunct="1">
              <a:spcBef>
                <a:spcPts val="600"/>
              </a:spcBef>
              <a:buClr>
                <a:srgbClr val="FF0000"/>
              </a:buClr>
            </a:pPr>
            <a:r>
              <a:rPr kumimoji="0" lang="es-ES" altLang="en-US" sz="1600" b="0">
                <a:solidFill>
                  <a:srgbClr val="002060"/>
                </a:solidFill>
                <a:latin typeface="Times New Roman" panose="02020603050405020304" pitchFamily="18" charset="0"/>
                <a:cs typeface="Times New Roman" panose="02020603050405020304" pitchFamily="18" charset="0"/>
              </a:rPr>
              <a:t>∆</a:t>
            </a:r>
            <a:r>
              <a:rPr kumimoji="0" lang="es-ES" altLang="en-US" sz="1600" b="0" i="1">
                <a:solidFill>
                  <a:srgbClr val="002060"/>
                </a:solidFill>
                <a:latin typeface="Times New Roman" panose="02020603050405020304" pitchFamily="18" charset="0"/>
                <a:cs typeface="Times New Roman" panose="02020603050405020304" pitchFamily="18" charset="0"/>
              </a:rPr>
              <a:t>S</a:t>
            </a:r>
            <a:r>
              <a:rPr kumimoji="0" lang="es-ES" altLang="en-US" sz="1600" b="0">
                <a:solidFill>
                  <a:srgbClr val="002060"/>
                </a:solidFill>
                <a:latin typeface="Times New Roman" panose="02020603050405020304" pitchFamily="18" charset="0"/>
                <a:cs typeface="Times New Roman" panose="02020603050405020304" pitchFamily="18" charset="0"/>
              </a:rPr>
              <a:t>° = 164,5 J/mol·K</a:t>
            </a:r>
          </a:p>
        </p:txBody>
      </p:sp>
      <p:sp>
        <p:nvSpPr>
          <p:cNvPr id="19467" name="Line 25"/>
          <p:cNvSpPr>
            <a:spLocks noChangeShapeType="1"/>
          </p:cNvSpPr>
          <p:nvPr/>
        </p:nvSpPr>
        <p:spPr bwMode="gray">
          <a:xfrm>
            <a:off x="3402013" y="3495675"/>
            <a:ext cx="306387" cy="0"/>
          </a:xfrm>
          <a:prstGeom prst="line">
            <a:avLst/>
          </a:prstGeom>
          <a:noFill/>
          <a:ln w="31750">
            <a:solidFill>
              <a:srgbClr val="33996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endParaRPr lang="es-ES"/>
          </a:p>
        </p:txBody>
      </p:sp>
      <p:sp>
        <p:nvSpPr>
          <p:cNvPr id="19468" name="12 Cerrar llave"/>
          <p:cNvSpPr>
            <a:spLocks/>
          </p:cNvSpPr>
          <p:nvPr/>
        </p:nvSpPr>
        <p:spPr bwMode="auto">
          <a:xfrm>
            <a:off x="3157538" y="3213100"/>
            <a:ext cx="141287" cy="574675"/>
          </a:xfrm>
          <a:prstGeom prst="rightBrace">
            <a:avLst>
              <a:gd name="adj1" fmla="val 37172"/>
              <a:gd name="adj2" fmla="val 50000"/>
            </a:avLst>
          </a:prstGeom>
          <a:noFill/>
          <a:ln w="31750" cap="rnd" algn="ctr">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a:solidFill>
                <a:schemeClr val="tx1"/>
              </a:solidFill>
              <a:latin typeface="Tahoma" panose="020B0604030504040204" pitchFamily="34" charset="0"/>
            </a:endParaRPr>
          </a:p>
        </p:txBody>
      </p:sp>
      <p:pic>
        <p:nvPicPr>
          <p:cNvPr id="1946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9838" y="3284538"/>
            <a:ext cx="1963737"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70" name="Picture 4"/>
          <p:cNvPicPr>
            <a:picLocks noChangeAspect="1" noChangeArrowheads="1"/>
          </p:cNvPicPr>
          <p:nvPr/>
        </p:nvPicPr>
        <p:blipFill>
          <a:blip r:embed="rId4">
            <a:extLst>
              <a:ext uri="{28A0092B-C50C-407E-A947-70E740481C1C}">
                <a14:useLocalDpi xmlns:a14="http://schemas.microsoft.com/office/drawing/2010/main" val="0"/>
              </a:ext>
            </a:extLst>
          </a:blip>
          <a:srcRect r="21201"/>
          <a:stretch>
            <a:fillRect/>
          </a:stretch>
        </p:blipFill>
        <p:spPr bwMode="auto">
          <a:xfrm>
            <a:off x="3797300" y="3644900"/>
            <a:ext cx="4765675" cy="293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7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59013" y="5108575"/>
            <a:ext cx="1627187" cy="26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472" name="Rectangle 15"/>
          <p:cNvSpPr>
            <a:spLocks noChangeArrowheads="1"/>
          </p:cNvSpPr>
          <p:nvPr/>
        </p:nvSpPr>
        <p:spPr bwMode="auto">
          <a:xfrm>
            <a:off x="1116013" y="5084763"/>
            <a:ext cx="13430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FF0000"/>
              </a:buClr>
            </a:pPr>
            <a:r>
              <a:rPr kumimoji="0" lang="es-ES" altLang="en-US" sz="1600" b="0">
                <a:solidFill>
                  <a:srgbClr val="002060"/>
                </a:solidFill>
                <a:latin typeface="Times New Roman" panose="02020603050405020304" pitchFamily="18" charset="0"/>
                <a:cs typeface="Times New Roman" panose="02020603050405020304" pitchFamily="18" charset="0"/>
              </a:rPr>
              <a:t>Como:</a:t>
            </a:r>
          </a:p>
        </p:txBody>
      </p:sp>
      <p:sp>
        <p:nvSpPr>
          <p:cNvPr id="19473" name="Line 25"/>
          <p:cNvSpPr>
            <a:spLocks noChangeShapeType="1"/>
          </p:cNvSpPr>
          <p:nvPr/>
        </p:nvSpPr>
        <p:spPr bwMode="gray">
          <a:xfrm>
            <a:off x="4418013" y="5253038"/>
            <a:ext cx="307975" cy="0"/>
          </a:xfrm>
          <a:prstGeom prst="line">
            <a:avLst/>
          </a:prstGeom>
          <a:noFill/>
          <a:ln w="31750">
            <a:solidFill>
              <a:srgbClr val="33996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endParaRPr lang="es-ES"/>
          </a:p>
        </p:txBody>
      </p:sp>
      <p:sp>
        <p:nvSpPr>
          <p:cNvPr id="19474" name="Rectangle 15"/>
          <p:cNvSpPr>
            <a:spLocks noChangeArrowheads="1"/>
          </p:cNvSpPr>
          <p:nvPr/>
        </p:nvSpPr>
        <p:spPr bwMode="auto">
          <a:xfrm>
            <a:off x="3708400" y="3949700"/>
            <a:ext cx="20415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FF0000"/>
              </a:buClr>
              <a:buFontTx/>
              <a:buNone/>
            </a:pPr>
            <a:r>
              <a:rPr kumimoji="0" lang="es-ES" altLang="en-US" sz="1800" b="0">
                <a:solidFill>
                  <a:srgbClr val="002060"/>
                </a:solidFill>
                <a:latin typeface="Times New Roman" panose="02020603050405020304" pitchFamily="18" charset="0"/>
                <a:cs typeface="Times New Roman" panose="02020603050405020304" pitchFamily="18" charset="0"/>
              </a:rPr>
              <a:t>∆</a:t>
            </a:r>
            <a:r>
              <a:rPr kumimoji="0" lang="es-ES" altLang="en-US" sz="1800" b="0" i="1">
                <a:solidFill>
                  <a:srgbClr val="002060"/>
                </a:solidFill>
                <a:latin typeface="Times New Roman" panose="02020603050405020304" pitchFamily="18" charset="0"/>
                <a:cs typeface="Times New Roman" panose="02020603050405020304" pitchFamily="18" charset="0"/>
              </a:rPr>
              <a:t>G</a:t>
            </a:r>
            <a:r>
              <a:rPr kumimoji="0" lang="es-ES" altLang="en-US" sz="1800" b="0">
                <a:solidFill>
                  <a:srgbClr val="002060"/>
                </a:solidFill>
                <a:latin typeface="Times New Roman" panose="02020603050405020304" pitchFamily="18" charset="0"/>
                <a:cs typeface="Times New Roman" panose="02020603050405020304" pitchFamily="18" charset="0"/>
              </a:rPr>
              <a:t>° = 236 kJ/mol</a:t>
            </a:r>
          </a:p>
        </p:txBody>
      </p:sp>
      <p:pic>
        <p:nvPicPr>
          <p:cNvPr id="19475"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29200" y="5095875"/>
            <a:ext cx="3322638" cy="32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476" name="Text Box 7"/>
          <p:cNvSpPr txBox="1">
            <a:spLocks noChangeArrowheads="1"/>
          </p:cNvSpPr>
          <p:nvPr/>
        </p:nvSpPr>
        <p:spPr bwMode="auto">
          <a:xfrm>
            <a:off x="179388" y="476250"/>
            <a:ext cx="6938962"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s-ES" sz="1800" b="0">
                <a:solidFill>
                  <a:srgbClr val="006600"/>
                </a:solidFill>
                <a:latin typeface="Arial" panose="020B0604020202020204" pitchFamily="34" charset="0"/>
              </a:rPr>
              <a:t>5. Síntesis industrial del hidrógeno</a:t>
            </a:r>
          </a:p>
        </p:txBody>
      </p:sp>
      <p:sp>
        <p:nvSpPr>
          <p:cNvPr id="22" name="Rectangle 3"/>
          <p:cNvSpPr>
            <a:spLocks noChangeArrowheads="1"/>
          </p:cNvSpPr>
          <p:nvPr/>
        </p:nvSpPr>
        <p:spPr bwMode="auto">
          <a:xfrm>
            <a:off x="827088" y="4437063"/>
            <a:ext cx="78486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285750" indent="-285750">
              <a:spcBef>
                <a:spcPct val="20000"/>
              </a:spcBef>
              <a:buClr>
                <a:schemeClr val="accent6">
                  <a:lumMod val="75000"/>
                </a:schemeClr>
              </a:buClr>
              <a:buFont typeface="Wingdings" pitchFamily="2" charset="2"/>
              <a:buChar char="à"/>
              <a:defRPr/>
            </a:pPr>
            <a:r>
              <a:rPr lang="es-ES" sz="1800" b="0" dirty="0">
                <a:solidFill>
                  <a:srgbClr val="333333"/>
                </a:solidFill>
                <a:latin typeface="Calibri" pitchFamily="34" charset="0"/>
                <a:cs typeface="Arial" charset="0"/>
              </a:rPr>
              <a:t>Potencial mínimo E</a:t>
            </a:r>
            <a:r>
              <a:rPr lang="es-ES" sz="1800" b="0" baseline="30000" dirty="0">
                <a:solidFill>
                  <a:srgbClr val="333333"/>
                </a:solidFill>
                <a:latin typeface="Calibri" pitchFamily="34" charset="0"/>
                <a:cs typeface="Arial" charset="0"/>
              </a:rPr>
              <a:t>0</a:t>
            </a:r>
            <a:r>
              <a:rPr lang="es-ES" sz="1800" b="0" dirty="0">
                <a:solidFill>
                  <a:srgbClr val="333333"/>
                </a:solidFill>
                <a:latin typeface="Calibri" pitchFamily="34" charset="0"/>
                <a:cs typeface="Arial" charset="0"/>
              </a:rPr>
              <a:t> en condiciones estándar para que se produzca la electrólisis:</a:t>
            </a:r>
          </a:p>
        </p:txBody>
      </p:sp>
      <p:sp>
        <p:nvSpPr>
          <p:cNvPr id="19478" name="Rectangle 15"/>
          <p:cNvSpPr>
            <a:spLocks noChangeArrowheads="1"/>
          </p:cNvSpPr>
          <p:nvPr/>
        </p:nvSpPr>
        <p:spPr bwMode="auto">
          <a:xfrm>
            <a:off x="1116013" y="5876925"/>
            <a:ext cx="6624637" cy="58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FF0000"/>
              </a:buClr>
            </a:pPr>
            <a:r>
              <a:rPr kumimoji="0" lang="es-ES" altLang="en-US" sz="1600" b="0">
                <a:solidFill>
                  <a:srgbClr val="002060"/>
                </a:solidFill>
                <a:latin typeface="Times New Roman" panose="02020603050405020304" pitchFamily="18" charset="0"/>
                <a:cs typeface="Times New Roman" panose="02020603050405020304" pitchFamily="18" charset="0"/>
              </a:rPr>
              <a:t>La energía real necesaria para producir H</a:t>
            </a:r>
            <a:r>
              <a:rPr kumimoji="0" lang="es-ES" altLang="en-US" sz="1600" b="0" baseline="-25000">
                <a:solidFill>
                  <a:srgbClr val="002060"/>
                </a:solidFill>
                <a:latin typeface="Times New Roman" panose="02020603050405020304" pitchFamily="18" charset="0"/>
                <a:cs typeface="Times New Roman" panose="02020603050405020304" pitchFamily="18" charset="0"/>
              </a:rPr>
              <a:t>2</a:t>
            </a:r>
            <a:r>
              <a:rPr kumimoji="0" lang="es-ES" altLang="en-US" sz="1600" b="0">
                <a:solidFill>
                  <a:srgbClr val="002060"/>
                </a:solidFill>
                <a:latin typeface="Times New Roman" panose="02020603050405020304" pitchFamily="18" charset="0"/>
                <a:cs typeface="Times New Roman" panose="02020603050405020304" pitchFamily="18" charset="0"/>
              </a:rPr>
              <a:t> por electrólisis del agua oscila entre 350 y 430 kJ/mol (97 – 118 kWh/kmol)</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11"/>
          <p:cNvPicPr>
            <a:picLocks noChangeAspect="1" noChangeArrowheads="1"/>
          </p:cNvPicPr>
          <p:nvPr/>
        </p:nvPicPr>
        <p:blipFill>
          <a:blip r:embed="rId2">
            <a:extLst>
              <a:ext uri="{28A0092B-C50C-407E-A947-70E740481C1C}">
                <a14:useLocalDpi xmlns:a14="http://schemas.microsoft.com/office/drawing/2010/main" val="0"/>
              </a:ext>
            </a:extLst>
          </a:blip>
          <a:srcRect r="39806" b="38383"/>
          <a:stretch>
            <a:fillRect/>
          </a:stretch>
        </p:blipFill>
        <p:spPr bwMode="auto">
          <a:xfrm>
            <a:off x="2209800" y="2763838"/>
            <a:ext cx="3455988" cy="681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83"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a:solidFill>
                <a:schemeClr val="tx1"/>
              </a:solidFill>
              <a:latin typeface="Tahoma" panose="020B0604030504040204" pitchFamily="34" charset="0"/>
            </a:endParaRPr>
          </a:p>
        </p:txBody>
      </p:sp>
      <p:sp>
        <p:nvSpPr>
          <p:cNvPr id="20484"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a:solidFill>
                  <a:schemeClr val="tx1"/>
                </a:solidFill>
                <a:latin typeface="Calibri" panose="020F0502020204030204" pitchFamily="34" charset="0"/>
              </a:rPr>
              <a:t>Tema 8. El hidrógeno</a:t>
            </a:r>
          </a:p>
        </p:txBody>
      </p:sp>
      <p:sp>
        <p:nvSpPr>
          <p:cNvPr id="20485"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a:solidFill>
                  <a:srgbClr val="666699"/>
                </a:solidFill>
                <a:latin typeface="Tahoma" panose="020B0604030504040204" pitchFamily="34" charset="0"/>
              </a:rPr>
              <a:t>uned</a:t>
            </a:r>
          </a:p>
        </p:txBody>
      </p:sp>
      <p:sp>
        <p:nvSpPr>
          <p:cNvPr id="20486"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803F297F-1755-4FC0-8CC0-2AE6C2D3AF95}" type="slidenum">
              <a:rPr kumimoji="0" lang="en-US" altLang="en-US" sz="1400" b="0">
                <a:solidFill>
                  <a:schemeClr val="tx1"/>
                </a:solidFill>
                <a:latin typeface="Tahoma" panose="020B0604030504040204" pitchFamily="34" charset="0"/>
              </a:rPr>
              <a:pPr algn="r" eaLnBrk="1" hangingPunct="1">
                <a:spcBef>
                  <a:spcPct val="0"/>
                </a:spcBef>
                <a:buClrTx/>
                <a:buFontTx/>
                <a:buNone/>
              </a:pPr>
              <a:t>8</a:t>
            </a:fld>
            <a:endParaRPr kumimoji="0" lang="en-US" altLang="en-US" sz="1400" b="0">
              <a:solidFill>
                <a:schemeClr val="tx1"/>
              </a:solidFill>
              <a:latin typeface="Tahoma" panose="020B0604030504040204" pitchFamily="34" charset="0"/>
            </a:endParaRPr>
          </a:p>
        </p:txBody>
      </p:sp>
      <p:sp>
        <p:nvSpPr>
          <p:cNvPr id="13" name="Rectangle 3"/>
          <p:cNvSpPr>
            <a:spLocks noChangeArrowheads="1"/>
          </p:cNvSpPr>
          <p:nvPr/>
        </p:nvSpPr>
        <p:spPr bwMode="auto">
          <a:xfrm>
            <a:off x="827088" y="1484313"/>
            <a:ext cx="5257800"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285750" indent="-285750">
              <a:spcBef>
                <a:spcPct val="20000"/>
              </a:spcBef>
              <a:buClr>
                <a:schemeClr val="accent6">
                  <a:lumMod val="75000"/>
                </a:schemeClr>
              </a:buClr>
              <a:buFont typeface="Wingdings" pitchFamily="2" charset="2"/>
              <a:buChar char="à"/>
              <a:defRPr/>
            </a:pPr>
            <a:r>
              <a:rPr lang="es-ES" sz="1800" b="0" dirty="0">
                <a:solidFill>
                  <a:srgbClr val="333333"/>
                </a:solidFill>
                <a:latin typeface="Calibri" pitchFamily="34" charset="0"/>
                <a:cs typeface="Arial" charset="0"/>
              </a:rPr>
              <a:t>Componentes de un electrizador: electrodos, baño electrolítico, </a:t>
            </a:r>
            <a:r>
              <a:rPr lang="es-ES" sz="1800" b="0" dirty="0" err="1">
                <a:solidFill>
                  <a:srgbClr val="333333"/>
                </a:solidFill>
                <a:latin typeface="Calibri" pitchFamily="34" charset="0"/>
                <a:cs typeface="Arial" charset="0"/>
              </a:rPr>
              <a:t>interfase</a:t>
            </a:r>
            <a:r>
              <a:rPr lang="es-ES" sz="1800" b="0" dirty="0">
                <a:solidFill>
                  <a:srgbClr val="333333"/>
                </a:solidFill>
                <a:latin typeface="Calibri" pitchFamily="34" charset="0"/>
                <a:cs typeface="Arial" charset="0"/>
              </a:rPr>
              <a:t> (diafragma o puente salino) y fuente de energía eléctrica</a:t>
            </a:r>
          </a:p>
          <a:p>
            <a:pPr marL="285750" indent="-285750">
              <a:spcBef>
                <a:spcPct val="20000"/>
              </a:spcBef>
              <a:buClr>
                <a:schemeClr val="accent6">
                  <a:lumMod val="75000"/>
                </a:schemeClr>
              </a:buClr>
              <a:buFont typeface="Wingdings" pitchFamily="2" charset="2"/>
              <a:buChar char="à"/>
              <a:defRPr/>
            </a:pPr>
            <a:r>
              <a:rPr lang="es-ES" sz="1800" b="0" dirty="0" err="1">
                <a:solidFill>
                  <a:srgbClr val="333333"/>
                </a:solidFill>
                <a:latin typeface="Calibri" pitchFamily="34" charset="0"/>
                <a:cs typeface="Arial" charset="0"/>
              </a:rPr>
              <a:t>Semirreaciones</a:t>
            </a:r>
            <a:r>
              <a:rPr lang="es-ES" sz="1800" b="0" dirty="0">
                <a:solidFill>
                  <a:srgbClr val="333333"/>
                </a:solidFill>
                <a:latin typeface="Calibri" pitchFamily="34" charset="0"/>
                <a:cs typeface="Arial" charset="0"/>
              </a:rPr>
              <a:t> sobre los electrodos:</a:t>
            </a:r>
          </a:p>
        </p:txBody>
      </p:sp>
      <p:sp>
        <p:nvSpPr>
          <p:cNvPr id="20488" name="Rectangle 15"/>
          <p:cNvSpPr>
            <a:spLocks noChangeArrowheads="1"/>
          </p:cNvSpPr>
          <p:nvPr/>
        </p:nvSpPr>
        <p:spPr bwMode="auto">
          <a:xfrm>
            <a:off x="1042988" y="4879975"/>
            <a:ext cx="7489825" cy="164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FF0000"/>
              </a:buClr>
            </a:pPr>
            <a:r>
              <a:rPr kumimoji="0" lang="es-ES" altLang="en-US" sz="1600" b="0">
                <a:solidFill>
                  <a:srgbClr val="002060"/>
                </a:solidFill>
                <a:latin typeface="Times New Roman" panose="02020603050405020304" pitchFamily="18" charset="0"/>
                <a:cs typeface="Times New Roman" panose="02020603050405020304" pitchFamily="18" charset="0"/>
              </a:rPr>
              <a:t>La </a:t>
            </a:r>
            <a:r>
              <a:rPr kumimoji="0" lang="es-ES" altLang="en-US" sz="1600" b="0" i="1">
                <a:solidFill>
                  <a:srgbClr val="002060"/>
                </a:solidFill>
                <a:latin typeface="Times New Roman" panose="02020603050405020304" pitchFamily="18" charset="0"/>
                <a:cs typeface="Times New Roman" panose="02020603050405020304" pitchFamily="18" charset="0"/>
              </a:rPr>
              <a:t>conductividad electrolítica del baño</a:t>
            </a:r>
            <a:r>
              <a:rPr kumimoji="0" lang="es-ES" altLang="en-US" sz="1600" b="0">
                <a:solidFill>
                  <a:srgbClr val="002060"/>
                </a:solidFill>
                <a:latin typeface="Times New Roman" panose="02020603050405020304" pitchFamily="18" charset="0"/>
                <a:cs typeface="Times New Roman" panose="02020603050405020304" pitchFamily="18" charset="0"/>
              </a:rPr>
              <a:t> se consigue añadiendo un electrolito (ácido o álcali) y mejora a menor distancia entre electrodos</a:t>
            </a:r>
          </a:p>
          <a:p>
            <a:pPr eaLnBrk="1" hangingPunct="1">
              <a:spcBef>
                <a:spcPts val="600"/>
              </a:spcBef>
              <a:buClr>
                <a:srgbClr val="FF0000"/>
              </a:buClr>
            </a:pPr>
            <a:r>
              <a:rPr kumimoji="0" lang="es-ES" altLang="en-US" sz="1600" b="0">
                <a:solidFill>
                  <a:srgbClr val="002060"/>
                </a:solidFill>
                <a:latin typeface="Times New Roman" panose="02020603050405020304" pitchFamily="18" charset="0"/>
                <a:cs typeface="Times New Roman" panose="02020603050405020304" pitchFamily="18" charset="0"/>
              </a:rPr>
              <a:t>Una mayor </a:t>
            </a:r>
            <a:r>
              <a:rPr kumimoji="0" lang="es-ES" altLang="en-US" sz="1600" b="0" i="1">
                <a:solidFill>
                  <a:srgbClr val="002060"/>
                </a:solidFill>
                <a:latin typeface="Times New Roman" panose="02020603050405020304" pitchFamily="18" charset="0"/>
                <a:cs typeface="Times New Roman" panose="02020603050405020304" pitchFamily="18" charset="0"/>
              </a:rPr>
              <a:t>densidad de corriente</a:t>
            </a:r>
            <a:r>
              <a:rPr kumimoji="0" lang="es-ES" altLang="en-US" sz="1600" b="0">
                <a:solidFill>
                  <a:srgbClr val="002060"/>
                </a:solidFill>
                <a:latin typeface="Times New Roman" panose="02020603050405020304" pitchFamily="18" charset="0"/>
                <a:cs typeface="Times New Roman" panose="02020603050405020304" pitchFamily="18" charset="0"/>
              </a:rPr>
              <a:t> (relación entre corriente y superficie de electrodos </a:t>
            </a:r>
            <a:r>
              <a:rPr kumimoji="0" lang="es-ES" altLang="en-US" sz="1600" b="0" i="1">
                <a:solidFill>
                  <a:srgbClr val="002060"/>
                </a:solidFill>
                <a:latin typeface="Times New Roman" panose="02020603050405020304" pitchFamily="18" charset="0"/>
                <a:cs typeface="Times New Roman" panose="02020603050405020304" pitchFamily="18" charset="0"/>
              </a:rPr>
              <a:t>I/S</a:t>
            </a:r>
            <a:r>
              <a:rPr kumimoji="0" lang="es-ES" altLang="en-US" sz="1600" b="0">
                <a:solidFill>
                  <a:srgbClr val="002060"/>
                </a:solidFill>
                <a:latin typeface="Times New Roman" panose="02020603050405020304" pitchFamily="18" charset="0"/>
                <a:cs typeface="Times New Roman" panose="02020603050405020304" pitchFamily="18" charset="0"/>
              </a:rPr>
              <a:t>) aumenta la producción, pero favorece la sobretensión y la polarización de los electrodos y reduce el rendimiento. Compromiso económico entre rendimiento y coste de los electrodos</a:t>
            </a:r>
          </a:p>
        </p:txBody>
      </p:sp>
      <p:pic>
        <p:nvPicPr>
          <p:cNvPr id="20489" name="Picture 6" descr="Full-size image (16 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7125" y="1525588"/>
            <a:ext cx="2828925" cy="284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90" name="Text Box 7"/>
          <p:cNvSpPr txBox="1">
            <a:spLocks noChangeArrowheads="1"/>
          </p:cNvSpPr>
          <p:nvPr/>
        </p:nvSpPr>
        <p:spPr bwMode="auto">
          <a:xfrm>
            <a:off x="179388" y="476250"/>
            <a:ext cx="6938962"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s-ES" sz="1800" b="0">
                <a:solidFill>
                  <a:srgbClr val="006600"/>
                </a:solidFill>
                <a:latin typeface="Arial" panose="020B0604020202020204" pitchFamily="34" charset="0"/>
              </a:rPr>
              <a:t>5. Síntesis industrial del hidrógeno</a:t>
            </a:r>
          </a:p>
        </p:txBody>
      </p:sp>
      <p:sp>
        <p:nvSpPr>
          <p:cNvPr id="20491" name="Rectangle 3"/>
          <p:cNvSpPr>
            <a:spLocks noChangeArrowheads="1"/>
          </p:cNvSpPr>
          <p:nvPr/>
        </p:nvSpPr>
        <p:spPr bwMode="auto">
          <a:xfrm>
            <a:off x="179388" y="765175"/>
            <a:ext cx="763587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Calibri" panose="020F0502020204030204" pitchFamily="34" charset="0"/>
              <a:buChar char="→"/>
            </a:pPr>
            <a:r>
              <a:rPr lang="es-ES" altLang="es-ES" sz="1800" b="0" i="1">
                <a:latin typeface="Calibri" panose="020F0502020204030204" pitchFamily="34" charset="0"/>
              </a:rPr>
              <a:t>4. Electrólisis industrial del agua</a:t>
            </a:r>
          </a:p>
        </p:txBody>
      </p:sp>
      <p:sp>
        <p:nvSpPr>
          <p:cNvPr id="20492" name="Rectangle 15"/>
          <p:cNvSpPr>
            <a:spLocks noChangeArrowheads="1"/>
          </p:cNvSpPr>
          <p:nvPr/>
        </p:nvSpPr>
        <p:spPr bwMode="auto">
          <a:xfrm>
            <a:off x="1042988" y="3540125"/>
            <a:ext cx="4824412"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FF0000"/>
              </a:buClr>
            </a:pPr>
            <a:r>
              <a:rPr kumimoji="0" lang="es-ES" altLang="en-US" sz="1600" b="0">
                <a:solidFill>
                  <a:srgbClr val="002060"/>
                </a:solidFill>
                <a:latin typeface="Times New Roman" panose="02020603050405020304" pitchFamily="18" charset="0"/>
                <a:cs typeface="Times New Roman" panose="02020603050405020304" pitchFamily="18" charset="0"/>
              </a:rPr>
              <a:t>A mayor </a:t>
            </a:r>
            <a:r>
              <a:rPr kumimoji="0" lang="es-ES" altLang="en-US" sz="1600" b="0" i="1">
                <a:solidFill>
                  <a:srgbClr val="002060"/>
                </a:solidFill>
                <a:latin typeface="Times New Roman" panose="02020603050405020304" pitchFamily="18" charset="0"/>
                <a:cs typeface="Times New Roman" panose="02020603050405020304" pitchFamily="18" charset="0"/>
              </a:rPr>
              <a:t>T</a:t>
            </a:r>
            <a:r>
              <a:rPr kumimoji="0" lang="es-ES" altLang="en-US" sz="1600" b="0">
                <a:solidFill>
                  <a:srgbClr val="002060"/>
                </a:solidFill>
                <a:latin typeface="Times New Roman" panose="02020603050405020304" pitchFamily="18" charset="0"/>
                <a:cs typeface="Times New Roman" panose="02020603050405020304" pitchFamily="18" charset="0"/>
              </a:rPr>
              <a:t> se reduce el valor de ∆</a:t>
            </a:r>
            <a:r>
              <a:rPr kumimoji="0" lang="es-ES" altLang="en-US" sz="1600" b="0" i="1">
                <a:solidFill>
                  <a:srgbClr val="002060"/>
                </a:solidFill>
                <a:latin typeface="Times New Roman" panose="02020603050405020304" pitchFamily="18" charset="0"/>
                <a:cs typeface="Times New Roman" panose="02020603050405020304" pitchFamily="18" charset="0"/>
              </a:rPr>
              <a:t>G</a:t>
            </a:r>
            <a:r>
              <a:rPr kumimoji="0" lang="es-ES" altLang="en-US" sz="1600" b="0">
                <a:solidFill>
                  <a:srgbClr val="002060"/>
                </a:solidFill>
                <a:latin typeface="Times New Roman" panose="02020603050405020304" pitchFamily="18" charset="0"/>
                <a:cs typeface="Times New Roman" panose="02020603050405020304" pitchFamily="18" charset="0"/>
              </a:rPr>
              <a:t>° y a mayor </a:t>
            </a:r>
            <a:r>
              <a:rPr kumimoji="0" lang="es-ES" altLang="en-US" sz="1600" b="0" i="1">
                <a:solidFill>
                  <a:srgbClr val="002060"/>
                </a:solidFill>
                <a:latin typeface="Times New Roman" panose="02020603050405020304" pitchFamily="18" charset="0"/>
                <a:cs typeface="Times New Roman" panose="02020603050405020304" pitchFamily="18" charset="0"/>
              </a:rPr>
              <a:t>P</a:t>
            </a:r>
            <a:r>
              <a:rPr kumimoji="0" lang="es-ES" altLang="en-US" sz="1600" b="0">
                <a:solidFill>
                  <a:srgbClr val="002060"/>
                </a:solidFill>
                <a:latin typeface="Times New Roman" panose="02020603050405020304" pitchFamily="18" charset="0"/>
                <a:cs typeface="Times New Roman" panose="02020603050405020304" pitchFamily="18" charset="0"/>
              </a:rPr>
              <a:t> el rendimiento mejora. Se suele trabajar entre 800 y 1100 °C y a presiones de 2,8 MPa</a:t>
            </a:r>
          </a:p>
        </p:txBody>
      </p:sp>
      <p:sp>
        <p:nvSpPr>
          <p:cNvPr id="15" name="Rectangle 3"/>
          <p:cNvSpPr>
            <a:spLocks noChangeArrowheads="1"/>
          </p:cNvSpPr>
          <p:nvPr/>
        </p:nvSpPr>
        <p:spPr bwMode="auto">
          <a:xfrm>
            <a:off x="827088" y="4545013"/>
            <a:ext cx="5257800"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285750" indent="-285750">
              <a:spcBef>
                <a:spcPct val="20000"/>
              </a:spcBef>
              <a:buClr>
                <a:schemeClr val="accent6">
                  <a:lumMod val="75000"/>
                </a:schemeClr>
              </a:buClr>
              <a:buFont typeface="Wingdings" pitchFamily="2" charset="2"/>
              <a:buChar char="à"/>
              <a:defRPr/>
            </a:pPr>
            <a:r>
              <a:rPr lang="es-ES" sz="1800" b="0" dirty="0">
                <a:solidFill>
                  <a:srgbClr val="333333"/>
                </a:solidFill>
                <a:latin typeface="Calibri" pitchFamily="34" charset="0"/>
                <a:cs typeface="Arial" charset="0"/>
              </a:rPr>
              <a:t>Otros factores:</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a:solidFill>
                <a:schemeClr val="tx1"/>
              </a:solidFill>
              <a:latin typeface="Tahoma" panose="020B0604030504040204" pitchFamily="34" charset="0"/>
            </a:endParaRPr>
          </a:p>
        </p:txBody>
      </p:sp>
      <p:sp>
        <p:nvSpPr>
          <p:cNvPr id="21507"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a:solidFill>
                  <a:schemeClr val="tx1"/>
                </a:solidFill>
                <a:latin typeface="Calibri" panose="020F0502020204030204" pitchFamily="34" charset="0"/>
              </a:rPr>
              <a:t>Tema 8. El hidrógeno</a:t>
            </a:r>
          </a:p>
        </p:txBody>
      </p:sp>
      <p:sp>
        <p:nvSpPr>
          <p:cNvPr id="21508"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a:solidFill>
                  <a:srgbClr val="666699"/>
                </a:solidFill>
                <a:latin typeface="Tahoma" panose="020B0604030504040204" pitchFamily="34" charset="0"/>
              </a:rPr>
              <a:t>uned</a:t>
            </a:r>
          </a:p>
        </p:txBody>
      </p:sp>
      <p:sp>
        <p:nvSpPr>
          <p:cNvPr id="21509"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B51EE858-3B5E-4B77-B274-B3EF9FE12FD2}" type="slidenum">
              <a:rPr kumimoji="0" lang="en-US" altLang="en-US" sz="1400" b="0">
                <a:solidFill>
                  <a:schemeClr val="tx1"/>
                </a:solidFill>
                <a:latin typeface="Tahoma" panose="020B0604030504040204" pitchFamily="34" charset="0"/>
              </a:rPr>
              <a:pPr algn="r" eaLnBrk="1" hangingPunct="1">
                <a:spcBef>
                  <a:spcPct val="0"/>
                </a:spcBef>
                <a:buClrTx/>
                <a:buFontTx/>
                <a:buNone/>
              </a:pPr>
              <a:t>9</a:t>
            </a:fld>
            <a:endParaRPr kumimoji="0" lang="en-US" altLang="en-US" sz="1400" b="0">
              <a:solidFill>
                <a:schemeClr val="tx1"/>
              </a:solidFill>
              <a:latin typeface="Tahoma" panose="020B0604030504040204" pitchFamily="34" charset="0"/>
            </a:endParaRPr>
          </a:p>
        </p:txBody>
      </p:sp>
      <p:sp>
        <p:nvSpPr>
          <p:cNvPr id="19" name="Rectangle 3"/>
          <p:cNvSpPr>
            <a:spLocks noChangeArrowheads="1"/>
          </p:cNvSpPr>
          <p:nvPr/>
        </p:nvSpPr>
        <p:spPr bwMode="auto">
          <a:xfrm>
            <a:off x="900113" y="1484313"/>
            <a:ext cx="7200900" cy="1284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179388" indent="-179388">
              <a:spcBef>
                <a:spcPts val="600"/>
              </a:spcBef>
              <a:buClr>
                <a:srgbClr val="5F5F5F"/>
              </a:buClr>
              <a:buFont typeface="Wingdings" pitchFamily="2" charset="2"/>
              <a:buChar char="§"/>
              <a:defRPr/>
            </a:pPr>
            <a:r>
              <a:rPr lang="es-ES" sz="1800" b="0" dirty="0">
                <a:solidFill>
                  <a:srgbClr val="000000"/>
                </a:solidFill>
                <a:latin typeface="Calibri" pitchFamily="34" charset="0"/>
                <a:cs typeface="Arial" charset="0"/>
              </a:rPr>
              <a:t>Tres tipos de electrolizadores comerciales:</a:t>
            </a:r>
          </a:p>
          <a:p>
            <a:pPr marL="914400" lvl="1" indent="-285750">
              <a:lnSpc>
                <a:spcPct val="90000"/>
              </a:lnSpc>
              <a:spcBef>
                <a:spcPct val="20000"/>
              </a:spcBef>
              <a:buFont typeface="+mj-lt"/>
              <a:buAutoNum type="arabicPeriod"/>
              <a:defRPr/>
            </a:pPr>
            <a:r>
              <a:rPr kumimoji="0" lang="es-ES" sz="1800" b="0" kern="0" dirty="0">
                <a:solidFill>
                  <a:srgbClr val="4D4D4D"/>
                </a:solidFill>
                <a:latin typeface="Calibri" pitchFamily="34" charset="0"/>
                <a:cs typeface="Arial" charset="0"/>
              </a:rPr>
              <a:t>Electrolizadores alcalinos</a:t>
            </a:r>
          </a:p>
          <a:p>
            <a:pPr marL="914400" lvl="1" indent="-285750">
              <a:lnSpc>
                <a:spcPct val="90000"/>
              </a:lnSpc>
              <a:spcBef>
                <a:spcPct val="20000"/>
              </a:spcBef>
              <a:buFont typeface="+mj-lt"/>
              <a:buAutoNum type="arabicPeriod"/>
              <a:defRPr/>
            </a:pPr>
            <a:r>
              <a:rPr kumimoji="0" lang="es-ES" sz="1800" b="0" kern="0" dirty="0">
                <a:solidFill>
                  <a:srgbClr val="4D4D4D"/>
                </a:solidFill>
                <a:latin typeface="Calibri" pitchFamily="34" charset="0"/>
                <a:cs typeface="Arial" charset="0"/>
              </a:rPr>
              <a:t>Electrolizadores de membrana de intercambio protónico (PEM)</a:t>
            </a:r>
          </a:p>
          <a:p>
            <a:pPr marL="914400" lvl="1" indent="-285750">
              <a:lnSpc>
                <a:spcPct val="90000"/>
              </a:lnSpc>
              <a:spcBef>
                <a:spcPct val="20000"/>
              </a:spcBef>
              <a:buFont typeface="+mj-lt"/>
              <a:buAutoNum type="arabicPeriod"/>
              <a:defRPr/>
            </a:pPr>
            <a:r>
              <a:rPr kumimoji="0" lang="es-ES" sz="1800" b="0" kern="0" dirty="0">
                <a:solidFill>
                  <a:srgbClr val="4D4D4D"/>
                </a:solidFill>
                <a:latin typeface="Calibri" pitchFamily="34" charset="0"/>
                <a:cs typeface="Arial" charset="0"/>
              </a:rPr>
              <a:t>Electrolizadores cerámicos de alta temperatura</a:t>
            </a:r>
          </a:p>
        </p:txBody>
      </p:sp>
      <p:sp>
        <p:nvSpPr>
          <p:cNvPr id="21511" name="Text Box 7"/>
          <p:cNvSpPr txBox="1">
            <a:spLocks noChangeArrowheads="1"/>
          </p:cNvSpPr>
          <p:nvPr/>
        </p:nvSpPr>
        <p:spPr bwMode="auto">
          <a:xfrm>
            <a:off x="179388" y="476250"/>
            <a:ext cx="6938962"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s-ES" sz="1800" b="0">
                <a:solidFill>
                  <a:srgbClr val="006600"/>
                </a:solidFill>
                <a:latin typeface="Arial" panose="020B0604020202020204" pitchFamily="34" charset="0"/>
              </a:rPr>
              <a:t>5. Síntesis industrial del hidrógeno</a:t>
            </a:r>
          </a:p>
        </p:txBody>
      </p:sp>
      <p:sp>
        <p:nvSpPr>
          <p:cNvPr id="21512" name="Rectangle 3"/>
          <p:cNvSpPr>
            <a:spLocks noChangeArrowheads="1"/>
          </p:cNvSpPr>
          <p:nvPr/>
        </p:nvSpPr>
        <p:spPr bwMode="auto">
          <a:xfrm>
            <a:off x="179388" y="765175"/>
            <a:ext cx="763587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Calibri" panose="020F0502020204030204" pitchFamily="34" charset="0"/>
              <a:buChar char="→"/>
            </a:pPr>
            <a:r>
              <a:rPr lang="es-ES" altLang="es-ES" sz="1800" b="0" i="1">
                <a:latin typeface="Calibri" panose="020F0502020204030204" pitchFamily="34" charset="0"/>
              </a:rPr>
              <a:t>4. Electrólisis industrial del agua</a:t>
            </a:r>
          </a:p>
        </p:txBody>
      </p:sp>
      <p:pic>
        <p:nvPicPr>
          <p:cNvPr id="21513" name="Picture 2" descr="https://www.enaa.or.jp/WE-NET/image/suiso/suiso4_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979738"/>
            <a:ext cx="6105525"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inicial">
  <a:themeElements>
    <a:clrScheme name="inicial 9">
      <a:dk1>
        <a:srgbClr val="000080"/>
      </a:dk1>
      <a:lt1>
        <a:srgbClr val="FFFFFF"/>
      </a:lt1>
      <a:dk2>
        <a:srgbClr val="3366CC"/>
      </a:dk2>
      <a:lt2>
        <a:srgbClr val="FFFFFF"/>
      </a:lt2>
      <a:accent1>
        <a:srgbClr val="006699"/>
      </a:accent1>
      <a:accent2>
        <a:srgbClr val="6699FF"/>
      </a:accent2>
      <a:accent3>
        <a:srgbClr val="FFFFFF"/>
      </a:accent3>
      <a:accent4>
        <a:srgbClr val="00006C"/>
      </a:accent4>
      <a:accent5>
        <a:srgbClr val="AAB8CA"/>
      </a:accent5>
      <a:accent6>
        <a:srgbClr val="5C8AE7"/>
      </a:accent6>
      <a:hlink>
        <a:srgbClr val="0000FF"/>
      </a:hlink>
      <a:folHlink>
        <a:srgbClr val="0000FF"/>
      </a:folHlink>
    </a:clrScheme>
    <a:fontScheme name="inicial">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CCFF"/>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2075" tIns="46038" rIns="92075" bIns="46038"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1" lang="en-US" sz="2800" b="1" i="0" u="none" strike="noStrike" cap="none" normalizeH="0" baseline="0" smtClean="0">
            <a:ln>
              <a:noFill/>
            </a:ln>
            <a:solidFill>
              <a:srgbClr val="0033CC"/>
            </a:solidFill>
            <a:effectLst>
              <a:outerShdw blurRad="38100" dist="38100" dir="2700000" algn="tl">
                <a:srgbClr val="000000">
                  <a:alpha val="43137"/>
                </a:srgbClr>
              </a:outerShdw>
            </a:effectLst>
            <a:latin typeface="Verdana" pitchFamily="34" charset="0"/>
          </a:defRPr>
        </a:defPPr>
      </a:lstStyle>
    </a:spDef>
    <a:lnDef>
      <a:spPr bwMode="auto">
        <a:xfrm>
          <a:off x="0" y="0"/>
          <a:ext cx="1" cy="1"/>
        </a:xfrm>
        <a:custGeom>
          <a:avLst/>
          <a:gdLst/>
          <a:ahLst/>
          <a:cxnLst/>
          <a:rect l="0" t="0" r="0" b="0"/>
          <a:pathLst/>
        </a:custGeom>
        <a:solidFill>
          <a:srgbClr val="CCCCFF"/>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2075" tIns="46038" rIns="92075" bIns="46038"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1" lang="en-US" sz="2800" b="1" i="0" u="none" strike="noStrike" cap="none" normalizeH="0" baseline="0" smtClean="0">
            <a:ln>
              <a:noFill/>
            </a:ln>
            <a:solidFill>
              <a:srgbClr val="0033CC"/>
            </a:solidFill>
            <a:effectLst>
              <a:outerShdw blurRad="38100" dist="38100" dir="2700000" algn="tl">
                <a:srgbClr val="000000">
                  <a:alpha val="43137"/>
                </a:srgbClr>
              </a:outerShdw>
            </a:effectLst>
            <a:latin typeface="Verdana" pitchFamily="34" charset="0"/>
          </a:defRPr>
        </a:defPPr>
      </a:lstStyle>
    </a:lnDef>
  </a:objectDefaults>
  <a:extraClrSchemeLst>
    <a:extraClrScheme>
      <a:clrScheme name="inicial 1">
        <a:dk1>
          <a:srgbClr val="00354E"/>
        </a:dk1>
        <a:lt1>
          <a:srgbClr val="EAEAEA"/>
        </a:lt1>
        <a:dk2>
          <a:srgbClr val="006699"/>
        </a:dk2>
        <a:lt2>
          <a:srgbClr val="CCECFF"/>
        </a:lt2>
        <a:accent1>
          <a:srgbClr val="006699"/>
        </a:accent1>
        <a:accent2>
          <a:srgbClr val="6699FF"/>
        </a:accent2>
        <a:accent3>
          <a:srgbClr val="AAB8CA"/>
        </a:accent3>
        <a:accent4>
          <a:srgbClr val="C8C8C8"/>
        </a:accent4>
        <a:accent5>
          <a:srgbClr val="AAB8CA"/>
        </a:accent5>
        <a:accent6>
          <a:srgbClr val="5C8AE7"/>
        </a:accent6>
        <a:hlink>
          <a:srgbClr val="CCCCFF"/>
        </a:hlink>
        <a:folHlink>
          <a:srgbClr val="5E6FD4"/>
        </a:folHlink>
      </a:clrScheme>
      <a:clrMap bg1="dk2" tx1="lt1" bg2="dk1" tx2="lt2" accent1="accent1" accent2="accent2" accent3="accent3" accent4="accent4" accent5="accent5" accent6="accent6" hlink="hlink" folHlink="folHlink"/>
    </a:extraClrScheme>
    <a:extraClrScheme>
      <a:clrScheme name="inicial 2">
        <a:dk1>
          <a:srgbClr val="000080"/>
        </a:dk1>
        <a:lt1>
          <a:srgbClr val="FFFFFF"/>
        </a:lt1>
        <a:dk2>
          <a:srgbClr val="3366CC"/>
        </a:dk2>
        <a:lt2>
          <a:srgbClr val="7A7C93"/>
        </a:lt2>
        <a:accent1>
          <a:srgbClr val="006699"/>
        </a:accent1>
        <a:accent2>
          <a:srgbClr val="6699FF"/>
        </a:accent2>
        <a:accent3>
          <a:srgbClr val="FFFFFF"/>
        </a:accent3>
        <a:accent4>
          <a:srgbClr val="00006C"/>
        </a:accent4>
        <a:accent5>
          <a:srgbClr val="AAB8CA"/>
        </a:accent5>
        <a:accent6>
          <a:srgbClr val="5C8AE7"/>
        </a:accent6>
        <a:hlink>
          <a:srgbClr val="CCCCFF"/>
        </a:hlink>
        <a:folHlink>
          <a:srgbClr val="5E6FD4"/>
        </a:folHlink>
      </a:clrScheme>
      <a:clrMap bg1="lt1" tx1="dk1" bg2="lt2" tx2="dk2" accent1="accent1" accent2="accent2" accent3="accent3" accent4="accent4" accent5="accent5" accent6="accent6" hlink="hlink" folHlink="folHlink"/>
    </a:extraClrScheme>
    <a:extraClrScheme>
      <a:clrScheme name="inicial 3">
        <a:dk1>
          <a:srgbClr val="000000"/>
        </a:dk1>
        <a:lt1>
          <a:srgbClr val="FFFFFF"/>
        </a:lt1>
        <a:dk2>
          <a:srgbClr val="000000"/>
        </a:dk2>
        <a:lt2>
          <a:srgbClr val="868686"/>
        </a:lt2>
        <a:accent1>
          <a:srgbClr val="969696"/>
        </a:accent1>
        <a:accent2>
          <a:srgbClr val="CBCBCB"/>
        </a:accent2>
        <a:accent3>
          <a:srgbClr val="FFFFFF"/>
        </a:accent3>
        <a:accent4>
          <a:srgbClr val="000000"/>
        </a:accent4>
        <a:accent5>
          <a:srgbClr val="C9C9C9"/>
        </a:accent5>
        <a:accent6>
          <a:srgbClr val="B8B8B8"/>
        </a:accent6>
        <a:hlink>
          <a:srgbClr val="EAEAEA"/>
        </a:hlink>
        <a:folHlink>
          <a:srgbClr val="5F5F5F"/>
        </a:folHlink>
      </a:clrScheme>
      <a:clrMap bg1="lt1" tx1="dk1" bg2="lt2" tx2="dk2" accent1="accent1" accent2="accent2" accent3="accent3" accent4="accent4" accent5="accent5" accent6="accent6" hlink="hlink" folHlink="folHlink"/>
    </a:extraClrScheme>
    <a:extraClrScheme>
      <a:clrScheme name="inicial 4">
        <a:dk1>
          <a:srgbClr val="660066"/>
        </a:dk1>
        <a:lt1>
          <a:srgbClr val="EAEAEA"/>
        </a:lt1>
        <a:dk2>
          <a:srgbClr val="3366CC"/>
        </a:dk2>
        <a:lt2>
          <a:srgbClr val="7A7C93"/>
        </a:lt2>
        <a:accent1>
          <a:srgbClr val="00CCCC"/>
        </a:accent1>
        <a:accent2>
          <a:srgbClr val="CC66FF"/>
        </a:accent2>
        <a:accent3>
          <a:srgbClr val="F3F3F3"/>
        </a:accent3>
        <a:accent4>
          <a:srgbClr val="560056"/>
        </a:accent4>
        <a:accent5>
          <a:srgbClr val="AAE2E2"/>
        </a:accent5>
        <a:accent6>
          <a:srgbClr val="B95CE7"/>
        </a:accent6>
        <a:hlink>
          <a:srgbClr val="CCFFCC"/>
        </a:hlink>
        <a:folHlink>
          <a:srgbClr val="FFCC66"/>
        </a:folHlink>
      </a:clrScheme>
      <a:clrMap bg1="lt1" tx1="dk1" bg2="lt2" tx2="dk2" accent1="accent1" accent2="accent2" accent3="accent3" accent4="accent4" accent5="accent5" accent6="accent6" hlink="hlink" folHlink="folHlink"/>
    </a:extraClrScheme>
    <a:extraClrScheme>
      <a:clrScheme name="inicial 5">
        <a:dk1>
          <a:srgbClr val="003366"/>
        </a:dk1>
        <a:lt1>
          <a:srgbClr val="EAEAEA"/>
        </a:lt1>
        <a:dk2>
          <a:srgbClr val="009999"/>
        </a:dk2>
        <a:lt2>
          <a:srgbClr val="FFFFFF"/>
        </a:lt2>
        <a:accent1>
          <a:srgbClr val="008080"/>
        </a:accent1>
        <a:accent2>
          <a:srgbClr val="00CCCC"/>
        </a:accent2>
        <a:accent3>
          <a:srgbClr val="AACACA"/>
        </a:accent3>
        <a:accent4>
          <a:srgbClr val="C8C8C8"/>
        </a:accent4>
        <a:accent5>
          <a:srgbClr val="AAC0C0"/>
        </a:accent5>
        <a:accent6>
          <a:srgbClr val="00B9B9"/>
        </a:accent6>
        <a:hlink>
          <a:srgbClr val="A7DDE1"/>
        </a:hlink>
        <a:folHlink>
          <a:srgbClr val="319CB7"/>
        </a:folHlink>
      </a:clrScheme>
      <a:clrMap bg1="dk2" tx1="lt1" bg2="dk1" tx2="lt2" accent1="accent1" accent2="accent2" accent3="accent3" accent4="accent4" accent5="accent5" accent6="accent6" hlink="hlink" folHlink="folHlink"/>
    </a:extraClrScheme>
    <a:extraClrScheme>
      <a:clrScheme name="inicial 6">
        <a:dk1>
          <a:srgbClr val="00354E"/>
        </a:dk1>
        <a:lt1>
          <a:srgbClr val="EAEAEA"/>
        </a:lt1>
        <a:dk2>
          <a:srgbClr val="6D67AA"/>
        </a:dk2>
        <a:lt2>
          <a:srgbClr val="CCCCFF"/>
        </a:lt2>
        <a:accent1>
          <a:srgbClr val="6600CC"/>
        </a:accent1>
        <a:accent2>
          <a:srgbClr val="9999FF"/>
        </a:accent2>
        <a:accent3>
          <a:srgbClr val="BAB8D2"/>
        </a:accent3>
        <a:accent4>
          <a:srgbClr val="C8C8C8"/>
        </a:accent4>
        <a:accent5>
          <a:srgbClr val="B8AAE2"/>
        </a:accent5>
        <a:accent6>
          <a:srgbClr val="8A8AE7"/>
        </a:accent6>
        <a:hlink>
          <a:srgbClr val="CCCCFF"/>
        </a:hlink>
        <a:folHlink>
          <a:srgbClr val="9D70B8"/>
        </a:folHlink>
      </a:clrScheme>
      <a:clrMap bg1="dk2" tx1="lt1" bg2="dk1" tx2="lt2" accent1="accent1" accent2="accent2" accent3="accent3" accent4="accent4" accent5="accent5" accent6="accent6" hlink="hlink" folHlink="folHlink"/>
    </a:extraClrScheme>
    <a:extraClrScheme>
      <a:clrScheme name="inicial 7">
        <a:dk1>
          <a:srgbClr val="000080"/>
        </a:dk1>
        <a:lt1>
          <a:srgbClr val="FFFFFF"/>
        </a:lt1>
        <a:dk2>
          <a:srgbClr val="3366CC"/>
        </a:dk2>
        <a:lt2>
          <a:srgbClr val="7A7C93"/>
        </a:lt2>
        <a:accent1>
          <a:srgbClr val="006699"/>
        </a:accent1>
        <a:accent2>
          <a:srgbClr val="6699FF"/>
        </a:accent2>
        <a:accent3>
          <a:srgbClr val="FFFFFF"/>
        </a:accent3>
        <a:accent4>
          <a:srgbClr val="00006C"/>
        </a:accent4>
        <a:accent5>
          <a:srgbClr val="AAB8CA"/>
        </a:accent5>
        <a:accent6>
          <a:srgbClr val="5C8AE7"/>
        </a:accent6>
        <a:hlink>
          <a:srgbClr val="5F5F5F"/>
        </a:hlink>
        <a:folHlink>
          <a:srgbClr val="5F5F5F"/>
        </a:folHlink>
      </a:clrScheme>
      <a:clrMap bg1="lt1" tx1="dk1" bg2="lt2" tx2="dk2" accent1="accent1" accent2="accent2" accent3="accent3" accent4="accent4" accent5="accent5" accent6="accent6" hlink="hlink" folHlink="folHlink"/>
    </a:extraClrScheme>
    <a:extraClrScheme>
      <a:clrScheme name="inicial 8">
        <a:dk1>
          <a:srgbClr val="000080"/>
        </a:dk1>
        <a:lt1>
          <a:srgbClr val="FFFFFF"/>
        </a:lt1>
        <a:dk2>
          <a:srgbClr val="3366CC"/>
        </a:dk2>
        <a:lt2>
          <a:srgbClr val="7A7C93"/>
        </a:lt2>
        <a:accent1>
          <a:srgbClr val="006699"/>
        </a:accent1>
        <a:accent2>
          <a:srgbClr val="6699FF"/>
        </a:accent2>
        <a:accent3>
          <a:srgbClr val="FFFFFF"/>
        </a:accent3>
        <a:accent4>
          <a:srgbClr val="00006C"/>
        </a:accent4>
        <a:accent5>
          <a:srgbClr val="AAB8CA"/>
        </a:accent5>
        <a:accent6>
          <a:srgbClr val="5C8AE7"/>
        </a:accent6>
        <a:hlink>
          <a:srgbClr val="0000FF"/>
        </a:hlink>
        <a:folHlink>
          <a:srgbClr val="0000FF"/>
        </a:folHlink>
      </a:clrScheme>
      <a:clrMap bg1="lt1" tx1="dk1" bg2="lt2" tx2="dk2" accent1="accent1" accent2="accent2" accent3="accent3" accent4="accent4" accent5="accent5" accent6="accent6" hlink="hlink" folHlink="folHlink"/>
    </a:extraClrScheme>
    <a:extraClrScheme>
      <a:clrScheme name="inicial 9">
        <a:dk1>
          <a:srgbClr val="000080"/>
        </a:dk1>
        <a:lt1>
          <a:srgbClr val="FFFFFF"/>
        </a:lt1>
        <a:dk2>
          <a:srgbClr val="3366CC"/>
        </a:dk2>
        <a:lt2>
          <a:srgbClr val="FFFFFF"/>
        </a:lt2>
        <a:accent1>
          <a:srgbClr val="006699"/>
        </a:accent1>
        <a:accent2>
          <a:srgbClr val="6699FF"/>
        </a:accent2>
        <a:accent3>
          <a:srgbClr val="FFFFFF"/>
        </a:accent3>
        <a:accent4>
          <a:srgbClr val="00006C"/>
        </a:accent4>
        <a:accent5>
          <a:srgbClr val="AAB8CA"/>
        </a:accent5>
        <a:accent6>
          <a:srgbClr val="5C8AE7"/>
        </a:accent6>
        <a:hlink>
          <a:srgbClr val="0000FF"/>
        </a:hlink>
        <a:folHlink>
          <a:srgbClr val="0000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19574</TotalTime>
  <Words>3500</Words>
  <Application>Microsoft Office PowerPoint</Application>
  <PresentationFormat>Presentación en pantalla (4:3)</PresentationFormat>
  <Paragraphs>356</Paragraphs>
  <Slides>31</Slides>
  <Notes>0</Notes>
  <HiddenSlides>0</HiddenSlides>
  <MMClips>0</MMClips>
  <ScaleCrop>false</ScaleCrop>
  <HeadingPairs>
    <vt:vector size="8" baseType="variant">
      <vt:variant>
        <vt:lpstr>Fuentes usadas</vt:lpstr>
      </vt:variant>
      <vt:variant>
        <vt:i4>10</vt:i4>
      </vt:variant>
      <vt:variant>
        <vt:lpstr>Tema</vt:lpstr>
      </vt:variant>
      <vt:variant>
        <vt:i4>1</vt:i4>
      </vt:variant>
      <vt:variant>
        <vt:lpstr>Servidores OLE incrustados</vt:lpstr>
      </vt:variant>
      <vt:variant>
        <vt:i4>1</vt:i4>
      </vt:variant>
      <vt:variant>
        <vt:lpstr>Títulos de diapositiva</vt:lpstr>
      </vt:variant>
      <vt:variant>
        <vt:i4>31</vt:i4>
      </vt:variant>
    </vt:vector>
  </HeadingPairs>
  <TitlesOfParts>
    <vt:vector size="43" baseType="lpstr">
      <vt:lpstr>Verdana</vt:lpstr>
      <vt:lpstr>Arial</vt:lpstr>
      <vt:lpstr>Times</vt:lpstr>
      <vt:lpstr>Calibri</vt:lpstr>
      <vt:lpstr>Tahoma</vt:lpstr>
      <vt:lpstr>Times New Roman</vt:lpstr>
      <vt:lpstr>Wingdings</vt:lpstr>
      <vt:lpstr>Tempus Sans ITC</vt:lpstr>
      <vt:lpstr>Bradley Hand ITC</vt:lpstr>
      <vt:lpstr>Arial Narrow</vt:lpstr>
      <vt:lpstr>inicial</vt:lpstr>
      <vt:lpstr>MathType 5.0 Equation</vt:lpstr>
      <vt:lpstr>Programa</vt:lpstr>
      <vt:lpstr>Presentación de PowerPoint</vt:lpstr>
      <vt:lpstr>Contenido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UNED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JOSE LORENZO BALENZATEGUI MANZANARES</cp:lastModifiedBy>
  <cp:revision>1796</cp:revision>
  <cp:lastPrinted>2003-03-06T17:45:16Z</cp:lastPrinted>
  <dcterms:created xsi:type="dcterms:W3CDTF">2002-08-03T16:38:44Z</dcterms:created>
  <dcterms:modified xsi:type="dcterms:W3CDTF">2025-01-27T11:00:03Z</dcterms:modified>
</cp:coreProperties>
</file>