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81" r:id="rId2"/>
    <p:sldId id="631" r:id="rId3"/>
    <p:sldId id="654" r:id="rId4"/>
    <p:sldId id="656" r:id="rId5"/>
    <p:sldId id="730" r:id="rId6"/>
    <p:sldId id="731" r:id="rId7"/>
    <p:sldId id="721" r:id="rId8"/>
    <p:sldId id="732" r:id="rId9"/>
    <p:sldId id="720" r:id="rId10"/>
    <p:sldId id="675" r:id="rId11"/>
    <p:sldId id="733" r:id="rId12"/>
    <p:sldId id="674" r:id="rId13"/>
    <p:sldId id="658" r:id="rId14"/>
    <p:sldId id="734" r:id="rId15"/>
    <p:sldId id="735" r:id="rId16"/>
    <p:sldId id="740" r:id="rId17"/>
    <p:sldId id="741" r:id="rId18"/>
    <p:sldId id="742" r:id="rId19"/>
    <p:sldId id="729" r:id="rId20"/>
    <p:sldId id="736" r:id="rId21"/>
    <p:sldId id="737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000000"/>
    <a:srgbClr val="333333"/>
    <a:srgbClr val="292929"/>
    <a:srgbClr val="000099"/>
    <a:srgbClr val="006600"/>
    <a:srgbClr val="FF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4794" autoAdjust="0"/>
  </p:normalViewPr>
  <p:slideViewPr>
    <p:cSldViewPr>
      <p:cViewPr varScale="1">
        <p:scale>
          <a:sx n="85" d="100"/>
          <a:sy n="85" d="100"/>
        </p:scale>
        <p:origin x="1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fld id="{2EF0BFDC-DD02-4122-8CFB-26B1D4A02579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8197EEA-ACFB-46D0-92E1-3D3D365EC09F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1539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419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2555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4" r:id="rId3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b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600" b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n-U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n-US" sz="20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211638" y="2708275"/>
            <a:ext cx="4381500" cy="20621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n-US" sz="3200">
                <a:solidFill>
                  <a:srgbClr val="FF3300"/>
                </a:solidFill>
                <a:latin typeface="Tahoma" panose="020B0604030504040204" pitchFamily="34" charset="0"/>
              </a:rPr>
              <a:t>Tema 9: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3200">
                <a:solidFill>
                  <a:schemeClr val="bg1"/>
                </a:solidFill>
                <a:latin typeface="Tahoma" panose="020B0604030504040204" pitchFamily="34" charset="0"/>
              </a:rPr>
              <a:t>Elementos no metálicos de los grupos VIIA y VIA</a:t>
            </a:r>
          </a:p>
        </p:txBody>
      </p:sp>
      <p:pic>
        <p:nvPicPr>
          <p:cNvPr id="13322" name="Picture 16" descr="http://www.foro-minerales.com/forum/files/p1010162acido_sulfurico_1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3311525" cy="248443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33ADB20-BC97-49B6-B075-847F28B0BC6D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56118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rgbClr val="990033"/>
                </a:solidFill>
                <a:latin typeface="Arial" panose="020B0604020202020204" pitchFamily="34" charset="0"/>
              </a:rPr>
              <a:t>9. El Oxígeno: métodos de obtención y aplicaciones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827088" y="1646238"/>
            <a:ext cx="79025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>
                <a:latin typeface="Times New Roman" panose="02020603050405020304" pitchFamily="18" charset="0"/>
                <a:sym typeface="Wingdings" panose="05000000000000000000" pitchFamily="2" charset="2"/>
              </a:rPr>
              <a:t>Elemento más abundante en la corteza terrestre (50% en masa). En la parte baja de la atmósfera aparece como O</a:t>
            </a:r>
            <a:r>
              <a:rPr lang="es-ES" altLang="en-US" sz="1800" b="0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s-ES" altLang="en-US" sz="1800" b="0">
                <a:latin typeface="Times New Roman" panose="02020603050405020304" pitchFamily="18" charset="0"/>
                <a:sym typeface="Wingdings" panose="05000000000000000000" pitchFamily="2" charset="2"/>
              </a:rPr>
              <a:t> en un porcentaje del 21% en volumen. </a:t>
            </a:r>
          </a:p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>
                <a:latin typeface="Times New Roman" panose="02020603050405020304" pitchFamily="18" charset="0"/>
                <a:sym typeface="Wingdings" panose="05000000000000000000" pitchFamily="2" charset="2"/>
              </a:rPr>
              <a:t>Combinado, forma parte del agua, y de óxidos, silicatos, carbonatos, sulfatos y otros minerales, compuestos orgánicos e inorgánicos</a:t>
            </a:r>
          </a:p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8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 </a:t>
            </a:r>
            <a:r>
              <a:rPr lang="es-ES" altLang="en-US" sz="1800" b="0"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s-ES" altLang="en-US" sz="1800" b="0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s-ES" altLang="en-US" sz="1800" b="0">
                <a:latin typeface="Times New Roman" panose="02020603050405020304" pitchFamily="18" charset="0"/>
                <a:sym typeface="Wingdings" panose="05000000000000000000" pitchFamily="2" charset="2"/>
              </a:rPr>
              <a:t> es gaseoso, inodoro, incoloro (en fase líquida o sólida es ligeramente azulado). Molécula paramagnética. Poco soluble en el agua (0,004g/100mL a 25ºC)</a:t>
            </a:r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946150" y="3860800"/>
            <a:ext cx="5641975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  <a:defRPr/>
            </a:pPr>
            <a:r>
              <a:rPr lang="es-ES" altLang="en-US" sz="1800" b="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Métodos de producción (laboratorio):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  <a:defRPr/>
            </a:pPr>
            <a:r>
              <a:rPr lang="es-ES" altLang="en-US" sz="1800" b="0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Descomposición térmica de compuestos oxigenados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  <a:defRPr/>
            </a:pPr>
            <a:endParaRPr lang="es-ES" altLang="en-US" sz="1800" b="0" dirty="0" smtClean="0">
              <a:solidFill>
                <a:srgbClr val="000099"/>
              </a:solidFill>
              <a:latin typeface="Calibri" pitchFamily="34" charset="0"/>
              <a:cs typeface="Arial" charset="0"/>
            </a:endParaRPr>
          </a:p>
          <a:p>
            <a:pPr marL="447675" lvl="1" indent="0" eaLnBrk="1" hangingPunct="1">
              <a:spcBef>
                <a:spcPts val="388"/>
              </a:spcBef>
              <a:buSzPts val="1600"/>
              <a:buFontTx/>
              <a:buNone/>
              <a:defRPr/>
            </a:pPr>
            <a:endParaRPr lang="es-ES" altLang="en-US" sz="1800" b="0" dirty="0" smtClean="0">
              <a:solidFill>
                <a:srgbClr val="000099"/>
              </a:solidFill>
              <a:latin typeface="Calibri" pitchFamily="34" charset="0"/>
              <a:cs typeface="Arial" charset="0"/>
            </a:endParaRPr>
          </a:p>
          <a:p>
            <a:pPr lvl="1" eaLnBrk="1" hangingPunct="1">
              <a:spcBef>
                <a:spcPts val="388"/>
              </a:spcBef>
              <a:buSzPts val="1600"/>
              <a:buFont typeface="Arial" charset="0"/>
              <a:buChar char="•"/>
              <a:defRPr/>
            </a:pPr>
            <a:r>
              <a:rPr lang="es-ES" altLang="en-US" sz="1800" b="0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Descomposición térmica de peróxidos</a:t>
            </a:r>
          </a:p>
        </p:txBody>
      </p:sp>
      <p:pic>
        <p:nvPicPr>
          <p:cNvPr id="2253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652963"/>
            <a:ext cx="266065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876925"/>
            <a:ext cx="22098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9" name="Picture 23" descr="http://www.crossfittsac.com/wp-content/uploads/2012/05/stock-photo-5374402-oxygen-el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" r="24123"/>
          <a:stretch>
            <a:fillRect/>
          </a:stretch>
        </p:blipFill>
        <p:spPr bwMode="auto">
          <a:xfrm>
            <a:off x="6926263" y="4162425"/>
            <a:ext cx="1944687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Text Box 7"/>
          <p:cNvSpPr txBox="1">
            <a:spLocks noChangeArrowheads="1"/>
          </p:cNvSpPr>
          <p:nvPr/>
        </p:nvSpPr>
        <p:spPr bwMode="auto">
          <a:xfrm>
            <a:off x="7092950" y="404813"/>
            <a:ext cx="19446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(apartado de solo lectura)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E29078F-7F27-4F31-AD73-19860DA65B2B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741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rgbClr val="990033"/>
                </a:solidFill>
                <a:latin typeface="Arial" panose="020B0604020202020204" pitchFamily="34" charset="0"/>
              </a:rPr>
              <a:t>9. El Oxígeno: métodos de obtención y aplicaciones</a:t>
            </a: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3644900" y="1341438"/>
            <a:ext cx="5380038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anose="020F0502020204030204" pitchFamily="34" charset="0"/>
              </a:rPr>
              <a:t>Métodos de producción (nivel industrial):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800" b="0">
                <a:solidFill>
                  <a:srgbClr val="000099"/>
                </a:solidFill>
                <a:latin typeface="Calibri" panose="020F0502020204030204" pitchFamily="34" charset="0"/>
              </a:rPr>
              <a:t>Electrólisis del agua (ver </a:t>
            </a:r>
            <a:r>
              <a:rPr lang="es-ES" altLang="en-US" sz="1800" b="0" i="1">
                <a:solidFill>
                  <a:srgbClr val="000099"/>
                </a:solidFill>
                <a:latin typeface="Calibri" panose="020F0502020204030204" pitchFamily="34" charset="0"/>
              </a:rPr>
              <a:t>Tema 8. El hidrógeno</a:t>
            </a:r>
            <a:r>
              <a:rPr lang="es-ES" altLang="en-US" sz="1800" b="0">
                <a:solidFill>
                  <a:srgbClr val="000099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800" b="0">
                <a:solidFill>
                  <a:srgbClr val="000099"/>
                </a:solidFill>
                <a:latin typeface="Calibri" panose="020F0502020204030204" pitchFamily="34" charset="0"/>
              </a:rPr>
              <a:t>Destilación del aire líquido:</a:t>
            </a:r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3779838" y="2420938"/>
            <a:ext cx="5208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763" indent="-476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FF0000"/>
              </a:buClr>
              <a:buFontTx/>
              <a:buNone/>
            </a:pPr>
            <a:r>
              <a:rPr lang="es-ES" altLang="en-U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 aire esta formado por 21% de O</a:t>
            </a:r>
            <a:r>
              <a:rPr lang="es-ES" altLang="en-US" sz="1600" b="0" baseline="-2500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s-ES" altLang="en-U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y 78% de N</a:t>
            </a:r>
            <a:r>
              <a:rPr lang="es-ES" altLang="en-US" sz="1600" b="0" baseline="-2500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s-ES" altLang="en-U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El aire licuado se somete a un proceso de </a:t>
            </a:r>
            <a:r>
              <a:rPr lang="es-ES" altLang="en-US" sz="1600" b="0" i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destilación fraccionada</a:t>
            </a:r>
            <a:r>
              <a:rPr lang="es-ES" altLang="en-U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gracias a que sus puntos de ebullición difieren en más de 12 °C. El oxígeno, menos volátil, se extrae por la parte inferior de la columna de destilación, con purezas superiores al 90%. </a:t>
            </a:r>
            <a:endParaRPr lang="el-GR" altLang="en-US" sz="1600" b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561" name="Rectangle 3"/>
          <p:cNvSpPr>
            <a:spLocks noChangeArrowheads="1"/>
          </p:cNvSpPr>
          <p:nvPr/>
        </p:nvSpPr>
        <p:spPr bwMode="auto">
          <a:xfrm>
            <a:off x="900113" y="4005263"/>
            <a:ext cx="76581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anose="020F0502020204030204" pitchFamily="34" charset="0"/>
              </a:rPr>
              <a:t>Aplicaciones del oxígeno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Comburente en altos hornos para obtención de hierro y aceros (riqueza 25-27%)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Minería: tostado de minerales sulfurados, gasificación de carbones, craqueo y reformado de derivados del petróleo, etc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Sopletes oxiacetilénicos para cortar y soldar metales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Fabricación de vidrios y materiales cerámicos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Agente blanqueante de la pasta de papel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Propulsión de cohetes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Aplicaciones médicas</a:t>
            </a:r>
          </a:p>
        </p:txBody>
      </p:sp>
      <p:pic>
        <p:nvPicPr>
          <p:cNvPr id="23562" name="Picture 12" descr="http://www.ifa.ukf.net/haber/haber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84313"/>
            <a:ext cx="336867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1869EDA-C200-4947-B3BB-DDDDF8B6B161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48244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chemeClr val="accent1"/>
                </a:solidFill>
                <a:latin typeface="Arial Narrow" panose="020B0606020202030204" pitchFamily="34" charset="0"/>
              </a:rPr>
              <a:t>11. Azufre: estado natural, métodos de preparación y aplicaciones</a:t>
            </a:r>
            <a:endParaRPr kumimoji="0" lang="es-ES" altLang="en-US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4583" name="Rectangle 15"/>
          <p:cNvSpPr>
            <a:spLocks noChangeArrowheads="1"/>
          </p:cNvSpPr>
          <p:nvPr/>
        </p:nvSpPr>
        <p:spPr bwMode="auto">
          <a:xfrm>
            <a:off x="827088" y="1557338"/>
            <a:ext cx="6697662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El azufre se encuentra en la corteza terrestre (0,05% en peso), en yacimientos naturales: 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como elemento libre, en forma de S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8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y S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x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(con un 90% de pureza)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combinado en forma de sulfuros metálicos (galena PbS, pirita FeS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2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, blenda ZnS, cinabrio HgS) o sulfatos (barita BaSO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4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, yeso CaSO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4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·2H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2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O)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en el agua de mar se encuentra como SO</a:t>
            </a:r>
            <a:r>
              <a:rPr kumimoji="0"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4</a:t>
            </a:r>
            <a:r>
              <a:rPr kumimoji="0" lang="es-ES" altLang="en-US" sz="1600" b="0" baseline="30000">
                <a:solidFill>
                  <a:srgbClr val="000099"/>
                </a:solidFill>
                <a:latin typeface="Calibri" panose="020F0502020204030204" pitchFamily="34" charset="0"/>
              </a:rPr>
              <a:t>=</a:t>
            </a: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(en un 0,27%)</a:t>
            </a:r>
          </a:p>
        </p:txBody>
      </p:sp>
      <p:sp>
        <p:nvSpPr>
          <p:cNvPr id="24584" name="Rectangle 15"/>
          <p:cNvSpPr>
            <a:spLocks noChangeArrowheads="1"/>
          </p:cNvSpPr>
          <p:nvPr/>
        </p:nvSpPr>
        <p:spPr bwMode="auto">
          <a:xfrm>
            <a:off x="827088" y="3357563"/>
            <a:ext cx="74168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Aparece como impureza (no deseable) en carbón y petróleo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Más del 50% del consumo mundial de azufre se extrae del petróleo, por oxidación catalítica de derivados sulfurados del petróleo: </a:t>
            </a:r>
          </a:p>
        </p:txBody>
      </p:sp>
      <p:pic>
        <p:nvPicPr>
          <p:cNvPr id="2458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292600"/>
            <a:ext cx="33845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827088" y="4797425"/>
            <a:ext cx="5616575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En yacimientos, se extrae por el </a:t>
            </a:r>
            <a:r>
              <a:rPr kumimoji="0" lang="es-ES" altLang="en-US" sz="1600" b="0" i="1">
                <a:solidFill>
                  <a:srgbClr val="292929"/>
                </a:solidFill>
                <a:latin typeface="Calibri" panose="020F0502020204030204" pitchFamily="34" charset="0"/>
              </a:rPr>
              <a:t>método Frasch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kumimoji="0"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Se introducen tres tubos concéntricos hasta el yacimiento. Por el tubo exterior se introduce vapor de agua a presión y 170 °C, que disuelve el azufre; por el interior se introduce aire a presión y por el intermedio asciende la mezcla de azufre y agua. </a:t>
            </a:r>
          </a:p>
        </p:txBody>
      </p:sp>
      <p:pic>
        <p:nvPicPr>
          <p:cNvPr id="24587" name="Picture 28" descr="http://1.bp.blogspot.com/-UoBv1HD5yAg/TfNoEpvN5xI/AAAAAAAAAMI/kP9hVsCPuhI/s1600/proceso%2Bfrasch%2B%2Bextracci%25C3%25B3n%2Bde%2Bazuf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92600"/>
            <a:ext cx="241141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30" descr="http://timerime.com/user_files/133/133332/media/200px-Sulf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10750"/>
          <a:stretch>
            <a:fillRect/>
          </a:stretch>
        </p:blipFill>
        <p:spPr bwMode="auto">
          <a:xfrm>
            <a:off x="7469188" y="2020888"/>
            <a:ext cx="152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Text Box 7"/>
          <p:cNvSpPr txBox="1">
            <a:spLocks noChangeArrowheads="1"/>
          </p:cNvSpPr>
          <p:nvPr/>
        </p:nvSpPr>
        <p:spPr bwMode="auto">
          <a:xfrm>
            <a:off x="7062788" y="404813"/>
            <a:ext cx="194468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(apartado de solo lectura)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DC06958-76EA-4895-A8E8-A732EAC609F5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Rectangle 15"/>
          <p:cNvSpPr>
            <a:spLocks noChangeArrowheads="1"/>
          </p:cNvSpPr>
          <p:nvPr/>
        </p:nvSpPr>
        <p:spPr bwMode="auto">
          <a:xfrm>
            <a:off x="827088" y="1268413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Más del 90% del azufre se emplea para la fabricación del ácido sulfúrico; también se usa para la vulcanización del caucho, para obtención de compuestos orgánicos sulfurados, fabricación de pólvora, y como fungicida en agricultura.</a:t>
            </a:r>
            <a:endParaRPr kumimoji="0" lang="el-GR" altLang="en-US" sz="1600" b="0">
              <a:solidFill>
                <a:srgbClr val="00009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chemeClr val="folHlink"/>
                </a:solidFill>
                <a:latin typeface="Arial" panose="020B0604020202020204" pitchFamily="34" charset="0"/>
              </a:rPr>
              <a:t>14. Ácido sulfúrico: síntesis industrial</a:t>
            </a:r>
            <a:endParaRPr kumimoji="0" lang="es-ES" altLang="en-US" i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Rectangle 3"/>
          <p:cNvSpPr>
            <a:spLocks noChangeArrowheads="1"/>
          </p:cNvSpPr>
          <p:nvPr/>
        </p:nvSpPr>
        <p:spPr bwMode="auto">
          <a:xfrm>
            <a:off x="755650" y="2276475"/>
            <a:ext cx="76581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ct val="89000"/>
              <a:buFont typeface="Wingdings" panose="05000000000000000000" pitchFamily="2" charset="2"/>
              <a:buChar char="§"/>
            </a:pPr>
            <a:r>
              <a:rPr lang="es-ES" altLang="en-US" sz="1800" b="0">
                <a:solidFill>
                  <a:srgbClr val="000099"/>
                </a:solidFill>
                <a:latin typeface="Arial" panose="020B0604020202020204" pitchFamily="34" charset="0"/>
              </a:rPr>
              <a:t>El ácido sulfúrico es el compuesto más importante de la industria química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Se obtiene a partir del SO</a:t>
            </a:r>
            <a:r>
              <a:rPr lang="es-ES" altLang="en-US" sz="1600" b="0" baseline="-25000">
                <a:solidFill>
                  <a:srgbClr val="4D4D4D"/>
                </a:solidFill>
                <a:latin typeface="Calibri" panose="020F0502020204030204" pitchFamily="34" charset="0"/>
              </a:rPr>
              <a:t>2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mediante dos reacciones sucesivas: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endParaRPr lang="es-ES" altLang="en-US" sz="1600" b="0">
              <a:solidFill>
                <a:srgbClr val="4D4D4D"/>
              </a:solidFill>
              <a:latin typeface="Calibri" panose="020F0502020204030204" pitchFamily="34" charset="0"/>
            </a:endParaRP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endParaRPr lang="es-ES" altLang="en-US" sz="1600" b="0">
              <a:solidFill>
                <a:srgbClr val="4D4D4D"/>
              </a:solidFill>
              <a:latin typeface="Calibri" panose="020F0502020204030204" pitchFamily="34" charset="0"/>
            </a:endParaRP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A esta sigue una reacción de hidratación del SO</a:t>
            </a:r>
            <a:r>
              <a:rPr lang="es-ES" altLang="en-US" sz="1600" b="0" baseline="-25000">
                <a:solidFill>
                  <a:srgbClr val="4D4D4D"/>
                </a:solidFill>
                <a:latin typeface="Calibri" panose="020F0502020204030204" pitchFamily="34" charset="0"/>
              </a:rPr>
              <a:t>3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para dar H</a:t>
            </a:r>
            <a:r>
              <a:rPr lang="es-ES" altLang="en-US" sz="1600" b="0" baseline="-25000">
                <a:solidFill>
                  <a:srgbClr val="4D4D4D"/>
                </a:solidFill>
                <a:latin typeface="Calibri" panose="020F0502020204030204" pitchFamily="34" charset="0"/>
              </a:rPr>
              <a:t>2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SO</a:t>
            </a:r>
            <a:r>
              <a:rPr lang="es-ES" altLang="en-US" sz="1600" b="0" baseline="-25000">
                <a:solidFill>
                  <a:srgbClr val="4D4D4D"/>
                </a:solidFill>
                <a:latin typeface="Calibri" panose="020F0502020204030204" pitchFamily="34" charset="0"/>
              </a:rPr>
              <a:t>4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.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Aunque la reacción es favorable a nivel termodinámico (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es-ES" altLang="en-US" sz="1600" b="0" i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&lt;0, 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es-ES" altLang="en-US" sz="1600" b="0" i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&lt;0) la velocidad de reacción es muy baja a temperatura ordinaria. A mayor temperatura es más rápida pero su rendimiento es menor. Al aumentar la presión, mejora la oxidación. 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La solución es usar una temperatura moderada (450 a 600 °C) y usar un catalizador. El catalizador puede estar en </a:t>
            </a:r>
            <a:r>
              <a:rPr lang="es-ES" altLang="en-US" sz="1600" b="0" i="1">
                <a:solidFill>
                  <a:srgbClr val="4D4D4D"/>
                </a:solidFill>
                <a:latin typeface="Calibri" panose="020F0502020204030204" pitchFamily="34" charset="0"/>
              </a:rPr>
              <a:t>fase homogénea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o en </a:t>
            </a:r>
            <a:r>
              <a:rPr lang="es-ES" altLang="en-US" sz="1600" b="0" i="1">
                <a:solidFill>
                  <a:srgbClr val="4D4D4D"/>
                </a:solidFill>
                <a:latin typeface="Calibri" panose="020F0502020204030204" pitchFamily="34" charset="0"/>
              </a:rPr>
              <a:t>fase heterogénea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dando lugar a dos métodos de síntesis diferentes a nivel industrial: las </a:t>
            </a:r>
            <a:r>
              <a:rPr lang="es-E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cámaras de plomo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y el </a:t>
            </a:r>
            <a:r>
              <a:rPr lang="es-E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método de contacto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2560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84538"/>
            <a:ext cx="5449888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05B86A4-5801-4325-9B2D-0A013A78F358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14. Ácido sulfúrico: síntesis industrial</a:t>
            </a:r>
            <a:endParaRPr kumimoji="0" lang="es-ES" altLang="en-US" sz="1800" b="0" i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755650" y="1125538"/>
            <a:ext cx="792003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ct val="89000"/>
              <a:buFont typeface="Wingdings" panose="05000000000000000000" pitchFamily="2" charset="2"/>
              <a:buChar char="§"/>
            </a:pPr>
            <a:r>
              <a:rPr lang="es-ES" altLang="en-US" sz="1800" b="0">
                <a:solidFill>
                  <a:srgbClr val="000099"/>
                </a:solidFill>
                <a:latin typeface="Arial" panose="020B0604020202020204" pitchFamily="34" charset="0"/>
              </a:rPr>
              <a:t>En ambos métodos de fabricación se distinguen tres fases: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>
                <a:solidFill>
                  <a:srgbClr val="4D4D4D"/>
                </a:solidFill>
                <a:latin typeface="Calibri" panose="020F0502020204030204" pitchFamily="34" charset="0"/>
              </a:rPr>
              <a:t>Fase de preparación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. Se eliminan impurezas de reactivos que pueden desactivar el catalizador (partículas inertes, óxidos de arsénico, restos de humedad), y se ajustan temperatura y presión de los reactivos.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>
                <a:solidFill>
                  <a:srgbClr val="4D4D4D"/>
                </a:solidFill>
                <a:latin typeface="Calibri" panose="020F0502020204030204" pitchFamily="34" charset="0"/>
              </a:rPr>
              <a:t>Fase de oxidación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. Reacción del SO</a:t>
            </a:r>
            <a:r>
              <a:rPr lang="es-ES" altLang="en-US" sz="1600" b="0" baseline="-25000">
                <a:solidFill>
                  <a:srgbClr val="4D4D4D"/>
                </a:solidFill>
                <a:latin typeface="Calibri" panose="020F0502020204030204" pitchFamily="34" charset="0"/>
              </a:rPr>
              <a:t>2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con el oxígeno en presencia del catalizador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>
                <a:solidFill>
                  <a:srgbClr val="4D4D4D"/>
                </a:solidFill>
                <a:latin typeface="Calibri" panose="020F0502020204030204" pitchFamily="34" charset="0"/>
              </a:rPr>
              <a:t>Fase de absorción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. El SO</a:t>
            </a:r>
            <a:r>
              <a:rPr lang="es-ES" altLang="en-US" sz="1600" b="0" baseline="-25000">
                <a:solidFill>
                  <a:srgbClr val="4D4D4D"/>
                </a:solidFill>
                <a:latin typeface="Calibri" panose="020F0502020204030204" pitchFamily="34" charset="0"/>
              </a:rPr>
              <a:t>3</a:t>
            </a:r>
            <a:r>
              <a:rPr lang="es-ES" altLang="en-US" sz="1600" b="0">
                <a:solidFill>
                  <a:srgbClr val="4D4D4D"/>
                </a:solidFill>
                <a:latin typeface="Calibri" panose="020F0502020204030204" pitchFamily="34" charset="0"/>
              </a:rPr>
              <a:t> se adsorbe sobre una solución acuosa diluida de ácido sulfúrico para dar ácido a mayor concentración</a:t>
            </a:r>
          </a:p>
        </p:txBody>
      </p:sp>
      <p:sp>
        <p:nvSpPr>
          <p:cNvPr id="26632" name="Rectangle 3"/>
          <p:cNvSpPr>
            <a:spLocks noChangeArrowheads="1"/>
          </p:cNvSpPr>
          <p:nvPr/>
        </p:nvSpPr>
        <p:spPr bwMode="auto">
          <a:xfrm>
            <a:off x="684213" y="321468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sz="2000">
                <a:latin typeface="Calibri" panose="020F0502020204030204" pitchFamily="34" charset="0"/>
              </a:rPr>
              <a:t> Método de las cámaras de plomo</a:t>
            </a:r>
          </a:p>
        </p:txBody>
      </p:sp>
      <p:sp>
        <p:nvSpPr>
          <p:cNvPr id="26633" name="Rectangle 15"/>
          <p:cNvSpPr>
            <a:spLocks noChangeArrowheads="1"/>
          </p:cNvSpPr>
          <p:nvPr/>
        </p:nvSpPr>
        <p:spPr bwMode="auto">
          <a:xfrm>
            <a:off x="827088" y="3646488"/>
            <a:ext cx="7848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El catalizador es una mezcla homogénea de óxidos de nitrógeno. La reacción tiene lugar en reactores cubiertos interiormente de plomo, que resiste bien el ataque del ácido.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La concentración obtenida es menor al 80% y con muchas impurezas, pero es válido para muchas aplicaciones (fertilizantes)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Reacciones complejas, formando un compuesto intermedio, el </a:t>
            </a:r>
            <a:r>
              <a:rPr kumimoji="0" lang="es-ES" altLang="en-US" sz="1600" b="0" i="1">
                <a:solidFill>
                  <a:schemeClr val="tx1"/>
                </a:solidFill>
                <a:latin typeface="Calibri" panose="020F0502020204030204" pitchFamily="34" charset="0"/>
              </a:rPr>
              <a:t>ácido nitrosilsulfúrico</a:t>
            </a:r>
            <a:endParaRPr kumimoji="0" lang="el-GR" altLang="en-US" sz="1600" b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63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191125"/>
            <a:ext cx="4824412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429000"/>
            <a:ext cx="5037138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4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71BBEAA-5272-4817-81AF-50EC059FAFA9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684213" y="12684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sz="2000">
                <a:latin typeface="Calibri" panose="020F0502020204030204" pitchFamily="34" charset="0"/>
              </a:rPr>
              <a:t> Método de contacto</a:t>
            </a:r>
          </a:p>
        </p:txBody>
      </p:sp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827088" y="1700213"/>
            <a:ext cx="79883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La reacción se produce en fase heterogénea. Los catalizadores iniciales basados en Pt se sustituyeron por V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O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 soportado sobre un gel de sílice o sobre zeolitas.  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hace pasar el óxido de azufre sobre el lecho del catalizador manteniendo </a:t>
            </a:r>
            <a:r>
              <a:rPr kumimoji="0" lang="es-ES" altLang="en-US" sz="1600" b="0" i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en 450-600°C. Luego se separa el 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SO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 adsorbiéndolo en una disolución de ácido sulfúrico diluida.  </a:t>
            </a:r>
          </a:p>
        </p:txBody>
      </p:sp>
      <p:sp>
        <p:nvSpPr>
          <p:cNvPr id="27657" name="Rectangle 15"/>
          <p:cNvSpPr>
            <a:spLocks noChangeArrowheads="1"/>
          </p:cNvSpPr>
          <p:nvPr/>
        </p:nvSpPr>
        <p:spPr bwMode="auto">
          <a:xfrm>
            <a:off x="4427538" y="3068638"/>
            <a:ext cx="45100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El proceso es muy exotérmico y se puede obtener ácido a la concentración deseada (incluso &gt;100%). Estas pueden considerarse disoluciones de SO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 en ácido sulfúrico, el </a:t>
            </a:r>
            <a:r>
              <a:rPr kumimoji="0" lang="es-ES" altLang="en-US" sz="1600" b="0" i="1">
                <a:solidFill>
                  <a:schemeClr val="tx1"/>
                </a:solidFill>
                <a:latin typeface="Calibri" panose="020F0502020204030204" pitchFamily="34" charset="0"/>
              </a:rPr>
              <a:t>ácido sulfúrico fumante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kumimoji="0" lang="es-ES" altLang="en-US" sz="1600" b="0" i="1">
                <a:solidFill>
                  <a:schemeClr val="tx1"/>
                </a:solidFill>
                <a:latin typeface="Calibri" panose="020F0502020204030204" pitchFamily="34" charset="0"/>
              </a:rPr>
              <a:t>oleúm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) H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2 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O</a:t>
            </a:r>
            <a:r>
              <a:rPr kumimoji="0" lang="es-ES" altLang="en-US" sz="1600" b="0" baseline="-25000">
                <a:solidFill>
                  <a:schemeClr val="tx1"/>
                </a:solidFill>
                <a:latin typeface="Calibri" panose="020F0502020204030204" pitchFamily="34" charset="0"/>
              </a:rPr>
              <a:t>7</a:t>
            </a:r>
            <a:r>
              <a:rPr kumimoji="0" lang="es-ES" altLang="en-US" sz="1600" b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kumimoji="0" lang="el-GR" altLang="en-US" sz="16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76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516438"/>
            <a:ext cx="2951163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5375275"/>
            <a:ext cx="218122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14. Ácido sulfúrico: síntesis industrial</a:t>
            </a:r>
            <a:endParaRPr kumimoji="0" lang="es-ES" altLang="en-US" sz="1800" b="0" i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721F67E-6CC0-45AD-A637-C54CE51268A2}" type="slidenum">
              <a:rPr kumimoji="0" lang="en-US" altLang="es-ES" sz="1400" b="0">
                <a:solidFill>
                  <a:srgbClr val="00008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s-ES" sz="14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pic>
        <p:nvPicPr>
          <p:cNvPr id="28677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4303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914400" y="1157288"/>
            <a:ext cx="7761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Ejemplo 1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962025" y="2732088"/>
            <a:ext cx="76422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anose="03070402050302030203" pitchFamily="66" charset="0"/>
              </a:rPr>
              <a:t>El ácido sulfúrico se obtiene a partir de dióxido de azufre mediante dos reacciones: oxidación a trióxido de azufre y posterior hidratación.</a:t>
            </a:r>
          </a:p>
        </p:txBody>
      </p:sp>
      <p:sp>
        <p:nvSpPr>
          <p:cNvPr id="28680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anose="020F0502020204030204" pitchFamily="34" charset="0"/>
              </a:rPr>
              <a:t>(Examen 11110-2013F2)</a:t>
            </a:r>
          </a:p>
        </p:txBody>
      </p:sp>
      <p:sp>
        <p:nvSpPr>
          <p:cNvPr id="28681" name="1 Rectángulo"/>
          <p:cNvSpPr>
            <a:spLocks noChangeArrowheads="1"/>
          </p:cNvSpPr>
          <p:nvPr/>
        </p:nvSpPr>
        <p:spPr bwMode="auto">
          <a:xfrm>
            <a:off x="1403350" y="1546225"/>
            <a:ext cx="6913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Exponga brevemente la síntesis de ácido sulfúrico. Escriba la reacción. ¿Cuál es la diferencia fundamental existente en el procedimiento de las cámaras de plomo y el método de contacto?</a:t>
            </a:r>
          </a:p>
        </p:txBody>
      </p:sp>
      <p:sp>
        <p:nvSpPr>
          <p:cNvPr id="28682" name="Rectangle 3"/>
          <p:cNvSpPr>
            <a:spLocks noChangeArrowheads="1"/>
          </p:cNvSpPr>
          <p:nvPr/>
        </p:nvSpPr>
        <p:spPr bwMode="auto">
          <a:xfrm>
            <a:off x="962025" y="4325938"/>
            <a:ext cx="7642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anose="03070402050302030203" pitchFamily="66" charset="0"/>
              </a:rPr>
              <a:t>La diferencia entre ambos métodos de síntesis radica en el sistema catalítico: en las cámaras de plomo la catálisis en es fase homogénea y en el método de contacto es en fase es heterogénea</a:t>
            </a:r>
          </a:p>
        </p:txBody>
      </p:sp>
      <p:graphicFrame>
        <p:nvGraphicFramePr>
          <p:cNvPr id="28683" name="1 Objeto"/>
          <p:cNvGraphicFramePr>
            <a:graphicFrameLocks noChangeAspect="1"/>
          </p:cNvGraphicFramePr>
          <p:nvPr/>
        </p:nvGraphicFramePr>
        <p:xfrm>
          <a:off x="3041650" y="3533775"/>
          <a:ext cx="3651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4" imgW="2806700" imgH="393700" progId="Equation.DSMT4">
                  <p:embed/>
                </p:oleObj>
              </mc:Choice>
              <mc:Fallback>
                <p:oleObj name="Equation" r:id="rId4" imgW="2806700" imgH="3937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533775"/>
                        <a:ext cx="3651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868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14. Ácido sulfúrico: síntesis industrial</a:t>
            </a:r>
            <a:endParaRPr kumimoji="0" lang="es-ES" altLang="en-US" sz="1800" b="0" i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BD6F02F-1E30-40C2-AF99-FED747DE2DA1}" type="slidenum">
              <a:rPr kumimoji="0" lang="en-US" altLang="es-ES" sz="1400" b="0">
                <a:solidFill>
                  <a:srgbClr val="00008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pic>
        <p:nvPicPr>
          <p:cNvPr id="29701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4303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914400" y="1157288"/>
            <a:ext cx="7761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Ejemplo 2</a:t>
            </a:r>
          </a:p>
        </p:txBody>
      </p:sp>
      <p:sp>
        <p:nvSpPr>
          <p:cNvPr id="29703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anose="020F0502020204030204" pitchFamily="34" charset="0"/>
              </a:rPr>
              <a:t>(Examen 11280-2014F2)</a:t>
            </a:r>
          </a:p>
        </p:txBody>
      </p:sp>
      <p:sp>
        <p:nvSpPr>
          <p:cNvPr id="54282" name="1 Rectángulo"/>
          <p:cNvSpPr>
            <a:spLocks noChangeArrowheads="1"/>
          </p:cNvSpPr>
          <p:nvPr/>
        </p:nvSpPr>
        <p:spPr bwMode="auto">
          <a:xfrm>
            <a:off x="1403350" y="1546225"/>
            <a:ext cx="6913563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obtención industrial del ácido sulfúrico se basa en la oxidación catalítica del SO</a:t>
            </a:r>
            <a:r>
              <a:rPr lang="es-ES" altLang="es-ES" sz="1600" b="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según la ecuación: SO</a:t>
            </a:r>
            <a:r>
              <a:rPr lang="es-ES" altLang="es-ES" sz="1600" b="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2(g)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½O</a:t>
            </a:r>
            <a:r>
              <a:rPr lang="es-ES" altLang="es-ES" sz="1600" b="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2(g)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↔ SO</a:t>
            </a:r>
            <a:r>
              <a:rPr lang="es-ES" altLang="es-ES" sz="1600" b="0" baseline="-25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3(g)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  </a:t>
            </a:r>
            <a:r>
              <a:rPr lang="el-GR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Δ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H &lt; 0.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Para aumentar la formación de SO</a:t>
            </a:r>
            <a:r>
              <a:rPr lang="es-ES" altLang="es-ES" sz="1600" b="0" baseline="-25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3</a:t>
            </a:r>
            <a:r>
              <a:rPr lang="es-ES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se deberá:</a:t>
            </a:r>
          </a:p>
          <a:p>
            <a:pPr marL="720725" indent="-273050" eaLnBrk="1" hangingPunct="1">
              <a:spcBef>
                <a:spcPct val="0"/>
              </a:spcBef>
              <a:buClrTx/>
              <a:buFontTx/>
              <a:buAutoNum type="alphaLcParenR"/>
              <a:defRPr/>
            </a:pPr>
            <a:r>
              <a:rPr lang="es-ES" altLang="es-ES" sz="1600" b="0" dirty="0" smtClean="0">
                <a:solidFill>
                  <a:srgbClr val="002060"/>
                </a:solidFill>
                <a:latin typeface="Times New Roman"/>
                <a:cs typeface="Times New Roman"/>
              </a:rPr>
              <a:t>aumentar la presión parcial de oxígeno</a:t>
            </a:r>
          </a:p>
          <a:p>
            <a:pPr marL="720725" indent="-273050" eaLnBrk="1" hangingPunct="1">
              <a:spcBef>
                <a:spcPct val="0"/>
              </a:spcBef>
              <a:buClrTx/>
              <a:buFontTx/>
              <a:buAutoNum type="alphaLcParenR"/>
              <a:defRPr/>
            </a:pP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aumentar la temperatura</a:t>
            </a:r>
          </a:p>
          <a:p>
            <a:pPr marL="720725" indent="-273050" eaLnBrk="1" hangingPunct="1">
              <a:spcBef>
                <a:spcPct val="0"/>
              </a:spcBef>
              <a:buClrTx/>
              <a:buFontTx/>
              <a:buAutoNum type="alphaLcParenR"/>
              <a:defRPr/>
            </a:pP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disminuir la temperatura</a:t>
            </a:r>
          </a:p>
          <a:p>
            <a:pPr marL="720725" indent="-273050" eaLnBrk="1" hangingPunct="1">
              <a:spcBef>
                <a:spcPct val="0"/>
              </a:spcBef>
              <a:buClrTx/>
              <a:buFontTx/>
              <a:buAutoNum type="alphaLcParenR"/>
              <a:defRPr/>
            </a:pPr>
            <a:r>
              <a:rPr lang="es-ES" altLang="es-ES" sz="16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disminuir la presión total</a:t>
            </a:r>
          </a:p>
        </p:txBody>
      </p:sp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970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14. Ácido sulfúrico: síntesis industrial</a:t>
            </a:r>
            <a:endParaRPr kumimoji="0" lang="es-ES" altLang="en-US" sz="1800" b="0" i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9707" name="Rectangle 3"/>
          <p:cNvSpPr>
            <a:spLocks noChangeArrowheads="1"/>
          </p:cNvSpPr>
          <p:nvPr/>
        </p:nvSpPr>
        <p:spPr bwMode="auto">
          <a:xfrm>
            <a:off x="962025" y="3644900"/>
            <a:ext cx="3897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anose="03070402050302030203" pitchFamily="66" charset="0"/>
              </a:rPr>
              <a:t>Respuesta: b) aumentar la temperatura</a:t>
            </a:r>
          </a:p>
        </p:txBody>
      </p:sp>
      <p:pic>
        <p:nvPicPr>
          <p:cNvPr id="297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005263"/>
            <a:ext cx="583565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962025" y="5949950"/>
            <a:ext cx="670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400" b="0">
                <a:solidFill>
                  <a:srgbClr val="002060"/>
                </a:solidFill>
                <a:latin typeface="Bradley Hand ITC" panose="03070402050302030203" pitchFamily="66" charset="0"/>
              </a:rPr>
              <a:t>Nota: observe que la respuesta a) habla de aumentar solo la presión parcial de oxígeno y no de aumentar la presión total, que sería lo correcto.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4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0726-639B-4D56-AFAA-89DE790E0886}" type="slidenum">
              <a:rPr kumimoji="0" lang="en-US" altLang="es-ES" sz="1400" b="0">
                <a:solidFill>
                  <a:srgbClr val="00008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s-ES" sz="14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pic>
        <p:nvPicPr>
          <p:cNvPr id="30725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4303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914400" y="1157288"/>
            <a:ext cx="7761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Ejemplo 3</a:t>
            </a:r>
          </a:p>
        </p:txBody>
      </p:sp>
      <p:sp>
        <p:nvSpPr>
          <p:cNvPr id="30727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anose="020F0502020204030204" pitchFamily="34" charset="0"/>
              </a:rPr>
              <a:t>(Examen 10740-2012SO)</a:t>
            </a:r>
          </a:p>
        </p:txBody>
      </p:sp>
      <p:sp>
        <p:nvSpPr>
          <p:cNvPr id="30728" name="1 Rectángulo"/>
          <p:cNvSpPr>
            <a:spLocks noChangeArrowheads="1"/>
          </p:cNvSpPr>
          <p:nvPr/>
        </p:nvSpPr>
        <p:spPr bwMode="auto">
          <a:xfrm>
            <a:off x="1403350" y="1546225"/>
            <a:ext cx="691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Describa brevemente el método más importante de obtención industrial del ácido sulfúrico.</a:t>
            </a:r>
          </a:p>
        </p:txBody>
      </p:sp>
      <p:sp>
        <p:nvSpPr>
          <p:cNvPr id="3072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14. Ácido sulfúrico: síntesis industrial</a:t>
            </a:r>
            <a:endParaRPr kumimoji="0" lang="es-ES" altLang="en-US" sz="1800" b="0" i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30731" name="Rectangle 3"/>
          <p:cNvSpPr>
            <a:spLocks noChangeArrowheads="1"/>
          </p:cNvSpPr>
          <p:nvPr/>
        </p:nvSpPr>
        <p:spPr bwMode="auto">
          <a:xfrm>
            <a:off x="1331913" y="2492375"/>
            <a:ext cx="61198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002060"/>
                </a:solidFill>
                <a:latin typeface="Bradley Hand ITC" panose="03070402050302030203" pitchFamily="66" charset="0"/>
              </a:rPr>
              <a:t>Respuesta: Método de contacto, apartado 9.14.2 del libro de texto.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DFCC64-A39A-4013-8958-85A7135FB9C9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7920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rgbClr val="006600"/>
                </a:solidFill>
                <a:latin typeface="Arial" panose="020B0604020202020204" pitchFamily="34" charset="0"/>
              </a:rPr>
              <a:t>15. Propiedades y aplicaciones del ácido sulfúrico</a:t>
            </a:r>
            <a:endParaRPr kumimoji="0" lang="es-ES" altLang="en-US" i="1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Rectangle 15"/>
          <p:cNvSpPr>
            <a:spLocks noChangeArrowheads="1"/>
          </p:cNvSpPr>
          <p:nvPr/>
        </p:nvSpPr>
        <p:spPr bwMode="auto">
          <a:xfrm>
            <a:off x="827088" y="1341438"/>
            <a:ext cx="78486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El ácido sulfúrico puro es viscoso (</a:t>
            </a:r>
            <a:r>
              <a:rPr kumimoji="0" lang="el-GR" altLang="en-US" sz="1600" b="0" i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1,85 g/ml), su punto de congelación es 10,35 °C, hierve a 290 °C (se descompone en SO</a:t>
            </a:r>
            <a:r>
              <a:rPr kumimoji="0" lang="es-ES" altLang="en-US" sz="1600" b="0" baseline="-25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H</a:t>
            </a:r>
            <a:r>
              <a:rPr kumimoji="0" lang="es-ES" altLang="en-US" sz="1600" b="0" baseline="-25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O)</a:t>
            </a:r>
          </a:p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totalmente soluble en agua y la reacción es muy exotérmica. Es un ácido diprótico fuerte, ionizándose en dos etapas (la primera total, la segunda de fuerza media)</a:t>
            </a:r>
            <a:endParaRPr kumimoji="0" lang="el-GR" altLang="en-US" sz="1600" b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75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65400"/>
            <a:ext cx="5214937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3" name="Rectangle 15"/>
          <p:cNvSpPr>
            <a:spLocks noChangeArrowheads="1"/>
          </p:cNvSpPr>
          <p:nvPr/>
        </p:nvSpPr>
        <p:spPr bwMode="auto">
          <a:xfrm>
            <a:off x="827088" y="3429000"/>
            <a:ext cx="7848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n-US" sz="1600" b="0">
                <a:solidFill>
                  <a:srgbClr val="292929"/>
                </a:solidFill>
                <a:latin typeface="Arial" panose="020B0604020202020204" pitchFamily="34" charset="0"/>
              </a:rPr>
              <a:t>Sus aplicaciones se basan en cuatro propiedades:</a:t>
            </a:r>
            <a:endParaRPr kumimoji="0" lang="el-GR" altLang="en-US" sz="1600" b="0">
              <a:solidFill>
                <a:srgbClr val="000099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1042988" y="3789363"/>
            <a:ext cx="74422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600">
                <a:latin typeface="Times New Roman" panose="02020603050405020304" pitchFamily="18" charset="0"/>
              </a:rPr>
              <a:t>Propiedades ácidas</a:t>
            </a:r>
            <a:r>
              <a:rPr lang="es-ES" altLang="en-US" sz="1600" b="0">
                <a:latin typeface="Times New Roman" panose="02020603050405020304" pitchFamily="18" charset="0"/>
              </a:rPr>
              <a:t>. 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Es un ácido muy fuerte y se emplea para obtener otros ácidos (HCl, H</a:t>
            </a:r>
            <a:r>
              <a:rPr lang="es-ES" altLang="en-U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PO</a:t>
            </a:r>
            <a:r>
              <a:rPr lang="es-ES" altLang="en-U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,…) por desplazamiento de sus sales, o para obtener sales ácidas. </a:t>
            </a:r>
          </a:p>
          <a:p>
            <a:pPr eaLnBrk="1" hangingPunct="1">
              <a:spcBef>
                <a:spcPts val="600"/>
              </a:spcBef>
              <a:buClrTx/>
              <a:buSzPts val="1600"/>
              <a:buFontTx/>
              <a:buNone/>
            </a:pPr>
            <a:r>
              <a:rPr lang="es-ES" altLang="en-US" sz="1600" b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s-ES" altLang="en-US" sz="1600" b="0">
                <a:solidFill>
                  <a:srgbClr val="FF0000"/>
                </a:solidFill>
                <a:latin typeface="Calibri" panose="020F0502020204030204" pitchFamily="34" charset="0"/>
              </a:rPr>
              <a:t>Ejemplo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: elaboración de abonos fosfatados (sales ácidas) a partir de fosfatos naturales, que son más solubles en agua y se absorben mejor por las plantas</a:t>
            </a:r>
          </a:p>
        </p:txBody>
      </p:sp>
      <p:pic>
        <p:nvPicPr>
          <p:cNvPr id="31755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013325"/>
            <a:ext cx="433387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6" name="Rectangle 3"/>
          <p:cNvSpPr>
            <a:spLocks noChangeArrowheads="1"/>
          </p:cNvSpPr>
          <p:nvPr/>
        </p:nvSpPr>
        <p:spPr bwMode="auto">
          <a:xfrm>
            <a:off x="1042988" y="5949950"/>
            <a:ext cx="744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ts val="1600"/>
              <a:buFontTx/>
              <a:buNone/>
            </a:pP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	También se usa como decapante de metales y para la fabricación de muchos otros compuestos orgánicos e inorgánicos.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725" y="619125"/>
            <a:ext cx="4665663" cy="460375"/>
          </a:xfrm>
          <a:prstGeom prst="rect">
            <a:avLst/>
          </a:prstGeo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n-U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pic>
        <p:nvPicPr>
          <p:cNvPr id="14339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23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9. Elementos no metálicos de los grupos VIIA y VIA</a:t>
            </a:r>
          </a:p>
        </p:txBody>
      </p:sp>
      <p:graphicFrame>
        <p:nvGraphicFramePr>
          <p:cNvPr id="4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09234"/>
              </p:ext>
            </p:extLst>
          </p:nvPr>
        </p:nvGraphicFramePr>
        <p:xfrm>
          <a:off x="265113" y="1773238"/>
          <a:ext cx="8339137" cy="4608512"/>
        </p:xfrm>
        <a:graphic>
          <a:graphicData uri="http://schemas.openxmlformats.org/drawingml/2006/table">
            <a:tbl>
              <a:tblPr/>
              <a:tblGrid>
                <a:gridCol w="37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Características generales de los halógenos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*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Fuentes, preparación y propiedades de los halógenos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Síntesis industrial del cloro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El cloro en la industria: Aplicaciones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5. Halogenuros de hidrógeno: síntesis y aplicaciones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6. Ácido clorhídrico: síntesis y aplicaciones industriales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7.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Óxidos,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oxiácidos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y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oxisales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de los halógenos de interés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8. Características generales de los elementos del grupo VIA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9. 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El oxígeno: Métodos de obtención y aplicaciones industriales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10. Ozono y medioambiente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11. El azufre: estado natural. Métodos de preparación y aplicaciones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12. El ácido sulfhídrico y los sulfuros metálicos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13. Óxidos y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oxiácidos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de azufre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14. Ácido sulfúrico: Síntesis industrial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15. Propiedades y aplicaciones del ácido sulfúrico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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16. Contaminación atmosférica por óxidos y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oxiácidos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 de azufre. Método de control</a:t>
                      </a:r>
                    </a:p>
                  </a:txBody>
                  <a:tcPr marL="35996" marR="35996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390" name="Picture 73" descr="http://image.ec21.com/image/67890234/oimg_GC05089044_CA05489562/Sulphuric_Ac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268413"/>
            <a:ext cx="26352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8BE020D-9391-4ECA-B343-ADA64AFD2ACC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07950" y="476250"/>
            <a:ext cx="741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rgbClr val="006600"/>
                </a:solidFill>
                <a:latin typeface="Arial" panose="020B0604020202020204" pitchFamily="34" charset="0"/>
              </a:rPr>
              <a:t>15. Propiedades y aplicaciones del ácido sulfúrico</a:t>
            </a:r>
            <a:endParaRPr kumimoji="0" lang="es-ES" altLang="en-US" sz="1800" b="0" i="1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395288" y="1484313"/>
            <a:ext cx="4679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600">
                <a:latin typeface="Times New Roman" panose="02020603050405020304" pitchFamily="18" charset="0"/>
              </a:rPr>
              <a:t>Propiedades oxidantes</a:t>
            </a:r>
            <a:r>
              <a:rPr lang="es-ES" altLang="en-US" sz="1600" b="0">
                <a:latin typeface="Times New Roman" panose="02020603050405020304" pitchFamily="18" charset="0"/>
              </a:rPr>
              <a:t>. 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En concentración diluida y en frío se comporta como un </a:t>
            </a:r>
            <a:r>
              <a:rPr lang="es-ES" altLang="en-US" sz="1600" b="0" u="sng">
                <a:solidFill>
                  <a:srgbClr val="000099"/>
                </a:solidFill>
                <a:latin typeface="Times New Roman" panose="02020603050405020304" pitchFamily="18" charset="0"/>
              </a:rPr>
              <a:t>oxidante débil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, y permite oxidar a todos los metales por encima del H (p.ej. Zn). En soluciones concentradas y en caliente, puede oxidar a metales menos reductores (p.ej. Cu)</a:t>
            </a:r>
          </a:p>
        </p:txBody>
      </p:sp>
      <p:pic>
        <p:nvPicPr>
          <p:cNvPr id="32776" name="Picture 14" descr="practicas46_clip_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8"/>
          <a:stretch>
            <a:fillRect/>
          </a:stretch>
        </p:blipFill>
        <p:spPr bwMode="auto">
          <a:xfrm>
            <a:off x="5219700" y="1412875"/>
            <a:ext cx="3817938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3"/>
          <p:cNvSpPr>
            <a:spLocks noChangeArrowheads="1"/>
          </p:cNvSpPr>
          <p:nvPr/>
        </p:nvSpPr>
        <p:spPr bwMode="auto">
          <a:xfrm>
            <a:off x="395288" y="3068638"/>
            <a:ext cx="467995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600">
                <a:latin typeface="Times New Roman" panose="02020603050405020304" pitchFamily="18" charset="0"/>
              </a:rPr>
              <a:t>Propiedades sulfonantes</a:t>
            </a:r>
            <a:r>
              <a:rPr lang="es-ES" altLang="en-US" sz="1600" b="0">
                <a:latin typeface="Times New Roman" panose="02020603050405020304" pitchFamily="18" charset="0"/>
              </a:rPr>
              <a:t>. 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Para reacciones de </a:t>
            </a:r>
            <a:r>
              <a:rPr lang="es-ES" altLang="en-US" sz="1600" b="0" i="1">
                <a:solidFill>
                  <a:srgbClr val="000099"/>
                </a:solidFill>
                <a:latin typeface="Times New Roman" panose="02020603050405020304" pitchFamily="18" charset="0"/>
              </a:rPr>
              <a:t>sulfonación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 (tratamiento de cualquier compuesto orgánico con el ácido sulfúrico) especialmente de hidrocarburos aromáticos, y también hidrocarburos olefinicos, usados para preparar explosivos, detergentes y otros derivados</a:t>
            </a:r>
          </a:p>
        </p:txBody>
      </p:sp>
      <p:sp>
        <p:nvSpPr>
          <p:cNvPr id="32778" name="Rectangle 3"/>
          <p:cNvSpPr>
            <a:spLocks noChangeArrowheads="1"/>
          </p:cNvSpPr>
          <p:nvPr/>
        </p:nvSpPr>
        <p:spPr bwMode="auto">
          <a:xfrm>
            <a:off x="395288" y="4868863"/>
            <a:ext cx="46799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600">
                <a:latin typeface="Times New Roman" panose="02020603050405020304" pitchFamily="18" charset="0"/>
              </a:rPr>
              <a:t>Propiedades deshidratantes</a:t>
            </a:r>
            <a:r>
              <a:rPr lang="es-ES" altLang="en-US" sz="1600" b="0">
                <a:latin typeface="Times New Roman" panose="02020603050405020304" pitchFamily="18" charset="0"/>
              </a:rPr>
              <a:t>. </a:t>
            </a: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Permite extraer agua en materiales que la contienen, y descomponer o carbonizar muchos compuestos orgánicos. También se aplica en la fabricación de olefinas, polímeros y colorantes sintéticos.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B8D0DD-EB05-4469-90F1-4E00A3583B80}" type="slidenum">
              <a:rPr kumimoji="0" lang="en-US" altLang="es-ES" sz="1400" b="0">
                <a:solidFill>
                  <a:srgbClr val="00008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s-ES" sz="14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33796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68338" y="2349500"/>
            <a:ext cx="7791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9.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Elementos no metálicos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 los grupos VII A y VIA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1830" y="465313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chemeClr val="accent1"/>
                </a:solidFill>
                <a:latin typeface="Arial" panose="020B0604020202020204" pitchFamily="34" charset="0"/>
              </a:rPr>
              <a:t>1. Características generales de los Halógenos</a:t>
            </a:r>
          </a:p>
        </p:txBody>
      </p:sp>
      <p:sp>
        <p:nvSpPr>
          <p:cNvPr id="1536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440674-338E-4D48-8DB4-6DB5F26D664F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539750" y="1268413"/>
            <a:ext cx="799306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sz="2000">
                <a:latin typeface="Calibri" panose="020F0502020204030204" pitchFamily="34" charset="0"/>
              </a:rPr>
              <a:t>Halógenos</a:t>
            </a:r>
            <a:r>
              <a:rPr lang="es-ES" altLang="en-US" sz="2000" b="0">
                <a:latin typeface="Calibri" panose="020F0502020204030204" pitchFamily="34" charset="0"/>
              </a:rPr>
              <a:t> = elementos del grupo VIIA de la Tabla Periódica: flúor (F), cloro (Cl), bromo (Br), yodo (I), astato (At)</a:t>
            </a:r>
            <a:endParaRPr lang="es-ES" altLang="en-US" sz="2000">
              <a:latin typeface="Calibri" panose="020F0502020204030204" pitchFamily="34" charset="0"/>
            </a:endParaRP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Son elementos electronegativos, muy reactivos. Por ser tan reactivos, no se encuentran libres en la naturaleza</a:t>
            </a: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El flúor es el elemento más electronegativo, es capaz incluso de oxidar al oxígeno. Actúa en todos sus compuestos con nº de oxidación –1</a:t>
            </a: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En condiciones normales, forman moléculas biatómicas: F</a:t>
            </a:r>
            <a:r>
              <a:rPr lang="es-ES" altLang="en-US" sz="1600" b="0" baseline="-25000">
                <a:solidFill>
                  <a:srgbClr val="000099"/>
                </a:solidFill>
                <a:latin typeface="Arial" panose="020B0604020202020204" pitchFamily="34" charset="0"/>
              </a:rPr>
              <a:t>2</a:t>
            </a:r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, Cl</a:t>
            </a:r>
            <a:r>
              <a:rPr lang="es-ES" altLang="en-US" sz="1600" b="0" baseline="-25000">
                <a:solidFill>
                  <a:srgbClr val="000099"/>
                </a:solidFill>
                <a:latin typeface="Arial" panose="020B0604020202020204" pitchFamily="34" charset="0"/>
              </a:rPr>
              <a:t>2</a:t>
            </a:r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, Br</a:t>
            </a:r>
            <a:r>
              <a:rPr lang="es-ES" altLang="en-US" sz="1600" b="0" baseline="-25000">
                <a:solidFill>
                  <a:srgbClr val="000099"/>
                </a:solidFill>
                <a:latin typeface="Arial" panose="020B0604020202020204" pitchFamily="34" charset="0"/>
              </a:rPr>
              <a:t>2</a:t>
            </a:r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, I</a:t>
            </a:r>
            <a:r>
              <a:rPr lang="es-ES" altLang="en-US" sz="1600" b="0" baseline="-25000">
                <a:solidFill>
                  <a:srgbClr val="000099"/>
                </a:solidFill>
                <a:latin typeface="Arial" panose="020B0604020202020204" pitchFamily="34" charset="0"/>
              </a:rPr>
              <a:t>2</a:t>
            </a:r>
          </a:p>
          <a:p>
            <a:pPr lvl="1" eaLnBrk="1" hangingPunct="1"/>
            <a:r>
              <a:rPr lang="es-ES" altLang="en-US" sz="1600" b="0">
                <a:solidFill>
                  <a:srgbClr val="000099"/>
                </a:solidFill>
                <a:latin typeface="Arial" panose="020B0604020202020204" pitchFamily="34" charset="0"/>
              </a:rPr>
              <a:t>Son elementos oxidantes, con potenciales normales de reducción positivos, aunque su valor desciende dentro del grupo</a:t>
            </a:r>
          </a:p>
        </p:txBody>
      </p:sp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4033838"/>
            <a:ext cx="5140325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6857437-1D55-49D6-BB5A-948F182AD7BB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rgbClr val="990033"/>
                </a:solidFill>
                <a:latin typeface="Arial" panose="020B0604020202020204" pitchFamily="34" charset="0"/>
              </a:rPr>
              <a:t>3. Síntesis industrial del Cloro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684213" y="1400175"/>
            <a:ext cx="79914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El Cloro es un elemento abundante en la naturaleza, aparece en minerales (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sal gema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 o 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halita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, NaCl, 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silvita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, NaCl-KCl) o como ión cloruro en el agua del mar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El primer método de producción (1868) se basaba en la oxidación del HCl mediante oxígeno:</a:t>
            </a: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971550" y="3101975"/>
            <a:ext cx="7848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ts val="388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reacción es muy exotérmica pero muy lenta, es  necesario catalizarla (con cloruro de cobre, cloruro férrico u óxido nítrico) y emplear un agente deshidratante que elimine el agua producida (para desplazar la ecuación a la derecha)</a:t>
            </a:r>
            <a:endParaRPr lang="es-ES" altLang="en-US" sz="1600" b="0" i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639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678113"/>
            <a:ext cx="35274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55650" y="4191000"/>
            <a:ext cx="6264275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179388" indent="-179388">
              <a:spcBef>
                <a:spcPts val="600"/>
              </a:spcBef>
              <a:buClr>
                <a:srgbClr val="5F5F5F"/>
              </a:buClr>
              <a:buFont typeface="Wingdings" pitchFamily="2" charset="2"/>
              <a:buChar char="§"/>
              <a:defRPr/>
            </a:pPr>
            <a:r>
              <a:rPr lang="es-ES" sz="1800" b="0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En la actualidad, el Cl se produce por electrólisis del </a:t>
            </a:r>
            <a:r>
              <a:rPr lang="es-ES" sz="1800" b="0" dirty="0" err="1">
                <a:solidFill>
                  <a:srgbClr val="002060"/>
                </a:solidFill>
                <a:latin typeface="Calibri" pitchFamily="34" charset="0"/>
                <a:cs typeface="Arial" charset="0"/>
              </a:rPr>
              <a:t>NaCl</a:t>
            </a:r>
            <a:r>
              <a:rPr lang="es-ES" sz="1800" b="0" dirty="0">
                <a:solidFill>
                  <a:srgbClr val="002060"/>
                </a:solidFill>
                <a:latin typeface="Calibri" pitchFamily="34" charset="0"/>
                <a:cs typeface="Arial" charset="0"/>
              </a:rPr>
              <a:t>, siguiendo dos métodos:</a:t>
            </a:r>
          </a:p>
          <a:p>
            <a:pPr marL="914400" lvl="1" indent="-28575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s-ES" sz="1800" b="0" kern="0" dirty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Electrólisis de </a:t>
            </a:r>
            <a:r>
              <a:rPr kumimoji="0" lang="es-ES" sz="1800" b="0" kern="0" dirty="0" err="1">
                <a:solidFill>
                  <a:srgbClr val="4D4D4D"/>
                </a:solidFill>
                <a:latin typeface="Calibri" pitchFamily="34" charset="0"/>
                <a:cs typeface="Arial" charset="0"/>
              </a:rPr>
              <a:t>NaCl</a:t>
            </a:r>
            <a:r>
              <a:rPr kumimoji="0" lang="es-ES" sz="1800" b="0" kern="0" dirty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 fundido</a:t>
            </a:r>
          </a:p>
          <a:p>
            <a:pPr marL="914400" lvl="1" indent="-28575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s-ES" sz="1800" b="0" kern="0" dirty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Electrólisis de una solución acuosa concentrada de </a:t>
            </a:r>
            <a:r>
              <a:rPr kumimoji="0" lang="es-ES" sz="1800" b="0" kern="0" dirty="0" err="1">
                <a:solidFill>
                  <a:srgbClr val="4D4D4D"/>
                </a:solidFill>
                <a:latin typeface="Calibri" pitchFamily="34" charset="0"/>
                <a:cs typeface="Arial" charset="0"/>
              </a:rPr>
              <a:t>NaCl</a:t>
            </a:r>
            <a:r>
              <a:rPr kumimoji="0" lang="es-ES" sz="1800" b="0" kern="0" dirty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. A este método se le denomina del </a:t>
            </a:r>
            <a:r>
              <a:rPr kumimoji="0" lang="es-ES" sz="1800" b="0" i="1" kern="0" dirty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cloro-sosa</a:t>
            </a:r>
            <a:r>
              <a:rPr kumimoji="0" lang="es-ES" sz="1800" b="0" kern="0" dirty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 porque permite obtener también </a:t>
            </a:r>
            <a:r>
              <a:rPr kumimoji="0" lang="es-ES" sz="1800" b="0" kern="0" dirty="0" err="1">
                <a:solidFill>
                  <a:srgbClr val="4D4D4D"/>
                </a:solidFill>
                <a:latin typeface="Calibri" pitchFamily="34" charset="0"/>
                <a:cs typeface="Arial" charset="0"/>
              </a:rPr>
              <a:t>NaOH</a:t>
            </a:r>
            <a:endParaRPr kumimoji="0" lang="es-ES" sz="1800" b="0" kern="0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  <a:p>
            <a:pPr marL="179388" indent="-179388">
              <a:spcBef>
                <a:spcPts val="600"/>
              </a:spcBef>
              <a:buClr>
                <a:srgbClr val="5F5F5F"/>
              </a:buClr>
              <a:buFont typeface="Wingdings" pitchFamily="2" charset="2"/>
              <a:buChar char="§"/>
              <a:defRPr/>
            </a:pPr>
            <a:endParaRPr lang="es-ES" sz="1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16395" name="Picture 19" descr="http://www.chlorinationservices.co.uk/images/chlor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0"/>
          <a:stretch>
            <a:fillRect/>
          </a:stretch>
        </p:blipFill>
        <p:spPr bwMode="auto">
          <a:xfrm>
            <a:off x="7119938" y="4113213"/>
            <a:ext cx="152400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F01D2D-5CAE-4D4B-A188-C163A6074F4B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rgbClr val="990033"/>
                </a:solidFill>
                <a:latin typeface="Arial" panose="020B0604020202020204" pitchFamily="34" charset="0"/>
              </a:rPr>
              <a:t>3. Síntesis industrial del Cloro</a:t>
            </a: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681038" y="1268413"/>
            <a:ext cx="4395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sz="2000">
                <a:latin typeface="Calibri" panose="020F0502020204030204" pitchFamily="34" charset="0"/>
              </a:rPr>
              <a:t>Electrólisis de NaCl fundido</a:t>
            </a: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971550" y="1844675"/>
            <a:ext cx="7794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Proceso  en célula electrolítica con un ánodo de carbón (sobre el que se desprende Cl gaseoso) y un cátodo de hierro (donde se descarga sodio líquido)</a:t>
            </a:r>
            <a:endParaRPr lang="es-ES" altLang="en-US" sz="1600" b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4211638" y="4005263"/>
            <a:ext cx="4392612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El proceso ocurre a temperatura de fusión del NaCl (806ºC) y tiene algunos 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inconvenientes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: </a:t>
            </a:r>
          </a:p>
          <a:p>
            <a:pPr lvl="1" eaLnBrk="1" hangingPunct="1">
              <a:spcBef>
                <a:spcPts val="200"/>
              </a:spcBef>
              <a:buClr>
                <a:srgbClr val="FF0000"/>
              </a:buClr>
              <a:buFontTx/>
              <a:buChar char="•"/>
            </a:pPr>
            <a:r>
              <a:rPr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coste elevado en energía térmica; </a:t>
            </a:r>
          </a:p>
          <a:p>
            <a:pPr lvl="1" eaLnBrk="1" hangingPunct="1">
              <a:spcBef>
                <a:spcPts val="200"/>
              </a:spcBef>
              <a:buClr>
                <a:srgbClr val="FF0000"/>
              </a:buClr>
              <a:buFontTx/>
              <a:buChar char="•"/>
            </a:pPr>
            <a:r>
              <a:rPr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elevada corrosividad de materiales en la cuba y electrodos; </a:t>
            </a:r>
          </a:p>
          <a:p>
            <a:pPr lvl="1" eaLnBrk="1" hangingPunct="1">
              <a:spcBef>
                <a:spcPts val="200"/>
              </a:spcBef>
              <a:buClr>
                <a:srgbClr val="FF0000"/>
              </a:buClr>
              <a:buFontTx/>
              <a:buChar char="•"/>
            </a:pPr>
            <a:r>
              <a:rPr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pérdidas de sodio por evaporación;</a:t>
            </a:r>
          </a:p>
          <a:p>
            <a:pPr lvl="1" eaLnBrk="1" hangingPunct="1">
              <a:spcBef>
                <a:spcPts val="200"/>
              </a:spcBef>
              <a:buClr>
                <a:srgbClr val="FF0000"/>
              </a:buClr>
              <a:buFontTx/>
              <a:buChar char="•"/>
            </a:pPr>
            <a:r>
              <a:rPr lang="es-ES" altLang="en-US" sz="1600" b="0">
                <a:solidFill>
                  <a:srgbClr val="292929"/>
                </a:solidFill>
                <a:latin typeface="Calibri" panose="020F0502020204030204" pitchFamily="34" charset="0"/>
              </a:rPr>
              <a:t>bajo rendimiento en corriente</a:t>
            </a:r>
          </a:p>
        </p:txBody>
      </p:sp>
      <p:pic>
        <p:nvPicPr>
          <p:cNvPr id="17418" name="Picture 4" descr="http://upload.wikimedia.org/wikibooks/en/8/81/Chemical_Principles_Fig_1.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3887787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9" name="1 Objeto"/>
          <p:cNvGraphicFramePr>
            <a:graphicFrameLocks noChangeAspect="1"/>
          </p:cNvGraphicFramePr>
          <p:nvPr/>
        </p:nvGraphicFramePr>
        <p:xfrm>
          <a:off x="4572000" y="2740025"/>
          <a:ext cx="36147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4" imgW="2247900" imgH="698500" progId="Equation.DSMT4">
                  <p:embed/>
                </p:oleObj>
              </mc:Choice>
              <mc:Fallback>
                <p:oleObj name="Equation" r:id="rId4" imgW="2247900" imgH="6985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0025"/>
                        <a:ext cx="36147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20" name="3 Conector recto"/>
          <p:cNvCxnSpPr>
            <a:cxnSpLocks noChangeShapeType="1"/>
          </p:cNvCxnSpPr>
          <p:nvPr/>
        </p:nvCxnSpPr>
        <p:spPr bwMode="auto">
          <a:xfrm>
            <a:off x="4581525" y="3481388"/>
            <a:ext cx="3578225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8CC926-7A5F-403E-9D4A-C5C82A4E62CE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81038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n-US" sz="2000">
                <a:latin typeface="Calibri" panose="020F0502020204030204" pitchFamily="34" charset="0"/>
              </a:rPr>
              <a:t>Método del cloro-sosa (electrólisis de NaCl en disolución)</a:t>
            </a: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827088" y="1700213"/>
            <a:ext cx="7705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Los procedimientos más utilizados son los de 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cátodo de mercurio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, los 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de diafragma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 y </a:t>
            </a:r>
            <a:r>
              <a:rPr lang="es-ES" altLang="en-US" sz="1800" b="0" i="1">
                <a:solidFill>
                  <a:srgbClr val="292929"/>
                </a:solidFill>
                <a:latin typeface="Calibri" panose="020F0502020204030204" pitchFamily="34" charset="0"/>
              </a:rPr>
              <a:t>de membrana</a:t>
            </a:r>
            <a:r>
              <a:rPr lang="es-ES" altLang="en-US" sz="1800" b="0">
                <a:solidFill>
                  <a:srgbClr val="292929"/>
                </a:solidFill>
                <a:latin typeface="Calibri" panose="020F0502020204030204" pitchFamily="34" charset="0"/>
              </a:rPr>
              <a:t>. En todos los procesos la reacción es la misma:</a:t>
            </a:r>
            <a:endParaRPr lang="es-ES" altLang="en-US" sz="1600" b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393950"/>
            <a:ext cx="49625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Rectangle 3"/>
          <p:cNvSpPr>
            <a:spLocks noChangeArrowheads="1"/>
          </p:cNvSpPr>
          <p:nvPr/>
        </p:nvSpPr>
        <p:spPr bwMode="auto">
          <a:xfrm>
            <a:off x="1404938" y="2903538"/>
            <a:ext cx="698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Se deben mantener separados los productos de la reacción porque pueden reaccionar entre ellos y producir compuestos secundarios:</a:t>
            </a:r>
          </a:p>
        </p:txBody>
      </p:sp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51238"/>
            <a:ext cx="4470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3" name="Rectangle 3"/>
          <p:cNvSpPr>
            <a:spLocks noChangeArrowheads="1"/>
          </p:cNvSpPr>
          <p:nvPr/>
        </p:nvSpPr>
        <p:spPr bwMode="auto">
          <a:xfrm>
            <a:off x="827088" y="4049713"/>
            <a:ext cx="78517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Con el </a:t>
            </a:r>
            <a:r>
              <a:rPr lang="es-ES" altLang="en-U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método del cátodo de mercurio </a:t>
            </a:r>
            <a:r>
              <a:rPr lang="es-ES" altLang="en-U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se consigue NaOH muy concentrado y Cl muy puro, pero consume más energía que otros métodos y existe el problema medioambiental del uso de mercurio. Por estos motivos, se ha ido sustituyendo progresivamente y ahora solo se produce un 20% del Cl mundial con este método.</a:t>
            </a:r>
          </a:p>
        </p:txBody>
      </p:sp>
      <p:pic>
        <p:nvPicPr>
          <p:cNvPr id="18444" name="Picture 18" descr="http://www.uhdeindia.com/images/Core-Areas_right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5300663"/>
            <a:ext cx="3924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rgbClr val="990033"/>
                </a:solidFill>
                <a:latin typeface="Arial" panose="020B0604020202020204" pitchFamily="34" charset="0"/>
              </a:rPr>
              <a:t>3. Síntesis industrial del Cloro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A47471B-9F2C-41AF-BC78-064563A1C519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4032250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971550" y="1557338"/>
            <a:ext cx="7488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b="0">
                <a:latin typeface="Times New Roman" panose="02020603050405020304" pitchFamily="18" charset="0"/>
                <a:sym typeface="Wingdings" panose="05000000000000000000" pitchFamily="2" charset="2"/>
              </a:rPr>
              <a:t>En el método del </a:t>
            </a:r>
            <a:r>
              <a:rPr lang="es-ES" altLang="en-US" sz="1600" i="1">
                <a:latin typeface="Times New Roman" panose="02020603050405020304" pitchFamily="18" charset="0"/>
                <a:sym typeface="Wingdings" panose="05000000000000000000" pitchFamily="2" charset="2"/>
              </a:rPr>
              <a:t>cátodo de mercurio</a:t>
            </a:r>
            <a:r>
              <a:rPr lang="es-ES" altLang="en-US" sz="1600" b="0">
                <a:latin typeface="Times New Roman" panose="02020603050405020304" pitchFamily="18" charset="0"/>
                <a:sym typeface="Wingdings" panose="05000000000000000000" pitchFamily="2" charset="2"/>
              </a:rPr>
              <a:t>, el ánodo es de carbón o titanio recubierto de Pt, el cátodo es una capa de mercurio (que fluye por la parte inferior de la celda):</a:t>
            </a:r>
            <a:endParaRPr lang="es-ES" altLang="en-US" sz="1600" b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205038"/>
            <a:ext cx="417671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5" name="Rectangle 3"/>
          <p:cNvSpPr>
            <a:spLocks noChangeArrowheads="1"/>
          </p:cNvSpPr>
          <p:nvPr/>
        </p:nvSpPr>
        <p:spPr bwMode="auto">
          <a:xfrm>
            <a:off x="971550" y="3284538"/>
            <a:ext cx="7777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b="0">
                <a:latin typeface="Times New Roman" panose="02020603050405020304" pitchFamily="18" charset="0"/>
                <a:sym typeface="Wingdings" panose="05000000000000000000" pitchFamily="2" charset="2"/>
              </a:rPr>
              <a:t>El sodio metálico se extrae en forma de </a:t>
            </a:r>
            <a:r>
              <a:rPr lang="es-ES" altLang="en-US" sz="1600" b="0" i="1">
                <a:latin typeface="Times New Roman" panose="02020603050405020304" pitchFamily="18" charset="0"/>
                <a:sym typeface="Wingdings" panose="05000000000000000000" pitchFamily="2" charset="2"/>
              </a:rPr>
              <a:t>amalgama</a:t>
            </a:r>
            <a:r>
              <a:rPr lang="es-ES" altLang="en-US" sz="1600" b="0">
                <a:latin typeface="Times New Roman" panose="02020603050405020304" pitchFamily="18" charset="0"/>
                <a:sym typeface="Wingdings" panose="05000000000000000000" pitchFamily="2" charset="2"/>
              </a:rPr>
              <a:t>, con [Na] ~ 0,2%, que se descompone reaccionando con agua (para recuperar el Hg):</a:t>
            </a:r>
            <a:endParaRPr lang="es-ES" altLang="en-US" sz="1600" b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946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933825"/>
            <a:ext cx="38004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7" name="Picture 16" descr="El proceso del mercur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7"/>
          <a:stretch>
            <a:fillRect/>
          </a:stretch>
        </p:blipFill>
        <p:spPr bwMode="auto">
          <a:xfrm>
            <a:off x="4959350" y="4724400"/>
            <a:ext cx="3900488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3"/>
          <p:cNvSpPr>
            <a:spLocks noChangeArrowheads="1"/>
          </p:cNvSpPr>
          <p:nvPr/>
        </p:nvSpPr>
        <p:spPr bwMode="auto">
          <a:xfrm>
            <a:off x="179388" y="765175"/>
            <a:ext cx="7635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Método del cloro-sosa</a:t>
            </a:r>
          </a:p>
        </p:txBody>
      </p:sp>
      <p:sp>
        <p:nvSpPr>
          <p:cNvPr id="1946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rgbClr val="990033"/>
                </a:solidFill>
                <a:latin typeface="Arial" panose="020B0604020202020204" pitchFamily="34" charset="0"/>
              </a:rPr>
              <a:t>3. Síntesis industrial del Cloro</a:t>
            </a:r>
          </a:p>
        </p:txBody>
      </p:sp>
      <p:sp>
        <p:nvSpPr>
          <p:cNvPr id="19470" name="Rectangle 3"/>
          <p:cNvSpPr>
            <a:spLocks noChangeArrowheads="1"/>
          </p:cNvSpPr>
          <p:nvPr/>
        </p:nvSpPr>
        <p:spPr bwMode="auto">
          <a:xfrm>
            <a:off x="9525" y="6577013"/>
            <a:ext cx="69881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400" b="0">
                <a:solidFill>
                  <a:srgbClr val="002060"/>
                </a:solidFill>
                <a:latin typeface="Bradley Hand ITC" panose="03070402050302030203" pitchFamily="66" charset="0"/>
              </a:rPr>
              <a:t>Amalgama: aleación de mercurio, generalmente sólida o semilíquida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CC0038F-6A0A-40AA-B99D-7C927A5B53C0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395288" y="1557338"/>
            <a:ext cx="4895850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b="0">
                <a:latin typeface="Calibri" panose="020F0502020204030204" pitchFamily="34" charset="0"/>
                <a:sym typeface="Wingdings" panose="05000000000000000000" pitchFamily="2" charset="2"/>
              </a:rPr>
              <a:t>En el método de las </a:t>
            </a:r>
            <a:r>
              <a:rPr lang="es-ES" altLang="en-US" sz="1600" i="1">
                <a:latin typeface="Calibri" panose="020F0502020204030204" pitchFamily="34" charset="0"/>
                <a:sym typeface="Wingdings" panose="05000000000000000000" pitchFamily="2" charset="2"/>
              </a:rPr>
              <a:t>células de diafragma</a:t>
            </a:r>
            <a:r>
              <a:rPr lang="es-ES" altLang="en-US" sz="1600" b="0">
                <a:latin typeface="Calibri" panose="020F0502020204030204" pitchFamily="34" charset="0"/>
                <a:sym typeface="Wingdings" panose="05000000000000000000" pitchFamily="2" charset="2"/>
              </a:rPr>
              <a:t>, el cátodo está hecho de un lecho de amianto depositado sobre lana de acero, y actúa también como diafragma. El ánodo también es de Ti/Pt. </a:t>
            </a:r>
          </a:p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n-US" sz="1600" b="0">
                <a:latin typeface="Calibri" panose="020F0502020204030204" pitchFamily="34" charset="0"/>
                <a:sym typeface="Wingdings" panose="05000000000000000000" pitchFamily="2" charset="2"/>
              </a:rPr>
              <a:t>En el cátodo se desprende H, y queda en el baño una disolución de NaOH bastante diluida y NaCl. Ambos se separan por cristalización fraccionada. La tensión de trabajo es menor, pero parte del Cl se difunde por el diafragma, contamina el NaOH y se produce NaOCl. </a:t>
            </a:r>
            <a:endParaRPr lang="es-ES" altLang="en-US" sz="1600" b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3851275" y="4221163"/>
            <a:ext cx="48958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Las </a:t>
            </a:r>
            <a:r>
              <a:rPr lang="es-ES" altLang="en-US" sz="1600" i="1">
                <a:solidFill>
                  <a:srgbClr val="000099"/>
                </a:solidFill>
                <a:latin typeface="Calibri" panose="020F0502020204030204" pitchFamily="34" charset="0"/>
              </a:rPr>
              <a:t>células de membrana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se basan en la separación de los compartimentos de cátodo y ánodo mediante una membrana sintética de teflón. La membrana es selectiva, permitiendo la transferencia de iones Na+ pero impidiendo la de Cl</a:t>
            </a:r>
            <a:r>
              <a:rPr lang="es-ES" altLang="en-US" sz="1600" b="0" baseline="30000">
                <a:solidFill>
                  <a:srgbClr val="000099"/>
                </a:solidFill>
                <a:latin typeface="Calibri" panose="020F0502020204030204" pitchFamily="34" charset="0"/>
              </a:rPr>
              <a:t>–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o de OH</a:t>
            </a:r>
            <a:r>
              <a:rPr lang="es-ES" altLang="en-US" sz="1600" b="0" baseline="30000">
                <a:solidFill>
                  <a:srgbClr val="000099"/>
                </a:solidFill>
                <a:latin typeface="Calibri" panose="020F0502020204030204" pitchFamily="34" charset="0"/>
              </a:rPr>
              <a:t>–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. Se evita así la contaminación del NaOH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La concentración de NaOH es también baja, y se concentra mediante evaporación  </a:t>
            </a:r>
          </a:p>
        </p:txBody>
      </p:sp>
      <p:pic>
        <p:nvPicPr>
          <p:cNvPr id="20488" name="Picture 14" descr="http://quimica-urjc-biologia.wikispaces.com/file/view/cloro-membrana.gif/110206687/cloro-membra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49700"/>
            <a:ext cx="29527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0" descr="http://electrochem.cwru.edu/encycl/fig/b01/b01-f0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1557338"/>
            <a:ext cx="372427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179388" y="765175"/>
            <a:ext cx="7635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Método del cloro-sosa</a:t>
            </a:r>
          </a:p>
        </p:txBody>
      </p:sp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 sz="1800" b="0">
                <a:solidFill>
                  <a:srgbClr val="990033"/>
                </a:solidFill>
                <a:latin typeface="Arial" panose="020B0604020202020204" pitchFamily="34" charset="0"/>
              </a:rPr>
              <a:t>3. Síntesis industrial del Cloro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n-U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n-US" sz="1600">
                <a:solidFill>
                  <a:schemeClr val="tx1"/>
                </a:solidFill>
                <a:latin typeface="Calibri" panose="020F0502020204030204" pitchFamily="34" charset="0"/>
              </a:rPr>
              <a:t>Tema 9. Elementos no metálicos de los grupos VII A y VIA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219E854-9C8C-4707-854E-5E547C55587D}" type="slidenum">
              <a:rPr kumimoji="0" lang="en-US" altLang="en-U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n-US">
                <a:solidFill>
                  <a:srgbClr val="006600"/>
                </a:solidFill>
                <a:latin typeface="Arial" panose="020B0604020202020204" pitchFamily="34" charset="0"/>
              </a:rPr>
              <a:t>4. El Cloro en la industria: aplicaciones</a:t>
            </a: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946150" y="1341438"/>
            <a:ext cx="76581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anose="020F0502020204030204" pitchFamily="34" charset="0"/>
              </a:rPr>
              <a:t>El Cl molecular y muchos de sus compuestos se considera una de las sustancias básicas de la industria química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cerca de un 70% se emplea en la síntesis de compuestos orgánicos: alrededor e 1/3 en sintetizar dicloruro de etileno C</a:t>
            </a:r>
            <a:r>
              <a:rPr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2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H</a:t>
            </a:r>
            <a:r>
              <a:rPr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4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Cl</a:t>
            </a:r>
            <a:r>
              <a:rPr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2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(nocivo), utilizado para preparar cloruro de vinilo (cancerígeno); el resto, 2/3, para producir disolventes y pesticidas/insecticidas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un 25% se emplea en la industria papelera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un 5% para potabilización de agua para consumo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preparación de compuestos: HCl y sus sales; hipocloritos, cloratos, cloruros, etc</a:t>
            </a:r>
          </a:p>
        </p:txBody>
      </p:sp>
      <p:sp>
        <p:nvSpPr>
          <p:cNvPr id="21512" name="Rectangle 3"/>
          <p:cNvSpPr>
            <a:spLocks noChangeArrowheads="1"/>
          </p:cNvSpPr>
          <p:nvPr/>
        </p:nvSpPr>
        <p:spPr bwMode="auto">
          <a:xfrm>
            <a:off x="946150" y="4108450"/>
            <a:ext cx="7658100" cy="191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630238" indent="-18256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n-US" sz="1800" b="0">
                <a:solidFill>
                  <a:srgbClr val="5F5F5F"/>
                </a:solidFill>
                <a:latin typeface="Calibri" panose="020F0502020204030204" pitchFamily="34" charset="0"/>
              </a:rPr>
              <a:t>Presenta muchos problemas medioambientales y muchas de sus aplicaciones están en retroceso (o está directamente prohibida su producción):</a:t>
            </a:r>
          </a:p>
          <a:p>
            <a:pPr lvl="1" eaLnBrk="1" hangingPunct="1">
              <a:spcBef>
                <a:spcPts val="388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altLang="en-US" sz="1600" b="0">
                <a:solidFill>
                  <a:srgbClr val="FF0000"/>
                </a:solidFill>
                <a:latin typeface="Calibri" panose="020F0502020204030204" pitchFamily="34" charset="0"/>
              </a:rPr>
              <a:t>Ejemplo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: los compuestos CFC (clorofluorocarbonados), eran utilizados por sus propiedades térmicas en circuitos de refrigeración y como disolventes, agentes espumantes y propelentes de aerosoles. Una vez emitidos ascienden a las capas altas de la atmósfera, generando radicales Cl</a:t>
            </a:r>
            <a:r>
              <a:rPr lang="es-ES" altLang="en-US" sz="1600" b="0" baseline="30000">
                <a:solidFill>
                  <a:srgbClr val="000099"/>
                </a:solidFill>
                <a:latin typeface="Calibri" panose="020F0502020204030204" pitchFamily="34" charset="0"/>
              </a:rPr>
              <a:t>–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que reaccionan con el O</a:t>
            </a:r>
            <a:r>
              <a:rPr lang="es-ES" altLang="en-US" sz="1600" b="0" baseline="-25000">
                <a:solidFill>
                  <a:srgbClr val="000099"/>
                </a:solidFill>
                <a:latin typeface="Calibri" panose="020F0502020204030204" pitchFamily="34" charset="0"/>
              </a:rPr>
              <a:t>3</a:t>
            </a:r>
            <a:r>
              <a:rPr lang="es-ES" altLang="en-US" sz="1600" b="0">
                <a:solidFill>
                  <a:srgbClr val="000099"/>
                </a:solidFill>
                <a:latin typeface="Calibri" panose="020F0502020204030204" pitchFamily="34" charset="0"/>
              </a:rPr>
              <a:t> y anulan/limitan su efecto protector frente a radiaciones UV.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19686</TotalTime>
  <Words>2891</Words>
  <Application>Microsoft Office PowerPoint</Application>
  <PresentationFormat>Presentación en pantalla (4:3)</PresentationFormat>
  <Paragraphs>234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Bradley Hand ITC</vt:lpstr>
      <vt:lpstr>Calibri</vt:lpstr>
      <vt:lpstr>Tahoma</vt:lpstr>
      <vt:lpstr>Times</vt:lpstr>
      <vt:lpstr>Times New Roman</vt:lpstr>
      <vt:lpstr>Verdana</vt:lpstr>
      <vt:lpstr>Wingdings</vt:lpstr>
      <vt:lpstr>inicial</vt:lpstr>
      <vt:lpstr>Equation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BALENZATEGUI MANZANARES</cp:lastModifiedBy>
  <cp:revision>1759</cp:revision>
  <cp:lastPrinted>2003-03-06T17:45:16Z</cp:lastPrinted>
  <dcterms:created xsi:type="dcterms:W3CDTF">2002-08-03T16:38:44Z</dcterms:created>
  <dcterms:modified xsi:type="dcterms:W3CDTF">2025-01-27T11:03:07Z</dcterms:modified>
</cp:coreProperties>
</file>