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37"/>
  </p:notesMasterIdLst>
  <p:handoutMasterIdLst>
    <p:handoutMasterId r:id="rId38"/>
  </p:handoutMasterIdLst>
  <p:sldIdLst>
    <p:sldId id="581" r:id="rId2"/>
    <p:sldId id="631" r:id="rId3"/>
    <p:sldId id="654" r:id="rId4"/>
    <p:sldId id="754" r:id="rId5"/>
    <p:sldId id="732" r:id="rId6"/>
    <p:sldId id="656" r:id="rId7"/>
    <p:sldId id="676" r:id="rId8"/>
    <p:sldId id="675" r:id="rId9"/>
    <p:sldId id="733" r:id="rId10"/>
    <p:sldId id="723" r:id="rId11"/>
    <p:sldId id="724" r:id="rId12"/>
    <p:sldId id="658" r:id="rId13"/>
    <p:sldId id="729" r:id="rId14"/>
    <p:sldId id="734" r:id="rId15"/>
    <p:sldId id="735" r:id="rId16"/>
    <p:sldId id="737" r:id="rId17"/>
    <p:sldId id="736" r:id="rId18"/>
    <p:sldId id="738" r:id="rId19"/>
    <p:sldId id="740" r:id="rId20"/>
    <p:sldId id="739" r:id="rId21"/>
    <p:sldId id="741" r:id="rId22"/>
    <p:sldId id="742" r:id="rId23"/>
    <p:sldId id="743" r:id="rId24"/>
    <p:sldId id="744" r:id="rId25"/>
    <p:sldId id="745" r:id="rId26"/>
    <p:sldId id="746" r:id="rId27"/>
    <p:sldId id="748" r:id="rId28"/>
    <p:sldId id="747" r:id="rId29"/>
    <p:sldId id="749" r:id="rId30"/>
    <p:sldId id="750" r:id="rId31"/>
    <p:sldId id="755" r:id="rId32"/>
    <p:sldId id="751" r:id="rId33"/>
    <p:sldId id="752" r:id="rId34"/>
    <p:sldId id="753" r:id="rId35"/>
    <p:sldId id="756" r:id="rId36"/>
  </p:sldIdLst>
  <p:sldSz cx="9144000" cy="6858000" type="screen4x3"/>
  <p:notesSz cx="7099300" cy="10234613"/>
  <p:defaultTextStyle>
    <a:defPPr>
      <a:defRPr lang="en-US"/>
    </a:defPPr>
    <a:lvl1pPr algn="l" rtl="0" fontAlgn="base">
      <a:spcBef>
        <a:spcPct val="0"/>
      </a:spcBef>
      <a:spcAft>
        <a:spcPct val="0"/>
      </a:spcAft>
      <a:defRPr kumimoji="1" sz="2800" b="1" i="1" kern="1200">
        <a:solidFill>
          <a:srgbClr val="0033CC"/>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umimoji="1" sz="2800" b="1" i="1" kern="1200">
        <a:solidFill>
          <a:srgbClr val="0033CC"/>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umimoji="1" sz="2800" b="1" i="1" kern="1200">
        <a:solidFill>
          <a:srgbClr val="0033CC"/>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umimoji="1" sz="2800" b="1" i="1" kern="1200">
        <a:solidFill>
          <a:srgbClr val="0033CC"/>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umimoji="1" sz="2800" b="1" i="1" kern="1200">
        <a:solidFill>
          <a:srgbClr val="0033CC"/>
        </a:solidFill>
        <a:latin typeface="Verdana" panose="020B0604030504040204" pitchFamily="34" charset="0"/>
        <a:ea typeface="+mn-ea"/>
        <a:cs typeface="Arial" panose="020B0604020202020204" pitchFamily="34" charset="0"/>
      </a:defRPr>
    </a:lvl5pPr>
    <a:lvl6pPr marL="2286000" algn="l" defTabSz="914400" rtl="0" eaLnBrk="1" latinLnBrk="0" hangingPunct="1">
      <a:defRPr kumimoji="1" sz="2800" b="1" i="1" kern="1200">
        <a:solidFill>
          <a:srgbClr val="0033CC"/>
        </a:solidFill>
        <a:latin typeface="Verdana" panose="020B0604030504040204" pitchFamily="34" charset="0"/>
        <a:ea typeface="+mn-ea"/>
        <a:cs typeface="Arial" panose="020B0604020202020204" pitchFamily="34" charset="0"/>
      </a:defRPr>
    </a:lvl6pPr>
    <a:lvl7pPr marL="2743200" algn="l" defTabSz="914400" rtl="0" eaLnBrk="1" latinLnBrk="0" hangingPunct="1">
      <a:defRPr kumimoji="1" sz="2800" b="1" i="1" kern="1200">
        <a:solidFill>
          <a:srgbClr val="0033CC"/>
        </a:solidFill>
        <a:latin typeface="Verdana" panose="020B0604030504040204" pitchFamily="34" charset="0"/>
        <a:ea typeface="+mn-ea"/>
        <a:cs typeface="Arial" panose="020B0604020202020204" pitchFamily="34" charset="0"/>
      </a:defRPr>
    </a:lvl7pPr>
    <a:lvl8pPr marL="3200400" algn="l" defTabSz="914400" rtl="0" eaLnBrk="1" latinLnBrk="0" hangingPunct="1">
      <a:defRPr kumimoji="1" sz="2800" b="1" i="1" kern="1200">
        <a:solidFill>
          <a:srgbClr val="0033CC"/>
        </a:solidFill>
        <a:latin typeface="Verdana" panose="020B0604030504040204" pitchFamily="34" charset="0"/>
        <a:ea typeface="+mn-ea"/>
        <a:cs typeface="Arial" panose="020B0604020202020204" pitchFamily="34" charset="0"/>
      </a:defRPr>
    </a:lvl8pPr>
    <a:lvl9pPr marL="3657600" algn="l" defTabSz="914400" rtl="0" eaLnBrk="1" latinLnBrk="0" hangingPunct="1">
      <a:defRPr kumimoji="1" sz="2800" b="1" i="1" kern="1200">
        <a:solidFill>
          <a:srgbClr val="0033CC"/>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77777"/>
    <a:srgbClr val="4D4D4D"/>
    <a:srgbClr val="333333"/>
    <a:srgbClr val="000000"/>
    <a:srgbClr val="000099"/>
    <a:srgbClr val="292929"/>
    <a:srgbClr val="FF00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20" autoAdjust="0"/>
    <p:restoredTop sz="94794" autoAdjust="0"/>
  </p:normalViewPr>
  <p:slideViewPr>
    <p:cSldViewPr>
      <p:cViewPr varScale="1">
        <p:scale>
          <a:sx n="85" d="100"/>
          <a:sy n="85" d="100"/>
        </p:scale>
        <p:origin x="1642"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32"/>
    </p:cViewPr>
  </p:sorterViewPr>
  <p:notesViewPr>
    <p:cSldViewPr>
      <p:cViewPr varScale="1">
        <p:scale>
          <a:sx n="54" d="100"/>
          <a:sy n="54" d="100"/>
        </p:scale>
        <p:origin x="-2160"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l" defTabSz="966788" eaLnBrk="0" hangingPunct="0">
              <a:defRPr kumimoji="0" sz="1300" b="0" i="0">
                <a:solidFill>
                  <a:srgbClr val="FFFF00"/>
                </a:solidFill>
                <a:effectLst/>
                <a:latin typeface="Times" pitchFamily="18" charset="0"/>
                <a:cs typeface="+mn-cs"/>
              </a:defRPr>
            </a:lvl1pPr>
          </a:lstStyle>
          <a:p>
            <a:pPr>
              <a:defRPr/>
            </a:pPr>
            <a:endParaRPr lang="es-ES_tradnl" altLang="es-ES_tradnl"/>
          </a:p>
        </p:txBody>
      </p:sp>
      <p:sp>
        <p:nvSpPr>
          <p:cNvPr id="78851"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0" hangingPunct="0">
              <a:defRPr kumimoji="0" sz="1300" b="0" i="0">
                <a:solidFill>
                  <a:srgbClr val="FFFF00"/>
                </a:solidFill>
                <a:effectLst/>
                <a:latin typeface="Times" pitchFamily="18" charset="0"/>
                <a:cs typeface="+mn-cs"/>
              </a:defRPr>
            </a:lvl1pPr>
          </a:lstStyle>
          <a:p>
            <a:pPr>
              <a:defRPr/>
            </a:pPr>
            <a:endParaRPr lang="es-ES_tradnl" altLang="es-ES_tradnl"/>
          </a:p>
        </p:txBody>
      </p:sp>
      <p:sp>
        <p:nvSpPr>
          <p:cNvPr id="78852"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l" defTabSz="966788" eaLnBrk="0" hangingPunct="0">
              <a:defRPr kumimoji="0" sz="1300" b="0" i="0">
                <a:solidFill>
                  <a:srgbClr val="FFFF00"/>
                </a:solidFill>
                <a:effectLst/>
                <a:latin typeface="Times" pitchFamily="18" charset="0"/>
                <a:cs typeface="+mn-cs"/>
              </a:defRPr>
            </a:lvl1pPr>
          </a:lstStyle>
          <a:p>
            <a:pPr>
              <a:defRPr/>
            </a:pPr>
            <a:endParaRPr lang="es-ES_tradnl" altLang="es-ES_tradnl"/>
          </a:p>
        </p:txBody>
      </p:sp>
      <p:sp>
        <p:nvSpPr>
          <p:cNvPr id="78853"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0" hangingPunct="0">
              <a:defRPr kumimoji="0" sz="1300" b="0" i="0">
                <a:solidFill>
                  <a:srgbClr val="FFFF00"/>
                </a:solidFill>
                <a:latin typeface="Times" panose="02020603050405020304" pitchFamily="18" charset="0"/>
              </a:defRPr>
            </a:lvl1pPr>
          </a:lstStyle>
          <a:p>
            <a:fld id="{C83B5C02-683B-40E9-AA8F-92D2B2736720}" type="slidenum">
              <a:rPr lang="es-ES_tradnl" altLang="es-ES_tradnl"/>
              <a:pPr/>
              <a:t>‹Nº›</a:t>
            </a:fld>
            <a:endParaRPr lang="es-ES_tradnl" altLang="es-ES_tradn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l" defTabSz="966788" eaLnBrk="0" hangingPunct="0">
              <a:defRPr kumimoji="0" sz="1300" b="0" i="0">
                <a:solidFill>
                  <a:schemeClr val="tx1"/>
                </a:solidFill>
                <a:effectLst/>
                <a:latin typeface="Times" pitchFamily="18" charset="0"/>
                <a:cs typeface="+mn-cs"/>
              </a:defRPr>
            </a:lvl1pPr>
          </a:lstStyle>
          <a:p>
            <a:pPr>
              <a:defRPr/>
            </a:pPr>
            <a:endParaRPr lang="es-ES_tradnl" altLang="es-ES_tradnl"/>
          </a:p>
        </p:txBody>
      </p:sp>
      <p:sp>
        <p:nvSpPr>
          <p:cNvPr id="47107"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0" hangingPunct="0">
              <a:defRPr kumimoji="0" sz="1300" b="0" i="0">
                <a:solidFill>
                  <a:schemeClr val="tx1"/>
                </a:solidFill>
                <a:effectLst/>
                <a:latin typeface="Times" pitchFamily="18" charset="0"/>
                <a:cs typeface="+mn-cs"/>
              </a:defRPr>
            </a:lvl1pPr>
          </a:lstStyle>
          <a:p>
            <a:pPr>
              <a:defRPr/>
            </a:pPr>
            <a:endParaRPr lang="es-ES_tradnl" altLang="es-ES_tradnl"/>
          </a:p>
        </p:txBody>
      </p:sp>
      <p:sp>
        <p:nvSpPr>
          <p:cNvPr id="4813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9" name="Rectangle 5"/>
          <p:cNvSpPr>
            <a:spLocks noGrp="1" noChangeArrowheads="1"/>
          </p:cNvSpPr>
          <p:nvPr>
            <p:ph type="body" sz="quarter" idx="3"/>
          </p:nvPr>
        </p:nvSpPr>
        <p:spPr bwMode="auto">
          <a:xfrm>
            <a:off x="946150" y="4862513"/>
            <a:ext cx="5207000" cy="460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s-ES_tradnl" altLang="es-ES_tradnl" noProof="0" smtClean="0"/>
              <a:t>Click to edit Master text styles</a:t>
            </a:r>
          </a:p>
          <a:p>
            <a:pPr lvl="1"/>
            <a:r>
              <a:rPr lang="es-ES_tradnl" altLang="es-ES_tradnl" noProof="0" smtClean="0"/>
              <a:t>Second level</a:t>
            </a:r>
          </a:p>
          <a:p>
            <a:pPr lvl="2"/>
            <a:r>
              <a:rPr lang="es-ES_tradnl" altLang="es-ES_tradnl" noProof="0" smtClean="0"/>
              <a:t>Third level</a:t>
            </a:r>
          </a:p>
          <a:p>
            <a:pPr lvl="3"/>
            <a:r>
              <a:rPr lang="es-ES_tradnl" altLang="es-ES_tradnl" noProof="0" smtClean="0"/>
              <a:t>Fourth level</a:t>
            </a:r>
          </a:p>
          <a:p>
            <a:pPr lvl="4"/>
            <a:r>
              <a:rPr lang="es-ES_tradnl" altLang="es-ES_tradnl" noProof="0" smtClean="0"/>
              <a:t>Fifth level</a:t>
            </a:r>
          </a:p>
        </p:txBody>
      </p:sp>
      <p:sp>
        <p:nvSpPr>
          <p:cNvPr id="47110"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l" defTabSz="966788" eaLnBrk="0" hangingPunct="0">
              <a:defRPr kumimoji="0" sz="1300" b="0" i="0">
                <a:solidFill>
                  <a:schemeClr val="tx1"/>
                </a:solidFill>
                <a:effectLst/>
                <a:latin typeface="Times" pitchFamily="18" charset="0"/>
                <a:cs typeface="+mn-cs"/>
              </a:defRPr>
            </a:lvl1pPr>
          </a:lstStyle>
          <a:p>
            <a:pPr>
              <a:defRPr/>
            </a:pPr>
            <a:endParaRPr lang="es-ES_tradnl" altLang="es-ES_tradnl"/>
          </a:p>
        </p:txBody>
      </p:sp>
      <p:sp>
        <p:nvSpPr>
          <p:cNvPr id="47111"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0" hangingPunct="0">
              <a:defRPr kumimoji="0" sz="1300" b="0" i="0">
                <a:solidFill>
                  <a:schemeClr val="tx1"/>
                </a:solidFill>
                <a:latin typeface="Times" panose="02020603050405020304" pitchFamily="18" charset="0"/>
              </a:defRPr>
            </a:lvl1pPr>
          </a:lstStyle>
          <a:p>
            <a:fld id="{0EF45B05-6782-4B48-8906-CA7EAFFB4319}" type="slidenum">
              <a:rPr lang="es-ES_tradnl" altLang="es-ES_tradnl"/>
              <a:pPr/>
              <a:t>‹Nº›</a:t>
            </a:fld>
            <a:endParaRPr lang="es-ES_tradnl" altLang="es-ES_tradn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335827"/>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790934"/>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1224769"/>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470" r:id="rId1"/>
    <p:sldLayoutId id="2147484471" r:id="rId2"/>
    <p:sldLayoutId id="2147484476" r:id="rId3"/>
  </p:sldLayoutIdLst>
  <p:transition advClick="0"/>
  <p:timing>
    <p:tnLst>
      <p:par>
        <p:cTn id="1" dur="indefinite" restart="never" nodeType="tmRoot"/>
      </p:par>
    </p:tnLst>
  </p:timing>
  <p:hf hdr="0" dt="0"/>
  <p:txStyles>
    <p:titleStyle>
      <a:lvl1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2pPr>
      <a:lvl3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3pPr>
      <a:lvl4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4pPr>
      <a:lvl5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5pPr>
      <a:lvl6pPr marL="4572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6pPr>
      <a:lvl7pPr marL="9144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7pPr>
      <a:lvl8pPr marL="13716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8pPr>
      <a:lvl9pPr marL="18288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9pPr>
    </p:titleStyle>
    <p:bodyStyle>
      <a:lvl1pPr marL="342900" indent="-342900" algn="l" rtl="0" eaLnBrk="0" fontAlgn="base" hangingPunct="0">
        <a:spcBef>
          <a:spcPct val="20000"/>
        </a:spcBef>
        <a:spcAft>
          <a:spcPct val="0"/>
        </a:spcAft>
        <a:buClr>
          <a:srgbClr val="000000"/>
        </a:buClr>
        <a:buChar char="•"/>
        <a:defRPr kumimoji="1" sz="24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kumimoji="1" sz="2000">
          <a:solidFill>
            <a:srgbClr val="5F5F5F"/>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har char="•"/>
        <a:defRPr kumimoji="1">
          <a:solidFill>
            <a:srgbClr val="5F5F5F"/>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har char="–"/>
        <a:defRPr kumimoji="1" sz="1600">
          <a:solidFill>
            <a:srgbClr val="5F5F5F"/>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har char="•"/>
        <a:defRPr kumimoji="1" sz="1400">
          <a:solidFill>
            <a:srgbClr val="5F5F5F"/>
          </a:solidFill>
          <a:effectLst>
            <a:outerShdw blurRad="38100" dist="38100" dir="2700000" algn="tl">
              <a:srgbClr val="C0C0C0"/>
            </a:outerShdw>
          </a:effectLst>
          <a:latin typeface="+mn-lt"/>
        </a:defRPr>
      </a:lvl5pPr>
      <a:lvl6pPr marL="2514600" indent="-228600" algn="l" rtl="0" fontAlgn="base">
        <a:spcBef>
          <a:spcPct val="20000"/>
        </a:spcBef>
        <a:spcAft>
          <a:spcPct val="0"/>
        </a:spcAft>
        <a:buChar char="•"/>
        <a:defRPr kumimoji="1" sz="1400">
          <a:solidFill>
            <a:srgbClr val="5F5F5F"/>
          </a:solidFill>
          <a:effectLst>
            <a:outerShdw blurRad="38100" dist="38100" dir="2700000" algn="tl">
              <a:srgbClr val="C0C0C0"/>
            </a:outerShdw>
          </a:effectLst>
          <a:latin typeface="+mn-lt"/>
        </a:defRPr>
      </a:lvl6pPr>
      <a:lvl7pPr marL="2971800" indent="-228600" algn="l" rtl="0" fontAlgn="base">
        <a:spcBef>
          <a:spcPct val="20000"/>
        </a:spcBef>
        <a:spcAft>
          <a:spcPct val="0"/>
        </a:spcAft>
        <a:buChar char="•"/>
        <a:defRPr kumimoji="1" sz="1400">
          <a:solidFill>
            <a:srgbClr val="5F5F5F"/>
          </a:solidFill>
          <a:effectLst>
            <a:outerShdw blurRad="38100" dist="38100" dir="2700000" algn="tl">
              <a:srgbClr val="C0C0C0"/>
            </a:outerShdw>
          </a:effectLst>
          <a:latin typeface="+mn-lt"/>
        </a:defRPr>
      </a:lvl7pPr>
      <a:lvl8pPr marL="3429000" indent="-228600" algn="l" rtl="0" fontAlgn="base">
        <a:spcBef>
          <a:spcPct val="20000"/>
        </a:spcBef>
        <a:spcAft>
          <a:spcPct val="0"/>
        </a:spcAft>
        <a:buChar char="•"/>
        <a:defRPr kumimoji="1" sz="1400">
          <a:solidFill>
            <a:srgbClr val="5F5F5F"/>
          </a:solidFill>
          <a:effectLst>
            <a:outerShdw blurRad="38100" dist="38100" dir="2700000" algn="tl">
              <a:srgbClr val="C0C0C0"/>
            </a:outerShdw>
          </a:effectLst>
          <a:latin typeface="+mn-lt"/>
        </a:defRPr>
      </a:lvl8pPr>
      <a:lvl9pPr marL="3886200" indent="-228600" algn="l" rtl="0" fontAlgn="base">
        <a:spcBef>
          <a:spcPct val="20000"/>
        </a:spcBef>
        <a:spcAft>
          <a:spcPct val="0"/>
        </a:spcAft>
        <a:buChar char="•"/>
        <a:defRPr kumimoji="1" sz="1400">
          <a:solidFill>
            <a:srgbClr val="5F5F5F"/>
          </a:solidFill>
          <a:effectLst>
            <a:outerShdw blurRad="38100" dist="38100" dir="2700000" algn="tl">
              <a:srgbClr val="C0C0C0"/>
            </a:outerShdw>
          </a:effectLst>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jpeg"/><Relationship Id="rId1" Type="http://schemas.openxmlformats.org/officeDocument/2006/relationships/slideLayout" Target="../slideLayouts/slideLayout3.xml"/><Relationship Id="rId5" Type="http://schemas.openxmlformats.org/officeDocument/2006/relationships/image" Target="../media/image42.wmf"/><Relationship Id="rId4" Type="http://schemas.openxmlformats.org/officeDocument/2006/relationships/image" Target="../media/image41.wmf"/></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w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jpeg"/><Relationship Id="rId1" Type="http://schemas.openxmlformats.org/officeDocument/2006/relationships/slideLayout" Target="../slideLayouts/slideLayout3.xml"/><Relationship Id="rId5" Type="http://schemas.openxmlformats.org/officeDocument/2006/relationships/image" Target="../media/image50.jpeg"/><Relationship Id="rId4" Type="http://schemas.openxmlformats.org/officeDocument/2006/relationships/image" Target="../media/image49.jpeg"/></Relationships>
</file>

<file path=ppt/slides/_rels/slide26.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png"/><Relationship Id="rId1" Type="http://schemas.openxmlformats.org/officeDocument/2006/relationships/slideLayout" Target="../slideLayouts/slideLayout3.xml"/><Relationship Id="rId4" Type="http://schemas.openxmlformats.org/officeDocument/2006/relationships/image" Target="../media/image58.wmf"/></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jpeg"/><Relationship Id="rId1" Type="http://schemas.openxmlformats.org/officeDocument/2006/relationships/slideLayout" Target="../slideLayouts/slideLayout3.xml"/><Relationship Id="rId4" Type="http://schemas.openxmlformats.org/officeDocument/2006/relationships/image" Target="../media/image61.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wmf"/><Relationship Id="rId1" Type="http://schemas.openxmlformats.org/officeDocument/2006/relationships/slideLayout" Target="../slideLayouts/slideLayout3.xml"/><Relationship Id="rId4" Type="http://schemas.openxmlformats.org/officeDocument/2006/relationships/image" Target="../media/image68.wmf"/></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95985"/>
        </a:solidFill>
        <a:effectLst/>
      </p:bgPr>
    </p:bg>
    <p:spTree>
      <p:nvGrpSpPr>
        <p:cNvPr id="1" name=""/>
        <p:cNvGrpSpPr/>
        <p:nvPr/>
      </p:nvGrpSpPr>
      <p:grpSpPr>
        <a:xfrm>
          <a:off x="0" y="0"/>
          <a:ext cx="0" cy="0"/>
          <a:chOff x="0" y="0"/>
          <a:chExt cx="0" cy="0"/>
        </a:xfrm>
      </p:grpSpPr>
      <p:sp>
        <p:nvSpPr>
          <p:cNvPr id="13314" name="Text Box 162"/>
          <p:cNvSpPr txBox="1">
            <a:spLocks noChangeArrowheads="1"/>
          </p:cNvSpPr>
          <p:nvPr/>
        </p:nvSpPr>
        <p:spPr bwMode="auto">
          <a:xfrm>
            <a:off x="5364163" y="5949950"/>
            <a:ext cx="3313112" cy="33655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r>
              <a:rPr kumimoji="0" lang="es-ES" altLang="en-US" sz="1600" b="0" i="0">
                <a:solidFill>
                  <a:srgbClr val="C0C0C0"/>
                </a:solidFill>
                <a:latin typeface="Tahoma" panose="020B0604030504040204" pitchFamily="34" charset="0"/>
              </a:rPr>
              <a:t>Centro Asociado de Guadalajara</a:t>
            </a:r>
          </a:p>
        </p:txBody>
      </p:sp>
      <p:sp>
        <p:nvSpPr>
          <p:cNvPr id="13315" name="Text Box 163"/>
          <p:cNvSpPr txBox="1">
            <a:spLocks noChangeArrowheads="1"/>
          </p:cNvSpPr>
          <p:nvPr/>
        </p:nvSpPr>
        <p:spPr bwMode="auto">
          <a:xfrm>
            <a:off x="5148263" y="5518150"/>
            <a:ext cx="3529012" cy="4572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r>
              <a:rPr kumimoji="0" lang="es-ES" altLang="en-US" b="0" i="0">
                <a:solidFill>
                  <a:srgbClr val="FFFF99"/>
                </a:solidFill>
                <a:latin typeface="Times New Roman" panose="02020603050405020304" pitchFamily="18" charset="0"/>
              </a:rPr>
              <a:t>José Lorenzo Balenzategui</a:t>
            </a:r>
          </a:p>
        </p:txBody>
      </p:sp>
      <p:sp>
        <p:nvSpPr>
          <p:cNvPr id="13316" name="Text Box 170"/>
          <p:cNvSpPr txBox="1">
            <a:spLocks noChangeArrowheads="1"/>
          </p:cNvSpPr>
          <p:nvPr/>
        </p:nvSpPr>
        <p:spPr bwMode="auto">
          <a:xfrm>
            <a:off x="2227263" y="354013"/>
            <a:ext cx="3281362" cy="33655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kumimoji="0" lang="es-ES" altLang="en-US" sz="1600" b="0" i="0">
                <a:solidFill>
                  <a:schemeClr val="bg1"/>
                </a:solidFill>
                <a:latin typeface="Tahoma" panose="020B0604030504040204" pitchFamily="34" charset="0"/>
              </a:rPr>
              <a:t>Grado en Ingeniería Industrial</a:t>
            </a:r>
          </a:p>
        </p:txBody>
      </p:sp>
      <p:sp>
        <p:nvSpPr>
          <p:cNvPr id="13317" name="Rectangle 171"/>
          <p:cNvSpPr>
            <a:spLocks noChangeArrowheads="1"/>
          </p:cNvSpPr>
          <p:nvPr/>
        </p:nvSpPr>
        <p:spPr bwMode="auto">
          <a:xfrm>
            <a:off x="2227263" y="617538"/>
            <a:ext cx="6016625" cy="366712"/>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kumimoji="0" lang="es-ES" altLang="en-US" sz="1800" i="0">
                <a:solidFill>
                  <a:srgbClr val="00FF00"/>
                </a:solidFill>
              </a:rPr>
              <a:t>Fundamentos Químicos de la Ingeniería</a:t>
            </a:r>
            <a:endParaRPr kumimoji="0" lang="es-ES" altLang="en-US" sz="1800" i="0">
              <a:solidFill>
                <a:srgbClr val="FFFF99"/>
              </a:solidFill>
            </a:endParaRPr>
          </a:p>
        </p:txBody>
      </p:sp>
      <p:grpSp>
        <p:nvGrpSpPr>
          <p:cNvPr id="13318" name="Group 175"/>
          <p:cNvGrpSpPr>
            <a:grpSpLocks/>
          </p:cNvGrpSpPr>
          <p:nvPr/>
        </p:nvGrpSpPr>
        <p:grpSpPr bwMode="auto">
          <a:xfrm>
            <a:off x="2300288" y="315913"/>
            <a:ext cx="5080000" cy="735012"/>
            <a:chOff x="250" y="337"/>
            <a:chExt cx="1405" cy="463"/>
          </a:xfrm>
        </p:grpSpPr>
        <p:sp>
          <p:nvSpPr>
            <p:cNvPr id="13325" name="Line 173"/>
            <p:cNvSpPr>
              <a:spLocks noChangeShapeType="1"/>
            </p:cNvSpPr>
            <p:nvPr/>
          </p:nvSpPr>
          <p:spPr bwMode="auto">
            <a:xfrm rot="5400000">
              <a:off x="952" y="97"/>
              <a:ext cx="1" cy="1405"/>
            </a:xfrm>
            <a:prstGeom prst="line">
              <a:avLst/>
            </a:prstGeom>
            <a:noFill/>
            <a:ln w="38100">
              <a:solidFill>
                <a:srgbClr val="FF9900"/>
              </a:solidFill>
              <a:round/>
              <a:headEnd/>
              <a:tailEnd/>
            </a:ln>
            <a:effectLst>
              <a:outerShdw dist="17961" dir="2700000" algn="ctr" rotWithShape="0">
                <a:srgbClr val="11110F"/>
              </a:outerShdw>
            </a:effectLst>
            <a:extLst>
              <a:ext uri="{909E8E84-426E-40DD-AFC4-6F175D3DCCD1}">
                <a14:hiddenFill xmlns:a14="http://schemas.microsoft.com/office/drawing/2010/main">
                  <a:noFill/>
                </a14:hiddenFill>
              </a:ext>
            </a:extLst>
          </p:spPr>
          <p:txBody>
            <a:bodyPr/>
            <a:lstStyle/>
            <a:p>
              <a:endParaRPr lang="es-ES"/>
            </a:p>
          </p:txBody>
        </p:sp>
        <p:sp>
          <p:nvSpPr>
            <p:cNvPr id="13326" name="Line 174"/>
            <p:cNvSpPr>
              <a:spLocks noChangeShapeType="1"/>
            </p:cNvSpPr>
            <p:nvPr/>
          </p:nvSpPr>
          <p:spPr bwMode="auto">
            <a:xfrm rot="5400000">
              <a:off x="952" y="-365"/>
              <a:ext cx="1" cy="1405"/>
            </a:xfrm>
            <a:prstGeom prst="line">
              <a:avLst/>
            </a:prstGeom>
            <a:noFill/>
            <a:ln w="38100">
              <a:solidFill>
                <a:srgbClr val="FF9900"/>
              </a:solidFill>
              <a:round/>
              <a:headEnd/>
              <a:tailEnd/>
            </a:ln>
            <a:effectLst>
              <a:outerShdw dist="17961" dir="2700000" algn="ctr" rotWithShape="0">
                <a:srgbClr val="11110F"/>
              </a:outerShdw>
            </a:effectLst>
            <a:extLst>
              <a:ext uri="{909E8E84-426E-40DD-AFC4-6F175D3DCCD1}">
                <a14:hiddenFill xmlns:a14="http://schemas.microsoft.com/office/drawing/2010/main">
                  <a:noFill/>
                </a14:hiddenFill>
              </a:ext>
            </a:extLst>
          </p:spPr>
          <p:txBody>
            <a:bodyPr/>
            <a:lstStyle/>
            <a:p>
              <a:endParaRPr lang="es-ES"/>
            </a:p>
          </p:txBody>
        </p:sp>
      </p:grpSp>
      <p:grpSp>
        <p:nvGrpSpPr>
          <p:cNvPr id="13319" name="Group 145"/>
          <p:cNvGrpSpPr>
            <a:grpSpLocks/>
          </p:cNvGrpSpPr>
          <p:nvPr/>
        </p:nvGrpSpPr>
        <p:grpSpPr bwMode="auto">
          <a:xfrm>
            <a:off x="1258888" y="260350"/>
            <a:ext cx="865187" cy="858838"/>
            <a:chOff x="541" y="935"/>
            <a:chExt cx="594" cy="590"/>
          </a:xfrm>
        </p:grpSpPr>
        <p:sp>
          <p:nvSpPr>
            <p:cNvPr id="13323" name="Rectangle 144"/>
            <p:cNvSpPr>
              <a:spLocks noChangeArrowheads="1"/>
            </p:cNvSpPr>
            <p:nvPr/>
          </p:nvSpPr>
          <p:spPr bwMode="auto">
            <a:xfrm>
              <a:off x="541" y="935"/>
              <a:ext cx="594" cy="590"/>
            </a:xfrm>
            <a:prstGeom prst="rect">
              <a:avLst/>
            </a:prstGeom>
            <a:solidFill>
              <a:srgbClr val="FFFFFF">
                <a:alpha val="70195"/>
              </a:srgbClr>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pic>
          <p:nvPicPr>
            <p:cNvPr id="13324" name="Picture 143" descr="untitl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 y="958"/>
              <a:ext cx="54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320" name="Picture 154" descr="Logo%20UNED%20ver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900" y="263525"/>
            <a:ext cx="858838" cy="85883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3321" name="Rectangle 160"/>
          <p:cNvSpPr>
            <a:spLocks noChangeArrowheads="1"/>
          </p:cNvSpPr>
          <p:nvPr/>
        </p:nvSpPr>
        <p:spPr bwMode="auto">
          <a:xfrm>
            <a:off x="4249738" y="2565400"/>
            <a:ext cx="4381500" cy="2227263"/>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kumimoji="0" lang="es-ES_tradnl" altLang="en-US" sz="3200" i="0" dirty="0">
                <a:solidFill>
                  <a:srgbClr val="FF3300"/>
                </a:solidFill>
                <a:latin typeface="Tahoma" panose="020B0604030504040204" pitchFamily="34" charset="0"/>
              </a:rPr>
              <a:t>Tema 10:</a:t>
            </a:r>
          </a:p>
          <a:p>
            <a:pPr eaLnBrk="1" hangingPunct="1">
              <a:spcBef>
                <a:spcPct val="0"/>
              </a:spcBef>
              <a:buClrTx/>
              <a:buFontTx/>
              <a:buNone/>
            </a:pPr>
            <a:r>
              <a:rPr kumimoji="0" lang="es-ES" altLang="en-US" sz="3600" i="0" dirty="0">
                <a:solidFill>
                  <a:schemeClr val="bg1"/>
                </a:solidFill>
                <a:latin typeface="Tahoma" panose="020B0604030504040204" pitchFamily="34" charset="0"/>
              </a:rPr>
              <a:t>Elementos no metálicos de los grupos VA y IVA</a:t>
            </a:r>
          </a:p>
        </p:txBody>
      </p:sp>
      <p:pic>
        <p:nvPicPr>
          <p:cNvPr id="13322" name="Picture 16" descr="http://bio1903.nicerweb.com/Locked/src/Locked/media/ch55/55_17CropFertilization-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430463"/>
            <a:ext cx="3671887" cy="2643187"/>
          </a:xfrm>
          <a:prstGeom prst="rect">
            <a:avLst/>
          </a:prstGeom>
          <a:noFill/>
          <a:ln w="25400">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2253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10. Elementos no metálicos de los grupos VA y IVA</a:t>
            </a:r>
          </a:p>
        </p:txBody>
      </p:sp>
      <p:sp>
        <p:nvSpPr>
          <p:cNvPr id="2253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2253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C306DEEC-A5DE-406D-AAFD-F7BE795BFE5A}" type="slidenum">
              <a:rPr kumimoji="0" lang="en-US" altLang="en-US" sz="1400" b="0" i="0">
                <a:solidFill>
                  <a:schemeClr val="tx1"/>
                </a:solidFill>
                <a:latin typeface="Tahoma" panose="020B0604030504040204" pitchFamily="34" charset="0"/>
              </a:rPr>
              <a:pPr algn="r" eaLnBrk="1" hangingPunct="1">
                <a:spcBef>
                  <a:spcPct val="0"/>
                </a:spcBef>
                <a:buClrTx/>
                <a:buFontTx/>
                <a:buNone/>
              </a:pPr>
              <a:t>10</a:t>
            </a:fld>
            <a:endParaRPr kumimoji="0" lang="en-US" altLang="en-US" sz="1400" b="0" i="0">
              <a:solidFill>
                <a:schemeClr val="tx1"/>
              </a:solidFill>
              <a:latin typeface="Tahoma" panose="020B0604030504040204" pitchFamily="34" charset="0"/>
            </a:endParaRPr>
          </a:p>
        </p:txBody>
      </p:sp>
      <p:sp>
        <p:nvSpPr>
          <p:cNvPr id="22534" name="Text Box 7"/>
          <p:cNvSpPr txBox="1">
            <a:spLocks noChangeArrowheads="1"/>
          </p:cNvSpPr>
          <p:nvPr/>
        </p:nvSpPr>
        <p:spPr bwMode="auto">
          <a:xfrm>
            <a:off x="468313" y="620713"/>
            <a:ext cx="6938962"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Tx/>
              <a:buNone/>
            </a:pPr>
            <a:r>
              <a:rPr kumimoji="0" lang="es-ES" altLang="en-US" sz="2000" i="0">
                <a:solidFill>
                  <a:srgbClr val="990033"/>
                </a:solidFill>
                <a:latin typeface="Arial" panose="020B0604020202020204" pitchFamily="34" charset="0"/>
              </a:rPr>
              <a:t>Amoníaco: estructura, síntesis y aplicaciones</a:t>
            </a:r>
          </a:p>
          <a:p>
            <a:pPr eaLnBrk="1" hangingPunct="1">
              <a:spcBef>
                <a:spcPct val="0"/>
              </a:spcBef>
              <a:buClr>
                <a:srgbClr val="FF3300"/>
              </a:buClr>
              <a:buFont typeface="Wingdings" panose="05000000000000000000" pitchFamily="2" charset="2"/>
              <a:buNone/>
            </a:pPr>
            <a:r>
              <a:rPr kumimoji="0" lang="es-ES" altLang="en-US" sz="1800" i="0">
                <a:solidFill>
                  <a:srgbClr val="C00000"/>
                </a:solidFill>
                <a:latin typeface="Arial" panose="020B0604020202020204" pitchFamily="34" charset="0"/>
                <a:sym typeface="Wingdings" panose="05000000000000000000" pitchFamily="2" charset="2"/>
              </a:rPr>
              <a:t>     </a:t>
            </a:r>
            <a:r>
              <a:rPr kumimoji="0" lang="es-ES" altLang="en-US" sz="180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Síntesis industrial</a:t>
            </a:r>
          </a:p>
        </p:txBody>
      </p:sp>
      <p:sp>
        <p:nvSpPr>
          <p:cNvPr id="22535" name="Rectangle 3"/>
          <p:cNvSpPr>
            <a:spLocks noChangeArrowheads="1"/>
          </p:cNvSpPr>
          <p:nvPr/>
        </p:nvSpPr>
        <p:spPr bwMode="auto">
          <a:xfrm>
            <a:off x="468313" y="1824038"/>
            <a:ext cx="3887787" cy="147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n-US" sz="1800" b="0" i="0">
                <a:solidFill>
                  <a:srgbClr val="333333"/>
                </a:solidFill>
                <a:latin typeface="Calibri" panose="020F0502020204030204" pitchFamily="34" charset="0"/>
              </a:rPr>
              <a:t>En el proceso Haber, los reactivos que no han reaccionado se reciclan de forma continua, tras separarlos (por </a:t>
            </a:r>
            <a:r>
              <a:rPr lang="es-ES" altLang="en-US" sz="1800" b="0">
                <a:solidFill>
                  <a:srgbClr val="333333"/>
                </a:solidFill>
                <a:latin typeface="Calibri" panose="020F0502020204030204" pitchFamily="34" charset="0"/>
              </a:rPr>
              <a:t>condensación</a:t>
            </a:r>
            <a:r>
              <a:rPr lang="es-ES" altLang="en-US" sz="1800" b="0" i="0">
                <a:solidFill>
                  <a:srgbClr val="333333"/>
                </a:solidFill>
                <a:latin typeface="Calibri" panose="020F0502020204030204" pitchFamily="34" charset="0"/>
              </a:rPr>
              <a:t>) del amoníaco formado</a:t>
            </a:r>
          </a:p>
        </p:txBody>
      </p:sp>
      <p:sp>
        <p:nvSpPr>
          <p:cNvPr id="22536" name="Text Box 17"/>
          <p:cNvSpPr txBox="1">
            <a:spLocks noChangeArrowheads="1"/>
          </p:cNvSpPr>
          <p:nvPr/>
        </p:nvSpPr>
        <p:spPr bwMode="auto">
          <a:xfrm>
            <a:off x="5813425" y="5805488"/>
            <a:ext cx="253841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kumimoji="0" lang="es-ES" altLang="en-US" sz="1600" i="0">
                <a:solidFill>
                  <a:srgbClr val="FF0000"/>
                </a:solidFill>
                <a:latin typeface="Bradley Hand ITC" panose="03070402050302030203" pitchFamily="66" charset="0"/>
                <a:sym typeface="Wingdings" panose="05000000000000000000" pitchFamily="2" charset="2"/>
              </a:rPr>
              <a:t></a:t>
            </a:r>
            <a:r>
              <a:rPr kumimoji="0" lang="es-ES" altLang="en-US" sz="1600" i="0">
                <a:latin typeface="Bradley Hand ITC" panose="03070402050302030203" pitchFamily="66" charset="0"/>
                <a:sym typeface="Wingdings" panose="05000000000000000000" pitchFamily="2" charset="2"/>
              </a:rPr>
              <a:t> </a:t>
            </a:r>
            <a:r>
              <a:rPr kumimoji="0" lang="es-ES" altLang="en-US" sz="1600" i="0">
                <a:latin typeface="Bradley Hand ITC" panose="03070402050302030203" pitchFamily="66" charset="0"/>
              </a:rPr>
              <a:t>El proceso industrial se denomina de Haber - Bosch</a:t>
            </a:r>
            <a:endParaRPr kumimoji="0" lang="es-ES" altLang="en-US" sz="1600" i="0">
              <a:solidFill>
                <a:srgbClr val="FF0000"/>
              </a:solidFill>
              <a:latin typeface="Bradley Hand ITC" panose="03070402050302030203" pitchFamily="66" charset="0"/>
            </a:endParaRPr>
          </a:p>
        </p:txBody>
      </p:sp>
      <p:pic>
        <p:nvPicPr>
          <p:cNvPr id="22537"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0" y="981075"/>
            <a:ext cx="4457700" cy="266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3716338"/>
            <a:ext cx="5148263" cy="287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9" name="1 Rectángulo"/>
          <p:cNvSpPr>
            <a:spLocks noChangeArrowheads="1"/>
          </p:cNvSpPr>
          <p:nvPr/>
        </p:nvSpPr>
        <p:spPr bwMode="auto">
          <a:xfrm>
            <a:off x="5483225" y="4005263"/>
            <a:ext cx="354647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n-US" altLang="en-US" sz="1400" b="0">
                <a:solidFill>
                  <a:srgbClr val="000099"/>
                </a:solidFill>
                <a:latin typeface="Times New Roman" panose="02020603050405020304" pitchFamily="18" charset="0"/>
                <a:cs typeface="Times New Roman" panose="02020603050405020304" pitchFamily="18" charset="0"/>
              </a:rPr>
              <a:t>Nota</a:t>
            </a:r>
            <a:r>
              <a:rPr lang="en-US" altLang="en-US" sz="1400" b="0" i="0">
                <a:solidFill>
                  <a:srgbClr val="000099"/>
                </a:solidFill>
                <a:latin typeface="Times New Roman" panose="02020603050405020304" pitchFamily="18" charset="0"/>
                <a:cs typeface="Times New Roman" panose="02020603050405020304" pitchFamily="18" charset="0"/>
              </a:rPr>
              <a:t>: aunque el punto de ebullición normal del NH</a:t>
            </a:r>
            <a:r>
              <a:rPr lang="en-US" altLang="en-US" sz="1400" b="0" i="0" baseline="-25000">
                <a:solidFill>
                  <a:srgbClr val="000099"/>
                </a:solidFill>
                <a:latin typeface="Times New Roman" panose="02020603050405020304" pitchFamily="18" charset="0"/>
                <a:cs typeface="Times New Roman" panose="02020603050405020304" pitchFamily="18" charset="0"/>
              </a:rPr>
              <a:t>3</a:t>
            </a:r>
            <a:r>
              <a:rPr lang="en-US" altLang="en-US" sz="1400" b="0" i="0">
                <a:solidFill>
                  <a:srgbClr val="000099"/>
                </a:solidFill>
                <a:latin typeface="Times New Roman" panose="02020603050405020304" pitchFamily="18" charset="0"/>
                <a:cs typeface="Times New Roman" panose="02020603050405020304" pitchFamily="18" charset="0"/>
              </a:rPr>
              <a:t> es −33°C, aumenta rapidamente con la presión: 20°C a 8.5 atm, y 126°C a 100 atm</a:t>
            </a:r>
            <a:endParaRPr lang="es-ES" altLang="en-US" sz="1400" b="0" i="0">
              <a:solidFill>
                <a:srgbClr val="000099"/>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2355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10. Elementos no metálicos de los grupos VA y IVA</a:t>
            </a:r>
          </a:p>
        </p:txBody>
      </p:sp>
      <p:sp>
        <p:nvSpPr>
          <p:cNvPr id="2355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2355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E8CDB2FB-8BB4-45D0-A143-0A41E345378A}" type="slidenum">
              <a:rPr kumimoji="0" lang="en-US" altLang="en-US" sz="1400" b="0" i="0">
                <a:solidFill>
                  <a:schemeClr val="tx1"/>
                </a:solidFill>
                <a:latin typeface="Tahoma" panose="020B0604030504040204" pitchFamily="34" charset="0"/>
              </a:rPr>
              <a:pPr algn="r" eaLnBrk="1" hangingPunct="1">
                <a:spcBef>
                  <a:spcPct val="0"/>
                </a:spcBef>
                <a:buClrTx/>
                <a:buFontTx/>
                <a:buNone/>
              </a:pPr>
              <a:t>11</a:t>
            </a:fld>
            <a:endParaRPr kumimoji="0" lang="en-US" altLang="en-US" sz="1400" b="0" i="0">
              <a:solidFill>
                <a:schemeClr val="tx1"/>
              </a:solidFill>
              <a:latin typeface="Tahoma" panose="020B0604030504040204" pitchFamily="34" charset="0"/>
            </a:endParaRPr>
          </a:p>
        </p:txBody>
      </p:sp>
      <p:pic>
        <p:nvPicPr>
          <p:cNvPr id="23558" name="Picture 13" descr="http://images.flatworldknowledge.com/averillfwk/averillfwk-fig15_0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79513"/>
            <a:ext cx="8405813" cy="541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Text Box 7"/>
          <p:cNvSpPr txBox="1">
            <a:spLocks noChangeArrowheads="1"/>
          </p:cNvSpPr>
          <p:nvPr/>
        </p:nvSpPr>
        <p:spPr bwMode="auto">
          <a:xfrm>
            <a:off x="468313" y="620713"/>
            <a:ext cx="6938962"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Tx/>
              <a:buNone/>
            </a:pPr>
            <a:r>
              <a:rPr kumimoji="0" lang="es-ES" altLang="en-US" sz="2000" i="0">
                <a:solidFill>
                  <a:srgbClr val="990033"/>
                </a:solidFill>
                <a:latin typeface="Arial" panose="020B0604020202020204" pitchFamily="34" charset="0"/>
              </a:rPr>
              <a:t>Amoníaco: estructura, síntesis y aplicaciones</a:t>
            </a:r>
          </a:p>
          <a:p>
            <a:pPr eaLnBrk="1" hangingPunct="1">
              <a:spcBef>
                <a:spcPct val="0"/>
              </a:spcBef>
              <a:buClr>
                <a:srgbClr val="FF3300"/>
              </a:buClr>
              <a:buFont typeface="Wingdings" panose="05000000000000000000" pitchFamily="2" charset="2"/>
              <a:buNone/>
            </a:pPr>
            <a:r>
              <a:rPr kumimoji="0" lang="es-ES" altLang="en-US" sz="1800" i="0">
                <a:solidFill>
                  <a:srgbClr val="C00000"/>
                </a:solidFill>
                <a:latin typeface="Arial" panose="020B0604020202020204" pitchFamily="34" charset="0"/>
                <a:sym typeface="Wingdings" panose="05000000000000000000" pitchFamily="2" charset="2"/>
              </a:rPr>
              <a:t>     </a:t>
            </a:r>
            <a:r>
              <a:rPr kumimoji="0" lang="es-ES" altLang="en-US" sz="180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Síntesis industrial</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2457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10. Elementos no metálicos de los grupos VA y IVA</a:t>
            </a:r>
          </a:p>
        </p:txBody>
      </p:sp>
      <p:sp>
        <p:nvSpPr>
          <p:cNvPr id="2458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2458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09933230-2725-41A1-9E9A-59D13B2C3E74}" type="slidenum">
              <a:rPr kumimoji="0" lang="en-US" altLang="en-US" sz="1400" b="0" i="0">
                <a:solidFill>
                  <a:schemeClr val="tx1"/>
                </a:solidFill>
                <a:latin typeface="Tahoma" panose="020B0604030504040204" pitchFamily="34" charset="0"/>
              </a:rPr>
              <a:pPr algn="r" eaLnBrk="1" hangingPunct="1">
                <a:spcBef>
                  <a:spcPct val="0"/>
                </a:spcBef>
                <a:buClrTx/>
                <a:buFontTx/>
                <a:buNone/>
              </a:pPr>
              <a:t>12</a:t>
            </a:fld>
            <a:endParaRPr kumimoji="0" lang="en-US" altLang="en-US" sz="1400" b="0" i="0">
              <a:solidFill>
                <a:schemeClr val="tx1"/>
              </a:solidFill>
              <a:latin typeface="Tahoma" panose="020B0604030504040204" pitchFamily="34" charset="0"/>
            </a:endParaRPr>
          </a:p>
        </p:txBody>
      </p:sp>
      <p:sp>
        <p:nvSpPr>
          <p:cNvPr id="24582" name="Rectangle 15"/>
          <p:cNvSpPr>
            <a:spLocks noChangeArrowheads="1"/>
          </p:cNvSpPr>
          <p:nvPr/>
        </p:nvSpPr>
        <p:spPr bwMode="auto">
          <a:xfrm>
            <a:off x="827088" y="1484313"/>
            <a:ext cx="7848600" cy="202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n-US" sz="1800" b="0" i="0">
                <a:solidFill>
                  <a:srgbClr val="292929"/>
                </a:solidFill>
                <a:latin typeface="Calibri" panose="020F0502020204030204" pitchFamily="34" charset="0"/>
              </a:rPr>
              <a:t>Método alternativo: como producto secundario de la destilación de la hulla bituminosa. </a:t>
            </a:r>
          </a:p>
          <a:p>
            <a:pPr lvl="1" eaLnBrk="1" hangingPunct="1">
              <a:buClr>
                <a:srgbClr val="FF0000"/>
              </a:buClr>
              <a:buFontTx/>
              <a:buChar char="•"/>
            </a:pPr>
            <a:r>
              <a:rPr kumimoji="0" lang="es-ES" altLang="en-US" sz="1600" b="0" i="0">
                <a:solidFill>
                  <a:srgbClr val="000099"/>
                </a:solidFill>
                <a:latin typeface="Times New Roman" panose="02020603050405020304" pitchFamily="18" charset="0"/>
                <a:cs typeface="Times New Roman" panose="02020603050405020304" pitchFamily="18" charset="0"/>
              </a:rPr>
              <a:t>El nitrógeno contenido en el carbón se desprende en forma de amoníaco junto a otros gases. </a:t>
            </a:r>
          </a:p>
          <a:p>
            <a:pPr lvl="1" eaLnBrk="1" hangingPunct="1">
              <a:buClr>
                <a:srgbClr val="FF0000"/>
              </a:buClr>
              <a:buFontTx/>
              <a:buChar char="•"/>
            </a:pPr>
            <a:r>
              <a:rPr kumimoji="0" lang="es-ES" altLang="en-US" sz="1600" b="0" i="0">
                <a:solidFill>
                  <a:srgbClr val="000099"/>
                </a:solidFill>
                <a:latin typeface="Times New Roman" panose="02020603050405020304" pitchFamily="18" charset="0"/>
                <a:cs typeface="Times New Roman" panose="02020603050405020304" pitchFamily="18" charset="0"/>
              </a:rPr>
              <a:t>Los gases de la destilación se hacen burbujear en agua, donde el NH</a:t>
            </a:r>
            <a:r>
              <a:rPr kumimoji="0" lang="es-ES" altLang="en-US" sz="1600" b="0" i="0" baseline="-25000">
                <a:solidFill>
                  <a:srgbClr val="000099"/>
                </a:solidFill>
                <a:latin typeface="Times New Roman" panose="02020603050405020304" pitchFamily="18" charset="0"/>
                <a:cs typeface="Times New Roman" panose="02020603050405020304" pitchFamily="18" charset="0"/>
              </a:rPr>
              <a:t>3</a:t>
            </a:r>
            <a:r>
              <a:rPr kumimoji="0" lang="es-ES" altLang="en-US" sz="1600" b="0" i="0">
                <a:solidFill>
                  <a:srgbClr val="000099"/>
                </a:solidFill>
                <a:latin typeface="Times New Roman" panose="02020603050405020304" pitchFamily="18" charset="0"/>
                <a:cs typeface="Times New Roman" panose="02020603050405020304" pitchFamily="18" charset="0"/>
              </a:rPr>
              <a:t> queda en el agua formando NH</a:t>
            </a:r>
            <a:r>
              <a:rPr kumimoji="0" lang="es-ES" altLang="en-US" sz="1600" b="0" i="0" baseline="-25000">
                <a:solidFill>
                  <a:srgbClr val="000099"/>
                </a:solidFill>
                <a:latin typeface="Times New Roman" panose="02020603050405020304" pitchFamily="18" charset="0"/>
                <a:cs typeface="Times New Roman" panose="02020603050405020304" pitchFamily="18" charset="0"/>
              </a:rPr>
              <a:t>4</a:t>
            </a:r>
            <a:r>
              <a:rPr kumimoji="0" lang="es-ES" altLang="en-US" sz="1600" b="0" i="0">
                <a:solidFill>
                  <a:srgbClr val="000099"/>
                </a:solidFill>
                <a:latin typeface="Times New Roman" panose="02020603050405020304" pitchFamily="18" charset="0"/>
                <a:cs typeface="Times New Roman" panose="02020603050405020304" pitchFamily="18" charset="0"/>
              </a:rPr>
              <a:t>OH.</a:t>
            </a:r>
          </a:p>
          <a:p>
            <a:pPr lvl="1" eaLnBrk="1" hangingPunct="1">
              <a:buClr>
                <a:srgbClr val="FF0000"/>
              </a:buClr>
              <a:buFontTx/>
              <a:buChar char="•"/>
            </a:pPr>
            <a:r>
              <a:rPr kumimoji="0" lang="es-ES" altLang="en-US" sz="1600" b="0" i="0">
                <a:solidFill>
                  <a:srgbClr val="000099"/>
                </a:solidFill>
                <a:latin typeface="Times New Roman" panose="02020603050405020304" pitchFamily="18" charset="0"/>
                <a:cs typeface="Times New Roman" panose="02020603050405020304" pitchFamily="18" charset="0"/>
              </a:rPr>
              <a:t>Al calentar la disolución con cal, el amoníaco se desprende en forma gaseosa</a:t>
            </a:r>
            <a:endParaRPr kumimoji="0" lang="el-GR" altLang="en-US" sz="1600" b="0" i="0">
              <a:solidFill>
                <a:srgbClr val="000099"/>
              </a:solidFill>
              <a:latin typeface="Times New Roman" panose="02020603050405020304" pitchFamily="18" charset="0"/>
              <a:cs typeface="Times New Roman" panose="02020603050405020304" pitchFamily="18" charset="0"/>
            </a:endParaRPr>
          </a:p>
        </p:txBody>
      </p:sp>
      <p:sp>
        <p:nvSpPr>
          <p:cNvPr id="24583" name="Rectangle 15"/>
          <p:cNvSpPr>
            <a:spLocks noChangeArrowheads="1"/>
          </p:cNvSpPr>
          <p:nvPr/>
        </p:nvSpPr>
        <p:spPr bwMode="auto">
          <a:xfrm>
            <a:off x="1258888" y="4079875"/>
            <a:ext cx="6265862"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n-US" sz="1600" b="0" i="0">
                <a:solidFill>
                  <a:srgbClr val="292929"/>
                </a:solidFill>
                <a:latin typeface="Calibri" panose="020F0502020204030204" pitchFamily="34" charset="0"/>
              </a:rPr>
              <a:t>Producción de ácido nítrico</a:t>
            </a:r>
          </a:p>
          <a:p>
            <a:pPr eaLnBrk="1" hangingPunct="1">
              <a:buClr>
                <a:srgbClr val="FF0000"/>
              </a:buClr>
            </a:pPr>
            <a:r>
              <a:rPr kumimoji="0" lang="es-ES" altLang="en-US" sz="1600" b="0" i="0">
                <a:solidFill>
                  <a:srgbClr val="292929"/>
                </a:solidFill>
                <a:latin typeface="Calibri" panose="020F0502020204030204" pitchFamily="34" charset="0"/>
              </a:rPr>
              <a:t>Preparación de abonos nitrogenados: sulfato amónico, nitrato amónico, fosfato amónico, urea</a:t>
            </a:r>
          </a:p>
          <a:p>
            <a:pPr eaLnBrk="1" hangingPunct="1">
              <a:buClr>
                <a:srgbClr val="FF0000"/>
              </a:buClr>
            </a:pPr>
            <a:r>
              <a:rPr kumimoji="0" lang="es-ES" altLang="en-US" sz="1600" b="0" i="0">
                <a:solidFill>
                  <a:srgbClr val="292929"/>
                </a:solidFill>
                <a:latin typeface="Calibri" panose="020F0502020204030204" pitchFamily="34" charset="0"/>
              </a:rPr>
              <a:t>Fabricación de polímeros y colorantes</a:t>
            </a:r>
          </a:p>
          <a:p>
            <a:pPr eaLnBrk="1" hangingPunct="1">
              <a:buClr>
                <a:srgbClr val="FF0000"/>
              </a:buClr>
            </a:pPr>
            <a:r>
              <a:rPr kumimoji="0" lang="es-ES" altLang="en-US" sz="1600" b="0" i="0">
                <a:solidFill>
                  <a:srgbClr val="292929"/>
                </a:solidFill>
                <a:latin typeface="Calibri" panose="020F0502020204030204" pitchFamily="34" charset="0"/>
              </a:rPr>
              <a:t>Industrias farmacéutica y fotográfica</a:t>
            </a:r>
          </a:p>
          <a:p>
            <a:pPr eaLnBrk="1" hangingPunct="1">
              <a:buClr>
                <a:srgbClr val="FF0000"/>
              </a:buClr>
            </a:pPr>
            <a:r>
              <a:rPr kumimoji="0" lang="es-ES" altLang="en-US" sz="1600" b="0" i="0">
                <a:solidFill>
                  <a:srgbClr val="292929"/>
                </a:solidFill>
                <a:latin typeface="Calibri" panose="020F0502020204030204" pitchFamily="34" charset="0"/>
              </a:rPr>
              <a:t>Uso como líquido refrigerante en grandes instalaciones de refrigeración industrial (alternativo a los freones)</a:t>
            </a:r>
          </a:p>
          <a:p>
            <a:pPr eaLnBrk="1" hangingPunct="1">
              <a:buClr>
                <a:srgbClr val="FF0000"/>
              </a:buClr>
            </a:pPr>
            <a:r>
              <a:rPr kumimoji="0" lang="es-ES" altLang="en-US" sz="1600" b="0" i="0">
                <a:solidFill>
                  <a:srgbClr val="292929"/>
                </a:solidFill>
                <a:latin typeface="Calibri" panose="020F0502020204030204" pitchFamily="34" charset="0"/>
              </a:rPr>
              <a:t>Fabricación de explosivos (el amoníaco y sus sales)</a:t>
            </a:r>
          </a:p>
        </p:txBody>
      </p:sp>
      <p:sp>
        <p:nvSpPr>
          <p:cNvPr id="24584" name="Rectangle 3"/>
          <p:cNvSpPr>
            <a:spLocks noChangeArrowheads="1"/>
          </p:cNvSpPr>
          <p:nvPr/>
        </p:nvSpPr>
        <p:spPr bwMode="auto">
          <a:xfrm>
            <a:off x="755650" y="3616325"/>
            <a:ext cx="43957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6700" indent="-2667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b="0" i="0">
                <a:latin typeface="Calibri" panose="020F0502020204030204" pitchFamily="34" charset="0"/>
              </a:rPr>
              <a:t>Aplicaciones del amoniaco</a:t>
            </a:r>
          </a:p>
        </p:txBody>
      </p:sp>
      <p:pic>
        <p:nvPicPr>
          <p:cNvPr id="24585" name="Picture 22" descr="http://seronoser.free.fr/bruguera/lasautenticas/elsulfatoatomicoou3.jpg"/>
          <p:cNvPicPr>
            <a:picLocks noChangeAspect="1" noChangeArrowheads="1"/>
          </p:cNvPicPr>
          <p:nvPr/>
        </p:nvPicPr>
        <p:blipFill>
          <a:blip r:embed="rId2">
            <a:extLst>
              <a:ext uri="{28A0092B-C50C-407E-A947-70E740481C1C}">
                <a14:useLocalDpi xmlns:a14="http://schemas.microsoft.com/office/drawing/2010/main" val="0"/>
              </a:ext>
            </a:extLst>
          </a:blip>
          <a:srcRect l="7210" t="7515"/>
          <a:stretch>
            <a:fillRect/>
          </a:stretch>
        </p:blipFill>
        <p:spPr bwMode="auto">
          <a:xfrm>
            <a:off x="7610475" y="4297363"/>
            <a:ext cx="1366838"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6" name="Text Box 7"/>
          <p:cNvSpPr txBox="1">
            <a:spLocks noChangeArrowheads="1"/>
          </p:cNvSpPr>
          <p:nvPr/>
        </p:nvSpPr>
        <p:spPr bwMode="auto">
          <a:xfrm>
            <a:off x="468313" y="620713"/>
            <a:ext cx="6938962"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Tx/>
              <a:buNone/>
            </a:pPr>
            <a:r>
              <a:rPr kumimoji="0" lang="es-ES" altLang="en-US" sz="2000" i="0">
                <a:solidFill>
                  <a:srgbClr val="990033"/>
                </a:solidFill>
                <a:latin typeface="Arial" panose="020B0604020202020204" pitchFamily="34" charset="0"/>
              </a:rPr>
              <a:t>Amoníaco: estructura, síntesis y aplicaciones</a:t>
            </a:r>
          </a:p>
          <a:p>
            <a:pPr eaLnBrk="1" hangingPunct="1">
              <a:spcBef>
                <a:spcPct val="0"/>
              </a:spcBef>
              <a:buClr>
                <a:srgbClr val="FF3300"/>
              </a:buClr>
              <a:buFont typeface="Wingdings" panose="05000000000000000000" pitchFamily="2" charset="2"/>
              <a:buNone/>
            </a:pPr>
            <a:r>
              <a:rPr kumimoji="0" lang="es-ES" altLang="en-US" sz="1800" i="0">
                <a:solidFill>
                  <a:srgbClr val="C00000"/>
                </a:solidFill>
                <a:latin typeface="Arial" panose="020B0604020202020204" pitchFamily="34" charset="0"/>
                <a:sym typeface="Wingdings" panose="05000000000000000000" pitchFamily="2" charset="2"/>
              </a:rPr>
              <a:t>     </a:t>
            </a:r>
            <a:r>
              <a:rPr kumimoji="0" lang="es-ES" altLang="en-US" sz="180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Síntesis y aplicaciones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2560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10. Elementos no metálicos de los grupos VA y IVA</a:t>
            </a:r>
          </a:p>
        </p:txBody>
      </p:sp>
      <p:sp>
        <p:nvSpPr>
          <p:cNvPr id="2560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2560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6D8F6E18-C96B-4111-8718-6E6DC0A3D6EF}" type="slidenum">
              <a:rPr kumimoji="0" lang="en-US" altLang="en-US" sz="1400" b="0" i="0">
                <a:solidFill>
                  <a:schemeClr val="tx1"/>
                </a:solidFill>
                <a:latin typeface="Tahoma" panose="020B0604030504040204" pitchFamily="34" charset="0"/>
              </a:rPr>
              <a:pPr algn="r" eaLnBrk="1" hangingPunct="1">
                <a:spcBef>
                  <a:spcPct val="0"/>
                </a:spcBef>
                <a:buClrTx/>
                <a:buFontTx/>
                <a:buNone/>
              </a:pPr>
              <a:t>13</a:t>
            </a:fld>
            <a:endParaRPr kumimoji="0" lang="en-US" altLang="en-US" sz="1400" b="0" i="0">
              <a:solidFill>
                <a:schemeClr val="tx1"/>
              </a:solidFill>
              <a:latin typeface="Tahoma" panose="020B0604030504040204" pitchFamily="34" charset="0"/>
            </a:endParaRPr>
          </a:p>
        </p:txBody>
      </p:sp>
      <p:sp>
        <p:nvSpPr>
          <p:cNvPr id="25606" name="Rectangle 15"/>
          <p:cNvSpPr>
            <a:spLocks noChangeArrowheads="1"/>
          </p:cNvSpPr>
          <p:nvPr/>
        </p:nvSpPr>
        <p:spPr bwMode="auto">
          <a:xfrm>
            <a:off x="827088" y="1484313"/>
            <a:ext cx="741680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n-US" sz="1800" b="0" i="0">
                <a:solidFill>
                  <a:srgbClr val="292929"/>
                </a:solidFill>
                <a:latin typeface="Calibri" panose="020F0502020204030204" pitchFamily="34" charset="0"/>
              </a:rPr>
              <a:t>El ácido nítrico HNO</a:t>
            </a:r>
            <a:r>
              <a:rPr kumimoji="0" lang="es-ES" altLang="en-US" sz="1800" b="0" i="0" baseline="-25000">
                <a:solidFill>
                  <a:srgbClr val="292929"/>
                </a:solidFill>
                <a:latin typeface="Calibri" panose="020F0502020204030204" pitchFamily="34" charset="0"/>
              </a:rPr>
              <a:t>3</a:t>
            </a:r>
            <a:r>
              <a:rPr kumimoji="0" lang="es-ES" altLang="en-US" sz="1800" b="0" i="0">
                <a:solidFill>
                  <a:srgbClr val="292929"/>
                </a:solidFill>
                <a:latin typeface="Calibri" panose="020F0502020204030204" pitchFamily="34" charset="0"/>
              </a:rPr>
              <a:t> es un líquido incoloro, con punto de ebullición a 83°C, y que tiende a descomponerse por acción de la luz según: </a:t>
            </a:r>
          </a:p>
        </p:txBody>
      </p:sp>
      <p:sp>
        <p:nvSpPr>
          <p:cNvPr id="25607" name="Text Box 7"/>
          <p:cNvSpPr txBox="1">
            <a:spLocks noChangeArrowheads="1"/>
          </p:cNvSpPr>
          <p:nvPr/>
        </p:nvSpPr>
        <p:spPr bwMode="auto">
          <a:xfrm>
            <a:off x="468313" y="620713"/>
            <a:ext cx="741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i="0">
                <a:solidFill>
                  <a:schemeClr val="accent1"/>
                </a:solidFill>
                <a:latin typeface="Arial" panose="020B0604020202020204" pitchFamily="34" charset="0"/>
              </a:rPr>
              <a:t>7. Ácido nítrico: </a:t>
            </a:r>
            <a:r>
              <a:rPr kumimoji="0" lang="es-ES" altLang="en-US" i="0">
                <a:solidFill>
                  <a:schemeClr val="accent1"/>
                </a:solidFill>
                <a:latin typeface="Arial Narrow" panose="020B0606020202030204" pitchFamily="34" charset="0"/>
              </a:rPr>
              <a:t>síntesis y aplicaciones industriales</a:t>
            </a:r>
          </a:p>
        </p:txBody>
      </p:sp>
      <p:pic>
        <p:nvPicPr>
          <p:cNvPr id="25608"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75" y="2271713"/>
            <a:ext cx="3905250"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9" name="Rectangle 15"/>
          <p:cNvSpPr>
            <a:spLocks noChangeArrowheads="1"/>
          </p:cNvSpPr>
          <p:nvPr/>
        </p:nvSpPr>
        <p:spPr bwMode="auto">
          <a:xfrm>
            <a:off x="827088" y="2703513"/>
            <a:ext cx="741680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n-US" sz="1800" b="0" i="0">
                <a:solidFill>
                  <a:srgbClr val="292929"/>
                </a:solidFill>
                <a:latin typeface="Calibri" panose="020F0502020204030204" pitchFamily="34" charset="0"/>
              </a:rPr>
              <a:t>Por eso no se encuentra nunca en estado puro. El ácido nítrico concentrado es una disolución acuosa (</a:t>
            </a:r>
            <a:r>
              <a:rPr kumimoji="0" lang="es-ES" altLang="en-US" sz="1800" b="0">
                <a:solidFill>
                  <a:srgbClr val="292929"/>
                </a:solidFill>
                <a:latin typeface="Calibri" panose="020F0502020204030204" pitchFamily="34" charset="0"/>
              </a:rPr>
              <a:t>mezcla azeotrópica</a:t>
            </a:r>
            <a:r>
              <a:rPr kumimoji="0" lang="es-ES" altLang="en-US" sz="1800" b="0" i="0">
                <a:solidFill>
                  <a:srgbClr val="292929"/>
                </a:solidFill>
                <a:latin typeface="Calibri" panose="020F0502020204030204" pitchFamily="34" charset="0"/>
              </a:rPr>
              <a:t>) del 68,4% (16 M)</a:t>
            </a:r>
          </a:p>
        </p:txBody>
      </p:sp>
      <p:sp>
        <p:nvSpPr>
          <p:cNvPr id="25610" name="Rectangle 3"/>
          <p:cNvSpPr>
            <a:spLocks noChangeArrowheads="1"/>
          </p:cNvSpPr>
          <p:nvPr/>
        </p:nvSpPr>
        <p:spPr bwMode="auto">
          <a:xfrm>
            <a:off x="755650" y="3616325"/>
            <a:ext cx="43957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6700" indent="-2667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b="0" i="0">
                <a:latin typeface="Calibri" panose="020F0502020204030204" pitchFamily="34" charset="0"/>
              </a:rPr>
              <a:t>Síntesis industrial del nítrico</a:t>
            </a:r>
          </a:p>
        </p:txBody>
      </p:sp>
      <p:sp>
        <p:nvSpPr>
          <p:cNvPr id="25611" name="Rectangle 3"/>
          <p:cNvSpPr>
            <a:spLocks noChangeArrowheads="1"/>
          </p:cNvSpPr>
          <p:nvPr/>
        </p:nvSpPr>
        <p:spPr bwMode="auto">
          <a:xfrm>
            <a:off x="1042988" y="4221163"/>
            <a:ext cx="6624637"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Calibri" panose="020F0502020204030204" pitchFamily="34" charset="0"/>
              <a:buChar char="→"/>
            </a:pPr>
            <a:r>
              <a:rPr lang="es-ES" altLang="en-US" sz="1800" b="0" i="0">
                <a:solidFill>
                  <a:srgbClr val="002060"/>
                </a:solidFill>
                <a:latin typeface="Times New Roman" panose="02020603050405020304" pitchFamily="18" charset="0"/>
                <a:sym typeface="Wingdings" panose="05000000000000000000" pitchFamily="2" charset="2"/>
              </a:rPr>
              <a:t>El primer método se basaba en una reacción de desplazamiento del nitrato sódico (</a:t>
            </a:r>
            <a:r>
              <a:rPr lang="es-ES" altLang="en-US" sz="1800" b="0">
                <a:solidFill>
                  <a:srgbClr val="002060"/>
                </a:solidFill>
                <a:latin typeface="Times New Roman" panose="02020603050405020304" pitchFamily="18" charset="0"/>
                <a:sym typeface="Wingdings" panose="05000000000000000000" pitchFamily="2" charset="2"/>
              </a:rPr>
              <a:t>Nitrato de Chile</a:t>
            </a:r>
            <a:r>
              <a:rPr lang="es-ES" altLang="en-US" sz="1800" b="0" i="0">
                <a:solidFill>
                  <a:srgbClr val="002060"/>
                </a:solidFill>
                <a:latin typeface="Times New Roman" panose="02020603050405020304" pitchFamily="18" charset="0"/>
                <a:sym typeface="Wingdings" panose="05000000000000000000" pitchFamily="2" charset="2"/>
              </a:rPr>
              <a:t>) con ácido sulfúrico concentrado en caliente:</a:t>
            </a:r>
            <a:endParaRPr lang="es-ES" altLang="en-US" sz="1800" b="0" i="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25612"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1113" y="5165725"/>
            <a:ext cx="4475162"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13" name="Rectangle 3"/>
          <p:cNvSpPr>
            <a:spLocks noChangeArrowheads="1"/>
          </p:cNvSpPr>
          <p:nvPr/>
        </p:nvSpPr>
        <p:spPr bwMode="auto">
          <a:xfrm>
            <a:off x="1042988" y="5589588"/>
            <a:ext cx="6691312"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Calibri" panose="020F0502020204030204" pitchFamily="34" charset="0"/>
              <a:buChar char="→"/>
            </a:pPr>
            <a:r>
              <a:rPr lang="es-ES" altLang="en-US" sz="1800" b="0" i="0">
                <a:solidFill>
                  <a:srgbClr val="002060"/>
                </a:solidFill>
                <a:latin typeface="Times New Roman" panose="02020603050405020304" pitchFamily="18" charset="0"/>
                <a:sym typeface="Wingdings" panose="05000000000000000000" pitchFamily="2" charset="2"/>
              </a:rPr>
              <a:t>Actualmente se usa el </a:t>
            </a:r>
            <a:r>
              <a:rPr lang="es-ES" altLang="en-US" sz="1800" b="0">
                <a:solidFill>
                  <a:srgbClr val="002060"/>
                </a:solidFill>
                <a:latin typeface="Times New Roman" panose="02020603050405020304" pitchFamily="18" charset="0"/>
                <a:sym typeface="Wingdings" panose="05000000000000000000" pitchFamily="2" charset="2"/>
              </a:rPr>
              <a:t>método de Ostwald</a:t>
            </a:r>
            <a:r>
              <a:rPr lang="es-ES" altLang="en-US" sz="1800" b="0" i="0">
                <a:solidFill>
                  <a:srgbClr val="002060"/>
                </a:solidFill>
                <a:latin typeface="Times New Roman" panose="02020603050405020304" pitchFamily="18" charset="0"/>
                <a:sym typeface="Wingdings" panose="05000000000000000000" pitchFamily="2" charset="2"/>
              </a:rPr>
              <a:t>, basado en la oxidación del amoníaco en fase gaseosa mediante oxígeno</a:t>
            </a:r>
            <a:endParaRPr lang="es-ES" altLang="en-US" sz="1800" b="0" i="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25614" name="Picture 31" descr="http://image2.findagrave.com/photos/2011/120/69185596_130427265776.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2413" y="4178300"/>
            <a:ext cx="965200"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5" name="Text Box 17"/>
          <p:cNvSpPr txBox="1">
            <a:spLocks noChangeArrowheads="1"/>
          </p:cNvSpPr>
          <p:nvPr/>
        </p:nvSpPr>
        <p:spPr bwMode="auto">
          <a:xfrm>
            <a:off x="7734300" y="5559425"/>
            <a:ext cx="122555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1100" i="0">
                <a:solidFill>
                  <a:srgbClr val="4D4D4D"/>
                </a:solidFill>
                <a:latin typeface="Times New Roman" panose="02020603050405020304" pitchFamily="18" charset="0"/>
              </a:rPr>
              <a:t>F. W. Ostwald (1853 – 1932)</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2662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10. Elementos no metálicos de los grupos VA y IVA</a:t>
            </a:r>
          </a:p>
        </p:txBody>
      </p:sp>
      <p:sp>
        <p:nvSpPr>
          <p:cNvPr id="2662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2662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771979EE-1DBD-4200-A898-6877FB36E6DA}" type="slidenum">
              <a:rPr kumimoji="0" lang="en-US" altLang="en-US" sz="1400" b="0" i="0">
                <a:solidFill>
                  <a:schemeClr val="tx1"/>
                </a:solidFill>
                <a:latin typeface="Tahoma" panose="020B0604030504040204" pitchFamily="34" charset="0"/>
              </a:rPr>
              <a:pPr algn="r" eaLnBrk="1" hangingPunct="1">
                <a:spcBef>
                  <a:spcPct val="0"/>
                </a:spcBef>
                <a:buClrTx/>
                <a:buFontTx/>
                <a:buNone/>
              </a:pPr>
              <a:t>14</a:t>
            </a:fld>
            <a:endParaRPr kumimoji="0" lang="en-US" altLang="en-US" sz="1400" b="0" i="0">
              <a:solidFill>
                <a:schemeClr val="tx1"/>
              </a:solidFill>
              <a:latin typeface="Tahoma" panose="020B0604030504040204" pitchFamily="34" charset="0"/>
            </a:endParaRPr>
          </a:p>
        </p:txBody>
      </p:sp>
      <p:sp>
        <p:nvSpPr>
          <p:cNvPr id="26630" name="Rectangle 3"/>
          <p:cNvSpPr>
            <a:spLocks noChangeArrowheads="1"/>
          </p:cNvSpPr>
          <p:nvPr/>
        </p:nvSpPr>
        <p:spPr bwMode="auto">
          <a:xfrm>
            <a:off x="1042988" y="1512888"/>
            <a:ext cx="7686675"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Calibri" panose="020F0502020204030204" pitchFamily="34" charset="0"/>
              <a:buChar char="→"/>
            </a:pPr>
            <a:r>
              <a:rPr lang="es-ES" altLang="en-US" sz="1800" b="0" i="0">
                <a:solidFill>
                  <a:srgbClr val="002060"/>
                </a:solidFill>
                <a:latin typeface="Times New Roman" panose="02020603050405020304" pitchFamily="18" charset="0"/>
                <a:sym typeface="Wingdings" panose="05000000000000000000" pitchFamily="2" charset="2"/>
              </a:rPr>
              <a:t>La oxidación del amoníaco se hace en presencia de un catalizador de Pt a una temperatura de 1000°C. Primero se obtiene óxido nítrico: </a:t>
            </a:r>
            <a:endParaRPr lang="es-ES" altLang="en-US" sz="1800" b="0" i="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26631" name="Text Box 7"/>
          <p:cNvSpPr txBox="1">
            <a:spLocks noChangeArrowheads="1"/>
          </p:cNvSpPr>
          <p:nvPr/>
        </p:nvSpPr>
        <p:spPr bwMode="auto">
          <a:xfrm>
            <a:off x="468313" y="620713"/>
            <a:ext cx="6938962"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i="0">
                <a:solidFill>
                  <a:schemeClr val="accent1"/>
                </a:solidFill>
                <a:latin typeface="Arial" panose="020B0604020202020204" pitchFamily="34" charset="0"/>
              </a:rPr>
              <a:t>Ácido nítrico: síntesis y aplicaciones industriales</a:t>
            </a:r>
          </a:p>
          <a:p>
            <a:pPr eaLnBrk="1" hangingPunct="1">
              <a:spcBef>
                <a:spcPct val="0"/>
              </a:spcBef>
              <a:buClr>
                <a:srgbClr val="FF3300"/>
              </a:buClr>
              <a:buFont typeface="Wingdings" panose="05000000000000000000" pitchFamily="2" charset="2"/>
              <a:buNone/>
            </a:pPr>
            <a:r>
              <a:rPr kumimoji="0" lang="es-ES" altLang="en-US" sz="1800" i="0">
                <a:solidFill>
                  <a:srgbClr val="C00000"/>
                </a:solidFill>
                <a:latin typeface="Arial" panose="020B0604020202020204" pitchFamily="34" charset="0"/>
                <a:sym typeface="Wingdings" panose="05000000000000000000" pitchFamily="2" charset="2"/>
              </a:rPr>
              <a:t>     </a:t>
            </a:r>
            <a:r>
              <a:rPr kumimoji="0" lang="es-ES" altLang="en-US" sz="180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Síntesis industrial</a:t>
            </a:r>
          </a:p>
        </p:txBody>
      </p:sp>
      <p:pic>
        <p:nvPicPr>
          <p:cNvPr id="266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7525" y="2232025"/>
            <a:ext cx="608330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33" name="Rectangle 15"/>
          <p:cNvSpPr>
            <a:spLocks noChangeArrowheads="1"/>
          </p:cNvSpPr>
          <p:nvPr/>
        </p:nvSpPr>
        <p:spPr bwMode="auto">
          <a:xfrm>
            <a:off x="3059113" y="2662238"/>
            <a:ext cx="55451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180975" indent="-180975"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Clr>
                <a:srgbClr val="FF0000"/>
              </a:buClr>
              <a:buFontTx/>
              <a:buChar char="•"/>
            </a:pPr>
            <a:r>
              <a:rPr kumimoji="0" lang="es-ES" altLang="en-US" sz="1600" b="0" i="0">
                <a:solidFill>
                  <a:srgbClr val="000000"/>
                </a:solidFill>
                <a:latin typeface="Tempus Sans ITC" panose="04020404030D07020202" pitchFamily="82" charset="0"/>
                <a:cs typeface="Calibri" panose="020F0502020204030204" pitchFamily="34" charset="0"/>
              </a:rPr>
              <a:t>Los gases deben permanecer muy poco tiempo en el reactor ( t &lt; 0,01s) para evitar la descomposición del NO</a:t>
            </a:r>
            <a:endParaRPr kumimoji="0" lang="el-GR" altLang="en-US" sz="1600" b="0" i="0">
              <a:solidFill>
                <a:srgbClr val="000000"/>
              </a:solidFill>
              <a:latin typeface="Tempus Sans ITC" panose="04020404030D07020202" pitchFamily="82" charset="0"/>
              <a:cs typeface="Calibri" panose="020F0502020204030204" pitchFamily="34" charset="0"/>
            </a:endParaRPr>
          </a:p>
        </p:txBody>
      </p:sp>
      <p:sp>
        <p:nvSpPr>
          <p:cNvPr id="26634" name="Rectangle 3"/>
          <p:cNvSpPr>
            <a:spLocks noChangeArrowheads="1"/>
          </p:cNvSpPr>
          <p:nvPr/>
        </p:nvSpPr>
        <p:spPr bwMode="auto">
          <a:xfrm>
            <a:off x="1042988" y="3313113"/>
            <a:ext cx="7686675"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Calibri" panose="020F0502020204030204" pitchFamily="34" charset="0"/>
              <a:buChar char="→"/>
            </a:pPr>
            <a:r>
              <a:rPr lang="es-ES" altLang="en-US" sz="1800" b="0" i="0">
                <a:solidFill>
                  <a:srgbClr val="002060"/>
                </a:solidFill>
                <a:latin typeface="Times New Roman" panose="02020603050405020304" pitchFamily="18" charset="0"/>
                <a:sym typeface="Wingdings" panose="05000000000000000000" pitchFamily="2" charset="2"/>
              </a:rPr>
              <a:t>En la 2ª etapa, el NO se oxida con oxígeno para dar NO</a:t>
            </a:r>
            <a:r>
              <a:rPr lang="es-ES" altLang="en-US" sz="1800" b="0" i="0" baseline="-25000">
                <a:solidFill>
                  <a:srgbClr val="002060"/>
                </a:solidFill>
                <a:latin typeface="Times New Roman" panose="02020603050405020304" pitchFamily="18" charset="0"/>
                <a:sym typeface="Wingdings" panose="05000000000000000000" pitchFamily="2" charset="2"/>
              </a:rPr>
              <a:t>2</a:t>
            </a:r>
            <a:r>
              <a:rPr lang="es-ES" altLang="en-US" sz="1800" b="0" i="0">
                <a:solidFill>
                  <a:srgbClr val="002060"/>
                </a:solidFill>
                <a:latin typeface="Times New Roman" panose="02020603050405020304" pitchFamily="18" charset="0"/>
                <a:sym typeface="Wingdings" panose="05000000000000000000" pitchFamily="2" charset="2"/>
              </a:rPr>
              <a:t> en una torre de acero inoxidable, donde también se hace circular agua finamente pulverizada en contracorriente</a:t>
            </a:r>
          </a:p>
          <a:p>
            <a:pPr eaLnBrk="1" hangingPunct="1">
              <a:buClr>
                <a:srgbClr val="FF0000"/>
              </a:buClr>
              <a:buFont typeface="Calibri" panose="020F0502020204030204" pitchFamily="34" charset="0"/>
              <a:buChar char="→"/>
            </a:pPr>
            <a:r>
              <a:rPr lang="es-ES" altLang="en-US" sz="1800" b="0" i="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El agua reacciona con el NO</a:t>
            </a:r>
            <a:r>
              <a:rPr lang="es-ES" altLang="en-US" sz="1800" b="0" i="0" baseline="-2500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2</a:t>
            </a:r>
            <a:r>
              <a:rPr lang="es-ES" altLang="en-US" sz="1800" b="0" i="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para dar HNO</a:t>
            </a:r>
            <a:r>
              <a:rPr lang="es-ES" altLang="en-US" sz="1800" b="0" i="0" baseline="-2500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3</a:t>
            </a:r>
            <a:r>
              <a:rPr lang="es-ES" altLang="en-US" sz="1800" b="0" i="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y NO, que se recicla de nuevo a la torre</a:t>
            </a:r>
          </a:p>
        </p:txBody>
      </p:sp>
      <p:pic>
        <p:nvPicPr>
          <p:cNvPr id="266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3825" y="4681538"/>
            <a:ext cx="5327650" cy="31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9700" y="5227638"/>
            <a:ext cx="37846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Elipse"/>
          <p:cNvSpPr/>
          <p:nvPr/>
        </p:nvSpPr>
        <p:spPr bwMode="auto">
          <a:xfrm>
            <a:off x="5795963" y="5151438"/>
            <a:ext cx="668337" cy="446087"/>
          </a:xfrm>
          <a:prstGeom prst="ellipse">
            <a:avLst/>
          </a:prstGeom>
          <a:noFill/>
          <a:ln w="31750" cap="flat" cmpd="sng" algn="ctr">
            <a:solidFill>
              <a:srgbClr val="00B050"/>
            </a:solidFill>
            <a:prstDash val="solid"/>
            <a:round/>
            <a:headEnd type="none" w="med" len="med"/>
            <a:tailEnd type="none" w="med" len="med"/>
          </a:ln>
          <a:effectLst/>
          <a:extLst/>
        </p:spPr>
        <p:txBody>
          <a:bodyPr lIns="92075" tIns="46038" rIns="92075" bIns="46038" anchor="ctr"/>
          <a:lstStyle/>
          <a:p>
            <a:pPr algn="r">
              <a:defRPr/>
            </a:pPr>
            <a:endParaRPr lang="es-ES" i="0">
              <a:effectLst>
                <a:outerShdw blurRad="38100" dist="38100" dir="2700000" algn="tl">
                  <a:srgbClr val="000000">
                    <a:alpha val="43137"/>
                  </a:srgbClr>
                </a:outerShdw>
              </a:effectLst>
              <a:cs typeface="Arial" charset="0"/>
            </a:endParaRPr>
          </a:p>
        </p:txBody>
      </p:sp>
      <p:sp>
        <p:nvSpPr>
          <p:cNvPr id="3" name="2 Forma libre"/>
          <p:cNvSpPr/>
          <p:nvPr/>
        </p:nvSpPr>
        <p:spPr>
          <a:xfrm>
            <a:off x="3203575" y="4968875"/>
            <a:ext cx="2759075" cy="219075"/>
          </a:xfrm>
          <a:custGeom>
            <a:avLst/>
            <a:gdLst>
              <a:gd name="connsiteX0" fmla="*/ 2933961 w 2933961"/>
              <a:gd name="connsiteY0" fmla="*/ 219075 h 219075"/>
              <a:gd name="connsiteX1" fmla="*/ 2486286 w 2933961"/>
              <a:gd name="connsiteY1" fmla="*/ 28575 h 219075"/>
              <a:gd name="connsiteX2" fmla="*/ 1390911 w 2933961"/>
              <a:gd name="connsiteY2" fmla="*/ 161925 h 219075"/>
              <a:gd name="connsiteX3" fmla="*/ 228861 w 2933961"/>
              <a:gd name="connsiteY3" fmla="*/ 161925 h 219075"/>
              <a:gd name="connsiteX4" fmla="*/ 261 w 2933961"/>
              <a:gd name="connsiteY4" fmla="*/ 0 h 219075"/>
              <a:gd name="connsiteX0" fmla="*/ 2933709 w 2933709"/>
              <a:gd name="connsiteY0" fmla="*/ 219075 h 219075"/>
              <a:gd name="connsiteX1" fmla="*/ 2486034 w 2933709"/>
              <a:gd name="connsiteY1" fmla="*/ 28575 h 219075"/>
              <a:gd name="connsiteX2" fmla="*/ 1390659 w 2933709"/>
              <a:gd name="connsiteY2" fmla="*/ 161925 h 219075"/>
              <a:gd name="connsiteX3" fmla="*/ 447684 w 2933709"/>
              <a:gd name="connsiteY3" fmla="*/ 180975 h 219075"/>
              <a:gd name="connsiteX4" fmla="*/ 9 w 2933709"/>
              <a:gd name="connsiteY4" fmla="*/ 0 h 219075"/>
              <a:gd name="connsiteX0" fmla="*/ 2933707 w 2933707"/>
              <a:gd name="connsiteY0" fmla="*/ 219075 h 219075"/>
              <a:gd name="connsiteX1" fmla="*/ 2486032 w 2933707"/>
              <a:gd name="connsiteY1" fmla="*/ 28575 h 219075"/>
              <a:gd name="connsiteX2" fmla="*/ 1390657 w 2933707"/>
              <a:gd name="connsiteY2" fmla="*/ 161925 h 219075"/>
              <a:gd name="connsiteX3" fmla="*/ 533407 w 2933707"/>
              <a:gd name="connsiteY3" fmla="*/ 200025 h 219075"/>
              <a:gd name="connsiteX4" fmla="*/ 7 w 2933707"/>
              <a:gd name="connsiteY4" fmla="*/ 0 h 219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3707" h="219075">
                <a:moveTo>
                  <a:pt x="2933707" y="219075"/>
                </a:moveTo>
                <a:cubicBezTo>
                  <a:pt x="2838457" y="128587"/>
                  <a:pt x="2743207" y="38100"/>
                  <a:pt x="2486032" y="28575"/>
                </a:cubicBezTo>
                <a:cubicBezTo>
                  <a:pt x="2228857" y="19050"/>
                  <a:pt x="1716094" y="133350"/>
                  <a:pt x="1390657" y="161925"/>
                </a:cubicBezTo>
                <a:cubicBezTo>
                  <a:pt x="1065220" y="190500"/>
                  <a:pt x="765182" y="227012"/>
                  <a:pt x="533407" y="200025"/>
                </a:cubicBezTo>
                <a:cubicBezTo>
                  <a:pt x="301632" y="173038"/>
                  <a:pt x="-1581" y="67469"/>
                  <a:pt x="7" y="0"/>
                </a:cubicBezTo>
              </a:path>
            </a:pathLst>
          </a:custGeom>
          <a:ln w="31750">
            <a:solidFill>
              <a:srgbClr val="00B050"/>
            </a:solidFill>
            <a:tailEnd type="triangle" w="med" len="lg"/>
          </a:ln>
        </p:spPr>
        <p:txBody>
          <a:bodyPr lIns="92075" tIns="46038" rIns="92075" bIns="46038" anchor="ctr"/>
          <a:lstStyle/>
          <a:p>
            <a:pPr algn="r">
              <a:defRPr/>
            </a:pPr>
            <a:endParaRPr lang="es-ES" i="0">
              <a:effectLst>
                <a:outerShdw blurRad="38100" dist="38100" dir="2700000" algn="tl">
                  <a:srgbClr val="000000">
                    <a:alpha val="43137"/>
                  </a:srgbClr>
                </a:outerShdw>
              </a:effectLst>
              <a:cs typeface="Arial" charset="0"/>
            </a:endParaRPr>
          </a:p>
        </p:txBody>
      </p:sp>
      <p:sp>
        <p:nvSpPr>
          <p:cNvPr id="26639" name="Rectangle 3"/>
          <p:cNvSpPr>
            <a:spLocks noChangeArrowheads="1"/>
          </p:cNvSpPr>
          <p:nvPr/>
        </p:nvSpPr>
        <p:spPr bwMode="auto">
          <a:xfrm>
            <a:off x="1042988" y="5695950"/>
            <a:ext cx="55895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Calibri" panose="020F0502020204030204" pitchFamily="34" charset="0"/>
              <a:buChar char="→"/>
            </a:pPr>
            <a:r>
              <a:rPr lang="es-ES" altLang="en-US" sz="1800" b="0" i="0">
                <a:solidFill>
                  <a:srgbClr val="002060"/>
                </a:solidFill>
                <a:latin typeface="Times New Roman" panose="02020603050405020304" pitchFamily="18" charset="0"/>
                <a:sym typeface="Wingdings" panose="05000000000000000000" pitchFamily="2" charset="2"/>
              </a:rPr>
              <a:t>La reacción global de oxidación del amoníaco es:</a:t>
            </a:r>
            <a:endParaRPr lang="es-ES" altLang="en-US" sz="1800" b="0" i="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2664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2138" y="6121400"/>
            <a:ext cx="5934075"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2765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10. Elementos no metálicos de los grupos VA y IVA</a:t>
            </a:r>
          </a:p>
        </p:txBody>
      </p:sp>
      <p:sp>
        <p:nvSpPr>
          <p:cNvPr id="2765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2765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CCAEC0EB-5F3A-45D7-A5EB-644B1685A286}" type="slidenum">
              <a:rPr kumimoji="0" lang="en-US" altLang="en-US" sz="1400" b="0" i="0">
                <a:solidFill>
                  <a:schemeClr val="tx1"/>
                </a:solidFill>
                <a:latin typeface="Tahoma" panose="020B0604030504040204" pitchFamily="34" charset="0"/>
              </a:rPr>
              <a:pPr algn="r" eaLnBrk="1" hangingPunct="1">
                <a:spcBef>
                  <a:spcPct val="0"/>
                </a:spcBef>
                <a:buClrTx/>
                <a:buFontTx/>
                <a:buNone/>
              </a:pPr>
              <a:t>15</a:t>
            </a:fld>
            <a:endParaRPr kumimoji="0" lang="en-US" altLang="en-US" sz="1400" b="0" i="0">
              <a:solidFill>
                <a:schemeClr val="tx1"/>
              </a:solidFill>
              <a:latin typeface="Tahoma" panose="020B0604030504040204" pitchFamily="34" charset="0"/>
            </a:endParaRPr>
          </a:p>
        </p:txBody>
      </p:sp>
      <p:sp>
        <p:nvSpPr>
          <p:cNvPr id="27654" name="Rectangle 3"/>
          <p:cNvSpPr>
            <a:spLocks noChangeArrowheads="1"/>
          </p:cNvSpPr>
          <p:nvPr/>
        </p:nvSpPr>
        <p:spPr bwMode="auto">
          <a:xfrm>
            <a:off x="4284663" y="2060575"/>
            <a:ext cx="467995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Calibri" panose="020F0502020204030204" pitchFamily="34" charset="0"/>
              <a:buChar char="→"/>
            </a:pPr>
            <a:r>
              <a:rPr lang="es-ES" altLang="en-US" sz="1800" b="0" i="0">
                <a:solidFill>
                  <a:srgbClr val="002060"/>
                </a:solidFill>
                <a:latin typeface="Times New Roman" panose="02020603050405020304" pitchFamily="18" charset="0"/>
                <a:sym typeface="Wingdings" panose="05000000000000000000" pitchFamily="2" charset="2"/>
              </a:rPr>
              <a:t>El catalizador de Pt es determinante para el proceso porque la reacción de oxidación que es más favorable termodinámicamente es:</a:t>
            </a:r>
            <a:endParaRPr lang="es-ES" altLang="en-US" sz="1800" b="0" i="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27655" name="Text Box 7"/>
          <p:cNvSpPr txBox="1">
            <a:spLocks noChangeArrowheads="1"/>
          </p:cNvSpPr>
          <p:nvPr/>
        </p:nvSpPr>
        <p:spPr bwMode="auto">
          <a:xfrm>
            <a:off x="468313" y="620713"/>
            <a:ext cx="6938962"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i="0">
                <a:solidFill>
                  <a:schemeClr val="accent1"/>
                </a:solidFill>
                <a:latin typeface="Arial" panose="020B0604020202020204" pitchFamily="34" charset="0"/>
              </a:rPr>
              <a:t>Ácido nítrico: síntesis y aplicaciones industriales</a:t>
            </a:r>
          </a:p>
          <a:p>
            <a:pPr eaLnBrk="1" hangingPunct="1">
              <a:spcBef>
                <a:spcPct val="0"/>
              </a:spcBef>
              <a:buClr>
                <a:srgbClr val="FF3300"/>
              </a:buClr>
              <a:buFont typeface="Wingdings" panose="05000000000000000000" pitchFamily="2" charset="2"/>
              <a:buNone/>
            </a:pPr>
            <a:r>
              <a:rPr kumimoji="0" lang="es-ES" altLang="en-US" sz="1800" i="0">
                <a:solidFill>
                  <a:srgbClr val="C00000"/>
                </a:solidFill>
                <a:latin typeface="Arial" panose="020B0604020202020204" pitchFamily="34" charset="0"/>
                <a:sym typeface="Wingdings" panose="05000000000000000000" pitchFamily="2" charset="2"/>
              </a:rPr>
              <a:t>     </a:t>
            </a:r>
            <a:r>
              <a:rPr kumimoji="0" lang="es-ES" altLang="en-US" sz="180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Síntesis industrial</a:t>
            </a:r>
          </a:p>
        </p:txBody>
      </p:sp>
      <p:pic>
        <p:nvPicPr>
          <p:cNvPr id="2765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50" y="1412875"/>
            <a:ext cx="3743325" cy="262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7" name="Picture 4" descr="http://chemistry.need.org/sites/default/files/imagepicker/9/ostwald%20process%20of%20creating%20nitric%20acid_0.jpg"/>
          <p:cNvPicPr>
            <a:picLocks noChangeAspect="1" noChangeArrowheads="1"/>
          </p:cNvPicPr>
          <p:nvPr/>
        </p:nvPicPr>
        <p:blipFill>
          <a:blip r:embed="rId3">
            <a:extLst>
              <a:ext uri="{28A0092B-C50C-407E-A947-70E740481C1C}">
                <a14:useLocalDpi xmlns:a14="http://schemas.microsoft.com/office/drawing/2010/main" val="0"/>
              </a:ext>
            </a:extLst>
          </a:blip>
          <a:srcRect t="11519"/>
          <a:stretch>
            <a:fillRect/>
          </a:stretch>
        </p:blipFill>
        <p:spPr bwMode="auto">
          <a:xfrm>
            <a:off x="323850" y="4213225"/>
            <a:ext cx="3829050" cy="231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3125788"/>
            <a:ext cx="36703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5488" y="3603625"/>
            <a:ext cx="1997075"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60" name="Rectangle 15"/>
          <p:cNvSpPr>
            <a:spLocks noChangeArrowheads="1"/>
          </p:cNvSpPr>
          <p:nvPr/>
        </p:nvSpPr>
        <p:spPr bwMode="auto">
          <a:xfrm>
            <a:off x="3635375" y="1412875"/>
            <a:ext cx="3600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266700" indent="-26670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Clr>
                <a:srgbClr val="FF0000"/>
              </a:buClr>
              <a:buFontTx/>
              <a:buNone/>
            </a:pPr>
            <a:r>
              <a:rPr kumimoji="0" lang="es-ES" altLang="en-US" sz="1600" b="0" i="0">
                <a:solidFill>
                  <a:srgbClr val="FF0000"/>
                </a:solidFill>
                <a:latin typeface="Tempus Sans ITC" panose="04020404030D07020202" pitchFamily="82" charset="0"/>
                <a:cs typeface="Calibri" panose="020F0502020204030204" pitchFamily="34" charset="0"/>
                <a:sym typeface="Wingdings" panose="05000000000000000000" pitchFamily="2" charset="2"/>
              </a:rPr>
              <a:t></a:t>
            </a:r>
            <a:r>
              <a:rPr kumimoji="0" lang="es-ES" altLang="en-US" sz="1600" b="0" i="0">
                <a:solidFill>
                  <a:srgbClr val="000000"/>
                </a:solidFill>
                <a:latin typeface="Tempus Sans ITC" panose="04020404030D07020202" pitchFamily="82" charset="0"/>
                <a:cs typeface="Calibri" panose="020F0502020204030204" pitchFamily="34" charset="0"/>
                <a:sym typeface="Wingdings" panose="05000000000000000000" pitchFamily="2" charset="2"/>
              </a:rPr>
              <a:t> </a:t>
            </a:r>
            <a:r>
              <a:rPr kumimoji="0" lang="es-ES" altLang="en-US" sz="1600" b="0" i="0">
                <a:solidFill>
                  <a:srgbClr val="000000"/>
                </a:solidFill>
                <a:latin typeface="Tempus Sans ITC" panose="04020404030D07020202" pitchFamily="82" charset="0"/>
                <a:cs typeface="Calibri" panose="020F0502020204030204" pitchFamily="34" charset="0"/>
              </a:rPr>
              <a:t>Esquema del proceso Ostwald</a:t>
            </a:r>
            <a:endParaRPr kumimoji="0" lang="el-GR" altLang="en-US" sz="1600" b="0" i="0">
              <a:solidFill>
                <a:srgbClr val="000000"/>
              </a:solidFill>
              <a:latin typeface="Calibri" panose="020F0502020204030204" pitchFamily="34" charset="0"/>
              <a:cs typeface="Calibri" panose="020F0502020204030204" pitchFamily="34" charset="0"/>
            </a:endParaRPr>
          </a:p>
        </p:txBody>
      </p:sp>
      <p:sp>
        <p:nvSpPr>
          <p:cNvPr id="27661" name="Rectangle 3"/>
          <p:cNvSpPr>
            <a:spLocks noChangeArrowheads="1"/>
          </p:cNvSpPr>
          <p:nvPr/>
        </p:nvSpPr>
        <p:spPr bwMode="auto">
          <a:xfrm>
            <a:off x="4284663" y="4351338"/>
            <a:ext cx="46799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Calibri" panose="020F0502020204030204" pitchFamily="34" charset="0"/>
              <a:buChar char="→"/>
            </a:pPr>
            <a:r>
              <a:rPr lang="es-ES" altLang="en-US" sz="1800" b="0" i="0">
                <a:solidFill>
                  <a:srgbClr val="002060"/>
                </a:solidFill>
                <a:latin typeface="Times New Roman" panose="02020603050405020304" pitchFamily="18" charset="0"/>
                <a:sym typeface="Wingdings" panose="05000000000000000000" pitchFamily="2" charset="2"/>
              </a:rPr>
              <a:t>Debe evitarse que los gases que salen del reactor no contengan amoníaco, porque este puede reaccionar con el NO, y el rendimiento sería menor:</a:t>
            </a:r>
            <a:endParaRPr lang="es-ES" altLang="en-US" sz="1800" b="0" i="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2766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0625" y="5684838"/>
            <a:ext cx="3532188"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2867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10. Elementos no metálicos de los grupos VA y IVA</a:t>
            </a:r>
          </a:p>
        </p:txBody>
      </p:sp>
      <p:sp>
        <p:nvSpPr>
          <p:cNvPr id="2867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2867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A873D7DB-E940-40FF-9A24-BDC1DC99303F}" type="slidenum">
              <a:rPr kumimoji="0" lang="en-US" altLang="en-US" sz="1400" b="0" i="0">
                <a:solidFill>
                  <a:schemeClr val="tx1"/>
                </a:solidFill>
                <a:latin typeface="Tahoma" panose="020B0604030504040204" pitchFamily="34" charset="0"/>
              </a:rPr>
              <a:pPr algn="r" eaLnBrk="1" hangingPunct="1">
                <a:spcBef>
                  <a:spcPct val="0"/>
                </a:spcBef>
                <a:buClrTx/>
                <a:buFontTx/>
                <a:buNone/>
              </a:pPr>
              <a:t>16</a:t>
            </a:fld>
            <a:endParaRPr kumimoji="0" lang="en-US" altLang="en-US" sz="1400" b="0" i="0">
              <a:solidFill>
                <a:schemeClr val="tx1"/>
              </a:solidFill>
              <a:latin typeface="Tahoma" panose="020B0604030504040204" pitchFamily="34" charset="0"/>
            </a:endParaRPr>
          </a:p>
        </p:txBody>
      </p:sp>
      <p:sp>
        <p:nvSpPr>
          <p:cNvPr id="28678" name="Rectangle 3"/>
          <p:cNvSpPr>
            <a:spLocks noChangeArrowheads="1"/>
          </p:cNvSpPr>
          <p:nvPr/>
        </p:nvSpPr>
        <p:spPr bwMode="auto">
          <a:xfrm>
            <a:off x="611188" y="1628775"/>
            <a:ext cx="7921625" cy="300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800" b="0" i="0">
                <a:latin typeface="Calibri" panose="020F0502020204030204" pitchFamily="34" charset="0"/>
                <a:cs typeface="Calibri" panose="020F0502020204030204" pitchFamily="34" charset="0"/>
                <a:sym typeface="Wingdings" panose="05000000000000000000" pitchFamily="2" charset="2"/>
              </a:rPr>
              <a:t>Otro método se basa en producir NO directamente por reacción entre nitrógeno y oxígeno, para seguir con la misma ruta que el método Ostwald. </a:t>
            </a:r>
          </a:p>
          <a:p>
            <a:pPr eaLnBrk="1" hangingPunct="1">
              <a:buClr>
                <a:srgbClr val="FF0000"/>
              </a:buClr>
            </a:pPr>
            <a:r>
              <a:rPr lang="es-ES" altLang="en-US" sz="1800" b="0" i="0">
                <a:solidFill>
                  <a:srgbClr val="4D4D4D"/>
                </a:solidFill>
                <a:latin typeface="Calibri" panose="020F0502020204030204" pitchFamily="34" charset="0"/>
                <a:cs typeface="Calibri" panose="020F0502020204030204" pitchFamily="34" charset="0"/>
                <a:sym typeface="Wingdings" panose="05000000000000000000" pitchFamily="2" charset="2"/>
              </a:rPr>
              <a:t>La temperatura para la reacción (2000° a 2500°C) se consigue mediante un arco eléctrico o con energía térmica</a:t>
            </a:r>
          </a:p>
          <a:p>
            <a:pPr eaLnBrk="1" hangingPunct="1">
              <a:buClr>
                <a:srgbClr val="FF0000"/>
              </a:buClr>
            </a:pPr>
            <a:r>
              <a:rPr lang="es-ES" altLang="en-US" sz="1800" b="0" i="0">
                <a:latin typeface="Calibri" panose="020F0502020204030204" pitchFamily="34" charset="0"/>
                <a:cs typeface="Calibri" panose="020F0502020204030204" pitchFamily="34" charset="0"/>
                <a:sym typeface="Wingdings" panose="05000000000000000000" pitchFamily="2" charset="2"/>
              </a:rPr>
              <a:t>De nuevo, la mezcla de N</a:t>
            </a:r>
            <a:r>
              <a:rPr lang="es-ES" altLang="en-US" sz="1800" b="0" i="0" baseline="-25000">
                <a:latin typeface="Calibri" panose="020F0502020204030204" pitchFamily="34" charset="0"/>
                <a:cs typeface="Calibri" panose="020F0502020204030204" pitchFamily="34" charset="0"/>
                <a:sym typeface="Wingdings" panose="05000000000000000000" pitchFamily="2" charset="2"/>
              </a:rPr>
              <a:t>2</a:t>
            </a:r>
            <a:r>
              <a:rPr lang="es-ES" altLang="en-US" sz="1800" b="0" i="0">
                <a:latin typeface="Calibri" panose="020F0502020204030204" pitchFamily="34" charset="0"/>
                <a:cs typeface="Calibri" panose="020F0502020204030204" pitchFamily="34" charset="0"/>
                <a:sym typeface="Wingdings" panose="05000000000000000000" pitchFamily="2" charset="2"/>
              </a:rPr>
              <a:t> y O</a:t>
            </a:r>
            <a:r>
              <a:rPr lang="es-ES" altLang="en-US" sz="1800" b="0" i="0" baseline="-25000">
                <a:latin typeface="Calibri" panose="020F0502020204030204" pitchFamily="34" charset="0"/>
                <a:cs typeface="Calibri" panose="020F0502020204030204" pitchFamily="34" charset="0"/>
                <a:sym typeface="Wingdings" panose="05000000000000000000" pitchFamily="2" charset="2"/>
              </a:rPr>
              <a:t>2</a:t>
            </a:r>
            <a:r>
              <a:rPr lang="es-ES" altLang="en-US" sz="1800" b="0" i="0">
                <a:latin typeface="Calibri" panose="020F0502020204030204" pitchFamily="34" charset="0"/>
                <a:cs typeface="Calibri" panose="020F0502020204030204" pitchFamily="34" charset="0"/>
                <a:sym typeface="Wingdings" panose="05000000000000000000" pitchFamily="2" charset="2"/>
              </a:rPr>
              <a:t> debe pasar rápidamente por el arco para obtener el NO y enfriar inmediatamente los gases por debajo de 1000°C para evitar la descomposición del NO. </a:t>
            </a:r>
          </a:p>
          <a:p>
            <a:pPr eaLnBrk="1" hangingPunct="1">
              <a:buClr>
                <a:srgbClr val="FF0000"/>
              </a:buClr>
            </a:pPr>
            <a:r>
              <a:rPr lang="es-ES" altLang="en-US" sz="1800" b="0" i="0">
                <a:solidFill>
                  <a:srgbClr val="4D4D4D"/>
                </a:solidFill>
                <a:latin typeface="Calibri" panose="020F0502020204030204" pitchFamily="34" charset="0"/>
                <a:cs typeface="Calibri" panose="020F0502020204030204" pitchFamily="34" charset="0"/>
                <a:sym typeface="Wingdings" panose="05000000000000000000" pitchFamily="2" charset="2"/>
              </a:rPr>
              <a:t>Actualmente, se usan dos reactores térmicos en paralelo rellenos de un lecho de material refractario, que se calienten de forma alterna mediante combustión de gas natural hasta temperaturas de 2500°C</a:t>
            </a:r>
          </a:p>
        </p:txBody>
      </p:sp>
      <p:sp>
        <p:nvSpPr>
          <p:cNvPr id="28679" name="Text Box 7"/>
          <p:cNvSpPr txBox="1">
            <a:spLocks noChangeArrowheads="1"/>
          </p:cNvSpPr>
          <p:nvPr/>
        </p:nvSpPr>
        <p:spPr bwMode="auto">
          <a:xfrm>
            <a:off x="468313" y="620713"/>
            <a:ext cx="6938962"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i="0">
                <a:solidFill>
                  <a:schemeClr val="accent1"/>
                </a:solidFill>
                <a:latin typeface="Arial" panose="020B0604020202020204" pitchFamily="34" charset="0"/>
              </a:rPr>
              <a:t>Ácido nítrico: síntesis y aplicaciones industriales</a:t>
            </a:r>
          </a:p>
          <a:p>
            <a:pPr eaLnBrk="1" hangingPunct="1">
              <a:spcBef>
                <a:spcPct val="0"/>
              </a:spcBef>
              <a:buClr>
                <a:srgbClr val="FF3300"/>
              </a:buClr>
              <a:buFont typeface="Wingdings" panose="05000000000000000000" pitchFamily="2" charset="2"/>
              <a:buNone/>
            </a:pPr>
            <a:r>
              <a:rPr kumimoji="0" lang="es-ES" altLang="en-US" sz="1800" i="0">
                <a:solidFill>
                  <a:srgbClr val="C00000"/>
                </a:solidFill>
                <a:latin typeface="Arial" panose="020B0604020202020204" pitchFamily="34" charset="0"/>
                <a:sym typeface="Wingdings" panose="05000000000000000000" pitchFamily="2" charset="2"/>
              </a:rPr>
              <a:t>     </a:t>
            </a:r>
            <a:r>
              <a:rPr kumimoji="0" lang="es-ES" altLang="en-US" sz="180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Síntesis industrial</a:t>
            </a:r>
          </a:p>
        </p:txBody>
      </p:sp>
      <p:sp>
        <p:nvSpPr>
          <p:cNvPr id="28680" name="Rectangle 3"/>
          <p:cNvSpPr>
            <a:spLocks noChangeArrowheads="1"/>
          </p:cNvSpPr>
          <p:nvPr/>
        </p:nvSpPr>
        <p:spPr bwMode="auto">
          <a:xfrm>
            <a:off x="1476375" y="4683125"/>
            <a:ext cx="6840538"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Calibri" panose="020F0502020204030204" pitchFamily="34" charset="0"/>
              <a:buChar char="→"/>
            </a:pPr>
            <a:r>
              <a:rPr lang="es-ES" altLang="en-US" sz="1800" b="0" i="0">
                <a:solidFill>
                  <a:srgbClr val="002060"/>
                </a:solidFill>
                <a:latin typeface="Times New Roman" panose="02020603050405020304" pitchFamily="18" charset="0"/>
                <a:sym typeface="Wingdings" panose="05000000000000000000" pitchFamily="2" charset="2"/>
              </a:rPr>
              <a:t>Mientras uno de los reactores se calienta, el otro ya caliente recibe a la mezcla de N</a:t>
            </a:r>
            <a:r>
              <a:rPr lang="es-ES" altLang="en-US" sz="1800" b="0" i="0" baseline="-25000">
                <a:solidFill>
                  <a:srgbClr val="002060"/>
                </a:solidFill>
                <a:latin typeface="Times New Roman" panose="02020603050405020304" pitchFamily="18" charset="0"/>
                <a:sym typeface="Wingdings" panose="05000000000000000000" pitchFamily="2" charset="2"/>
              </a:rPr>
              <a:t>2</a:t>
            </a:r>
            <a:r>
              <a:rPr lang="es-ES" altLang="en-US" sz="1800" b="0" i="0">
                <a:solidFill>
                  <a:srgbClr val="002060"/>
                </a:solidFill>
                <a:latin typeface="Times New Roman" panose="02020603050405020304" pitchFamily="18" charset="0"/>
                <a:sym typeface="Wingdings" panose="05000000000000000000" pitchFamily="2" charset="2"/>
              </a:rPr>
              <a:t> y O</a:t>
            </a:r>
            <a:r>
              <a:rPr lang="es-ES" altLang="en-US" sz="1800" b="0" i="0" baseline="-25000">
                <a:solidFill>
                  <a:srgbClr val="002060"/>
                </a:solidFill>
                <a:latin typeface="Times New Roman" panose="02020603050405020304" pitchFamily="18" charset="0"/>
                <a:sym typeface="Wingdings" panose="05000000000000000000" pitchFamily="2" charset="2"/>
              </a:rPr>
              <a:t>2</a:t>
            </a:r>
            <a:r>
              <a:rPr lang="es-ES" altLang="en-US" sz="1800" b="0" i="0">
                <a:solidFill>
                  <a:srgbClr val="002060"/>
                </a:solidFill>
                <a:latin typeface="Times New Roman" panose="02020603050405020304" pitchFamily="18" charset="0"/>
                <a:sym typeface="Wingdings" panose="05000000000000000000" pitchFamily="2" charset="2"/>
              </a:rPr>
              <a:t> que reaccionan, y el lecho se enfría;</a:t>
            </a:r>
          </a:p>
          <a:p>
            <a:pPr eaLnBrk="1" hangingPunct="1">
              <a:buClr>
                <a:srgbClr val="FF0000"/>
              </a:buClr>
              <a:buFont typeface="Calibri" panose="020F0502020204030204" pitchFamily="34" charset="0"/>
              <a:buChar char="→"/>
            </a:pPr>
            <a:r>
              <a:rPr lang="es-ES" altLang="en-US" sz="1800" b="0" i="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Al bajar </a:t>
            </a:r>
            <a:r>
              <a:rPr lang="es-ES" altLang="en-US" sz="1800" b="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T</a:t>
            </a:r>
            <a:r>
              <a:rPr lang="es-ES" altLang="en-US" sz="1800" b="0" i="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se cambian los flujos: el gas natural pasa por el segundo reactor (para combustión) y la mezcla de gases pasa por el primer reactor ya caliente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2969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10. Elementos no metálicos de los grupos VA y IVA</a:t>
            </a:r>
          </a:p>
        </p:txBody>
      </p:sp>
      <p:sp>
        <p:nvSpPr>
          <p:cNvPr id="2970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2970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16C69882-BBCF-4749-9B3B-06C0FADA43E3}" type="slidenum">
              <a:rPr kumimoji="0" lang="en-US" altLang="en-US" sz="1400" b="0" i="0">
                <a:solidFill>
                  <a:schemeClr val="tx1"/>
                </a:solidFill>
                <a:latin typeface="Tahoma" panose="020B0604030504040204" pitchFamily="34" charset="0"/>
              </a:rPr>
              <a:pPr algn="r" eaLnBrk="1" hangingPunct="1">
                <a:spcBef>
                  <a:spcPct val="0"/>
                </a:spcBef>
                <a:buClrTx/>
                <a:buFontTx/>
                <a:buNone/>
              </a:pPr>
              <a:t>17</a:t>
            </a:fld>
            <a:endParaRPr kumimoji="0" lang="en-US" altLang="en-US" sz="1400" b="0" i="0">
              <a:solidFill>
                <a:schemeClr val="tx1"/>
              </a:solidFill>
              <a:latin typeface="Tahoma" panose="020B0604030504040204" pitchFamily="34" charset="0"/>
            </a:endParaRPr>
          </a:p>
        </p:txBody>
      </p:sp>
      <p:sp>
        <p:nvSpPr>
          <p:cNvPr id="29702" name="Rectangle 3"/>
          <p:cNvSpPr>
            <a:spLocks noChangeArrowheads="1"/>
          </p:cNvSpPr>
          <p:nvPr/>
        </p:nvSpPr>
        <p:spPr bwMode="auto">
          <a:xfrm>
            <a:off x="827088" y="2060575"/>
            <a:ext cx="7705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800" b="0" i="0">
                <a:latin typeface="Calibri" panose="020F0502020204030204" pitchFamily="34" charset="0"/>
                <a:cs typeface="Calibri" panose="020F0502020204030204" pitchFamily="34" charset="0"/>
                <a:sym typeface="Wingdings" panose="05000000000000000000" pitchFamily="2" charset="2"/>
              </a:rPr>
              <a:t>El HNO</a:t>
            </a:r>
            <a:r>
              <a:rPr lang="es-ES" altLang="en-US" sz="1800" b="0" i="0" baseline="-25000">
                <a:latin typeface="Calibri" panose="020F0502020204030204" pitchFamily="34" charset="0"/>
                <a:cs typeface="Calibri" panose="020F0502020204030204" pitchFamily="34" charset="0"/>
                <a:sym typeface="Wingdings" panose="05000000000000000000" pitchFamily="2" charset="2"/>
              </a:rPr>
              <a:t>3</a:t>
            </a:r>
            <a:r>
              <a:rPr lang="es-ES" altLang="en-US" sz="1800" b="0" i="0">
                <a:latin typeface="Calibri" panose="020F0502020204030204" pitchFamily="34" charset="0"/>
                <a:cs typeface="Calibri" panose="020F0502020204030204" pitchFamily="34" charset="0"/>
                <a:sym typeface="Wingdings" panose="05000000000000000000" pitchFamily="2" charset="2"/>
              </a:rPr>
              <a:t> se comporta como un ácido fuerte en disoluciones acuosas diluidas:</a:t>
            </a:r>
            <a:endParaRPr lang="es-ES" altLang="en-US" sz="1800" b="0" i="0">
              <a:solidFill>
                <a:srgbClr val="4D4D4D"/>
              </a:solidFill>
              <a:latin typeface="Calibri" panose="020F0502020204030204" pitchFamily="34" charset="0"/>
              <a:cs typeface="Calibri" panose="020F0502020204030204" pitchFamily="34" charset="0"/>
              <a:sym typeface="Wingdings" panose="05000000000000000000" pitchFamily="2" charset="2"/>
            </a:endParaRPr>
          </a:p>
        </p:txBody>
      </p:sp>
      <p:sp>
        <p:nvSpPr>
          <p:cNvPr id="29703" name="Text Box 7"/>
          <p:cNvSpPr txBox="1">
            <a:spLocks noChangeArrowheads="1"/>
          </p:cNvSpPr>
          <p:nvPr/>
        </p:nvSpPr>
        <p:spPr bwMode="auto">
          <a:xfrm>
            <a:off x="468313" y="620713"/>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i="0">
                <a:solidFill>
                  <a:schemeClr val="accent1"/>
                </a:solidFill>
                <a:latin typeface="Arial" panose="020B0604020202020204" pitchFamily="34" charset="0"/>
              </a:rPr>
              <a:t>Ácido nítrico: síntesis y aplicaciones industriales</a:t>
            </a:r>
          </a:p>
        </p:txBody>
      </p:sp>
      <p:sp>
        <p:nvSpPr>
          <p:cNvPr id="29704" name="Rectangle 3"/>
          <p:cNvSpPr>
            <a:spLocks noChangeArrowheads="1"/>
          </p:cNvSpPr>
          <p:nvPr/>
        </p:nvSpPr>
        <p:spPr bwMode="auto">
          <a:xfrm>
            <a:off x="755650" y="1412875"/>
            <a:ext cx="4395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6700" indent="-2667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b="0" i="0">
                <a:latin typeface="Calibri" panose="020F0502020204030204" pitchFamily="34" charset="0"/>
              </a:rPr>
              <a:t>Propiedades y aplicaciones</a:t>
            </a:r>
          </a:p>
        </p:txBody>
      </p:sp>
      <p:pic>
        <p:nvPicPr>
          <p:cNvPr id="2970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2492375"/>
            <a:ext cx="4605338"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6" name="Rectangle 3"/>
          <p:cNvSpPr>
            <a:spLocks noChangeArrowheads="1"/>
          </p:cNvSpPr>
          <p:nvPr/>
        </p:nvSpPr>
        <p:spPr bwMode="auto">
          <a:xfrm>
            <a:off x="827088" y="2924175"/>
            <a:ext cx="78486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800" b="0" i="0">
                <a:solidFill>
                  <a:srgbClr val="000099"/>
                </a:solidFill>
                <a:latin typeface="Calibri" panose="020F0502020204030204" pitchFamily="34" charset="0"/>
                <a:cs typeface="Calibri" panose="020F0502020204030204" pitchFamily="34" charset="0"/>
                <a:sym typeface="Wingdings" panose="05000000000000000000" pitchFamily="2" charset="2"/>
              </a:rPr>
              <a:t>En disoluciones concentradas es un agente oxidante muy fuerte. Puede obtener productos de reducción muy distintos (nº de oxidación entre +4 y –3) en función de su concentración y de las condiciones de reacción. </a:t>
            </a:r>
          </a:p>
        </p:txBody>
      </p:sp>
      <p:sp>
        <p:nvSpPr>
          <p:cNvPr id="29707" name="Rectangle 3"/>
          <p:cNvSpPr>
            <a:spLocks noChangeArrowheads="1"/>
          </p:cNvSpPr>
          <p:nvPr/>
        </p:nvSpPr>
        <p:spPr bwMode="auto">
          <a:xfrm>
            <a:off x="827088" y="4149725"/>
            <a:ext cx="7921625" cy="168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800" b="0" i="0">
                <a:latin typeface="Calibri" panose="020F0502020204030204" pitchFamily="34" charset="0"/>
                <a:cs typeface="Calibri" panose="020F0502020204030204" pitchFamily="34" charset="0"/>
                <a:sym typeface="Wingdings" panose="05000000000000000000" pitchFamily="2" charset="2"/>
              </a:rPr>
              <a:t>El HNO</a:t>
            </a:r>
            <a:r>
              <a:rPr lang="es-ES" altLang="en-US" sz="1800" b="0" i="0" baseline="-25000">
                <a:latin typeface="Calibri" panose="020F0502020204030204" pitchFamily="34" charset="0"/>
                <a:cs typeface="Calibri" panose="020F0502020204030204" pitchFamily="34" charset="0"/>
                <a:sym typeface="Wingdings" panose="05000000000000000000" pitchFamily="2" charset="2"/>
              </a:rPr>
              <a:t>3</a:t>
            </a:r>
            <a:r>
              <a:rPr lang="es-ES" altLang="en-US" sz="1800" b="0" i="0">
                <a:latin typeface="Calibri" panose="020F0502020204030204" pitchFamily="34" charset="0"/>
                <a:cs typeface="Calibri" panose="020F0502020204030204" pitchFamily="34" charset="0"/>
                <a:sym typeface="Wingdings" panose="05000000000000000000" pitchFamily="2" charset="2"/>
              </a:rPr>
              <a:t> se utiliza en:</a:t>
            </a:r>
          </a:p>
          <a:p>
            <a:pPr lvl="1" eaLnBrk="1" hangingPunct="1">
              <a:buClr>
                <a:srgbClr val="006600"/>
              </a:buClr>
              <a:buFont typeface="Calibri" panose="020F0502020204030204" pitchFamily="34" charset="0"/>
              <a:buChar char="→"/>
            </a:pPr>
            <a:r>
              <a:rPr lang="es-ES" altLang="en-US" sz="1800" b="0" i="0">
                <a:solidFill>
                  <a:srgbClr val="000000"/>
                </a:solidFill>
                <a:latin typeface="Calibri" panose="020F0502020204030204" pitchFamily="34" charset="0"/>
                <a:cs typeface="Calibri" panose="020F0502020204030204" pitchFamily="34" charset="0"/>
                <a:sym typeface="Wingdings" panose="05000000000000000000" pitchFamily="2" charset="2"/>
              </a:rPr>
              <a:t>fabricación de explosivos (trinitrotolueno, nitroglicerina, pentaeritrita, etc)</a:t>
            </a:r>
          </a:p>
          <a:p>
            <a:pPr lvl="1" eaLnBrk="1" hangingPunct="1">
              <a:buClr>
                <a:srgbClr val="006600"/>
              </a:buClr>
              <a:buFont typeface="Calibri" panose="020F0502020204030204" pitchFamily="34" charset="0"/>
              <a:buChar char="→"/>
            </a:pPr>
            <a:r>
              <a:rPr lang="es-ES" altLang="en-US" sz="1800" b="0" i="0">
                <a:solidFill>
                  <a:srgbClr val="000000"/>
                </a:solidFill>
                <a:latin typeface="Calibri" panose="020F0502020204030204" pitchFamily="34" charset="0"/>
                <a:cs typeface="Calibri" panose="020F0502020204030204" pitchFamily="34" charset="0"/>
                <a:sym typeface="Wingdings" panose="05000000000000000000" pitchFamily="2" charset="2"/>
              </a:rPr>
              <a:t>producción de abonos nitrogenados (nitrato y sulfato amónico)</a:t>
            </a:r>
          </a:p>
          <a:p>
            <a:pPr lvl="1" eaLnBrk="1" hangingPunct="1">
              <a:buClr>
                <a:srgbClr val="006600"/>
              </a:buClr>
              <a:buFont typeface="Calibri" panose="020F0502020204030204" pitchFamily="34" charset="0"/>
              <a:buChar char="→"/>
            </a:pPr>
            <a:r>
              <a:rPr lang="es-ES" altLang="en-US" sz="1800" b="0" i="0">
                <a:solidFill>
                  <a:srgbClr val="000000"/>
                </a:solidFill>
                <a:latin typeface="Calibri" panose="020F0502020204030204" pitchFamily="34" charset="0"/>
                <a:cs typeface="Calibri" panose="020F0502020204030204" pitchFamily="34" charset="0"/>
                <a:sym typeface="Wingdings" panose="05000000000000000000" pitchFamily="2" charset="2"/>
              </a:rPr>
              <a:t>fabricación de pinturas, lacas, colorantes, plásticos, disolventes, etc</a:t>
            </a:r>
          </a:p>
          <a:p>
            <a:pPr lvl="1" eaLnBrk="1" hangingPunct="1">
              <a:buClr>
                <a:srgbClr val="006600"/>
              </a:buClr>
              <a:buFont typeface="Calibri" panose="020F0502020204030204" pitchFamily="34" charset="0"/>
              <a:buChar char="→"/>
            </a:pPr>
            <a:r>
              <a:rPr lang="es-ES" altLang="en-US" sz="1800" b="0" i="0">
                <a:solidFill>
                  <a:srgbClr val="000000"/>
                </a:solidFill>
                <a:latin typeface="Calibri" panose="020F0502020204030204" pitchFamily="34" charset="0"/>
                <a:cs typeface="Calibri" panose="020F0502020204030204" pitchFamily="34" charset="0"/>
                <a:sym typeface="Wingdings" panose="05000000000000000000" pitchFamily="2" charset="2"/>
              </a:rPr>
              <a:t>tratamiento de superficies de metales (decapantes, pasivantes, etc)</a:t>
            </a:r>
            <a:endParaRPr lang="es-ES" altLang="en-US" sz="1800" b="0" i="0">
              <a:solidFill>
                <a:srgbClr val="4D4D4D"/>
              </a:solidFill>
              <a:latin typeface="Calibri" panose="020F0502020204030204" pitchFamily="34" charset="0"/>
              <a:cs typeface="Calibri" panose="020F0502020204030204" pitchFamily="34" charset="0"/>
              <a:sym typeface="Wingdings" panose="05000000000000000000" pitchFamily="2" charset="2"/>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3072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10. Elementos no metálicos de los grupos VA y IVA</a:t>
            </a:r>
          </a:p>
        </p:txBody>
      </p:sp>
      <p:sp>
        <p:nvSpPr>
          <p:cNvPr id="3072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3072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002574AE-762D-4067-A984-8AE2032B4763}" type="slidenum">
              <a:rPr kumimoji="0" lang="en-US" altLang="en-US" sz="1400" b="0" i="0">
                <a:solidFill>
                  <a:schemeClr val="tx1"/>
                </a:solidFill>
                <a:latin typeface="Tahoma" panose="020B0604030504040204" pitchFamily="34" charset="0"/>
              </a:rPr>
              <a:pPr algn="r" eaLnBrk="1" hangingPunct="1">
                <a:spcBef>
                  <a:spcPct val="0"/>
                </a:spcBef>
                <a:buClrTx/>
                <a:buFontTx/>
                <a:buNone/>
              </a:pPr>
              <a:t>18</a:t>
            </a:fld>
            <a:endParaRPr kumimoji="0" lang="en-US" altLang="en-US" sz="1400" b="0" i="0">
              <a:solidFill>
                <a:schemeClr val="tx1"/>
              </a:solidFill>
              <a:latin typeface="Tahoma" panose="020B0604030504040204" pitchFamily="34" charset="0"/>
            </a:endParaRPr>
          </a:p>
        </p:txBody>
      </p:sp>
      <p:sp>
        <p:nvSpPr>
          <p:cNvPr id="30726" name="Text Box 7"/>
          <p:cNvSpPr txBox="1">
            <a:spLocks noChangeArrowheads="1"/>
          </p:cNvSpPr>
          <p:nvPr/>
        </p:nvSpPr>
        <p:spPr bwMode="auto">
          <a:xfrm>
            <a:off x="468313" y="620713"/>
            <a:ext cx="80645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i="0">
                <a:solidFill>
                  <a:srgbClr val="990033"/>
                </a:solidFill>
                <a:latin typeface="Arial" panose="020B0604020202020204" pitchFamily="34" charset="0"/>
              </a:rPr>
              <a:t>8. Fósforo</a:t>
            </a:r>
            <a:r>
              <a:rPr kumimoji="0" lang="es-ES" altLang="en-US" i="0">
                <a:solidFill>
                  <a:srgbClr val="990033"/>
                </a:solidFill>
                <a:latin typeface="Arial Narrow" panose="020B0606020202030204" pitchFamily="34" charset="0"/>
              </a:rPr>
              <a:t>: métodos de obtención, propiedades y aplicaciones</a:t>
            </a:r>
          </a:p>
        </p:txBody>
      </p:sp>
      <p:sp>
        <p:nvSpPr>
          <p:cNvPr id="30727" name="Rectangle 3"/>
          <p:cNvSpPr>
            <a:spLocks noChangeArrowheads="1"/>
          </p:cNvSpPr>
          <p:nvPr/>
        </p:nvSpPr>
        <p:spPr bwMode="auto">
          <a:xfrm>
            <a:off x="803275" y="1412875"/>
            <a:ext cx="7872413" cy="141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 typeface="Wingdings" panose="05000000000000000000" pitchFamily="2" charset="2"/>
              <a:buChar char="§"/>
            </a:pPr>
            <a:r>
              <a:rPr lang="es-ES" altLang="en-US" sz="1600" b="0" i="0">
                <a:latin typeface="Calibri" panose="020F0502020204030204" pitchFamily="34" charset="0"/>
                <a:sym typeface="Wingdings" panose="05000000000000000000" pitchFamily="2" charset="2"/>
              </a:rPr>
              <a:t>El fósforo es un elemento muy reactivo y no se encuentra libre en la naturaleza. </a:t>
            </a:r>
          </a:p>
          <a:p>
            <a:pPr eaLnBrk="1" hangingPunct="1">
              <a:buClr>
                <a:srgbClr val="595985"/>
              </a:buClr>
              <a:buFont typeface="Wingdings" panose="05000000000000000000" pitchFamily="2" charset="2"/>
              <a:buChar char="§"/>
            </a:pPr>
            <a:r>
              <a:rPr lang="es-ES" altLang="en-US" sz="1600" b="0" i="0">
                <a:solidFill>
                  <a:srgbClr val="000099"/>
                </a:solidFill>
                <a:latin typeface="Calibri" panose="020F0502020204030204" pitchFamily="34" charset="0"/>
                <a:sym typeface="Wingdings" panose="05000000000000000000" pitchFamily="2" charset="2"/>
              </a:rPr>
              <a:t>Está presente en los organismos vivos en forma de fosfatos inorgánicos (huesos, dientes) y fosfatos orgánicos (fosfolípidos, ácidos nucleicos, etc).</a:t>
            </a:r>
          </a:p>
          <a:p>
            <a:pPr eaLnBrk="1" hangingPunct="1">
              <a:buClr>
                <a:srgbClr val="595985"/>
              </a:buClr>
              <a:buFont typeface="Wingdings" panose="05000000000000000000" pitchFamily="2" charset="2"/>
              <a:buChar char="§"/>
            </a:pPr>
            <a:r>
              <a:rPr lang="es-ES" altLang="en-US" sz="1600" b="0" i="0">
                <a:latin typeface="Calibri" panose="020F0502020204030204" pitchFamily="34" charset="0"/>
                <a:cs typeface="Times New Roman" panose="02020603050405020304" pitchFamily="18" charset="0"/>
                <a:sym typeface="Wingdings" panose="05000000000000000000" pitchFamily="2" charset="2"/>
              </a:rPr>
              <a:t>Minerales: fosforita Ca</a:t>
            </a:r>
            <a:r>
              <a:rPr lang="es-ES" altLang="en-US" sz="1600" b="0" i="0" baseline="-25000">
                <a:latin typeface="Calibri" panose="020F0502020204030204" pitchFamily="34" charset="0"/>
                <a:cs typeface="Times New Roman" panose="02020603050405020304" pitchFamily="18" charset="0"/>
                <a:sym typeface="Wingdings" panose="05000000000000000000" pitchFamily="2" charset="2"/>
              </a:rPr>
              <a:t>3</a:t>
            </a:r>
            <a:r>
              <a:rPr lang="es-ES" altLang="en-US" sz="1600" b="0" i="0">
                <a:latin typeface="Calibri" panose="020F0502020204030204" pitchFamily="34" charset="0"/>
                <a:cs typeface="Times New Roman" panose="02020603050405020304" pitchFamily="18" charset="0"/>
                <a:sym typeface="Wingdings" panose="05000000000000000000" pitchFamily="2" charset="2"/>
              </a:rPr>
              <a:t>(PO</a:t>
            </a:r>
            <a:r>
              <a:rPr lang="es-ES" altLang="en-US" sz="1600" b="0" i="0" baseline="-25000">
                <a:latin typeface="Calibri" panose="020F0502020204030204" pitchFamily="34" charset="0"/>
                <a:cs typeface="Times New Roman" panose="02020603050405020304" pitchFamily="18" charset="0"/>
                <a:sym typeface="Wingdings" panose="05000000000000000000" pitchFamily="2" charset="2"/>
              </a:rPr>
              <a:t>4</a:t>
            </a:r>
            <a:r>
              <a:rPr lang="es-ES" altLang="en-US" sz="1600" b="0" i="0">
                <a:latin typeface="Calibri" panose="020F0502020204030204" pitchFamily="34" charset="0"/>
                <a:cs typeface="Times New Roman" panose="02020603050405020304" pitchFamily="18" charset="0"/>
                <a:sym typeface="Wingdings" panose="05000000000000000000" pitchFamily="2" charset="2"/>
              </a:rPr>
              <a:t>)</a:t>
            </a:r>
            <a:r>
              <a:rPr lang="es-ES" altLang="en-US" sz="1600" b="0" i="0" baseline="-25000">
                <a:latin typeface="Calibri" panose="020F0502020204030204" pitchFamily="34" charset="0"/>
                <a:cs typeface="Times New Roman" panose="02020603050405020304" pitchFamily="18" charset="0"/>
                <a:sym typeface="Wingdings" panose="05000000000000000000" pitchFamily="2" charset="2"/>
              </a:rPr>
              <a:t>2</a:t>
            </a:r>
            <a:r>
              <a:rPr lang="es-ES" altLang="en-US" sz="1600" b="0" i="0">
                <a:latin typeface="Calibri" panose="020F0502020204030204" pitchFamily="34" charset="0"/>
                <a:cs typeface="Times New Roman" panose="02020603050405020304" pitchFamily="18" charset="0"/>
                <a:sym typeface="Wingdings" panose="05000000000000000000" pitchFamily="2" charset="2"/>
              </a:rPr>
              <a:t>, fluoropatito Ca</a:t>
            </a:r>
            <a:r>
              <a:rPr lang="es-ES" altLang="en-US" sz="1600" b="0" i="0" baseline="-25000">
                <a:latin typeface="Calibri" panose="020F0502020204030204" pitchFamily="34" charset="0"/>
                <a:cs typeface="Times New Roman" panose="02020603050405020304" pitchFamily="18" charset="0"/>
                <a:sym typeface="Wingdings" panose="05000000000000000000" pitchFamily="2" charset="2"/>
              </a:rPr>
              <a:t>5</a:t>
            </a:r>
            <a:r>
              <a:rPr lang="es-ES" altLang="en-US" sz="1600" b="0" i="0">
                <a:latin typeface="Calibri" panose="020F0502020204030204" pitchFamily="34" charset="0"/>
                <a:cs typeface="Times New Roman" panose="02020603050405020304" pitchFamily="18" charset="0"/>
                <a:sym typeface="Wingdings" panose="05000000000000000000" pitchFamily="2" charset="2"/>
              </a:rPr>
              <a:t>(PO</a:t>
            </a:r>
            <a:r>
              <a:rPr lang="es-ES" altLang="en-US" sz="1600" b="0" i="0" baseline="-25000">
                <a:latin typeface="Calibri" panose="020F0502020204030204" pitchFamily="34" charset="0"/>
                <a:cs typeface="Times New Roman" panose="02020603050405020304" pitchFamily="18" charset="0"/>
                <a:sym typeface="Wingdings" panose="05000000000000000000" pitchFamily="2" charset="2"/>
              </a:rPr>
              <a:t>4</a:t>
            </a:r>
            <a:r>
              <a:rPr lang="es-ES" altLang="en-US" sz="1600" b="0" i="0">
                <a:latin typeface="Calibri" panose="020F0502020204030204" pitchFamily="34" charset="0"/>
                <a:cs typeface="Times New Roman" panose="02020603050405020304" pitchFamily="18" charset="0"/>
                <a:sym typeface="Wingdings" panose="05000000000000000000" pitchFamily="2" charset="2"/>
              </a:rPr>
              <a:t>)</a:t>
            </a:r>
            <a:r>
              <a:rPr lang="es-ES" altLang="en-US" sz="1600" b="0" i="0" baseline="-25000">
                <a:latin typeface="Calibri" panose="020F0502020204030204" pitchFamily="34" charset="0"/>
                <a:cs typeface="Times New Roman" panose="02020603050405020304" pitchFamily="18" charset="0"/>
                <a:sym typeface="Wingdings" panose="05000000000000000000" pitchFamily="2" charset="2"/>
              </a:rPr>
              <a:t>3</a:t>
            </a:r>
            <a:r>
              <a:rPr lang="es-ES" altLang="en-US" sz="1600" b="0" i="0">
                <a:latin typeface="Calibri" panose="020F0502020204030204" pitchFamily="34" charset="0"/>
                <a:cs typeface="Times New Roman" panose="02020603050405020304" pitchFamily="18" charset="0"/>
                <a:sym typeface="Wingdings" panose="05000000000000000000" pitchFamily="2" charset="2"/>
              </a:rPr>
              <a:t>F, hidroxiapatito Ca</a:t>
            </a:r>
            <a:r>
              <a:rPr lang="es-ES" altLang="en-US" sz="1600" b="0" i="0" baseline="-25000">
                <a:latin typeface="Calibri" panose="020F0502020204030204" pitchFamily="34" charset="0"/>
                <a:cs typeface="Times New Roman" panose="02020603050405020304" pitchFamily="18" charset="0"/>
                <a:sym typeface="Wingdings" panose="05000000000000000000" pitchFamily="2" charset="2"/>
              </a:rPr>
              <a:t>5</a:t>
            </a:r>
            <a:r>
              <a:rPr lang="es-ES" altLang="en-US" sz="1600" b="0" i="0">
                <a:latin typeface="Calibri" panose="020F0502020204030204" pitchFamily="34" charset="0"/>
                <a:cs typeface="Times New Roman" panose="02020603050405020304" pitchFamily="18" charset="0"/>
                <a:sym typeface="Wingdings" panose="05000000000000000000" pitchFamily="2" charset="2"/>
              </a:rPr>
              <a:t>(PO</a:t>
            </a:r>
            <a:r>
              <a:rPr lang="es-ES" altLang="en-US" sz="1600" b="0" i="0" baseline="-25000">
                <a:latin typeface="Calibri" panose="020F0502020204030204" pitchFamily="34" charset="0"/>
                <a:cs typeface="Times New Roman" panose="02020603050405020304" pitchFamily="18" charset="0"/>
                <a:sym typeface="Wingdings" panose="05000000000000000000" pitchFamily="2" charset="2"/>
              </a:rPr>
              <a:t>4</a:t>
            </a:r>
            <a:r>
              <a:rPr lang="es-ES" altLang="en-US" sz="1600" b="0" i="0">
                <a:latin typeface="Calibri" panose="020F0502020204030204" pitchFamily="34" charset="0"/>
                <a:cs typeface="Times New Roman" panose="02020603050405020304" pitchFamily="18" charset="0"/>
                <a:sym typeface="Wingdings" panose="05000000000000000000" pitchFamily="2" charset="2"/>
              </a:rPr>
              <a:t>)</a:t>
            </a:r>
            <a:r>
              <a:rPr lang="es-ES" altLang="en-US" sz="1600" b="0" i="0" baseline="-25000">
                <a:latin typeface="Calibri" panose="020F0502020204030204" pitchFamily="34" charset="0"/>
                <a:cs typeface="Times New Roman" panose="02020603050405020304" pitchFamily="18" charset="0"/>
                <a:sym typeface="Wingdings" panose="05000000000000000000" pitchFamily="2" charset="2"/>
              </a:rPr>
              <a:t>3</a:t>
            </a:r>
            <a:r>
              <a:rPr lang="es-ES" altLang="en-US" sz="1600" b="0" i="0">
                <a:latin typeface="Calibri" panose="020F0502020204030204" pitchFamily="34" charset="0"/>
                <a:cs typeface="Times New Roman" panose="02020603050405020304" pitchFamily="18" charset="0"/>
                <a:sym typeface="Wingdings" panose="05000000000000000000" pitchFamily="2" charset="2"/>
              </a:rPr>
              <a:t>OH, etc. Yacimientos en Florida y norte de África</a:t>
            </a:r>
          </a:p>
        </p:txBody>
      </p:sp>
      <p:sp>
        <p:nvSpPr>
          <p:cNvPr id="30728" name="Rectangle 3"/>
          <p:cNvSpPr>
            <a:spLocks noChangeArrowheads="1"/>
          </p:cNvSpPr>
          <p:nvPr/>
        </p:nvSpPr>
        <p:spPr bwMode="auto">
          <a:xfrm>
            <a:off x="755650" y="2997200"/>
            <a:ext cx="4395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6700" indent="-2667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b="0" i="0">
                <a:latin typeface="Calibri" panose="020F0502020204030204" pitchFamily="34" charset="0"/>
              </a:rPr>
              <a:t>Propiedades y aplicaciones</a:t>
            </a:r>
          </a:p>
        </p:txBody>
      </p:sp>
      <p:sp>
        <p:nvSpPr>
          <p:cNvPr id="30729" name="Rectangle 3"/>
          <p:cNvSpPr>
            <a:spLocks noChangeArrowheads="1"/>
          </p:cNvSpPr>
          <p:nvPr/>
        </p:nvSpPr>
        <p:spPr bwMode="auto">
          <a:xfrm>
            <a:off x="1331913" y="3860800"/>
            <a:ext cx="7416800" cy="263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00025" indent="-20002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600" i="0">
                <a:solidFill>
                  <a:srgbClr val="002060"/>
                </a:solidFill>
                <a:latin typeface="Times New Roman" panose="02020603050405020304" pitchFamily="18" charset="0"/>
                <a:sym typeface="Wingdings" panose="05000000000000000000" pitchFamily="2" charset="2"/>
              </a:rPr>
              <a:t>Fósforo blanco</a:t>
            </a:r>
            <a:r>
              <a:rPr lang="es-ES" altLang="en-US" sz="1600" b="0" i="0">
                <a:solidFill>
                  <a:srgbClr val="002060"/>
                </a:solidFill>
                <a:latin typeface="Times New Roman" panose="02020603050405020304" pitchFamily="18" charset="0"/>
                <a:sym typeface="Wingdings" panose="05000000000000000000" pitchFamily="2" charset="2"/>
              </a:rPr>
              <a:t>. Variedad que se obtiene industrialmente, es un sólido blanco que arde espontáneamente. Es insoluble en agua y por eso se cubre con ella para evitar la oxidación. Su molécula es tetraatómica P</a:t>
            </a:r>
            <a:r>
              <a:rPr lang="es-ES" altLang="en-US" sz="1600" b="0" i="0" baseline="-25000">
                <a:solidFill>
                  <a:srgbClr val="002060"/>
                </a:solidFill>
                <a:latin typeface="Times New Roman" panose="02020603050405020304" pitchFamily="18" charset="0"/>
                <a:sym typeface="Wingdings" panose="05000000000000000000" pitchFamily="2" charset="2"/>
              </a:rPr>
              <a:t>4</a:t>
            </a:r>
            <a:r>
              <a:rPr lang="es-ES" altLang="en-US" sz="1600" b="0" i="0">
                <a:solidFill>
                  <a:srgbClr val="002060"/>
                </a:solidFill>
                <a:latin typeface="Times New Roman" panose="02020603050405020304" pitchFamily="18" charset="0"/>
                <a:sym typeface="Wingdings" panose="05000000000000000000" pitchFamily="2" charset="2"/>
              </a:rPr>
              <a:t>, con ángulos de enlace más cerrados de lo habitual, que provoca tensiones estéricas y enlaces P-P débiles. </a:t>
            </a:r>
          </a:p>
          <a:p>
            <a:pPr eaLnBrk="1" hangingPunct="1">
              <a:buClr>
                <a:srgbClr val="FF0000"/>
              </a:buClr>
            </a:pPr>
            <a:r>
              <a:rPr lang="es-ES" altLang="en-US" sz="1600" i="0">
                <a:solidFill>
                  <a:srgbClr val="002060"/>
                </a:solidFill>
                <a:latin typeface="Times New Roman" panose="02020603050405020304" pitchFamily="18" charset="0"/>
                <a:sym typeface="Wingdings" panose="05000000000000000000" pitchFamily="2" charset="2"/>
              </a:rPr>
              <a:t>Fósforo rojo</a:t>
            </a:r>
            <a:r>
              <a:rPr lang="es-ES" altLang="en-US" sz="1600" b="0" i="0">
                <a:solidFill>
                  <a:srgbClr val="002060"/>
                </a:solidFill>
                <a:latin typeface="Times New Roman" panose="02020603050405020304" pitchFamily="18" charset="0"/>
                <a:sym typeface="Wingdings" panose="05000000000000000000" pitchFamily="2" charset="2"/>
              </a:rPr>
              <a:t>. Obtenido al calentar el fósforo blanco por encima de 250°C en ausencia de aire, catalizado con yodo y luz. Se inflama por fricción por lo que se aprovecha en la fabricación de cerillas</a:t>
            </a:r>
          </a:p>
          <a:p>
            <a:pPr eaLnBrk="1" hangingPunct="1">
              <a:buClr>
                <a:srgbClr val="FF0000"/>
              </a:buClr>
            </a:pPr>
            <a:r>
              <a:rPr lang="es-ES" altLang="en-US" sz="1600" i="0">
                <a:solidFill>
                  <a:srgbClr val="002060"/>
                </a:solidFill>
                <a:latin typeface="Times New Roman" panose="02020603050405020304" pitchFamily="18" charset="0"/>
                <a:sym typeface="Wingdings" panose="05000000000000000000" pitchFamily="2" charset="2"/>
              </a:rPr>
              <a:t>Fósforo negro</a:t>
            </a:r>
            <a:r>
              <a:rPr lang="es-ES" altLang="en-US" sz="1600" b="0" i="0">
                <a:solidFill>
                  <a:srgbClr val="002060"/>
                </a:solidFill>
                <a:latin typeface="Times New Roman" panose="02020603050405020304" pitchFamily="18" charset="0"/>
                <a:sym typeface="Wingdings" panose="05000000000000000000" pitchFamily="2" charset="2"/>
              </a:rPr>
              <a:t>. Posee cierto carácter metálico, es estable en el aire y solo se oxida por calentamiento. Se obtiene del fósforo blanco a presiones elevadas y </a:t>
            </a:r>
            <a:r>
              <a:rPr lang="es-ES" altLang="en-US" sz="1600" b="0">
                <a:solidFill>
                  <a:srgbClr val="002060"/>
                </a:solidFill>
                <a:latin typeface="Times New Roman" panose="02020603050405020304" pitchFamily="18" charset="0"/>
                <a:sym typeface="Wingdings" panose="05000000000000000000" pitchFamily="2" charset="2"/>
              </a:rPr>
              <a:t>T</a:t>
            </a:r>
            <a:r>
              <a:rPr lang="es-ES" altLang="en-US" sz="1600" b="0" i="0">
                <a:solidFill>
                  <a:srgbClr val="002060"/>
                </a:solidFill>
                <a:latin typeface="Times New Roman" panose="02020603050405020304" pitchFamily="18" charset="0"/>
                <a:sym typeface="Wingdings" panose="05000000000000000000" pitchFamily="2" charset="2"/>
              </a:rPr>
              <a:t> ~200 °C en ausencia de aire. </a:t>
            </a:r>
            <a:endParaRPr lang="es-ES" altLang="en-US" sz="1600" b="0" i="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30730" name="Rectangle 3"/>
          <p:cNvSpPr>
            <a:spLocks noChangeArrowheads="1"/>
          </p:cNvSpPr>
          <p:nvPr/>
        </p:nvSpPr>
        <p:spPr bwMode="auto">
          <a:xfrm>
            <a:off x="790575" y="3429000"/>
            <a:ext cx="7885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n-US" sz="1600" b="0" i="0">
                <a:solidFill>
                  <a:srgbClr val="333333"/>
                </a:solidFill>
                <a:latin typeface="Calibri" panose="020F0502020204030204" pitchFamily="34" charset="0"/>
              </a:rPr>
              <a:t>El fósforo se presenta en tres formas alotrópicas:</a:t>
            </a:r>
          </a:p>
        </p:txBody>
      </p:sp>
      <p:pic>
        <p:nvPicPr>
          <p:cNvPr id="30731" name="Picture 23" descr="fosforo-blan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3933825"/>
            <a:ext cx="1008062"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2" name="Picture 24" descr="http://www.antosevi.es/images/20090213080356_img_0456.jpg"/>
          <p:cNvPicPr>
            <a:picLocks noChangeAspect="1" noChangeArrowheads="1"/>
          </p:cNvPicPr>
          <p:nvPr/>
        </p:nvPicPr>
        <p:blipFill>
          <a:blip r:embed="rId3">
            <a:extLst>
              <a:ext uri="{28A0092B-C50C-407E-A947-70E740481C1C}">
                <a14:useLocalDpi xmlns:a14="http://schemas.microsoft.com/office/drawing/2010/main" val="0"/>
              </a:ext>
            </a:extLst>
          </a:blip>
          <a:srcRect l="12733" t="8789" r="11610" b="26802"/>
          <a:stretch>
            <a:fillRect/>
          </a:stretch>
        </p:blipFill>
        <p:spPr bwMode="auto">
          <a:xfrm>
            <a:off x="250825" y="5013325"/>
            <a:ext cx="84613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3174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10. Elementos no metálicos de los grupos VA y IVA</a:t>
            </a:r>
          </a:p>
        </p:txBody>
      </p:sp>
      <p:sp>
        <p:nvSpPr>
          <p:cNvPr id="3174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3174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74BD9002-0E3F-4115-AFE9-E07A1F9D1F50}" type="slidenum">
              <a:rPr kumimoji="0" lang="en-US" altLang="en-US" sz="1400" b="0" i="0">
                <a:solidFill>
                  <a:schemeClr val="tx1"/>
                </a:solidFill>
                <a:latin typeface="Tahoma" panose="020B0604030504040204" pitchFamily="34" charset="0"/>
              </a:rPr>
              <a:pPr algn="r" eaLnBrk="1" hangingPunct="1">
                <a:spcBef>
                  <a:spcPct val="0"/>
                </a:spcBef>
                <a:buClrTx/>
                <a:buFontTx/>
                <a:buNone/>
              </a:pPr>
              <a:t>19</a:t>
            </a:fld>
            <a:endParaRPr kumimoji="0" lang="en-US" altLang="en-US" sz="1400" b="0" i="0">
              <a:solidFill>
                <a:schemeClr val="tx1"/>
              </a:solidFill>
              <a:latin typeface="Tahoma" panose="020B0604030504040204" pitchFamily="34" charset="0"/>
            </a:endParaRPr>
          </a:p>
        </p:txBody>
      </p:sp>
      <p:sp>
        <p:nvSpPr>
          <p:cNvPr id="31750" name="Rectangle 3"/>
          <p:cNvSpPr>
            <a:spLocks noChangeArrowheads="1"/>
          </p:cNvSpPr>
          <p:nvPr/>
        </p:nvSpPr>
        <p:spPr bwMode="auto">
          <a:xfrm>
            <a:off x="755650" y="2493963"/>
            <a:ext cx="4395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6700" indent="-2667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b="0" i="0">
                <a:latin typeface="Calibri" panose="020F0502020204030204" pitchFamily="34" charset="0"/>
              </a:rPr>
              <a:t>Síntesis industrial del fósforo</a:t>
            </a:r>
          </a:p>
        </p:txBody>
      </p:sp>
      <p:sp>
        <p:nvSpPr>
          <p:cNvPr id="31751" name="Rectangle 3"/>
          <p:cNvSpPr>
            <a:spLocks noChangeArrowheads="1"/>
          </p:cNvSpPr>
          <p:nvPr/>
        </p:nvSpPr>
        <p:spPr bwMode="auto">
          <a:xfrm>
            <a:off x="790575" y="3070225"/>
            <a:ext cx="60864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n-US" sz="1600" b="0" i="0">
                <a:solidFill>
                  <a:srgbClr val="333333"/>
                </a:solidFill>
                <a:latin typeface="Calibri" panose="020F0502020204030204" pitchFamily="34" charset="0"/>
              </a:rPr>
              <a:t>El fósforo elemental se obtiene por el método propuesto por Wöhler (1806), basado en la reducción de sus minerales fosfatados</a:t>
            </a:r>
          </a:p>
          <a:p>
            <a:pPr eaLnBrk="1" hangingPunct="1">
              <a:spcBef>
                <a:spcPts val="600"/>
              </a:spcBef>
              <a:buClr>
                <a:srgbClr val="000099"/>
              </a:buClr>
              <a:buFont typeface="Wingdings" panose="05000000000000000000" pitchFamily="2" charset="2"/>
              <a:buChar char="à"/>
            </a:pPr>
            <a:r>
              <a:rPr lang="es-ES" altLang="en-US" sz="1600" b="0" i="0">
                <a:solidFill>
                  <a:srgbClr val="000099"/>
                </a:solidFill>
                <a:latin typeface="Calibri" panose="020F0502020204030204" pitchFamily="34" charset="0"/>
              </a:rPr>
              <a:t>los minerales se mezclan homogéneamente con sílice y carbón de coque, y se procesan en hornos de arco eléctrico con electrodos de carbón, a temperaturas de 1300°–1500°C</a:t>
            </a:r>
          </a:p>
        </p:txBody>
      </p:sp>
      <p:pic>
        <p:nvPicPr>
          <p:cNvPr id="31752" name="Picture 10" descr="http://upload.wikimedia.org/wikipedia/commons/thumb/d/d7/Electric_Arc_Furnace.svg/220px-Electric_Arc_Furnac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050" y="2852738"/>
            <a:ext cx="20955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4510088"/>
            <a:ext cx="6048375"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54" name="Rectangle 3"/>
          <p:cNvSpPr>
            <a:spLocks noChangeArrowheads="1"/>
          </p:cNvSpPr>
          <p:nvPr/>
        </p:nvSpPr>
        <p:spPr bwMode="auto">
          <a:xfrm>
            <a:off x="755650" y="5008563"/>
            <a:ext cx="78851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n-US" sz="1600" b="0" i="0">
                <a:solidFill>
                  <a:srgbClr val="333333"/>
                </a:solidFill>
                <a:latin typeface="Calibri" panose="020F0502020204030204" pitchFamily="34" charset="0"/>
              </a:rPr>
              <a:t>La reacción tiene lugar en dos etapas: primero un desplazamiento (tipo ácido-base) para dar P</a:t>
            </a:r>
            <a:r>
              <a:rPr lang="es-ES" altLang="en-US" sz="1600" b="0" i="0" baseline="-25000">
                <a:solidFill>
                  <a:srgbClr val="333333"/>
                </a:solidFill>
                <a:latin typeface="Calibri" panose="020F0502020204030204" pitchFamily="34" charset="0"/>
              </a:rPr>
              <a:t>2</a:t>
            </a:r>
            <a:r>
              <a:rPr lang="es-ES" altLang="en-US" sz="1600" b="0" i="0">
                <a:solidFill>
                  <a:srgbClr val="333333"/>
                </a:solidFill>
                <a:latin typeface="Calibri" panose="020F0502020204030204" pitchFamily="34" charset="0"/>
              </a:rPr>
              <a:t>O</a:t>
            </a:r>
            <a:r>
              <a:rPr lang="es-ES" altLang="en-US" sz="1600" b="0" i="0" baseline="-25000">
                <a:solidFill>
                  <a:srgbClr val="333333"/>
                </a:solidFill>
                <a:latin typeface="Calibri" panose="020F0502020204030204" pitchFamily="34" charset="0"/>
              </a:rPr>
              <a:t>5</a:t>
            </a:r>
            <a:r>
              <a:rPr lang="es-ES" altLang="en-US" sz="1600" b="0" i="0">
                <a:solidFill>
                  <a:srgbClr val="333333"/>
                </a:solidFill>
                <a:latin typeface="Calibri" panose="020F0502020204030204" pitchFamily="34" charset="0"/>
              </a:rPr>
              <a:t>, después la reducción del pentóxido a fósforo con carbono:</a:t>
            </a:r>
          </a:p>
        </p:txBody>
      </p:sp>
      <p:pic>
        <p:nvPicPr>
          <p:cNvPr id="3175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5635625"/>
            <a:ext cx="5411787"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56" name="Rectangle 3"/>
          <p:cNvSpPr>
            <a:spLocks noChangeArrowheads="1"/>
          </p:cNvSpPr>
          <p:nvPr/>
        </p:nvSpPr>
        <p:spPr bwMode="auto">
          <a:xfrm>
            <a:off x="971550" y="1412875"/>
            <a:ext cx="7777163"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00025" indent="-20002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600" i="0">
                <a:solidFill>
                  <a:srgbClr val="002060"/>
                </a:solidFill>
                <a:latin typeface="Times New Roman" panose="02020603050405020304" pitchFamily="18" charset="0"/>
                <a:sym typeface="Wingdings" panose="05000000000000000000" pitchFamily="2" charset="2"/>
              </a:rPr>
              <a:t>Aplicaciones</a:t>
            </a:r>
            <a:r>
              <a:rPr lang="es-ES" altLang="en-US" sz="1600" b="0" i="0">
                <a:solidFill>
                  <a:srgbClr val="002060"/>
                </a:solidFill>
                <a:latin typeface="Times New Roman" panose="02020603050405020304" pitchFamily="18" charset="0"/>
                <a:sym typeface="Wingdings" panose="05000000000000000000" pitchFamily="2" charset="2"/>
              </a:rPr>
              <a:t>: El fósforo se emplea en la fabricación de ácido fosfórico y fosfatos; producción de aceros especiales; y en fabricación de fuegos de artificio, bombas incendiarias, cortinas de humo,…</a:t>
            </a:r>
            <a:endParaRPr lang="es-ES" altLang="en-US" sz="1600" b="0" i="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31757" name="Text Box 7"/>
          <p:cNvSpPr txBox="1">
            <a:spLocks noChangeArrowheads="1"/>
          </p:cNvSpPr>
          <p:nvPr/>
        </p:nvSpPr>
        <p:spPr bwMode="auto">
          <a:xfrm>
            <a:off x="468313" y="620713"/>
            <a:ext cx="7775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i="0">
                <a:solidFill>
                  <a:srgbClr val="990033"/>
                </a:solidFill>
                <a:latin typeface="Arial" panose="020B0604020202020204" pitchFamily="34" charset="0"/>
              </a:rPr>
              <a:t>Fósforo: métodos de obtención, propiedades y aplicaciones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2244725" y="665163"/>
            <a:ext cx="4665663" cy="460375"/>
          </a:xfrm>
          <a:prstGeom prst="rect">
            <a:avLst/>
          </a:prstGeom>
          <a:solidFill>
            <a:srgbClr val="FFCC99"/>
          </a:solidFill>
        </p:spPr>
        <p:txBody>
          <a:bodyPr/>
          <a:lstStyle/>
          <a:p>
            <a:pPr eaLnBrk="1" hangingPunct="1"/>
            <a:r>
              <a:rPr lang="es-ES" altLang="en-US" smtClean="0">
                <a:effectLst/>
                <a:latin typeface="Calibri" panose="020F0502020204030204" pitchFamily="34" charset="0"/>
              </a:rPr>
              <a:t>Contenido</a:t>
            </a:r>
          </a:p>
        </p:txBody>
      </p:sp>
      <p:sp>
        <p:nvSpPr>
          <p:cNvPr id="14339" name="Rectangle 3"/>
          <p:cNvSpPr>
            <a:spLocks noGrp="1" noChangeArrowheads="1"/>
          </p:cNvSpPr>
          <p:nvPr>
            <p:ph type="body" idx="4294967295"/>
          </p:nvPr>
        </p:nvSpPr>
        <p:spPr>
          <a:xfrm>
            <a:off x="755650" y="1579563"/>
            <a:ext cx="7561263" cy="4513262"/>
          </a:xfrm>
          <a:prstGeom prst="rect">
            <a:avLst/>
          </a:prstGeom>
        </p:spPr>
        <p:txBody>
          <a:bodyPr/>
          <a:lstStyle/>
          <a:p>
            <a:pPr marL="457200" indent="-457200" eaLnBrk="1" hangingPunct="1">
              <a:spcBef>
                <a:spcPts val="100"/>
              </a:spcBef>
              <a:buClr>
                <a:srgbClr val="5E5EFF"/>
              </a:buClr>
              <a:buFont typeface="Verdana" panose="020B0604030504040204" pitchFamily="34" charset="0"/>
              <a:buAutoNum type="arabicPeriod"/>
            </a:pPr>
            <a:r>
              <a:rPr kumimoji="0" lang="es-ES" altLang="en-US" sz="1800" dirty="0" smtClean="0">
                <a:solidFill>
                  <a:srgbClr val="777777"/>
                </a:solidFill>
                <a:effectLst/>
                <a:latin typeface="Calibri" panose="020F0502020204030204" pitchFamily="34" charset="0"/>
              </a:rPr>
              <a:t>Características generales de los elementos del grupo VA</a:t>
            </a:r>
          </a:p>
          <a:p>
            <a:pPr marL="457200" indent="-457200" eaLnBrk="1" hangingPunct="1">
              <a:spcBef>
                <a:spcPts val="100"/>
              </a:spcBef>
              <a:buClr>
                <a:srgbClr val="5E5EFF"/>
              </a:buClr>
              <a:buFont typeface="Verdana" panose="020B0604030504040204" pitchFamily="34" charset="0"/>
              <a:buAutoNum type="arabicPeriod"/>
            </a:pPr>
            <a:r>
              <a:rPr kumimoji="0" lang="es-ES" altLang="en-US" sz="1800" dirty="0" smtClean="0">
                <a:solidFill>
                  <a:srgbClr val="777777"/>
                </a:solidFill>
                <a:effectLst/>
                <a:latin typeface="Calibri" panose="020F0502020204030204" pitchFamily="34" charset="0"/>
              </a:rPr>
              <a:t>Nitrógeno: estado natural. Ciclo del nitrógeno</a:t>
            </a:r>
          </a:p>
          <a:p>
            <a:pPr marL="457200" indent="-457200" eaLnBrk="1" hangingPunct="1">
              <a:spcBef>
                <a:spcPts val="100"/>
              </a:spcBef>
              <a:buClr>
                <a:srgbClr val="5E5EFF"/>
              </a:buClr>
              <a:buFont typeface="Verdana" panose="020B0604030504040204" pitchFamily="34" charset="0"/>
              <a:buAutoNum type="arabicPeriod"/>
            </a:pPr>
            <a:r>
              <a:rPr kumimoji="0" lang="es-ES" altLang="en-US" sz="1800" dirty="0" smtClean="0">
                <a:effectLst/>
                <a:latin typeface="Calibri" panose="020F0502020204030204" pitchFamily="34" charset="0"/>
              </a:rPr>
              <a:t>Síntesis industrial del nitrógeno: licuefacción-destilación del aire</a:t>
            </a:r>
          </a:p>
          <a:p>
            <a:pPr marL="457200" indent="-457200" eaLnBrk="1" hangingPunct="1">
              <a:spcBef>
                <a:spcPts val="100"/>
              </a:spcBef>
              <a:buClr>
                <a:srgbClr val="5E5EFF"/>
              </a:buClr>
              <a:buFont typeface="Verdana" panose="020B0604030504040204" pitchFamily="34" charset="0"/>
              <a:buAutoNum type="arabicPeriod"/>
            </a:pPr>
            <a:r>
              <a:rPr kumimoji="0" lang="es-ES" altLang="en-US" sz="1800" dirty="0" smtClean="0">
                <a:solidFill>
                  <a:srgbClr val="777777"/>
                </a:solidFill>
                <a:effectLst/>
                <a:latin typeface="Calibri" panose="020F0502020204030204" pitchFamily="34" charset="0"/>
              </a:rPr>
              <a:t>Aplicaciones del nitrógeno</a:t>
            </a:r>
          </a:p>
          <a:p>
            <a:pPr marL="457200" indent="-457200" eaLnBrk="1" hangingPunct="1">
              <a:spcBef>
                <a:spcPts val="100"/>
              </a:spcBef>
              <a:buClr>
                <a:srgbClr val="5E5EFF"/>
              </a:buClr>
              <a:buFont typeface="Verdana" panose="020B0604030504040204" pitchFamily="34" charset="0"/>
              <a:buAutoNum type="arabicPeriod"/>
            </a:pPr>
            <a:r>
              <a:rPr kumimoji="0" lang="es-ES" altLang="en-US" sz="1800" dirty="0" smtClean="0">
                <a:effectLst/>
                <a:latin typeface="Calibri" panose="020F0502020204030204" pitchFamily="34" charset="0"/>
              </a:rPr>
              <a:t>El amoniaco: estructura. Síntesis y aplicaciones industriales</a:t>
            </a:r>
          </a:p>
          <a:p>
            <a:pPr marL="457200" indent="-457200" eaLnBrk="1" hangingPunct="1">
              <a:spcBef>
                <a:spcPts val="100"/>
              </a:spcBef>
              <a:buClr>
                <a:srgbClr val="5E5EFF"/>
              </a:buClr>
              <a:buFont typeface="Verdana" panose="020B0604030504040204" pitchFamily="34" charset="0"/>
              <a:buAutoNum type="arabicPeriod"/>
            </a:pPr>
            <a:r>
              <a:rPr kumimoji="0" lang="es-ES" altLang="en-US" sz="1800" dirty="0">
                <a:solidFill>
                  <a:srgbClr val="777777"/>
                </a:solidFill>
                <a:effectLst/>
                <a:latin typeface="Calibri" panose="020F0502020204030204" pitchFamily="34" charset="0"/>
              </a:rPr>
              <a:t>Ó</a:t>
            </a:r>
            <a:r>
              <a:rPr kumimoji="0" lang="es-ES" altLang="en-US" sz="1800" dirty="0" smtClean="0">
                <a:solidFill>
                  <a:srgbClr val="777777"/>
                </a:solidFill>
                <a:effectLst/>
                <a:latin typeface="Calibri" panose="020F0502020204030204" pitchFamily="34" charset="0"/>
              </a:rPr>
              <a:t>xidos del nitrógeno: síntesis y aplicaciones. Contaminación atmosférica por óxidos de nitrógeno (</a:t>
            </a:r>
            <a:r>
              <a:rPr kumimoji="0" lang="es-ES" altLang="en-US" sz="1800" dirty="0" err="1" smtClean="0">
                <a:solidFill>
                  <a:srgbClr val="777777"/>
                </a:solidFill>
                <a:effectLst/>
                <a:latin typeface="Calibri" panose="020F0502020204030204" pitchFamily="34" charset="0"/>
              </a:rPr>
              <a:t>NOx</a:t>
            </a:r>
            <a:r>
              <a:rPr kumimoji="0" lang="es-ES" altLang="en-US" sz="1800" dirty="0" smtClean="0">
                <a:solidFill>
                  <a:srgbClr val="777777"/>
                </a:solidFill>
                <a:effectLst/>
                <a:latin typeface="Calibri" panose="020F0502020204030204" pitchFamily="34" charset="0"/>
              </a:rPr>
              <a:t>)</a:t>
            </a:r>
          </a:p>
          <a:p>
            <a:pPr marL="457200" indent="-457200" eaLnBrk="1" hangingPunct="1">
              <a:spcBef>
                <a:spcPts val="100"/>
              </a:spcBef>
              <a:buClr>
                <a:srgbClr val="5E5EFF"/>
              </a:buClr>
              <a:buFont typeface="Verdana" panose="020B0604030504040204" pitchFamily="34" charset="0"/>
              <a:buAutoNum type="arabicPeriod"/>
            </a:pPr>
            <a:r>
              <a:rPr kumimoji="0" lang="es-ES" altLang="en-US" sz="1800" dirty="0" smtClean="0">
                <a:effectLst/>
                <a:latin typeface="Calibri" panose="020F0502020204030204" pitchFamily="34" charset="0"/>
              </a:rPr>
              <a:t>Ácido nítrico: Síntesis y aplicaciones industriales</a:t>
            </a:r>
          </a:p>
          <a:p>
            <a:pPr marL="457200" indent="-457200" eaLnBrk="1" hangingPunct="1">
              <a:spcBef>
                <a:spcPts val="100"/>
              </a:spcBef>
              <a:buClr>
                <a:srgbClr val="5E5EFF"/>
              </a:buClr>
              <a:buFont typeface="Verdana" panose="020B0604030504040204" pitchFamily="34" charset="0"/>
              <a:buAutoNum type="arabicPeriod"/>
            </a:pPr>
            <a:r>
              <a:rPr kumimoji="0" lang="es-ES" altLang="en-US" sz="1800" dirty="0" smtClean="0">
                <a:effectLst/>
                <a:latin typeface="Calibri" panose="020F0502020204030204" pitchFamily="34" charset="0"/>
              </a:rPr>
              <a:t>Fósforo: métodos de obtención. Propiedades y aplicaciones</a:t>
            </a:r>
          </a:p>
          <a:p>
            <a:pPr marL="457200" indent="-457200" eaLnBrk="1" hangingPunct="1">
              <a:spcBef>
                <a:spcPts val="100"/>
              </a:spcBef>
              <a:buClr>
                <a:srgbClr val="5E5EFF"/>
              </a:buClr>
              <a:buFont typeface="Verdana" panose="020B0604030504040204" pitchFamily="34" charset="0"/>
              <a:buAutoNum type="arabicPeriod"/>
            </a:pPr>
            <a:r>
              <a:rPr kumimoji="0" lang="es-ES" altLang="en-US" sz="1800" dirty="0" smtClean="0">
                <a:effectLst/>
                <a:latin typeface="Calibri" panose="020F0502020204030204" pitchFamily="34" charset="0"/>
              </a:rPr>
              <a:t>Óxidos, </a:t>
            </a:r>
            <a:r>
              <a:rPr kumimoji="0" lang="es-ES" altLang="en-US" sz="1800" dirty="0" err="1" smtClean="0">
                <a:effectLst/>
                <a:latin typeface="Calibri" panose="020F0502020204030204" pitchFamily="34" charset="0"/>
              </a:rPr>
              <a:t>oxiácidos</a:t>
            </a:r>
            <a:r>
              <a:rPr kumimoji="0" lang="es-ES" altLang="en-US" sz="1800" dirty="0" smtClean="0">
                <a:effectLst/>
                <a:latin typeface="Calibri" panose="020F0502020204030204" pitchFamily="34" charset="0"/>
              </a:rPr>
              <a:t> y </a:t>
            </a:r>
            <a:r>
              <a:rPr kumimoji="0" lang="es-ES" altLang="en-US" sz="1800" dirty="0" err="1" smtClean="0">
                <a:effectLst/>
                <a:latin typeface="Calibri" panose="020F0502020204030204" pitchFamily="34" charset="0"/>
              </a:rPr>
              <a:t>oxisales</a:t>
            </a:r>
            <a:r>
              <a:rPr kumimoji="0" lang="es-ES" altLang="en-US" sz="1800" dirty="0" smtClean="0">
                <a:effectLst/>
                <a:latin typeface="Calibri" panose="020F0502020204030204" pitchFamily="34" charset="0"/>
              </a:rPr>
              <a:t> del fósforo</a:t>
            </a:r>
          </a:p>
          <a:p>
            <a:pPr marL="457200" indent="-457200" eaLnBrk="1" hangingPunct="1">
              <a:spcBef>
                <a:spcPts val="100"/>
              </a:spcBef>
              <a:buClr>
                <a:srgbClr val="5E5EFF"/>
              </a:buClr>
              <a:buFont typeface="Verdana" panose="020B0604030504040204" pitchFamily="34" charset="0"/>
              <a:buAutoNum type="arabicPeriod"/>
            </a:pPr>
            <a:r>
              <a:rPr kumimoji="0" lang="es-ES" altLang="en-US" sz="1800" dirty="0" smtClean="0">
                <a:solidFill>
                  <a:srgbClr val="777777"/>
                </a:solidFill>
                <a:effectLst/>
                <a:latin typeface="Calibri" panose="020F0502020204030204" pitchFamily="34" charset="0"/>
              </a:rPr>
              <a:t>Características generales de los elementos del grupo IVA</a:t>
            </a:r>
          </a:p>
          <a:p>
            <a:pPr marL="457200" indent="-457200" eaLnBrk="1" hangingPunct="1">
              <a:spcBef>
                <a:spcPts val="100"/>
              </a:spcBef>
              <a:buClr>
                <a:srgbClr val="5E5EFF"/>
              </a:buClr>
              <a:buFont typeface="Verdana" panose="020B0604030504040204" pitchFamily="34" charset="0"/>
              <a:buAutoNum type="arabicPeriod"/>
            </a:pPr>
            <a:r>
              <a:rPr kumimoji="0" lang="es-ES" altLang="en-US" sz="1800" dirty="0" smtClean="0">
                <a:solidFill>
                  <a:srgbClr val="777777"/>
                </a:solidFill>
                <a:effectLst/>
                <a:latin typeface="Calibri" panose="020F0502020204030204" pitchFamily="34" charset="0"/>
              </a:rPr>
              <a:t>El carbono en la naturaleza</a:t>
            </a:r>
          </a:p>
          <a:p>
            <a:pPr marL="457200" indent="-457200" eaLnBrk="1" hangingPunct="1">
              <a:spcBef>
                <a:spcPts val="100"/>
              </a:spcBef>
              <a:buClr>
                <a:srgbClr val="5E5EFF"/>
              </a:buClr>
              <a:buFont typeface="Verdana" panose="020B0604030504040204" pitchFamily="34" charset="0"/>
              <a:buAutoNum type="arabicPeriod"/>
            </a:pPr>
            <a:r>
              <a:rPr kumimoji="0" lang="es-ES" altLang="en-US" sz="1800" dirty="0" smtClean="0">
                <a:solidFill>
                  <a:srgbClr val="777777"/>
                </a:solidFill>
                <a:effectLst/>
                <a:latin typeface="Calibri" panose="020F0502020204030204" pitchFamily="34" charset="0"/>
              </a:rPr>
              <a:t>Óxidos de carbono. Efectos sobre el medio ambiente</a:t>
            </a:r>
          </a:p>
          <a:p>
            <a:pPr marL="457200" indent="-457200" eaLnBrk="1" hangingPunct="1">
              <a:spcBef>
                <a:spcPts val="100"/>
              </a:spcBef>
              <a:buClr>
                <a:srgbClr val="5E5EFF"/>
              </a:buClr>
              <a:buFont typeface="Verdana" panose="020B0604030504040204" pitchFamily="34" charset="0"/>
              <a:buAutoNum type="arabicPeriod"/>
            </a:pPr>
            <a:r>
              <a:rPr kumimoji="0" lang="es-ES" altLang="en-US" sz="1800" dirty="0" smtClean="0">
                <a:effectLst/>
                <a:latin typeface="Calibri" panose="020F0502020204030204" pitchFamily="34" charset="0"/>
              </a:rPr>
              <a:t>Ácido carbónico. Carbonatos y bicarbonatos: síntesis y aplicaciones industriales</a:t>
            </a:r>
          </a:p>
        </p:txBody>
      </p:sp>
      <p:pic>
        <p:nvPicPr>
          <p:cNvPr id="14340" name="Picture 154" descr="Logo%20UNED%20ver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52388"/>
            <a:ext cx="601663" cy="6016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4341" name="Rectangle 4"/>
          <p:cNvSpPr>
            <a:spLocks noChangeArrowheads="1"/>
          </p:cNvSpPr>
          <p:nvPr/>
        </p:nvSpPr>
        <p:spPr bwMode="auto">
          <a:xfrm>
            <a:off x="668338" y="161925"/>
            <a:ext cx="7791450" cy="5270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n-US" sz="1800" i="0">
                <a:solidFill>
                  <a:schemeClr val="tx1"/>
                </a:solidFill>
                <a:latin typeface="Tahoma" panose="020B0604030504040204" pitchFamily="34" charset="0"/>
                <a:cs typeface="Tahoma" panose="020B0604030504040204" pitchFamily="34" charset="0"/>
              </a:rPr>
              <a:t>Tema 10. Elementos no metálicos de los grupos VA y IVA</a:t>
            </a:r>
          </a:p>
        </p:txBody>
      </p:sp>
      <p:sp>
        <p:nvSpPr>
          <p:cNvPr id="10" name="9 Multiplicar"/>
          <p:cNvSpPr/>
          <p:nvPr/>
        </p:nvSpPr>
        <p:spPr bwMode="auto">
          <a:xfrm>
            <a:off x="477838" y="1671638"/>
            <a:ext cx="168275" cy="168275"/>
          </a:xfrm>
          <a:prstGeom prst="mathMultiply">
            <a:avLst>
              <a:gd name="adj1" fmla="val 16079"/>
            </a:avLst>
          </a:prstGeom>
          <a:solidFill>
            <a:srgbClr val="FF0000"/>
          </a:solidFill>
          <a:ln>
            <a:noFill/>
          </a:ln>
          <a:effectLst/>
          <a:extLst/>
        </p:spPr>
        <p:txBody>
          <a:bodyPr lIns="92075" tIns="46038" rIns="92075" bIns="46038" anchor="ctr"/>
          <a:lstStyle/>
          <a:p>
            <a:pPr algn="r">
              <a:defRPr/>
            </a:pPr>
            <a:endParaRPr lang="es-ES" i="0">
              <a:effectLst>
                <a:outerShdw blurRad="38100" dist="38100" dir="2700000" algn="tl">
                  <a:srgbClr val="000000">
                    <a:alpha val="43137"/>
                  </a:srgbClr>
                </a:outerShdw>
              </a:effectLst>
              <a:cs typeface="Arial" charset="0"/>
            </a:endParaRPr>
          </a:p>
        </p:txBody>
      </p:sp>
      <p:sp>
        <p:nvSpPr>
          <p:cNvPr id="28" name="27 Flecha derecha"/>
          <p:cNvSpPr/>
          <p:nvPr/>
        </p:nvSpPr>
        <p:spPr bwMode="auto">
          <a:xfrm>
            <a:off x="477838" y="2268538"/>
            <a:ext cx="168275" cy="136525"/>
          </a:xfrm>
          <a:prstGeom prst="rightArrow">
            <a:avLst>
              <a:gd name="adj1" fmla="val 41174"/>
              <a:gd name="adj2" fmla="val 65447"/>
            </a:avLst>
          </a:prstGeom>
          <a:solidFill>
            <a:srgbClr val="FF0000"/>
          </a:solidFill>
          <a:ln>
            <a:noFill/>
          </a:ln>
          <a:effectLst/>
          <a:extLst/>
        </p:spPr>
        <p:txBody>
          <a:bodyPr lIns="92075" tIns="46038" rIns="92075" bIns="46038" anchor="ctr"/>
          <a:lstStyle/>
          <a:p>
            <a:pPr algn="r">
              <a:defRPr/>
            </a:pPr>
            <a:endParaRPr lang="es-ES" i="0">
              <a:effectLst>
                <a:outerShdw blurRad="38100" dist="38100" dir="2700000" algn="tl">
                  <a:srgbClr val="000000">
                    <a:alpha val="43137"/>
                  </a:srgbClr>
                </a:outerShdw>
              </a:effectLst>
              <a:cs typeface="Arial" charset="0"/>
            </a:endParaRPr>
          </a:p>
        </p:txBody>
      </p:sp>
      <p:sp>
        <p:nvSpPr>
          <p:cNvPr id="31" name="30 Flecha derecha"/>
          <p:cNvSpPr/>
          <p:nvPr/>
        </p:nvSpPr>
        <p:spPr bwMode="auto">
          <a:xfrm>
            <a:off x="477838" y="5435600"/>
            <a:ext cx="168275" cy="136525"/>
          </a:xfrm>
          <a:prstGeom prst="rightArrow">
            <a:avLst>
              <a:gd name="adj1" fmla="val 41174"/>
              <a:gd name="adj2" fmla="val 65447"/>
            </a:avLst>
          </a:prstGeom>
          <a:solidFill>
            <a:srgbClr val="FF0000"/>
          </a:solidFill>
          <a:ln>
            <a:noFill/>
          </a:ln>
          <a:effectLst/>
          <a:extLst/>
        </p:spPr>
        <p:txBody>
          <a:bodyPr lIns="92075" tIns="46038" rIns="92075" bIns="46038" anchor="ctr"/>
          <a:lstStyle/>
          <a:p>
            <a:pPr algn="r">
              <a:defRPr/>
            </a:pPr>
            <a:endParaRPr lang="es-ES" i="0">
              <a:effectLst>
                <a:outerShdw blurRad="38100" dist="38100" dir="2700000" algn="tl">
                  <a:srgbClr val="000000">
                    <a:alpha val="43137"/>
                  </a:srgbClr>
                </a:outerShdw>
              </a:effectLst>
              <a:cs typeface="Arial" charset="0"/>
            </a:endParaRPr>
          </a:p>
        </p:txBody>
      </p:sp>
      <p:sp>
        <p:nvSpPr>
          <p:cNvPr id="34" name="33 Multiplicar"/>
          <p:cNvSpPr/>
          <p:nvPr/>
        </p:nvSpPr>
        <p:spPr bwMode="auto">
          <a:xfrm>
            <a:off x="477838" y="3130550"/>
            <a:ext cx="168275" cy="166688"/>
          </a:xfrm>
          <a:prstGeom prst="mathMultiply">
            <a:avLst>
              <a:gd name="adj1" fmla="val 16079"/>
            </a:avLst>
          </a:prstGeom>
          <a:solidFill>
            <a:srgbClr val="FF0000"/>
          </a:solidFill>
          <a:ln>
            <a:noFill/>
          </a:ln>
          <a:effectLst/>
          <a:extLst/>
        </p:spPr>
        <p:txBody>
          <a:bodyPr lIns="92075" tIns="46038" rIns="92075" bIns="46038" anchor="ctr"/>
          <a:lstStyle/>
          <a:p>
            <a:pPr algn="r">
              <a:defRPr/>
            </a:pPr>
            <a:endParaRPr lang="es-ES" i="0">
              <a:effectLst>
                <a:outerShdw blurRad="38100" dist="38100" dir="2700000" algn="tl">
                  <a:srgbClr val="000000">
                    <a:alpha val="43137"/>
                  </a:srgbClr>
                </a:outerShdw>
              </a:effectLst>
              <a:cs typeface="Arial" charset="0"/>
            </a:endParaRPr>
          </a:p>
        </p:txBody>
      </p:sp>
      <p:sp>
        <p:nvSpPr>
          <p:cNvPr id="35" name="34 Multiplicar"/>
          <p:cNvSpPr/>
          <p:nvPr/>
        </p:nvSpPr>
        <p:spPr bwMode="auto">
          <a:xfrm>
            <a:off x="477838" y="1952625"/>
            <a:ext cx="168275" cy="168275"/>
          </a:xfrm>
          <a:prstGeom prst="mathMultiply">
            <a:avLst>
              <a:gd name="adj1" fmla="val 16079"/>
            </a:avLst>
          </a:prstGeom>
          <a:solidFill>
            <a:srgbClr val="FF0000"/>
          </a:solidFill>
          <a:ln>
            <a:noFill/>
          </a:ln>
          <a:effectLst/>
          <a:extLst/>
        </p:spPr>
        <p:txBody>
          <a:bodyPr lIns="92075" tIns="46038" rIns="92075" bIns="46038" anchor="ctr"/>
          <a:lstStyle/>
          <a:p>
            <a:pPr algn="r">
              <a:defRPr/>
            </a:pPr>
            <a:endParaRPr lang="es-ES" i="0">
              <a:effectLst>
                <a:outerShdw blurRad="38100" dist="38100" dir="2700000" algn="tl">
                  <a:srgbClr val="000000">
                    <a:alpha val="43137"/>
                  </a:srgbClr>
                </a:outerShdw>
              </a:effectLst>
              <a:cs typeface="Arial" charset="0"/>
            </a:endParaRPr>
          </a:p>
        </p:txBody>
      </p:sp>
      <p:sp>
        <p:nvSpPr>
          <p:cNvPr id="39" name="38 Multiplicar"/>
          <p:cNvSpPr/>
          <p:nvPr/>
        </p:nvSpPr>
        <p:spPr bwMode="auto">
          <a:xfrm>
            <a:off x="477838" y="4560888"/>
            <a:ext cx="168275" cy="168275"/>
          </a:xfrm>
          <a:prstGeom prst="mathMultiply">
            <a:avLst>
              <a:gd name="adj1" fmla="val 16079"/>
            </a:avLst>
          </a:prstGeom>
          <a:solidFill>
            <a:srgbClr val="FF0000"/>
          </a:solidFill>
          <a:ln>
            <a:noFill/>
          </a:ln>
          <a:effectLst/>
          <a:extLst/>
        </p:spPr>
        <p:txBody>
          <a:bodyPr lIns="92075" tIns="46038" rIns="92075" bIns="46038" anchor="ctr"/>
          <a:lstStyle/>
          <a:p>
            <a:pPr algn="r">
              <a:defRPr/>
            </a:pPr>
            <a:endParaRPr lang="es-ES" i="0">
              <a:effectLst>
                <a:outerShdw blurRad="38100" dist="38100" dir="2700000" algn="tl">
                  <a:srgbClr val="000000">
                    <a:alpha val="43137"/>
                  </a:srgbClr>
                </a:outerShdw>
              </a:effectLst>
              <a:cs typeface="Arial" charset="0"/>
            </a:endParaRPr>
          </a:p>
        </p:txBody>
      </p:sp>
      <p:sp>
        <p:nvSpPr>
          <p:cNvPr id="42" name="41 Multiplicar"/>
          <p:cNvSpPr/>
          <p:nvPr/>
        </p:nvSpPr>
        <p:spPr bwMode="auto">
          <a:xfrm>
            <a:off x="477838" y="5132388"/>
            <a:ext cx="168275" cy="168275"/>
          </a:xfrm>
          <a:prstGeom prst="mathMultiply">
            <a:avLst>
              <a:gd name="adj1" fmla="val 16079"/>
            </a:avLst>
          </a:prstGeom>
          <a:solidFill>
            <a:srgbClr val="FF0000"/>
          </a:solidFill>
          <a:ln>
            <a:noFill/>
          </a:ln>
          <a:effectLst/>
          <a:extLst/>
        </p:spPr>
        <p:txBody>
          <a:bodyPr lIns="92075" tIns="46038" rIns="92075" bIns="46038" anchor="ctr"/>
          <a:lstStyle/>
          <a:p>
            <a:pPr algn="r">
              <a:defRPr/>
            </a:pPr>
            <a:endParaRPr lang="es-ES" i="0">
              <a:effectLst>
                <a:outerShdw blurRad="38100" dist="38100" dir="2700000" algn="tl">
                  <a:srgbClr val="000000">
                    <a:alpha val="43137"/>
                  </a:srgbClr>
                </a:outerShdw>
              </a:effectLst>
              <a:cs typeface="Arial" charset="0"/>
            </a:endParaRPr>
          </a:p>
        </p:txBody>
      </p:sp>
      <p:sp>
        <p:nvSpPr>
          <p:cNvPr id="8" name="7 Flecha derecha"/>
          <p:cNvSpPr/>
          <p:nvPr/>
        </p:nvSpPr>
        <p:spPr bwMode="auto">
          <a:xfrm>
            <a:off x="477838" y="2859088"/>
            <a:ext cx="168275" cy="136525"/>
          </a:xfrm>
          <a:prstGeom prst="rightArrow">
            <a:avLst>
              <a:gd name="adj1" fmla="val 41174"/>
              <a:gd name="adj2" fmla="val 65447"/>
            </a:avLst>
          </a:prstGeom>
          <a:solidFill>
            <a:srgbClr val="FF0000"/>
          </a:solidFill>
          <a:ln>
            <a:noFill/>
          </a:ln>
          <a:effectLst/>
          <a:extLst/>
        </p:spPr>
        <p:txBody>
          <a:bodyPr lIns="92075" tIns="46038" rIns="92075" bIns="46038" anchor="ctr"/>
          <a:lstStyle/>
          <a:p>
            <a:pPr algn="r">
              <a:defRPr/>
            </a:pPr>
            <a:endParaRPr lang="es-ES" i="0">
              <a:effectLst>
                <a:outerShdw blurRad="38100" dist="38100" dir="2700000" algn="tl">
                  <a:srgbClr val="000000">
                    <a:alpha val="43137"/>
                  </a:srgbClr>
                </a:outerShdw>
              </a:effectLst>
              <a:cs typeface="Arial" charset="0"/>
            </a:endParaRPr>
          </a:p>
        </p:txBody>
      </p:sp>
      <p:sp>
        <p:nvSpPr>
          <p:cNvPr id="30" name="29 Flecha derecha"/>
          <p:cNvSpPr/>
          <p:nvPr/>
        </p:nvSpPr>
        <p:spPr bwMode="auto">
          <a:xfrm>
            <a:off x="477838" y="3717925"/>
            <a:ext cx="168275" cy="136525"/>
          </a:xfrm>
          <a:prstGeom prst="rightArrow">
            <a:avLst>
              <a:gd name="adj1" fmla="val 41174"/>
              <a:gd name="adj2" fmla="val 65447"/>
            </a:avLst>
          </a:prstGeom>
          <a:solidFill>
            <a:srgbClr val="FF0000"/>
          </a:solidFill>
          <a:ln>
            <a:noFill/>
          </a:ln>
          <a:effectLst/>
          <a:extLst/>
        </p:spPr>
        <p:txBody>
          <a:bodyPr lIns="92075" tIns="46038" rIns="92075" bIns="46038" anchor="ctr"/>
          <a:lstStyle/>
          <a:p>
            <a:pPr algn="r">
              <a:defRPr/>
            </a:pPr>
            <a:endParaRPr lang="es-ES" i="0">
              <a:effectLst>
                <a:outerShdw blurRad="38100" dist="38100" dir="2700000" algn="tl">
                  <a:srgbClr val="000000">
                    <a:alpha val="43137"/>
                  </a:srgbClr>
                </a:outerShdw>
              </a:effectLst>
              <a:cs typeface="Arial" charset="0"/>
            </a:endParaRPr>
          </a:p>
        </p:txBody>
      </p:sp>
      <p:sp>
        <p:nvSpPr>
          <p:cNvPr id="3" name="31 Flecha derecha"/>
          <p:cNvSpPr/>
          <p:nvPr/>
        </p:nvSpPr>
        <p:spPr bwMode="auto">
          <a:xfrm>
            <a:off x="477838" y="4289425"/>
            <a:ext cx="168275" cy="136525"/>
          </a:xfrm>
          <a:prstGeom prst="rightArrow">
            <a:avLst>
              <a:gd name="adj1" fmla="val 41174"/>
              <a:gd name="adj2" fmla="val 65447"/>
            </a:avLst>
          </a:prstGeom>
          <a:solidFill>
            <a:srgbClr val="FF0000"/>
          </a:solidFill>
          <a:ln>
            <a:noFill/>
          </a:ln>
          <a:effectLst/>
          <a:extLst/>
        </p:spPr>
        <p:txBody>
          <a:bodyPr lIns="92075" tIns="46038" rIns="92075" bIns="46038" anchor="ctr"/>
          <a:lstStyle/>
          <a:p>
            <a:pPr algn="r">
              <a:defRPr/>
            </a:pPr>
            <a:endParaRPr lang="es-ES" i="0">
              <a:effectLst>
                <a:outerShdw blurRad="38100" dist="38100" dir="2700000" algn="tl">
                  <a:srgbClr val="000000">
                    <a:alpha val="43137"/>
                  </a:srgbClr>
                </a:outerShdw>
              </a:effectLst>
              <a:cs typeface="Arial" charset="0"/>
            </a:endParaRPr>
          </a:p>
        </p:txBody>
      </p:sp>
      <p:sp>
        <p:nvSpPr>
          <p:cNvPr id="38" name="37 Flecha derecha"/>
          <p:cNvSpPr/>
          <p:nvPr/>
        </p:nvSpPr>
        <p:spPr bwMode="auto">
          <a:xfrm>
            <a:off x="477838" y="4005263"/>
            <a:ext cx="168275" cy="136525"/>
          </a:xfrm>
          <a:prstGeom prst="rightArrow">
            <a:avLst>
              <a:gd name="adj1" fmla="val 41174"/>
              <a:gd name="adj2" fmla="val 65447"/>
            </a:avLst>
          </a:prstGeom>
          <a:solidFill>
            <a:srgbClr val="FF0000"/>
          </a:solidFill>
          <a:ln>
            <a:noFill/>
          </a:ln>
          <a:effectLst/>
          <a:extLst/>
        </p:spPr>
        <p:txBody>
          <a:bodyPr lIns="92075" tIns="46038" rIns="92075" bIns="46038" anchor="ctr"/>
          <a:lstStyle/>
          <a:p>
            <a:pPr algn="r">
              <a:defRPr/>
            </a:pPr>
            <a:endParaRPr lang="es-ES" i="0">
              <a:effectLst>
                <a:outerShdw blurRad="38100" dist="38100" dir="2700000" algn="tl">
                  <a:srgbClr val="000000">
                    <a:alpha val="43137"/>
                  </a:srgbClr>
                </a:outerShdw>
              </a:effectLst>
              <a:cs typeface="Arial" charset="0"/>
            </a:endParaRPr>
          </a:p>
        </p:txBody>
      </p:sp>
      <p:sp>
        <p:nvSpPr>
          <p:cNvPr id="40" name="39 Multiplicar"/>
          <p:cNvSpPr/>
          <p:nvPr/>
        </p:nvSpPr>
        <p:spPr bwMode="auto">
          <a:xfrm>
            <a:off x="477838" y="4846638"/>
            <a:ext cx="168275" cy="168275"/>
          </a:xfrm>
          <a:prstGeom prst="mathMultiply">
            <a:avLst>
              <a:gd name="adj1" fmla="val 16079"/>
            </a:avLst>
          </a:prstGeom>
          <a:solidFill>
            <a:srgbClr val="FF0000"/>
          </a:solidFill>
          <a:ln>
            <a:noFill/>
          </a:ln>
          <a:effectLst/>
          <a:extLst/>
        </p:spPr>
        <p:txBody>
          <a:bodyPr lIns="92075" tIns="46038" rIns="92075" bIns="46038" anchor="ctr"/>
          <a:lstStyle/>
          <a:p>
            <a:pPr algn="r">
              <a:defRPr/>
            </a:pPr>
            <a:endParaRPr lang="es-ES" i="0">
              <a:effectLst>
                <a:outerShdw blurRad="38100" dist="38100" dir="2700000" algn="tl">
                  <a:srgbClr val="000000">
                    <a:alpha val="43137"/>
                  </a:srgbClr>
                </a:outerShdw>
              </a:effectLst>
              <a:cs typeface="Arial" charset="0"/>
            </a:endParaRPr>
          </a:p>
        </p:txBody>
      </p:sp>
      <p:sp>
        <p:nvSpPr>
          <p:cNvPr id="36" name="35 Multiplicar"/>
          <p:cNvSpPr/>
          <p:nvPr/>
        </p:nvSpPr>
        <p:spPr bwMode="auto">
          <a:xfrm>
            <a:off x="477838" y="2557463"/>
            <a:ext cx="168275" cy="168275"/>
          </a:xfrm>
          <a:prstGeom prst="mathMultiply">
            <a:avLst>
              <a:gd name="adj1" fmla="val 16079"/>
            </a:avLst>
          </a:prstGeom>
          <a:solidFill>
            <a:srgbClr val="FF0000"/>
          </a:solidFill>
          <a:ln>
            <a:noFill/>
          </a:ln>
          <a:effectLst/>
          <a:extLst/>
        </p:spPr>
        <p:txBody>
          <a:bodyPr lIns="92075" tIns="46038" rIns="92075" bIns="46038" anchor="ctr"/>
          <a:lstStyle/>
          <a:p>
            <a:pPr algn="r">
              <a:defRPr/>
            </a:pPr>
            <a:endParaRPr lang="es-ES" i="0">
              <a:effectLst>
                <a:outerShdw blurRad="38100" dist="38100" dir="2700000" algn="tl">
                  <a:srgbClr val="000000">
                    <a:alpha val="43137"/>
                  </a:srgbClr>
                </a:outerShdw>
              </a:effectLst>
              <a:cs typeface="Arial"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9" descr="FG23_15a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2565400"/>
            <a:ext cx="1390650"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32772"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10. Elementos no metálicos de los grupos VA y IVA</a:t>
            </a:r>
          </a:p>
        </p:txBody>
      </p:sp>
      <p:sp>
        <p:nvSpPr>
          <p:cNvPr id="32773"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32774"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DC5F054D-C4BE-4DEA-8E67-6BD06AC2F6F9}" type="slidenum">
              <a:rPr kumimoji="0" lang="en-US" altLang="en-US" sz="1400" b="0" i="0">
                <a:solidFill>
                  <a:schemeClr val="tx1"/>
                </a:solidFill>
                <a:latin typeface="Tahoma" panose="020B0604030504040204" pitchFamily="34" charset="0"/>
              </a:rPr>
              <a:pPr algn="r" eaLnBrk="1" hangingPunct="1">
                <a:spcBef>
                  <a:spcPct val="0"/>
                </a:spcBef>
                <a:buClrTx/>
                <a:buFontTx/>
                <a:buNone/>
              </a:pPr>
              <a:t>20</a:t>
            </a:fld>
            <a:endParaRPr kumimoji="0" lang="en-US" altLang="en-US" sz="1400" b="0" i="0">
              <a:solidFill>
                <a:schemeClr val="tx1"/>
              </a:solidFill>
              <a:latin typeface="Tahoma" panose="020B0604030504040204" pitchFamily="34" charset="0"/>
            </a:endParaRPr>
          </a:p>
        </p:txBody>
      </p:sp>
      <p:sp>
        <p:nvSpPr>
          <p:cNvPr id="32775" name="Text Box 7"/>
          <p:cNvSpPr txBox="1">
            <a:spLocks noChangeArrowheads="1"/>
          </p:cNvSpPr>
          <p:nvPr/>
        </p:nvSpPr>
        <p:spPr bwMode="auto">
          <a:xfrm>
            <a:off x="468313" y="620713"/>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i="0">
                <a:solidFill>
                  <a:srgbClr val="006600"/>
                </a:solidFill>
                <a:latin typeface="Arial" panose="020B0604020202020204" pitchFamily="34" charset="0"/>
              </a:rPr>
              <a:t>9. Óxidos, oxiácidos, oxisales de fósforo</a:t>
            </a:r>
          </a:p>
        </p:txBody>
      </p:sp>
      <p:sp>
        <p:nvSpPr>
          <p:cNvPr id="32776" name="Rectangle 3"/>
          <p:cNvSpPr>
            <a:spLocks noChangeArrowheads="1"/>
          </p:cNvSpPr>
          <p:nvPr/>
        </p:nvSpPr>
        <p:spPr bwMode="auto">
          <a:xfrm>
            <a:off x="755650" y="1341438"/>
            <a:ext cx="4395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6700" indent="-2667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b="0" i="0">
                <a:latin typeface="Calibri" panose="020F0502020204030204" pitchFamily="34" charset="0"/>
              </a:rPr>
              <a:t>Óxidos de fósforo</a:t>
            </a:r>
          </a:p>
        </p:txBody>
      </p:sp>
      <p:sp>
        <p:nvSpPr>
          <p:cNvPr id="32777" name="Rectangle 3"/>
          <p:cNvSpPr>
            <a:spLocks noChangeArrowheads="1"/>
          </p:cNvSpPr>
          <p:nvPr/>
        </p:nvSpPr>
        <p:spPr bwMode="auto">
          <a:xfrm>
            <a:off x="1330325" y="1917700"/>
            <a:ext cx="7200900" cy="111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600" b="0" i="0">
                <a:solidFill>
                  <a:srgbClr val="4D4D4D"/>
                </a:solidFill>
                <a:latin typeface="Times New Roman" panose="02020603050405020304" pitchFamily="18" charset="0"/>
                <a:cs typeface="Calibri" panose="020F0502020204030204" pitchFamily="34" charset="0"/>
                <a:sym typeface="Wingdings" panose="05000000000000000000" pitchFamily="2" charset="2"/>
              </a:rPr>
              <a:t>Existen tres óxidos de fósforo que forman moléculas dímeras: trióxido de fósforo P</a:t>
            </a:r>
            <a:r>
              <a:rPr lang="es-ES" altLang="en-US" sz="1600" b="0" i="0" baseline="-25000">
                <a:solidFill>
                  <a:srgbClr val="4D4D4D"/>
                </a:solidFill>
                <a:latin typeface="Times New Roman" panose="02020603050405020304" pitchFamily="18" charset="0"/>
                <a:cs typeface="Calibri" panose="020F0502020204030204" pitchFamily="34" charset="0"/>
                <a:sym typeface="Wingdings" panose="05000000000000000000" pitchFamily="2" charset="2"/>
              </a:rPr>
              <a:t>4</a:t>
            </a:r>
            <a:r>
              <a:rPr lang="es-ES" altLang="en-US" sz="1600" b="0" i="0">
                <a:solidFill>
                  <a:srgbClr val="4D4D4D"/>
                </a:solidFill>
                <a:latin typeface="Times New Roman" panose="02020603050405020304" pitchFamily="18" charset="0"/>
                <a:cs typeface="Calibri" panose="020F0502020204030204" pitchFamily="34" charset="0"/>
                <a:sym typeface="Wingdings" panose="05000000000000000000" pitchFamily="2" charset="2"/>
              </a:rPr>
              <a:t>O</a:t>
            </a:r>
            <a:r>
              <a:rPr lang="es-ES" altLang="en-US" sz="1600" b="0" i="0" baseline="-25000">
                <a:solidFill>
                  <a:srgbClr val="4D4D4D"/>
                </a:solidFill>
                <a:latin typeface="Times New Roman" panose="02020603050405020304" pitchFamily="18" charset="0"/>
                <a:cs typeface="Calibri" panose="020F0502020204030204" pitchFamily="34" charset="0"/>
                <a:sym typeface="Wingdings" panose="05000000000000000000" pitchFamily="2" charset="2"/>
              </a:rPr>
              <a:t>6</a:t>
            </a:r>
            <a:r>
              <a:rPr lang="es-ES" altLang="en-US" sz="1600" b="0" i="0">
                <a:solidFill>
                  <a:srgbClr val="4D4D4D"/>
                </a:solidFill>
                <a:latin typeface="Times New Roman" panose="02020603050405020304" pitchFamily="18" charset="0"/>
                <a:cs typeface="Calibri" panose="020F0502020204030204" pitchFamily="34" charset="0"/>
                <a:sym typeface="Wingdings" panose="05000000000000000000" pitchFamily="2" charset="2"/>
              </a:rPr>
              <a:t> (P</a:t>
            </a:r>
            <a:r>
              <a:rPr lang="es-ES" altLang="en-US" sz="1600" b="0" i="0" baseline="-25000">
                <a:solidFill>
                  <a:srgbClr val="4D4D4D"/>
                </a:solidFill>
                <a:latin typeface="Times New Roman" panose="02020603050405020304" pitchFamily="18" charset="0"/>
                <a:cs typeface="Calibri" panose="020F0502020204030204" pitchFamily="34" charset="0"/>
                <a:sym typeface="Wingdings" panose="05000000000000000000" pitchFamily="2" charset="2"/>
              </a:rPr>
              <a:t>2</a:t>
            </a:r>
            <a:r>
              <a:rPr lang="es-ES" altLang="en-US" sz="1600" b="0" i="0">
                <a:solidFill>
                  <a:srgbClr val="4D4D4D"/>
                </a:solidFill>
                <a:latin typeface="Times New Roman" panose="02020603050405020304" pitchFamily="18" charset="0"/>
                <a:cs typeface="Calibri" panose="020F0502020204030204" pitchFamily="34" charset="0"/>
                <a:sym typeface="Wingdings" panose="05000000000000000000" pitchFamily="2" charset="2"/>
              </a:rPr>
              <a:t>O</a:t>
            </a:r>
            <a:r>
              <a:rPr lang="es-ES" altLang="en-US" sz="1600" b="0" i="0" baseline="-25000">
                <a:solidFill>
                  <a:srgbClr val="4D4D4D"/>
                </a:solidFill>
                <a:latin typeface="Times New Roman" panose="02020603050405020304" pitchFamily="18" charset="0"/>
                <a:cs typeface="Calibri" panose="020F0502020204030204" pitchFamily="34" charset="0"/>
                <a:sym typeface="Wingdings" panose="05000000000000000000" pitchFamily="2" charset="2"/>
              </a:rPr>
              <a:t>3</a:t>
            </a:r>
            <a:r>
              <a:rPr lang="es-ES" altLang="en-US" sz="1600" b="0" i="0">
                <a:solidFill>
                  <a:srgbClr val="4D4D4D"/>
                </a:solidFill>
                <a:latin typeface="Times New Roman" panose="02020603050405020304" pitchFamily="18" charset="0"/>
                <a:cs typeface="Calibri" panose="020F0502020204030204" pitchFamily="34" charset="0"/>
                <a:sym typeface="Wingdings" panose="05000000000000000000" pitchFamily="2" charset="2"/>
              </a:rPr>
              <a:t>), dióxido de fósforo P</a:t>
            </a:r>
            <a:r>
              <a:rPr lang="es-ES" altLang="en-US" sz="1600" b="0" i="0" baseline="-25000">
                <a:solidFill>
                  <a:srgbClr val="4D4D4D"/>
                </a:solidFill>
                <a:latin typeface="Times New Roman" panose="02020603050405020304" pitchFamily="18" charset="0"/>
                <a:cs typeface="Calibri" panose="020F0502020204030204" pitchFamily="34" charset="0"/>
                <a:sym typeface="Wingdings" panose="05000000000000000000" pitchFamily="2" charset="2"/>
              </a:rPr>
              <a:t>2</a:t>
            </a:r>
            <a:r>
              <a:rPr lang="es-ES" altLang="en-US" sz="1600" b="0" i="0">
                <a:solidFill>
                  <a:srgbClr val="4D4D4D"/>
                </a:solidFill>
                <a:latin typeface="Times New Roman" panose="02020603050405020304" pitchFamily="18" charset="0"/>
                <a:cs typeface="Calibri" panose="020F0502020204030204" pitchFamily="34" charset="0"/>
                <a:sym typeface="Wingdings" panose="05000000000000000000" pitchFamily="2" charset="2"/>
              </a:rPr>
              <a:t>O</a:t>
            </a:r>
            <a:r>
              <a:rPr lang="es-ES" altLang="en-US" sz="1600" b="0" i="0" baseline="-25000">
                <a:solidFill>
                  <a:srgbClr val="4D4D4D"/>
                </a:solidFill>
                <a:latin typeface="Times New Roman" panose="02020603050405020304" pitchFamily="18" charset="0"/>
                <a:cs typeface="Calibri" panose="020F0502020204030204" pitchFamily="34" charset="0"/>
                <a:sym typeface="Wingdings" panose="05000000000000000000" pitchFamily="2" charset="2"/>
              </a:rPr>
              <a:t>4</a:t>
            </a:r>
            <a:r>
              <a:rPr lang="es-ES" altLang="en-US" sz="1600" b="0" i="0">
                <a:solidFill>
                  <a:srgbClr val="4D4D4D"/>
                </a:solidFill>
                <a:latin typeface="Times New Roman" panose="02020603050405020304" pitchFamily="18" charset="0"/>
                <a:cs typeface="Calibri" panose="020F0502020204030204" pitchFamily="34" charset="0"/>
                <a:sym typeface="Wingdings" panose="05000000000000000000" pitchFamily="2" charset="2"/>
              </a:rPr>
              <a:t> (PO</a:t>
            </a:r>
            <a:r>
              <a:rPr lang="es-ES" altLang="en-US" sz="1600" b="0" i="0" baseline="-25000">
                <a:solidFill>
                  <a:srgbClr val="4D4D4D"/>
                </a:solidFill>
                <a:latin typeface="Times New Roman" panose="02020603050405020304" pitchFamily="18" charset="0"/>
                <a:cs typeface="Calibri" panose="020F0502020204030204" pitchFamily="34" charset="0"/>
                <a:sym typeface="Wingdings" panose="05000000000000000000" pitchFamily="2" charset="2"/>
              </a:rPr>
              <a:t>2</a:t>
            </a:r>
            <a:r>
              <a:rPr lang="es-ES" altLang="en-US" sz="1600" b="0" i="0">
                <a:solidFill>
                  <a:srgbClr val="4D4D4D"/>
                </a:solidFill>
                <a:latin typeface="Times New Roman" panose="02020603050405020304" pitchFamily="18" charset="0"/>
                <a:cs typeface="Calibri" panose="020F0502020204030204" pitchFamily="34" charset="0"/>
                <a:sym typeface="Wingdings" panose="05000000000000000000" pitchFamily="2" charset="2"/>
              </a:rPr>
              <a:t>) y pentóxido de fósforo P</a:t>
            </a:r>
            <a:r>
              <a:rPr lang="es-ES" altLang="en-US" sz="1600" b="0" i="0" baseline="-25000">
                <a:solidFill>
                  <a:srgbClr val="4D4D4D"/>
                </a:solidFill>
                <a:latin typeface="Times New Roman" panose="02020603050405020304" pitchFamily="18" charset="0"/>
                <a:cs typeface="Calibri" panose="020F0502020204030204" pitchFamily="34" charset="0"/>
                <a:sym typeface="Wingdings" panose="05000000000000000000" pitchFamily="2" charset="2"/>
              </a:rPr>
              <a:t>4</a:t>
            </a:r>
            <a:r>
              <a:rPr lang="es-ES" altLang="en-US" sz="1600" b="0" i="0">
                <a:solidFill>
                  <a:srgbClr val="4D4D4D"/>
                </a:solidFill>
                <a:latin typeface="Times New Roman" panose="02020603050405020304" pitchFamily="18" charset="0"/>
                <a:cs typeface="Calibri" panose="020F0502020204030204" pitchFamily="34" charset="0"/>
                <a:sym typeface="Wingdings" panose="05000000000000000000" pitchFamily="2" charset="2"/>
              </a:rPr>
              <a:t>O</a:t>
            </a:r>
            <a:r>
              <a:rPr lang="es-ES" altLang="en-US" sz="1600" b="0" i="0" baseline="-25000">
                <a:solidFill>
                  <a:srgbClr val="4D4D4D"/>
                </a:solidFill>
                <a:latin typeface="Times New Roman" panose="02020603050405020304" pitchFamily="18" charset="0"/>
                <a:cs typeface="Calibri" panose="020F0502020204030204" pitchFamily="34" charset="0"/>
                <a:sym typeface="Wingdings" panose="05000000000000000000" pitchFamily="2" charset="2"/>
              </a:rPr>
              <a:t>10</a:t>
            </a:r>
            <a:r>
              <a:rPr lang="es-ES" altLang="en-US" sz="1600" b="0" i="0">
                <a:solidFill>
                  <a:srgbClr val="4D4D4D"/>
                </a:solidFill>
                <a:latin typeface="Times New Roman" panose="02020603050405020304" pitchFamily="18" charset="0"/>
                <a:cs typeface="Calibri" panose="020F0502020204030204" pitchFamily="34" charset="0"/>
                <a:sym typeface="Wingdings" panose="05000000000000000000" pitchFamily="2" charset="2"/>
              </a:rPr>
              <a:t> (P</a:t>
            </a:r>
            <a:r>
              <a:rPr lang="es-ES" altLang="en-US" sz="1600" b="0" i="0" baseline="-25000">
                <a:solidFill>
                  <a:srgbClr val="4D4D4D"/>
                </a:solidFill>
                <a:latin typeface="Times New Roman" panose="02020603050405020304" pitchFamily="18" charset="0"/>
                <a:cs typeface="Calibri" panose="020F0502020204030204" pitchFamily="34" charset="0"/>
                <a:sym typeface="Wingdings" panose="05000000000000000000" pitchFamily="2" charset="2"/>
              </a:rPr>
              <a:t>2</a:t>
            </a:r>
            <a:r>
              <a:rPr lang="es-ES" altLang="en-US" sz="1600" b="0" i="0">
                <a:solidFill>
                  <a:srgbClr val="4D4D4D"/>
                </a:solidFill>
                <a:latin typeface="Times New Roman" panose="02020603050405020304" pitchFamily="18" charset="0"/>
                <a:cs typeface="Calibri" panose="020F0502020204030204" pitchFamily="34" charset="0"/>
                <a:sym typeface="Wingdings" panose="05000000000000000000" pitchFamily="2" charset="2"/>
              </a:rPr>
              <a:t>O</a:t>
            </a:r>
            <a:r>
              <a:rPr lang="es-ES" altLang="en-US" sz="1600" b="0" i="0" baseline="-25000">
                <a:solidFill>
                  <a:srgbClr val="4D4D4D"/>
                </a:solidFill>
                <a:latin typeface="Times New Roman" panose="02020603050405020304" pitchFamily="18" charset="0"/>
                <a:cs typeface="Calibri" panose="020F0502020204030204" pitchFamily="34" charset="0"/>
                <a:sym typeface="Wingdings" panose="05000000000000000000" pitchFamily="2" charset="2"/>
              </a:rPr>
              <a:t>5</a:t>
            </a:r>
            <a:r>
              <a:rPr lang="es-ES" altLang="en-US" sz="1600" b="0" i="0">
                <a:solidFill>
                  <a:srgbClr val="4D4D4D"/>
                </a:solidFill>
                <a:latin typeface="Times New Roman" panose="02020603050405020304" pitchFamily="18" charset="0"/>
                <a:cs typeface="Calibri" panose="020F0502020204030204" pitchFamily="34" charset="0"/>
                <a:sym typeface="Wingdings" panose="05000000000000000000" pitchFamily="2" charset="2"/>
              </a:rPr>
              <a:t>).</a:t>
            </a:r>
          </a:p>
          <a:p>
            <a:pPr eaLnBrk="1" hangingPunct="1">
              <a:buClr>
                <a:srgbClr val="FF0000"/>
              </a:buClr>
            </a:pPr>
            <a:r>
              <a:rPr lang="es-ES" altLang="en-US" sz="1600" b="0" i="0">
                <a:solidFill>
                  <a:srgbClr val="000099"/>
                </a:solidFill>
                <a:latin typeface="Times New Roman" panose="02020603050405020304" pitchFamily="18" charset="0"/>
                <a:cs typeface="Calibri" panose="020F0502020204030204" pitchFamily="34" charset="0"/>
                <a:sym typeface="Wingdings" panose="05000000000000000000" pitchFamily="2" charset="2"/>
              </a:rPr>
              <a:t>El trióxido P</a:t>
            </a:r>
            <a:r>
              <a:rPr lang="es-ES" altLang="en-US" sz="1600" b="0" i="0" baseline="-25000">
                <a:solidFill>
                  <a:srgbClr val="000099"/>
                </a:solidFill>
                <a:latin typeface="Times New Roman" panose="02020603050405020304" pitchFamily="18" charset="0"/>
                <a:cs typeface="Calibri" panose="020F0502020204030204" pitchFamily="34" charset="0"/>
                <a:sym typeface="Wingdings" panose="05000000000000000000" pitchFamily="2" charset="2"/>
              </a:rPr>
              <a:t>4</a:t>
            </a:r>
            <a:r>
              <a:rPr lang="es-ES" altLang="en-US" sz="1600" b="0" i="0">
                <a:solidFill>
                  <a:srgbClr val="000099"/>
                </a:solidFill>
                <a:latin typeface="Times New Roman" panose="02020603050405020304" pitchFamily="18" charset="0"/>
                <a:cs typeface="Calibri" panose="020F0502020204030204" pitchFamily="34" charset="0"/>
                <a:sym typeface="Wingdings" panose="05000000000000000000" pitchFamily="2" charset="2"/>
              </a:rPr>
              <a:t>O</a:t>
            </a:r>
            <a:r>
              <a:rPr lang="es-ES" altLang="en-US" sz="1600" b="0" i="0" baseline="-25000">
                <a:solidFill>
                  <a:srgbClr val="000099"/>
                </a:solidFill>
                <a:latin typeface="Times New Roman" panose="02020603050405020304" pitchFamily="18" charset="0"/>
                <a:cs typeface="Calibri" panose="020F0502020204030204" pitchFamily="34" charset="0"/>
                <a:sym typeface="Wingdings" panose="05000000000000000000" pitchFamily="2" charset="2"/>
              </a:rPr>
              <a:t>6</a:t>
            </a:r>
            <a:r>
              <a:rPr lang="es-ES" altLang="en-US" sz="1600" b="0" i="0">
                <a:solidFill>
                  <a:srgbClr val="000099"/>
                </a:solidFill>
                <a:latin typeface="Times New Roman" panose="02020603050405020304" pitchFamily="18" charset="0"/>
                <a:cs typeface="Calibri" panose="020F0502020204030204" pitchFamily="34" charset="0"/>
                <a:sym typeface="Wingdings" panose="05000000000000000000" pitchFamily="2" charset="2"/>
              </a:rPr>
              <a:t> se obtiene por combustión del fósforo en defecto de aire y produce ácido fosforoso al reaccionar con agua:</a:t>
            </a:r>
          </a:p>
        </p:txBody>
      </p:sp>
      <p:pic>
        <p:nvPicPr>
          <p:cNvPr id="32778"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0913" y="3070225"/>
            <a:ext cx="2730500"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9" name="Rectangle 3"/>
          <p:cNvSpPr>
            <a:spLocks noChangeArrowheads="1"/>
          </p:cNvSpPr>
          <p:nvPr/>
        </p:nvSpPr>
        <p:spPr bwMode="auto">
          <a:xfrm>
            <a:off x="1330325" y="3790950"/>
            <a:ext cx="7489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600" b="0" i="0">
                <a:solidFill>
                  <a:srgbClr val="4D4D4D"/>
                </a:solidFill>
                <a:latin typeface="Times New Roman" panose="02020603050405020304" pitchFamily="18" charset="0"/>
                <a:cs typeface="Calibri" panose="020F0502020204030204" pitchFamily="34" charset="0"/>
                <a:sym typeface="Wingdings" panose="05000000000000000000" pitchFamily="2" charset="2"/>
              </a:rPr>
              <a:t>El pentóxido de fósforo P</a:t>
            </a:r>
            <a:r>
              <a:rPr lang="es-ES" altLang="en-US" sz="1600" b="0" i="0" baseline="-25000">
                <a:solidFill>
                  <a:srgbClr val="4D4D4D"/>
                </a:solidFill>
                <a:latin typeface="Times New Roman" panose="02020603050405020304" pitchFamily="18" charset="0"/>
                <a:cs typeface="Calibri" panose="020F0502020204030204" pitchFamily="34" charset="0"/>
                <a:sym typeface="Wingdings" panose="05000000000000000000" pitchFamily="2" charset="2"/>
              </a:rPr>
              <a:t>4</a:t>
            </a:r>
            <a:r>
              <a:rPr lang="es-ES" altLang="en-US" sz="1600" b="0" i="0">
                <a:solidFill>
                  <a:srgbClr val="4D4D4D"/>
                </a:solidFill>
                <a:latin typeface="Times New Roman" panose="02020603050405020304" pitchFamily="18" charset="0"/>
                <a:cs typeface="Calibri" panose="020F0502020204030204" pitchFamily="34" charset="0"/>
                <a:sym typeface="Wingdings" panose="05000000000000000000" pitchFamily="2" charset="2"/>
              </a:rPr>
              <a:t>O</a:t>
            </a:r>
            <a:r>
              <a:rPr lang="es-ES" altLang="en-US" sz="1600" b="0" i="0" baseline="-25000">
                <a:solidFill>
                  <a:srgbClr val="4D4D4D"/>
                </a:solidFill>
                <a:latin typeface="Times New Roman" panose="02020603050405020304" pitchFamily="18" charset="0"/>
                <a:cs typeface="Calibri" panose="020F0502020204030204" pitchFamily="34" charset="0"/>
                <a:sym typeface="Wingdings" panose="05000000000000000000" pitchFamily="2" charset="2"/>
              </a:rPr>
              <a:t>10</a:t>
            </a:r>
            <a:r>
              <a:rPr lang="es-ES" altLang="en-US" sz="1600" b="0" i="0">
                <a:solidFill>
                  <a:srgbClr val="4D4D4D"/>
                </a:solidFill>
                <a:latin typeface="Times New Roman" panose="02020603050405020304" pitchFamily="18" charset="0"/>
                <a:cs typeface="Calibri" panose="020F0502020204030204" pitchFamily="34" charset="0"/>
                <a:sym typeface="Wingdings" panose="05000000000000000000" pitchFamily="2" charset="2"/>
              </a:rPr>
              <a:t> se obtiene por oxidación del fósforo en exceso de aire:</a:t>
            </a:r>
          </a:p>
        </p:txBody>
      </p:sp>
      <p:pic>
        <p:nvPicPr>
          <p:cNvPr id="3278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4151313"/>
            <a:ext cx="2173287"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81" name="Rectangle 3"/>
          <p:cNvSpPr>
            <a:spLocks noChangeArrowheads="1"/>
          </p:cNvSpPr>
          <p:nvPr/>
        </p:nvSpPr>
        <p:spPr bwMode="auto">
          <a:xfrm>
            <a:off x="1330325" y="4581525"/>
            <a:ext cx="74898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600" b="0" i="0">
                <a:solidFill>
                  <a:srgbClr val="000099"/>
                </a:solidFill>
                <a:latin typeface="Times New Roman" panose="02020603050405020304" pitchFamily="18" charset="0"/>
                <a:cs typeface="Calibri" panose="020F0502020204030204" pitchFamily="34" charset="0"/>
                <a:sym typeface="Wingdings" panose="05000000000000000000" pitchFamily="2" charset="2"/>
              </a:rPr>
              <a:t>El pentóxido tiene gran avidez por el agua y reacciona inmediatamente en una reacción exotérmica, por ello se usa como agente deshidratante</a:t>
            </a:r>
          </a:p>
        </p:txBody>
      </p:sp>
      <p:pic>
        <p:nvPicPr>
          <p:cNvPr id="32782"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6813" y="5799138"/>
            <a:ext cx="2678112"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83" name="Rectangle 3"/>
          <p:cNvSpPr>
            <a:spLocks noChangeArrowheads="1"/>
          </p:cNvSpPr>
          <p:nvPr/>
        </p:nvSpPr>
        <p:spPr bwMode="auto">
          <a:xfrm>
            <a:off x="1330325" y="5157788"/>
            <a:ext cx="74898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600" b="0" i="0">
                <a:solidFill>
                  <a:srgbClr val="4D4D4D"/>
                </a:solidFill>
                <a:latin typeface="Times New Roman" panose="02020603050405020304" pitchFamily="18" charset="0"/>
                <a:cs typeface="Calibri" panose="020F0502020204030204" pitchFamily="34" charset="0"/>
                <a:sym typeface="Wingdings" panose="05000000000000000000" pitchFamily="2" charset="2"/>
              </a:rPr>
              <a:t>Al reaccionar con agua se produce en primer lugar el ácido metafosfórico, y en exceso de agua, se produce después ácido ortofosfórico:</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3379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10. Elementos no metálicos de los grupos VA y IVA</a:t>
            </a:r>
          </a:p>
        </p:txBody>
      </p:sp>
      <p:sp>
        <p:nvSpPr>
          <p:cNvPr id="3379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3379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685EECF8-051D-4476-A7F7-B43E57F34C88}" type="slidenum">
              <a:rPr kumimoji="0" lang="en-US" altLang="en-US" sz="1400" b="0" i="0">
                <a:solidFill>
                  <a:schemeClr val="tx1"/>
                </a:solidFill>
                <a:latin typeface="Tahoma" panose="020B0604030504040204" pitchFamily="34" charset="0"/>
              </a:rPr>
              <a:pPr algn="r" eaLnBrk="1" hangingPunct="1">
                <a:spcBef>
                  <a:spcPct val="0"/>
                </a:spcBef>
                <a:buClrTx/>
                <a:buFontTx/>
                <a:buNone/>
              </a:pPr>
              <a:t>21</a:t>
            </a:fld>
            <a:endParaRPr kumimoji="0" lang="en-US" altLang="en-US" sz="1400" b="0" i="0">
              <a:solidFill>
                <a:schemeClr val="tx1"/>
              </a:solidFill>
              <a:latin typeface="Tahoma" panose="020B0604030504040204" pitchFamily="34" charset="0"/>
            </a:endParaRPr>
          </a:p>
        </p:txBody>
      </p:sp>
      <p:sp>
        <p:nvSpPr>
          <p:cNvPr id="33798" name="Text Box 7"/>
          <p:cNvSpPr txBox="1">
            <a:spLocks noChangeArrowheads="1"/>
          </p:cNvSpPr>
          <p:nvPr/>
        </p:nvSpPr>
        <p:spPr bwMode="auto">
          <a:xfrm>
            <a:off x="468313" y="620713"/>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i="0">
                <a:solidFill>
                  <a:srgbClr val="006600"/>
                </a:solidFill>
                <a:latin typeface="Arial" panose="020B0604020202020204" pitchFamily="34" charset="0"/>
              </a:rPr>
              <a:t>Óxidos, oxiácidos, oxisales de fósforo</a:t>
            </a:r>
          </a:p>
        </p:txBody>
      </p:sp>
      <p:sp>
        <p:nvSpPr>
          <p:cNvPr id="33799" name="Rectangle 3"/>
          <p:cNvSpPr>
            <a:spLocks noChangeArrowheads="1"/>
          </p:cNvSpPr>
          <p:nvPr/>
        </p:nvSpPr>
        <p:spPr bwMode="auto">
          <a:xfrm>
            <a:off x="755650" y="1341438"/>
            <a:ext cx="4395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6700" indent="-2667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b="0" i="0">
                <a:latin typeface="Calibri" panose="020F0502020204030204" pitchFamily="34" charset="0"/>
              </a:rPr>
              <a:t>Síntesis del ácido ortofosfórico</a:t>
            </a:r>
          </a:p>
        </p:txBody>
      </p:sp>
      <p:sp>
        <p:nvSpPr>
          <p:cNvPr id="33800" name="Rectangle 3"/>
          <p:cNvSpPr>
            <a:spLocks noChangeArrowheads="1"/>
          </p:cNvSpPr>
          <p:nvPr/>
        </p:nvSpPr>
        <p:spPr bwMode="auto">
          <a:xfrm>
            <a:off x="900113" y="1989138"/>
            <a:ext cx="75596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n-US" sz="1600" b="0" i="0">
                <a:solidFill>
                  <a:srgbClr val="333333"/>
                </a:solidFill>
                <a:latin typeface="Calibri" panose="020F0502020204030204" pitchFamily="34" charset="0"/>
              </a:rPr>
              <a:t>El ácido fosfórico se obtiene a partir de la fosforita, mediante una reacción de desplazamiento con ácido sulfúrico concentrado y en caliente:</a:t>
            </a:r>
          </a:p>
        </p:txBody>
      </p:sp>
      <p:pic>
        <p:nvPicPr>
          <p:cNvPr id="33801"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565400"/>
            <a:ext cx="4568825"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2" name="Rectangle 3"/>
          <p:cNvSpPr>
            <a:spLocks noChangeArrowheads="1"/>
          </p:cNvSpPr>
          <p:nvPr/>
        </p:nvSpPr>
        <p:spPr bwMode="auto">
          <a:xfrm>
            <a:off x="900113" y="3068638"/>
            <a:ext cx="755967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n-US" sz="1600" b="0" i="0">
                <a:solidFill>
                  <a:srgbClr val="000099"/>
                </a:solidFill>
                <a:latin typeface="Calibri" panose="020F0502020204030204" pitchFamily="34" charset="0"/>
              </a:rPr>
              <a:t>Es muy soluble en agua, con disoluciones de carácter ácido. Se comporta como un ácido triprótico, en la primera ionización con fuerza media-alta y las siguientes más débiles:</a:t>
            </a:r>
          </a:p>
        </p:txBody>
      </p:sp>
      <p:pic>
        <p:nvPicPr>
          <p:cNvPr id="33803"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3787775"/>
            <a:ext cx="5357813"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4" name="Rectangle 3"/>
          <p:cNvSpPr>
            <a:spLocks noChangeArrowheads="1"/>
          </p:cNvSpPr>
          <p:nvPr/>
        </p:nvSpPr>
        <p:spPr bwMode="auto">
          <a:xfrm>
            <a:off x="900113" y="4941888"/>
            <a:ext cx="75596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n-US" sz="1600" b="0" i="0">
                <a:solidFill>
                  <a:srgbClr val="333333"/>
                </a:solidFill>
                <a:latin typeface="Calibri" panose="020F0502020204030204" pitchFamily="34" charset="0"/>
              </a:rPr>
              <a:t>El ácido fosfórico se emplea en el tratamiento superficial de metales; para pulido del aluminio antes de su anodizado con ácido nítrico; para fosfatación de aceros, cinc y aluminio.</a:t>
            </a:r>
          </a:p>
          <a:p>
            <a:pPr eaLnBrk="1" hangingPunct="1">
              <a:spcBef>
                <a:spcPts val="600"/>
              </a:spcBef>
              <a:buClr>
                <a:srgbClr val="000099"/>
              </a:buClr>
              <a:buFont typeface="Wingdings" panose="05000000000000000000" pitchFamily="2" charset="2"/>
              <a:buChar char="à"/>
            </a:pPr>
            <a:r>
              <a:rPr lang="es-ES" altLang="en-US" sz="1600" b="0" i="0">
                <a:solidFill>
                  <a:srgbClr val="000099"/>
                </a:solidFill>
                <a:latin typeface="Calibri" panose="020F0502020204030204" pitchFamily="34" charset="0"/>
              </a:rPr>
              <a:t>También se usa como acidificante en bebdidas refrescantes (muy diluido) y como catalizador en procesos de refino del petróleo</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3481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10. Elementos no metálicos de los grupos VA y IVA</a:t>
            </a:r>
          </a:p>
        </p:txBody>
      </p:sp>
      <p:sp>
        <p:nvSpPr>
          <p:cNvPr id="3482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3482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A4518896-79C7-4A04-ABAE-0C8A82613938}" type="slidenum">
              <a:rPr kumimoji="0" lang="en-US" altLang="en-US" sz="1400" b="0" i="0">
                <a:solidFill>
                  <a:schemeClr val="tx1"/>
                </a:solidFill>
                <a:latin typeface="Tahoma" panose="020B0604030504040204" pitchFamily="34" charset="0"/>
              </a:rPr>
              <a:pPr algn="r" eaLnBrk="1" hangingPunct="1">
                <a:spcBef>
                  <a:spcPct val="0"/>
                </a:spcBef>
                <a:buClrTx/>
                <a:buFontTx/>
                <a:buNone/>
              </a:pPr>
              <a:t>22</a:t>
            </a:fld>
            <a:endParaRPr kumimoji="0" lang="en-US" altLang="en-US" sz="1400" b="0" i="0">
              <a:solidFill>
                <a:schemeClr val="tx1"/>
              </a:solidFill>
              <a:latin typeface="Tahoma" panose="020B0604030504040204" pitchFamily="34" charset="0"/>
            </a:endParaRPr>
          </a:p>
        </p:txBody>
      </p:sp>
      <p:sp>
        <p:nvSpPr>
          <p:cNvPr id="34822" name="Text Box 7"/>
          <p:cNvSpPr txBox="1">
            <a:spLocks noChangeArrowheads="1"/>
          </p:cNvSpPr>
          <p:nvPr/>
        </p:nvSpPr>
        <p:spPr bwMode="auto">
          <a:xfrm>
            <a:off x="468313" y="620713"/>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i="0">
                <a:solidFill>
                  <a:srgbClr val="006600"/>
                </a:solidFill>
                <a:latin typeface="Arial" panose="020B0604020202020204" pitchFamily="34" charset="0"/>
              </a:rPr>
              <a:t>Óxidos, oxiácidos, oxisales de fósforo</a:t>
            </a:r>
          </a:p>
        </p:txBody>
      </p:sp>
      <p:sp>
        <p:nvSpPr>
          <p:cNvPr id="34823" name="Rectangle 3"/>
          <p:cNvSpPr>
            <a:spLocks noChangeArrowheads="1"/>
          </p:cNvSpPr>
          <p:nvPr/>
        </p:nvSpPr>
        <p:spPr bwMode="auto">
          <a:xfrm>
            <a:off x="755650" y="1341438"/>
            <a:ext cx="4395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6700" indent="-2667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b="0" i="0">
                <a:latin typeface="Calibri" panose="020F0502020204030204" pitchFamily="34" charset="0"/>
              </a:rPr>
              <a:t>Fosfatos y superfosfatos</a:t>
            </a:r>
          </a:p>
        </p:txBody>
      </p:sp>
      <p:sp>
        <p:nvSpPr>
          <p:cNvPr id="34824" name="Rectangle 3"/>
          <p:cNvSpPr>
            <a:spLocks noChangeArrowheads="1"/>
          </p:cNvSpPr>
          <p:nvPr/>
        </p:nvSpPr>
        <p:spPr bwMode="auto">
          <a:xfrm>
            <a:off x="755650" y="1916113"/>
            <a:ext cx="597852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600" b="0" i="0">
                <a:solidFill>
                  <a:srgbClr val="4D4D4D"/>
                </a:solidFill>
                <a:latin typeface="Times New Roman" panose="02020603050405020304" pitchFamily="18" charset="0"/>
                <a:cs typeface="Calibri" panose="020F0502020204030204" pitchFamily="34" charset="0"/>
                <a:sym typeface="Wingdings" panose="05000000000000000000" pitchFamily="2" charset="2"/>
              </a:rPr>
              <a:t>El ácido fosfórico también se usa en la industria de detergentes, para fabricar fosfatos y polifosfatos de metales alcalinos: metafosfato sódico NaPO</a:t>
            </a:r>
            <a:r>
              <a:rPr lang="es-ES" altLang="en-US" sz="1600" b="0" i="0" baseline="-25000">
                <a:solidFill>
                  <a:srgbClr val="4D4D4D"/>
                </a:solidFill>
                <a:latin typeface="Times New Roman" panose="02020603050405020304" pitchFamily="18" charset="0"/>
                <a:cs typeface="Calibri" panose="020F0502020204030204" pitchFamily="34" charset="0"/>
                <a:sym typeface="Wingdings" panose="05000000000000000000" pitchFamily="2" charset="2"/>
              </a:rPr>
              <a:t>4</a:t>
            </a:r>
            <a:r>
              <a:rPr lang="es-ES" altLang="en-US" sz="1600" b="0" i="0">
                <a:solidFill>
                  <a:srgbClr val="4D4D4D"/>
                </a:solidFill>
                <a:latin typeface="Times New Roman" panose="02020603050405020304" pitchFamily="18" charset="0"/>
                <a:cs typeface="Calibri" panose="020F0502020204030204" pitchFamily="34" charset="0"/>
                <a:sym typeface="Wingdings" panose="05000000000000000000" pitchFamily="2" charset="2"/>
              </a:rPr>
              <a:t>, tripolifosfato sódico Na</a:t>
            </a:r>
            <a:r>
              <a:rPr lang="es-ES" altLang="en-US" sz="1600" b="0" i="0" baseline="-25000">
                <a:solidFill>
                  <a:srgbClr val="4D4D4D"/>
                </a:solidFill>
                <a:latin typeface="Times New Roman" panose="02020603050405020304" pitchFamily="18" charset="0"/>
                <a:cs typeface="Calibri" panose="020F0502020204030204" pitchFamily="34" charset="0"/>
                <a:sym typeface="Wingdings" panose="05000000000000000000" pitchFamily="2" charset="2"/>
              </a:rPr>
              <a:t>5</a:t>
            </a:r>
            <a:r>
              <a:rPr lang="es-ES" altLang="en-US" sz="1600" b="0" i="0">
                <a:solidFill>
                  <a:srgbClr val="4D4D4D"/>
                </a:solidFill>
                <a:latin typeface="Times New Roman" panose="02020603050405020304" pitchFamily="18" charset="0"/>
                <a:cs typeface="Calibri" panose="020F0502020204030204" pitchFamily="34" charset="0"/>
                <a:sym typeface="Wingdings" panose="05000000000000000000" pitchFamily="2" charset="2"/>
              </a:rPr>
              <a:t>P</a:t>
            </a:r>
            <a:r>
              <a:rPr lang="es-ES" altLang="en-US" sz="1600" b="0" i="0" baseline="-25000">
                <a:solidFill>
                  <a:srgbClr val="4D4D4D"/>
                </a:solidFill>
                <a:latin typeface="Times New Roman" panose="02020603050405020304" pitchFamily="18" charset="0"/>
                <a:cs typeface="Calibri" panose="020F0502020204030204" pitchFamily="34" charset="0"/>
                <a:sym typeface="Wingdings" panose="05000000000000000000" pitchFamily="2" charset="2"/>
              </a:rPr>
              <a:t>3</a:t>
            </a:r>
            <a:r>
              <a:rPr lang="es-ES" altLang="en-US" sz="1600" b="0" i="0">
                <a:solidFill>
                  <a:srgbClr val="4D4D4D"/>
                </a:solidFill>
                <a:latin typeface="Times New Roman" panose="02020603050405020304" pitchFamily="18" charset="0"/>
                <a:cs typeface="Calibri" panose="020F0502020204030204" pitchFamily="34" charset="0"/>
                <a:sym typeface="Wingdings" panose="05000000000000000000" pitchFamily="2" charset="2"/>
              </a:rPr>
              <a:t>O</a:t>
            </a:r>
            <a:r>
              <a:rPr lang="es-ES" altLang="en-US" sz="1600" b="0" i="0" baseline="-25000">
                <a:solidFill>
                  <a:srgbClr val="4D4D4D"/>
                </a:solidFill>
                <a:latin typeface="Times New Roman" panose="02020603050405020304" pitchFamily="18" charset="0"/>
                <a:cs typeface="Calibri" panose="020F0502020204030204" pitchFamily="34" charset="0"/>
                <a:sym typeface="Wingdings" panose="05000000000000000000" pitchFamily="2" charset="2"/>
              </a:rPr>
              <a:t>10</a:t>
            </a:r>
            <a:r>
              <a:rPr lang="es-ES" altLang="en-US" sz="1600" b="0" i="0">
                <a:solidFill>
                  <a:srgbClr val="4D4D4D"/>
                </a:solidFill>
                <a:latin typeface="Times New Roman" panose="02020603050405020304" pitchFamily="18" charset="0"/>
                <a:cs typeface="Calibri" panose="020F0502020204030204" pitchFamily="34" charset="0"/>
                <a:sym typeface="Wingdings" panose="05000000000000000000" pitchFamily="2" charset="2"/>
              </a:rPr>
              <a:t>.</a:t>
            </a:r>
          </a:p>
        </p:txBody>
      </p:sp>
      <p:sp>
        <p:nvSpPr>
          <p:cNvPr id="34825" name="Rectangle 3"/>
          <p:cNvSpPr>
            <a:spLocks noChangeArrowheads="1"/>
          </p:cNvSpPr>
          <p:nvPr/>
        </p:nvSpPr>
        <p:spPr bwMode="auto">
          <a:xfrm>
            <a:off x="755650" y="2708275"/>
            <a:ext cx="5978525" cy="160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600" b="0" i="0">
                <a:solidFill>
                  <a:srgbClr val="000099"/>
                </a:solidFill>
                <a:latin typeface="Times New Roman" panose="02020603050405020304" pitchFamily="18" charset="0"/>
                <a:cs typeface="Calibri" panose="020F0502020204030204" pitchFamily="34" charset="0"/>
                <a:sym typeface="Wingdings" panose="05000000000000000000" pitchFamily="2" charset="2"/>
              </a:rPr>
              <a:t>Esta aplicación está limitada porque los fosfatos solubles provocan la </a:t>
            </a:r>
            <a:r>
              <a:rPr lang="es-ES" altLang="en-US" sz="1600">
                <a:solidFill>
                  <a:srgbClr val="000099"/>
                </a:solidFill>
                <a:latin typeface="Times New Roman" panose="02020603050405020304" pitchFamily="18" charset="0"/>
                <a:cs typeface="Calibri" panose="020F0502020204030204" pitchFamily="34" charset="0"/>
                <a:sym typeface="Wingdings" panose="05000000000000000000" pitchFamily="2" charset="2"/>
              </a:rPr>
              <a:t>eutrificación</a:t>
            </a:r>
            <a:r>
              <a:rPr lang="es-ES" altLang="en-US" sz="1600" b="0" i="0">
                <a:solidFill>
                  <a:srgbClr val="000099"/>
                </a:solidFill>
                <a:latin typeface="Times New Roman" panose="02020603050405020304" pitchFamily="18" charset="0"/>
                <a:cs typeface="Calibri" panose="020F0502020204030204" pitchFamily="34" charset="0"/>
                <a:sym typeface="Wingdings" panose="05000000000000000000" pitchFamily="2" charset="2"/>
              </a:rPr>
              <a:t> de las aguas: el fósforo actúa como nutriente de las algas y plantas acuíferas, provocando su crecimiento excesivo. </a:t>
            </a:r>
          </a:p>
          <a:p>
            <a:pPr eaLnBrk="1" hangingPunct="1">
              <a:buClr>
                <a:srgbClr val="FF0000"/>
              </a:buClr>
            </a:pPr>
            <a:r>
              <a:rPr lang="es-ES" altLang="en-US" sz="1600" b="0" i="0">
                <a:solidFill>
                  <a:srgbClr val="4D4D4D"/>
                </a:solidFill>
                <a:latin typeface="Times New Roman" panose="02020603050405020304" pitchFamily="18" charset="0"/>
                <a:cs typeface="Calibri" panose="020F0502020204030204" pitchFamily="34" charset="0"/>
                <a:sym typeface="Wingdings" panose="05000000000000000000" pitchFamily="2" charset="2"/>
              </a:rPr>
              <a:t>Aumenta el consumo de oxígeno y las espumas superficiales dificultan el intercambio de oxígeno con el aire. Como consecuencia, la vida animal acuática desaparece</a:t>
            </a:r>
          </a:p>
        </p:txBody>
      </p:sp>
      <p:pic>
        <p:nvPicPr>
          <p:cNvPr id="34826" name="Picture 15" descr="FG23_16_01U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050" y="1916113"/>
            <a:ext cx="2016125"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7" name="Rectangle 3"/>
          <p:cNvSpPr>
            <a:spLocks noChangeArrowheads="1"/>
          </p:cNvSpPr>
          <p:nvPr/>
        </p:nvSpPr>
        <p:spPr bwMode="auto">
          <a:xfrm>
            <a:off x="755650" y="4508500"/>
            <a:ext cx="7848600" cy="163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n-US" sz="1600" b="0" i="0">
                <a:latin typeface="Calibri" panose="020F0502020204030204" pitchFamily="34" charset="0"/>
              </a:rPr>
              <a:t>Una de las mayores aplicaciones es la fabricación de abonos fosfatados. Por tratamiento de los fosfatos con ácido sulfúrico del 60-70% se obtienen </a:t>
            </a:r>
            <a:r>
              <a:rPr lang="es-ES" altLang="en-US" sz="1600">
                <a:latin typeface="Calibri" panose="020F0502020204030204" pitchFamily="34" charset="0"/>
              </a:rPr>
              <a:t>superfosfatos</a:t>
            </a:r>
            <a:r>
              <a:rPr lang="es-ES" altLang="en-US" sz="1600" b="0" i="0">
                <a:latin typeface="Calibri" panose="020F0502020204030204" pitchFamily="34" charset="0"/>
              </a:rPr>
              <a:t>, que son más solubles en el agua y mejor asimilados por las plantas. Los superfosfatos son una mezcla de fosfatos monocálcico y dicálcico, y sulfato cálcico</a:t>
            </a:r>
          </a:p>
          <a:p>
            <a:pPr eaLnBrk="1" hangingPunct="1">
              <a:spcBef>
                <a:spcPts val="600"/>
              </a:spcBef>
              <a:buClr>
                <a:srgbClr val="000099"/>
              </a:buClr>
              <a:buFont typeface="Wingdings" panose="05000000000000000000" pitchFamily="2" charset="2"/>
              <a:buChar char="à"/>
            </a:pPr>
            <a:r>
              <a:rPr lang="es-ES" altLang="en-US" sz="1600" b="0" i="0">
                <a:latin typeface="Calibri" panose="020F0502020204030204" pitchFamily="34" charset="0"/>
              </a:rPr>
              <a:t>Si se usa ácido fosfórico para tratar la fosforita, se obtiene el </a:t>
            </a:r>
            <a:r>
              <a:rPr lang="es-ES" altLang="en-US" sz="1600" i="0">
                <a:latin typeface="Calibri" panose="020F0502020204030204" pitchFamily="34" charset="0"/>
              </a:rPr>
              <a:t>super triple</a:t>
            </a:r>
            <a:r>
              <a:rPr lang="es-ES" altLang="en-US" sz="1600" b="0" i="0">
                <a:latin typeface="Calibri" panose="020F0502020204030204" pitchFamily="34" charset="0"/>
              </a:rPr>
              <a:t>, con una riqueza de P</a:t>
            </a:r>
            <a:r>
              <a:rPr lang="es-ES" altLang="en-US" sz="1600" b="0" i="0" baseline="-25000">
                <a:latin typeface="Calibri" panose="020F0502020204030204" pitchFamily="34" charset="0"/>
              </a:rPr>
              <a:t>2</a:t>
            </a:r>
            <a:r>
              <a:rPr lang="es-ES" altLang="en-US" sz="1600" b="0" i="0">
                <a:latin typeface="Calibri" panose="020F0502020204030204" pitchFamily="34" charset="0"/>
              </a:rPr>
              <a:t>O</a:t>
            </a:r>
            <a:r>
              <a:rPr lang="es-ES" altLang="en-US" sz="1600" b="0" i="0" baseline="-25000">
                <a:latin typeface="Calibri" panose="020F0502020204030204" pitchFamily="34" charset="0"/>
              </a:rPr>
              <a:t>5</a:t>
            </a:r>
            <a:r>
              <a:rPr lang="es-ES" altLang="en-US" sz="1600" b="0" i="0">
                <a:latin typeface="Calibri" panose="020F0502020204030204" pitchFamily="34" charset="0"/>
              </a:rPr>
              <a:t> mayor al 45%. Es muy soluble  y rápidamente asimilado por las plantas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3584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10. Elementos no metálicos de los grupos VA y IVA</a:t>
            </a:r>
          </a:p>
        </p:txBody>
      </p:sp>
      <p:sp>
        <p:nvSpPr>
          <p:cNvPr id="3584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35845" name="Text Box 7"/>
          <p:cNvSpPr txBox="1">
            <a:spLocks noChangeArrowheads="1"/>
          </p:cNvSpPr>
          <p:nvPr/>
        </p:nvSpPr>
        <p:spPr bwMode="auto">
          <a:xfrm>
            <a:off x="468313" y="620713"/>
            <a:ext cx="792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i="0">
                <a:solidFill>
                  <a:schemeClr val="accent1"/>
                </a:solidFill>
                <a:latin typeface="Arial Narrow" panose="020B0606020202030204" pitchFamily="34" charset="0"/>
              </a:rPr>
              <a:t>10. Características de los elementos del grupo IVA</a:t>
            </a:r>
          </a:p>
        </p:txBody>
      </p:sp>
      <p:sp>
        <p:nvSpPr>
          <p:cNvPr id="35846"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2F8D2939-F481-4E25-9671-1955EABBF601}" type="slidenum">
              <a:rPr kumimoji="0" lang="en-US" altLang="en-US" sz="1400" b="0" i="0">
                <a:solidFill>
                  <a:schemeClr val="tx1"/>
                </a:solidFill>
                <a:latin typeface="Tahoma" panose="020B0604030504040204" pitchFamily="34" charset="0"/>
              </a:rPr>
              <a:pPr algn="r" eaLnBrk="1" hangingPunct="1">
                <a:spcBef>
                  <a:spcPct val="0"/>
                </a:spcBef>
                <a:buClrTx/>
                <a:buFontTx/>
                <a:buNone/>
              </a:pPr>
              <a:t>23</a:t>
            </a:fld>
            <a:endParaRPr kumimoji="0" lang="en-US" altLang="en-US" sz="1400" b="0" i="0">
              <a:solidFill>
                <a:schemeClr val="tx1"/>
              </a:solidFill>
              <a:latin typeface="Tahoma" panose="020B0604030504040204" pitchFamily="34" charset="0"/>
            </a:endParaRPr>
          </a:p>
        </p:txBody>
      </p:sp>
      <p:sp>
        <p:nvSpPr>
          <p:cNvPr id="35847" name="Rectangle 3"/>
          <p:cNvSpPr>
            <a:spLocks noChangeArrowheads="1"/>
          </p:cNvSpPr>
          <p:nvPr/>
        </p:nvSpPr>
        <p:spPr bwMode="auto">
          <a:xfrm>
            <a:off x="539750" y="1268413"/>
            <a:ext cx="8353425" cy="256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5F5F5F"/>
              </a:buClr>
              <a:buFont typeface="Wingdings" panose="05000000000000000000" pitchFamily="2" charset="2"/>
              <a:buChar char="§"/>
            </a:pPr>
            <a:r>
              <a:rPr lang="es-ES" altLang="en-US" sz="2000" b="0" i="0">
                <a:latin typeface="Calibri" panose="020F0502020204030204" pitchFamily="34" charset="0"/>
              </a:rPr>
              <a:t>Elementos del grupo IVA de la Tabla Periódica: carbono (C), silicio (Si), germanio (Ge), estaño (Sn), plomo (Pb)</a:t>
            </a:r>
            <a:endParaRPr lang="es-ES" altLang="en-US" sz="2000" i="0">
              <a:latin typeface="Calibri" panose="020F0502020204030204" pitchFamily="34" charset="0"/>
            </a:endParaRPr>
          </a:p>
          <a:p>
            <a:pPr lvl="1" eaLnBrk="1" hangingPunct="1"/>
            <a:r>
              <a:rPr lang="es-ES" altLang="en-US" sz="1600" b="0" i="0">
                <a:solidFill>
                  <a:srgbClr val="000099"/>
                </a:solidFill>
                <a:latin typeface="Arial" panose="020B0604020202020204" pitchFamily="34" charset="0"/>
              </a:rPr>
              <a:t>El primero es no-metal, silicio y germanio son semiconductores, estaño y plomo son metales</a:t>
            </a:r>
          </a:p>
          <a:p>
            <a:pPr lvl="1" eaLnBrk="1" hangingPunct="1"/>
            <a:r>
              <a:rPr lang="es-ES" altLang="en-US" sz="1600" b="0" i="0">
                <a:solidFill>
                  <a:srgbClr val="000099"/>
                </a:solidFill>
                <a:latin typeface="Arial" panose="020B0604020202020204" pitchFamily="34" charset="0"/>
              </a:rPr>
              <a:t>Presentan números de oxidación de +2. También forman compuestos con carácter covalente con nº de oxidación +4, especialmente con carbono y silicio</a:t>
            </a:r>
          </a:p>
          <a:p>
            <a:pPr lvl="1" eaLnBrk="1" hangingPunct="1"/>
            <a:r>
              <a:rPr lang="es-ES" altLang="en-US" sz="1600" b="0" i="0">
                <a:solidFill>
                  <a:srgbClr val="000099"/>
                </a:solidFill>
                <a:latin typeface="Arial" panose="020B0604020202020204" pitchFamily="34" charset="0"/>
              </a:rPr>
              <a:t>El carbono (y menos el silicio) pueden hibridar sus orbitales atómicos y formar distinto número de enlaces covalentes. Esto posibilita la formación de estructuras extensas en forma de cadenas o de anillos, base de la qúímica orgánica</a:t>
            </a:r>
          </a:p>
        </p:txBody>
      </p:sp>
      <p:pic>
        <p:nvPicPr>
          <p:cNvPr id="35848"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050" y="3933825"/>
            <a:ext cx="5256213" cy="272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9" name="Text Box 7"/>
          <p:cNvSpPr txBox="1">
            <a:spLocks noChangeArrowheads="1"/>
          </p:cNvSpPr>
          <p:nvPr/>
        </p:nvSpPr>
        <p:spPr bwMode="auto">
          <a:xfrm>
            <a:off x="7092950" y="404813"/>
            <a:ext cx="1944688"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
                <a:srgbClr val="FF3300"/>
              </a:buClr>
              <a:buFont typeface="Wingdings" panose="05000000000000000000" pitchFamily="2" charset="2"/>
              <a:buNone/>
            </a:pPr>
            <a:r>
              <a:rPr kumimoji="0" lang="es-ES" altLang="en-US" b="0" i="0">
                <a:latin typeface="Times New Roman" panose="02020603050405020304" pitchFamily="18" charset="0"/>
                <a:cs typeface="Times New Roman" panose="02020603050405020304" pitchFamily="18" charset="0"/>
              </a:rPr>
              <a:t>(apartado de solo lectura)</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3686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10. Elementos no metálicos de los grupos VA y IVA</a:t>
            </a:r>
          </a:p>
        </p:txBody>
      </p:sp>
      <p:sp>
        <p:nvSpPr>
          <p:cNvPr id="3686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36869" name="Text Box 7"/>
          <p:cNvSpPr txBox="1">
            <a:spLocks noChangeArrowheads="1"/>
          </p:cNvSpPr>
          <p:nvPr/>
        </p:nvSpPr>
        <p:spPr bwMode="auto">
          <a:xfrm>
            <a:off x="468313" y="620713"/>
            <a:ext cx="792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i="0">
                <a:solidFill>
                  <a:schemeClr val="accent1"/>
                </a:solidFill>
                <a:latin typeface="Arial" panose="020B0604020202020204" pitchFamily="34" charset="0"/>
              </a:rPr>
              <a:t>11. El carbono en la naturaleza</a:t>
            </a:r>
          </a:p>
        </p:txBody>
      </p:sp>
      <p:sp>
        <p:nvSpPr>
          <p:cNvPr id="36870"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F13EB720-0967-40FD-B57C-9EB611F0A41F}" type="slidenum">
              <a:rPr kumimoji="0" lang="en-US" altLang="en-US" sz="1400" b="0" i="0">
                <a:solidFill>
                  <a:schemeClr val="tx1"/>
                </a:solidFill>
                <a:latin typeface="Tahoma" panose="020B0604030504040204" pitchFamily="34" charset="0"/>
              </a:rPr>
              <a:pPr algn="r" eaLnBrk="1" hangingPunct="1">
                <a:spcBef>
                  <a:spcPct val="0"/>
                </a:spcBef>
                <a:buClrTx/>
                <a:buFontTx/>
                <a:buNone/>
              </a:pPr>
              <a:t>24</a:t>
            </a:fld>
            <a:endParaRPr kumimoji="0" lang="en-US" altLang="en-US" sz="1400" b="0" i="0">
              <a:solidFill>
                <a:schemeClr val="tx1"/>
              </a:solidFill>
              <a:latin typeface="Tahoma" panose="020B0604030504040204" pitchFamily="34" charset="0"/>
            </a:endParaRPr>
          </a:p>
        </p:txBody>
      </p:sp>
      <p:sp>
        <p:nvSpPr>
          <p:cNvPr id="36871" name="Rectangle 3"/>
          <p:cNvSpPr>
            <a:spLocks noChangeArrowheads="1"/>
          </p:cNvSpPr>
          <p:nvPr/>
        </p:nvSpPr>
        <p:spPr bwMode="auto">
          <a:xfrm>
            <a:off x="827088" y="1412875"/>
            <a:ext cx="7777162" cy="424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n-US" sz="1800" b="0" i="0">
                <a:solidFill>
                  <a:srgbClr val="333333"/>
                </a:solidFill>
                <a:latin typeface="Calibri" panose="020F0502020204030204" pitchFamily="34" charset="0"/>
              </a:rPr>
              <a:t>El carbono no es muy abundante en la naturaleza pero la cantidad y variedad de sus compuestos es muy alta. Es un elemento básico para la materia viva. </a:t>
            </a:r>
          </a:p>
          <a:p>
            <a:pPr eaLnBrk="1" hangingPunct="1">
              <a:spcBef>
                <a:spcPts val="600"/>
              </a:spcBef>
              <a:buClr>
                <a:srgbClr val="000099"/>
              </a:buClr>
              <a:buFont typeface="Wingdings" panose="05000000000000000000" pitchFamily="2" charset="2"/>
              <a:buChar char="à"/>
            </a:pPr>
            <a:r>
              <a:rPr lang="es-ES" altLang="en-US" sz="1800" b="0" i="0">
                <a:solidFill>
                  <a:srgbClr val="333399"/>
                </a:solidFill>
                <a:latin typeface="Calibri" panose="020F0502020204030204" pitchFamily="34" charset="0"/>
              </a:rPr>
              <a:t>En la naturaleza aparece libre en dos variedades cristalinas: </a:t>
            </a:r>
            <a:r>
              <a:rPr lang="es-ES" altLang="en-US" sz="1800" i="0">
                <a:solidFill>
                  <a:srgbClr val="333399"/>
                </a:solidFill>
                <a:latin typeface="Calibri" panose="020F0502020204030204" pitchFamily="34" charset="0"/>
              </a:rPr>
              <a:t>diamante</a:t>
            </a:r>
            <a:r>
              <a:rPr lang="es-ES" altLang="en-US" sz="1800" b="0" i="0">
                <a:solidFill>
                  <a:srgbClr val="333399"/>
                </a:solidFill>
                <a:latin typeface="Calibri" panose="020F0502020204030204" pitchFamily="34" charset="0"/>
              </a:rPr>
              <a:t> y </a:t>
            </a:r>
            <a:r>
              <a:rPr lang="es-ES" altLang="en-US" sz="1800" i="0">
                <a:solidFill>
                  <a:srgbClr val="333399"/>
                </a:solidFill>
                <a:latin typeface="Calibri" panose="020F0502020204030204" pitchFamily="34" charset="0"/>
              </a:rPr>
              <a:t>grafito</a:t>
            </a:r>
            <a:r>
              <a:rPr lang="es-ES" altLang="en-US" sz="1800" b="0" i="0">
                <a:solidFill>
                  <a:srgbClr val="333399"/>
                </a:solidFill>
                <a:latin typeface="Calibri" panose="020F0502020204030204" pitchFamily="34" charset="0"/>
              </a:rPr>
              <a:t>, y también en fase amorfa (impurificado con otros elementos) en el </a:t>
            </a:r>
            <a:r>
              <a:rPr lang="es-ES" altLang="en-US" sz="1800" b="0">
                <a:solidFill>
                  <a:srgbClr val="333399"/>
                </a:solidFill>
                <a:latin typeface="Calibri" panose="020F0502020204030204" pitchFamily="34" charset="0"/>
              </a:rPr>
              <a:t>carbón mineral</a:t>
            </a:r>
            <a:r>
              <a:rPr lang="es-ES" altLang="en-US" sz="1800" b="0" i="0">
                <a:solidFill>
                  <a:srgbClr val="333399"/>
                </a:solidFill>
                <a:latin typeface="Calibri" panose="020F0502020204030204" pitchFamily="34" charset="0"/>
              </a:rPr>
              <a:t>.</a:t>
            </a:r>
          </a:p>
          <a:p>
            <a:pPr eaLnBrk="1" hangingPunct="1">
              <a:spcBef>
                <a:spcPts val="600"/>
              </a:spcBef>
              <a:buClr>
                <a:srgbClr val="000099"/>
              </a:buClr>
              <a:buFont typeface="Wingdings" panose="05000000000000000000" pitchFamily="2" charset="2"/>
              <a:buChar char="à"/>
            </a:pPr>
            <a:r>
              <a:rPr lang="es-ES" altLang="en-US" sz="1800" b="0" i="0">
                <a:solidFill>
                  <a:srgbClr val="333333"/>
                </a:solidFill>
                <a:latin typeface="Calibri" panose="020F0502020204030204" pitchFamily="34" charset="0"/>
              </a:rPr>
              <a:t>Combinado con el hidrógeno forma parte de los hidrocarburos del </a:t>
            </a:r>
            <a:r>
              <a:rPr lang="es-ES" altLang="en-US" sz="1800" b="0">
                <a:solidFill>
                  <a:srgbClr val="333333"/>
                </a:solidFill>
                <a:latin typeface="Calibri" panose="020F0502020204030204" pitchFamily="34" charset="0"/>
              </a:rPr>
              <a:t>gas natural</a:t>
            </a:r>
            <a:r>
              <a:rPr lang="es-ES" altLang="en-US" sz="1800" b="0" i="0">
                <a:solidFill>
                  <a:srgbClr val="333333"/>
                </a:solidFill>
                <a:latin typeface="Calibri" panose="020F0502020204030204" pitchFamily="34" charset="0"/>
              </a:rPr>
              <a:t> y del </a:t>
            </a:r>
            <a:r>
              <a:rPr lang="es-ES" altLang="en-US" sz="1800" b="0">
                <a:solidFill>
                  <a:srgbClr val="333333"/>
                </a:solidFill>
                <a:latin typeface="Calibri" panose="020F0502020204030204" pitchFamily="34" charset="0"/>
              </a:rPr>
              <a:t>petróleo</a:t>
            </a:r>
            <a:r>
              <a:rPr lang="es-ES" altLang="en-US" sz="1800" b="0" i="0">
                <a:solidFill>
                  <a:srgbClr val="333333"/>
                </a:solidFill>
                <a:latin typeface="Calibri" panose="020F0502020204030204" pitchFamily="34" charset="0"/>
              </a:rPr>
              <a:t>. Combinado con otros elementos (O,N,H,S,…) forma gran variedad de compuestos orgánicos (alcoholes, éteres, aldehído y cetonas, ácidos, etc) y otros compuestos más complejos (proteínas, grasas, carbohidratos, etc)</a:t>
            </a:r>
          </a:p>
          <a:p>
            <a:pPr eaLnBrk="1" hangingPunct="1">
              <a:spcBef>
                <a:spcPts val="600"/>
              </a:spcBef>
              <a:buClr>
                <a:srgbClr val="000099"/>
              </a:buClr>
              <a:buFont typeface="Wingdings" panose="05000000000000000000" pitchFamily="2" charset="2"/>
              <a:buChar char="à"/>
            </a:pPr>
            <a:r>
              <a:rPr lang="es-ES" altLang="en-US" sz="1800" b="0" i="0">
                <a:solidFill>
                  <a:srgbClr val="333399"/>
                </a:solidFill>
                <a:latin typeface="Calibri" panose="020F0502020204030204" pitchFamily="34" charset="0"/>
              </a:rPr>
              <a:t>Forma depósitos salinos inorgánicos en forma de carbonatos de calcio y magnesio: caliza, dolomita, mármol. </a:t>
            </a:r>
          </a:p>
          <a:p>
            <a:pPr eaLnBrk="1" hangingPunct="1">
              <a:spcBef>
                <a:spcPts val="600"/>
              </a:spcBef>
              <a:buClr>
                <a:srgbClr val="000099"/>
              </a:buClr>
              <a:buFont typeface="Wingdings" panose="05000000000000000000" pitchFamily="2" charset="2"/>
              <a:buChar char="à"/>
            </a:pPr>
            <a:r>
              <a:rPr lang="es-ES" altLang="en-US" sz="1800" b="0" i="0">
                <a:solidFill>
                  <a:srgbClr val="333333"/>
                </a:solidFill>
                <a:latin typeface="Calibri" panose="020F0502020204030204" pitchFamily="34" charset="0"/>
              </a:rPr>
              <a:t>En el aire se encuentra en forma de dióxido de carbono, en una proporción del 0,03%, base para fotosíntesis de las plantas</a:t>
            </a:r>
            <a:endParaRPr lang="es-ES" altLang="en-US" sz="1800" b="0" i="0">
              <a:solidFill>
                <a:srgbClr val="000099"/>
              </a:solidFill>
              <a:latin typeface="Calibri" panose="020F0502020204030204" pitchFamily="34" charset="0"/>
            </a:endParaRPr>
          </a:p>
        </p:txBody>
      </p:sp>
      <p:sp>
        <p:nvSpPr>
          <p:cNvPr id="36872" name="Text Box 7"/>
          <p:cNvSpPr txBox="1">
            <a:spLocks noChangeArrowheads="1"/>
          </p:cNvSpPr>
          <p:nvPr/>
        </p:nvSpPr>
        <p:spPr bwMode="auto">
          <a:xfrm>
            <a:off x="7092950" y="404813"/>
            <a:ext cx="1944688"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
                <a:srgbClr val="FF3300"/>
              </a:buClr>
              <a:buFont typeface="Wingdings" panose="05000000000000000000" pitchFamily="2" charset="2"/>
              <a:buNone/>
            </a:pPr>
            <a:r>
              <a:rPr kumimoji="0" lang="es-ES" altLang="en-US" b="0" i="0">
                <a:latin typeface="Times New Roman" panose="02020603050405020304" pitchFamily="18" charset="0"/>
                <a:cs typeface="Times New Roman" panose="02020603050405020304" pitchFamily="18" charset="0"/>
              </a:rPr>
              <a:t>(apartado de solo lectura)</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3789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10. Elementos no metálicos de los grupos VA y IVA</a:t>
            </a:r>
          </a:p>
        </p:txBody>
      </p:sp>
      <p:sp>
        <p:nvSpPr>
          <p:cNvPr id="3789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37893" name="Text Box 7"/>
          <p:cNvSpPr txBox="1">
            <a:spLocks noChangeArrowheads="1"/>
          </p:cNvSpPr>
          <p:nvPr/>
        </p:nvSpPr>
        <p:spPr bwMode="auto">
          <a:xfrm>
            <a:off x="468313" y="620713"/>
            <a:ext cx="79200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i="0">
                <a:solidFill>
                  <a:schemeClr val="accent1"/>
                </a:solidFill>
                <a:latin typeface="Arial" panose="020B0604020202020204" pitchFamily="34" charset="0"/>
              </a:rPr>
              <a:t>El carbono en la naturaleza</a:t>
            </a:r>
          </a:p>
        </p:txBody>
      </p:sp>
      <p:sp>
        <p:nvSpPr>
          <p:cNvPr id="37894"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9F42551B-9399-4CCC-83F0-96C3EC405014}" type="slidenum">
              <a:rPr kumimoji="0" lang="en-US" altLang="en-US" sz="1400" b="0" i="0">
                <a:solidFill>
                  <a:schemeClr val="tx1"/>
                </a:solidFill>
                <a:latin typeface="Tahoma" panose="020B0604030504040204" pitchFamily="34" charset="0"/>
              </a:rPr>
              <a:pPr algn="r" eaLnBrk="1" hangingPunct="1">
                <a:spcBef>
                  <a:spcPct val="0"/>
                </a:spcBef>
                <a:buClrTx/>
                <a:buFontTx/>
                <a:buNone/>
              </a:pPr>
              <a:t>25</a:t>
            </a:fld>
            <a:endParaRPr kumimoji="0" lang="en-US" altLang="en-US" sz="1400" b="0" i="0">
              <a:solidFill>
                <a:schemeClr val="tx1"/>
              </a:solidFill>
              <a:latin typeface="Tahoma" panose="020B0604030504040204" pitchFamily="34" charset="0"/>
            </a:endParaRPr>
          </a:p>
        </p:txBody>
      </p:sp>
      <p:sp>
        <p:nvSpPr>
          <p:cNvPr id="37895" name="Rectangle 3"/>
          <p:cNvSpPr>
            <a:spLocks noChangeArrowheads="1"/>
          </p:cNvSpPr>
          <p:nvPr/>
        </p:nvSpPr>
        <p:spPr bwMode="auto">
          <a:xfrm>
            <a:off x="684213" y="1196975"/>
            <a:ext cx="4395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6700" indent="-2667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b="0" i="0">
                <a:latin typeface="Calibri" panose="020F0502020204030204" pitchFamily="34" charset="0"/>
              </a:rPr>
              <a:t>Diamante y grafito</a:t>
            </a:r>
          </a:p>
        </p:txBody>
      </p:sp>
      <p:sp>
        <p:nvSpPr>
          <p:cNvPr id="37896" name="Rectangle 3"/>
          <p:cNvSpPr>
            <a:spLocks noChangeArrowheads="1"/>
          </p:cNvSpPr>
          <p:nvPr/>
        </p:nvSpPr>
        <p:spPr bwMode="auto">
          <a:xfrm>
            <a:off x="803275" y="1773238"/>
            <a:ext cx="53530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4150" indent="-1841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800" b="0" i="0">
                <a:latin typeface="Calibri" panose="020F0502020204030204" pitchFamily="34" charset="0"/>
                <a:sym typeface="Wingdings" panose="05000000000000000000" pitchFamily="2" charset="2"/>
              </a:rPr>
              <a:t>En condiciones normales de </a:t>
            </a:r>
            <a:r>
              <a:rPr lang="es-ES" altLang="en-US" sz="1800" b="0">
                <a:latin typeface="Calibri" panose="020F0502020204030204" pitchFamily="34" charset="0"/>
                <a:sym typeface="Wingdings" panose="05000000000000000000" pitchFamily="2" charset="2"/>
              </a:rPr>
              <a:t>T</a:t>
            </a:r>
            <a:r>
              <a:rPr lang="es-ES" altLang="en-US" sz="1800" b="0" i="0">
                <a:latin typeface="Calibri" panose="020F0502020204030204" pitchFamily="34" charset="0"/>
                <a:sym typeface="Wingdings" panose="05000000000000000000" pitchFamily="2" charset="2"/>
              </a:rPr>
              <a:t> y </a:t>
            </a:r>
            <a:r>
              <a:rPr lang="es-ES" altLang="en-US" sz="1800" b="0">
                <a:latin typeface="Calibri" panose="020F0502020204030204" pitchFamily="34" charset="0"/>
                <a:sym typeface="Wingdings" panose="05000000000000000000" pitchFamily="2" charset="2"/>
              </a:rPr>
              <a:t>P</a:t>
            </a:r>
            <a:r>
              <a:rPr lang="es-ES" altLang="en-US" sz="1800" b="0" i="0">
                <a:latin typeface="Calibri" panose="020F0502020204030204" pitchFamily="34" charset="0"/>
                <a:sym typeface="Wingdings" panose="05000000000000000000" pitchFamily="2" charset="2"/>
              </a:rPr>
              <a:t>, la forma cristalina más estable es el grafito. La transformación de diamante en grafito sería espontánea, pero su velocidad muy lenta</a:t>
            </a:r>
            <a:endParaRPr lang="es-ES" altLang="en-US" sz="1800" b="0" i="0">
              <a:latin typeface="Calibri" panose="020F0502020204030204" pitchFamily="34" charset="0"/>
              <a:cs typeface="Times New Roman" panose="02020603050405020304" pitchFamily="18" charset="0"/>
              <a:sym typeface="Wingdings" panose="05000000000000000000" pitchFamily="2" charset="2"/>
            </a:endParaRPr>
          </a:p>
        </p:txBody>
      </p:sp>
      <p:pic>
        <p:nvPicPr>
          <p:cNvPr id="37897" name="Picture 10" descr="FG23_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0975" y="2060575"/>
            <a:ext cx="240982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8"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3068638"/>
            <a:ext cx="37401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9" name="Rectangle 3"/>
          <p:cNvSpPr>
            <a:spLocks noChangeArrowheads="1"/>
          </p:cNvSpPr>
          <p:nvPr/>
        </p:nvSpPr>
        <p:spPr bwMode="auto">
          <a:xfrm>
            <a:off x="803275" y="3644900"/>
            <a:ext cx="5713413"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4150" indent="-1841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800" b="0" i="0">
                <a:solidFill>
                  <a:srgbClr val="4D4D4D"/>
                </a:solidFill>
                <a:latin typeface="Calibri" panose="020F0502020204030204" pitchFamily="34" charset="0"/>
                <a:sym typeface="Wingdings" panose="05000000000000000000" pitchFamily="2" charset="2"/>
              </a:rPr>
              <a:t>A </a:t>
            </a:r>
            <a:r>
              <a:rPr lang="es-ES" altLang="en-US" sz="1800" b="0">
                <a:solidFill>
                  <a:srgbClr val="4D4D4D"/>
                </a:solidFill>
                <a:latin typeface="Calibri" panose="020F0502020204030204" pitchFamily="34" charset="0"/>
                <a:sym typeface="Wingdings" panose="05000000000000000000" pitchFamily="2" charset="2"/>
              </a:rPr>
              <a:t>T</a:t>
            </a:r>
            <a:r>
              <a:rPr lang="es-ES" altLang="en-US" sz="1800" b="0" i="0">
                <a:solidFill>
                  <a:srgbClr val="4D4D4D"/>
                </a:solidFill>
                <a:latin typeface="Calibri" panose="020F0502020204030204" pitchFamily="34" charset="0"/>
                <a:sym typeface="Wingdings" panose="05000000000000000000" pitchFamily="2" charset="2"/>
              </a:rPr>
              <a:t> altas y </a:t>
            </a:r>
            <a:r>
              <a:rPr lang="es-ES" altLang="en-US" sz="1800" b="0">
                <a:solidFill>
                  <a:srgbClr val="4D4D4D"/>
                </a:solidFill>
                <a:latin typeface="Calibri" panose="020F0502020204030204" pitchFamily="34" charset="0"/>
                <a:sym typeface="Wingdings" panose="05000000000000000000" pitchFamily="2" charset="2"/>
              </a:rPr>
              <a:t>P</a:t>
            </a:r>
            <a:r>
              <a:rPr lang="es-ES" altLang="en-US" sz="1800" b="0" i="0">
                <a:solidFill>
                  <a:srgbClr val="4D4D4D"/>
                </a:solidFill>
                <a:latin typeface="Calibri" panose="020F0502020204030204" pitchFamily="34" charset="0"/>
                <a:sym typeface="Wingdings" panose="05000000000000000000" pitchFamily="2" charset="2"/>
              </a:rPr>
              <a:t> muy altas ( del orden de los 2000 MPa) la forma estable es el diamante. </a:t>
            </a:r>
          </a:p>
          <a:p>
            <a:pPr eaLnBrk="1" hangingPunct="1">
              <a:buClr>
                <a:srgbClr val="FF0000"/>
              </a:buClr>
            </a:pPr>
            <a:r>
              <a:rPr lang="es-ES" altLang="en-US" sz="1800" b="0" i="0">
                <a:latin typeface="Calibri" panose="020F0502020204030204" pitchFamily="34" charset="0"/>
                <a:sym typeface="Wingdings" panose="05000000000000000000" pitchFamily="2" charset="2"/>
              </a:rPr>
              <a:t>El </a:t>
            </a:r>
            <a:r>
              <a:rPr lang="es-ES" altLang="en-US" sz="1800" i="0">
                <a:latin typeface="Calibri" panose="020F0502020204030204" pitchFamily="34" charset="0"/>
                <a:sym typeface="Wingdings" panose="05000000000000000000" pitchFamily="2" charset="2"/>
              </a:rPr>
              <a:t>diamante</a:t>
            </a:r>
            <a:r>
              <a:rPr lang="es-ES" altLang="en-US" sz="1800" b="0" i="0">
                <a:latin typeface="Calibri" panose="020F0502020204030204" pitchFamily="34" charset="0"/>
                <a:sym typeface="Wingdings" panose="05000000000000000000" pitchFamily="2" charset="2"/>
              </a:rPr>
              <a:t> es la sustancia natural más dura que se conoce y su punto de fusión también es el más elevado (4830°C). No es conductor, es un aislante casi perfecto. </a:t>
            </a:r>
          </a:p>
          <a:p>
            <a:pPr eaLnBrk="1" hangingPunct="1">
              <a:buClr>
                <a:srgbClr val="FF0000"/>
              </a:buClr>
            </a:pPr>
            <a:r>
              <a:rPr lang="es-ES" altLang="en-US" sz="1800" b="0" i="0">
                <a:solidFill>
                  <a:srgbClr val="333399"/>
                </a:solidFill>
                <a:latin typeface="Calibri" panose="020F0502020204030204" pitchFamily="34" charset="0"/>
                <a:sym typeface="Wingdings" panose="05000000000000000000" pitchFamily="2" charset="2"/>
              </a:rPr>
              <a:t>Muy apreciado en joyería: cuando está puro forma cristales incoloros transparentes; pequeñas impurezas de elementos metálicos le dan otros colores característicos</a:t>
            </a:r>
          </a:p>
        </p:txBody>
      </p:sp>
      <p:pic>
        <p:nvPicPr>
          <p:cNvPr id="37900" name="Picture 17" descr="FG23_P934-1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7050" y="4706938"/>
            <a:ext cx="1797050"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1" name="Picture 19" descr="http://3.bp.blogspot.com/-PGf5rzOBpaw/Tp5HJjJwugI/AAAAAAAAAOQ/FLkxz6Dj0Rc/s1600/diamante%2Bcarbon.jpg"/>
          <p:cNvPicPr>
            <a:picLocks noChangeAspect="1" noChangeArrowheads="1"/>
          </p:cNvPicPr>
          <p:nvPr/>
        </p:nvPicPr>
        <p:blipFill>
          <a:blip r:embed="rId5">
            <a:extLst>
              <a:ext uri="{28A0092B-C50C-407E-A947-70E740481C1C}">
                <a14:useLocalDpi xmlns:a14="http://schemas.microsoft.com/office/drawing/2010/main" val="0"/>
              </a:ext>
            </a:extLst>
          </a:blip>
          <a:srcRect l="6264" t="12462" r="1462" b="11551"/>
          <a:stretch>
            <a:fillRect/>
          </a:stretch>
        </p:blipFill>
        <p:spPr bwMode="auto">
          <a:xfrm>
            <a:off x="6804025" y="836613"/>
            <a:ext cx="1944688"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3891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10. Elementos no metálicos de los grupos VA y IVA</a:t>
            </a:r>
          </a:p>
        </p:txBody>
      </p:sp>
      <p:sp>
        <p:nvSpPr>
          <p:cNvPr id="3891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3891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A21003FF-827B-4E6B-96A5-E920297C763B}" type="slidenum">
              <a:rPr kumimoji="0" lang="en-US" altLang="en-US" sz="1400" b="0" i="0">
                <a:solidFill>
                  <a:schemeClr val="tx1"/>
                </a:solidFill>
                <a:latin typeface="Tahoma" panose="020B0604030504040204" pitchFamily="34" charset="0"/>
              </a:rPr>
              <a:pPr algn="r" eaLnBrk="1" hangingPunct="1">
                <a:spcBef>
                  <a:spcPct val="0"/>
                </a:spcBef>
                <a:buClrTx/>
                <a:buFontTx/>
                <a:buNone/>
              </a:pPr>
              <a:t>26</a:t>
            </a:fld>
            <a:endParaRPr kumimoji="0" lang="en-US" altLang="en-US" sz="1400" b="0" i="0">
              <a:solidFill>
                <a:schemeClr val="tx1"/>
              </a:solidFill>
              <a:latin typeface="Tahoma" panose="020B0604030504040204" pitchFamily="34" charset="0"/>
            </a:endParaRPr>
          </a:p>
        </p:txBody>
      </p:sp>
      <p:sp>
        <p:nvSpPr>
          <p:cNvPr id="38918" name="Rectangle 3"/>
          <p:cNvSpPr>
            <a:spLocks noChangeArrowheads="1"/>
          </p:cNvSpPr>
          <p:nvPr/>
        </p:nvSpPr>
        <p:spPr bwMode="auto">
          <a:xfrm>
            <a:off x="827088" y="4797425"/>
            <a:ext cx="7872412" cy="160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4150" indent="-1841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600" b="0" i="0">
                <a:solidFill>
                  <a:schemeClr val="tx1"/>
                </a:solidFill>
                <a:latin typeface="Times New Roman" panose="02020603050405020304" pitchFamily="18" charset="0"/>
                <a:sym typeface="Wingdings" panose="05000000000000000000" pitchFamily="2" charset="2"/>
              </a:rPr>
              <a:t>El </a:t>
            </a:r>
            <a:r>
              <a:rPr lang="es-ES" altLang="en-US" sz="1600" i="0">
                <a:solidFill>
                  <a:schemeClr val="tx1"/>
                </a:solidFill>
                <a:latin typeface="Times New Roman" panose="02020603050405020304" pitchFamily="18" charset="0"/>
                <a:sym typeface="Wingdings" panose="05000000000000000000" pitchFamily="2" charset="2"/>
              </a:rPr>
              <a:t>grafito</a:t>
            </a:r>
            <a:r>
              <a:rPr lang="es-ES" altLang="en-US" sz="1600" b="0" i="0">
                <a:solidFill>
                  <a:schemeClr val="tx1"/>
                </a:solidFill>
                <a:latin typeface="Times New Roman" panose="02020603050405020304" pitchFamily="18" charset="0"/>
                <a:sym typeface="Wingdings" panose="05000000000000000000" pitchFamily="2" charset="2"/>
              </a:rPr>
              <a:t> tiene una red tridimensional distinta: los átomos de carbono se unen con tres átomos vecinos en el mismo plano, con hibridación </a:t>
            </a:r>
            <a:r>
              <a:rPr lang="es-ES" altLang="en-US" sz="1600" b="0">
                <a:solidFill>
                  <a:schemeClr val="tx1"/>
                </a:solidFill>
                <a:latin typeface="Times New Roman" panose="02020603050405020304" pitchFamily="18" charset="0"/>
                <a:sym typeface="Wingdings" panose="05000000000000000000" pitchFamily="2" charset="2"/>
              </a:rPr>
              <a:t>sp</a:t>
            </a:r>
            <a:r>
              <a:rPr lang="es-ES" altLang="en-US" sz="1600" b="0" i="0" baseline="30000">
                <a:solidFill>
                  <a:schemeClr val="tx1"/>
                </a:solidFill>
                <a:latin typeface="Times New Roman" panose="02020603050405020304" pitchFamily="18" charset="0"/>
                <a:sym typeface="Wingdings" panose="05000000000000000000" pitchFamily="2" charset="2"/>
              </a:rPr>
              <a:t>2</a:t>
            </a:r>
            <a:r>
              <a:rPr lang="es-ES" altLang="en-US" sz="1600" b="0" i="0">
                <a:solidFill>
                  <a:schemeClr val="tx1"/>
                </a:solidFill>
                <a:latin typeface="Times New Roman" panose="02020603050405020304" pitchFamily="18" charset="0"/>
                <a:sym typeface="Wingdings" panose="05000000000000000000" pitchFamily="2" charset="2"/>
              </a:rPr>
              <a:t>, distancias de 0,142 nm y ángulos de enlace de 120°.</a:t>
            </a:r>
          </a:p>
          <a:p>
            <a:pPr eaLnBrk="1" hangingPunct="1">
              <a:buClr>
                <a:srgbClr val="FF0000"/>
              </a:buClr>
            </a:pPr>
            <a:r>
              <a:rPr lang="es-ES" altLang="en-US" sz="1600" b="0" i="0">
                <a:solidFill>
                  <a:srgbClr val="292929"/>
                </a:solidFill>
                <a:latin typeface="Times New Roman" panose="02020603050405020304" pitchFamily="18" charset="0"/>
                <a:sym typeface="Wingdings" panose="05000000000000000000" pitchFamily="2" charset="2"/>
              </a:rPr>
              <a:t>Los planos se unen mediante enlaces deslocalizados (tipo </a:t>
            </a:r>
            <a:r>
              <a:rPr lang="el-GR" altLang="en-US" sz="1600" b="0" i="0">
                <a:solidFill>
                  <a:srgbClr val="292929"/>
                </a:solidFill>
                <a:latin typeface="Times New Roman" panose="02020603050405020304" pitchFamily="18" charset="0"/>
                <a:cs typeface="Calibri" panose="020F0502020204030204" pitchFamily="34" charset="0"/>
                <a:sym typeface="Wingdings" panose="05000000000000000000" pitchFamily="2" charset="2"/>
              </a:rPr>
              <a:t>π</a:t>
            </a:r>
            <a:r>
              <a:rPr lang="es-ES" altLang="en-US" sz="1600" b="0" i="0">
                <a:solidFill>
                  <a:srgbClr val="292929"/>
                </a:solidFill>
                <a:latin typeface="Times New Roman" panose="02020603050405020304" pitchFamily="18" charset="0"/>
                <a:cs typeface="Calibri" panose="020F0502020204030204" pitchFamily="34" charset="0"/>
                <a:sym typeface="Wingdings" panose="05000000000000000000" pitchFamily="2" charset="2"/>
              </a:rPr>
              <a:t>), más débiles, creados por electrones </a:t>
            </a:r>
            <a:r>
              <a:rPr lang="es-ES" altLang="en-US" sz="1600" b="0">
                <a:solidFill>
                  <a:srgbClr val="292929"/>
                </a:solidFill>
                <a:latin typeface="Times New Roman" panose="02020603050405020304" pitchFamily="18" charset="0"/>
                <a:cs typeface="Calibri" panose="020F0502020204030204" pitchFamily="34" charset="0"/>
                <a:sym typeface="Wingdings" panose="05000000000000000000" pitchFamily="2" charset="2"/>
              </a:rPr>
              <a:t>p</a:t>
            </a:r>
            <a:r>
              <a:rPr lang="es-ES" altLang="en-US" sz="1600" b="0" i="0">
                <a:solidFill>
                  <a:srgbClr val="292929"/>
                </a:solidFill>
                <a:latin typeface="Times New Roman" panose="02020603050405020304" pitchFamily="18" charset="0"/>
                <a:cs typeface="Calibri" panose="020F0502020204030204" pitchFamily="34" charset="0"/>
                <a:sym typeface="Wingdings" panose="05000000000000000000" pitchFamily="2" charset="2"/>
              </a:rPr>
              <a:t> del C no utilizados en la hibridación </a:t>
            </a:r>
            <a:r>
              <a:rPr lang="es-ES" altLang="en-US" sz="1600" b="0">
                <a:solidFill>
                  <a:srgbClr val="292929"/>
                </a:solidFill>
                <a:latin typeface="Times New Roman" panose="02020603050405020304" pitchFamily="18" charset="0"/>
                <a:cs typeface="Calibri" panose="020F0502020204030204" pitchFamily="34" charset="0"/>
                <a:sym typeface="Wingdings" panose="05000000000000000000" pitchFamily="2" charset="2"/>
              </a:rPr>
              <a:t>sp</a:t>
            </a:r>
            <a:r>
              <a:rPr lang="es-ES" altLang="en-US" sz="1600" b="0" i="0" baseline="30000">
                <a:solidFill>
                  <a:srgbClr val="292929"/>
                </a:solidFill>
                <a:latin typeface="Times New Roman" panose="02020603050405020304" pitchFamily="18" charset="0"/>
                <a:cs typeface="Calibri" panose="020F0502020204030204" pitchFamily="34" charset="0"/>
                <a:sym typeface="Wingdings" panose="05000000000000000000" pitchFamily="2" charset="2"/>
              </a:rPr>
              <a:t>2</a:t>
            </a:r>
            <a:r>
              <a:rPr lang="es-ES" altLang="en-US" sz="1600" b="0" i="0">
                <a:solidFill>
                  <a:srgbClr val="292929"/>
                </a:solidFill>
                <a:latin typeface="Times New Roman" panose="02020603050405020304" pitchFamily="18" charset="0"/>
                <a:cs typeface="Calibri" panose="020F0502020204030204" pitchFamily="34" charset="0"/>
                <a:sym typeface="Wingdings" panose="05000000000000000000" pitchFamily="2" charset="2"/>
              </a:rPr>
              <a:t>. La distancia entre planos es mayor 0,340 nm, pueden deslizar unos sobre otros y esto le da al grafito una estructura laminar</a:t>
            </a:r>
            <a:endParaRPr lang="el-GR" altLang="en-US" sz="1600" b="0" i="0">
              <a:solidFill>
                <a:srgbClr val="292929"/>
              </a:solidFill>
              <a:latin typeface="Times New Roman" panose="02020603050405020304" pitchFamily="18" charset="0"/>
              <a:cs typeface="Calibri" panose="020F0502020204030204" pitchFamily="34" charset="0"/>
              <a:sym typeface="Wingdings" panose="05000000000000000000" pitchFamily="2" charset="2"/>
            </a:endParaRPr>
          </a:p>
        </p:txBody>
      </p:sp>
      <p:sp>
        <p:nvSpPr>
          <p:cNvPr id="38919" name="Text Box 7"/>
          <p:cNvSpPr txBox="1">
            <a:spLocks noChangeArrowheads="1"/>
          </p:cNvSpPr>
          <p:nvPr/>
        </p:nvSpPr>
        <p:spPr bwMode="auto">
          <a:xfrm>
            <a:off x="468313" y="620713"/>
            <a:ext cx="6938962"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i="0">
                <a:solidFill>
                  <a:schemeClr val="accent1"/>
                </a:solidFill>
                <a:latin typeface="Arial" panose="020B0604020202020204" pitchFamily="34" charset="0"/>
              </a:rPr>
              <a:t>El carbono en la naturaleza</a:t>
            </a:r>
          </a:p>
          <a:p>
            <a:pPr eaLnBrk="1" hangingPunct="1">
              <a:spcBef>
                <a:spcPct val="0"/>
              </a:spcBef>
              <a:buClr>
                <a:srgbClr val="FF3300"/>
              </a:buClr>
              <a:buFont typeface="Wingdings" panose="05000000000000000000" pitchFamily="2" charset="2"/>
              <a:buNone/>
            </a:pPr>
            <a:r>
              <a:rPr kumimoji="0" lang="es-ES" altLang="en-US" sz="1800" i="0">
                <a:solidFill>
                  <a:srgbClr val="C00000"/>
                </a:solidFill>
                <a:latin typeface="Arial" panose="020B0604020202020204" pitchFamily="34" charset="0"/>
                <a:sym typeface="Wingdings" panose="05000000000000000000" pitchFamily="2" charset="2"/>
              </a:rPr>
              <a:t>     </a:t>
            </a:r>
            <a:r>
              <a:rPr kumimoji="0" lang="es-ES" altLang="en-US" sz="180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Diamante y grafito</a:t>
            </a:r>
          </a:p>
        </p:txBody>
      </p:sp>
      <p:sp>
        <p:nvSpPr>
          <p:cNvPr id="38920" name="Rectangle 21"/>
          <p:cNvSpPr>
            <a:spLocks noChangeArrowheads="1"/>
          </p:cNvSpPr>
          <p:nvPr/>
        </p:nvSpPr>
        <p:spPr bwMode="auto">
          <a:xfrm>
            <a:off x="798513" y="1628775"/>
            <a:ext cx="80645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600" b="0" i="0">
                <a:latin typeface="Times New Roman" panose="02020603050405020304" pitchFamily="18" charset="0"/>
                <a:cs typeface="Times New Roman" panose="02020603050405020304" pitchFamily="18" charset="0"/>
                <a:sym typeface="Wingdings" panose="05000000000000000000" pitchFamily="2" charset="2"/>
              </a:rPr>
              <a:t>La estructura del </a:t>
            </a:r>
            <a:r>
              <a:rPr lang="es-ES" altLang="en-US" sz="1600" i="0">
                <a:latin typeface="Times New Roman" panose="02020603050405020304" pitchFamily="18" charset="0"/>
                <a:cs typeface="Times New Roman" panose="02020603050405020304" pitchFamily="18" charset="0"/>
                <a:sym typeface="Wingdings" panose="05000000000000000000" pitchFamily="2" charset="2"/>
              </a:rPr>
              <a:t>diamante</a:t>
            </a:r>
            <a:r>
              <a:rPr lang="es-ES" altLang="en-US" sz="1600" b="0" i="0">
                <a:latin typeface="Times New Roman" panose="02020603050405020304" pitchFamily="18" charset="0"/>
                <a:cs typeface="Times New Roman" panose="02020603050405020304" pitchFamily="18" charset="0"/>
                <a:sym typeface="Wingdings" panose="05000000000000000000" pitchFamily="2" charset="2"/>
              </a:rPr>
              <a:t> está formada por una red cristalina tridimensional, con átomos de C unidos mediante hibridación </a:t>
            </a:r>
            <a:r>
              <a:rPr lang="es-ES" altLang="en-US" sz="1600" b="0">
                <a:latin typeface="Times New Roman" panose="02020603050405020304" pitchFamily="18" charset="0"/>
                <a:cs typeface="Times New Roman" panose="02020603050405020304" pitchFamily="18" charset="0"/>
                <a:sym typeface="Wingdings" panose="05000000000000000000" pitchFamily="2" charset="2"/>
              </a:rPr>
              <a:t>sp</a:t>
            </a:r>
            <a:r>
              <a:rPr lang="es-ES" altLang="en-US" sz="1600" b="0" i="0" baseline="30000">
                <a:latin typeface="Times New Roman" panose="02020603050405020304" pitchFamily="18" charset="0"/>
                <a:cs typeface="Times New Roman" panose="02020603050405020304" pitchFamily="18" charset="0"/>
                <a:sym typeface="Wingdings" panose="05000000000000000000" pitchFamily="2" charset="2"/>
              </a:rPr>
              <a:t>3</a:t>
            </a:r>
            <a:r>
              <a:rPr lang="es-ES" altLang="en-US" sz="1600" b="0" i="0">
                <a:latin typeface="Times New Roman" panose="02020603050405020304" pitchFamily="18" charset="0"/>
                <a:cs typeface="Times New Roman" panose="02020603050405020304" pitchFamily="18" charset="0"/>
                <a:sym typeface="Wingdings" panose="05000000000000000000" pitchFamily="2" charset="2"/>
              </a:rPr>
              <a:t>, ángulos de enlace de 109° y distancias de 0,155 nm. Sus propiedades (dureza, fragilidad, etc) se deben a la alta energía y la rigidez del enlace, y la localización de los electrones de enlace.</a:t>
            </a:r>
          </a:p>
        </p:txBody>
      </p:sp>
      <p:pic>
        <p:nvPicPr>
          <p:cNvPr id="38921" name="Picture 23" descr="http://www.revista.unam.mx/vol.11/num3/art26/imagenes/fi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2914650"/>
            <a:ext cx="4176713"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3993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10. Elementos no metálicos de los grupos VA y IVA</a:t>
            </a:r>
          </a:p>
        </p:txBody>
      </p:sp>
      <p:sp>
        <p:nvSpPr>
          <p:cNvPr id="3994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3994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BD7843D2-F795-4DAE-A157-8FDD1BAA4C24}" type="slidenum">
              <a:rPr kumimoji="0" lang="en-US" altLang="en-US" sz="1400" b="0" i="0">
                <a:solidFill>
                  <a:schemeClr val="tx1"/>
                </a:solidFill>
                <a:latin typeface="Tahoma" panose="020B0604030504040204" pitchFamily="34" charset="0"/>
              </a:rPr>
              <a:pPr algn="r" eaLnBrk="1" hangingPunct="1">
                <a:spcBef>
                  <a:spcPct val="0"/>
                </a:spcBef>
                <a:buClrTx/>
                <a:buFontTx/>
                <a:buNone/>
              </a:pPr>
              <a:t>27</a:t>
            </a:fld>
            <a:endParaRPr kumimoji="0" lang="en-US" altLang="en-US" sz="1400" b="0" i="0">
              <a:solidFill>
                <a:schemeClr val="tx1"/>
              </a:solidFill>
              <a:latin typeface="Tahoma" panose="020B0604030504040204" pitchFamily="34" charset="0"/>
            </a:endParaRPr>
          </a:p>
        </p:txBody>
      </p:sp>
      <p:sp>
        <p:nvSpPr>
          <p:cNvPr id="39942" name="Text Box 7"/>
          <p:cNvSpPr txBox="1">
            <a:spLocks noChangeArrowheads="1"/>
          </p:cNvSpPr>
          <p:nvPr/>
        </p:nvSpPr>
        <p:spPr bwMode="auto">
          <a:xfrm>
            <a:off x="468313" y="620713"/>
            <a:ext cx="6938962"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i="0">
                <a:solidFill>
                  <a:schemeClr val="accent1"/>
                </a:solidFill>
                <a:latin typeface="Arial" panose="020B0604020202020204" pitchFamily="34" charset="0"/>
              </a:rPr>
              <a:t>El carbono en la naturaleza</a:t>
            </a:r>
          </a:p>
          <a:p>
            <a:pPr eaLnBrk="1" hangingPunct="1">
              <a:spcBef>
                <a:spcPct val="0"/>
              </a:spcBef>
              <a:buClr>
                <a:srgbClr val="FF3300"/>
              </a:buClr>
              <a:buFont typeface="Wingdings" panose="05000000000000000000" pitchFamily="2" charset="2"/>
              <a:buNone/>
            </a:pPr>
            <a:r>
              <a:rPr kumimoji="0" lang="es-ES" altLang="en-US" sz="1800" i="0">
                <a:solidFill>
                  <a:srgbClr val="C00000"/>
                </a:solidFill>
                <a:latin typeface="Arial" panose="020B0604020202020204" pitchFamily="34" charset="0"/>
                <a:sym typeface="Wingdings" panose="05000000000000000000" pitchFamily="2" charset="2"/>
              </a:rPr>
              <a:t>     </a:t>
            </a:r>
            <a:r>
              <a:rPr kumimoji="0" lang="es-ES" altLang="en-US" sz="180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Diamante y grafito</a:t>
            </a:r>
          </a:p>
        </p:txBody>
      </p:sp>
      <p:sp>
        <p:nvSpPr>
          <p:cNvPr id="39943" name="Rectangle 3"/>
          <p:cNvSpPr>
            <a:spLocks noChangeArrowheads="1"/>
          </p:cNvSpPr>
          <p:nvPr/>
        </p:nvSpPr>
        <p:spPr bwMode="auto">
          <a:xfrm>
            <a:off x="900113" y="1700213"/>
            <a:ext cx="7704137"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4150" indent="-1841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800" b="0" i="0">
                <a:latin typeface="Calibri" panose="020F0502020204030204" pitchFamily="34" charset="0"/>
                <a:cs typeface="Times New Roman" panose="02020603050405020304" pitchFamily="18" charset="0"/>
                <a:sym typeface="Wingdings" panose="05000000000000000000" pitchFamily="2" charset="2"/>
              </a:rPr>
              <a:t>El grafito se emplea en forma de </a:t>
            </a:r>
            <a:r>
              <a:rPr lang="es-ES" altLang="en-US" sz="1800" b="0">
                <a:latin typeface="Calibri" panose="020F0502020204030204" pitchFamily="34" charset="0"/>
                <a:cs typeface="Times New Roman" panose="02020603050405020304" pitchFamily="18" charset="0"/>
                <a:sym typeface="Wingdings" panose="05000000000000000000" pitchFamily="2" charset="2"/>
              </a:rPr>
              <a:t>fibra de carbono</a:t>
            </a:r>
            <a:r>
              <a:rPr lang="es-ES" altLang="en-US" sz="1800" b="0" i="0">
                <a:latin typeface="Calibri" panose="020F0502020204030204" pitchFamily="34" charset="0"/>
                <a:cs typeface="Times New Roman" panose="02020603050405020304" pitchFamily="18" charset="0"/>
                <a:sym typeface="Wingdings" panose="05000000000000000000" pitchFamily="2" charset="2"/>
              </a:rPr>
              <a:t> para fabricar materiales compuestos (</a:t>
            </a:r>
            <a:r>
              <a:rPr lang="es-ES" altLang="en-US" sz="1800" b="0">
                <a:latin typeface="Calibri" panose="020F0502020204030204" pitchFamily="34" charset="0"/>
                <a:cs typeface="Times New Roman" panose="02020603050405020304" pitchFamily="18" charset="0"/>
                <a:sym typeface="Wingdings" panose="05000000000000000000" pitchFamily="2" charset="2"/>
              </a:rPr>
              <a:t>composites</a:t>
            </a:r>
            <a:r>
              <a:rPr lang="es-ES" altLang="en-US" sz="1800" b="0" i="0">
                <a:latin typeface="Calibri" panose="020F0502020204030204" pitchFamily="34" charset="0"/>
                <a:cs typeface="Times New Roman" panose="02020603050405020304" pitchFamily="18" charset="0"/>
                <a:sym typeface="Wingdings" panose="05000000000000000000" pitchFamily="2" charset="2"/>
              </a:rPr>
              <a:t>). Composites con matriz de resina epoxi y fibra de carbono se usan por su elevada resistencia y bajo peso en aeronáutica</a:t>
            </a:r>
          </a:p>
        </p:txBody>
      </p:sp>
      <p:sp>
        <p:nvSpPr>
          <p:cNvPr id="39944" name="Rectangle 3"/>
          <p:cNvSpPr>
            <a:spLocks noChangeArrowheads="1"/>
          </p:cNvSpPr>
          <p:nvPr/>
        </p:nvSpPr>
        <p:spPr bwMode="auto">
          <a:xfrm>
            <a:off x="900113" y="2708275"/>
            <a:ext cx="7872412"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4150" indent="-1841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800" b="0" i="0">
                <a:solidFill>
                  <a:schemeClr val="tx1"/>
                </a:solidFill>
                <a:latin typeface="Calibri" panose="020F0502020204030204" pitchFamily="34" charset="0"/>
                <a:cs typeface="Times New Roman" panose="02020603050405020304" pitchFamily="18" charset="0"/>
                <a:sym typeface="Wingdings" panose="05000000000000000000" pitchFamily="2" charset="2"/>
              </a:rPr>
              <a:t>Para producir fibra de carbono se parte de una matriz polimérica (</a:t>
            </a:r>
            <a:r>
              <a:rPr lang="es-ES" altLang="en-US" sz="1800" b="0">
                <a:solidFill>
                  <a:schemeClr val="tx1"/>
                </a:solidFill>
                <a:latin typeface="Calibri" panose="020F0502020204030204" pitchFamily="34" charset="0"/>
                <a:cs typeface="Times New Roman" panose="02020603050405020304" pitchFamily="18" charset="0"/>
                <a:sym typeface="Wingdings" panose="05000000000000000000" pitchFamily="2" charset="2"/>
              </a:rPr>
              <a:t>precursor</a:t>
            </a:r>
            <a:r>
              <a:rPr lang="es-ES" altLang="en-US" sz="1800" b="0" i="0">
                <a:solidFill>
                  <a:schemeClr val="tx1"/>
                </a:solidFill>
                <a:latin typeface="Calibri" panose="020F0502020204030204" pitchFamily="34" charset="0"/>
                <a:cs typeface="Times New Roman" panose="02020603050405020304" pitchFamily="18" charset="0"/>
                <a:sym typeface="Wingdings" panose="05000000000000000000" pitchFamily="2" charset="2"/>
              </a:rPr>
              <a:t>), que primero se calienta a 200°C en atmósfera de oxígeno (proceso de </a:t>
            </a:r>
            <a:r>
              <a:rPr lang="es-ES" altLang="en-US" sz="1800" b="0">
                <a:solidFill>
                  <a:schemeClr val="tx1"/>
                </a:solidFill>
                <a:latin typeface="Calibri" panose="020F0502020204030204" pitchFamily="34" charset="0"/>
                <a:cs typeface="Times New Roman" panose="02020603050405020304" pitchFamily="18" charset="0"/>
                <a:sym typeface="Wingdings" panose="05000000000000000000" pitchFamily="2" charset="2"/>
              </a:rPr>
              <a:t>estabilización</a:t>
            </a:r>
            <a:r>
              <a:rPr lang="es-ES" altLang="en-US" sz="1800" b="0" i="0">
                <a:solidFill>
                  <a:schemeClr val="tx1"/>
                </a:solidFill>
                <a:latin typeface="Calibri" panose="020F0502020204030204" pitchFamily="34" charset="0"/>
                <a:cs typeface="Times New Roman" panose="02020603050405020304" pitchFamily="18" charset="0"/>
                <a:sym typeface="Wingdings" panose="05000000000000000000" pitchFamily="2" charset="2"/>
              </a:rPr>
              <a:t>), y luego se calienta entre 1000° – 1500°C  (</a:t>
            </a:r>
            <a:r>
              <a:rPr lang="es-ES" altLang="en-US" sz="1800" b="0">
                <a:solidFill>
                  <a:schemeClr val="tx1"/>
                </a:solidFill>
                <a:latin typeface="Calibri" panose="020F0502020204030204" pitchFamily="34" charset="0"/>
                <a:cs typeface="Times New Roman" panose="02020603050405020304" pitchFamily="18" charset="0"/>
                <a:sym typeface="Wingdings" panose="05000000000000000000" pitchFamily="2" charset="2"/>
              </a:rPr>
              <a:t>carbonización</a:t>
            </a:r>
            <a:r>
              <a:rPr lang="es-ES" altLang="en-US" sz="1800" b="0" i="0">
                <a:solidFill>
                  <a:schemeClr val="tx1"/>
                </a:solidFill>
                <a:latin typeface="Calibri" panose="020F0502020204030204" pitchFamily="34" charset="0"/>
                <a:cs typeface="Times New Roman" panose="02020603050405020304" pitchFamily="18" charset="0"/>
                <a:sym typeface="Wingdings" panose="05000000000000000000" pitchFamily="2" charset="2"/>
              </a:rPr>
              <a:t>) para eliminar el H, O y N, quedando el esqueleto carbonado. Finalmente, se calienta la fibra por encima de 1800°C en atmósfera inerte (</a:t>
            </a:r>
            <a:r>
              <a:rPr lang="es-ES" altLang="en-US" sz="1800" b="0">
                <a:solidFill>
                  <a:schemeClr val="tx1"/>
                </a:solidFill>
                <a:latin typeface="Calibri" panose="020F0502020204030204" pitchFamily="34" charset="0"/>
                <a:cs typeface="Times New Roman" panose="02020603050405020304" pitchFamily="18" charset="0"/>
                <a:sym typeface="Wingdings" panose="05000000000000000000" pitchFamily="2" charset="2"/>
              </a:rPr>
              <a:t>gratificación</a:t>
            </a:r>
            <a:r>
              <a:rPr lang="es-ES" altLang="en-US" sz="1800" b="0" i="0">
                <a:solidFill>
                  <a:schemeClr val="tx1"/>
                </a:solidFill>
                <a:latin typeface="Calibri" panose="020F0502020204030204" pitchFamily="34" charset="0"/>
                <a:cs typeface="Times New Roman" panose="02020603050405020304" pitchFamily="18" charset="0"/>
                <a:sym typeface="Wingdings" panose="05000000000000000000" pitchFamily="2" charset="2"/>
              </a:rPr>
              <a:t>) lo que aumenta su resistencia a la tracción y su dureza.  </a:t>
            </a:r>
          </a:p>
        </p:txBody>
      </p:sp>
      <p:pic>
        <p:nvPicPr>
          <p:cNvPr id="39945" name="Picture 13" descr="http://1.bp.blogspot.com/-_5p5i4coqVg/Tq_YP_XrpTI/AAAAAAAABJA/D5z7xiXBuWg/s1600/foliatec-carbon-ad-08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4724400"/>
            <a:ext cx="2665413"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6" name="Picture 15" descr="http://img.nauticexpo.es/images_ne/photo-g/panel-sandwich-fibra-de-carbono-nido-de-abeja-37057-385887.jpg"/>
          <p:cNvPicPr>
            <a:picLocks noChangeAspect="1" noChangeArrowheads="1"/>
          </p:cNvPicPr>
          <p:nvPr/>
        </p:nvPicPr>
        <p:blipFill>
          <a:blip r:embed="rId3" cstate="print">
            <a:extLst>
              <a:ext uri="{28A0092B-C50C-407E-A947-70E740481C1C}">
                <a14:useLocalDpi xmlns:a14="http://schemas.microsoft.com/office/drawing/2010/main" val="0"/>
              </a:ext>
            </a:extLst>
          </a:blip>
          <a:srcRect b="10703"/>
          <a:stretch>
            <a:fillRect/>
          </a:stretch>
        </p:blipFill>
        <p:spPr bwMode="auto">
          <a:xfrm>
            <a:off x="5003800" y="4652963"/>
            <a:ext cx="2778125"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4096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10. Elementos no metálicos de los grupos VA y IVA</a:t>
            </a:r>
          </a:p>
        </p:txBody>
      </p:sp>
      <p:sp>
        <p:nvSpPr>
          <p:cNvPr id="4096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4096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16D05853-8FBA-4D26-810C-DA90A1EEE2E9}" type="slidenum">
              <a:rPr kumimoji="0" lang="en-US" altLang="en-US" sz="1400" b="0" i="0">
                <a:solidFill>
                  <a:schemeClr val="tx1"/>
                </a:solidFill>
                <a:latin typeface="Tahoma" panose="020B0604030504040204" pitchFamily="34" charset="0"/>
              </a:rPr>
              <a:pPr algn="r" eaLnBrk="1" hangingPunct="1">
                <a:spcBef>
                  <a:spcPct val="0"/>
                </a:spcBef>
                <a:buClrTx/>
                <a:buFontTx/>
                <a:buNone/>
              </a:pPr>
              <a:t>28</a:t>
            </a:fld>
            <a:endParaRPr kumimoji="0" lang="en-US" altLang="en-US" sz="1400" b="0" i="0">
              <a:solidFill>
                <a:schemeClr val="tx1"/>
              </a:solidFill>
              <a:latin typeface="Tahoma" panose="020B0604030504040204" pitchFamily="34" charset="0"/>
            </a:endParaRPr>
          </a:p>
        </p:txBody>
      </p:sp>
      <p:sp>
        <p:nvSpPr>
          <p:cNvPr id="40966" name="Text Box 7"/>
          <p:cNvSpPr txBox="1">
            <a:spLocks noChangeArrowheads="1"/>
          </p:cNvSpPr>
          <p:nvPr/>
        </p:nvSpPr>
        <p:spPr bwMode="auto">
          <a:xfrm>
            <a:off x="468313" y="620713"/>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i="0">
                <a:solidFill>
                  <a:srgbClr val="990033"/>
                </a:solidFill>
                <a:latin typeface="Arial" panose="020B0604020202020204" pitchFamily="34" charset="0"/>
              </a:rPr>
              <a:t>12. Óxidos del Carbono</a:t>
            </a:r>
          </a:p>
        </p:txBody>
      </p:sp>
      <p:sp>
        <p:nvSpPr>
          <p:cNvPr id="40967" name="Rectangle 3"/>
          <p:cNvSpPr>
            <a:spLocks noChangeArrowheads="1"/>
          </p:cNvSpPr>
          <p:nvPr/>
        </p:nvSpPr>
        <p:spPr bwMode="auto">
          <a:xfrm>
            <a:off x="755650" y="2492375"/>
            <a:ext cx="4395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6700" indent="-2667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i="0">
                <a:latin typeface="Calibri" panose="020F0502020204030204" pitchFamily="34" charset="0"/>
              </a:rPr>
              <a:t>Monóxido de carbono</a:t>
            </a:r>
          </a:p>
        </p:txBody>
      </p:sp>
      <p:sp>
        <p:nvSpPr>
          <p:cNvPr id="40968" name="Rectangle 3"/>
          <p:cNvSpPr>
            <a:spLocks noChangeArrowheads="1"/>
          </p:cNvSpPr>
          <p:nvPr/>
        </p:nvSpPr>
        <p:spPr bwMode="auto">
          <a:xfrm>
            <a:off x="827088" y="1412875"/>
            <a:ext cx="7777162"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n-US" sz="1800" b="0" i="0">
                <a:solidFill>
                  <a:srgbClr val="333333"/>
                </a:solidFill>
                <a:latin typeface="Calibri" panose="020F0502020204030204" pitchFamily="34" charset="0"/>
              </a:rPr>
              <a:t>El carbono puede formar dos óxidos dependiendo de las condiciones de la reacción: monóxido de carbono CO y dióxido de carbono (</a:t>
            </a:r>
            <a:r>
              <a:rPr lang="es-ES" altLang="en-US" sz="1800" b="0">
                <a:solidFill>
                  <a:srgbClr val="333333"/>
                </a:solidFill>
                <a:latin typeface="Calibri" panose="020F0502020204030204" pitchFamily="34" charset="0"/>
              </a:rPr>
              <a:t>anhídrido carbónico</a:t>
            </a:r>
            <a:r>
              <a:rPr lang="es-ES" altLang="en-US" sz="1800" b="0" i="0">
                <a:solidFill>
                  <a:srgbClr val="333333"/>
                </a:solidFill>
                <a:latin typeface="Calibri" panose="020F0502020204030204" pitchFamily="34" charset="0"/>
              </a:rPr>
              <a:t>) CO</a:t>
            </a:r>
            <a:r>
              <a:rPr lang="es-ES" altLang="en-US" sz="1800" b="0" i="0" baseline="-25000">
                <a:solidFill>
                  <a:srgbClr val="333333"/>
                </a:solidFill>
                <a:latin typeface="Calibri" panose="020F0502020204030204" pitchFamily="34" charset="0"/>
              </a:rPr>
              <a:t>2</a:t>
            </a:r>
            <a:r>
              <a:rPr lang="es-ES" altLang="en-US" sz="1800" b="0" i="0">
                <a:solidFill>
                  <a:srgbClr val="333333"/>
                </a:solidFill>
                <a:latin typeface="Calibri" panose="020F0502020204030204" pitchFamily="34" charset="0"/>
              </a:rPr>
              <a:t>.</a:t>
            </a:r>
          </a:p>
        </p:txBody>
      </p:sp>
      <p:sp>
        <p:nvSpPr>
          <p:cNvPr id="40969" name="Rectangle 3"/>
          <p:cNvSpPr>
            <a:spLocks noChangeArrowheads="1"/>
          </p:cNvSpPr>
          <p:nvPr/>
        </p:nvSpPr>
        <p:spPr bwMode="auto">
          <a:xfrm>
            <a:off x="827088" y="2917825"/>
            <a:ext cx="6481762"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n-US" sz="1600" b="0" i="0">
                <a:latin typeface="Calibri" panose="020F0502020204030204" pitchFamily="34" charset="0"/>
              </a:rPr>
              <a:t>Es un gas incoloro e inodoro muy tóxico. Se forma en la combustión del carbono con defecto de oxígeno, o por descomposición del CO</a:t>
            </a:r>
            <a:r>
              <a:rPr lang="es-ES" altLang="en-US" sz="1600" b="0" i="0" baseline="-25000">
                <a:latin typeface="Calibri" panose="020F0502020204030204" pitchFamily="34" charset="0"/>
              </a:rPr>
              <a:t>2</a:t>
            </a:r>
            <a:r>
              <a:rPr lang="es-ES" altLang="en-US" sz="1600" b="0" i="0">
                <a:latin typeface="Calibri" panose="020F0502020204030204" pitchFamily="34" charset="0"/>
              </a:rPr>
              <a:t> a alta temperatura:</a:t>
            </a:r>
          </a:p>
        </p:txBody>
      </p:sp>
      <p:pic>
        <p:nvPicPr>
          <p:cNvPr id="40970"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644900"/>
            <a:ext cx="4608513"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71" name="Rectangle 3"/>
          <p:cNvSpPr>
            <a:spLocks noChangeArrowheads="1"/>
          </p:cNvSpPr>
          <p:nvPr/>
        </p:nvSpPr>
        <p:spPr bwMode="auto">
          <a:xfrm>
            <a:off x="827088" y="4508500"/>
            <a:ext cx="7848600" cy="163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n-US" sz="1600" b="0" i="0">
                <a:solidFill>
                  <a:schemeClr val="tx1"/>
                </a:solidFill>
                <a:latin typeface="Calibri" panose="020F0502020204030204" pitchFamily="34" charset="0"/>
              </a:rPr>
              <a:t>A </a:t>
            </a:r>
            <a:r>
              <a:rPr lang="es-ES" altLang="en-US" sz="1600" b="0">
                <a:solidFill>
                  <a:schemeClr val="tx1"/>
                </a:solidFill>
                <a:latin typeface="Calibri" panose="020F0502020204030204" pitchFamily="34" charset="0"/>
              </a:rPr>
              <a:t>T</a:t>
            </a:r>
            <a:r>
              <a:rPr lang="es-ES" altLang="en-US" sz="1600" b="0" i="0">
                <a:solidFill>
                  <a:schemeClr val="tx1"/>
                </a:solidFill>
                <a:latin typeface="Calibri" panose="020F0502020204030204" pitchFamily="34" charset="0"/>
              </a:rPr>
              <a:t> elevadas, el CO es un agente reductor enérgico y por ello se usa para reducir los óxidos metálicos a metal en metalurgia. También puede formar complejos metálicos llamados </a:t>
            </a:r>
            <a:r>
              <a:rPr lang="es-ES" altLang="en-US" sz="1600" b="0">
                <a:solidFill>
                  <a:schemeClr val="tx1"/>
                </a:solidFill>
                <a:latin typeface="Calibri" panose="020F0502020204030204" pitchFamily="34" charset="0"/>
              </a:rPr>
              <a:t>carbonilos</a:t>
            </a:r>
            <a:r>
              <a:rPr lang="es-ES" altLang="en-US" sz="1600" b="0" i="0">
                <a:solidFill>
                  <a:schemeClr val="tx1"/>
                </a:solidFill>
                <a:latin typeface="Calibri" panose="020F0502020204030204" pitchFamily="34" charset="0"/>
              </a:rPr>
              <a:t>, como el niqueltetracarbonilo Ni(CO)</a:t>
            </a:r>
            <a:r>
              <a:rPr lang="es-ES" altLang="en-US" sz="1600" b="0" i="0" baseline="-25000">
                <a:solidFill>
                  <a:schemeClr val="tx1"/>
                </a:solidFill>
                <a:latin typeface="Calibri" panose="020F0502020204030204" pitchFamily="34" charset="0"/>
              </a:rPr>
              <a:t>4</a:t>
            </a:r>
            <a:r>
              <a:rPr lang="es-ES" altLang="en-US" sz="1600" b="0" i="0">
                <a:solidFill>
                  <a:schemeClr val="tx1"/>
                </a:solidFill>
                <a:latin typeface="Calibri" panose="020F0502020204030204" pitchFamily="34" charset="0"/>
              </a:rPr>
              <a:t>.</a:t>
            </a:r>
          </a:p>
          <a:p>
            <a:pPr eaLnBrk="1" hangingPunct="1">
              <a:spcBef>
                <a:spcPts val="600"/>
              </a:spcBef>
              <a:buClr>
                <a:srgbClr val="000099"/>
              </a:buClr>
              <a:buFont typeface="Wingdings" panose="05000000000000000000" pitchFamily="2" charset="2"/>
              <a:buChar char="à"/>
            </a:pPr>
            <a:r>
              <a:rPr lang="es-ES" altLang="en-US" sz="1600" b="0" i="0">
                <a:latin typeface="Calibri" panose="020F0502020204030204" pitchFamily="34" charset="0"/>
              </a:rPr>
              <a:t>En síntesis orgánica se usa para obtener distintos compuestos: </a:t>
            </a:r>
            <a:r>
              <a:rPr lang="es-ES" altLang="en-US" sz="1600" b="0">
                <a:latin typeface="Calibri" panose="020F0502020204030204" pitchFamily="34" charset="0"/>
              </a:rPr>
              <a:t>metanol</a:t>
            </a:r>
            <a:r>
              <a:rPr lang="es-ES" altLang="en-US" sz="1600" b="0" i="0">
                <a:latin typeface="Calibri" panose="020F0502020204030204" pitchFamily="34" charset="0"/>
              </a:rPr>
              <a:t> CH</a:t>
            </a:r>
            <a:r>
              <a:rPr lang="es-ES" altLang="en-US" sz="1600" b="0" i="0" baseline="-25000">
                <a:latin typeface="Calibri" panose="020F0502020204030204" pitchFamily="34" charset="0"/>
              </a:rPr>
              <a:t>3</a:t>
            </a:r>
            <a:r>
              <a:rPr lang="es-ES" altLang="en-US" sz="1600" b="0" i="0">
                <a:latin typeface="Calibri" panose="020F0502020204030204" pitchFamily="34" charset="0"/>
              </a:rPr>
              <a:t>OH, </a:t>
            </a:r>
            <a:r>
              <a:rPr lang="es-ES" altLang="en-US" sz="1600" b="0">
                <a:latin typeface="Calibri" panose="020F0502020204030204" pitchFamily="34" charset="0"/>
              </a:rPr>
              <a:t>fosgeno</a:t>
            </a:r>
            <a:r>
              <a:rPr lang="es-ES" altLang="en-US" sz="1600" b="0" i="0">
                <a:latin typeface="Calibri" panose="020F0502020204030204" pitchFamily="34" charset="0"/>
              </a:rPr>
              <a:t> COCl</a:t>
            </a:r>
            <a:r>
              <a:rPr lang="es-ES" altLang="en-US" sz="1600" b="0" i="0" baseline="-25000">
                <a:latin typeface="Calibri" panose="020F0502020204030204" pitchFamily="34" charset="0"/>
              </a:rPr>
              <a:t>2</a:t>
            </a:r>
            <a:r>
              <a:rPr lang="es-ES" altLang="en-US" sz="1600" b="0" i="0">
                <a:latin typeface="Calibri" panose="020F0502020204030204" pitchFamily="34" charset="0"/>
              </a:rPr>
              <a:t>, y compuestos hidrocarbonados similares al petróleo. Por ejemplo, durante la II Guerra Mundial se obtuvieron gasolinas sintéticas (método de Ficher-Tropsch). </a:t>
            </a:r>
          </a:p>
        </p:txBody>
      </p:sp>
      <p:pic>
        <p:nvPicPr>
          <p:cNvPr id="40972" name="Picture 23" descr="http://www.windows2universe.org/physical_science/chemistry/co_molecule_s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2492375"/>
            <a:ext cx="1516062"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3" name="Text Box 7"/>
          <p:cNvSpPr txBox="1">
            <a:spLocks noChangeArrowheads="1"/>
          </p:cNvSpPr>
          <p:nvPr/>
        </p:nvSpPr>
        <p:spPr bwMode="auto">
          <a:xfrm>
            <a:off x="7092950" y="404813"/>
            <a:ext cx="1944688"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
                <a:srgbClr val="FF3300"/>
              </a:buClr>
              <a:buFont typeface="Wingdings" panose="05000000000000000000" pitchFamily="2" charset="2"/>
              <a:buNone/>
            </a:pPr>
            <a:r>
              <a:rPr kumimoji="0" lang="es-ES" altLang="en-US" b="0" i="0">
                <a:latin typeface="Times New Roman" panose="02020603050405020304" pitchFamily="18" charset="0"/>
                <a:cs typeface="Times New Roman" panose="02020603050405020304" pitchFamily="18" charset="0"/>
              </a:rPr>
              <a:t>(apartado de solo lectura)</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4198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10. Elementos no metálicos de los grupos VA y IVA</a:t>
            </a:r>
          </a:p>
        </p:txBody>
      </p:sp>
      <p:sp>
        <p:nvSpPr>
          <p:cNvPr id="4198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4198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BFEBF1B4-1D1A-4820-AB9A-AEB5811313E0}" type="slidenum">
              <a:rPr kumimoji="0" lang="en-US" altLang="en-US" sz="1400" b="0" i="0">
                <a:solidFill>
                  <a:schemeClr val="tx1"/>
                </a:solidFill>
                <a:latin typeface="Tahoma" panose="020B0604030504040204" pitchFamily="34" charset="0"/>
              </a:rPr>
              <a:pPr algn="r" eaLnBrk="1" hangingPunct="1">
                <a:spcBef>
                  <a:spcPct val="0"/>
                </a:spcBef>
                <a:buClrTx/>
                <a:buFontTx/>
                <a:buNone/>
              </a:pPr>
              <a:t>29</a:t>
            </a:fld>
            <a:endParaRPr kumimoji="0" lang="en-US" altLang="en-US" sz="1400" b="0" i="0">
              <a:solidFill>
                <a:schemeClr val="tx1"/>
              </a:solidFill>
              <a:latin typeface="Tahoma" panose="020B0604030504040204" pitchFamily="34" charset="0"/>
            </a:endParaRPr>
          </a:p>
        </p:txBody>
      </p:sp>
      <p:sp>
        <p:nvSpPr>
          <p:cNvPr id="41990" name="Text Box 7"/>
          <p:cNvSpPr txBox="1">
            <a:spLocks noChangeArrowheads="1"/>
          </p:cNvSpPr>
          <p:nvPr/>
        </p:nvSpPr>
        <p:spPr bwMode="auto">
          <a:xfrm>
            <a:off x="468313" y="620713"/>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i="0">
                <a:solidFill>
                  <a:srgbClr val="990033"/>
                </a:solidFill>
                <a:latin typeface="Arial" panose="020B0604020202020204" pitchFamily="34" charset="0"/>
              </a:rPr>
              <a:t>Óxidos del Carbono</a:t>
            </a:r>
          </a:p>
        </p:txBody>
      </p:sp>
      <p:sp>
        <p:nvSpPr>
          <p:cNvPr id="41991" name="Rectangle 3"/>
          <p:cNvSpPr>
            <a:spLocks noChangeArrowheads="1"/>
          </p:cNvSpPr>
          <p:nvPr/>
        </p:nvSpPr>
        <p:spPr bwMode="auto">
          <a:xfrm>
            <a:off x="755650" y="1341438"/>
            <a:ext cx="4395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6700" indent="-2667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i="0">
                <a:latin typeface="Calibri" panose="020F0502020204030204" pitchFamily="34" charset="0"/>
              </a:rPr>
              <a:t>Dióxido de carbono</a:t>
            </a:r>
          </a:p>
        </p:txBody>
      </p:sp>
      <p:sp>
        <p:nvSpPr>
          <p:cNvPr id="41992" name="Rectangle 3"/>
          <p:cNvSpPr>
            <a:spLocks noChangeArrowheads="1"/>
          </p:cNvSpPr>
          <p:nvPr/>
        </p:nvSpPr>
        <p:spPr bwMode="auto">
          <a:xfrm>
            <a:off x="827088" y="1784350"/>
            <a:ext cx="5616575"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n-US" sz="1600" b="0" i="0">
                <a:latin typeface="Calibri" panose="020F0502020204030204" pitchFamily="34" charset="0"/>
              </a:rPr>
              <a:t>Es un gas incoloro e inodoro sin ninguna toxicidad. Sin embargo, cuando aparece en proporciones elevadas en el aire se comporta como un asfixiante físico porque reduce la presión parcial del oxígeno. Su molécula es no polar. </a:t>
            </a:r>
          </a:p>
        </p:txBody>
      </p:sp>
      <p:pic>
        <p:nvPicPr>
          <p:cNvPr id="41993" name="Picture 13" descr="http://www.windows2universe.org/physical_science/chemistry/co2_molecule_big.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2588" y="1557338"/>
            <a:ext cx="2205037"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4" name="Rectangle 3"/>
          <p:cNvSpPr>
            <a:spLocks noChangeArrowheads="1"/>
          </p:cNvSpPr>
          <p:nvPr/>
        </p:nvSpPr>
        <p:spPr bwMode="auto">
          <a:xfrm>
            <a:off x="827088" y="2924175"/>
            <a:ext cx="81375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n-US" sz="1600" b="0" i="0">
                <a:solidFill>
                  <a:schemeClr val="tx1"/>
                </a:solidFill>
                <a:latin typeface="Calibri" panose="020F0502020204030204" pitchFamily="34" charset="0"/>
              </a:rPr>
              <a:t>Se produce en la combustión completa del carbono y de las sustancias hidrocarbonadas de los combustibles fósiles:</a:t>
            </a:r>
          </a:p>
        </p:txBody>
      </p:sp>
      <p:pic>
        <p:nvPicPr>
          <p:cNvPr id="41995"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3500438"/>
            <a:ext cx="4405312"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96" name="Rectangle 3"/>
          <p:cNvSpPr>
            <a:spLocks noChangeArrowheads="1"/>
          </p:cNvSpPr>
          <p:nvPr/>
        </p:nvSpPr>
        <p:spPr bwMode="auto">
          <a:xfrm>
            <a:off x="827088" y="4005263"/>
            <a:ext cx="8066087"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n-US" sz="1600" b="0" i="0">
                <a:latin typeface="Calibri" panose="020F0502020204030204" pitchFamily="34" charset="0"/>
              </a:rPr>
              <a:t>Es la industria se obtiene por descomposición térmica de los carbonatos naturales, o como subproducto de la fermentación de azúcares. </a:t>
            </a:r>
          </a:p>
          <a:p>
            <a:pPr eaLnBrk="1" hangingPunct="1">
              <a:spcBef>
                <a:spcPts val="600"/>
              </a:spcBef>
              <a:buClr>
                <a:srgbClr val="000099"/>
              </a:buClr>
              <a:buFont typeface="Wingdings" panose="05000000000000000000" pitchFamily="2" charset="2"/>
              <a:buChar char="à"/>
            </a:pPr>
            <a:r>
              <a:rPr lang="es-ES" altLang="en-US" sz="1600" b="0" i="0">
                <a:latin typeface="Calibri" panose="020F0502020204030204" pitchFamily="34" charset="0"/>
              </a:rPr>
              <a:t>Es el producto final del metabolismo de los animales. Y es el producto de partida junto al agua para la fotosíntesis de las plantas, que sería la reacción opuesta al metabolismo animal</a:t>
            </a:r>
          </a:p>
        </p:txBody>
      </p:sp>
      <p:pic>
        <p:nvPicPr>
          <p:cNvPr id="41997"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5373688"/>
            <a:ext cx="6840538"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1536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10. Elementos no metálicos de los grupos VA y IVA</a:t>
            </a:r>
          </a:p>
        </p:txBody>
      </p:sp>
      <p:sp>
        <p:nvSpPr>
          <p:cNvPr id="1536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15365" name="Text Box 7"/>
          <p:cNvSpPr txBox="1">
            <a:spLocks noChangeArrowheads="1"/>
          </p:cNvSpPr>
          <p:nvPr/>
        </p:nvSpPr>
        <p:spPr bwMode="auto">
          <a:xfrm>
            <a:off x="468313" y="620713"/>
            <a:ext cx="748823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i="0">
                <a:solidFill>
                  <a:schemeClr val="accent1"/>
                </a:solidFill>
                <a:latin typeface="Arial" panose="020B0604020202020204" pitchFamily="34" charset="0"/>
              </a:rPr>
              <a:t>1. Características de los elementos del grupo VA</a:t>
            </a:r>
          </a:p>
        </p:txBody>
      </p:sp>
      <p:sp>
        <p:nvSpPr>
          <p:cNvPr id="15366"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8BD34D53-26F0-4718-A46F-EB0D0A10DFB4}" type="slidenum">
              <a:rPr kumimoji="0" lang="en-US" altLang="en-US" sz="1400" b="0" i="0">
                <a:solidFill>
                  <a:schemeClr val="tx1"/>
                </a:solidFill>
                <a:latin typeface="Tahoma" panose="020B0604030504040204" pitchFamily="34" charset="0"/>
              </a:rPr>
              <a:pPr algn="r" eaLnBrk="1" hangingPunct="1">
                <a:spcBef>
                  <a:spcPct val="0"/>
                </a:spcBef>
                <a:buClrTx/>
                <a:buFontTx/>
                <a:buNone/>
              </a:pPr>
              <a:t>3</a:t>
            </a:fld>
            <a:endParaRPr kumimoji="0" lang="en-US" altLang="en-US" sz="1400" b="0" i="0">
              <a:solidFill>
                <a:schemeClr val="tx1"/>
              </a:solidFill>
              <a:latin typeface="Tahoma" panose="020B0604030504040204" pitchFamily="34" charset="0"/>
            </a:endParaRPr>
          </a:p>
        </p:txBody>
      </p:sp>
      <p:sp>
        <p:nvSpPr>
          <p:cNvPr id="15367" name="Rectangle 3"/>
          <p:cNvSpPr>
            <a:spLocks noChangeArrowheads="1"/>
          </p:cNvSpPr>
          <p:nvPr/>
        </p:nvSpPr>
        <p:spPr bwMode="auto">
          <a:xfrm>
            <a:off x="684213" y="1341438"/>
            <a:ext cx="7991475" cy="135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
            </a:pPr>
            <a:r>
              <a:rPr lang="es-ES" altLang="en-US" sz="1800" b="0" i="0">
                <a:solidFill>
                  <a:srgbClr val="000099"/>
                </a:solidFill>
                <a:latin typeface="Times New Roman" panose="02020603050405020304" pitchFamily="18" charset="0"/>
              </a:rPr>
              <a:t>Elementos de la familia del nitrógeno, fósforo, arsénico, antimonio, bismuto.</a:t>
            </a:r>
          </a:p>
          <a:p>
            <a:pPr eaLnBrk="1" hangingPunct="1">
              <a:spcBef>
                <a:spcPts val="600"/>
              </a:spcBef>
              <a:buClr>
                <a:srgbClr val="000099"/>
              </a:buClr>
              <a:buFont typeface="Wingdings" panose="05000000000000000000" pitchFamily="2" charset="2"/>
              <a:buChar char="§"/>
            </a:pPr>
            <a:r>
              <a:rPr lang="es-ES" altLang="en-US" sz="1800" b="0" i="0">
                <a:solidFill>
                  <a:srgbClr val="4D4D4D"/>
                </a:solidFill>
                <a:latin typeface="Times New Roman" panose="02020603050405020304" pitchFamily="18" charset="0"/>
              </a:rPr>
              <a:t>Distinto carácter: no metálicos (N, P), semimetales (As, Sb), metálico (Bi). </a:t>
            </a:r>
          </a:p>
          <a:p>
            <a:pPr eaLnBrk="1" hangingPunct="1">
              <a:spcBef>
                <a:spcPts val="600"/>
              </a:spcBef>
              <a:buClr>
                <a:srgbClr val="000099"/>
              </a:buClr>
              <a:buFont typeface="Wingdings" panose="05000000000000000000" pitchFamily="2" charset="2"/>
              <a:buChar char="§"/>
            </a:pPr>
            <a:r>
              <a:rPr lang="es-ES" altLang="en-US" sz="1800" b="0" i="0">
                <a:solidFill>
                  <a:srgbClr val="000099"/>
                </a:solidFill>
                <a:latin typeface="Times New Roman" panose="02020603050405020304" pitchFamily="18" charset="0"/>
              </a:rPr>
              <a:t>Con elementos más electropositivos, actúan con nº oxidación –3; con elementos más electronegativos, actúan con +3 y +5. El N actúa con +1,+2,+3,+4,+5</a:t>
            </a:r>
          </a:p>
        </p:txBody>
      </p:sp>
      <p:pic>
        <p:nvPicPr>
          <p:cNvPr id="15368"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350" y="2997200"/>
            <a:ext cx="5905500" cy="3614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22"/>
          <p:cNvGrpSpPr>
            <a:grpSpLocks/>
          </p:cNvGrpSpPr>
          <p:nvPr/>
        </p:nvGrpSpPr>
        <p:grpSpPr bwMode="auto">
          <a:xfrm>
            <a:off x="4068763" y="4510088"/>
            <a:ext cx="1296987" cy="2009775"/>
            <a:chOff x="2925" y="2976"/>
            <a:chExt cx="817" cy="1266"/>
          </a:xfrm>
        </p:grpSpPr>
        <p:pic>
          <p:nvPicPr>
            <p:cNvPr id="43019" name="Picture 20" descr="http://www.firemart.co.uk/media/catalog/product/cache/1/image/9df78eab33525d08d6e5fb8d27136e95/s/w/swaco2_1.jpg"/>
            <p:cNvPicPr>
              <a:picLocks noChangeAspect="1" noChangeArrowheads="1"/>
            </p:cNvPicPr>
            <p:nvPr/>
          </p:nvPicPr>
          <p:blipFill>
            <a:blip r:embed="rId2">
              <a:extLst>
                <a:ext uri="{28A0092B-C50C-407E-A947-70E740481C1C}">
                  <a14:useLocalDpi xmlns:a14="http://schemas.microsoft.com/office/drawing/2010/main" val="0"/>
                </a:ext>
              </a:extLst>
            </a:blip>
            <a:srcRect l="16283" r="23175"/>
            <a:stretch>
              <a:fillRect/>
            </a:stretch>
          </p:blipFill>
          <p:spPr bwMode="auto">
            <a:xfrm>
              <a:off x="2925" y="2976"/>
              <a:ext cx="766" cy="1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0" name="Rectangle 21"/>
            <p:cNvSpPr>
              <a:spLocks noChangeArrowheads="1"/>
            </p:cNvSpPr>
            <p:nvPr/>
          </p:nvSpPr>
          <p:spPr bwMode="auto">
            <a:xfrm>
              <a:off x="3651" y="3884"/>
              <a:ext cx="91" cy="22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lang="es-ES" altLang="en-US" sz="2800">
                <a:solidFill>
                  <a:srgbClr val="0033CC"/>
                </a:solidFill>
              </a:endParaRPr>
            </a:p>
          </p:txBody>
        </p:sp>
      </p:grpSp>
      <p:sp>
        <p:nvSpPr>
          <p:cNvPr id="43011"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43012"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10. Elementos no metálicos de los grupos VA y IVA</a:t>
            </a:r>
          </a:p>
        </p:txBody>
      </p:sp>
      <p:sp>
        <p:nvSpPr>
          <p:cNvPr id="43013"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43014"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A858B278-1D7F-4167-B3EC-FE362D3D5177}" type="slidenum">
              <a:rPr kumimoji="0" lang="en-US" altLang="en-US" sz="1400" b="0" i="0">
                <a:solidFill>
                  <a:schemeClr val="tx1"/>
                </a:solidFill>
                <a:latin typeface="Tahoma" panose="020B0604030504040204" pitchFamily="34" charset="0"/>
              </a:rPr>
              <a:pPr algn="r" eaLnBrk="1" hangingPunct="1">
                <a:spcBef>
                  <a:spcPct val="0"/>
                </a:spcBef>
                <a:buClrTx/>
                <a:buFontTx/>
                <a:buNone/>
              </a:pPr>
              <a:t>30</a:t>
            </a:fld>
            <a:endParaRPr kumimoji="0" lang="en-US" altLang="en-US" sz="1400" b="0" i="0">
              <a:solidFill>
                <a:schemeClr val="tx1"/>
              </a:solidFill>
              <a:latin typeface="Tahoma" panose="020B0604030504040204" pitchFamily="34" charset="0"/>
            </a:endParaRPr>
          </a:p>
        </p:txBody>
      </p:sp>
      <p:sp>
        <p:nvSpPr>
          <p:cNvPr id="43015" name="Rectangle 3"/>
          <p:cNvSpPr>
            <a:spLocks noChangeArrowheads="1"/>
          </p:cNvSpPr>
          <p:nvPr/>
        </p:nvSpPr>
        <p:spPr bwMode="auto">
          <a:xfrm>
            <a:off x="827088" y="1557338"/>
            <a:ext cx="8137525"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n-US" sz="1600" b="0" i="0">
                <a:solidFill>
                  <a:schemeClr val="tx1"/>
                </a:solidFill>
                <a:latin typeface="Calibri" panose="020F0502020204030204" pitchFamily="34" charset="0"/>
              </a:rPr>
              <a:t>El CO</a:t>
            </a:r>
            <a:r>
              <a:rPr lang="es-ES" altLang="en-US" sz="1600" b="0" i="0" baseline="-25000">
                <a:solidFill>
                  <a:schemeClr val="tx1"/>
                </a:solidFill>
                <a:latin typeface="Calibri" panose="020F0502020204030204" pitchFamily="34" charset="0"/>
              </a:rPr>
              <a:t>2</a:t>
            </a:r>
            <a:r>
              <a:rPr lang="es-ES" altLang="en-US" sz="1600" b="0" i="0">
                <a:solidFill>
                  <a:schemeClr val="tx1"/>
                </a:solidFill>
                <a:latin typeface="Calibri" panose="020F0502020204030204" pitchFamily="34" charset="0"/>
              </a:rPr>
              <a:t> se emplea en la industria alimentaria como refrigerante (nieve carbónica), como atmósfera inerte en envasado de alimentos y para preparar refrescos</a:t>
            </a:r>
          </a:p>
          <a:p>
            <a:pPr eaLnBrk="1" hangingPunct="1">
              <a:spcBef>
                <a:spcPts val="600"/>
              </a:spcBef>
              <a:buClr>
                <a:srgbClr val="000099"/>
              </a:buClr>
              <a:buFont typeface="Wingdings" panose="05000000000000000000" pitchFamily="2" charset="2"/>
              <a:buChar char="à"/>
            </a:pPr>
            <a:r>
              <a:rPr lang="es-ES" altLang="en-US" sz="1600" b="0" i="0">
                <a:solidFill>
                  <a:srgbClr val="333333"/>
                </a:solidFill>
                <a:latin typeface="Calibri" panose="020F0502020204030204" pitchFamily="34" charset="0"/>
              </a:rPr>
              <a:t>Se usa también en extintores de incendios y en soldaduras con atmósfera inerte</a:t>
            </a:r>
          </a:p>
          <a:p>
            <a:pPr eaLnBrk="1" hangingPunct="1">
              <a:spcBef>
                <a:spcPts val="600"/>
              </a:spcBef>
              <a:buClr>
                <a:srgbClr val="000099"/>
              </a:buClr>
              <a:buFont typeface="Wingdings" panose="05000000000000000000" pitchFamily="2" charset="2"/>
              <a:buChar char="à"/>
            </a:pPr>
            <a:r>
              <a:rPr lang="es-ES" altLang="en-US" sz="1600" b="0" i="0">
                <a:solidFill>
                  <a:schemeClr val="tx1"/>
                </a:solidFill>
                <a:latin typeface="Calibri" panose="020F0502020204030204" pitchFamily="34" charset="0"/>
              </a:rPr>
              <a:t>Junto al amoníaco, se emplea en la síntesis de la urea CO(NH</a:t>
            </a:r>
            <a:r>
              <a:rPr lang="es-ES" altLang="en-US" sz="1600" b="0" i="0" baseline="-25000">
                <a:solidFill>
                  <a:schemeClr val="tx1"/>
                </a:solidFill>
                <a:latin typeface="Calibri" panose="020F0502020204030204" pitchFamily="34" charset="0"/>
              </a:rPr>
              <a:t>2</a:t>
            </a:r>
            <a:r>
              <a:rPr lang="es-ES" altLang="en-US" sz="1600" b="0" i="0">
                <a:solidFill>
                  <a:schemeClr val="tx1"/>
                </a:solidFill>
                <a:latin typeface="Calibri" panose="020F0502020204030204" pitchFamily="34" charset="0"/>
              </a:rPr>
              <a:t>)</a:t>
            </a:r>
            <a:r>
              <a:rPr lang="es-ES" altLang="en-US" sz="1600" b="0" i="0" baseline="-25000">
                <a:solidFill>
                  <a:schemeClr val="tx1"/>
                </a:solidFill>
                <a:latin typeface="Calibri" panose="020F0502020204030204" pitchFamily="34" charset="0"/>
              </a:rPr>
              <a:t>2</a:t>
            </a:r>
            <a:r>
              <a:rPr lang="es-ES" altLang="en-US" sz="1600" b="0" i="0">
                <a:solidFill>
                  <a:schemeClr val="tx1"/>
                </a:solidFill>
                <a:latin typeface="Calibri" panose="020F0502020204030204" pitchFamily="34" charset="0"/>
              </a:rPr>
              <a:t>, usada como abono nitrogenado.</a:t>
            </a:r>
          </a:p>
          <a:p>
            <a:pPr eaLnBrk="1" hangingPunct="1">
              <a:spcBef>
                <a:spcPts val="600"/>
              </a:spcBef>
              <a:buClr>
                <a:srgbClr val="000099"/>
              </a:buClr>
              <a:buFont typeface="Wingdings" panose="05000000000000000000" pitchFamily="2" charset="2"/>
              <a:buChar char="à"/>
            </a:pPr>
            <a:r>
              <a:rPr lang="es-ES" altLang="en-US" sz="1600" b="0" i="0">
                <a:solidFill>
                  <a:srgbClr val="333333"/>
                </a:solidFill>
                <a:latin typeface="Calibri" panose="020F0502020204030204" pitchFamily="34" charset="0"/>
              </a:rPr>
              <a:t>Se han encontrado diversas aplicaciones basadas en el carácter apolar de su molécula y en el valor moderado de sus </a:t>
            </a:r>
            <a:r>
              <a:rPr lang="es-ES" altLang="en-US" sz="1600" b="0">
                <a:solidFill>
                  <a:srgbClr val="333333"/>
                </a:solidFill>
                <a:latin typeface="Calibri" panose="020F0502020204030204" pitchFamily="34" charset="0"/>
              </a:rPr>
              <a:t>constantes críticas</a:t>
            </a:r>
            <a:r>
              <a:rPr lang="es-ES" altLang="en-US" sz="1600" b="0" i="0">
                <a:solidFill>
                  <a:srgbClr val="333333"/>
                </a:solidFill>
                <a:latin typeface="Calibri" panose="020F0502020204030204" pitchFamily="34" charset="0"/>
              </a:rPr>
              <a:t>. Para condiciones por encima del punto crítico (T</a:t>
            </a:r>
            <a:r>
              <a:rPr lang="es-ES" altLang="en-US" sz="1600" b="0" i="0" baseline="-25000">
                <a:solidFill>
                  <a:srgbClr val="333333"/>
                </a:solidFill>
                <a:latin typeface="Calibri" panose="020F0502020204030204" pitchFamily="34" charset="0"/>
              </a:rPr>
              <a:t>C</a:t>
            </a:r>
            <a:r>
              <a:rPr lang="es-ES" altLang="en-US" sz="1600" b="0" i="0">
                <a:solidFill>
                  <a:srgbClr val="333333"/>
                </a:solidFill>
                <a:latin typeface="Calibri" panose="020F0502020204030204" pitchFamily="34" charset="0"/>
              </a:rPr>
              <a:t> = 31°C, P</a:t>
            </a:r>
            <a:r>
              <a:rPr lang="es-ES" altLang="en-US" sz="1600" b="0" i="0" baseline="-25000">
                <a:solidFill>
                  <a:srgbClr val="333333"/>
                </a:solidFill>
                <a:latin typeface="Calibri" panose="020F0502020204030204" pitchFamily="34" charset="0"/>
              </a:rPr>
              <a:t>C</a:t>
            </a:r>
            <a:r>
              <a:rPr lang="es-ES" altLang="en-US" sz="1600" b="0" i="0">
                <a:solidFill>
                  <a:srgbClr val="333333"/>
                </a:solidFill>
                <a:latin typeface="Calibri" panose="020F0502020204030204" pitchFamily="34" charset="0"/>
              </a:rPr>
              <a:t> = 7,39 MPa) se comporta como un fluido denso y no tóxico, que disuelve, deshidrata y extrae otros componentes sin degradar ni dañar su estructura. </a:t>
            </a:r>
          </a:p>
        </p:txBody>
      </p:sp>
      <p:sp>
        <p:nvSpPr>
          <p:cNvPr id="43016" name="Text Box 7"/>
          <p:cNvSpPr txBox="1">
            <a:spLocks noChangeArrowheads="1"/>
          </p:cNvSpPr>
          <p:nvPr/>
        </p:nvSpPr>
        <p:spPr bwMode="auto">
          <a:xfrm>
            <a:off x="468313" y="620713"/>
            <a:ext cx="6938962"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Tx/>
              <a:buNone/>
            </a:pPr>
            <a:r>
              <a:rPr kumimoji="0" lang="es-ES" altLang="en-US" sz="2000" i="0">
                <a:solidFill>
                  <a:srgbClr val="990033"/>
                </a:solidFill>
                <a:latin typeface="Arial" panose="020B0604020202020204" pitchFamily="34" charset="0"/>
              </a:rPr>
              <a:t>Óxidos del Carbono</a:t>
            </a:r>
          </a:p>
          <a:p>
            <a:pPr eaLnBrk="1" hangingPunct="1">
              <a:spcBef>
                <a:spcPct val="0"/>
              </a:spcBef>
              <a:buClr>
                <a:srgbClr val="FF3300"/>
              </a:buClr>
              <a:buFont typeface="Wingdings" panose="05000000000000000000" pitchFamily="2" charset="2"/>
              <a:buNone/>
            </a:pPr>
            <a:r>
              <a:rPr kumimoji="0" lang="es-ES" altLang="en-US" sz="1800" i="0">
                <a:solidFill>
                  <a:srgbClr val="C00000"/>
                </a:solidFill>
                <a:latin typeface="Arial" panose="020B0604020202020204" pitchFamily="34" charset="0"/>
                <a:sym typeface="Wingdings" panose="05000000000000000000" pitchFamily="2" charset="2"/>
              </a:rPr>
              <a:t>     </a:t>
            </a:r>
            <a:r>
              <a:rPr kumimoji="0" lang="es-ES" altLang="en-US" sz="180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Dióxido de carbono</a:t>
            </a:r>
          </a:p>
        </p:txBody>
      </p:sp>
      <p:pic>
        <p:nvPicPr>
          <p:cNvPr id="43017" name="Picture 16" descr="http://www.infra.com.mx/sectores/productos/gases_industriales/imagenes/bebida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4581525"/>
            <a:ext cx="1711325"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8" name="Picture 24" descr="http://web.tradekorea.com/upload_file2/product/442/P00289442/cbe9caa5_f0d8cf41_adfe_4ba3_93d1_e4e2a68516c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4799013"/>
            <a:ext cx="1144587" cy="179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4403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10. Elementos no metálicos de los grupos VA y IVA</a:t>
            </a:r>
          </a:p>
        </p:txBody>
      </p:sp>
      <p:sp>
        <p:nvSpPr>
          <p:cNvPr id="4403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4403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BBB7CF6B-32D8-4807-961C-3DD699F3B47C}" type="slidenum">
              <a:rPr kumimoji="0" lang="en-US" altLang="en-US" sz="1400" b="0" i="0">
                <a:solidFill>
                  <a:schemeClr val="tx1"/>
                </a:solidFill>
                <a:latin typeface="Tahoma" panose="020B0604030504040204" pitchFamily="34" charset="0"/>
              </a:rPr>
              <a:pPr algn="r" eaLnBrk="1" hangingPunct="1">
                <a:spcBef>
                  <a:spcPct val="0"/>
                </a:spcBef>
                <a:buClrTx/>
                <a:buFontTx/>
                <a:buNone/>
              </a:pPr>
              <a:t>31</a:t>
            </a:fld>
            <a:endParaRPr kumimoji="0" lang="en-US" altLang="en-US" sz="1400" b="0" i="0">
              <a:solidFill>
                <a:schemeClr val="tx1"/>
              </a:solidFill>
              <a:latin typeface="Tahoma" panose="020B0604030504040204" pitchFamily="34" charset="0"/>
            </a:endParaRPr>
          </a:p>
        </p:txBody>
      </p:sp>
      <p:sp>
        <p:nvSpPr>
          <p:cNvPr id="44038" name="Text Box 7"/>
          <p:cNvSpPr txBox="1">
            <a:spLocks noChangeArrowheads="1"/>
          </p:cNvSpPr>
          <p:nvPr/>
        </p:nvSpPr>
        <p:spPr bwMode="auto">
          <a:xfrm>
            <a:off x="468313" y="620713"/>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Tx/>
              <a:buNone/>
            </a:pPr>
            <a:r>
              <a:rPr kumimoji="0" lang="es-ES" altLang="en-US" sz="2000" i="0">
                <a:solidFill>
                  <a:srgbClr val="990033"/>
                </a:solidFill>
                <a:latin typeface="Arial" panose="020B0604020202020204" pitchFamily="34" charset="0"/>
              </a:rPr>
              <a:t>Óxidos del Carbono</a:t>
            </a:r>
          </a:p>
        </p:txBody>
      </p:sp>
      <p:sp>
        <p:nvSpPr>
          <p:cNvPr id="44039" name="Rectangle 3"/>
          <p:cNvSpPr>
            <a:spLocks noChangeArrowheads="1"/>
          </p:cNvSpPr>
          <p:nvPr/>
        </p:nvSpPr>
        <p:spPr bwMode="auto">
          <a:xfrm>
            <a:off x="755650" y="1341438"/>
            <a:ext cx="43957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6700" indent="-2667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sz="2000" i="0">
                <a:latin typeface="Calibri" panose="020F0502020204030204" pitchFamily="34" charset="0"/>
              </a:rPr>
              <a:t>Efectos sobre el medioambiente</a:t>
            </a:r>
          </a:p>
        </p:txBody>
      </p:sp>
      <p:sp>
        <p:nvSpPr>
          <p:cNvPr id="44040" name="Rectangle 3"/>
          <p:cNvSpPr>
            <a:spLocks noChangeArrowheads="1"/>
          </p:cNvSpPr>
          <p:nvPr/>
        </p:nvSpPr>
        <p:spPr bwMode="auto">
          <a:xfrm>
            <a:off x="900113" y="3157538"/>
            <a:ext cx="7775575" cy="107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4150" indent="-1841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600" b="0" i="0">
                <a:solidFill>
                  <a:schemeClr val="tx1"/>
                </a:solidFill>
                <a:latin typeface="Times New Roman" panose="02020603050405020304" pitchFamily="18" charset="0"/>
                <a:sym typeface="Wingdings" panose="05000000000000000000" pitchFamily="2" charset="2"/>
              </a:rPr>
              <a:t>El CO</a:t>
            </a:r>
            <a:r>
              <a:rPr lang="es-ES" altLang="en-US" sz="1600" b="0" i="0" baseline="-25000">
                <a:solidFill>
                  <a:schemeClr val="tx1"/>
                </a:solidFill>
                <a:latin typeface="Times New Roman" panose="02020603050405020304" pitchFamily="18" charset="0"/>
                <a:sym typeface="Wingdings" panose="05000000000000000000" pitchFamily="2" charset="2"/>
              </a:rPr>
              <a:t>2</a:t>
            </a:r>
            <a:r>
              <a:rPr lang="es-ES" altLang="en-US" sz="1600" b="0" i="0">
                <a:solidFill>
                  <a:schemeClr val="tx1"/>
                </a:solidFill>
                <a:latin typeface="Times New Roman" panose="02020603050405020304" pitchFamily="18" charset="0"/>
                <a:sym typeface="Wingdings" panose="05000000000000000000" pitchFamily="2" charset="2"/>
              </a:rPr>
              <a:t> se presenta en concentraciones de 0,03% en volumen (300 ppm) en la atmósfera, resultado del equilibrio entre diversos procesos (disuelto en los océanos, en carbonatos en la corteza, originado por fuentes naturales, por actividades antropogénicas, en la fotosíntesis,…)</a:t>
            </a:r>
          </a:p>
        </p:txBody>
      </p:sp>
      <p:sp>
        <p:nvSpPr>
          <p:cNvPr id="44041" name="Rectangle 21"/>
          <p:cNvSpPr>
            <a:spLocks noChangeArrowheads="1"/>
          </p:cNvSpPr>
          <p:nvPr/>
        </p:nvSpPr>
        <p:spPr bwMode="auto">
          <a:xfrm>
            <a:off x="893763" y="1785938"/>
            <a:ext cx="7805737"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600" b="0" i="0">
                <a:latin typeface="Times New Roman" panose="02020603050405020304" pitchFamily="18" charset="0"/>
                <a:cs typeface="Times New Roman" panose="02020603050405020304" pitchFamily="18" charset="0"/>
                <a:sym typeface="Wingdings" panose="05000000000000000000" pitchFamily="2" charset="2"/>
              </a:rPr>
              <a:t>El CO es una contaminante atmosférico, originado por la mala combustión del carbono de combustibles fósiles. En las grandes ciudades, su concentración puede sobrepasar los 40 ppm. Es tóxico para el hombre: se combina con el Fe</a:t>
            </a:r>
            <a:r>
              <a:rPr lang="es-ES" altLang="en-US" sz="1600" b="0" i="0" baseline="30000">
                <a:latin typeface="Times New Roman" panose="02020603050405020304" pitchFamily="18" charset="0"/>
                <a:cs typeface="Times New Roman" panose="02020603050405020304" pitchFamily="18" charset="0"/>
                <a:sym typeface="Wingdings" panose="05000000000000000000" pitchFamily="2" charset="2"/>
              </a:rPr>
              <a:t>2+</a:t>
            </a:r>
            <a:r>
              <a:rPr lang="es-ES" altLang="en-US" sz="1600" b="0" i="0">
                <a:latin typeface="Times New Roman" panose="02020603050405020304" pitchFamily="18" charset="0"/>
                <a:cs typeface="Times New Roman" panose="02020603050405020304" pitchFamily="18" charset="0"/>
                <a:sym typeface="Wingdings" panose="05000000000000000000" pitchFamily="2" charset="2"/>
              </a:rPr>
              <a:t> de la hemoglobina, forma </a:t>
            </a:r>
            <a:r>
              <a:rPr lang="es-ES" altLang="en-US" sz="1600" b="0">
                <a:latin typeface="Times New Roman" panose="02020603050405020304" pitchFamily="18" charset="0"/>
                <a:cs typeface="Times New Roman" panose="02020603050405020304" pitchFamily="18" charset="0"/>
                <a:sym typeface="Wingdings" panose="05000000000000000000" pitchFamily="2" charset="2"/>
              </a:rPr>
              <a:t>carboxihemoglobina</a:t>
            </a:r>
            <a:r>
              <a:rPr lang="es-ES" altLang="en-US" sz="1600" b="0" i="0">
                <a:latin typeface="Times New Roman" panose="02020603050405020304" pitchFamily="18" charset="0"/>
                <a:cs typeface="Times New Roman" panose="02020603050405020304" pitchFamily="18" charset="0"/>
                <a:sym typeface="Wingdings" panose="05000000000000000000" pitchFamily="2" charset="2"/>
              </a:rPr>
              <a:t>, que bloquea el transporte de oxígeno en la sangre. Puede producir la muerte en concentraciones por encima de 1000 ppm</a:t>
            </a:r>
          </a:p>
        </p:txBody>
      </p:sp>
      <p:sp>
        <p:nvSpPr>
          <p:cNvPr id="44042" name="Rectangle 21"/>
          <p:cNvSpPr>
            <a:spLocks noChangeArrowheads="1"/>
          </p:cNvSpPr>
          <p:nvPr/>
        </p:nvSpPr>
        <p:spPr bwMode="auto">
          <a:xfrm>
            <a:off x="893763" y="4279900"/>
            <a:ext cx="7805737"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0975" indent="-1809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600" b="0" i="0">
                <a:latin typeface="Times New Roman" panose="02020603050405020304" pitchFamily="18" charset="0"/>
                <a:cs typeface="Times New Roman" panose="02020603050405020304" pitchFamily="18" charset="0"/>
                <a:sym typeface="Wingdings" panose="05000000000000000000" pitchFamily="2" charset="2"/>
              </a:rPr>
              <a:t>El CO</a:t>
            </a:r>
            <a:r>
              <a:rPr lang="es-ES" altLang="en-US" sz="1600" b="0" i="0" baseline="-25000">
                <a:latin typeface="Times New Roman" panose="02020603050405020304" pitchFamily="18" charset="0"/>
                <a:cs typeface="Times New Roman" panose="02020603050405020304" pitchFamily="18" charset="0"/>
                <a:sym typeface="Wingdings" panose="05000000000000000000" pitchFamily="2" charset="2"/>
              </a:rPr>
              <a:t>2</a:t>
            </a:r>
            <a:r>
              <a:rPr lang="es-ES" altLang="en-US" sz="1600" b="0" i="0">
                <a:latin typeface="Times New Roman" panose="02020603050405020304" pitchFamily="18" charset="0"/>
                <a:cs typeface="Times New Roman" panose="02020603050405020304" pitchFamily="18" charset="0"/>
                <a:sym typeface="Wingdings" panose="05000000000000000000" pitchFamily="2" charset="2"/>
              </a:rPr>
              <a:t>, junto al vapor de agua y otros gases, son responsables del </a:t>
            </a:r>
            <a:r>
              <a:rPr lang="es-ES" altLang="en-US" sz="1600">
                <a:latin typeface="Times New Roman" panose="02020603050405020304" pitchFamily="18" charset="0"/>
                <a:cs typeface="Times New Roman" panose="02020603050405020304" pitchFamily="18" charset="0"/>
                <a:sym typeface="Wingdings" panose="05000000000000000000" pitchFamily="2" charset="2"/>
              </a:rPr>
              <a:t>efecto invernadero</a:t>
            </a:r>
            <a:r>
              <a:rPr lang="es-ES" altLang="en-US" sz="1600" b="0" i="0">
                <a:latin typeface="Times New Roman" panose="02020603050405020304" pitchFamily="18" charset="0"/>
                <a:cs typeface="Times New Roman" panose="02020603050405020304" pitchFamily="18" charset="0"/>
                <a:sym typeface="Wingdings" panose="05000000000000000000" pitchFamily="2" charset="2"/>
              </a:rPr>
              <a:t> (absorben radiación infrarroja </a:t>
            </a:r>
            <a:r>
              <a:rPr lang="el-GR" altLang="en-US" sz="1600" b="0">
                <a:latin typeface="Times New Roman" panose="02020603050405020304" pitchFamily="18" charset="0"/>
                <a:cs typeface="Times New Roman" panose="02020603050405020304" pitchFamily="18" charset="0"/>
                <a:sym typeface="Wingdings" panose="05000000000000000000" pitchFamily="2" charset="2"/>
              </a:rPr>
              <a:t>λ</a:t>
            </a:r>
            <a:r>
              <a:rPr lang="es-ES" altLang="en-US" sz="1600" b="0" i="0">
                <a:latin typeface="Times New Roman" panose="02020603050405020304" pitchFamily="18" charset="0"/>
                <a:cs typeface="Times New Roman" panose="02020603050405020304" pitchFamily="18" charset="0"/>
                <a:sym typeface="Wingdings" panose="05000000000000000000" pitchFamily="2" charset="2"/>
              </a:rPr>
              <a:t> ~ 10-20 µm y la reemiten a la superficie de la Tierra). Junto al efecto regulador de las masas de agua de los océanos, permite un balance térmico en la superficie con una temperatura global media sin grandes oscilaciones. </a:t>
            </a:r>
          </a:p>
        </p:txBody>
      </p:sp>
      <p:sp>
        <p:nvSpPr>
          <p:cNvPr id="44043" name="Rectangle 3"/>
          <p:cNvSpPr>
            <a:spLocks noChangeArrowheads="1"/>
          </p:cNvSpPr>
          <p:nvPr/>
        </p:nvSpPr>
        <p:spPr bwMode="auto">
          <a:xfrm>
            <a:off x="900113" y="5405438"/>
            <a:ext cx="777557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4150" indent="-1841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600" b="0" i="0">
                <a:solidFill>
                  <a:schemeClr val="tx1"/>
                </a:solidFill>
                <a:latin typeface="Times New Roman" panose="02020603050405020304" pitchFamily="18" charset="0"/>
                <a:sym typeface="Wingdings" panose="05000000000000000000" pitchFamily="2" charset="2"/>
              </a:rPr>
              <a:t>La concentración de CO</a:t>
            </a:r>
            <a:r>
              <a:rPr lang="es-ES" altLang="en-US" sz="1600" b="0" i="0" baseline="-25000">
                <a:solidFill>
                  <a:schemeClr val="tx1"/>
                </a:solidFill>
                <a:latin typeface="Times New Roman" panose="02020603050405020304" pitchFamily="18" charset="0"/>
                <a:sym typeface="Wingdings" panose="05000000000000000000" pitchFamily="2" charset="2"/>
              </a:rPr>
              <a:t>2</a:t>
            </a:r>
            <a:r>
              <a:rPr lang="es-ES" altLang="en-US" sz="1600" b="0" i="0">
                <a:solidFill>
                  <a:schemeClr val="tx1"/>
                </a:solidFill>
                <a:latin typeface="Times New Roman" panose="02020603050405020304" pitchFamily="18" charset="0"/>
                <a:sym typeface="Wingdings" panose="05000000000000000000" pitchFamily="2" charset="2"/>
              </a:rPr>
              <a:t> ha ido aumentando desde finales del siglo XIX (285 ppm a comienzos del s.XX, 360 ppm a finales) al mismo tiempo que ha crecido la temperatura media de la Tierra, y se ha identificado como principal responsable de ese </a:t>
            </a:r>
            <a:r>
              <a:rPr lang="es-ES" altLang="en-US" sz="1600" b="0">
                <a:solidFill>
                  <a:schemeClr val="tx1"/>
                </a:solidFill>
                <a:latin typeface="Times New Roman" panose="02020603050405020304" pitchFamily="18" charset="0"/>
                <a:sym typeface="Wingdings" panose="05000000000000000000" pitchFamily="2" charset="2"/>
              </a:rPr>
              <a:t>calentamiento</a:t>
            </a:r>
            <a:r>
              <a:rPr lang="es-ES" altLang="en-US" sz="1600" b="0" i="0">
                <a:solidFill>
                  <a:schemeClr val="tx1"/>
                </a:solidFill>
                <a:latin typeface="Times New Roman" panose="02020603050405020304" pitchFamily="18" charset="0"/>
                <a:sym typeface="Wingdings" panose="05000000000000000000" pitchFamily="2" charset="2"/>
              </a:rPr>
              <a:t>. </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4505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10. Elementos no metálicos de los grupos VA y IVA</a:t>
            </a:r>
          </a:p>
        </p:txBody>
      </p:sp>
      <p:sp>
        <p:nvSpPr>
          <p:cNvPr id="4506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4506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BBF492AD-85A6-407E-B810-BE9630DC29D2}" type="slidenum">
              <a:rPr kumimoji="0" lang="en-US" altLang="en-US" sz="1400" b="0" i="0">
                <a:solidFill>
                  <a:schemeClr val="tx1"/>
                </a:solidFill>
                <a:latin typeface="Tahoma" panose="020B0604030504040204" pitchFamily="34" charset="0"/>
              </a:rPr>
              <a:pPr algn="r" eaLnBrk="1" hangingPunct="1">
                <a:spcBef>
                  <a:spcPct val="0"/>
                </a:spcBef>
                <a:buClrTx/>
                <a:buFontTx/>
                <a:buNone/>
              </a:pPr>
              <a:t>32</a:t>
            </a:fld>
            <a:endParaRPr kumimoji="0" lang="en-US" altLang="en-US" sz="1400" b="0" i="0">
              <a:solidFill>
                <a:schemeClr val="tx1"/>
              </a:solidFill>
              <a:latin typeface="Tahoma" panose="020B0604030504040204" pitchFamily="34" charset="0"/>
            </a:endParaRPr>
          </a:p>
        </p:txBody>
      </p:sp>
      <p:sp>
        <p:nvSpPr>
          <p:cNvPr id="45062" name="Text Box 7"/>
          <p:cNvSpPr txBox="1">
            <a:spLocks noChangeArrowheads="1"/>
          </p:cNvSpPr>
          <p:nvPr/>
        </p:nvSpPr>
        <p:spPr bwMode="auto">
          <a:xfrm>
            <a:off x="468313" y="620713"/>
            <a:ext cx="748823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i="0">
                <a:solidFill>
                  <a:srgbClr val="006600"/>
                </a:solidFill>
                <a:latin typeface="Arial" panose="020B0604020202020204" pitchFamily="34" charset="0"/>
              </a:rPr>
              <a:t>13. Ácido carbónico, carbonatos y bicarbonatos</a:t>
            </a:r>
          </a:p>
        </p:txBody>
      </p:sp>
      <p:sp>
        <p:nvSpPr>
          <p:cNvPr id="45063" name="Rectangle 3"/>
          <p:cNvSpPr>
            <a:spLocks noChangeArrowheads="1"/>
          </p:cNvSpPr>
          <p:nvPr/>
        </p:nvSpPr>
        <p:spPr bwMode="auto">
          <a:xfrm>
            <a:off x="827088" y="1484313"/>
            <a:ext cx="78486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n-US" sz="1600" b="0" i="0">
                <a:latin typeface="Calibri" panose="020F0502020204030204" pitchFamily="34" charset="0"/>
              </a:rPr>
              <a:t>El ácido carbónico se produce a partir del dióxido de carbono. El CO</a:t>
            </a:r>
            <a:r>
              <a:rPr lang="es-ES" altLang="en-US" sz="1600" b="0" i="0" baseline="-25000">
                <a:latin typeface="Calibri" panose="020F0502020204030204" pitchFamily="34" charset="0"/>
              </a:rPr>
              <a:t>2</a:t>
            </a:r>
            <a:r>
              <a:rPr lang="es-ES" altLang="en-US" sz="1600" b="0" i="0">
                <a:latin typeface="Calibri" panose="020F0502020204030204" pitchFamily="34" charset="0"/>
              </a:rPr>
              <a:t> es moderadamente soluble en agua ( [CO</a:t>
            </a:r>
            <a:r>
              <a:rPr lang="es-ES" altLang="en-US" sz="1600" b="0" i="0" baseline="-25000">
                <a:latin typeface="Calibri" panose="020F0502020204030204" pitchFamily="34" charset="0"/>
              </a:rPr>
              <a:t>2</a:t>
            </a:r>
            <a:r>
              <a:rPr lang="es-ES" altLang="en-US" sz="1600" b="0" i="0">
                <a:latin typeface="Calibri" panose="020F0502020204030204" pitchFamily="34" charset="0"/>
              </a:rPr>
              <a:t>] = 0,033 M a 20°C y 1 atm ). En condiciones normales, solo un 0,4% del CO2 disuelto reacciona con el agua para dar ácido carbónico:</a:t>
            </a:r>
          </a:p>
        </p:txBody>
      </p:sp>
      <p:pic>
        <p:nvPicPr>
          <p:cNvPr id="45064"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2349500"/>
            <a:ext cx="26765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65" name="Rectangle 3"/>
          <p:cNvSpPr>
            <a:spLocks noChangeArrowheads="1"/>
          </p:cNvSpPr>
          <p:nvPr/>
        </p:nvSpPr>
        <p:spPr bwMode="auto">
          <a:xfrm>
            <a:off x="827088" y="3068638"/>
            <a:ext cx="7848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n-US" sz="1600" b="0" i="0">
                <a:latin typeface="Calibri" panose="020F0502020204030204" pitchFamily="34" charset="0"/>
              </a:rPr>
              <a:t>El H</a:t>
            </a:r>
            <a:r>
              <a:rPr lang="es-ES" altLang="en-US" sz="1600" b="0" i="0" baseline="-25000">
                <a:latin typeface="Calibri" panose="020F0502020204030204" pitchFamily="34" charset="0"/>
              </a:rPr>
              <a:t>2</a:t>
            </a:r>
            <a:r>
              <a:rPr lang="es-ES" altLang="en-US" sz="1600" b="0" i="0">
                <a:latin typeface="Calibri" panose="020F0502020204030204" pitchFamily="34" charset="0"/>
              </a:rPr>
              <a:t>CO</a:t>
            </a:r>
            <a:r>
              <a:rPr lang="es-ES" altLang="en-US" sz="1600" b="0" i="0" baseline="-25000">
                <a:latin typeface="Calibri" panose="020F0502020204030204" pitchFamily="34" charset="0"/>
              </a:rPr>
              <a:t>3</a:t>
            </a:r>
            <a:r>
              <a:rPr lang="es-ES" altLang="en-US" sz="1600" b="0" i="0">
                <a:latin typeface="Calibri" panose="020F0502020204030204" pitchFamily="34" charset="0"/>
              </a:rPr>
              <a:t> es un ácido diprótico débil e inestable y no ha sido aislado en forma pura. Los equilibrios de ionización en agua son:</a:t>
            </a:r>
          </a:p>
        </p:txBody>
      </p:sp>
      <p:pic>
        <p:nvPicPr>
          <p:cNvPr id="45066"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3716338"/>
            <a:ext cx="5268913"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67" name="Rectangle 3"/>
          <p:cNvSpPr>
            <a:spLocks noChangeArrowheads="1"/>
          </p:cNvSpPr>
          <p:nvPr/>
        </p:nvSpPr>
        <p:spPr bwMode="auto">
          <a:xfrm>
            <a:off x="827088" y="4792663"/>
            <a:ext cx="7848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n-US" sz="1600" b="0" i="0">
                <a:latin typeface="Calibri" panose="020F0502020204030204" pitchFamily="34" charset="0"/>
              </a:rPr>
              <a:t>El H</a:t>
            </a:r>
            <a:r>
              <a:rPr lang="es-ES" altLang="en-US" sz="1600" b="0" i="0" baseline="-25000">
                <a:latin typeface="Calibri" panose="020F0502020204030204" pitchFamily="34" charset="0"/>
              </a:rPr>
              <a:t>2</a:t>
            </a:r>
            <a:r>
              <a:rPr lang="es-ES" altLang="en-US" sz="1600" b="0" i="0">
                <a:latin typeface="Calibri" panose="020F0502020204030204" pitchFamily="34" charset="0"/>
              </a:rPr>
              <a:t>CO</a:t>
            </a:r>
            <a:r>
              <a:rPr lang="es-ES" altLang="en-US" sz="1600" b="0" i="0" baseline="-25000">
                <a:latin typeface="Calibri" panose="020F0502020204030204" pitchFamily="34" charset="0"/>
              </a:rPr>
              <a:t>3</a:t>
            </a:r>
            <a:r>
              <a:rPr lang="es-ES" altLang="en-US" sz="1600" b="0" i="0">
                <a:latin typeface="Calibri" panose="020F0502020204030204" pitchFamily="34" charset="0"/>
              </a:rPr>
              <a:t> forma dos tipos de sale: carbonatos y bicarbonatos. Los más importante son los carbonatos de sodio, potasio, calcio y magnesio. </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4608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10. Elementos no metálicos de los grupos VA y IVA</a:t>
            </a:r>
          </a:p>
        </p:txBody>
      </p:sp>
      <p:sp>
        <p:nvSpPr>
          <p:cNvPr id="4608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4608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4A62E210-2832-4063-8DDD-A09959F605FC}" type="slidenum">
              <a:rPr kumimoji="0" lang="en-US" altLang="en-US" sz="1400" b="0" i="0">
                <a:solidFill>
                  <a:schemeClr val="tx1"/>
                </a:solidFill>
                <a:latin typeface="Tahoma" panose="020B0604030504040204" pitchFamily="34" charset="0"/>
              </a:rPr>
              <a:pPr algn="r" eaLnBrk="1" hangingPunct="1">
                <a:spcBef>
                  <a:spcPct val="0"/>
                </a:spcBef>
                <a:buClrTx/>
                <a:buFontTx/>
                <a:buNone/>
              </a:pPr>
              <a:t>33</a:t>
            </a:fld>
            <a:endParaRPr kumimoji="0" lang="en-US" altLang="en-US" sz="1400" b="0" i="0">
              <a:solidFill>
                <a:schemeClr val="tx1"/>
              </a:solidFill>
              <a:latin typeface="Tahoma" panose="020B0604030504040204" pitchFamily="34" charset="0"/>
            </a:endParaRPr>
          </a:p>
        </p:txBody>
      </p:sp>
      <p:sp>
        <p:nvSpPr>
          <p:cNvPr id="46086" name="Text Box 7"/>
          <p:cNvSpPr txBox="1">
            <a:spLocks noChangeArrowheads="1"/>
          </p:cNvSpPr>
          <p:nvPr/>
        </p:nvSpPr>
        <p:spPr bwMode="auto">
          <a:xfrm>
            <a:off x="468313" y="620713"/>
            <a:ext cx="6938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i="0">
                <a:solidFill>
                  <a:srgbClr val="006600"/>
                </a:solidFill>
                <a:latin typeface="Arial" panose="020B0604020202020204" pitchFamily="34" charset="0"/>
              </a:rPr>
              <a:t>Ácido carbónico, carbonatos y bicarbonatos</a:t>
            </a:r>
          </a:p>
        </p:txBody>
      </p:sp>
      <p:sp>
        <p:nvSpPr>
          <p:cNvPr id="46087" name="Rectangle 3"/>
          <p:cNvSpPr>
            <a:spLocks noChangeArrowheads="1"/>
          </p:cNvSpPr>
          <p:nvPr/>
        </p:nvSpPr>
        <p:spPr bwMode="auto">
          <a:xfrm>
            <a:off x="827088" y="1917700"/>
            <a:ext cx="784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n-US" sz="1800" b="0" i="0">
                <a:latin typeface="Calibri" panose="020F0502020204030204" pitchFamily="34" charset="0"/>
              </a:rPr>
              <a:t>El carbonato sódico se puede presentar en forma anidra (Na</a:t>
            </a:r>
            <a:r>
              <a:rPr lang="es-ES" altLang="en-US" sz="1800" b="0" i="0" baseline="-25000">
                <a:latin typeface="Calibri" panose="020F0502020204030204" pitchFamily="34" charset="0"/>
              </a:rPr>
              <a:t>2</a:t>
            </a:r>
            <a:r>
              <a:rPr lang="es-ES" altLang="en-US" sz="1800" b="0" i="0">
                <a:latin typeface="Calibri" panose="020F0502020204030204" pitchFamily="34" charset="0"/>
              </a:rPr>
              <a:t>CO</a:t>
            </a:r>
            <a:r>
              <a:rPr lang="es-ES" altLang="en-US" sz="1800" b="0" i="0" baseline="-25000">
                <a:latin typeface="Calibri" panose="020F0502020204030204" pitchFamily="34" charset="0"/>
              </a:rPr>
              <a:t>3</a:t>
            </a:r>
            <a:r>
              <a:rPr lang="es-ES" altLang="en-US" sz="1800" b="0" i="0">
                <a:latin typeface="Calibri" panose="020F0502020204030204" pitchFamily="34" charset="0"/>
              </a:rPr>
              <a:t>) o en forma de sal hidratada (Na</a:t>
            </a:r>
            <a:r>
              <a:rPr lang="es-ES" altLang="en-US" sz="1800" b="0" i="0" baseline="-25000">
                <a:latin typeface="Calibri" panose="020F0502020204030204" pitchFamily="34" charset="0"/>
              </a:rPr>
              <a:t>2</a:t>
            </a:r>
            <a:r>
              <a:rPr lang="es-ES" altLang="en-US" sz="1800" b="0" i="0">
                <a:latin typeface="Calibri" panose="020F0502020204030204" pitchFamily="34" charset="0"/>
              </a:rPr>
              <a:t>CO</a:t>
            </a:r>
            <a:r>
              <a:rPr lang="es-ES" altLang="en-US" sz="1800" b="0" i="0" baseline="-25000">
                <a:latin typeface="Calibri" panose="020F0502020204030204" pitchFamily="34" charset="0"/>
              </a:rPr>
              <a:t>3</a:t>
            </a:r>
            <a:r>
              <a:rPr lang="es-ES" altLang="en-US" sz="1800" b="0" i="0">
                <a:latin typeface="Calibri" panose="020F0502020204030204" pitchFamily="34" charset="0"/>
              </a:rPr>
              <a:t>·H</a:t>
            </a:r>
            <a:r>
              <a:rPr lang="es-ES" altLang="en-US" sz="1800" b="0" i="0" baseline="-25000">
                <a:latin typeface="Calibri" panose="020F0502020204030204" pitchFamily="34" charset="0"/>
              </a:rPr>
              <a:t>2</a:t>
            </a:r>
            <a:r>
              <a:rPr lang="es-ES" altLang="en-US" sz="1800" b="0" i="0">
                <a:latin typeface="Calibri" panose="020F0502020204030204" pitchFamily="34" charset="0"/>
              </a:rPr>
              <a:t>O). Existen tres métodos de obtención:</a:t>
            </a:r>
          </a:p>
        </p:txBody>
      </p:sp>
      <p:sp>
        <p:nvSpPr>
          <p:cNvPr id="46088" name="Rectangle 3"/>
          <p:cNvSpPr>
            <a:spLocks noChangeArrowheads="1"/>
          </p:cNvSpPr>
          <p:nvPr/>
        </p:nvSpPr>
        <p:spPr bwMode="auto">
          <a:xfrm>
            <a:off x="755650" y="1341438"/>
            <a:ext cx="6408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6700" indent="-2667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b="0" i="0">
                <a:latin typeface="Calibri" panose="020F0502020204030204" pitchFamily="34" charset="0"/>
              </a:rPr>
              <a:t>Síntesis industrial del NaHCO</a:t>
            </a:r>
            <a:r>
              <a:rPr lang="es-ES" altLang="en-US" b="0" i="0" baseline="-25000">
                <a:latin typeface="Calibri" panose="020F0502020204030204" pitchFamily="34" charset="0"/>
              </a:rPr>
              <a:t>3</a:t>
            </a:r>
            <a:r>
              <a:rPr lang="es-ES" altLang="en-US" b="0" i="0">
                <a:latin typeface="Calibri" panose="020F0502020204030204" pitchFamily="34" charset="0"/>
              </a:rPr>
              <a:t> y Na</a:t>
            </a:r>
            <a:r>
              <a:rPr lang="es-ES" altLang="en-US" b="0" i="0" baseline="-25000">
                <a:latin typeface="Calibri" panose="020F0502020204030204" pitchFamily="34" charset="0"/>
              </a:rPr>
              <a:t>2</a:t>
            </a:r>
            <a:r>
              <a:rPr lang="es-ES" altLang="en-US" b="0" i="0">
                <a:latin typeface="Calibri" panose="020F0502020204030204" pitchFamily="34" charset="0"/>
              </a:rPr>
              <a:t>CO</a:t>
            </a:r>
            <a:r>
              <a:rPr lang="es-ES" altLang="en-US" b="0" i="0" baseline="-25000">
                <a:latin typeface="Calibri" panose="020F0502020204030204" pitchFamily="34" charset="0"/>
              </a:rPr>
              <a:t>3</a:t>
            </a:r>
          </a:p>
        </p:txBody>
      </p:sp>
      <p:sp>
        <p:nvSpPr>
          <p:cNvPr id="46089" name="Rectangle 3"/>
          <p:cNvSpPr>
            <a:spLocks noChangeArrowheads="1"/>
          </p:cNvSpPr>
          <p:nvPr/>
        </p:nvSpPr>
        <p:spPr bwMode="auto">
          <a:xfrm>
            <a:off x="1116013" y="2708275"/>
            <a:ext cx="71294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00025" indent="-20002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600" b="0" i="0">
                <a:solidFill>
                  <a:srgbClr val="000099"/>
                </a:solidFill>
                <a:latin typeface="Calibri" panose="020F0502020204030204" pitchFamily="34" charset="0"/>
              </a:rPr>
              <a:t>A partir de depósitos naturales del mineral </a:t>
            </a:r>
            <a:r>
              <a:rPr lang="es-ES" altLang="en-US" sz="1600" b="0">
                <a:solidFill>
                  <a:srgbClr val="000099"/>
                </a:solidFill>
                <a:latin typeface="Calibri" panose="020F0502020204030204" pitchFamily="34" charset="0"/>
              </a:rPr>
              <a:t>Trona</a:t>
            </a:r>
            <a:r>
              <a:rPr lang="es-ES" altLang="en-US" sz="1600" b="0" i="0">
                <a:solidFill>
                  <a:srgbClr val="000099"/>
                </a:solidFill>
                <a:latin typeface="Calibri" panose="020F0502020204030204" pitchFamily="34" charset="0"/>
              </a:rPr>
              <a:t> (sal mixta de carbonato y bicarbonato sódico hidratado)</a:t>
            </a:r>
            <a:endParaRPr lang="es-ES" altLang="en-US" sz="1600" b="0" i="0">
              <a:solidFill>
                <a:srgbClr val="000099"/>
              </a:solidFill>
              <a:latin typeface="Calibri" panose="020F0502020204030204" pitchFamily="34" charset="0"/>
              <a:cs typeface="Calibri" panose="020F0502020204030204" pitchFamily="34" charset="0"/>
            </a:endParaRPr>
          </a:p>
        </p:txBody>
      </p:sp>
      <p:pic>
        <p:nvPicPr>
          <p:cNvPr id="46090"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284538"/>
            <a:ext cx="58324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91" name="Rectangle 3"/>
          <p:cNvSpPr>
            <a:spLocks noChangeArrowheads="1"/>
          </p:cNvSpPr>
          <p:nvPr/>
        </p:nvSpPr>
        <p:spPr bwMode="auto">
          <a:xfrm>
            <a:off x="1116013" y="3860800"/>
            <a:ext cx="71294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00025" indent="-20002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600" b="0" i="0">
                <a:solidFill>
                  <a:srgbClr val="000099"/>
                </a:solidFill>
                <a:latin typeface="Calibri" panose="020F0502020204030204" pitchFamily="34" charset="0"/>
              </a:rPr>
              <a:t>Por reducción en caliente del sulfato sódico (Na</a:t>
            </a:r>
            <a:r>
              <a:rPr lang="es-ES" altLang="en-US" sz="1600" b="0" i="0" baseline="-25000">
                <a:solidFill>
                  <a:srgbClr val="000099"/>
                </a:solidFill>
                <a:latin typeface="Calibri" panose="020F0502020204030204" pitchFamily="34" charset="0"/>
              </a:rPr>
              <a:t>2</a:t>
            </a:r>
            <a:r>
              <a:rPr lang="es-ES" altLang="en-US" sz="1600" b="0" i="0">
                <a:solidFill>
                  <a:srgbClr val="000099"/>
                </a:solidFill>
                <a:latin typeface="Calibri" panose="020F0502020204030204" pitchFamily="34" charset="0"/>
              </a:rPr>
              <a:t>SO</a:t>
            </a:r>
            <a:r>
              <a:rPr lang="es-ES" altLang="en-US" sz="1600" b="0" i="0" baseline="-25000">
                <a:solidFill>
                  <a:srgbClr val="000099"/>
                </a:solidFill>
                <a:latin typeface="Calibri" panose="020F0502020204030204" pitchFamily="34" charset="0"/>
              </a:rPr>
              <a:t>4</a:t>
            </a:r>
            <a:r>
              <a:rPr lang="es-ES" altLang="en-US" sz="1600" b="0" i="0">
                <a:solidFill>
                  <a:srgbClr val="000099"/>
                </a:solidFill>
                <a:latin typeface="Calibri" panose="020F0502020204030204" pitchFamily="34" charset="0"/>
              </a:rPr>
              <a:t>) mediante carbón en presencia de carbonato cálcico (método </a:t>
            </a:r>
            <a:r>
              <a:rPr lang="es-ES" altLang="en-US" sz="1600" b="0">
                <a:solidFill>
                  <a:srgbClr val="000099"/>
                </a:solidFill>
                <a:latin typeface="Calibri" panose="020F0502020204030204" pitchFamily="34" charset="0"/>
              </a:rPr>
              <a:t>Le Blanc</a:t>
            </a:r>
            <a:r>
              <a:rPr lang="es-ES" altLang="en-US" sz="1600" b="0" i="0">
                <a:solidFill>
                  <a:srgbClr val="000099"/>
                </a:solidFill>
                <a:latin typeface="Calibri" panose="020F0502020204030204" pitchFamily="34" charset="0"/>
              </a:rPr>
              <a:t>)</a:t>
            </a:r>
            <a:endParaRPr lang="es-ES" altLang="en-US" sz="1600" b="0" i="0">
              <a:solidFill>
                <a:srgbClr val="000099"/>
              </a:solidFill>
              <a:latin typeface="Calibri" panose="020F0502020204030204" pitchFamily="34" charset="0"/>
              <a:cs typeface="Calibri" panose="020F0502020204030204" pitchFamily="34" charset="0"/>
            </a:endParaRPr>
          </a:p>
        </p:txBody>
      </p:sp>
      <p:pic>
        <p:nvPicPr>
          <p:cNvPr id="4609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4437063"/>
            <a:ext cx="546735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93" name="Rectangle 3"/>
          <p:cNvSpPr>
            <a:spLocks noChangeArrowheads="1"/>
          </p:cNvSpPr>
          <p:nvPr/>
        </p:nvSpPr>
        <p:spPr bwMode="auto">
          <a:xfrm>
            <a:off x="1116013" y="4941888"/>
            <a:ext cx="74168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00025" indent="-20002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600" b="0" i="0">
                <a:solidFill>
                  <a:srgbClr val="000099"/>
                </a:solidFill>
                <a:latin typeface="Calibri" panose="020F0502020204030204" pitchFamily="34" charset="0"/>
              </a:rPr>
              <a:t>Por el </a:t>
            </a:r>
            <a:r>
              <a:rPr lang="es-ES" altLang="en-US" sz="1600" i="0">
                <a:solidFill>
                  <a:srgbClr val="000099"/>
                </a:solidFill>
                <a:latin typeface="Calibri" panose="020F0502020204030204" pitchFamily="34" charset="0"/>
              </a:rPr>
              <a:t>proceso Solvay</a:t>
            </a:r>
            <a:r>
              <a:rPr lang="es-ES" altLang="en-US" sz="1600" b="0" i="0">
                <a:solidFill>
                  <a:srgbClr val="000099"/>
                </a:solidFill>
                <a:latin typeface="Calibri" panose="020F0502020204030204" pitchFamily="34" charset="0"/>
              </a:rPr>
              <a:t>, el más importante a nivel industrial. Se parte como materia prima de cloruro sódico, de carbonato cálcico y de amoniaco (recuperado después). Se realiza en varias etapas, aunque globalmente es expresa como:</a:t>
            </a:r>
            <a:endParaRPr lang="es-ES" altLang="en-US" sz="1600" b="0" i="0">
              <a:solidFill>
                <a:srgbClr val="000099"/>
              </a:solidFill>
              <a:latin typeface="Calibri" panose="020F0502020204030204" pitchFamily="34" charset="0"/>
              <a:cs typeface="Calibri" panose="020F0502020204030204" pitchFamily="34" charset="0"/>
            </a:endParaRPr>
          </a:p>
        </p:txBody>
      </p:sp>
      <p:sp>
        <p:nvSpPr>
          <p:cNvPr id="46094" name="Text Box 32"/>
          <p:cNvSpPr txBox="1">
            <a:spLocks noChangeArrowheads="1"/>
          </p:cNvSpPr>
          <p:nvPr/>
        </p:nvSpPr>
        <p:spPr bwMode="auto">
          <a:xfrm>
            <a:off x="2627313" y="5805488"/>
            <a:ext cx="467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spcBef>
                <a:spcPct val="25000"/>
              </a:spcBef>
              <a:buClrTx/>
              <a:buFontTx/>
              <a:buNone/>
            </a:pPr>
            <a:r>
              <a:rPr kumimoji="0" lang="en-US" altLang="en-US" sz="1800" b="0" i="0">
                <a:latin typeface="Times New Roman" panose="02020603050405020304" pitchFamily="18" charset="0"/>
              </a:rPr>
              <a:t>2 NaCl</a:t>
            </a:r>
            <a:r>
              <a:rPr kumimoji="0" lang="en-US" altLang="en-US" sz="1800" b="0" i="0" baseline="-25000">
                <a:latin typeface="Times New Roman" panose="02020603050405020304" pitchFamily="18" charset="0"/>
              </a:rPr>
              <a:t>(ac)</a:t>
            </a:r>
            <a:r>
              <a:rPr kumimoji="0" lang="en-US" altLang="en-US" sz="1800" b="0" i="0">
                <a:latin typeface="Times New Roman" panose="02020603050405020304" pitchFamily="18" charset="0"/>
              </a:rPr>
              <a:t> +  CaCO</a:t>
            </a:r>
            <a:r>
              <a:rPr kumimoji="0" lang="en-US" altLang="en-US" sz="1800" b="0" i="0" baseline="-25000">
                <a:latin typeface="Times New Roman" panose="02020603050405020304" pitchFamily="18" charset="0"/>
              </a:rPr>
              <a:t>3(s)</a:t>
            </a:r>
            <a:r>
              <a:rPr kumimoji="0" lang="en-US" altLang="en-US" sz="1800" b="0" i="0">
                <a:latin typeface="Times New Roman" panose="02020603050405020304" pitchFamily="18" charset="0"/>
              </a:rPr>
              <a:t> </a:t>
            </a:r>
            <a:r>
              <a:rPr kumimoji="0" lang="en-US" altLang="en-US" sz="1800" b="0" i="0">
                <a:latin typeface="Times New Roman" panose="02020603050405020304" pitchFamily="18" charset="0"/>
                <a:cs typeface="Times New Roman" panose="02020603050405020304" pitchFamily="18" charset="0"/>
              </a:rPr>
              <a:t>→ Na</a:t>
            </a:r>
            <a:r>
              <a:rPr kumimoji="0" lang="en-US" altLang="en-US" sz="1800" b="0" i="0" baseline="-25000">
                <a:latin typeface="Times New Roman" panose="02020603050405020304" pitchFamily="18" charset="0"/>
                <a:cs typeface="Times New Roman" panose="02020603050405020304" pitchFamily="18" charset="0"/>
              </a:rPr>
              <a:t>2</a:t>
            </a:r>
            <a:r>
              <a:rPr kumimoji="0" lang="en-US" altLang="en-US" sz="1800" b="0" i="0">
                <a:latin typeface="Times New Roman" panose="02020603050405020304" pitchFamily="18" charset="0"/>
                <a:cs typeface="Times New Roman" panose="02020603050405020304" pitchFamily="18" charset="0"/>
              </a:rPr>
              <a:t>CO</a:t>
            </a:r>
            <a:r>
              <a:rPr kumimoji="0" lang="en-US" altLang="en-US" sz="1800" b="0" i="0" baseline="-25000">
                <a:latin typeface="Times New Roman" panose="02020603050405020304" pitchFamily="18" charset="0"/>
                <a:cs typeface="Times New Roman" panose="02020603050405020304" pitchFamily="18" charset="0"/>
              </a:rPr>
              <a:t>3(ac)</a:t>
            </a:r>
            <a:r>
              <a:rPr kumimoji="0" lang="en-US" altLang="en-US" sz="1800" b="0" i="0">
                <a:latin typeface="Times New Roman" panose="02020603050405020304" pitchFamily="18" charset="0"/>
                <a:cs typeface="Times New Roman" panose="02020603050405020304" pitchFamily="18" charset="0"/>
              </a:rPr>
              <a:t> + CaCl</a:t>
            </a:r>
            <a:r>
              <a:rPr kumimoji="0" lang="en-US" altLang="en-US" sz="1800" b="0" i="0" baseline="-25000">
                <a:latin typeface="Times New Roman" panose="02020603050405020304" pitchFamily="18" charset="0"/>
                <a:cs typeface="Times New Roman" panose="02020603050405020304" pitchFamily="18" charset="0"/>
              </a:rPr>
              <a:t>2(ac)</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4710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10. Elementos no metálicos de los grupos VA y IVA</a:t>
            </a:r>
          </a:p>
        </p:txBody>
      </p:sp>
      <p:sp>
        <p:nvSpPr>
          <p:cNvPr id="4710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4710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0A6786BD-B08C-4976-A8BC-4AF9F9A30CED}" type="slidenum">
              <a:rPr kumimoji="0" lang="en-US" altLang="en-US" sz="1400" b="0" i="0">
                <a:solidFill>
                  <a:schemeClr val="tx1"/>
                </a:solidFill>
                <a:latin typeface="Tahoma" panose="020B0604030504040204" pitchFamily="34" charset="0"/>
              </a:rPr>
              <a:pPr algn="r" eaLnBrk="1" hangingPunct="1">
                <a:spcBef>
                  <a:spcPct val="0"/>
                </a:spcBef>
                <a:buClrTx/>
                <a:buFontTx/>
                <a:buNone/>
              </a:pPr>
              <a:t>34</a:t>
            </a:fld>
            <a:endParaRPr kumimoji="0" lang="en-US" altLang="en-US" sz="1400" b="0" i="0">
              <a:solidFill>
                <a:schemeClr val="tx1"/>
              </a:solidFill>
              <a:latin typeface="Tahoma" panose="020B0604030504040204" pitchFamily="34" charset="0"/>
            </a:endParaRPr>
          </a:p>
        </p:txBody>
      </p:sp>
      <p:sp>
        <p:nvSpPr>
          <p:cNvPr id="47110" name="Rectangle 3"/>
          <p:cNvSpPr>
            <a:spLocks noChangeArrowheads="1"/>
          </p:cNvSpPr>
          <p:nvPr/>
        </p:nvSpPr>
        <p:spPr bwMode="auto">
          <a:xfrm>
            <a:off x="1116013" y="1552575"/>
            <a:ext cx="7416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00025" indent="-20002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n-US" sz="1600" b="0" i="0">
                <a:solidFill>
                  <a:srgbClr val="000099"/>
                </a:solidFill>
                <a:latin typeface="Calibri" panose="020F0502020204030204" pitchFamily="34" charset="0"/>
              </a:rPr>
              <a:t>El </a:t>
            </a:r>
            <a:r>
              <a:rPr lang="es-ES" altLang="en-US" sz="1600" i="0">
                <a:solidFill>
                  <a:srgbClr val="000099"/>
                </a:solidFill>
                <a:latin typeface="Calibri" panose="020F0502020204030204" pitchFamily="34" charset="0"/>
              </a:rPr>
              <a:t>proceso Solvay </a:t>
            </a:r>
            <a:r>
              <a:rPr lang="es-ES" altLang="en-US" sz="1600" b="0" i="0">
                <a:solidFill>
                  <a:srgbClr val="000099"/>
                </a:solidFill>
                <a:latin typeface="Calibri" panose="020F0502020204030204" pitchFamily="34" charset="0"/>
              </a:rPr>
              <a:t>se realiza en varias etapas:</a:t>
            </a:r>
            <a:endParaRPr lang="es-ES" altLang="en-US" sz="1600" b="0" i="0">
              <a:solidFill>
                <a:srgbClr val="000099"/>
              </a:solidFill>
              <a:latin typeface="Calibri" panose="020F0502020204030204" pitchFamily="34" charset="0"/>
              <a:cs typeface="Calibri" panose="020F0502020204030204" pitchFamily="34" charset="0"/>
            </a:endParaRPr>
          </a:p>
        </p:txBody>
      </p:sp>
      <p:sp>
        <p:nvSpPr>
          <p:cNvPr id="47111" name="Text Box 7"/>
          <p:cNvSpPr txBox="1">
            <a:spLocks noChangeArrowheads="1"/>
          </p:cNvSpPr>
          <p:nvPr/>
        </p:nvSpPr>
        <p:spPr bwMode="auto">
          <a:xfrm>
            <a:off x="468313" y="620713"/>
            <a:ext cx="6938962"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Tx/>
              <a:buNone/>
            </a:pPr>
            <a:r>
              <a:rPr kumimoji="0" lang="es-ES" altLang="en-US" sz="2000" i="0">
                <a:solidFill>
                  <a:srgbClr val="006600"/>
                </a:solidFill>
                <a:latin typeface="Arial" panose="020B0604020202020204" pitchFamily="34" charset="0"/>
              </a:rPr>
              <a:t>Ácido carbónico, carbonatos y bicarbonatos</a:t>
            </a:r>
            <a:endParaRPr kumimoji="0" lang="es-ES" altLang="en-US" sz="2000" i="0">
              <a:solidFill>
                <a:srgbClr val="990033"/>
              </a:solidFill>
              <a:latin typeface="Arial" panose="020B0604020202020204" pitchFamily="34" charset="0"/>
            </a:endParaRPr>
          </a:p>
          <a:p>
            <a:pPr eaLnBrk="1" hangingPunct="1">
              <a:spcBef>
                <a:spcPct val="0"/>
              </a:spcBef>
              <a:buClr>
                <a:srgbClr val="FF3300"/>
              </a:buClr>
              <a:buFont typeface="Wingdings" panose="05000000000000000000" pitchFamily="2" charset="2"/>
              <a:buNone/>
            </a:pPr>
            <a:r>
              <a:rPr kumimoji="0" lang="es-ES" altLang="en-US" sz="1800" i="0">
                <a:solidFill>
                  <a:srgbClr val="C00000"/>
                </a:solidFill>
                <a:latin typeface="Arial" panose="020B0604020202020204" pitchFamily="34" charset="0"/>
                <a:sym typeface="Wingdings" panose="05000000000000000000" pitchFamily="2" charset="2"/>
              </a:rPr>
              <a:t>     </a:t>
            </a:r>
            <a:r>
              <a:rPr kumimoji="0" lang="es-ES" altLang="en-US" sz="180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Proceso Solvay</a:t>
            </a:r>
          </a:p>
        </p:txBody>
      </p:sp>
      <p:pic>
        <p:nvPicPr>
          <p:cNvPr id="47112"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912938"/>
            <a:ext cx="6408738" cy="209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13" name="12 Cerrar llave"/>
          <p:cNvSpPr>
            <a:spLocks/>
          </p:cNvSpPr>
          <p:nvPr/>
        </p:nvSpPr>
        <p:spPr bwMode="auto">
          <a:xfrm flipH="1">
            <a:off x="1703388" y="2632075"/>
            <a:ext cx="131762" cy="660400"/>
          </a:xfrm>
          <a:prstGeom prst="rightBrace">
            <a:avLst>
              <a:gd name="adj1" fmla="val 37126"/>
              <a:gd name="adj2" fmla="val 50000"/>
            </a:avLst>
          </a:prstGeom>
          <a:noFill/>
          <a:ln w="31750" cap="rnd" algn="ctr">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pic>
        <p:nvPicPr>
          <p:cNvPr id="47114"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4252913"/>
            <a:ext cx="5040313" cy="247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5"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4163" y="5734050"/>
            <a:ext cx="3024187"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16" name="Rectangle 15"/>
          <p:cNvSpPr>
            <a:spLocks noChangeArrowheads="1"/>
          </p:cNvSpPr>
          <p:nvPr/>
        </p:nvSpPr>
        <p:spPr bwMode="auto">
          <a:xfrm>
            <a:off x="5076825" y="4437063"/>
            <a:ext cx="36004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266700" indent="-26670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Clr>
                <a:srgbClr val="FF0000"/>
              </a:buClr>
              <a:buFontTx/>
              <a:buNone/>
            </a:pPr>
            <a:r>
              <a:rPr kumimoji="0" lang="es-ES" altLang="en-US" sz="1600" b="0" i="0">
                <a:solidFill>
                  <a:srgbClr val="FF0000"/>
                </a:solidFill>
                <a:latin typeface="Tempus Sans ITC" panose="04020404030D07020202" pitchFamily="82" charset="0"/>
                <a:cs typeface="Calibri" panose="020F0502020204030204" pitchFamily="34" charset="0"/>
                <a:sym typeface="Wingdings" panose="05000000000000000000" pitchFamily="2" charset="2"/>
              </a:rPr>
              <a:t></a:t>
            </a:r>
            <a:r>
              <a:rPr kumimoji="0" lang="es-ES" altLang="en-US" sz="1600" b="0" i="0">
                <a:solidFill>
                  <a:srgbClr val="000000"/>
                </a:solidFill>
                <a:latin typeface="Tempus Sans ITC" panose="04020404030D07020202" pitchFamily="82" charset="0"/>
                <a:cs typeface="Calibri" panose="020F0502020204030204" pitchFamily="34" charset="0"/>
                <a:sym typeface="Wingdings" panose="05000000000000000000" pitchFamily="2" charset="2"/>
              </a:rPr>
              <a:t> </a:t>
            </a:r>
            <a:r>
              <a:rPr kumimoji="0" lang="es-ES" altLang="en-US" sz="1600" b="0" i="0">
                <a:solidFill>
                  <a:srgbClr val="000000"/>
                </a:solidFill>
                <a:latin typeface="Tempus Sans ITC" panose="04020404030D07020202" pitchFamily="82" charset="0"/>
                <a:cs typeface="Calibri" panose="020F0502020204030204" pitchFamily="34" charset="0"/>
              </a:rPr>
              <a:t>Esquema del proceso Solvay</a:t>
            </a:r>
            <a:endParaRPr kumimoji="0" lang="el-GR" altLang="en-US" sz="1600" b="0" i="0">
              <a:solidFill>
                <a:srgbClr val="000000"/>
              </a:solidFill>
              <a:latin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9CB8D0DD-EB05-4469-90F1-4E00A3583B80}" type="slidenum">
              <a:rPr kumimoji="0" lang="en-US" altLang="es-ES" sz="1400" b="0" i="0">
                <a:solidFill>
                  <a:srgbClr val="000080"/>
                </a:solidFill>
                <a:latin typeface="Tahoma" panose="020B0604030504040204" pitchFamily="34" charset="0"/>
              </a:rPr>
              <a:pPr algn="r" eaLnBrk="1" hangingPunct="1">
                <a:spcBef>
                  <a:spcPct val="0"/>
                </a:spcBef>
                <a:buClrTx/>
                <a:buFontTx/>
                <a:buNone/>
              </a:pPr>
              <a:t>35</a:t>
            </a:fld>
            <a:endParaRPr kumimoji="0" lang="en-US" altLang="es-ES" sz="1400" b="0" i="0">
              <a:solidFill>
                <a:srgbClr val="000080"/>
              </a:solidFill>
              <a:latin typeface="Tahoma" panose="020B0604030504040204" pitchFamily="34" charset="0"/>
            </a:endParaRPr>
          </a:p>
        </p:txBody>
      </p:sp>
      <p:sp>
        <p:nvSpPr>
          <p:cNvPr id="19" name="Rectangle 2"/>
          <p:cNvSpPr txBox="1">
            <a:spLocks noChangeArrowheads="1"/>
          </p:cNvSpPr>
          <p:nvPr/>
        </p:nvSpPr>
        <p:spPr>
          <a:xfrm>
            <a:off x="3430588" y="3357563"/>
            <a:ext cx="2293937" cy="550862"/>
          </a:xfrm>
          <a:prstGeom prst="rect">
            <a:avLst/>
          </a:prstGeom>
          <a:solidFill>
            <a:srgbClr val="FFCC99"/>
          </a:solidFill>
        </p:spPr>
        <p:txBody>
          <a:bodyPr/>
          <a:lstStyle>
            <a:lvl1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2pPr>
            <a:lvl3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3pPr>
            <a:lvl4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4pPr>
            <a:lvl5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5pPr>
            <a:lvl6pPr marL="4572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6pPr>
            <a:lvl7pPr marL="9144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7pPr>
            <a:lvl8pPr marL="13716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8pPr>
            <a:lvl9pPr marL="18288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9pPr>
          </a:lstStyle>
          <a:p>
            <a:pPr eaLnBrk="1" hangingPunct="1">
              <a:defRPr/>
            </a:pPr>
            <a:r>
              <a:rPr lang="es-ES" altLang="es-ES" i="0" kern="0" dirty="0" err="1" smtClean="0">
                <a:effectLst/>
                <a:latin typeface="Calibri" pitchFamily="34" charset="0"/>
              </a:rPr>
              <a:t>The</a:t>
            </a:r>
            <a:r>
              <a:rPr lang="es-ES" altLang="es-ES" i="0" kern="0" dirty="0" smtClean="0">
                <a:effectLst/>
                <a:latin typeface="Calibri" pitchFamily="34" charset="0"/>
              </a:rPr>
              <a:t> </a:t>
            </a:r>
            <a:r>
              <a:rPr lang="es-ES" altLang="es-ES" i="0" kern="0" dirty="0" err="1" smtClean="0">
                <a:effectLst/>
                <a:latin typeface="Calibri" pitchFamily="34" charset="0"/>
              </a:rPr>
              <a:t>end</a:t>
            </a:r>
            <a:endParaRPr lang="es-ES" altLang="es-ES" i="0" kern="0" dirty="0" smtClean="0">
              <a:effectLst/>
              <a:latin typeface="Calibri" pitchFamily="34" charset="0"/>
            </a:endParaRPr>
          </a:p>
        </p:txBody>
      </p:sp>
      <p:pic>
        <p:nvPicPr>
          <p:cNvPr id="20" name="Picture 154" descr="Logo%20UNED%20ver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115888"/>
            <a:ext cx="601663" cy="6016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1" name="Rectangle 4"/>
          <p:cNvSpPr>
            <a:spLocks noChangeArrowheads="1"/>
          </p:cNvSpPr>
          <p:nvPr/>
        </p:nvSpPr>
        <p:spPr bwMode="auto">
          <a:xfrm>
            <a:off x="668338" y="2349500"/>
            <a:ext cx="7791450" cy="8858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800" i="0" dirty="0">
                <a:solidFill>
                  <a:srgbClr val="000080"/>
                </a:solidFill>
                <a:latin typeface="Tahoma" panose="020B0604030504040204" pitchFamily="34" charset="0"/>
                <a:cs typeface="Tahoma" panose="020B0604030504040204" pitchFamily="34" charset="0"/>
              </a:rPr>
              <a:t>Tema 10:</a:t>
            </a:r>
          </a:p>
          <a:p>
            <a:pPr algn="ctr" eaLnBrk="1" hangingPunct="1">
              <a:spcBef>
                <a:spcPct val="0"/>
              </a:spcBef>
              <a:buClrTx/>
              <a:buFontTx/>
              <a:buNone/>
            </a:pPr>
            <a:r>
              <a:rPr lang="es-ES" altLang="es-ES" sz="1800" i="0" dirty="0">
                <a:solidFill>
                  <a:srgbClr val="000080"/>
                </a:solidFill>
                <a:latin typeface="Tahoma" panose="020B0604030504040204" pitchFamily="34" charset="0"/>
                <a:cs typeface="Tahoma" panose="020B0604030504040204" pitchFamily="34" charset="0"/>
              </a:rPr>
              <a:t>Elementos no metálicos </a:t>
            </a:r>
            <a:endParaRPr lang="es-ES" altLang="es-ES" sz="1800" i="0" dirty="0" smtClean="0">
              <a:solidFill>
                <a:srgbClr val="000080"/>
              </a:solidFill>
              <a:latin typeface="Tahoma" panose="020B0604030504040204" pitchFamily="34" charset="0"/>
              <a:cs typeface="Tahoma" panose="020B0604030504040204" pitchFamily="34" charset="0"/>
            </a:endParaRPr>
          </a:p>
          <a:p>
            <a:pPr algn="ctr" eaLnBrk="1" hangingPunct="1">
              <a:spcBef>
                <a:spcPct val="0"/>
              </a:spcBef>
              <a:buClrTx/>
              <a:buFontTx/>
              <a:buNone/>
            </a:pPr>
            <a:r>
              <a:rPr lang="es-ES" altLang="es-ES" sz="1800" i="0" dirty="0" smtClean="0">
                <a:solidFill>
                  <a:srgbClr val="000080"/>
                </a:solidFill>
                <a:latin typeface="Tahoma" panose="020B0604030504040204" pitchFamily="34" charset="0"/>
                <a:cs typeface="Tahoma" panose="020B0604030504040204" pitchFamily="34" charset="0"/>
              </a:rPr>
              <a:t>de </a:t>
            </a:r>
            <a:r>
              <a:rPr lang="es-ES" altLang="es-ES" sz="1800" i="0" dirty="0">
                <a:solidFill>
                  <a:srgbClr val="000080"/>
                </a:solidFill>
                <a:latin typeface="Tahoma" panose="020B0604030504040204" pitchFamily="34" charset="0"/>
                <a:cs typeface="Tahoma" panose="020B0604030504040204" pitchFamily="34" charset="0"/>
              </a:rPr>
              <a:t>los grupos VA y IVA</a:t>
            </a:r>
            <a:endParaRPr lang="es-ES" altLang="es-ES" sz="1800" i="0" dirty="0">
              <a:solidFill>
                <a:srgbClr val="000080"/>
              </a:solidFill>
              <a:latin typeface="Tahoma" panose="020B0604030504040204" pitchFamily="34" charset="0"/>
              <a:cs typeface="Tahoma" panose="020B0604030504040204" pitchFamily="34" charset="0"/>
            </a:endParaRPr>
          </a:p>
        </p:txBody>
      </p:sp>
      <p:sp>
        <p:nvSpPr>
          <p:cNvPr id="22" name="Rectangle 4"/>
          <p:cNvSpPr>
            <a:spLocks noChangeArrowheads="1"/>
          </p:cNvSpPr>
          <p:nvPr/>
        </p:nvSpPr>
        <p:spPr bwMode="auto">
          <a:xfrm>
            <a:off x="1891830" y="4653136"/>
            <a:ext cx="5344466" cy="122413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400" b="0" i="0" dirty="0" smtClean="0">
                <a:solidFill>
                  <a:srgbClr val="4D4D4D"/>
                </a:solidFill>
                <a:latin typeface="Tahoma" panose="020B0604030504040204" pitchFamily="34" charset="0"/>
                <a:cs typeface="Tahoma" panose="020B0604030504040204" pitchFamily="34" charset="0"/>
              </a:rPr>
              <a:t>Nota: Esta presentación no incluye todos los apartados del tema en el libro de texto base y </a:t>
            </a:r>
            <a:r>
              <a:rPr lang="es-ES" altLang="es-ES" sz="1400" b="0" i="0" dirty="0" err="1" smtClean="0">
                <a:solidFill>
                  <a:srgbClr val="4D4D4D"/>
                </a:solidFill>
                <a:latin typeface="Tahoma" panose="020B0604030504040204" pitchFamily="34" charset="0"/>
                <a:cs typeface="Tahoma" panose="020B0604030504040204" pitchFamily="34" charset="0"/>
              </a:rPr>
              <a:t>l@s</a:t>
            </a:r>
            <a:r>
              <a:rPr lang="es-ES" altLang="es-ES" sz="1400" b="0" i="0" dirty="0" smtClean="0">
                <a:solidFill>
                  <a:srgbClr val="4D4D4D"/>
                </a:solidFill>
                <a:latin typeface="Tahoma" panose="020B0604030504040204" pitchFamily="34" charset="0"/>
                <a:cs typeface="Tahoma" panose="020B0604030504040204" pitchFamily="34" charset="0"/>
              </a:rPr>
              <a:t> </a:t>
            </a:r>
            <a:r>
              <a:rPr lang="es-ES" altLang="es-ES" sz="1400" b="0" i="0" dirty="0" err="1" smtClean="0">
                <a:solidFill>
                  <a:srgbClr val="4D4D4D"/>
                </a:solidFill>
                <a:latin typeface="Tahoma" panose="020B0604030504040204" pitchFamily="34" charset="0"/>
                <a:cs typeface="Tahoma" panose="020B0604030504040204" pitchFamily="34" charset="0"/>
              </a:rPr>
              <a:t>alumn@s</a:t>
            </a:r>
            <a:r>
              <a:rPr lang="es-ES" altLang="es-ES" sz="1400" b="0" i="0" dirty="0" smtClean="0">
                <a:solidFill>
                  <a:srgbClr val="4D4D4D"/>
                </a:solidFill>
                <a:latin typeface="Tahoma" panose="020B0604030504040204" pitchFamily="34" charset="0"/>
                <a:cs typeface="Tahoma" panose="020B0604030504040204" pitchFamily="34" charset="0"/>
              </a:rPr>
              <a:t> deberán completar la información de forma personal de cara a su estudio </a:t>
            </a:r>
            <a:endParaRPr lang="es-ES" altLang="es-ES" sz="1400" b="0" i="0" dirty="0">
              <a:solidFill>
                <a:srgbClr val="4D4D4D"/>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6707126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1638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10. Elementos no metálicos de los grupos VA y IVA</a:t>
            </a:r>
          </a:p>
        </p:txBody>
      </p:sp>
      <p:sp>
        <p:nvSpPr>
          <p:cNvPr id="1638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16389" name="Text Box 7"/>
          <p:cNvSpPr txBox="1">
            <a:spLocks noChangeArrowheads="1"/>
          </p:cNvSpPr>
          <p:nvPr/>
        </p:nvSpPr>
        <p:spPr bwMode="auto">
          <a:xfrm>
            <a:off x="468313" y="620713"/>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i="0">
                <a:solidFill>
                  <a:schemeClr val="accent1"/>
                </a:solidFill>
                <a:latin typeface="Arial" panose="020B0604020202020204" pitchFamily="34" charset="0"/>
              </a:rPr>
              <a:t>3. Síntesis industrial del nitrógeno</a:t>
            </a:r>
          </a:p>
        </p:txBody>
      </p:sp>
      <p:sp>
        <p:nvSpPr>
          <p:cNvPr id="16390"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17DC0410-A0FF-4CF6-82DE-C590212EECF9}" type="slidenum">
              <a:rPr kumimoji="0" lang="en-US" altLang="en-US" sz="1400" b="0" i="0">
                <a:solidFill>
                  <a:schemeClr val="tx1"/>
                </a:solidFill>
                <a:latin typeface="Tahoma" panose="020B0604030504040204" pitchFamily="34" charset="0"/>
              </a:rPr>
              <a:pPr algn="r" eaLnBrk="1" hangingPunct="1">
                <a:spcBef>
                  <a:spcPct val="0"/>
                </a:spcBef>
                <a:buClrTx/>
                <a:buFontTx/>
                <a:buNone/>
              </a:pPr>
              <a:t>4</a:t>
            </a:fld>
            <a:endParaRPr kumimoji="0" lang="en-US" altLang="en-US" sz="1400" b="0" i="0">
              <a:solidFill>
                <a:schemeClr val="tx1"/>
              </a:solidFill>
              <a:latin typeface="Tahoma" panose="020B0604030504040204" pitchFamily="34" charset="0"/>
            </a:endParaRPr>
          </a:p>
        </p:txBody>
      </p:sp>
      <p:sp>
        <p:nvSpPr>
          <p:cNvPr id="16391" name="Rectangle 3"/>
          <p:cNvSpPr>
            <a:spLocks noChangeArrowheads="1"/>
          </p:cNvSpPr>
          <p:nvPr/>
        </p:nvSpPr>
        <p:spPr bwMode="auto">
          <a:xfrm>
            <a:off x="684213" y="1341438"/>
            <a:ext cx="79914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
            </a:pPr>
            <a:r>
              <a:rPr lang="es-ES" altLang="en-US" sz="1800" b="0" i="0">
                <a:solidFill>
                  <a:srgbClr val="000099"/>
                </a:solidFill>
                <a:latin typeface="Times New Roman" panose="02020603050405020304" pitchFamily="18" charset="0"/>
              </a:rPr>
              <a:t>El nitrógeno se obtiene a nivel industrial del aire, que supone una materia rima inagotable de N</a:t>
            </a:r>
            <a:r>
              <a:rPr lang="es-ES" altLang="en-US" sz="1800" b="0" i="0" baseline="-25000">
                <a:solidFill>
                  <a:srgbClr val="000099"/>
                </a:solidFill>
                <a:latin typeface="Times New Roman" panose="02020603050405020304" pitchFamily="18" charset="0"/>
              </a:rPr>
              <a:t>2</a:t>
            </a:r>
            <a:r>
              <a:rPr lang="es-ES" altLang="en-US" sz="1800" b="0" i="0">
                <a:solidFill>
                  <a:srgbClr val="000099"/>
                </a:solidFill>
                <a:latin typeface="Times New Roman" panose="02020603050405020304" pitchFamily="18" charset="0"/>
              </a:rPr>
              <a:t>, O</a:t>
            </a:r>
            <a:r>
              <a:rPr lang="es-ES" altLang="en-US" sz="1800" b="0" i="0" baseline="-25000">
                <a:solidFill>
                  <a:srgbClr val="000099"/>
                </a:solidFill>
                <a:latin typeface="Times New Roman" panose="02020603050405020304" pitchFamily="18" charset="0"/>
              </a:rPr>
              <a:t>2</a:t>
            </a:r>
            <a:r>
              <a:rPr lang="es-ES" altLang="en-US" sz="1800" b="0" i="0">
                <a:solidFill>
                  <a:srgbClr val="000099"/>
                </a:solidFill>
                <a:latin typeface="Times New Roman" panose="02020603050405020304" pitchFamily="18" charset="0"/>
              </a:rPr>
              <a:t> y de gases nobles. </a:t>
            </a:r>
          </a:p>
          <a:p>
            <a:pPr eaLnBrk="1" hangingPunct="1">
              <a:spcBef>
                <a:spcPts val="600"/>
              </a:spcBef>
              <a:buClr>
                <a:srgbClr val="000099"/>
              </a:buClr>
              <a:buFont typeface="Wingdings" panose="05000000000000000000" pitchFamily="2" charset="2"/>
              <a:buChar char="§"/>
            </a:pPr>
            <a:r>
              <a:rPr lang="es-ES" altLang="en-US" sz="1800" b="0" i="0">
                <a:solidFill>
                  <a:srgbClr val="000099"/>
                </a:solidFill>
                <a:latin typeface="Times New Roman" panose="02020603050405020304" pitchFamily="18" charset="0"/>
              </a:rPr>
              <a:t>La separación industrial de los componentes del aire se basa en dos operaciones sucesivas: </a:t>
            </a:r>
            <a:r>
              <a:rPr lang="es-ES" altLang="en-US" sz="1800" b="0">
                <a:solidFill>
                  <a:srgbClr val="000099"/>
                </a:solidFill>
                <a:latin typeface="Times New Roman" panose="02020603050405020304" pitchFamily="18" charset="0"/>
              </a:rPr>
              <a:t>licuefacción</a:t>
            </a:r>
            <a:r>
              <a:rPr lang="es-ES" altLang="en-US" sz="1800" b="0" i="0">
                <a:solidFill>
                  <a:srgbClr val="000099"/>
                </a:solidFill>
                <a:latin typeface="Times New Roman" panose="02020603050405020304" pitchFamily="18" charset="0"/>
              </a:rPr>
              <a:t>, y posteriormente, </a:t>
            </a:r>
            <a:r>
              <a:rPr lang="es-ES" altLang="en-US" sz="1800" b="0">
                <a:solidFill>
                  <a:srgbClr val="000099"/>
                </a:solidFill>
                <a:latin typeface="Times New Roman" panose="02020603050405020304" pitchFamily="18" charset="0"/>
              </a:rPr>
              <a:t>destilación</a:t>
            </a:r>
            <a:r>
              <a:rPr lang="es-ES" altLang="en-US" sz="1800" b="0" i="0">
                <a:solidFill>
                  <a:srgbClr val="000099"/>
                </a:solidFill>
                <a:latin typeface="Times New Roman" panose="02020603050405020304" pitchFamily="18" charset="0"/>
              </a:rPr>
              <a:t> o </a:t>
            </a:r>
            <a:r>
              <a:rPr lang="es-ES" altLang="en-US" sz="1800" b="0">
                <a:solidFill>
                  <a:srgbClr val="000099"/>
                </a:solidFill>
                <a:latin typeface="Times New Roman" panose="02020603050405020304" pitchFamily="18" charset="0"/>
              </a:rPr>
              <a:t>rectificación</a:t>
            </a:r>
            <a:r>
              <a:rPr lang="es-ES" altLang="en-US" sz="1800" b="0" i="0">
                <a:solidFill>
                  <a:srgbClr val="000099"/>
                </a:solidFill>
                <a:latin typeface="Times New Roman" panose="02020603050405020304" pitchFamily="18" charset="0"/>
              </a:rPr>
              <a:t>. </a:t>
            </a:r>
          </a:p>
        </p:txBody>
      </p:sp>
      <p:sp>
        <p:nvSpPr>
          <p:cNvPr id="16392" name="Rectangle 3"/>
          <p:cNvSpPr>
            <a:spLocks noChangeArrowheads="1"/>
          </p:cNvSpPr>
          <p:nvPr/>
        </p:nvSpPr>
        <p:spPr bwMode="auto">
          <a:xfrm>
            <a:off x="755650" y="2794000"/>
            <a:ext cx="4395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b="0" i="0">
                <a:latin typeface="Calibri" panose="020F0502020204030204" pitchFamily="34" charset="0"/>
              </a:rPr>
              <a:t>Licuefacción del aire</a:t>
            </a:r>
          </a:p>
        </p:txBody>
      </p:sp>
      <p:sp>
        <p:nvSpPr>
          <p:cNvPr id="16393" name="Rectangle 3"/>
          <p:cNvSpPr>
            <a:spLocks noChangeArrowheads="1"/>
          </p:cNvSpPr>
          <p:nvPr/>
        </p:nvSpPr>
        <p:spPr bwMode="auto">
          <a:xfrm>
            <a:off x="1258888" y="3298825"/>
            <a:ext cx="7273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n-US" sz="1800" b="0" i="0">
                <a:solidFill>
                  <a:srgbClr val="292929"/>
                </a:solidFill>
                <a:latin typeface="Calibri" panose="020F0502020204030204" pitchFamily="34" charset="0"/>
              </a:rPr>
              <a:t>técnicamente el enfriamiento y licuefacción (licuación) del aire se consigue de dos maneras:</a:t>
            </a:r>
            <a:endParaRPr lang="es-ES" altLang="en-US" sz="1600" b="0" i="0">
              <a:solidFill>
                <a:srgbClr val="292929"/>
              </a:solidFill>
              <a:latin typeface="Calibri" panose="020F0502020204030204" pitchFamily="34" charset="0"/>
            </a:endParaRPr>
          </a:p>
        </p:txBody>
      </p:sp>
      <p:sp>
        <p:nvSpPr>
          <p:cNvPr id="16394" name="Rectangle 3"/>
          <p:cNvSpPr>
            <a:spLocks noChangeArrowheads="1"/>
          </p:cNvSpPr>
          <p:nvPr/>
        </p:nvSpPr>
        <p:spPr bwMode="auto">
          <a:xfrm>
            <a:off x="1619250" y="3946525"/>
            <a:ext cx="7129463" cy="185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Tx/>
              <a:buFontTx/>
              <a:buChar char="–"/>
            </a:pPr>
            <a:r>
              <a:rPr lang="es-ES" altLang="en-US" sz="1600" i="0">
                <a:solidFill>
                  <a:srgbClr val="000099"/>
                </a:solidFill>
                <a:latin typeface="Calibri" panose="020F0502020204030204" pitchFamily="34" charset="0"/>
              </a:rPr>
              <a:t>Compresión-expansión isentálpica</a:t>
            </a:r>
            <a:r>
              <a:rPr lang="es-ES" altLang="en-US" sz="1600" b="0" i="0">
                <a:solidFill>
                  <a:srgbClr val="000099"/>
                </a:solidFill>
                <a:latin typeface="Calibri" panose="020F0502020204030204" pitchFamily="34" charset="0"/>
              </a:rPr>
              <a:t>. El aire una vez seco y depurado se comprime y posteriormente se expande </a:t>
            </a:r>
            <a:r>
              <a:rPr lang="es-ES" altLang="en-US" sz="1600" b="0">
                <a:solidFill>
                  <a:srgbClr val="000099"/>
                </a:solidFill>
                <a:latin typeface="Calibri" panose="020F0502020204030204" pitchFamily="34" charset="0"/>
              </a:rPr>
              <a:t>a entalpia constante</a:t>
            </a:r>
            <a:r>
              <a:rPr lang="es-ES" altLang="en-US" sz="1600" b="0" i="0">
                <a:solidFill>
                  <a:srgbClr val="000099"/>
                </a:solidFill>
                <a:latin typeface="Calibri" panose="020F0502020204030204" pitchFamily="34" charset="0"/>
              </a:rPr>
              <a:t> (</a:t>
            </a:r>
            <a:r>
              <a:rPr lang="es-ES" altLang="en-US" sz="1600" b="0" i="0">
                <a:solidFill>
                  <a:srgbClr val="000099"/>
                </a:solidFill>
                <a:latin typeface="Calibri" panose="020F0502020204030204" pitchFamily="34" charset="0"/>
                <a:cs typeface="Calibri" panose="020F0502020204030204" pitchFamily="34" charset="0"/>
              </a:rPr>
              <a:t>∆</a:t>
            </a:r>
            <a:r>
              <a:rPr lang="es-ES" altLang="en-US" sz="1600" b="0">
                <a:solidFill>
                  <a:srgbClr val="000099"/>
                </a:solidFill>
                <a:latin typeface="Calibri" panose="020F0502020204030204" pitchFamily="34" charset="0"/>
                <a:cs typeface="Calibri" panose="020F0502020204030204" pitchFamily="34" charset="0"/>
              </a:rPr>
              <a:t>H</a:t>
            </a:r>
            <a:r>
              <a:rPr lang="es-ES" altLang="en-US" sz="1600" b="0" i="0">
                <a:solidFill>
                  <a:srgbClr val="000099"/>
                </a:solidFill>
                <a:latin typeface="Calibri" panose="020F0502020204030204" pitchFamily="34" charset="0"/>
                <a:cs typeface="Calibri" panose="020F0502020204030204" pitchFamily="34" charset="0"/>
              </a:rPr>
              <a:t>=0) hasta la presión atmosférica. El gas se enfría a costa de la energía interna de sus moléculas, efecto denominado de </a:t>
            </a:r>
            <a:r>
              <a:rPr lang="es-ES" altLang="en-US" sz="1600" b="0">
                <a:solidFill>
                  <a:srgbClr val="000099"/>
                </a:solidFill>
                <a:latin typeface="Calibri" panose="020F0502020204030204" pitchFamily="34" charset="0"/>
                <a:cs typeface="Calibri" panose="020F0502020204030204" pitchFamily="34" charset="0"/>
              </a:rPr>
              <a:t>Joule-Thomson</a:t>
            </a:r>
            <a:r>
              <a:rPr lang="es-ES" altLang="en-US" sz="1600" b="0" i="0">
                <a:solidFill>
                  <a:srgbClr val="000099"/>
                </a:solidFill>
                <a:latin typeface="Calibri" panose="020F0502020204030204" pitchFamily="34" charset="0"/>
                <a:cs typeface="Calibri" panose="020F0502020204030204" pitchFamily="34" charset="0"/>
              </a:rPr>
              <a:t>.</a:t>
            </a:r>
          </a:p>
          <a:p>
            <a:pPr eaLnBrk="1" hangingPunct="1">
              <a:buClrTx/>
              <a:buFontTx/>
              <a:buChar char="–"/>
            </a:pPr>
            <a:r>
              <a:rPr lang="es-ES" altLang="en-US" sz="1600" i="0">
                <a:solidFill>
                  <a:srgbClr val="000099"/>
                </a:solidFill>
                <a:latin typeface="Calibri" panose="020F0502020204030204" pitchFamily="34" charset="0"/>
              </a:rPr>
              <a:t>Compresión-expansión isentrópica</a:t>
            </a:r>
            <a:r>
              <a:rPr lang="es-ES" altLang="en-US" sz="1600" b="0" i="0">
                <a:solidFill>
                  <a:srgbClr val="000099"/>
                </a:solidFill>
                <a:latin typeface="Calibri" panose="020F0502020204030204" pitchFamily="34" charset="0"/>
              </a:rPr>
              <a:t>. El aire comprimido se expande </a:t>
            </a:r>
            <a:r>
              <a:rPr lang="es-ES" altLang="en-US" sz="1600" b="0">
                <a:solidFill>
                  <a:srgbClr val="000099"/>
                </a:solidFill>
                <a:latin typeface="Calibri" panose="020F0502020204030204" pitchFamily="34" charset="0"/>
              </a:rPr>
              <a:t>a entropía constante</a:t>
            </a:r>
            <a:r>
              <a:rPr lang="es-ES" altLang="en-US" sz="1600" b="0" i="0">
                <a:solidFill>
                  <a:srgbClr val="000099"/>
                </a:solidFill>
                <a:latin typeface="Calibri" panose="020F0502020204030204" pitchFamily="34" charset="0"/>
              </a:rPr>
              <a:t> (</a:t>
            </a:r>
            <a:r>
              <a:rPr lang="es-ES" altLang="en-US" sz="1600" b="0" i="0">
                <a:solidFill>
                  <a:srgbClr val="000099"/>
                </a:solidFill>
                <a:latin typeface="Calibri" panose="020F0502020204030204" pitchFamily="34" charset="0"/>
                <a:cs typeface="Calibri" panose="020F0502020204030204" pitchFamily="34" charset="0"/>
              </a:rPr>
              <a:t>∆</a:t>
            </a:r>
            <a:r>
              <a:rPr lang="es-ES" altLang="en-US" sz="1600" b="0">
                <a:solidFill>
                  <a:srgbClr val="000099"/>
                </a:solidFill>
                <a:latin typeface="Calibri" panose="020F0502020204030204" pitchFamily="34" charset="0"/>
                <a:cs typeface="Calibri" panose="020F0502020204030204" pitchFamily="34" charset="0"/>
              </a:rPr>
              <a:t>S</a:t>
            </a:r>
            <a:r>
              <a:rPr lang="es-ES" altLang="en-US" sz="1600" b="0" i="0">
                <a:solidFill>
                  <a:srgbClr val="000099"/>
                </a:solidFill>
                <a:latin typeface="Calibri" panose="020F0502020204030204" pitchFamily="34" charset="0"/>
                <a:cs typeface="Calibri" panose="020F0502020204030204" pitchFamily="34" charset="0"/>
              </a:rPr>
              <a:t>=0), para lo cual se le deja expandir sobre un cilindro con un émbolo (produce trabajo mientras se enfría)</a:t>
            </a:r>
          </a:p>
        </p:txBody>
      </p:sp>
      <p:sp>
        <p:nvSpPr>
          <p:cNvPr id="16395" name="Rectangle 3"/>
          <p:cNvSpPr>
            <a:spLocks noChangeArrowheads="1"/>
          </p:cNvSpPr>
          <p:nvPr/>
        </p:nvSpPr>
        <p:spPr bwMode="auto">
          <a:xfrm>
            <a:off x="1258888" y="5818188"/>
            <a:ext cx="7273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n-US" sz="1800" b="0" i="0">
                <a:solidFill>
                  <a:srgbClr val="292929"/>
                </a:solidFill>
                <a:latin typeface="Calibri" panose="020F0502020204030204" pitchFamily="34" charset="0"/>
              </a:rPr>
              <a:t>para conseguir la licuefacción, se recurre al proceso de compresión-expansión de forma repetitiva, con enfriamientos sucesivos</a:t>
            </a:r>
            <a:endParaRPr lang="es-ES" altLang="en-US" sz="1600" b="0" i="0">
              <a:solidFill>
                <a:srgbClr val="292929"/>
              </a:solidFill>
              <a:latin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1741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10. Elementos no metálicos de los grupos VA y IVA</a:t>
            </a:r>
          </a:p>
        </p:txBody>
      </p:sp>
      <p:sp>
        <p:nvSpPr>
          <p:cNvPr id="1741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1741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A0C83ED4-C56E-4DA2-88AB-F892086E41EE}" type="slidenum">
              <a:rPr kumimoji="0" lang="en-US" altLang="en-US" sz="1400" b="0" i="0">
                <a:solidFill>
                  <a:schemeClr val="tx1"/>
                </a:solidFill>
                <a:latin typeface="Tahoma" panose="020B0604030504040204" pitchFamily="34" charset="0"/>
              </a:rPr>
              <a:pPr algn="r" eaLnBrk="1" hangingPunct="1">
                <a:spcBef>
                  <a:spcPct val="0"/>
                </a:spcBef>
                <a:buClrTx/>
                <a:buFontTx/>
                <a:buNone/>
              </a:pPr>
              <a:t>5</a:t>
            </a:fld>
            <a:endParaRPr kumimoji="0" lang="en-US" altLang="en-US" sz="1400" b="0" i="0">
              <a:solidFill>
                <a:schemeClr val="tx1"/>
              </a:solidFill>
              <a:latin typeface="Tahoma" panose="020B0604030504040204" pitchFamily="34" charset="0"/>
            </a:endParaRPr>
          </a:p>
        </p:txBody>
      </p:sp>
      <p:sp>
        <p:nvSpPr>
          <p:cNvPr id="17414" name="Rectangle 3"/>
          <p:cNvSpPr>
            <a:spLocks noChangeArrowheads="1"/>
          </p:cNvSpPr>
          <p:nvPr/>
        </p:nvSpPr>
        <p:spPr bwMode="auto">
          <a:xfrm>
            <a:off x="1258888" y="1462088"/>
            <a:ext cx="747077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292929"/>
              </a:buClr>
              <a:buFont typeface="Wingdings" panose="05000000000000000000" pitchFamily="2" charset="2"/>
              <a:buChar char="§"/>
            </a:pPr>
            <a:r>
              <a:rPr lang="es-ES" altLang="en-US" sz="1600" b="0" i="0">
                <a:solidFill>
                  <a:srgbClr val="292929"/>
                </a:solidFill>
                <a:latin typeface="Calibri" panose="020F0502020204030204" pitchFamily="34" charset="0"/>
              </a:rPr>
              <a:t>Los dos métodos necesitan de un trabajo inicial de compresión que consume energía. El segundo método puede recuperarlo pero necesita mayor equipamiento mecánico y hay problemas de lubricación a bajas </a:t>
            </a:r>
            <a:r>
              <a:rPr lang="es-ES" altLang="en-US" sz="1600" b="0">
                <a:solidFill>
                  <a:srgbClr val="292929"/>
                </a:solidFill>
                <a:latin typeface="Calibri" panose="020F0502020204030204" pitchFamily="34" charset="0"/>
              </a:rPr>
              <a:t>T</a:t>
            </a:r>
            <a:r>
              <a:rPr lang="es-ES" altLang="en-US" sz="1600" b="0" i="0">
                <a:solidFill>
                  <a:srgbClr val="292929"/>
                </a:solidFill>
                <a:latin typeface="Calibri" panose="020F0502020204030204" pitchFamily="34" charset="0"/>
              </a:rPr>
              <a:t>.</a:t>
            </a:r>
          </a:p>
        </p:txBody>
      </p:sp>
      <p:sp>
        <p:nvSpPr>
          <p:cNvPr id="17415" name="Text Box 7"/>
          <p:cNvSpPr txBox="1">
            <a:spLocks noChangeArrowheads="1"/>
          </p:cNvSpPr>
          <p:nvPr/>
        </p:nvSpPr>
        <p:spPr bwMode="auto">
          <a:xfrm>
            <a:off x="468313" y="620713"/>
            <a:ext cx="6938962"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i="0">
                <a:solidFill>
                  <a:schemeClr val="accent1"/>
                </a:solidFill>
                <a:latin typeface="Arial" panose="020B0604020202020204" pitchFamily="34" charset="0"/>
              </a:rPr>
              <a:t>Síntesis industrial del nitrógeno</a:t>
            </a:r>
          </a:p>
          <a:p>
            <a:pPr eaLnBrk="1" hangingPunct="1">
              <a:spcBef>
                <a:spcPct val="0"/>
              </a:spcBef>
              <a:buClr>
                <a:srgbClr val="FF3300"/>
              </a:buClr>
              <a:buFont typeface="Wingdings" panose="05000000000000000000" pitchFamily="2" charset="2"/>
              <a:buNone/>
            </a:pPr>
            <a:r>
              <a:rPr kumimoji="0" lang="es-ES" altLang="en-US" sz="1800" i="0">
                <a:solidFill>
                  <a:srgbClr val="C00000"/>
                </a:solidFill>
                <a:latin typeface="Arial" panose="020B0604020202020204" pitchFamily="34" charset="0"/>
                <a:sym typeface="Wingdings" panose="05000000000000000000" pitchFamily="2" charset="2"/>
              </a:rPr>
              <a:t>     </a:t>
            </a:r>
            <a:r>
              <a:rPr kumimoji="0" lang="es-ES" altLang="en-US" sz="180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Licuefacción del aire</a:t>
            </a:r>
          </a:p>
        </p:txBody>
      </p:sp>
      <p:pic>
        <p:nvPicPr>
          <p:cNvPr id="17416"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075" y="2457450"/>
            <a:ext cx="3455988" cy="305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7" name="Rectangle 3"/>
          <p:cNvSpPr>
            <a:spLocks noChangeArrowheads="1"/>
          </p:cNvSpPr>
          <p:nvPr/>
        </p:nvSpPr>
        <p:spPr bwMode="auto">
          <a:xfrm>
            <a:off x="4067175" y="2565400"/>
            <a:ext cx="4968875" cy="278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buFont typeface="Wingdings" panose="05000000000000000000" pitchFamily="2" charset="2"/>
              <a:buChar char="à"/>
            </a:pPr>
            <a:r>
              <a:rPr lang="es-ES" altLang="en-US" sz="1600" b="0" i="0">
                <a:solidFill>
                  <a:srgbClr val="000099"/>
                </a:solidFill>
                <a:latin typeface="Times New Roman" panose="02020603050405020304" pitchFamily="18" charset="0"/>
              </a:rPr>
              <a:t>Se puede entender termodinámicamente el proceso mediante un diagrama </a:t>
            </a:r>
            <a:r>
              <a:rPr lang="es-ES" altLang="en-US" sz="1600" b="0">
                <a:solidFill>
                  <a:srgbClr val="000099"/>
                </a:solidFill>
                <a:latin typeface="Times New Roman" panose="02020603050405020304" pitchFamily="18" charset="0"/>
              </a:rPr>
              <a:t>T-S</a:t>
            </a:r>
            <a:r>
              <a:rPr lang="es-ES" altLang="en-US" sz="1600" b="0" i="0">
                <a:solidFill>
                  <a:srgbClr val="000099"/>
                </a:solidFill>
                <a:latin typeface="Times New Roman" panose="02020603050405020304" pitchFamily="18" charset="0"/>
              </a:rPr>
              <a:t>, donde se distinguen la zona de gas (</a:t>
            </a:r>
            <a:r>
              <a:rPr lang="es-ES" altLang="en-US" sz="1600" b="0">
                <a:solidFill>
                  <a:srgbClr val="000099"/>
                </a:solidFill>
                <a:latin typeface="Times New Roman" panose="02020603050405020304" pitchFamily="18" charset="0"/>
              </a:rPr>
              <a:t>G</a:t>
            </a:r>
            <a:r>
              <a:rPr lang="es-ES" altLang="en-US" sz="1600" b="0" i="0">
                <a:solidFill>
                  <a:srgbClr val="000099"/>
                </a:solidFill>
                <a:latin typeface="Times New Roman" panose="02020603050405020304" pitchFamily="18" charset="0"/>
              </a:rPr>
              <a:t>), la de líquido (</a:t>
            </a:r>
            <a:r>
              <a:rPr lang="es-ES" altLang="en-US" sz="1600" b="0">
                <a:solidFill>
                  <a:srgbClr val="000099"/>
                </a:solidFill>
                <a:latin typeface="Times New Roman" panose="02020603050405020304" pitchFamily="18" charset="0"/>
              </a:rPr>
              <a:t>L</a:t>
            </a:r>
            <a:r>
              <a:rPr lang="es-ES" altLang="en-US" sz="1600" b="0" i="0">
                <a:solidFill>
                  <a:srgbClr val="000099"/>
                </a:solidFill>
                <a:latin typeface="Times New Roman" panose="02020603050405020304" pitchFamily="18" charset="0"/>
              </a:rPr>
              <a:t>) y la de gas-líquido (</a:t>
            </a:r>
            <a:r>
              <a:rPr lang="es-ES" altLang="en-US" sz="1600" b="0">
                <a:solidFill>
                  <a:srgbClr val="000099"/>
                </a:solidFill>
                <a:latin typeface="Times New Roman" panose="02020603050405020304" pitchFamily="18" charset="0"/>
              </a:rPr>
              <a:t>G-L</a:t>
            </a:r>
            <a:r>
              <a:rPr lang="es-ES" altLang="en-US" sz="1600" b="0" i="0">
                <a:solidFill>
                  <a:srgbClr val="000099"/>
                </a:solidFill>
                <a:latin typeface="Times New Roman" panose="02020603050405020304" pitchFamily="18" charset="0"/>
              </a:rPr>
              <a:t>)</a:t>
            </a:r>
          </a:p>
          <a:p>
            <a:pPr eaLnBrk="1" hangingPunct="1">
              <a:spcBef>
                <a:spcPts val="600"/>
              </a:spcBef>
              <a:buClr>
                <a:srgbClr val="FF0000"/>
              </a:buClr>
              <a:buFont typeface="Wingdings" panose="05000000000000000000" pitchFamily="2" charset="2"/>
              <a:buChar char="à"/>
            </a:pPr>
            <a:r>
              <a:rPr lang="es-ES" altLang="en-US" sz="1600" b="0" i="0">
                <a:solidFill>
                  <a:srgbClr val="000099"/>
                </a:solidFill>
                <a:latin typeface="Times New Roman" panose="02020603050405020304" pitchFamily="18" charset="0"/>
              </a:rPr>
              <a:t>El segmento </a:t>
            </a:r>
            <a:r>
              <a:rPr lang="es-ES" altLang="en-US" sz="1600" b="0">
                <a:solidFill>
                  <a:srgbClr val="000099"/>
                </a:solidFill>
                <a:latin typeface="Times New Roman" panose="02020603050405020304" pitchFamily="18" charset="0"/>
              </a:rPr>
              <a:t>AB</a:t>
            </a:r>
            <a:r>
              <a:rPr lang="es-ES" altLang="en-US" sz="1600" b="0" i="0">
                <a:solidFill>
                  <a:srgbClr val="000099"/>
                </a:solidFill>
                <a:latin typeface="Times New Roman" panose="02020603050405020304" pitchFamily="18" charset="0"/>
              </a:rPr>
              <a:t> representa la compresión isotérmica del aire hasta llegar a B (para ambos procesos), a </a:t>
            </a:r>
            <a:r>
              <a:rPr lang="es-ES" altLang="en-US" sz="1600" b="0">
                <a:solidFill>
                  <a:srgbClr val="000099"/>
                </a:solidFill>
                <a:latin typeface="Times New Roman" panose="02020603050405020304" pitchFamily="18" charset="0"/>
              </a:rPr>
              <a:t>T</a:t>
            </a:r>
            <a:r>
              <a:rPr lang="es-ES" altLang="en-US" sz="1600" b="0" i="0" baseline="-25000">
                <a:solidFill>
                  <a:srgbClr val="000099"/>
                </a:solidFill>
                <a:latin typeface="Times New Roman" panose="02020603050405020304" pitchFamily="18" charset="0"/>
              </a:rPr>
              <a:t>1</a:t>
            </a:r>
            <a:r>
              <a:rPr lang="es-ES" altLang="en-US" sz="1600" b="0" i="0">
                <a:solidFill>
                  <a:srgbClr val="000099"/>
                </a:solidFill>
                <a:latin typeface="Times New Roman" panose="02020603050405020304" pitchFamily="18" charset="0"/>
              </a:rPr>
              <a:t>.</a:t>
            </a:r>
          </a:p>
          <a:p>
            <a:pPr eaLnBrk="1" hangingPunct="1">
              <a:spcBef>
                <a:spcPts val="600"/>
              </a:spcBef>
              <a:buClr>
                <a:srgbClr val="FF0000"/>
              </a:buClr>
              <a:buFont typeface="Wingdings" panose="05000000000000000000" pitchFamily="2" charset="2"/>
              <a:buChar char="à"/>
            </a:pPr>
            <a:r>
              <a:rPr lang="es-ES" altLang="en-US" sz="1600" b="0" i="0">
                <a:solidFill>
                  <a:srgbClr val="000099"/>
                </a:solidFill>
                <a:latin typeface="Times New Roman" panose="02020603050405020304" pitchFamily="18" charset="0"/>
              </a:rPr>
              <a:t>El proceso </a:t>
            </a:r>
            <a:r>
              <a:rPr lang="es-ES" altLang="en-US" sz="1600" b="0">
                <a:solidFill>
                  <a:srgbClr val="000099"/>
                </a:solidFill>
                <a:latin typeface="Times New Roman" panose="02020603050405020304" pitchFamily="18" charset="0"/>
              </a:rPr>
              <a:t>BC</a:t>
            </a:r>
            <a:r>
              <a:rPr lang="es-ES" altLang="en-US" sz="1600" b="0" i="0">
                <a:solidFill>
                  <a:srgbClr val="000099"/>
                </a:solidFill>
                <a:latin typeface="Times New Roman" panose="02020603050405020304" pitchFamily="18" charset="0"/>
              </a:rPr>
              <a:t> representa la expansión isentálpica, enfriando el aire hasta </a:t>
            </a:r>
            <a:r>
              <a:rPr lang="es-ES" altLang="en-US" sz="1600" b="0">
                <a:solidFill>
                  <a:srgbClr val="000099"/>
                </a:solidFill>
                <a:latin typeface="Times New Roman" panose="02020603050405020304" pitchFamily="18" charset="0"/>
              </a:rPr>
              <a:t>T</a:t>
            </a:r>
            <a:r>
              <a:rPr lang="es-ES" altLang="en-US" sz="1600" b="0" i="0" baseline="-25000">
                <a:solidFill>
                  <a:srgbClr val="000099"/>
                </a:solidFill>
                <a:latin typeface="Times New Roman" panose="02020603050405020304" pitchFamily="18" charset="0"/>
              </a:rPr>
              <a:t>2</a:t>
            </a:r>
            <a:r>
              <a:rPr lang="es-ES" altLang="en-US" sz="1600" b="0" i="0">
                <a:solidFill>
                  <a:srgbClr val="000099"/>
                </a:solidFill>
                <a:latin typeface="Times New Roman" panose="02020603050405020304" pitchFamily="18" charset="0"/>
              </a:rPr>
              <a:t>. </a:t>
            </a:r>
          </a:p>
          <a:p>
            <a:pPr eaLnBrk="1" hangingPunct="1">
              <a:spcBef>
                <a:spcPts val="600"/>
              </a:spcBef>
              <a:buClr>
                <a:srgbClr val="FF0000"/>
              </a:buClr>
              <a:buFont typeface="Wingdings" panose="05000000000000000000" pitchFamily="2" charset="2"/>
              <a:buChar char="à"/>
            </a:pPr>
            <a:r>
              <a:rPr lang="es-ES" altLang="en-US" sz="1600" b="0" i="0">
                <a:solidFill>
                  <a:srgbClr val="000099"/>
                </a:solidFill>
                <a:latin typeface="Times New Roman" panose="02020603050405020304" pitchFamily="18" charset="0"/>
              </a:rPr>
              <a:t>El segmento </a:t>
            </a:r>
            <a:r>
              <a:rPr lang="es-ES" altLang="en-US" sz="1600" b="0">
                <a:solidFill>
                  <a:srgbClr val="000099"/>
                </a:solidFill>
                <a:latin typeface="Times New Roman" panose="02020603050405020304" pitchFamily="18" charset="0"/>
              </a:rPr>
              <a:t>BD</a:t>
            </a:r>
            <a:r>
              <a:rPr lang="es-ES" altLang="en-US" sz="1600" b="0" i="0">
                <a:solidFill>
                  <a:srgbClr val="000099"/>
                </a:solidFill>
                <a:latin typeface="Times New Roman" panose="02020603050405020304" pitchFamily="18" charset="0"/>
              </a:rPr>
              <a:t> representa la expansión isentrópica enfriándose hasta </a:t>
            </a:r>
            <a:r>
              <a:rPr lang="es-ES" altLang="en-US" sz="1600" b="0">
                <a:solidFill>
                  <a:srgbClr val="000099"/>
                </a:solidFill>
                <a:latin typeface="Times New Roman" panose="02020603050405020304" pitchFamily="18" charset="0"/>
              </a:rPr>
              <a:t>T</a:t>
            </a:r>
            <a:r>
              <a:rPr lang="es-ES" altLang="en-US" sz="1600" b="0" i="0" baseline="-25000">
                <a:solidFill>
                  <a:srgbClr val="000099"/>
                </a:solidFill>
                <a:latin typeface="Times New Roman" panose="02020603050405020304" pitchFamily="18" charset="0"/>
              </a:rPr>
              <a:t>3</a:t>
            </a:r>
            <a:r>
              <a:rPr lang="es-ES" altLang="en-US" sz="1600" b="0" i="0">
                <a:solidFill>
                  <a:srgbClr val="000099"/>
                </a:solidFill>
                <a:latin typeface="Times New Roman" panose="02020603050405020304" pitchFamily="18" charset="0"/>
              </a:rPr>
              <a:t> (aunque en práctica, el proceso es cuasi-isentrópico y se alcanza en realidad el punto </a:t>
            </a:r>
            <a:r>
              <a:rPr lang="es-ES" altLang="en-US" sz="1600" b="0">
                <a:solidFill>
                  <a:srgbClr val="000099"/>
                </a:solidFill>
                <a:latin typeface="Times New Roman" panose="02020603050405020304" pitchFamily="18" charset="0"/>
              </a:rPr>
              <a:t>D</a:t>
            </a:r>
            <a:r>
              <a:rPr lang="es-ES" altLang="en-US" sz="1600" b="0" i="0">
                <a:solidFill>
                  <a:srgbClr val="000099"/>
                </a:solidFill>
                <a:latin typeface="Times New Roman" panose="02020603050405020304" pitchFamily="18" charset="0"/>
              </a:rPr>
              <a:t>’)</a:t>
            </a:r>
          </a:p>
        </p:txBody>
      </p:sp>
      <p:sp>
        <p:nvSpPr>
          <p:cNvPr id="17418" name="Rectangle 3"/>
          <p:cNvSpPr>
            <a:spLocks noChangeArrowheads="1"/>
          </p:cNvSpPr>
          <p:nvPr/>
        </p:nvSpPr>
        <p:spPr bwMode="auto">
          <a:xfrm>
            <a:off x="1258888" y="5661025"/>
            <a:ext cx="727392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292929"/>
              </a:buClr>
              <a:buFont typeface="Wingdings" panose="05000000000000000000" pitchFamily="2" charset="2"/>
              <a:buChar char="§"/>
            </a:pPr>
            <a:r>
              <a:rPr lang="es-ES" altLang="en-US" sz="1600" b="0" i="0">
                <a:solidFill>
                  <a:srgbClr val="292929"/>
                </a:solidFill>
                <a:latin typeface="Calibri" panose="020F0502020204030204" pitchFamily="34" charset="0"/>
              </a:rPr>
              <a:t>Actualmente se emplea un método mixto (</a:t>
            </a:r>
            <a:r>
              <a:rPr lang="es-ES" altLang="en-US" sz="1600" b="0">
                <a:solidFill>
                  <a:srgbClr val="292929"/>
                </a:solidFill>
                <a:latin typeface="Calibri" panose="020F0502020204030204" pitchFamily="34" charset="0"/>
              </a:rPr>
              <a:t>Linde-Claude</a:t>
            </a:r>
            <a:r>
              <a:rPr lang="es-ES" altLang="en-US" sz="1600" b="0" i="0">
                <a:solidFill>
                  <a:srgbClr val="292929"/>
                </a:solidFill>
                <a:latin typeface="Calibri" panose="020F0502020204030204" pitchFamily="34" charset="0"/>
              </a:rPr>
              <a:t>) aprovechando las ventajas de ambos métodos: parte del aire se expande a entropía constante (para enfriar) y la otra se expande isentálpicamente (para licuar).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1843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10. Elementos no metálicos de los grupos VA y IVA</a:t>
            </a:r>
          </a:p>
        </p:txBody>
      </p:sp>
      <p:sp>
        <p:nvSpPr>
          <p:cNvPr id="1843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1843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D7A1F36B-DFC2-4B8A-A445-F160771BC3C2}" type="slidenum">
              <a:rPr kumimoji="0" lang="en-US" altLang="en-US" sz="1400" b="0" i="0">
                <a:solidFill>
                  <a:schemeClr val="tx1"/>
                </a:solidFill>
                <a:latin typeface="Tahoma" panose="020B0604030504040204" pitchFamily="34" charset="0"/>
              </a:rPr>
              <a:pPr algn="r" eaLnBrk="1" hangingPunct="1">
                <a:spcBef>
                  <a:spcPct val="0"/>
                </a:spcBef>
                <a:buClrTx/>
                <a:buFontTx/>
                <a:buNone/>
              </a:pPr>
              <a:t>6</a:t>
            </a:fld>
            <a:endParaRPr kumimoji="0" lang="en-US" altLang="en-US" sz="1400" b="0" i="0">
              <a:solidFill>
                <a:schemeClr val="tx1"/>
              </a:solidFill>
              <a:latin typeface="Tahoma" panose="020B0604030504040204" pitchFamily="34" charset="0"/>
            </a:endParaRPr>
          </a:p>
        </p:txBody>
      </p:sp>
      <p:sp>
        <p:nvSpPr>
          <p:cNvPr id="18438" name="Text Box 7"/>
          <p:cNvSpPr txBox="1">
            <a:spLocks noChangeArrowheads="1"/>
          </p:cNvSpPr>
          <p:nvPr/>
        </p:nvSpPr>
        <p:spPr bwMode="auto">
          <a:xfrm>
            <a:off x="468313" y="620713"/>
            <a:ext cx="6938962"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sz="2000" i="0">
                <a:solidFill>
                  <a:schemeClr val="accent1"/>
                </a:solidFill>
                <a:latin typeface="Arial" panose="020B0604020202020204" pitchFamily="34" charset="0"/>
              </a:rPr>
              <a:t>Síntesis industrial del nitrógeno</a:t>
            </a:r>
          </a:p>
          <a:p>
            <a:pPr eaLnBrk="1" hangingPunct="1">
              <a:spcBef>
                <a:spcPct val="0"/>
              </a:spcBef>
              <a:buClr>
                <a:srgbClr val="FF3300"/>
              </a:buClr>
              <a:buFont typeface="Wingdings" panose="05000000000000000000" pitchFamily="2" charset="2"/>
              <a:buNone/>
            </a:pPr>
            <a:endParaRPr kumimoji="0" lang="es-ES" altLang="en-US" sz="1800" b="0">
              <a:solidFill>
                <a:schemeClr val="tx1"/>
              </a:solidFill>
              <a:latin typeface="Arial" panose="020B0604020202020204" pitchFamily="34" charset="0"/>
            </a:endParaRPr>
          </a:p>
        </p:txBody>
      </p:sp>
      <p:sp>
        <p:nvSpPr>
          <p:cNvPr id="18439" name="Rectangle 3"/>
          <p:cNvSpPr>
            <a:spLocks noChangeArrowheads="1"/>
          </p:cNvSpPr>
          <p:nvPr/>
        </p:nvSpPr>
        <p:spPr bwMode="auto">
          <a:xfrm>
            <a:off x="755650" y="1196975"/>
            <a:ext cx="583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b="0" i="0">
                <a:latin typeface="Calibri" panose="020F0502020204030204" pitchFamily="34" charset="0"/>
              </a:rPr>
              <a:t> Destilación o rectificación del aire líquido</a:t>
            </a:r>
          </a:p>
        </p:txBody>
      </p:sp>
      <p:sp>
        <p:nvSpPr>
          <p:cNvPr id="18440" name="Rectangle 3"/>
          <p:cNvSpPr>
            <a:spLocks noChangeArrowheads="1"/>
          </p:cNvSpPr>
          <p:nvPr/>
        </p:nvSpPr>
        <p:spPr bwMode="auto">
          <a:xfrm>
            <a:off x="1258888" y="1701800"/>
            <a:ext cx="727392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n-US" sz="1800" b="0" i="0">
                <a:solidFill>
                  <a:srgbClr val="292929"/>
                </a:solidFill>
                <a:latin typeface="Calibri" panose="020F0502020204030204" pitchFamily="34" charset="0"/>
              </a:rPr>
              <a:t>La destilación permite la separación de los componentes del aire licuado, gracias a la diferencia de los puntos de ebullición del oxígeno (a 78K) y el nitrógeno (a 90K). </a:t>
            </a:r>
            <a:endParaRPr lang="es-ES" altLang="en-US" sz="1600" b="0" i="0">
              <a:solidFill>
                <a:srgbClr val="292929"/>
              </a:solidFill>
              <a:latin typeface="Calibri" panose="020F0502020204030204" pitchFamily="34" charset="0"/>
            </a:endParaRPr>
          </a:p>
        </p:txBody>
      </p:sp>
      <p:pic>
        <p:nvPicPr>
          <p:cNvPr id="18441"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488" y="2697163"/>
            <a:ext cx="3746500"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42" name="Rectangle 3"/>
          <p:cNvSpPr>
            <a:spLocks noChangeArrowheads="1"/>
          </p:cNvSpPr>
          <p:nvPr/>
        </p:nvSpPr>
        <p:spPr bwMode="auto">
          <a:xfrm>
            <a:off x="4437063" y="2617788"/>
            <a:ext cx="4302125" cy="295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buFont typeface="Wingdings" panose="05000000000000000000" pitchFamily="2" charset="2"/>
              <a:buChar char="à"/>
            </a:pPr>
            <a:r>
              <a:rPr lang="es-ES" altLang="en-US" sz="1600" b="0" i="0">
                <a:solidFill>
                  <a:srgbClr val="000099"/>
                </a:solidFill>
                <a:latin typeface="Times New Roman" panose="02020603050405020304" pitchFamily="18" charset="0"/>
              </a:rPr>
              <a:t>El aire comprimido en forma gaseosa (ya frío) se pasa por el intercambiador de calor (I) y se enfría en contacto con N</a:t>
            </a:r>
            <a:r>
              <a:rPr lang="es-ES" altLang="en-US" sz="1600" b="0" i="0" baseline="-25000">
                <a:solidFill>
                  <a:srgbClr val="000099"/>
                </a:solidFill>
                <a:latin typeface="Times New Roman" panose="02020603050405020304" pitchFamily="18" charset="0"/>
              </a:rPr>
              <a:t>2</a:t>
            </a:r>
            <a:r>
              <a:rPr lang="es-ES" altLang="en-US" sz="1600" b="0" i="0">
                <a:solidFill>
                  <a:srgbClr val="000099"/>
                </a:solidFill>
                <a:latin typeface="Times New Roman" panose="02020603050405020304" pitchFamily="18" charset="0"/>
              </a:rPr>
              <a:t> y O</a:t>
            </a:r>
            <a:r>
              <a:rPr lang="es-ES" altLang="en-US" sz="1600" b="0" i="0" baseline="-25000">
                <a:solidFill>
                  <a:srgbClr val="000099"/>
                </a:solidFill>
                <a:latin typeface="Times New Roman" panose="02020603050405020304" pitchFamily="18" charset="0"/>
              </a:rPr>
              <a:t>2</a:t>
            </a:r>
            <a:r>
              <a:rPr lang="es-ES" altLang="en-US" sz="1600" b="0" i="0">
                <a:solidFill>
                  <a:srgbClr val="000099"/>
                </a:solidFill>
                <a:latin typeface="Times New Roman" panose="02020603050405020304" pitchFamily="18" charset="0"/>
              </a:rPr>
              <a:t> licuados</a:t>
            </a:r>
          </a:p>
          <a:p>
            <a:pPr eaLnBrk="1" hangingPunct="1">
              <a:spcBef>
                <a:spcPts val="600"/>
              </a:spcBef>
              <a:buClr>
                <a:srgbClr val="FF0000"/>
              </a:buClr>
              <a:buFont typeface="Wingdings" panose="05000000000000000000" pitchFamily="2" charset="2"/>
              <a:buChar char="à"/>
            </a:pPr>
            <a:r>
              <a:rPr lang="es-ES" altLang="en-US" sz="1600" b="0" i="0">
                <a:solidFill>
                  <a:srgbClr val="000099"/>
                </a:solidFill>
                <a:latin typeface="Times New Roman" panose="02020603050405020304" pitchFamily="18" charset="0"/>
              </a:rPr>
              <a:t>En la base de la columna pasa por un serpentín que lo enfría aún más y se expande isentálpicamente a través de una válvula de expansión</a:t>
            </a:r>
          </a:p>
          <a:p>
            <a:pPr eaLnBrk="1" hangingPunct="1">
              <a:spcBef>
                <a:spcPts val="600"/>
              </a:spcBef>
              <a:buClr>
                <a:srgbClr val="FF0000"/>
              </a:buClr>
              <a:buFont typeface="Wingdings" panose="05000000000000000000" pitchFamily="2" charset="2"/>
              <a:buChar char="à"/>
            </a:pPr>
            <a:r>
              <a:rPr lang="es-ES" altLang="en-US" sz="1600" b="0" i="0">
                <a:solidFill>
                  <a:srgbClr val="000099"/>
                </a:solidFill>
                <a:latin typeface="Times New Roman" panose="02020603050405020304" pitchFamily="18" charset="0"/>
              </a:rPr>
              <a:t>El aire licuado pasa a la columna de destilación (C) donde se rectifica. El nitrógeno sale en forma gaseosa por la parte superior y el oxígeno en forma licuada por la parte inferior</a:t>
            </a:r>
          </a:p>
        </p:txBody>
      </p:sp>
      <p:sp>
        <p:nvSpPr>
          <p:cNvPr id="18443" name="Text Box 17"/>
          <p:cNvSpPr txBox="1">
            <a:spLocks noChangeArrowheads="1"/>
          </p:cNvSpPr>
          <p:nvPr/>
        </p:nvSpPr>
        <p:spPr bwMode="auto">
          <a:xfrm>
            <a:off x="755650" y="5907088"/>
            <a:ext cx="78486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kumimoji="0" lang="es-ES" altLang="en-US" sz="1600" i="0">
                <a:solidFill>
                  <a:srgbClr val="FF0000"/>
                </a:solidFill>
                <a:latin typeface="Bradley Hand ITC" panose="03070402050302030203" pitchFamily="66" charset="0"/>
                <a:sym typeface="Wingdings" panose="05000000000000000000" pitchFamily="2" charset="2"/>
              </a:rPr>
              <a:t></a:t>
            </a:r>
            <a:r>
              <a:rPr kumimoji="0" lang="es-ES" altLang="en-US" sz="1600" i="0">
                <a:latin typeface="Bradley Hand ITC" panose="03070402050302030203" pitchFamily="66" charset="0"/>
                <a:sym typeface="Wingdings" panose="05000000000000000000" pitchFamily="2" charset="2"/>
              </a:rPr>
              <a:t> </a:t>
            </a:r>
            <a:r>
              <a:rPr kumimoji="0" lang="es-ES" altLang="en-US" sz="1600" i="0">
                <a:latin typeface="Bradley Hand ITC" panose="03070402050302030203" pitchFamily="66" charset="0"/>
              </a:rPr>
              <a:t>El coste de producción varía de forma exponencial con el grado de pureza: el coste por tonelada de O</a:t>
            </a:r>
            <a:r>
              <a:rPr kumimoji="0" lang="es-ES" altLang="en-US" sz="1600" i="0" baseline="-25000">
                <a:latin typeface="Bradley Hand ITC" panose="03070402050302030203" pitchFamily="66" charset="0"/>
              </a:rPr>
              <a:t>2</a:t>
            </a:r>
            <a:r>
              <a:rPr kumimoji="0" lang="es-ES" altLang="en-US" sz="1600" i="0">
                <a:latin typeface="Bradley Hand ITC" panose="03070402050302030203" pitchFamily="66" charset="0"/>
              </a:rPr>
              <a:t> del 98% de riqueza cuesta menos de la mitad que el </a:t>
            </a:r>
            <a:r>
              <a:rPr lang="es-ES" altLang="en-US" sz="1600" i="0">
                <a:latin typeface="Bradley Hand ITC" panose="03070402050302030203" pitchFamily="66" charset="0"/>
              </a:rPr>
              <a:t>O</a:t>
            </a:r>
            <a:r>
              <a:rPr lang="es-ES" altLang="en-US" sz="1600" i="0" baseline="-25000">
                <a:latin typeface="Bradley Hand ITC" panose="03070402050302030203" pitchFamily="66" charset="0"/>
              </a:rPr>
              <a:t>2</a:t>
            </a:r>
            <a:r>
              <a:rPr lang="es-ES" altLang="en-US" sz="1600" i="0">
                <a:latin typeface="Bradley Hand ITC" panose="03070402050302030203" pitchFamily="66" charset="0"/>
              </a:rPr>
              <a:t> </a:t>
            </a:r>
            <a:r>
              <a:rPr kumimoji="0" lang="es-ES" altLang="en-US" sz="1600" i="0">
                <a:latin typeface="Bradley Hand ITC" panose="03070402050302030203" pitchFamily="66" charset="0"/>
              </a:rPr>
              <a:t>del 99,8%.</a:t>
            </a:r>
            <a:endParaRPr kumimoji="0" lang="es-ES" altLang="en-US" sz="1600" i="0">
              <a:solidFill>
                <a:srgbClr val="FF0000"/>
              </a:solidFill>
              <a:latin typeface="Bradley Hand ITC" panose="03070402050302030203" pitchFamily="66"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1945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10. Elementos no metálicos de los grupos VA y IVA</a:t>
            </a:r>
          </a:p>
        </p:txBody>
      </p:sp>
      <p:sp>
        <p:nvSpPr>
          <p:cNvPr id="1946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1946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46D16358-4FC8-4C29-BD9E-7D0DE26040A8}" type="slidenum">
              <a:rPr kumimoji="0" lang="en-US" altLang="en-US" sz="1400" b="0" i="0">
                <a:solidFill>
                  <a:schemeClr val="tx1"/>
                </a:solidFill>
                <a:latin typeface="Tahoma" panose="020B0604030504040204" pitchFamily="34" charset="0"/>
              </a:rPr>
              <a:pPr algn="r" eaLnBrk="1" hangingPunct="1">
                <a:spcBef>
                  <a:spcPct val="0"/>
                </a:spcBef>
                <a:buClrTx/>
                <a:buFontTx/>
                <a:buNone/>
              </a:pPr>
              <a:t>7</a:t>
            </a:fld>
            <a:endParaRPr kumimoji="0" lang="en-US" altLang="en-US" sz="1400" b="0" i="0">
              <a:solidFill>
                <a:schemeClr val="tx1"/>
              </a:solidFill>
              <a:latin typeface="Tahoma" panose="020B0604030504040204" pitchFamily="34" charset="0"/>
            </a:endParaRPr>
          </a:p>
        </p:txBody>
      </p:sp>
      <p:sp>
        <p:nvSpPr>
          <p:cNvPr id="19462" name="Text Box 7"/>
          <p:cNvSpPr txBox="1">
            <a:spLocks noChangeArrowheads="1"/>
          </p:cNvSpPr>
          <p:nvPr/>
        </p:nvSpPr>
        <p:spPr bwMode="auto">
          <a:xfrm>
            <a:off x="468313" y="620713"/>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i="0">
                <a:solidFill>
                  <a:srgbClr val="006600"/>
                </a:solidFill>
                <a:latin typeface="Arial" panose="020B0604020202020204" pitchFamily="34" charset="0"/>
              </a:rPr>
              <a:t>4. Aplicaciones del nitrógeno</a:t>
            </a:r>
          </a:p>
        </p:txBody>
      </p:sp>
      <p:sp>
        <p:nvSpPr>
          <p:cNvPr id="19463" name="Rectangle 3"/>
          <p:cNvSpPr>
            <a:spLocks noChangeArrowheads="1"/>
          </p:cNvSpPr>
          <p:nvPr/>
        </p:nvSpPr>
        <p:spPr bwMode="auto">
          <a:xfrm>
            <a:off x="874713" y="1341438"/>
            <a:ext cx="7658100" cy="2608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01613" indent="-201613"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900"/>
              </a:spcBef>
              <a:buClrTx/>
              <a:buSzPts val="1600"/>
            </a:pPr>
            <a:r>
              <a:rPr lang="es-ES" altLang="en-US" sz="1800" b="0" i="0">
                <a:solidFill>
                  <a:srgbClr val="5F5F5F"/>
                </a:solidFill>
                <a:latin typeface="Calibri" panose="020F0502020204030204" pitchFamily="34" charset="0"/>
              </a:rPr>
              <a:t>Preparación del </a:t>
            </a:r>
            <a:r>
              <a:rPr lang="es-ES" altLang="en-US" sz="1800" b="0">
                <a:solidFill>
                  <a:srgbClr val="5F5F5F"/>
                </a:solidFill>
                <a:latin typeface="Calibri" panose="020F0502020204030204" pitchFamily="34" charset="0"/>
              </a:rPr>
              <a:t>amoníaco</a:t>
            </a:r>
          </a:p>
          <a:p>
            <a:pPr eaLnBrk="1" hangingPunct="1">
              <a:spcBef>
                <a:spcPts val="900"/>
              </a:spcBef>
              <a:buClrTx/>
              <a:buSzPts val="1600"/>
            </a:pPr>
            <a:r>
              <a:rPr lang="es-ES" altLang="en-US" sz="1800" b="0" i="0">
                <a:solidFill>
                  <a:srgbClr val="5F5F5F"/>
                </a:solidFill>
                <a:latin typeface="Calibri" panose="020F0502020204030204" pitchFamily="34" charset="0"/>
              </a:rPr>
              <a:t>Obtención de la </a:t>
            </a:r>
            <a:r>
              <a:rPr lang="es-ES" altLang="en-US" sz="1800" b="0">
                <a:solidFill>
                  <a:srgbClr val="5F5F5F"/>
                </a:solidFill>
                <a:latin typeface="Calibri" panose="020F0502020204030204" pitchFamily="34" charset="0"/>
              </a:rPr>
              <a:t>cianamida cálcica </a:t>
            </a:r>
            <a:r>
              <a:rPr lang="es-ES" altLang="en-US" sz="1800" b="0" i="0">
                <a:solidFill>
                  <a:srgbClr val="5F5F5F"/>
                </a:solidFill>
                <a:latin typeface="Calibri" panose="020F0502020204030204" pitchFamily="34" charset="0"/>
              </a:rPr>
              <a:t>(empleada como abono)</a:t>
            </a:r>
          </a:p>
          <a:p>
            <a:pPr eaLnBrk="1" hangingPunct="1">
              <a:spcBef>
                <a:spcPts val="900"/>
              </a:spcBef>
              <a:buClrTx/>
              <a:buSzPts val="1600"/>
            </a:pPr>
            <a:r>
              <a:rPr lang="es-ES" altLang="en-US" sz="1800" b="0" i="0">
                <a:solidFill>
                  <a:srgbClr val="5F5F5F"/>
                </a:solidFill>
                <a:latin typeface="Calibri" panose="020F0502020204030204" pitchFamily="34" charset="0"/>
              </a:rPr>
              <a:t>Fabricación de </a:t>
            </a:r>
            <a:r>
              <a:rPr lang="es-ES" altLang="en-US" sz="1800" b="0">
                <a:solidFill>
                  <a:srgbClr val="5F5F5F"/>
                </a:solidFill>
                <a:latin typeface="Calibri" panose="020F0502020204030204" pitchFamily="34" charset="0"/>
              </a:rPr>
              <a:t>hidracina</a:t>
            </a:r>
            <a:r>
              <a:rPr lang="es-ES" altLang="en-US" sz="1800" b="0" i="0">
                <a:solidFill>
                  <a:srgbClr val="5F5F5F"/>
                </a:solidFill>
                <a:latin typeface="Calibri" panose="020F0502020204030204" pitchFamily="34" charset="0"/>
              </a:rPr>
              <a:t> (propulsión de cohetes)</a:t>
            </a:r>
          </a:p>
          <a:p>
            <a:pPr eaLnBrk="1" hangingPunct="1">
              <a:spcBef>
                <a:spcPts val="900"/>
              </a:spcBef>
              <a:buClrTx/>
              <a:buSzPts val="1600"/>
            </a:pPr>
            <a:r>
              <a:rPr lang="es-ES" altLang="en-US" sz="1800" b="0" i="0">
                <a:solidFill>
                  <a:srgbClr val="5F5F5F"/>
                </a:solidFill>
                <a:latin typeface="Calibri" panose="020F0502020204030204" pitchFamily="34" charset="0"/>
              </a:rPr>
              <a:t>Como </a:t>
            </a:r>
            <a:r>
              <a:rPr lang="es-ES" altLang="en-US" sz="1800" b="0">
                <a:solidFill>
                  <a:srgbClr val="5F5F5F"/>
                </a:solidFill>
                <a:latin typeface="Calibri" panose="020F0502020204030204" pitchFamily="34" charset="0"/>
              </a:rPr>
              <a:t>gas inerte </a:t>
            </a:r>
            <a:r>
              <a:rPr lang="es-ES" altLang="en-US" sz="1800" b="0" i="0">
                <a:solidFill>
                  <a:srgbClr val="5F5F5F"/>
                </a:solidFill>
                <a:latin typeface="Calibri" panose="020F0502020204030204" pitchFamily="34" charset="0"/>
              </a:rPr>
              <a:t>de relleno en equipos y aparatos</a:t>
            </a:r>
          </a:p>
          <a:p>
            <a:pPr eaLnBrk="1" hangingPunct="1">
              <a:spcBef>
                <a:spcPts val="900"/>
              </a:spcBef>
              <a:buClrTx/>
              <a:buSzPts val="1600"/>
            </a:pPr>
            <a:r>
              <a:rPr lang="es-ES" altLang="en-US" sz="1800" b="0" i="0">
                <a:solidFill>
                  <a:srgbClr val="5F5F5F"/>
                </a:solidFill>
                <a:latin typeface="Calibri" panose="020F0502020204030204" pitchFamily="34" charset="0"/>
              </a:rPr>
              <a:t>Atmósfera inerte en síntesis orgánica e inorgánica</a:t>
            </a:r>
          </a:p>
          <a:p>
            <a:pPr eaLnBrk="1" hangingPunct="1">
              <a:spcBef>
                <a:spcPts val="900"/>
              </a:spcBef>
              <a:buClrTx/>
              <a:buSzPts val="1600"/>
            </a:pPr>
            <a:r>
              <a:rPr lang="es-ES" altLang="en-US" sz="1800" b="0" i="0">
                <a:solidFill>
                  <a:srgbClr val="5F5F5F"/>
                </a:solidFill>
                <a:latin typeface="Calibri" panose="020F0502020204030204" pitchFamily="34" charset="0"/>
              </a:rPr>
              <a:t>Conservación de alimentos (nitrógeno líquido a  –196 ºC) o como medio refrigerante</a:t>
            </a:r>
          </a:p>
        </p:txBody>
      </p:sp>
      <p:pic>
        <p:nvPicPr>
          <p:cNvPr id="19464" name="Picture 19"/>
          <p:cNvPicPr>
            <a:picLocks noChangeAspect="1" noChangeArrowheads="1"/>
          </p:cNvPicPr>
          <p:nvPr/>
        </p:nvPicPr>
        <p:blipFill>
          <a:blip r:embed="rId2">
            <a:extLst>
              <a:ext uri="{28A0092B-C50C-407E-A947-70E740481C1C}">
                <a14:useLocalDpi xmlns:a14="http://schemas.microsoft.com/office/drawing/2010/main" val="0"/>
              </a:ext>
            </a:extLst>
          </a:blip>
          <a:srcRect l="35001"/>
          <a:stretch>
            <a:fillRect/>
          </a:stretch>
        </p:blipFill>
        <p:spPr bwMode="auto">
          <a:xfrm>
            <a:off x="5795963" y="4143375"/>
            <a:ext cx="2232025" cy="227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5" name="Picture 21" descr="http://24.media.tumblr.com/tumblr_maq9ezvEAx1qkx6z1o1_5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700" y="4160838"/>
            <a:ext cx="2279650" cy="228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6" name="Picture 23" descr="http://1.bp.blogspot.com/-BW_5jrqUHkc/TokqyaB1eQI/AAAAAAAAA6g/yBtqEM7NxPc/s1600/foto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4160838"/>
            <a:ext cx="16557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7" name="Text Box 7"/>
          <p:cNvSpPr txBox="1">
            <a:spLocks noChangeArrowheads="1"/>
          </p:cNvSpPr>
          <p:nvPr/>
        </p:nvSpPr>
        <p:spPr bwMode="auto">
          <a:xfrm>
            <a:off x="7092950" y="404813"/>
            <a:ext cx="1944688"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
                <a:srgbClr val="FF3300"/>
              </a:buClr>
              <a:buFont typeface="Wingdings" panose="05000000000000000000" pitchFamily="2" charset="2"/>
              <a:buNone/>
            </a:pPr>
            <a:r>
              <a:rPr kumimoji="0" lang="es-ES" altLang="en-US" b="0" i="0">
                <a:latin typeface="Times New Roman" panose="02020603050405020304" pitchFamily="18" charset="0"/>
                <a:cs typeface="Times New Roman" panose="02020603050405020304" pitchFamily="18" charset="0"/>
              </a:rPr>
              <a:t>(apartado de solo lectura)</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2048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10. Elementos no metálicos de los grupos VA y IVA</a:t>
            </a:r>
          </a:p>
        </p:txBody>
      </p:sp>
      <p:sp>
        <p:nvSpPr>
          <p:cNvPr id="2048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2048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32B1D6CE-716C-4FC4-824E-93EECA44F81E}" type="slidenum">
              <a:rPr kumimoji="0" lang="en-US" altLang="en-US" sz="1400" b="0" i="0">
                <a:solidFill>
                  <a:schemeClr val="tx1"/>
                </a:solidFill>
                <a:latin typeface="Tahoma" panose="020B0604030504040204" pitchFamily="34" charset="0"/>
              </a:rPr>
              <a:pPr algn="r" eaLnBrk="1" hangingPunct="1">
                <a:spcBef>
                  <a:spcPct val="0"/>
                </a:spcBef>
                <a:buClrTx/>
                <a:buFontTx/>
                <a:buNone/>
              </a:pPr>
              <a:t>8</a:t>
            </a:fld>
            <a:endParaRPr kumimoji="0" lang="en-US" altLang="en-US" sz="1400" b="0" i="0">
              <a:solidFill>
                <a:schemeClr val="tx1"/>
              </a:solidFill>
              <a:latin typeface="Tahoma" panose="020B0604030504040204" pitchFamily="34" charset="0"/>
            </a:endParaRPr>
          </a:p>
        </p:txBody>
      </p:sp>
      <p:sp>
        <p:nvSpPr>
          <p:cNvPr id="20486" name="Text Box 7"/>
          <p:cNvSpPr txBox="1">
            <a:spLocks noChangeArrowheads="1"/>
          </p:cNvSpPr>
          <p:nvPr/>
        </p:nvSpPr>
        <p:spPr bwMode="auto">
          <a:xfrm>
            <a:off x="468313" y="620713"/>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n-US" i="0">
                <a:solidFill>
                  <a:srgbClr val="990033"/>
                </a:solidFill>
                <a:latin typeface="Arial" panose="020B0604020202020204" pitchFamily="34" charset="0"/>
              </a:rPr>
              <a:t>5. Amoníaco: </a:t>
            </a:r>
            <a:r>
              <a:rPr kumimoji="0" lang="es-ES" altLang="en-US" i="0">
                <a:solidFill>
                  <a:srgbClr val="990033"/>
                </a:solidFill>
                <a:latin typeface="Arial Narrow" panose="020B0606020202030204" pitchFamily="34" charset="0"/>
              </a:rPr>
              <a:t>estructura, síntesis y aplicaciones</a:t>
            </a:r>
          </a:p>
        </p:txBody>
      </p:sp>
      <p:sp>
        <p:nvSpPr>
          <p:cNvPr id="20487" name="Rectangle 3"/>
          <p:cNvSpPr>
            <a:spLocks noChangeArrowheads="1"/>
          </p:cNvSpPr>
          <p:nvPr/>
        </p:nvSpPr>
        <p:spPr bwMode="auto">
          <a:xfrm>
            <a:off x="803275" y="1412875"/>
            <a:ext cx="6432550" cy="1201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9875" indent="-269875"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 typeface="Wingdings" panose="05000000000000000000" pitchFamily="2" charset="2"/>
              <a:buChar char="§"/>
            </a:pPr>
            <a:r>
              <a:rPr lang="es-ES" altLang="en-US" sz="1800" b="0" i="0">
                <a:latin typeface="Times New Roman" panose="02020603050405020304" pitchFamily="18" charset="0"/>
                <a:sym typeface="Wingdings" panose="05000000000000000000" pitchFamily="2" charset="2"/>
              </a:rPr>
              <a:t>El amoniaco NH</a:t>
            </a:r>
            <a:r>
              <a:rPr lang="es-ES" altLang="en-US" sz="1800" b="0" i="0" baseline="-25000">
                <a:latin typeface="Times New Roman" panose="02020603050405020304" pitchFamily="18" charset="0"/>
                <a:sym typeface="Wingdings" panose="05000000000000000000" pitchFamily="2" charset="2"/>
              </a:rPr>
              <a:t>3</a:t>
            </a:r>
            <a:r>
              <a:rPr lang="es-ES" altLang="en-US" sz="1800" b="0" i="0">
                <a:latin typeface="Times New Roman" panose="02020603050405020304" pitchFamily="18" charset="0"/>
                <a:sym typeface="Wingdings" panose="05000000000000000000" pitchFamily="2" charset="2"/>
              </a:rPr>
              <a:t> es un gas incoloro de olor desagradable. La molécula tiene una estructura piramidal (base triangular), con el átomo de N en el centro y ángulos de enlace N–H de 107°. Tiene carácter básico, con un par de electrones disponibles. </a:t>
            </a:r>
            <a:endParaRPr lang="es-ES" altLang="en-US" sz="1800" b="0" i="0">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20488" name="Rectangle 3"/>
          <p:cNvSpPr>
            <a:spLocks noChangeArrowheads="1"/>
          </p:cNvSpPr>
          <p:nvPr/>
        </p:nvSpPr>
        <p:spPr bwMode="auto">
          <a:xfrm>
            <a:off x="827088" y="2651125"/>
            <a:ext cx="6580187"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eaLnBrk="0" hangingPunct="0">
              <a:spcBef>
                <a:spcPct val="20000"/>
              </a:spcBef>
              <a:buClr>
                <a:srgbClr val="000000"/>
              </a:buClr>
              <a:buChar char="•"/>
              <a:defRPr kumimoji="1" sz="2400">
                <a:solidFill>
                  <a:srgbClr val="000000"/>
                </a:solidFill>
                <a:latin typeface="Verdana" panose="020B0604030504040204" pitchFamily="34" charset="0"/>
              </a:defRPr>
            </a:lvl1pPr>
            <a:lvl2pPr marL="630238" indent="-182563"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spcBef>
                <a:spcPts val="388"/>
              </a:spcBef>
              <a:buSzPts val="1600"/>
              <a:buFont typeface="Arial" panose="020B0604020202020204" pitchFamily="34" charset="0"/>
              <a:buChar char="•"/>
            </a:pPr>
            <a:r>
              <a:rPr lang="es-ES" altLang="en-US" sz="1600" b="0" i="0">
                <a:solidFill>
                  <a:srgbClr val="000099"/>
                </a:solidFill>
                <a:latin typeface="Calibri" panose="020F0502020204030204" pitchFamily="34" charset="0"/>
              </a:rPr>
              <a:t>Reacciona con el agua formando una disolución de NH</a:t>
            </a:r>
            <a:r>
              <a:rPr lang="es-ES" altLang="en-US" sz="1600" b="0" i="0" baseline="-25000">
                <a:solidFill>
                  <a:srgbClr val="000099"/>
                </a:solidFill>
                <a:latin typeface="Calibri" panose="020F0502020204030204" pitchFamily="34" charset="0"/>
              </a:rPr>
              <a:t>4</a:t>
            </a:r>
            <a:r>
              <a:rPr lang="es-ES" altLang="en-US" sz="1600" b="0" i="0">
                <a:solidFill>
                  <a:srgbClr val="000099"/>
                </a:solidFill>
                <a:latin typeface="Calibri" panose="020F0502020204030204" pitchFamily="34" charset="0"/>
              </a:rPr>
              <a:t>OH </a:t>
            </a:r>
          </a:p>
        </p:txBody>
      </p:sp>
      <p:pic>
        <p:nvPicPr>
          <p:cNvPr id="20489" name="Picture 19" descr="http://eltamiz.com/images/2010/February/amoniac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7613" y="1196975"/>
            <a:ext cx="1489075"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0" name="Picture 21" descr="http://corinto.pucp.edu.pe/quimicageneral/sites/corinto.pucp.edu.pe.quimicageneral/files/images/unidad3/Amoniac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4275" y="2436813"/>
            <a:ext cx="1423988"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1"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990850"/>
            <a:ext cx="4579938"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92" name="Rectangle 3"/>
          <p:cNvSpPr>
            <a:spLocks noChangeArrowheads="1"/>
          </p:cNvSpPr>
          <p:nvPr/>
        </p:nvSpPr>
        <p:spPr bwMode="auto">
          <a:xfrm>
            <a:off x="755650" y="3616325"/>
            <a:ext cx="43957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6700" indent="-26670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n-US" b="0" i="0">
                <a:latin typeface="Calibri" panose="020F0502020204030204" pitchFamily="34" charset="0"/>
              </a:rPr>
              <a:t>Síntesis industrial del amoniaco</a:t>
            </a:r>
          </a:p>
        </p:txBody>
      </p:sp>
      <p:sp>
        <p:nvSpPr>
          <p:cNvPr id="20493" name="Rectangle 3"/>
          <p:cNvSpPr>
            <a:spLocks noChangeArrowheads="1"/>
          </p:cNvSpPr>
          <p:nvPr/>
        </p:nvSpPr>
        <p:spPr bwMode="auto">
          <a:xfrm>
            <a:off x="941388" y="4221163"/>
            <a:ext cx="6792912" cy="127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n-US" sz="1800" b="0" i="0">
                <a:solidFill>
                  <a:srgbClr val="333333"/>
                </a:solidFill>
                <a:latin typeface="Calibri" panose="020F0502020204030204" pitchFamily="34" charset="0"/>
              </a:rPr>
              <a:t>Casi todo el amoniaco se produce por síntesis directa a partir de sus elementos, método propuesto inicialmente por F.Haber (1908). </a:t>
            </a:r>
          </a:p>
          <a:p>
            <a:pPr eaLnBrk="1" hangingPunct="1">
              <a:spcBef>
                <a:spcPts val="600"/>
              </a:spcBef>
              <a:buClr>
                <a:srgbClr val="000099"/>
              </a:buClr>
              <a:buFont typeface="Wingdings" panose="05000000000000000000" pitchFamily="2" charset="2"/>
              <a:buChar char="à"/>
            </a:pPr>
            <a:r>
              <a:rPr lang="es-ES" altLang="en-US" sz="1800" b="0" i="0">
                <a:solidFill>
                  <a:srgbClr val="333333"/>
                </a:solidFill>
                <a:latin typeface="Calibri" panose="020F0502020204030204" pitchFamily="34" charset="0"/>
              </a:rPr>
              <a:t>Se calienta bajo presión una mezcla estequiométrica de los reactivos en presencia de un catalizador</a:t>
            </a:r>
            <a:endParaRPr lang="es-ES" altLang="en-US" sz="1600" b="0" i="0">
              <a:solidFill>
                <a:srgbClr val="333333"/>
              </a:solidFill>
              <a:latin typeface="Calibri" panose="020F0502020204030204" pitchFamily="34" charset="0"/>
            </a:endParaRPr>
          </a:p>
        </p:txBody>
      </p:sp>
      <p:pic>
        <p:nvPicPr>
          <p:cNvPr id="20494"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5700713"/>
            <a:ext cx="553720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95" name="Text Box 17"/>
          <p:cNvSpPr txBox="1">
            <a:spLocks noChangeArrowheads="1"/>
          </p:cNvSpPr>
          <p:nvPr/>
        </p:nvSpPr>
        <p:spPr bwMode="auto">
          <a:xfrm>
            <a:off x="7700963" y="5761038"/>
            <a:ext cx="1443037"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kumimoji="0" lang="es-ES" altLang="en-US" sz="1600" i="0">
                <a:solidFill>
                  <a:srgbClr val="FF0000"/>
                </a:solidFill>
                <a:latin typeface="Bradley Hand ITC" panose="03070402050302030203" pitchFamily="66" charset="0"/>
                <a:sym typeface="Wingdings" panose="05000000000000000000" pitchFamily="2" charset="2"/>
              </a:rPr>
              <a:t></a:t>
            </a:r>
            <a:r>
              <a:rPr kumimoji="0" lang="es-ES" altLang="en-US" sz="1600" i="0">
                <a:latin typeface="Bradley Hand ITC" panose="03070402050302030203" pitchFamily="66" charset="0"/>
                <a:sym typeface="Wingdings" panose="05000000000000000000" pitchFamily="2" charset="2"/>
              </a:rPr>
              <a:t> </a:t>
            </a:r>
            <a:r>
              <a:rPr kumimoji="0" lang="es-ES" altLang="en-US" sz="1600" i="0">
                <a:latin typeface="Bradley Hand ITC" panose="03070402050302030203" pitchFamily="66" charset="0"/>
              </a:rPr>
              <a:t>exotérmica</a:t>
            </a:r>
            <a:endParaRPr kumimoji="0" lang="es-ES" altLang="en-US" sz="1600" i="0">
              <a:solidFill>
                <a:srgbClr val="FF0000"/>
              </a:solidFill>
              <a:latin typeface="Bradley Hand ITC" panose="03070402050302030203" pitchFamily="66" charset="0"/>
            </a:endParaRPr>
          </a:p>
        </p:txBody>
      </p:sp>
      <p:sp>
        <p:nvSpPr>
          <p:cNvPr id="20496" name="Text Box 17"/>
          <p:cNvSpPr txBox="1">
            <a:spLocks noChangeArrowheads="1"/>
          </p:cNvSpPr>
          <p:nvPr/>
        </p:nvSpPr>
        <p:spPr bwMode="auto">
          <a:xfrm>
            <a:off x="7734300" y="5072063"/>
            <a:ext cx="1225550"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1100" i="0">
                <a:solidFill>
                  <a:srgbClr val="4D4D4D"/>
                </a:solidFill>
                <a:latin typeface="Times New Roman" panose="02020603050405020304" pitchFamily="18" charset="0"/>
              </a:rPr>
              <a:t>Fritz Haber</a:t>
            </a:r>
          </a:p>
          <a:p>
            <a:pPr algn="ctr" eaLnBrk="1" hangingPunct="1">
              <a:spcBef>
                <a:spcPct val="0"/>
              </a:spcBef>
              <a:buClrTx/>
              <a:buFontTx/>
              <a:buNone/>
            </a:pPr>
            <a:r>
              <a:rPr kumimoji="0" lang="es-ES" altLang="en-US" sz="1100" i="0">
                <a:solidFill>
                  <a:srgbClr val="4D4D4D"/>
                </a:solidFill>
                <a:latin typeface="Times New Roman" panose="02020603050405020304" pitchFamily="18" charset="0"/>
              </a:rPr>
              <a:t>(1868 – 1934)</a:t>
            </a:r>
          </a:p>
        </p:txBody>
      </p:sp>
      <p:pic>
        <p:nvPicPr>
          <p:cNvPr id="20497" name="Picture 27" descr="http://www.uh.edu/engines/fritzhab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08925" y="3616325"/>
            <a:ext cx="928688" cy="145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n-US" sz="2000" b="0" i="0">
              <a:solidFill>
                <a:schemeClr val="tx1"/>
              </a:solidFill>
              <a:latin typeface="Tahoma" panose="020B0604030504040204" pitchFamily="34" charset="0"/>
            </a:endParaRPr>
          </a:p>
        </p:txBody>
      </p:sp>
      <p:sp>
        <p:nvSpPr>
          <p:cNvPr id="2150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n-US" sz="1600" i="0">
                <a:solidFill>
                  <a:schemeClr val="tx1"/>
                </a:solidFill>
                <a:latin typeface="Calibri" panose="020F0502020204030204" pitchFamily="34" charset="0"/>
              </a:rPr>
              <a:t>Tema 10. Elementos no metálicos de los grupos VA y IVA</a:t>
            </a:r>
          </a:p>
        </p:txBody>
      </p:sp>
      <p:sp>
        <p:nvSpPr>
          <p:cNvPr id="2150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n-US" sz="2000" i="0">
                <a:solidFill>
                  <a:srgbClr val="666699"/>
                </a:solidFill>
                <a:latin typeface="Tahoma" panose="020B0604030504040204" pitchFamily="34" charset="0"/>
              </a:rPr>
              <a:t>uned</a:t>
            </a:r>
          </a:p>
        </p:txBody>
      </p:sp>
      <p:sp>
        <p:nvSpPr>
          <p:cNvPr id="2150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3F6D1934-40AD-44FD-8896-711BEFABA4E3}" type="slidenum">
              <a:rPr kumimoji="0" lang="en-US" altLang="en-US" sz="1400" b="0" i="0">
                <a:solidFill>
                  <a:schemeClr val="tx1"/>
                </a:solidFill>
                <a:latin typeface="Tahoma" panose="020B0604030504040204" pitchFamily="34" charset="0"/>
              </a:rPr>
              <a:pPr algn="r" eaLnBrk="1" hangingPunct="1">
                <a:spcBef>
                  <a:spcPct val="0"/>
                </a:spcBef>
                <a:buClrTx/>
                <a:buFontTx/>
                <a:buNone/>
              </a:pPr>
              <a:t>9</a:t>
            </a:fld>
            <a:endParaRPr kumimoji="0" lang="en-US" altLang="en-US" sz="1400" b="0" i="0">
              <a:solidFill>
                <a:schemeClr val="tx1"/>
              </a:solidFill>
              <a:latin typeface="Tahoma" panose="020B0604030504040204" pitchFamily="34" charset="0"/>
            </a:endParaRPr>
          </a:p>
        </p:txBody>
      </p:sp>
      <p:sp>
        <p:nvSpPr>
          <p:cNvPr id="21510" name="Text Box 7"/>
          <p:cNvSpPr txBox="1">
            <a:spLocks noChangeArrowheads="1"/>
          </p:cNvSpPr>
          <p:nvPr/>
        </p:nvSpPr>
        <p:spPr bwMode="auto">
          <a:xfrm>
            <a:off x="468313" y="620713"/>
            <a:ext cx="6938962"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Tx/>
              <a:buNone/>
            </a:pPr>
            <a:r>
              <a:rPr kumimoji="0" lang="es-ES" altLang="en-US" sz="2000" i="0">
                <a:solidFill>
                  <a:srgbClr val="990033"/>
                </a:solidFill>
                <a:latin typeface="Arial" panose="020B0604020202020204" pitchFamily="34" charset="0"/>
              </a:rPr>
              <a:t>Amoníaco: estructura, síntesis y aplicaciones</a:t>
            </a:r>
          </a:p>
          <a:p>
            <a:pPr eaLnBrk="1" hangingPunct="1">
              <a:spcBef>
                <a:spcPct val="0"/>
              </a:spcBef>
              <a:buClr>
                <a:srgbClr val="FF3300"/>
              </a:buClr>
              <a:buFont typeface="Wingdings" panose="05000000000000000000" pitchFamily="2" charset="2"/>
              <a:buNone/>
            </a:pPr>
            <a:r>
              <a:rPr kumimoji="0" lang="es-ES" altLang="en-US" sz="1800" i="0">
                <a:solidFill>
                  <a:srgbClr val="C00000"/>
                </a:solidFill>
                <a:latin typeface="Arial" panose="020B0604020202020204" pitchFamily="34" charset="0"/>
                <a:sym typeface="Wingdings" panose="05000000000000000000" pitchFamily="2" charset="2"/>
              </a:rPr>
              <a:t>     </a:t>
            </a:r>
            <a:r>
              <a:rPr kumimoji="0" lang="es-ES" altLang="en-US" sz="1800" i="0">
                <a:solidFill>
                  <a:schemeClr val="accent1"/>
                </a:solidFill>
                <a:latin typeface="Arial" panose="020B0604020202020204" pitchFamily="34" charset="0"/>
                <a:sym typeface="Wingdings" panose="05000000000000000000" pitchFamily="2" charset="2"/>
              </a:rPr>
              <a:t> </a:t>
            </a:r>
            <a:r>
              <a:rPr kumimoji="0" lang="es-ES" altLang="en-US" sz="1800" b="0">
                <a:solidFill>
                  <a:schemeClr val="tx1"/>
                </a:solidFill>
                <a:latin typeface="Arial" panose="020B0604020202020204" pitchFamily="34" charset="0"/>
              </a:rPr>
              <a:t>Síntesis industrial</a:t>
            </a:r>
          </a:p>
        </p:txBody>
      </p:sp>
      <p:pic>
        <p:nvPicPr>
          <p:cNvPr id="21511" name="Picture 23"/>
          <p:cNvPicPr>
            <a:picLocks noChangeAspect="1" noChangeArrowheads="1"/>
          </p:cNvPicPr>
          <p:nvPr/>
        </p:nvPicPr>
        <p:blipFill>
          <a:blip r:embed="rId2">
            <a:extLst>
              <a:ext uri="{28A0092B-C50C-407E-A947-70E740481C1C}">
                <a14:useLocalDpi xmlns:a14="http://schemas.microsoft.com/office/drawing/2010/main" val="0"/>
              </a:ext>
            </a:extLst>
          </a:blip>
          <a:srcRect r="43799"/>
          <a:stretch>
            <a:fillRect/>
          </a:stretch>
        </p:blipFill>
        <p:spPr bwMode="auto">
          <a:xfrm>
            <a:off x="1460500" y="1628775"/>
            <a:ext cx="31115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2" name="Rectangle 3"/>
          <p:cNvSpPr>
            <a:spLocks noChangeArrowheads="1"/>
          </p:cNvSpPr>
          <p:nvPr/>
        </p:nvSpPr>
        <p:spPr bwMode="auto">
          <a:xfrm>
            <a:off x="681038" y="2209800"/>
            <a:ext cx="4525962" cy="238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n-US" sz="1800" b="0" i="0">
                <a:solidFill>
                  <a:srgbClr val="333333"/>
                </a:solidFill>
                <a:latin typeface="Calibri" panose="020F0502020204030204" pitchFamily="34" charset="0"/>
              </a:rPr>
              <a:t>A baja </a:t>
            </a:r>
            <a:r>
              <a:rPr lang="es-ES" altLang="en-US" sz="1800" b="0">
                <a:solidFill>
                  <a:srgbClr val="333333"/>
                </a:solidFill>
                <a:latin typeface="Calibri" panose="020F0502020204030204" pitchFamily="34" charset="0"/>
              </a:rPr>
              <a:t>T</a:t>
            </a:r>
            <a:r>
              <a:rPr lang="es-ES" altLang="en-US" sz="1800" b="0" i="0">
                <a:solidFill>
                  <a:srgbClr val="333333"/>
                </a:solidFill>
                <a:latin typeface="Calibri" panose="020F0502020204030204" pitchFamily="34" charset="0"/>
              </a:rPr>
              <a:t> y alta </a:t>
            </a:r>
            <a:r>
              <a:rPr lang="es-ES" altLang="en-US" sz="1800" b="0">
                <a:solidFill>
                  <a:srgbClr val="333333"/>
                </a:solidFill>
                <a:latin typeface="Calibri" panose="020F0502020204030204" pitchFamily="34" charset="0"/>
              </a:rPr>
              <a:t>P</a:t>
            </a:r>
            <a:r>
              <a:rPr lang="es-ES" altLang="en-US" sz="1800" b="0" i="0">
                <a:solidFill>
                  <a:srgbClr val="333333"/>
                </a:solidFill>
                <a:latin typeface="Calibri" panose="020F0502020204030204" pitchFamily="34" charset="0"/>
              </a:rPr>
              <a:t> la ecuación se desplaza a la derecha (Le Chatelier). Pero a temperaturas bajas la velocidad del proceso es muy baja y se hace inviable</a:t>
            </a:r>
          </a:p>
          <a:p>
            <a:pPr eaLnBrk="1" hangingPunct="1">
              <a:spcBef>
                <a:spcPts val="600"/>
              </a:spcBef>
              <a:buClr>
                <a:srgbClr val="000099"/>
              </a:buClr>
              <a:buFont typeface="Wingdings" panose="05000000000000000000" pitchFamily="2" charset="2"/>
              <a:buChar char="à"/>
            </a:pPr>
            <a:r>
              <a:rPr lang="es-ES" altLang="en-US" sz="1800" b="0" i="0">
                <a:solidFill>
                  <a:srgbClr val="333333"/>
                </a:solidFill>
                <a:latin typeface="Calibri" panose="020F0502020204030204" pitchFamily="34" charset="0"/>
              </a:rPr>
              <a:t>Se usa un catalizador de hierro (Fe</a:t>
            </a:r>
            <a:r>
              <a:rPr lang="es-ES" altLang="en-US" sz="1800" b="0" i="0" baseline="-25000">
                <a:solidFill>
                  <a:srgbClr val="333333"/>
                </a:solidFill>
                <a:latin typeface="Calibri" panose="020F0502020204030204" pitchFamily="34" charset="0"/>
              </a:rPr>
              <a:t>3</a:t>
            </a:r>
            <a:r>
              <a:rPr lang="es-ES" altLang="en-US" sz="1800" b="0" i="0">
                <a:solidFill>
                  <a:srgbClr val="333333"/>
                </a:solidFill>
                <a:latin typeface="Calibri" panose="020F0502020204030204" pitchFamily="34" charset="0"/>
              </a:rPr>
              <a:t>O</a:t>
            </a:r>
            <a:r>
              <a:rPr lang="es-ES" altLang="en-US" sz="1800" b="0" i="0" baseline="-25000">
                <a:solidFill>
                  <a:srgbClr val="333333"/>
                </a:solidFill>
                <a:latin typeface="Calibri" panose="020F0502020204030204" pitchFamily="34" charset="0"/>
              </a:rPr>
              <a:t>4</a:t>
            </a:r>
            <a:r>
              <a:rPr lang="es-ES" altLang="en-US" sz="1800" b="0" i="0">
                <a:solidFill>
                  <a:srgbClr val="333333"/>
                </a:solidFill>
                <a:latin typeface="Calibri" panose="020F0502020204030204" pitchFamily="34" charset="0"/>
              </a:rPr>
              <a:t> reducido con H</a:t>
            </a:r>
            <a:r>
              <a:rPr lang="es-ES" altLang="en-US" sz="1800" b="0" i="0" baseline="-25000">
                <a:solidFill>
                  <a:srgbClr val="333333"/>
                </a:solidFill>
                <a:latin typeface="Calibri" panose="020F0502020204030204" pitchFamily="34" charset="0"/>
              </a:rPr>
              <a:t>2</a:t>
            </a:r>
            <a:r>
              <a:rPr lang="es-ES" altLang="en-US" sz="1800" b="0" i="0">
                <a:solidFill>
                  <a:srgbClr val="333333"/>
                </a:solidFill>
                <a:latin typeface="Calibri" panose="020F0502020204030204" pitchFamily="34" charset="0"/>
              </a:rPr>
              <a:t>) y KOH como activador o promotor, situados sobre un soporte de óxidos refractarios.</a:t>
            </a:r>
          </a:p>
        </p:txBody>
      </p:sp>
      <p:sp>
        <p:nvSpPr>
          <p:cNvPr id="21513" name="Rectangle 3"/>
          <p:cNvSpPr>
            <a:spLocks noChangeArrowheads="1"/>
          </p:cNvSpPr>
          <p:nvPr/>
        </p:nvSpPr>
        <p:spPr bwMode="auto">
          <a:xfrm>
            <a:off x="681038" y="4652963"/>
            <a:ext cx="8151812"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à"/>
            </a:pPr>
            <a:r>
              <a:rPr lang="es-ES" altLang="en-US" sz="1800" b="0" i="0">
                <a:solidFill>
                  <a:srgbClr val="333333"/>
                </a:solidFill>
                <a:latin typeface="Calibri" panose="020F0502020204030204" pitchFamily="34" charset="0"/>
              </a:rPr>
              <a:t>Los reactivos N</a:t>
            </a:r>
            <a:r>
              <a:rPr lang="es-ES" altLang="en-US" sz="1800" b="0" i="0" baseline="-25000">
                <a:solidFill>
                  <a:srgbClr val="333333"/>
                </a:solidFill>
                <a:latin typeface="Calibri" panose="020F0502020204030204" pitchFamily="34" charset="0"/>
              </a:rPr>
              <a:t>2</a:t>
            </a:r>
            <a:r>
              <a:rPr lang="es-ES" altLang="en-US" sz="1800" b="0" i="0">
                <a:solidFill>
                  <a:srgbClr val="333333"/>
                </a:solidFill>
                <a:latin typeface="Calibri" panose="020F0502020204030204" pitchFamily="34" charset="0"/>
              </a:rPr>
              <a:t> y H</a:t>
            </a:r>
            <a:r>
              <a:rPr lang="es-ES" altLang="en-US" sz="1800" b="0" i="0" baseline="-25000">
                <a:solidFill>
                  <a:srgbClr val="333333"/>
                </a:solidFill>
                <a:latin typeface="Calibri" panose="020F0502020204030204" pitchFamily="34" charset="0"/>
              </a:rPr>
              <a:t>2</a:t>
            </a:r>
            <a:r>
              <a:rPr lang="es-ES" altLang="en-US" sz="1800" b="0" i="0">
                <a:solidFill>
                  <a:srgbClr val="333333"/>
                </a:solidFill>
                <a:latin typeface="Calibri" panose="020F0502020204030204" pitchFamily="34" charset="0"/>
              </a:rPr>
              <a:t> deben ser muy puros, porque pequeñas cantidades de impurezas (H</a:t>
            </a:r>
            <a:r>
              <a:rPr lang="es-ES" altLang="en-US" sz="1800" b="0" i="0" baseline="-25000">
                <a:solidFill>
                  <a:srgbClr val="333333"/>
                </a:solidFill>
                <a:latin typeface="Calibri" panose="020F0502020204030204" pitchFamily="34" charset="0"/>
              </a:rPr>
              <a:t>2</a:t>
            </a:r>
            <a:r>
              <a:rPr lang="es-ES" altLang="en-US" sz="1800" b="0" i="0">
                <a:solidFill>
                  <a:srgbClr val="333333"/>
                </a:solidFill>
                <a:latin typeface="Calibri" panose="020F0502020204030204" pitchFamily="34" charset="0"/>
              </a:rPr>
              <a:t>S, CO, etc) envenenan el catalizador</a:t>
            </a:r>
          </a:p>
          <a:p>
            <a:pPr eaLnBrk="1" hangingPunct="1">
              <a:spcBef>
                <a:spcPts val="600"/>
              </a:spcBef>
              <a:buClr>
                <a:srgbClr val="000099"/>
              </a:buClr>
              <a:buFont typeface="Wingdings" panose="05000000000000000000" pitchFamily="2" charset="2"/>
              <a:buChar char="à"/>
            </a:pPr>
            <a:r>
              <a:rPr lang="es-ES" altLang="en-US" sz="1800" b="0" i="0">
                <a:solidFill>
                  <a:srgbClr val="333333"/>
                </a:solidFill>
                <a:latin typeface="Calibri" panose="020F0502020204030204" pitchFamily="34" charset="0"/>
              </a:rPr>
              <a:t>Aun usando catalizadores, no se puede bajar </a:t>
            </a:r>
            <a:r>
              <a:rPr lang="es-ES" altLang="en-US" sz="1800" b="0">
                <a:solidFill>
                  <a:srgbClr val="333333"/>
                </a:solidFill>
                <a:latin typeface="Calibri" panose="020F0502020204030204" pitchFamily="34" charset="0"/>
              </a:rPr>
              <a:t>T</a:t>
            </a:r>
            <a:r>
              <a:rPr lang="es-ES" altLang="en-US" sz="1800" b="0" i="0">
                <a:solidFill>
                  <a:srgbClr val="333333"/>
                </a:solidFill>
                <a:latin typeface="Calibri" panose="020F0502020204030204" pitchFamily="34" charset="0"/>
              </a:rPr>
              <a:t> todo lo necesario para tener un buen rendimiento. Solución de compromiso: usar temperaturas de 400° a 540°C, y presiones de entre 8000 kPa y 35000 kPa (</a:t>
            </a:r>
            <a:r>
              <a:rPr lang="es-ES" altLang="en-US" sz="1800" b="0" i="0">
                <a:solidFill>
                  <a:srgbClr val="333333"/>
                </a:solidFill>
                <a:latin typeface="Times New Roman" panose="02020603050405020304" pitchFamily="18" charset="0"/>
                <a:cs typeface="Times New Roman" panose="02020603050405020304" pitchFamily="18" charset="0"/>
              </a:rPr>
              <a:t>~</a:t>
            </a:r>
            <a:r>
              <a:rPr lang="es-ES" altLang="en-US" sz="1800" b="0" i="0">
                <a:solidFill>
                  <a:srgbClr val="333333"/>
                </a:solidFill>
                <a:latin typeface="Calibri" panose="020F0502020204030204" pitchFamily="34" charset="0"/>
              </a:rPr>
              <a:t>80 a 350 atm).</a:t>
            </a:r>
            <a:endParaRPr lang="es-ES" altLang="en-US" sz="1600" b="0" i="0">
              <a:solidFill>
                <a:srgbClr val="333333"/>
              </a:solidFill>
              <a:latin typeface="Calibri" panose="020F0502020204030204" pitchFamily="34" charset="0"/>
            </a:endParaRPr>
          </a:p>
        </p:txBody>
      </p:sp>
      <p:grpSp>
        <p:nvGrpSpPr>
          <p:cNvPr id="21514" name="1 Grupo"/>
          <p:cNvGrpSpPr>
            <a:grpSpLocks/>
          </p:cNvGrpSpPr>
          <p:nvPr/>
        </p:nvGrpSpPr>
        <p:grpSpPr bwMode="auto">
          <a:xfrm>
            <a:off x="5332413" y="1484313"/>
            <a:ext cx="3500437" cy="2976562"/>
            <a:chOff x="5396246" y="1267733"/>
            <a:chExt cx="3057798" cy="2692192"/>
          </a:xfrm>
        </p:grpSpPr>
        <p:pic>
          <p:nvPicPr>
            <p:cNvPr id="21515" name="Picture 2" descr="http://images.flatworldknowledge.com/averillfwk/averillfwk-fig15_0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6246" y="1267733"/>
              <a:ext cx="3057798" cy="2692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6" name="Text Box 17"/>
            <p:cNvSpPr txBox="1">
              <a:spLocks noChangeArrowheads="1"/>
            </p:cNvSpPr>
            <p:nvPr/>
          </p:nvSpPr>
          <p:spPr bwMode="auto">
            <a:xfrm>
              <a:off x="5896522" y="2420888"/>
              <a:ext cx="835718" cy="236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kumimoji="0" lang="es-ES" altLang="en-US" sz="1100" b="0">
                  <a:solidFill>
                    <a:srgbClr val="777777"/>
                  </a:solidFill>
                  <a:latin typeface="Calibri" panose="020F0502020204030204" pitchFamily="34" charset="0"/>
                  <a:cs typeface="Calibri" panose="020F0502020204030204" pitchFamily="34" charset="0"/>
                </a:rPr>
                <a:t>P</a:t>
              </a:r>
              <a:r>
                <a:rPr kumimoji="0" lang="es-ES" altLang="en-US" sz="1100" b="0" i="0">
                  <a:solidFill>
                    <a:srgbClr val="777777"/>
                  </a:solidFill>
                  <a:latin typeface="Calibri" panose="020F0502020204030204" pitchFamily="34" charset="0"/>
                  <a:cs typeface="Calibri" panose="020F0502020204030204" pitchFamily="34" charset="0"/>
                </a:rPr>
                <a:t> = 4 atm</a:t>
              </a:r>
            </a:p>
          </p:txBody>
        </p:sp>
        <p:sp>
          <p:nvSpPr>
            <p:cNvPr id="21517" name="Text Box 17"/>
            <p:cNvSpPr txBox="1">
              <a:spLocks noChangeArrowheads="1"/>
            </p:cNvSpPr>
            <p:nvPr/>
          </p:nvSpPr>
          <p:spPr bwMode="auto">
            <a:xfrm>
              <a:off x="7243683" y="2420887"/>
              <a:ext cx="958078" cy="236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kumimoji="0" lang="es-ES" altLang="en-US" sz="1100" b="0">
                  <a:solidFill>
                    <a:srgbClr val="777777"/>
                  </a:solidFill>
                  <a:latin typeface="Calibri" panose="020F0502020204030204" pitchFamily="34" charset="0"/>
                  <a:cs typeface="Calibri" panose="020F0502020204030204" pitchFamily="34" charset="0"/>
                </a:rPr>
                <a:t>P</a:t>
              </a:r>
              <a:r>
                <a:rPr kumimoji="0" lang="es-ES" altLang="en-US" sz="1100" b="0" i="0">
                  <a:solidFill>
                    <a:srgbClr val="777777"/>
                  </a:solidFill>
                  <a:latin typeface="Calibri" panose="020F0502020204030204" pitchFamily="34" charset="0"/>
                  <a:cs typeface="Calibri" panose="020F0502020204030204" pitchFamily="34" charset="0"/>
                </a:rPr>
                <a:t> = 200 atm</a:t>
              </a:r>
            </a:p>
          </p:txBody>
        </p:sp>
      </p:gr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inicial">
  <a:themeElements>
    <a:clrScheme name="inicial 9">
      <a:dk1>
        <a:srgbClr val="000080"/>
      </a:dk1>
      <a:lt1>
        <a:srgbClr val="FFFFFF"/>
      </a:lt1>
      <a:dk2>
        <a:srgbClr val="3366CC"/>
      </a:dk2>
      <a:lt2>
        <a:srgbClr val="FFFFFF"/>
      </a:lt2>
      <a:accent1>
        <a:srgbClr val="006699"/>
      </a:accent1>
      <a:accent2>
        <a:srgbClr val="6699FF"/>
      </a:accent2>
      <a:accent3>
        <a:srgbClr val="FFFFFF"/>
      </a:accent3>
      <a:accent4>
        <a:srgbClr val="00006C"/>
      </a:accent4>
      <a:accent5>
        <a:srgbClr val="AAB8CA"/>
      </a:accent5>
      <a:accent6>
        <a:srgbClr val="5C8AE7"/>
      </a:accent6>
      <a:hlink>
        <a:srgbClr val="0000FF"/>
      </a:hlink>
      <a:folHlink>
        <a:srgbClr val="0000FF"/>
      </a:folHlink>
    </a:clrScheme>
    <a:fontScheme name="inicia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CCFF"/>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en-US" sz="2800" b="1" i="0" u="none" strike="noStrike" cap="none" normalizeH="0" baseline="0" smtClean="0">
            <a:ln>
              <a:noFill/>
            </a:ln>
            <a:solidFill>
              <a:srgbClr val="0033CC"/>
            </a:solidFill>
            <a:effectLst>
              <a:outerShdw blurRad="38100" dist="38100" dir="2700000" algn="tl">
                <a:srgbClr val="000000">
                  <a:alpha val="43137"/>
                </a:srgbClr>
              </a:outerShdw>
            </a:effectLst>
            <a:latin typeface="Verdana" pitchFamily="34" charset="0"/>
          </a:defRPr>
        </a:defPPr>
      </a:lstStyle>
    </a:spDef>
    <a:lnDef>
      <a:spPr bwMode="auto">
        <a:xfrm>
          <a:off x="0" y="0"/>
          <a:ext cx="1" cy="1"/>
        </a:xfrm>
        <a:custGeom>
          <a:avLst/>
          <a:gdLst/>
          <a:ahLst/>
          <a:cxnLst/>
          <a:rect l="0" t="0" r="0" b="0"/>
          <a:pathLst/>
        </a:custGeom>
        <a:solidFill>
          <a:srgbClr val="CCCCFF"/>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en-US" sz="2800" b="1" i="0" u="none" strike="noStrike" cap="none" normalizeH="0" baseline="0" smtClean="0">
            <a:ln>
              <a:noFill/>
            </a:ln>
            <a:solidFill>
              <a:srgbClr val="0033CC"/>
            </a:solidFill>
            <a:effectLst>
              <a:outerShdw blurRad="38100" dist="38100" dir="2700000" algn="tl">
                <a:srgbClr val="000000">
                  <a:alpha val="43137"/>
                </a:srgbClr>
              </a:outerShdw>
            </a:effectLst>
            <a:latin typeface="Verdana" pitchFamily="34" charset="0"/>
          </a:defRPr>
        </a:defPPr>
      </a:lstStyle>
    </a:lnDef>
  </a:objectDefaults>
  <a:extraClrSchemeLst>
    <a:extraClrScheme>
      <a:clrScheme name="inicial 1">
        <a:dk1>
          <a:srgbClr val="00354E"/>
        </a:dk1>
        <a:lt1>
          <a:srgbClr val="EAEAEA"/>
        </a:lt1>
        <a:dk2>
          <a:srgbClr val="006699"/>
        </a:dk2>
        <a:lt2>
          <a:srgbClr val="CCECFF"/>
        </a:lt2>
        <a:accent1>
          <a:srgbClr val="006699"/>
        </a:accent1>
        <a:accent2>
          <a:srgbClr val="6699FF"/>
        </a:accent2>
        <a:accent3>
          <a:srgbClr val="AAB8CA"/>
        </a:accent3>
        <a:accent4>
          <a:srgbClr val="C8C8C8"/>
        </a:accent4>
        <a:accent5>
          <a:srgbClr val="AAB8CA"/>
        </a:accent5>
        <a:accent6>
          <a:srgbClr val="5C8AE7"/>
        </a:accent6>
        <a:hlink>
          <a:srgbClr val="CCCCFF"/>
        </a:hlink>
        <a:folHlink>
          <a:srgbClr val="5E6FD4"/>
        </a:folHlink>
      </a:clrScheme>
      <a:clrMap bg1="dk2" tx1="lt1" bg2="dk1" tx2="lt2" accent1="accent1" accent2="accent2" accent3="accent3" accent4="accent4" accent5="accent5" accent6="accent6" hlink="hlink" folHlink="folHlink"/>
    </a:extraClrScheme>
    <a:extraClrScheme>
      <a:clrScheme name="inicial 2">
        <a:dk1>
          <a:srgbClr val="000080"/>
        </a:dk1>
        <a:lt1>
          <a:srgbClr val="FFFFFF"/>
        </a:lt1>
        <a:dk2>
          <a:srgbClr val="3366CC"/>
        </a:dk2>
        <a:lt2>
          <a:srgbClr val="7A7C93"/>
        </a:lt2>
        <a:accent1>
          <a:srgbClr val="006699"/>
        </a:accent1>
        <a:accent2>
          <a:srgbClr val="6699FF"/>
        </a:accent2>
        <a:accent3>
          <a:srgbClr val="FFFFFF"/>
        </a:accent3>
        <a:accent4>
          <a:srgbClr val="00006C"/>
        </a:accent4>
        <a:accent5>
          <a:srgbClr val="AAB8CA"/>
        </a:accent5>
        <a:accent6>
          <a:srgbClr val="5C8AE7"/>
        </a:accent6>
        <a:hlink>
          <a:srgbClr val="CCCCFF"/>
        </a:hlink>
        <a:folHlink>
          <a:srgbClr val="5E6FD4"/>
        </a:folHlink>
      </a:clrScheme>
      <a:clrMap bg1="lt1" tx1="dk1" bg2="lt2" tx2="dk2" accent1="accent1" accent2="accent2" accent3="accent3" accent4="accent4" accent5="accent5" accent6="accent6" hlink="hlink" folHlink="folHlink"/>
    </a:extraClrScheme>
    <a:extraClrScheme>
      <a:clrScheme name="inicial 3">
        <a:dk1>
          <a:srgbClr val="000000"/>
        </a:dk1>
        <a:lt1>
          <a:srgbClr val="FFFFFF"/>
        </a:lt1>
        <a:dk2>
          <a:srgbClr val="000000"/>
        </a:dk2>
        <a:lt2>
          <a:srgbClr val="868686"/>
        </a:lt2>
        <a:accent1>
          <a:srgbClr val="969696"/>
        </a:accent1>
        <a:accent2>
          <a:srgbClr val="CBCBCB"/>
        </a:accent2>
        <a:accent3>
          <a:srgbClr val="FFFFFF"/>
        </a:accent3>
        <a:accent4>
          <a:srgbClr val="000000"/>
        </a:accent4>
        <a:accent5>
          <a:srgbClr val="C9C9C9"/>
        </a:accent5>
        <a:accent6>
          <a:srgbClr val="B8B8B8"/>
        </a:accent6>
        <a:hlink>
          <a:srgbClr val="EAEAEA"/>
        </a:hlink>
        <a:folHlink>
          <a:srgbClr val="5F5F5F"/>
        </a:folHlink>
      </a:clrScheme>
      <a:clrMap bg1="lt1" tx1="dk1" bg2="lt2" tx2="dk2" accent1="accent1" accent2="accent2" accent3="accent3" accent4="accent4" accent5="accent5" accent6="accent6" hlink="hlink" folHlink="folHlink"/>
    </a:extraClrScheme>
    <a:extraClrScheme>
      <a:clrScheme name="inicial 4">
        <a:dk1>
          <a:srgbClr val="660066"/>
        </a:dk1>
        <a:lt1>
          <a:srgbClr val="EAEAEA"/>
        </a:lt1>
        <a:dk2>
          <a:srgbClr val="3366CC"/>
        </a:dk2>
        <a:lt2>
          <a:srgbClr val="7A7C93"/>
        </a:lt2>
        <a:accent1>
          <a:srgbClr val="00CCCC"/>
        </a:accent1>
        <a:accent2>
          <a:srgbClr val="CC66FF"/>
        </a:accent2>
        <a:accent3>
          <a:srgbClr val="F3F3F3"/>
        </a:accent3>
        <a:accent4>
          <a:srgbClr val="560056"/>
        </a:accent4>
        <a:accent5>
          <a:srgbClr val="AAE2E2"/>
        </a:accent5>
        <a:accent6>
          <a:srgbClr val="B95CE7"/>
        </a:accent6>
        <a:hlink>
          <a:srgbClr val="CCFFCC"/>
        </a:hlink>
        <a:folHlink>
          <a:srgbClr val="FFCC66"/>
        </a:folHlink>
      </a:clrScheme>
      <a:clrMap bg1="lt1" tx1="dk1" bg2="lt2" tx2="dk2" accent1="accent1" accent2="accent2" accent3="accent3" accent4="accent4" accent5="accent5" accent6="accent6" hlink="hlink" folHlink="folHlink"/>
    </a:extraClrScheme>
    <a:extraClrScheme>
      <a:clrScheme name="inicial 5">
        <a:dk1>
          <a:srgbClr val="003366"/>
        </a:dk1>
        <a:lt1>
          <a:srgbClr val="EAEAEA"/>
        </a:lt1>
        <a:dk2>
          <a:srgbClr val="009999"/>
        </a:dk2>
        <a:lt2>
          <a:srgbClr val="FFFFFF"/>
        </a:lt2>
        <a:accent1>
          <a:srgbClr val="008080"/>
        </a:accent1>
        <a:accent2>
          <a:srgbClr val="00CCCC"/>
        </a:accent2>
        <a:accent3>
          <a:srgbClr val="AACACA"/>
        </a:accent3>
        <a:accent4>
          <a:srgbClr val="C8C8C8"/>
        </a:accent4>
        <a:accent5>
          <a:srgbClr val="AAC0C0"/>
        </a:accent5>
        <a:accent6>
          <a:srgbClr val="00B9B9"/>
        </a:accent6>
        <a:hlink>
          <a:srgbClr val="A7DDE1"/>
        </a:hlink>
        <a:folHlink>
          <a:srgbClr val="319CB7"/>
        </a:folHlink>
      </a:clrScheme>
      <a:clrMap bg1="dk2" tx1="lt1" bg2="dk1" tx2="lt2" accent1="accent1" accent2="accent2" accent3="accent3" accent4="accent4" accent5="accent5" accent6="accent6" hlink="hlink" folHlink="folHlink"/>
    </a:extraClrScheme>
    <a:extraClrScheme>
      <a:clrScheme name="inicial 6">
        <a:dk1>
          <a:srgbClr val="00354E"/>
        </a:dk1>
        <a:lt1>
          <a:srgbClr val="EAEAEA"/>
        </a:lt1>
        <a:dk2>
          <a:srgbClr val="6D67AA"/>
        </a:dk2>
        <a:lt2>
          <a:srgbClr val="CCCCFF"/>
        </a:lt2>
        <a:accent1>
          <a:srgbClr val="6600CC"/>
        </a:accent1>
        <a:accent2>
          <a:srgbClr val="9999FF"/>
        </a:accent2>
        <a:accent3>
          <a:srgbClr val="BAB8D2"/>
        </a:accent3>
        <a:accent4>
          <a:srgbClr val="C8C8C8"/>
        </a:accent4>
        <a:accent5>
          <a:srgbClr val="B8AAE2"/>
        </a:accent5>
        <a:accent6>
          <a:srgbClr val="8A8AE7"/>
        </a:accent6>
        <a:hlink>
          <a:srgbClr val="CCCCFF"/>
        </a:hlink>
        <a:folHlink>
          <a:srgbClr val="9D70B8"/>
        </a:folHlink>
      </a:clrScheme>
      <a:clrMap bg1="dk2" tx1="lt1" bg2="dk1" tx2="lt2" accent1="accent1" accent2="accent2" accent3="accent3" accent4="accent4" accent5="accent5" accent6="accent6" hlink="hlink" folHlink="folHlink"/>
    </a:extraClrScheme>
    <a:extraClrScheme>
      <a:clrScheme name="inicial 7">
        <a:dk1>
          <a:srgbClr val="000080"/>
        </a:dk1>
        <a:lt1>
          <a:srgbClr val="FFFFFF"/>
        </a:lt1>
        <a:dk2>
          <a:srgbClr val="3366CC"/>
        </a:dk2>
        <a:lt2>
          <a:srgbClr val="7A7C93"/>
        </a:lt2>
        <a:accent1>
          <a:srgbClr val="006699"/>
        </a:accent1>
        <a:accent2>
          <a:srgbClr val="6699FF"/>
        </a:accent2>
        <a:accent3>
          <a:srgbClr val="FFFFFF"/>
        </a:accent3>
        <a:accent4>
          <a:srgbClr val="00006C"/>
        </a:accent4>
        <a:accent5>
          <a:srgbClr val="AAB8CA"/>
        </a:accent5>
        <a:accent6>
          <a:srgbClr val="5C8AE7"/>
        </a:accent6>
        <a:hlink>
          <a:srgbClr val="5F5F5F"/>
        </a:hlink>
        <a:folHlink>
          <a:srgbClr val="5F5F5F"/>
        </a:folHlink>
      </a:clrScheme>
      <a:clrMap bg1="lt1" tx1="dk1" bg2="lt2" tx2="dk2" accent1="accent1" accent2="accent2" accent3="accent3" accent4="accent4" accent5="accent5" accent6="accent6" hlink="hlink" folHlink="folHlink"/>
    </a:extraClrScheme>
    <a:extraClrScheme>
      <a:clrScheme name="inicial 8">
        <a:dk1>
          <a:srgbClr val="000080"/>
        </a:dk1>
        <a:lt1>
          <a:srgbClr val="FFFFFF"/>
        </a:lt1>
        <a:dk2>
          <a:srgbClr val="3366CC"/>
        </a:dk2>
        <a:lt2>
          <a:srgbClr val="7A7C93"/>
        </a:lt2>
        <a:accent1>
          <a:srgbClr val="006699"/>
        </a:accent1>
        <a:accent2>
          <a:srgbClr val="6699FF"/>
        </a:accent2>
        <a:accent3>
          <a:srgbClr val="FFFFFF"/>
        </a:accent3>
        <a:accent4>
          <a:srgbClr val="00006C"/>
        </a:accent4>
        <a:accent5>
          <a:srgbClr val="AAB8CA"/>
        </a:accent5>
        <a:accent6>
          <a:srgbClr val="5C8AE7"/>
        </a:accent6>
        <a:hlink>
          <a:srgbClr val="0000FF"/>
        </a:hlink>
        <a:folHlink>
          <a:srgbClr val="0000FF"/>
        </a:folHlink>
      </a:clrScheme>
      <a:clrMap bg1="lt1" tx1="dk1" bg2="lt2" tx2="dk2" accent1="accent1" accent2="accent2" accent3="accent3" accent4="accent4" accent5="accent5" accent6="accent6" hlink="hlink" folHlink="folHlink"/>
    </a:extraClrScheme>
    <a:extraClrScheme>
      <a:clrScheme name="inicial 9">
        <a:dk1>
          <a:srgbClr val="000080"/>
        </a:dk1>
        <a:lt1>
          <a:srgbClr val="FFFFFF"/>
        </a:lt1>
        <a:dk2>
          <a:srgbClr val="3366CC"/>
        </a:dk2>
        <a:lt2>
          <a:srgbClr val="FFFFFF"/>
        </a:lt2>
        <a:accent1>
          <a:srgbClr val="006699"/>
        </a:accent1>
        <a:accent2>
          <a:srgbClr val="6699FF"/>
        </a:accent2>
        <a:accent3>
          <a:srgbClr val="FFFFFF"/>
        </a:accent3>
        <a:accent4>
          <a:srgbClr val="00006C"/>
        </a:accent4>
        <a:accent5>
          <a:srgbClr val="AAB8CA"/>
        </a:accent5>
        <a:accent6>
          <a:srgbClr val="5C8AE7"/>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19819</TotalTime>
  <Words>4823</Words>
  <Application>Microsoft Office PowerPoint</Application>
  <PresentationFormat>Presentación en pantalla (4:3)</PresentationFormat>
  <Paragraphs>334</Paragraphs>
  <Slides>35</Slides>
  <Notes>0</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35</vt:i4>
      </vt:variant>
    </vt:vector>
  </HeadingPairs>
  <TitlesOfParts>
    <vt:vector size="46" baseType="lpstr">
      <vt:lpstr>Arial</vt:lpstr>
      <vt:lpstr>Arial Narrow</vt:lpstr>
      <vt:lpstr>Bradley Hand ITC</vt:lpstr>
      <vt:lpstr>Calibri</vt:lpstr>
      <vt:lpstr>Tahoma</vt:lpstr>
      <vt:lpstr>Tempus Sans ITC</vt:lpstr>
      <vt:lpstr>Times</vt:lpstr>
      <vt:lpstr>Times New Roman</vt:lpstr>
      <vt:lpstr>Verdana</vt:lpstr>
      <vt:lpstr>Wingdings</vt:lpstr>
      <vt:lpstr>inicial</vt:lpstr>
      <vt:lpstr>Presentación de PowerPoint</vt:lpstr>
      <vt:lpstr>Contenido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UNED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JOSE LORENZO BALENZATEGUI MANZANARES</cp:lastModifiedBy>
  <cp:revision>1774</cp:revision>
  <cp:lastPrinted>2003-03-06T17:45:16Z</cp:lastPrinted>
  <dcterms:created xsi:type="dcterms:W3CDTF">2002-08-03T16:38:44Z</dcterms:created>
  <dcterms:modified xsi:type="dcterms:W3CDTF">2025-01-27T11:07:47Z</dcterms:modified>
</cp:coreProperties>
</file>