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7"/>
  </p:notesMasterIdLst>
  <p:handoutMasterIdLst>
    <p:handoutMasterId r:id="rId28"/>
  </p:handoutMasterIdLst>
  <p:sldIdLst>
    <p:sldId id="581" r:id="rId2"/>
    <p:sldId id="631" r:id="rId3"/>
    <p:sldId id="655" r:id="rId4"/>
    <p:sldId id="656" r:id="rId5"/>
    <p:sldId id="657" r:id="rId6"/>
    <p:sldId id="658" r:id="rId7"/>
    <p:sldId id="659" r:id="rId8"/>
    <p:sldId id="660" r:id="rId9"/>
    <p:sldId id="661" r:id="rId10"/>
    <p:sldId id="662" r:id="rId11"/>
    <p:sldId id="663" r:id="rId12"/>
    <p:sldId id="664" r:id="rId13"/>
    <p:sldId id="665" r:id="rId14"/>
    <p:sldId id="666" r:id="rId15"/>
    <p:sldId id="668" r:id="rId16"/>
    <p:sldId id="667" r:id="rId17"/>
    <p:sldId id="669" r:id="rId18"/>
    <p:sldId id="670" r:id="rId19"/>
    <p:sldId id="671" r:id="rId20"/>
    <p:sldId id="672" r:id="rId21"/>
    <p:sldId id="673" r:id="rId22"/>
    <p:sldId id="674" r:id="rId23"/>
    <p:sldId id="675" r:id="rId24"/>
    <p:sldId id="676" r:id="rId25"/>
    <p:sldId id="677" r:id="rId26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800" b="1" i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i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i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i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i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umimoji="1" sz="2800" b="1" i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umimoji="1" sz="2800" b="1" i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umimoji="1" sz="2800" b="1" i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umimoji="1" sz="2800" b="1" i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4D4D4D"/>
    <a:srgbClr val="000099"/>
    <a:srgbClr val="333333"/>
    <a:srgbClr val="FFD44B"/>
    <a:srgbClr val="CC0000"/>
    <a:srgbClr val="8000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20" autoAdjust="0"/>
    <p:restoredTop sz="99747" autoAdjust="0"/>
  </p:normalViewPr>
  <p:slideViewPr>
    <p:cSldViewPr>
      <p:cViewPr varScale="1">
        <p:scale>
          <a:sx n="90" d="100"/>
          <a:sy n="90" d="100"/>
        </p:scale>
        <p:origin x="149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32"/>
    </p:cViewPr>
  </p:sorterViewPr>
  <p:notesViewPr>
    <p:cSldViewPr>
      <p:cViewPr varScale="1">
        <p:scale>
          <a:sx n="54" d="100"/>
          <a:sy n="54" d="100"/>
        </p:scale>
        <p:origin x="-2160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kumimoji="0" sz="1300" b="0" i="0">
                <a:solidFill>
                  <a:srgbClr val="FFFF00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kumimoji="0" sz="1300" b="0" i="0">
                <a:solidFill>
                  <a:srgbClr val="FFFF00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kumimoji="0" sz="1300" b="0" i="0">
                <a:solidFill>
                  <a:srgbClr val="FFFF00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kumimoji="0" sz="1300" b="0" i="0" smtClean="0">
                <a:solidFill>
                  <a:srgbClr val="FFFF00"/>
                </a:solidFill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787105CF-7E4E-4588-8787-79FCE9D33270}" type="slidenum">
              <a:rPr lang="es-ES_tradnl" altLang="es-ES_tradnl"/>
              <a:pPr>
                <a:defRPr/>
              </a:pPr>
              <a:t>‹Nº›</a:t>
            </a:fld>
            <a:endParaRPr lang="es-ES_tradnl" alt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kumimoji="0" sz="1300" b="0" i="0">
                <a:solidFill>
                  <a:schemeClr val="tx1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kumimoji="0" sz="1300" b="0" i="0">
                <a:solidFill>
                  <a:schemeClr val="tx1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_tradnl" noProof="0" smtClean="0"/>
              <a:t>Click to edit Master text styles</a:t>
            </a:r>
          </a:p>
          <a:p>
            <a:pPr lvl="1"/>
            <a:r>
              <a:rPr lang="es-ES_tradnl" altLang="es-ES_tradnl" noProof="0" smtClean="0"/>
              <a:t>Second level</a:t>
            </a:r>
          </a:p>
          <a:p>
            <a:pPr lvl="2"/>
            <a:r>
              <a:rPr lang="es-ES_tradnl" altLang="es-ES_tradnl" noProof="0" smtClean="0"/>
              <a:t>Third level</a:t>
            </a:r>
          </a:p>
          <a:p>
            <a:pPr lvl="3"/>
            <a:r>
              <a:rPr lang="es-ES_tradnl" altLang="es-ES_tradnl" noProof="0" smtClean="0"/>
              <a:t>Fourth level</a:t>
            </a:r>
          </a:p>
          <a:p>
            <a:pPr lvl="4"/>
            <a:r>
              <a:rPr lang="es-ES_tradnl" altLang="es-ES_tradnl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kumimoji="0" sz="1300" b="0" i="0">
                <a:solidFill>
                  <a:schemeClr val="tx1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kumimoji="0" sz="1300" b="0" i="0" smtClean="0">
                <a:solidFill>
                  <a:schemeClr val="tx1"/>
                </a:solidFill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F65064ED-B27B-425A-9734-5504D027D857}" type="slidenum">
              <a:rPr lang="es-ES_tradnl" altLang="es-ES_tradnl"/>
              <a:pPr>
                <a:defRPr/>
              </a:pPr>
              <a:t>‹Nº›</a:t>
            </a:fld>
            <a:endParaRPr lang="es-ES_tradnl" alt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071303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4049718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3528931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536" r:id="rId1"/>
    <p:sldLayoutId id="2147484537" r:id="rId2"/>
    <p:sldLayoutId id="2147484542" r:id="rId3"/>
  </p:sldLayoutIdLst>
  <p:transition advClick="0"/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4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14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14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14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14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jpeg"/><Relationship Id="rId4" Type="http://schemas.openxmlformats.org/officeDocument/2006/relationships/image" Target="../media/image2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62"/>
          <p:cNvSpPr txBox="1">
            <a:spLocks noChangeArrowheads="1"/>
          </p:cNvSpPr>
          <p:nvPr/>
        </p:nvSpPr>
        <p:spPr bwMode="auto">
          <a:xfrm>
            <a:off x="5364163" y="5949950"/>
            <a:ext cx="3313112" cy="3365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1600" b="0" i="0">
                <a:solidFill>
                  <a:srgbClr val="C0C0C0"/>
                </a:solidFill>
                <a:latin typeface="Tahoma" panose="020B0604030504040204" pitchFamily="34" charset="0"/>
              </a:rPr>
              <a:t>Centro Asociado de Guadalajara</a:t>
            </a:r>
          </a:p>
        </p:txBody>
      </p:sp>
      <p:sp>
        <p:nvSpPr>
          <p:cNvPr id="15363" name="Text Box 163"/>
          <p:cNvSpPr txBox="1">
            <a:spLocks noChangeArrowheads="1"/>
          </p:cNvSpPr>
          <p:nvPr/>
        </p:nvSpPr>
        <p:spPr bwMode="auto">
          <a:xfrm>
            <a:off x="5148263" y="5518150"/>
            <a:ext cx="3529012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b="0" i="0">
                <a:solidFill>
                  <a:srgbClr val="FFFF99"/>
                </a:solidFill>
                <a:latin typeface="Times New Roman" panose="02020603050405020304" pitchFamily="18" charset="0"/>
              </a:rPr>
              <a:t>José Lorenzo Balenzategui</a:t>
            </a:r>
          </a:p>
        </p:txBody>
      </p:sp>
      <p:sp>
        <p:nvSpPr>
          <p:cNvPr id="15364" name="Text Box 170"/>
          <p:cNvSpPr txBox="1">
            <a:spLocks noChangeArrowheads="1"/>
          </p:cNvSpPr>
          <p:nvPr/>
        </p:nvSpPr>
        <p:spPr bwMode="auto">
          <a:xfrm>
            <a:off x="2227263" y="354013"/>
            <a:ext cx="3281362" cy="3365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1600" b="0" i="0">
                <a:solidFill>
                  <a:schemeClr val="bg1"/>
                </a:solidFill>
                <a:latin typeface="Tahoma" panose="020B0604030504040204" pitchFamily="34" charset="0"/>
              </a:rPr>
              <a:t>Grado en Ingeniería Industrial</a:t>
            </a:r>
          </a:p>
        </p:txBody>
      </p:sp>
      <p:sp>
        <p:nvSpPr>
          <p:cNvPr id="15365" name="Rectangle 171"/>
          <p:cNvSpPr>
            <a:spLocks noChangeArrowheads="1"/>
          </p:cNvSpPr>
          <p:nvPr/>
        </p:nvSpPr>
        <p:spPr bwMode="auto">
          <a:xfrm>
            <a:off x="2227263" y="617538"/>
            <a:ext cx="6016625" cy="3667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1800" i="0">
                <a:solidFill>
                  <a:srgbClr val="00FF00"/>
                </a:solidFill>
              </a:rPr>
              <a:t>Fundamentos Químicos de la Ingeniería</a:t>
            </a:r>
            <a:endParaRPr kumimoji="0" lang="es-ES" altLang="en-US" sz="1800" i="0">
              <a:solidFill>
                <a:srgbClr val="FFFF99"/>
              </a:solidFill>
            </a:endParaRPr>
          </a:p>
        </p:txBody>
      </p:sp>
      <p:grpSp>
        <p:nvGrpSpPr>
          <p:cNvPr id="15366" name="Group 175"/>
          <p:cNvGrpSpPr>
            <a:grpSpLocks/>
          </p:cNvGrpSpPr>
          <p:nvPr/>
        </p:nvGrpSpPr>
        <p:grpSpPr bwMode="auto">
          <a:xfrm>
            <a:off x="2300288" y="315913"/>
            <a:ext cx="5080000" cy="735012"/>
            <a:chOff x="250" y="337"/>
            <a:chExt cx="1405" cy="463"/>
          </a:xfrm>
        </p:grpSpPr>
        <p:sp>
          <p:nvSpPr>
            <p:cNvPr id="15373" name="Line 173"/>
            <p:cNvSpPr>
              <a:spLocks noChangeShapeType="1"/>
            </p:cNvSpPr>
            <p:nvPr/>
          </p:nvSpPr>
          <p:spPr bwMode="auto">
            <a:xfrm rot="5400000">
              <a:off x="952" y="97"/>
              <a:ext cx="1" cy="1405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>
              <a:outerShdw dist="17961" dir="2700000" algn="ctr" rotWithShape="0">
                <a:srgbClr val="11110F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74" name="Line 174"/>
            <p:cNvSpPr>
              <a:spLocks noChangeShapeType="1"/>
            </p:cNvSpPr>
            <p:nvPr/>
          </p:nvSpPr>
          <p:spPr bwMode="auto">
            <a:xfrm rot="5400000">
              <a:off x="952" y="-365"/>
              <a:ext cx="1" cy="1405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>
              <a:outerShdw dist="17961" dir="2700000" algn="ctr" rotWithShape="0">
                <a:srgbClr val="11110F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5367" name="Group 145"/>
          <p:cNvGrpSpPr>
            <a:grpSpLocks/>
          </p:cNvGrpSpPr>
          <p:nvPr/>
        </p:nvGrpSpPr>
        <p:grpSpPr bwMode="auto">
          <a:xfrm>
            <a:off x="1258888" y="260350"/>
            <a:ext cx="865187" cy="858838"/>
            <a:chOff x="541" y="935"/>
            <a:chExt cx="594" cy="590"/>
          </a:xfrm>
        </p:grpSpPr>
        <p:sp>
          <p:nvSpPr>
            <p:cNvPr id="15371" name="Rectangle 144"/>
            <p:cNvSpPr>
              <a:spLocks noChangeArrowheads="1"/>
            </p:cNvSpPr>
            <p:nvPr/>
          </p:nvSpPr>
          <p:spPr bwMode="auto">
            <a:xfrm>
              <a:off x="541" y="935"/>
              <a:ext cx="594" cy="590"/>
            </a:xfrm>
            <a:prstGeom prst="rect">
              <a:avLst/>
            </a:prstGeom>
            <a:solidFill>
              <a:srgbClr val="FFFFFF">
                <a:alpha val="70195"/>
              </a:srgb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00"/>
                </a:buClr>
                <a:buChar char="•"/>
                <a:defRPr kumimoji="1" sz="24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rgbClr val="5F5F5F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>
                  <a:solidFill>
                    <a:srgbClr val="5F5F5F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rgbClr val="5F5F5F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s-ES" altLang="en-US" sz="2000" b="0" i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pic>
          <p:nvPicPr>
            <p:cNvPr id="15372" name="Picture 143" descr="untitle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" y="958"/>
              <a:ext cx="544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368" name="Picture 154" descr="Logo%20UNED%20ver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63525"/>
            <a:ext cx="858838" cy="8588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9" name="Rectangle 160"/>
          <p:cNvSpPr>
            <a:spLocks noChangeArrowheads="1"/>
          </p:cNvSpPr>
          <p:nvPr/>
        </p:nvSpPr>
        <p:spPr bwMode="auto">
          <a:xfrm>
            <a:off x="4826000" y="2133600"/>
            <a:ext cx="3490913" cy="30464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_tradnl" altLang="en-US" sz="3200" i="0">
                <a:solidFill>
                  <a:srgbClr val="FF3300"/>
                </a:solidFill>
                <a:latin typeface="Tahoma" panose="020B0604030504040204" pitchFamily="34" charset="0"/>
              </a:rPr>
              <a:t>Tema 13: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3200" i="0">
                <a:solidFill>
                  <a:schemeClr val="bg1"/>
                </a:solidFill>
                <a:latin typeface="Tahoma" panose="020B0604030504040204" pitchFamily="34" charset="0"/>
              </a:rPr>
              <a:t>Metales de transición. Corrosión metálica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3200" i="0">
                <a:solidFill>
                  <a:schemeClr val="bg1"/>
                </a:solidFill>
                <a:latin typeface="Tahoma" panose="020B0604030504040204" pitchFamily="34" charset="0"/>
              </a:rPr>
              <a:t>(parte II)</a:t>
            </a:r>
          </a:p>
        </p:txBody>
      </p:sp>
      <p:pic>
        <p:nvPicPr>
          <p:cNvPr id="15370" name="Picture 18" descr="http://1.bp.blogspot.com/-yjUGx-tMZSs/Th-E_zJAH0I/AAAAAAAAAdo/2MSQNY2HVlw/s1600/corrosi%25C3%25B3n+del+acer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2420938"/>
            <a:ext cx="4052888" cy="26955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 i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 i="0">
                <a:solidFill>
                  <a:schemeClr val="tx1"/>
                </a:solidFill>
                <a:latin typeface="Calibri" panose="020F0502020204030204" pitchFamily="34" charset="0"/>
              </a:rPr>
              <a:t>Tema 13. Metales de transición. Corrosión metálica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 i="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4581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BD2C9C8-6E65-4714-9B75-0A9CF302C501}" type="slidenum">
              <a:rPr kumimoji="0" lang="en-US" altLang="en-US" sz="1400" b="0" i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kumimoji="0" lang="en-US" altLang="en-US" sz="1400" b="0" i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n-US" sz="2000" i="0">
                <a:solidFill>
                  <a:srgbClr val="990033"/>
                </a:solidFill>
                <a:latin typeface="Arial" panose="020B0604020202020204" pitchFamily="34" charset="0"/>
              </a:rPr>
              <a:t>Termodinámica de la corrosión</a:t>
            </a:r>
          </a:p>
        </p:txBody>
      </p:sp>
      <p:pic>
        <p:nvPicPr>
          <p:cNvPr id="24583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12838"/>
            <a:ext cx="6408738" cy="555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4" name="Rectangle 3"/>
          <p:cNvSpPr>
            <a:spLocks noChangeArrowheads="1"/>
          </p:cNvSpPr>
          <p:nvPr/>
        </p:nvSpPr>
        <p:spPr bwMode="auto">
          <a:xfrm>
            <a:off x="6588125" y="1196975"/>
            <a:ext cx="2341563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à"/>
            </a:pPr>
            <a:r>
              <a:rPr lang="es-ES" altLang="en-US" sz="1400" b="0" i="0">
                <a:solidFill>
                  <a:srgbClr val="292929"/>
                </a:solidFill>
                <a:latin typeface="Calibri" panose="020F0502020204030204" pitchFamily="34" charset="0"/>
              </a:rPr>
              <a:t>Potenciales normales de reducción a 25º, indicando la tendencia anódica o catódica de algunos metales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 i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 i="0">
                <a:solidFill>
                  <a:schemeClr val="tx1"/>
                </a:solidFill>
                <a:latin typeface="Calibri" panose="020F0502020204030204" pitchFamily="34" charset="0"/>
              </a:rPr>
              <a:t>Tema 13. Metales de transición. Corrosión metálica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 i="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5605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352282C-A528-4A96-BA44-A683CE608A27}" type="slidenum">
              <a:rPr kumimoji="0" lang="en-US" altLang="en-US" sz="1400" b="0" i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kumimoji="0" lang="en-US" altLang="en-US" sz="1400" b="0" i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n-US" i="0">
                <a:solidFill>
                  <a:srgbClr val="000099"/>
                </a:solidFill>
                <a:latin typeface="Arial" panose="020B0604020202020204" pitchFamily="34" charset="0"/>
              </a:rPr>
              <a:t>13. Cinética de la corrosión</a:t>
            </a:r>
          </a:p>
        </p:txBody>
      </p:sp>
      <p:sp>
        <p:nvSpPr>
          <p:cNvPr id="25607" name="Rectangle 3"/>
          <p:cNvSpPr>
            <a:spLocks noChangeArrowheads="1"/>
          </p:cNvSpPr>
          <p:nvPr/>
        </p:nvSpPr>
        <p:spPr bwMode="auto">
          <a:xfrm>
            <a:off x="827088" y="1341438"/>
            <a:ext cx="7993062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anose="05000000000000000000" pitchFamily="2" charset="2"/>
              <a:buChar char="§"/>
            </a:pPr>
            <a:r>
              <a:rPr lang="es-ES" altLang="en-US" sz="1800" b="0" i="0">
                <a:solidFill>
                  <a:srgbClr val="000099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Los potenciales de electrodo permiten predecir la tendencia de los metales a corroerse, pero no informan sobre la velocidad con que se produce el proceso de corrosión</a:t>
            </a:r>
          </a:p>
        </p:txBody>
      </p:sp>
      <p:sp>
        <p:nvSpPr>
          <p:cNvPr id="25608" name="Rectangle 15"/>
          <p:cNvSpPr>
            <a:spLocks noChangeArrowheads="1"/>
          </p:cNvSpPr>
          <p:nvPr/>
        </p:nvSpPr>
        <p:spPr bwMode="auto">
          <a:xfrm>
            <a:off x="2484438" y="2205038"/>
            <a:ext cx="6265862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180975" indent="-180975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kumimoji="0" lang="es-ES" altLang="en-US" sz="1600" b="0" i="0">
                <a:solidFill>
                  <a:srgbClr val="000000"/>
                </a:solidFill>
                <a:latin typeface="Tempus Sans ITC" panose="04020404030D07020202" pitchFamily="82" charset="0"/>
                <a:cs typeface="Calibri" panose="020F0502020204030204" pitchFamily="34" charset="0"/>
              </a:rPr>
              <a:t>Una reacción de oxidación puede tener un potencial muy elevado, pero la reacción puede transcurrir a una velocidad muy baja</a:t>
            </a:r>
          </a:p>
        </p:txBody>
      </p:sp>
      <p:sp>
        <p:nvSpPr>
          <p:cNvPr id="25609" name="Rectangle 15"/>
          <p:cNvSpPr>
            <a:spLocks noChangeArrowheads="1"/>
          </p:cNvSpPr>
          <p:nvPr/>
        </p:nvSpPr>
        <p:spPr bwMode="auto">
          <a:xfrm>
            <a:off x="971550" y="2879725"/>
            <a:ext cx="79200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</a:pPr>
            <a:r>
              <a:rPr kumimoji="0" lang="es-ES" altLang="en-US" sz="1600" b="0" i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velocidad de corrosión puede evaluarse teóricamente aplicando la </a:t>
            </a:r>
            <a:r>
              <a:rPr kumimoji="0" lang="es-ES" altLang="en-US" sz="1600" b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Ley de Faraday</a:t>
            </a:r>
            <a:r>
              <a:rPr kumimoji="0" lang="es-ES" altLang="en-US" sz="1600" b="0" i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2561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75" y="3744913"/>
            <a:ext cx="14573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11" name="Text Box 17"/>
          <p:cNvSpPr txBox="1">
            <a:spLocks noChangeArrowheads="1"/>
          </p:cNvSpPr>
          <p:nvPr/>
        </p:nvSpPr>
        <p:spPr bwMode="auto">
          <a:xfrm>
            <a:off x="3924300" y="3213100"/>
            <a:ext cx="4860925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2075" indent="-92075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folHlink"/>
              </a:buClr>
            </a:pP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s-ES" altLang="en-US" sz="1400" b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masa en gramos de material producido en la corrosión (g)</a:t>
            </a:r>
          </a:p>
          <a:p>
            <a:pPr eaLnBrk="1" hangingPunct="1">
              <a:spcBef>
                <a:spcPct val="0"/>
              </a:spcBef>
              <a:buClr>
                <a:schemeClr val="folHlink"/>
              </a:buClr>
            </a:pP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s-ES" altLang="en-US" sz="1400" b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= Intensidad de la </a:t>
            </a: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corriente (amperios)</a:t>
            </a:r>
          </a:p>
          <a:p>
            <a:pPr eaLnBrk="1" hangingPunct="1">
              <a:spcBef>
                <a:spcPct val="0"/>
              </a:spcBef>
              <a:buClr>
                <a:schemeClr val="folHlink"/>
              </a:buClr>
            </a:pP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s-ES" altLang="en-US" sz="1400" b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tiempo (segundos)</a:t>
            </a:r>
          </a:p>
          <a:p>
            <a:pPr eaLnBrk="1" hangingPunct="1">
              <a:spcBef>
                <a:spcPct val="0"/>
              </a:spcBef>
              <a:buClr>
                <a:schemeClr val="folHlink"/>
              </a:buClr>
            </a:pP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s-ES" altLang="en-US" sz="1400" b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masa atómica del metal (g/mol)</a:t>
            </a:r>
          </a:p>
          <a:p>
            <a:pPr eaLnBrk="1" hangingPunct="1">
              <a:spcBef>
                <a:spcPct val="0"/>
              </a:spcBef>
              <a:buClr>
                <a:schemeClr val="folHlink"/>
              </a:buClr>
            </a:pP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s-ES" altLang="en-US" sz="1400" b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nº de electrones intercambiados en el proceso</a:t>
            </a:r>
            <a:endParaRPr kumimoji="0" lang="el-GR" altLang="en-US" sz="1400" b="0" i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>
                <a:schemeClr val="folHlink"/>
              </a:buClr>
            </a:pP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s-ES" altLang="en-US" sz="1400" b="0">
                <a:solidFill>
                  <a:srgbClr val="3333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= Constante de Faraday (96485 C/mol)</a:t>
            </a:r>
          </a:p>
        </p:txBody>
      </p:sp>
      <p:sp>
        <p:nvSpPr>
          <p:cNvPr id="25612" name="Line 14"/>
          <p:cNvSpPr>
            <a:spLocks noChangeShapeType="1"/>
          </p:cNvSpPr>
          <p:nvPr/>
        </p:nvSpPr>
        <p:spPr bwMode="auto">
          <a:xfrm>
            <a:off x="3895725" y="3254375"/>
            <a:ext cx="0" cy="1285875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25613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5229225"/>
            <a:ext cx="154463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14" name="Rectangle 15"/>
          <p:cNvSpPr>
            <a:spLocks noChangeArrowheads="1"/>
          </p:cNvSpPr>
          <p:nvPr/>
        </p:nvSpPr>
        <p:spPr bwMode="auto">
          <a:xfrm>
            <a:off x="971550" y="4725988"/>
            <a:ext cx="7920038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</a:pPr>
            <a:r>
              <a:rPr kumimoji="0" lang="es-ES" altLang="en-US" sz="1600" b="0" i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Utilizando la densidad de corriente                    (expresada en A/cm</a:t>
            </a:r>
            <a:r>
              <a:rPr kumimoji="0" lang="es-ES" altLang="en-US" sz="1600" b="0" i="0" baseline="3000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0" lang="es-ES" altLang="en-US" sz="1600" b="0" i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en lugar de la corriente, se puede escribir:</a:t>
            </a:r>
          </a:p>
        </p:txBody>
      </p:sp>
      <p:pic>
        <p:nvPicPr>
          <p:cNvPr id="25615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" r="4114"/>
          <a:stretch>
            <a:fillRect/>
          </a:stretch>
        </p:blipFill>
        <p:spPr bwMode="auto">
          <a:xfrm>
            <a:off x="4211638" y="4740275"/>
            <a:ext cx="735012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16" name="Rectangle 15"/>
          <p:cNvSpPr>
            <a:spLocks noChangeArrowheads="1"/>
          </p:cNvSpPr>
          <p:nvPr/>
        </p:nvSpPr>
        <p:spPr bwMode="auto">
          <a:xfrm>
            <a:off x="971550" y="5662613"/>
            <a:ext cx="7920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</a:pPr>
            <a:r>
              <a:rPr kumimoji="0" lang="es-ES" altLang="en-US" sz="1600" b="0" i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Cuando la velocidad de corrosión es uniforme, se puede conocer </a:t>
            </a:r>
            <a:r>
              <a:rPr kumimoji="0" lang="es-ES" altLang="en-US" sz="1600" b="0">
                <a:solidFill>
                  <a:srgbClr val="292929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w</a:t>
            </a:r>
            <a:r>
              <a:rPr kumimoji="0" lang="es-ES" altLang="en-US" sz="1600" b="0" i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midiendo el peso perdido o ganado por una muestra de peso y dimensiones iniciales conocidas. Se expresa como peso perdido por unidad de superficie expuesta y por unidad de tiempo (mg/cm</a:t>
            </a:r>
            <a:r>
              <a:rPr kumimoji="0" lang="es-ES" altLang="en-US" sz="1600" b="0" i="0" baseline="3000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0" lang="es-ES" altLang="en-US" sz="1600" b="0" i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 i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 i="0">
                <a:solidFill>
                  <a:schemeClr val="tx1"/>
                </a:solidFill>
                <a:latin typeface="Calibri" panose="020F0502020204030204" pitchFamily="34" charset="0"/>
              </a:rPr>
              <a:t>Tema 13. Metales de transición. Corrosión metálica</a:t>
            </a: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 i="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6629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011BE31-98D2-4BCE-8885-6A0FB3CD59A8}" type="slidenum">
              <a:rPr kumimoji="0" lang="en-US" altLang="en-US" sz="1400" b="0" i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kumimoji="0" lang="en-US" altLang="en-US" sz="1400" b="0" i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n-US" sz="2000" i="0">
                <a:solidFill>
                  <a:srgbClr val="000099"/>
                </a:solidFill>
                <a:latin typeface="Arial" panose="020B0604020202020204" pitchFamily="34" charset="0"/>
              </a:rPr>
              <a:t>Cinética de la corrosión</a:t>
            </a:r>
          </a:p>
        </p:txBody>
      </p:sp>
      <p:sp>
        <p:nvSpPr>
          <p:cNvPr id="26631" name="Rectangle 3"/>
          <p:cNvSpPr>
            <a:spLocks noChangeArrowheads="1"/>
          </p:cNvSpPr>
          <p:nvPr/>
        </p:nvSpPr>
        <p:spPr bwMode="auto">
          <a:xfrm>
            <a:off x="827088" y="1341438"/>
            <a:ext cx="7993062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anose="05000000000000000000" pitchFamily="2" charset="2"/>
              <a:buChar char="§"/>
            </a:pPr>
            <a:r>
              <a:rPr lang="es-ES" altLang="en-US" sz="1800" b="0" i="0">
                <a:solidFill>
                  <a:srgbClr val="000099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Sin embargo, la densidad de corriente </a:t>
            </a:r>
            <a:r>
              <a:rPr lang="es-ES" altLang="en-US" sz="1800" b="0">
                <a:solidFill>
                  <a:srgbClr val="000099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s-ES" altLang="en-US" sz="1800" b="0" i="0">
                <a:solidFill>
                  <a:srgbClr val="000099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es muy difícil de conocer y controlar en un proceso de corrosión. Los cambios en ánodo y cátodo producen que </a:t>
            </a:r>
            <a:r>
              <a:rPr lang="es-ES" altLang="en-US" sz="1800" b="0">
                <a:solidFill>
                  <a:srgbClr val="000099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s-ES" altLang="en-US" sz="1800" b="0" i="0">
                <a:solidFill>
                  <a:srgbClr val="000099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no sea constante, y que aparezcan efectos secundarios de </a:t>
            </a:r>
            <a:r>
              <a:rPr lang="es-ES" altLang="en-US" sz="1800" i="0">
                <a:solidFill>
                  <a:srgbClr val="000099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polarización</a:t>
            </a:r>
            <a:r>
              <a:rPr lang="es-ES" altLang="en-US" sz="1800" b="0" i="0">
                <a:solidFill>
                  <a:srgbClr val="000099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</p:txBody>
      </p:sp>
      <p:sp>
        <p:nvSpPr>
          <p:cNvPr id="26632" name="Rectangle 15"/>
          <p:cNvSpPr>
            <a:spLocks noChangeArrowheads="1"/>
          </p:cNvSpPr>
          <p:nvPr/>
        </p:nvSpPr>
        <p:spPr bwMode="auto">
          <a:xfrm>
            <a:off x="1223963" y="2276475"/>
            <a:ext cx="774065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</a:pPr>
            <a:r>
              <a:rPr kumimoji="0" lang="es-ES" altLang="en-US" sz="1600" i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Polarización por activación</a:t>
            </a:r>
            <a:r>
              <a:rPr kumimoji="0" lang="es-ES" altLang="en-US" sz="1600" b="0" i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Relacionada con las energías de activación para que se produzcan las reacciones en ánodo y cátodo. Muy difícil de evaluar porque no se conocen las áreas que ocupan los electrodos, ni su composición ni estructura. Si aumenta la polarización por activación, disminuye la velocidad de corrosión</a:t>
            </a:r>
          </a:p>
          <a:p>
            <a:pPr eaLnBrk="1" hangingPunct="1">
              <a:spcBef>
                <a:spcPts val="600"/>
              </a:spcBef>
              <a:buClr>
                <a:srgbClr val="FF0000"/>
              </a:buClr>
            </a:pPr>
            <a:r>
              <a:rPr kumimoji="0" lang="es-ES" altLang="en-US" sz="1600" i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Polarización por concentración</a:t>
            </a:r>
            <a:r>
              <a:rPr kumimoji="0" lang="es-ES" altLang="en-US" sz="1600" b="0" i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Las concentraciones de iones en los electrodos cambian tras iniciarse la corrosión. Si los iones de signo contrario se concentran en torno a ánodo y cátodo, la corriente de corrosión se reduce o se llega a anular. Cualquier factor que mejore la difusión de iones en el electrolito hace aumentar la corrosión </a:t>
            </a:r>
          </a:p>
          <a:p>
            <a:pPr eaLnBrk="1" hangingPunct="1">
              <a:spcBef>
                <a:spcPts val="600"/>
              </a:spcBef>
              <a:buClr>
                <a:srgbClr val="FF0000"/>
              </a:buClr>
            </a:pPr>
            <a:r>
              <a:rPr kumimoji="0" lang="es-ES" altLang="en-US" sz="1600" i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Polarización por resistencia</a:t>
            </a:r>
            <a:r>
              <a:rPr kumimoji="0" lang="es-ES" altLang="en-US" sz="1600" b="0" i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Al variar la composición del electrolito, cambia su resistencia. Un incremento de la resistencia reduce la velocidad de corrosión. </a:t>
            </a:r>
          </a:p>
        </p:txBody>
      </p:sp>
      <p:sp>
        <p:nvSpPr>
          <p:cNvPr id="26633" name="Rectangle 3"/>
          <p:cNvSpPr>
            <a:spLocks noChangeArrowheads="1"/>
          </p:cNvSpPr>
          <p:nvPr/>
        </p:nvSpPr>
        <p:spPr bwMode="auto">
          <a:xfrm>
            <a:off x="827088" y="5157788"/>
            <a:ext cx="799306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anose="05000000000000000000" pitchFamily="2" charset="2"/>
              <a:buChar char="§"/>
            </a:pPr>
            <a:r>
              <a:rPr lang="es-ES" altLang="en-US" sz="1800" b="0" i="0">
                <a:solidFill>
                  <a:srgbClr val="8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Otro fenómeno que inhibe la corrosión es la </a:t>
            </a:r>
            <a:r>
              <a:rPr lang="es-ES" altLang="en-US" sz="1800" i="0">
                <a:solidFill>
                  <a:srgbClr val="8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pasivación</a:t>
            </a:r>
            <a:r>
              <a:rPr lang="es-ES" altLang="en-US" sz="1800" b="0" i="0">
                <a:solidFill>
                  <a:srgbClr val="8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: un metal pierde su reactividad química cuando se le somete a un tratamiento mediante un agente oxidante fuerte. La capa de óxido formada queda fuertemente adherida al metal y actúa de barrera. Ej: Al, Ti, Fe, Ni, aceros inoxidables (Ni&gt;11%), etc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 i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 i="0">
                <a:solidFill>
                  <a:schemeClr val="tx1"/>
                </a:solidFill>
                <a:latin typeface="Calibri" panose="020F0502020204030204" pitchFamily="34" charset="0"/>
              </a:rPr>
              <a:t>Tema 13. Metales de transición. Corrosión metálica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 i="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7653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C4CCB88-58CD-41CF-B13C-C410DAB88B33}" type="slidenum">
              <a:rPr kumimoji="0" lang="en-US" altLang="en-US" sz="1400" b="0" i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kumimoji="0" lang="en-US" altLang="en-US" sz="1400" b="0" i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n-US" i="0">
                <a:solidFill>
                  <a:srgbClr val="990033"/>
                </a:solidFill>
                <a:latin typeface="Arial" panose="020B0604020202020204" pitchFamily="34" charset="0"/>
              </a:rPr>
              <a:t>14. Tipos de corrosión electroquímica</a:t>
            </a:r>
          </a:p>
        </p:txBody>
      </p:sp>
      <p:sp>
        <p:nvSpPr>
          <p:cNvPr id="27655" name="Rectangle 3"/>
          <p:cNvSpPr>
            <a:spLocks noChangeArrowheads="1"/>
          </p:cNvSpPr>
          <p:nvPr/>
        </p:nvSpPr>
        <p:spPr bwMode="auto">
          <a:xfrm>
            <a:off x="971550" y="1438275"/>
            <a:ext cx="7993063" cy="211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Tx/>
              <a:buSzPts val="1600"/>
            </a:pPr>
            <a:r>
              <a:rPr lang="es-ES" altLang="en-US" sz="1800" b="0" i="0">
                <a:solidFill>
                  <a:srgbClr val="5F5F5F"/>
                </a:solidFill>
                <a:latin typeface="Calibri" panose="020F0502020204030204" pitchFamily="34" charset="0"/>
              </a:rPr>
              <a:t>El proceso de corrosión electroquímica es muy complejo y depende de muchos factores (metal/metales implicados, agentes externos que le rodean)</a:t>
            </a:r>
          </a:p>
          <a:p>
            <a:pPr eaLnBrk="1" hangingPunct="1">
              <a:spcBef>
                <a:spcPts val="388"/>
              </a:spcBef>
              <a:buClrTx/>
              <a:buSzPts val="1600"/>
            </a:pPr>
            <a:r>
              <a:rPr lang="es-ES" altLang="en-US" sz="1800" b="0" i="0">
                <a:latin typeface="Calibri" panose="020F0502020204030204" pitchFamily="34" charset="0"/>
              </a:rPr>
              <a:t>El requisito mínimo para que se produzca la corrosión es la existencia de </a:t>
            </a:r>
            <a:r>
              <a:rPr lang="es-ES" altLang="en-US" sz="1800" b="0">
                <a:latin typeface="Calibri" panose="020F0502020204030204" pitchFamily="34" charset="0"/>
              </a:rPr>
              <a:t>áreas con distinto potencial</a:t>
            </a:r>
            <a:r>
              <a:rPr lang="es-ES" altLang="en-US" sz="1800" b="0" i="0">
                <a:latin typeface="Calibri" panose="020F0502020204030204" pitchFamily="34" charset="0"/>
              </a:rPr>
              <a:t> electroquímico. Si las condiciones son las adecuadas, se formarán </a:t>
            </a:r>
            <a:r>
              <a:rPr lang="es-ES" altLang="en-US" sz="1800" i="0">
                <a:latin typeface="Calibri" panose="020F0502020204030204" pitchFamily="34" charset="0"/>
              </a:rPr>
              <a:t>micropilas</a:t>
            </a:r>
            <a:r>
              <a:rPr lang="es-ES" altLang="en-US" sz="1800" b="0" i="0">
                <a:latin typeface="Calibri" panose="020F0502020204030204" pitchFamily="34" charset="0"/>
              </a:rPr>
              <a:t> con la consiguiente corrosión del metal.</a:t>
            </a:r>
          </a:p>
          <a:p>
            <a:pPr eaLnBrk="1" hangingPunct="1">
              <a:spcBef>
                <a:spcPts val="388"/>
              </a:spcBef>
              <a:buClrTx/>
              <a:buSzPts val="1600"/>
            </a:pPr>
            <a:r>
              <a:rPr lang="es-ES" altLang="en-US" sz="1800" b="0" i="0">
                <a:solidFill>
                  <a:srgbClr val="5F5F5F"/>
                </a:solidFill>
                <a:latin typeface="Calibri" panose="020F0502020204030204" pitchFamily="34" charset="0"/>
              </a:rPr>
              <a:t>En función de los factores que provocan la formación de zonas de distinto potencial, la corrosión electroquímica de metales se clasifica en: </a:t>
            </a:r>
          </a:p>
        </p:txBody>
      </p:sp>
      <p:sp>
        <p:nvSpPr>
          <p:cNvPr id="27656" name="Rectangle 3"/>
          <p:cNvSpPr>
            <a:spLocks noChangeArrowheads="1"/>
          </p:cNvSpPr>
          <p:nvPr/>
        </p:nvSpPr>
        <p:spPr bwMode="auto">
          <a:xfrm>
            <a:off x="681038" y="4941888"/>
            <a:ext cx="4395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n-US" i="0">
                <a:latin typeface="Calibri" panose="020F0502020204030204" pitchFamily="34" charset="0"/>
              </a:rPr>
              <a:t> </a:t>
            </a:r>
            <a:r>
              <a:rPr lang="es-ES" altLang="en-US" b="0" i="0">
                <a:latin typeface="Calibri" panose="020F0502020204030204" pitchFamily="34" charset="0"/>
              </a:rPr>
              <a:t>Corrosión uniforme</a:t>
            </a:r>
            <a:endParaRPr lang="es-ES" altLang="en-US" i="0">
              <a:latin typeface="Calibri" panose="020F0502020204030204" pitchFamily="34" charset="0"/>
            </a:endParaRPr>
          </a:p>
        </p:txBody>
      </p:sp>
      <p:sp>
        <p:nvSpPr>
          <p:cNvPr id="27657" name="Rectangle 3"/>
          <p:cNvSpPr>
            <a:spLocks noChangeArrowheads="1"/>
          </p:cNvSpPr>
          <p:nvPr/>
        </p:nvSpPr>
        <p:spPr bwMode="auto">
          <a:xfrm>
            <a:off x="971550" y="5445125"/>
            <a:ext cx="7848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80975" indent="-180975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s-ES" altLang="en-US" sz="1800" b="0" i="0">
                <a:solidFill>
                  <a:srgbClr val="000099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Es la forma más común y la más fácil de controlar. El ataque se produce con igual intensidad en toda la superficie del metal. Las regiones anódicas y catódicas se producen al azar, a nivel microscópico, y cambian continuamente. </a:t>
            </a:r>
          </a:p>
        </p:txBody>
      </p:sp>
      <p:pic>
        <p:nvPicPr>
          <p:cNvPr id="27658" name="Picture 14" descr="http://www.iitb.ac.in/~corrsci/uniform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3733800"/>
            <a:ext cx="2168525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9" name="Rectangle 3"/>
          <p:cNvSpPr>
            <a:spLocks noChangeArrowheads="1"/>
          </p:cNvSpPr>
          <p:nvPr/>
        </p:nvSpPr>
        <p:spPr bwMode="auto">
          <a:xfrm>
            <a:off x="900113" y="3500438"/>
            <a:ext cx="5543550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630238" indent="-182563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>
              <a:spcBef>
                <a:spcPts val="388"/>
              </a:spcBef>
              <a:buSzPts val="1600"/>
              <a:buFont typeface="Arial" panose="020B0604020202020204" pitchFamily="34" charset="0"/>
              <a:buChar char="•"/>
            </a:pPr>
            <a:r>
              <a:rPr lang="es-ES" altLang="en-US" sz="1800" b="0" i="0">
                <a:solidFill>
                  <a:srgbClr val="000099"/>
                </a:solidFill>
                <a:latin typeface="Calibri" panose="020F0502020204030204" pitchFamily="34" charset="0"/>
              </a:rPr>
              <a:t>Corrosión uniforme</a:t>
            </a:r>
          </a:p>
          <a:p>
            <a:pPr lvl="1" eaLnBrk="1" hangingPunct="1">
              <a:spcBef>
                <a:spcPts val="388"/>
              </a:spcBef>
              <a:buSzPts val="1600"/>
              <a:buFont typeface="Arial" panose="020B0604020202020204" pitchFamily="34" charset="0"/>
              <a:buChar char="•"/>
            </a:pPr>
            <a:r>
              <a:rPr lang="es-ES" altLang="en-US" sz="1800" b="0" i="0">
                <a:solidFill>
                  <a:srgbClr val="000099"/>
                </a:solidFill>
                <a:latin typeface="Calibri" panose="020F0502020204030204" pitchFamily="34" charset="0"/>
              </a:rPr>
              <a:t>Corrosión galvánica entre dos metales</a:t>
            </a:r>
          </a:p>
          <a:p>
            <a:pPr lvl="1" eaLnBrk="1" hangingPunct="1">
              <a:spcBef>
                <a:spcPts val="388"/>
              </a:spcBef>
              <a:buSzPts val="1600"/>
              <a:buFont typeface="Arial" panose="020B0604020202020204" pitchFamily="34" charset="0"/>
              <a:buChar char="•"/>
            </a:pPr>
            <a:r>
              <a:rPr lang="es-ES" altLang="en-US" sz="1800" b="0" i="0">
                <a:solidFill>
                  <a:srgbClr val="000099"/>
                </a:solidFill>
                <a:latin typeface="Calibri" panose="020F0502020204030204" pitchFamily="34" charset="0"/>
              </a:rPr>
              <a:t>Corrosión por formación de pilas de concentración y por aireación diferencial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 i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 i="0">
                <a:solidFill>
                  <a:schemeClr val="tx1"/>
                </a:solidFill>
                <a:latin typeface="Calibri" panose="020F0502020204030204" pitchFamily="34" charset="0"/>
              </a:rPr>
              <a:t>Tema 13. Metales de transición. Corrosión metálica</a:t>
            </a: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 i="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8677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27C178B-1CAF-4806-B284-CA080B2EFDEE}" type="slidenum">
              <a:rPr kumimoji="0" lang="en-US" altLang="en-US" sz="1400" b="0" i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kumimoji="0" lang="en-US" altLang="en-US" sz="1400" b="0" i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8678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n-US" i="0">
                <a:solidFill>
                  <a:srgbClr val="990033"/>
                </a:solidFill>
                <a:latin typeface="Arial" panose="020B0604020202020204" pitchFamily="34" charset="0"/>
              </a:rPr>
              <a:t>Tipos de corrosión electroquímica</a:t>
            </a:r>
          </a:p>
        </p:txBody>
      </p:sp>
      <p:sp>
        <p:nvSpPr>
          <p:cNvPr id="28679" name="Rectangle 3"/>
          <p:cNvSpPr>
            <a:spLocks noChangeArrowheads="1"/>
          </p:cNvSpPr>
          <p:nvPr/>
        </p:nvSpPr>
        <p:spPr bwMode="auto">
          <a:xfrm>
            <a:off x="681038" y="1412875"/>
            <a:ext cx="7707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n-US" i="0">
                <a:latin typeface="Calibri" panose="020F0502020204030204" pitchFamily="34" charset="0"/>
              </a:rPr>
              <a:t> </a:t>
            </a:r>
            <a:r>
              <a:rPr lang="es-ES" altLang="en-US" b="0" i="0">
                <a:latin typeface="Calibri" panose="020F0502020204030204" pitchFamily="34" charset="0"/>
              </a:rPr>
              <a:t>Corrosión galvánica entre metales. Serie galvánica</a:t>
            </a:r>
            <a:endParaRPr lang="es-ES" altLang="en-US" i="0">
              <a:latin typeface="Calibri" panose="020F0502020204030204" pitchFamily="34" charset="0"/>
            </a:endParaRPr>
          </a:p>
        </p:txBody>
      </p:sp>
      <p:sp>
        <p:nvSpPr>
          <p:cNvPr id="28680" name="Rectangle 3"/>
          <p:cNvSpPr>
            <a:spLocks noChangeArrowheads="1"/>
          </p:cNvSpPr>
          <p:nvPr/>
        </p:nvSpPr>
        <p:spPr bwMode="auto">
          <a:xfrm>
            <a:off x="971550" y="1989138"/>
            <a:ext cx="7848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80975" indent="-180975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s-ES" altLang="en-US" sz="1800" b="0" i="0">
                <a:solidFill>
                  <a:srgbClr val="000099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Ocurre al poner en contacto eléctrico dos metales o aleaciones con distinta composición y en presencia de un electrolito. El metal más activo actúa de ánodo (se corroe), algún componente del electrolito se reduce (el H</a:t>
            </a:r>
            <a:r>
              <a:rPr lang="es-ES" altLang="en-US" sz="1800" b="0" i="0" baseline="30000">
                <a:solidFill>
                  <a:srgbClr val="000099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s-ES" altLang="en-US" sz="1800" b="0" i="0">
                <a:solidFill>
                  <a:srgbClr val="000099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o el O</a:t>
            </a:r>
            <a:r>
              <a:rPr lang="es-ES" altLang="en-US" sz="1800" b="0" i="0" baseline="-25000">
                <a:solidFill>
                  <a:srgbClr val="000099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s-ES" altLang="en-US" sz="1800" b="0" i="0">
                <a:solidFill>
                  <a:srgbClr val="000099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), mientras el otro metal queda protegido.</a:t>
            </a:r>
          </a:p>
        </p:txBody>
      </p:sp>
      <p:pic>
        <p:nvPicPr>
          <p:cNvPr id="28681" name="Picture 15" descr="http://boatoutfittersblog.com/wp-content/uploads/2011/08/Tef-Gel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300663"/>
            <a:ext cx="29432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2" name="Rectangle 61"/>
          <p:cNvSpPr>
            <a:spLocks noChangeArrowheads="1"/>
          </p:cNvSpPr>
          <p:nvPr/>
        </p:nvSpPr>
        <p:spPr bwMode="auto">
          <a:xfrm>
            <a:off x="2411413" y="3340100"/>
            <a:ext cx="1512887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6350" indent="1905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en-US" sz="1800" b="0" i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1800" b="0" i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Ejemplo:</a:t>
            </a:r>
          </a:p>
        </p:txBody>
      </p:sp>
      <p:sp>
        <p:nvSpPr>
          <p:cNvPr id="28683" name="Rectangle 15"/>
          <p:cNvSpPr>
            <a:spLocks noChangeArrowheads="1"/>
          </p:cNvSpPr>
          <p:nvPr/>
        </p:nvSpPr>
        <p:spPr bwMode="auto">
          <a:xfrm>
            <a:off x="3708400" y="3357563"/>
            <a:ext cx="44640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indent="4763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kumimoji="0" lang="es-ES" altLang="en-US" sz="1400" b="0" i="0">
                <a:solidFill>
                  <a:srgbClr val="4D4D4D"/>
                </a:solidFill>
                <a:latin typeface="Times New Roman" panose="02020603050405020304" pitchFamily="18" charset="0"/>
              </a:rPr>
              <a:t>Los tornillos de hierro se corroen en un ambiente marino en contacto con láminas de cobre.</a:t>
            </a:r>
          </a:p>
        </p:txBody>
      </p:sp>
      <p:sp>
        <p:nvSpPr>
          <p:cNvPr id="28684" name="Text Box 17"/>
          <p:cNvSpPr txBox="1">
            <a:spLocks noChangeArrowheads="1"/>
          </p:cNvSpPr>
          <p:nvPr/>
        </p:nvSpPr>
        <p:spPr bwMode="auto">
          <a:xfrm>
            <a:off x="2439988" y="3941763"/>
            <a:ext cx="271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1400" b="0" i="0">
                <a:latin typeface="Tempus Sans ITC" panose="04020404030D07020202" pitchFamily="82" charset="0"/>
              </a:rPr>
              <a:t>Reacción anódica / oxidación</a:t>
            </a:r>
            <a:endParaRPr kumimoji="0" lang="es-ES" altLang="en-US" sz="1400" b="0" i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  <p:sp>
        <p:nvSpPr>
          <p:cNvPr id="28685" name="Text Box 17"/>
          <p:cNvSpPr txBox="1">
            <a:spLocks noChangeArrowheads="1"/>
          </p:cNvSpPr>
          <p:nvPr/>
        </p:nvSpPr>
        <p:spPr bwMode="auto">
          <a:xfrm>
            <a:off x="2439988" y="4259263"/>
            <a:ext cx="271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1400" b="0" i="0">
                <a:latin typeface="Tempus Sans ITC" panose="04020404030D07020202" pitchFamily="82" charset="0"/>
              </a:rPr>
              <a:t>Reacción catódica / reducción</a:t>
            </a:r>
            <a:endParaRPr kumimoji="0" lang="es-ES" altLang="en-US" sz="1400" b="0" i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  <p:pic>
        <p:nvPicPr>
          <p:cNvPr id="28686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25" y="3933825"/>
            <a:ext cx="3536950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3708400" y="5086350"/>
            <a:ext cx="53276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indent="4763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kumimoji="0" lang="es-ES" altLang="en-US" sz="1400" b="0" i="0">
                <a:solidFill>
                  <a:srgbClr val="4D4D4D"/>
                </a:solidFill>
                <a:latin typeface="Times New Roman" panose="02020603050405020304" pitchFamily="18" charset="0"/>
              </a:rPr>
              <a:t>Posteriormente, el Fe(OH)</a:t>
            </a:r>
            <a:r>
              <a:rPr kumimoji="0" lang="es-ES" altLang="en-US" sz="1400" b="0" i="0" baseline="-25000">
                <a:solidFill>
                  <a:srgbClr val="4D4D4D"/>
                </a:solidFill>
                <a:latin typeface="Times New Roman" panose="02020603050405020304" pitchFamily="18" charset="0"/>
              </a:rPr>
              <a:t>2</a:t>
            </a:r>
            <a:r>
              <a:rPr kumimoji="0" lang="es-ES" altLang="en-US" sz="1400" b="0" i="0">
                <a:solidFill>
                  <a:srgbClr val="4D4D4D"/>
                </a:solidFill>
                <a:latin typeface="Times New Roman" panose="02020603050405020304" pitchFamily="18" charset="0"/>
              </a:rPr>
              <a:t> sufre otra oxidación, produciendo un precipitado de hidróxido férrico, la </a:t>
            </a:r>
            <a:r>
              <a:rPr kumimoji="0" lang="es-ES" altLang="en-US" sz="1400" b="0">
                <a:solidFill>
                  <a:srgbClr val="4D4D4D"/>
                </a:solidFill>
                <a:latin typeface="Times New Roman" panose="02020603050405020304" pitchFamily="18" charset="0"/>
              </a:rPr>
              <a:t>herrumbre</a:t>
            </a:r>
            <a:r>
              <a:rPr kumimoji="0" lang="es-ES" altLang="en-US" sz="1400" b="0" i="0">
                <a:solidFill>
                  <a:srgbClr val="4D4D4D"/>
                </a:solidFill>
                <a:latin typeface="Times New Roman" panose="02020603050405020304" pitchFamily="18" charset="0"/>
              </a:rPr>
              <a:t>:</a:t>
            </a:r>
          </a:p>
        </p:txBody>
      </p:sp>
      <p:pic>
        <p:nvPicPr>
          <p:cNvPr id="28688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5734050"/>
            <a:ext cx="4214812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89" name="Picture 26" descr="http://us.123rf.com/400wm/400/400/bwf211/bwf2111012/bwf211101200003/8358813-un-grupo-de-posposicion-de-acero-galvanizado-tornillos-sobre-un-fondo-blanc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90913"/>
            <a:ext cx="1944687" cy="171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http://us.123rf.com/400wm/400/400/kitch/kitch0902/kitch090200187/4384786-botes-de-hojalata-aislados-sobre-un-fondo-blanc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997200"/>
            <a:ext cx="11049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 i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 i="0">
                <a:solidFill>
                  <a:schemeClr val="tx1"/>
                </a:solidFill>
                <a:latin typeface="Calibri" panose="020F0502020204030204" pitchFamily="34" charset="0"/>
              </a:rPr>
              <a:t>Tema 13. Metales de transición. Corrosión metálica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 i="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9702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A833567-96D9-4E16-9E9D-FC079E16846D}" type="slidenum">
              <a:rPr kumimoji="0" lang="en-US" altLang="en-US" sz="1400" b="0" i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kumimoji="0" lang="en-US" altLang="en-US" sz="1400" b="0" i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9703" name="Rectangle 3"/>
          <p:cNvSpPr>
            <a:spLocks noChangeArrowheads="1"/>
          </p:cNvSpPr>
          <p:nvPr/>
        </p:nvSpPr>
        <p:spPr bwMode="auto">
          <a:xfrm>
            <a:off x="2268538" y="4005263"/>
            <a:ext cx="655161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80975" indent="-180975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s-ES" altLang="en-US" sz="1800" b="0" i="0">
                <a:solidFill>
                  <a:srgbClr val="000099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La velocidad a que se produce la corrosión galvánica es proporcional a la relación de áreas de las zonas anódica y catódica en contacto con el electrolito. Si la relación de áreas es grande, la velocidad de corrosión es baja, y viceversa.  </a:t>
            </a:r>
          </a:p>
        </p:txBody>
      </p:sp>
      <p:sp>
        <p:nvSpPr>
          <p:cNvPr id="29704" name="Rectangle 61"/>
          <p:cNvSpPr>
            <a:spLocks noChangeArrowheads="1"/>
          </p:cNvSpPr>
          <p:nvPr/>
        </p:nvSpPr>
        <p:spPr bwMode="auto">
          <a:xfrm>
            <a:off x="971550" y="1827213"/>
            <a:ext cx="1512888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6350" indent="1905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en-US" sz="1800" b="0" i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1800" b="0" i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Ejemplo 2:</a:t>
            </a:r>
          </a:p>
        </p:txBody>
      </p:sp>
      <p:sp>
        <p:nvSpPr>
          <p:cNvPr id="29705" name="Rectangle 15"/>
          <p:cNvSpPr>
            <a:spLocks noChangeArrowheads="1"/>
          </p:cNvSpPr>
          <p:nvPr/>
        </p:nvSpPr>
        <p:spPr bwMode="auto">
          <a:xfrm>
            <a:off x="2411413" y="1844675"/>
            <a:ext cx="64087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indent="4763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kumimoji="0" lang="es-ES" altLang="en-US" sz="1600" b="0" i="0">
                <a:solidFill>
                  <a:srgbClr val="4D4D4D"/>
                </a:solidFill>
                <a:latin typeface="Times New Roman" panose="02020603050405020304" pitchFamily="18" charset="0"/>
              </a:rPr>
              <a:t>El </a:t>
            </a:r>
            <a:r>
              <a:rPr kumimoji="0" lang="es-ES" altLang="en-US" sz="1600" i="0">
                <a:solidFill>
                  <a:srgbClr val="4D4D4D"/>
                </a:solidFill>
                <a:latin typeface="Times New Roman" panose="02020603050405020304" pitchFamily="18" charset="0"/>
              </a:rPr>
              <a:t>acero galvanizado</a:t>
            </a:r>
            <a:r>
              <a:rPr kumimoji="0" lang="es-ES" altLang="en-US" sz="1600" b="0" i="0">
                <a:solidFill>
                  <a:srgbClr val="4D4D4D"/>
                </a:solidFill>
                <a:latin typeface="Times New Roman" panose="02020603050405020304" pitchFamily="18" charset="0"/>
              </a:rPr>
              <a:t> (acero cubierto de cinc). El cinc actúa como ánodo, se corroe y forma una capa de óxido o de carbonato de cinc y protege al hierro frente a la corrosión atmosférica. . </a:t>
            </a:r>
          </a:p>
        </p:txBody>
      </p:sp>
      <p:pic>
        <p:nvPicPr>
          <p:cNvPr id="29706" name="Picture 10" descr="http://www.hierroyaluminio.com/sites/default/files/images/perfil-galvanizado-pladu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476250"/>
            <a:ext cx="19431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7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n-US" sz="2000" i="0">
                <a:solidFill>
                  <a:srgbClr val="990033"/>
                </a:solidFill>
                <a:latin typeface="Arial" panose="020B0604020202020204" pitchFamily="34" charset="0"/>
              </a:rPr>
              <a:t>Tipos de corrosión electroquímica</a:t>
            </a:r>
            <a:endParaRPr kumimoji="0" lang="es-ES" altLang="en-US" sz="2000" i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n-US" sz="1800" i="0">
                <a:solidFill>
                  <a:srgbClr val="C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    </a:t>
            </a:r>
            <a:r>
              <a:rPr kumimoji="0" lang="es-ES" altLang="en-US" sz="1800" i="0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kumimoji="0" lang="es-ES" altLang="en-US" sz="1800" b="0">
                <a:solidFill>
                  <a:schemeClr val="tx1"/>
                </a:solidFill>
                <a:latin typeface="Arial" panose="020B0604020202020204" pitchFamily="34" charset="0"/>
              </a:rPr>
              <a:t>Corrosión galvánica. Serie galvánica</a:t>
            </a:r>
          </a:p>
        </p:txBody>
      </p:sp>
      <p:sp>
        <p:nvSpPr>
          <p:cNvPr id="29708" name="Rectangle 61"/>
          <p:cNvSpPr>
            <a:spLocks noChangeArrowheads="1"/>
          </p:cNvSpPr>
          <p:nvPr/>
        </p:nvSpPr>
        <p:spPr bwMode="auto">
          <a:xfrm>
            <a:off x="971550" y="2763838"/>
            <a:ext cx="1512888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6350" indent="1905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en-US" sz="1800" b="0" i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1800" b="0" i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Ejemplo 3:</a:t>
            </a:r>
          </a:p>
        </p:txBody>
      </p:sp>
      <p:sp>
        <p:nvSpPr>
          <p:cNvPr id="29709" name="Rectangle 15"/>
          <p:cNvSpPr>
            <a:spLocks noChangeArrowheads="1"/>
          </p:cNvSpPr>
          <p:nvPr/>
        </p:nvSpPr>
        <p:spPr bwMode="auto">
          <a:xfrm>
            <a:off x="2411413" y="2781300"/>
            <a:ext cx="640873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indent="4763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kumimoji="0" lang="es-ES" altLang="en-US" sz="1600" b="0" i="0">
                <a:solidFill>
                  <a:srgbClr val="4D4D4D"/>
                </a:solidFill>
                <a:latin typeface="Times New Roman" panose="02020603050405020304" pitchFamily="18" charset="0"/>
              </a:rPr>
              <a:t>La </a:t>
            </a:r>
            <a:r>
              <a:rPr kumimoji="0" lang="es-ES" altLang="en-US" sz="1600" i="0">
                <a:solidFill>
                  <a:srgbClr val="4D4D4D"/>
                </a:solidFill>
                <a:latin typeface="Times New Roman" panose="02020603050405020304" pitchFamily="18" charset="0"/>
              </a:rPr>
              <a:t>hojalata</a:t>
            </a:r>
            <a:r>
              <a:rPr kumimoji="0" lang="es-ES" altLang="en-US" sz="1600" b="0" i="0">
                <a:solidFill>
                  <a:srgbClr val="4D4D4D"/>
                </a:solidFill>
                <a:latin typeface="Times New Roman" panose="02020603050405020304" pitchFamily="18" charset="0"/>
              </a:rPr>
              <a:t> es una lámina de hierro recubierta por electrólisis por una fina capa de estaño, que impide el paso del O</a:t>
            </a:r>
            <a:r>
              <a:rPr kumimoji="0" lang="es-ES" altLang="en-US" sz="1600" b="0" i="0" baseline="-25000">
                <a:solidFill>
                  <a:srgbClr val="4D4D4D"/>
                </a:solidFill>
                <a:latin typeface="Times New Roman" panose="02020603050405020304" pitchFamily="18" charset="0"/>
              </a:rPr>
              <a:t>2</a:t>
            </a:r>
            <a:r>
              <a:rPr kumimoji="0" lang="es-ES" altLang="en-US" sz="1600" b="0" i="0">
                <a:solidFill>
                  <a:srgbClr val="4D4D4D"/>
                </a:solidFill>
                <a:latin typeface="Times New Roman" panose="02020603050405020304" pitchFamily="18" charset="0"/>
              </a:rPr>
              <a:t>. El estaño (Eº = –0,14 V) es catódico frente al hierro (Eº = –0,44 V). Si la capa protectora se raya o se rompe, el hierro se oxida rápidamente</a:t>
            </a:r>
          </a:p>
        </p:txBody>
      </p:sp>
      <p:pic>
        <p:nvPicPr>
          <p:cNvPr id="29710" name="Picture 14" descr="http://events.nace.org/library/corrosion/Aircraft/images/Fig59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084763"/>
            <a:ext cx="1800225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1" name="Text Box 17"/>
          <p:cNvSpPr txBox="1">
            <a:spLocks noChangeArrowheads="1"/>
          </p:cNvSpPr>
          <p:nvPr/>
        </p:nvSpPr>
        <p:spPr bwMode="auto">
          <a:xfrm>
            <a:off x="2411413" y="5427663"/>
            <a:ext cx="6192837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1400" b="0" i="0">
                <a:solidFill>
                  <a:srgbClr val="CC0000"/>
                </a:solidFill>
                <a:latin typeface="Tempus Sans ITC" panose="04020404030D07020202" pitchFamily="82" charset="0"/>
                <a:sym typeface="Wingdings" panose="05000000000000000000" pitchFamily="2" charset="2"/>
              </a:rPr>
              <a:t></a:t>
            </a:r>
            <a:r>
              <a:rPr kumimoji="0" lang="es-ES" altLang="en-US" sz="1400" b="0" i="0">
                <a:latin typeface="Tempus Sans ITC" panose="04020404030D07020202" pitchFamily="82" charset="0"/>
                <a:sym typeface="Wingdings" panose="05000000000000000000" pitchFamily="2" charset="2"/>
              </a:rPr>
              <a:t> </a:t>
            </a:r>
            <a:r>
              <a:rPr kumimoji="0" lang="es-ES" altLang="en-US" sz="1400" b="0" i="0">
                <a:latin typeface="Tempus Sans ITC" panose="04020404030D07020202" pitchFamily="82" charset="0"/>
              </a:rPr>
              <a:t>Para un área de cátodo dada, un ánodo pequeño se corroe más rápido que uno grande. Los remaches de acero sujetando planchas de cobre son anódicos respecto al Cu y se corroen rápidamente. Pero los remaches de cobre (catódicos) en planchas de acero provocan solo una ligera corrosión del acero. </a:t>
            </a:r>
            <a:endParaRPr kumimoji="0" lang="es-ES" altLang="en-US" sz="1400" b="0" i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 i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 i="0">
                <a:solidFill>
                  <a:schemeClr val="tx1"/>
                </a:solidFill>
                <a:latin typeface="Calibri" panose="020F0502020204030204" pitchFamily="34" charset="0"/>
              </a:rPr>
              <a:t>Tema 13. Metales de transición. Corrosión metálica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 i="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0725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299C93F-04A6-42E8-9BD7-1B3C3824BC1F}" type="slidenum">
              <a:rPr kumimoji="0" lang="en-US" altLang="en-US" sz="1400" b="0" i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kumimoji="0" lang="en-US" altLang="en-US" sz="1400" b="0" i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0726" name="Rectangle 3"/>
          <p:cNvSpPr>
            <a:spLocks noChangeArrowheads="1"/>
          </p:cNvSpPr>
          <p:nvPr/>
        </p:nvSpPr>
        <p:spPr bwMode="auto">
          <a:xfrm>
            <a:off x="468313" y="1644650"/>
            <a:ext cx="4103687" cy="258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80975" indent="-180975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s-ES" altLang="en-US" sz="1600" b="0" i="0">
                <a:solidFill>
                  <a:srgbClr val="000099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Para predecir el comportamiento anódico o catódico de un metal no se usa la serie de </a:t>
            </a:r>
            <a:r>
              <a:rPr lang="es-ES" altLang="en-US" sz="1600" b="0">
                <a:solidFill>
                  <a:srgbClr val="000099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potenciales normales de reducción</a:t>
            </a:r>
            <a:r>
              <a:rPr lang="es-ES" altLang="en-US" sz="1600" b="0" i="0">
                <a:solidFill>
                  <a:srgbClr val="000099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, porque los factores y condiciones ambientales influyen mucho </a:t>
            </a:r>
          </a:p>
          <a:p>
            <a:pPr eaLnBrk="1" hangingPunct="1">
              <a:buClr>
                <a:srgbClr val="CC0000"/>
              </a:buClr>
            </a:pPr>
            <a:r>
              <a:rPr lang="es-ES" altLang="en-US" sz="1600" b="0" i="0">
                <a:solidFill>
                  <a:srgbClr val="000099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En su lugar, se emplea una clasificación empírica llamada </a:t>
            </a:r>
            <a:r>
              <a:rPr lang="es-ES" altLang="en-US" sz="1600" i="0">
                <a:solidFill>
                  <a:srgbClr val="000099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serie galvánica</a:t>
            </a:r>
            <a:r>
              <a:rPr lang="es-ES" altLang="en-US" sz="1600" b="0" i="0">
                <a:solidFill>
                  <a:srgbClr val="000099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para predecir el comportamiento de unos metales frente a otros. La serie representa la actividad de varios metales en agua de mar. 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n-US" sz="2000" i="0">
                <a:solidFill>
                  <a:srgbClr val="990033"/>
                </a:solidFill>
                <a:latin typeface="Arial" panose="020B0604020202020204" pitchFamily="34" charset="0"/>
              </a:rPr>
              <a:t>Tipos de corrosión electroquímica</a:t>
            </a:r>
            <a:endParaRPr kumimoji="0" lang="es-ES" altLang="en-US" sz="2000" i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n-US" sz="1800" i="0">
                <a:solidFill>
                  <a:srgbClr val="C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    </a:t>
            </a:r>
            <a:r>
              <a:rPr kumimoji="0" lang="es-ES" altLang="en-US" sz="1800" i="0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kumimoji="0" lang="es-ES" altLang="en-US" sz="1800" b="0">
                <a:solidFill>
                  <a:schemeClr val="tx1"/>
                </a:solidFill>
                <a:latin typeface="Arial" panose="020B0604020202020204" pitchFamily="34" charset="0"/>
              </a:rPr>
              <a:t>Corrosión galvánica. Serie galvánica</a:t>
            </a:r>
          </a:p>
        </p:txBody>
      </p:sp>
      <p:pic>
        <p:nvPicPr>
          <p:cNvPr id="30728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268413"/>
            <a:ext cx="4614862" cy="556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 i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 i="0">
                <a:solidFill>
                  <a:schemeClr val="tx1"/>
                </a:solidFill>
                <a:latin typeface="Calibri" panose="020F0502020204030204" pitchFamily="34" charset="0"/>
              </a:rPr>
              <a:t>Tema 13. Metales de transición. Corrosión metálica</a:t>
            </a: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 i="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1749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7016599-A435-4D2C-9F65-7B40B43B7B5F}" type="slidenum">
              <a:rPr kumimoji="0" lang="en-US" altLang="en-US" sz="1400" b="0" i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kumimoji="0" lang="en-US" altLang="en-US" sz="1400" b="0" i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n-US" sz="2000" i="0">
                <a:solidFill>
                  <a:srgbClr val="990033"/>
                </a:solidFill>
                <a:latin typeface="Arial" panose="020B0604020202020204" pitchFamily="34" charset="0"/>
              </a:rPr>
              <a:t>Tipos de corrosión electroquímica</a:t>
            </a:r>
            <a:endParaRPr kumimoji="0" lang="es-ES" altLang="en-US" sz="2000" i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n-US" sz="1800" i="0">
                <a:solidFill>
                  <a:srgbClr val="C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    </a:t>
            </a:r>
            <a:r>
              <a:rPr kumimoji="0" lang="es-ES" altLang="en-US" sz="1800" i="0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kumimoji="0" lang="es-ES" altLang="en-US" sz="1800" b="0">
                <a:solidFill>
                  <a:schemeClr val="tx1"/>
                </a:solidFill>
                <a:latin typeface="Arial" panose="020B0604020202020204" pitchFamily="34" charset="0"/>
              </a:rPr>
              <a:t>Corrosión galvánica. Serie galvánica</a:t>
            </a:r>
          </a:p>
        </p:txBody>
      </p:sp>
      <p:sp>
        <p:nvSpPr>
          <p:cNvPr id="31751" name="Rectangle 3"/>
          <p:cNvSpPr>
            <a:spLocks noChangeArrowheads="1"/>
          </p:cNvSpPr>
          <p:nvPr/>
        </p:nvSpPr>
        <p:spPr bwMode="auto">
          <a:xfrm>
            <a:off x="946150" y="1557338"/>
            <a:ext cx="7658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Tx/>
              <a:buSzPts val="1600"/>
            </a:pPr>
            <a:r>
              <a:rPr lang="es-ES" altLang="en-US" sz="1800" b="0" i="0">
                <a:solidFill>
                  <a:srgbClr val="5F5F5F"/>
                </a:solidFill>
                <a:latin typeface="Calibri" panose="020F0502020204030204" pitchFamily="34" charset="0"/>
              </a:rPr>
              <a:t>La corrosión galvánica se puede reducir tomando algunas precauciones:</a:t>
            </a:r>
          </a:p>
        </p:txBody>
      </p:sp>
      <p:pic>
        <p:nvPicPr>
          <p:cNvPr id="31752" name="Picture 12" descr="http://www.aluminiumdesign.net/wp-content/uploads/2012/02/preventing-galvanic-corro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1" r="17456" b="5911"/>
          <a:stretch>
            <a:fillRect/>
          </a:stretch>
        </p:blipFill>
        <p:spPr bwMode="auto">
          <a:xfrm>
            <a:off x="107950" y="2205038"/>
            <a:ext cx="2232025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3" name="Rectangle 3"/>
          <p:cNvSpPr>
            <a:spLocks noChangeArrowheads="1"/>
          </p:cNvSpPr>
          <p:nvPr/>
        </p:nvSpPr>
        <p:spPr bwMode="auto">
          <a:xfrm>
            <a:off x="1979613" y="1689100"/>
            <a:ext cx="6769100" cy="224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630238" indent="-182563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Tx/>
              <a:buSzPts val="1600"/>
              <a:buFontTx/>
              <a:buNone/>
            </a:pPr>
            <a:endParaRPr lang="es-ES" altLang="en-US" sz="1600" b="0" i="0">
              <a:solidFill>
                <a:srgbClr val="000099"/>
              </a:solidFill>
              <a:latin typeface="Calibri" panose="020F0502020204030204" pitchFamily="34" charset="0"/>
            </a:endParaRPr>
          </a:p>
          <a:p>
            <a:pPr lvl="1" eaLnBrk="1" hangingPunct="1">
              <a:spcBef>
                <a:spcPts val="388"/>
              </a:spcBef>
              <a:buSzPts val="1600"/>
              <a:buFont typeface="Arial" panose="020B0604020202020204" pitchFamily="34" charset="0"/>
              <a:buChar char="•"/>
            </a:pPr>
            <a:r>
              <a:rPr lang="es-ES" altLang="en-US" sz="1600" b="0" i="0">
                <a:solidFill>
                  <a:srgbClr val="000099"/>
                </a:solidFill>
                <a:latin typeface="Calibri" panose="020F0502020204030204" pitchFamily="34" charset="0"/>
              </a:rPr>
              <a:t>Si hay que unir dos metales distintos, escoger aquellos que están más próximos en la serie galvánica </a:t>
            </a:r>
          </a:p>
          <a:p>
            <a:pPr lvl="1" eaLnBrk="1" hangingPunct="1">
              <a:spcBef>
                <a:spcPts val="388"/>
              </a:spcBef>
              <a:buSzPts val="1600"/>
              <a:buFont typeface="Arial" panose="020B0604020202020204" pitchFamily="34" charset="0"/>
              <a:buChar char="•"/>
            </a:pPr>
            <a:r>
              <a:rPr lang="es-ES" altLang="en-US" sz="1600" b="0" i="0">
                <a:solidFill>
                  <a:srgbClr val="000099"/>
                </a:solidFill>
                <a:latin typeface="Calibri" panose="020F0502020204030204" pitchFamily="34" charset="0"/>
              </a:rPr>
              <a:t>la relación de áreas anódica/catódica debe ser lo más alta posible</a:t>
            </a:r>
          </a:p>
          <a:p>
            <a:pPr lvl="1" eaLnBrk="1" hangingPunct="1">
              <a:spcBef>
                <a:spcPts val="388"/>
              </a:spcBef>
              <a:buSzPts val="1600"/>
              <a:buFont typeface="Arial" panose="020B0604020202020204" pitchFamily="34" charset="0"/>
              <a:buChar char="•"/>
            </a:pPr>
            <a:r>
              <a:rPr lang="es-ES" altLang="en-US" sz="1600" b="0" i="0">
                <a:solidFill>
                  <a:srgbClr val="000099"/>
                </a:solidFill>
                <a:latin typeface="Calibri" panose="020F0502020204030204" pitchFamily="34" charset="0"/>
              </a:rPr>
              <a:t>aislar eléctricamente los metales; por ejemplo, usando arandelas de plástico para los tornillos</a:t>
            </a:r>
          </a:p>
          <a:p>
            <a:pPr lvl="1" eaLnBrk="1" hangingPunct="1">
              <a:spcBef>
                <a:spcPts val="388"/>
              </a:spcBef>
              <a:buSzPts val="1600"/>
              <a:buFont typeface="Arial" panose="020B0604020202020204" pitchFamily="34" charset="0"/>
              <a:buChar char="•"/>
            </a:pPr>
            <a:r>
              <a:rPr lang="es-ES" altLang="en-US" sz="1600" b="0" i="0">
                <a:solidFill>
                  <a:srgbClr val="000099"/>
                </a:solidFill>
                <a:latin typeface="Calibri" panose="020F0502020204030204" pitchFamily="34" charset="0"/>
              </a:rPr>
              <a:t>conectar ambos metales a un tercero, más anódico, que servirá como </a:t>
            </a:r>
            <a:r>
              <a:rPr lang="es-ES" altLang="en-US" sz="1600" b="0">
                <a:solidFill>
                  <a:srgbClr val="000099"/>
                </a:solidFill>
                <a:latin typeface="Calibri" panose="020F0502020204030204" pitchFamily="34" charset="0"/>
              </a:rPr>
              <a:t>electrodo de sacrificio</a:t>
            </a:r>
            <a:r>
              <a:rPr lang="es-ES" altLang="en-US" sz="1600" b="0" i="0">
                <a:solidFill>
                  <a:srgbClr val="000099"/>
                </a:solidFill>
                <a:latin typeface="Calibri" panose="020F0502020204030204" pitchFamily="34" charset="0"/>
              </a:rPr>
              <a:t>. </a:t>
            </a:r>
          </a:p>
        </p:txBody>
      </p:sp>
      <p:sp>
        <p:nvSpPr>
          <p:cNvPr id="31754" name="Rectangle 3"/>
          <p:cNvSpPr>
            <a:spLocks noChangeArrowheads="1"/>
          </p:cNvSpPr>
          <p:nvPr/>
        </p:nvSpPr>
        <p:spPr bwMode="auto">
          <a:xfrm>
            <a:off x="973138" y="4149725"/>
            <a:ext cx="784701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80975" indent="-180975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s-ES" altLang="en-US" sz="1600" b="0" i="0">
                <a:latin typeface="Times New Roman" panose="02020603050405020304" pitchFamily="18" charset="0"/>
                <a:sym typeface="Wingdings" panose="05000000000000000000" pitchFamily="2" charset="2"/>
              </a:rPr>
              <a:t>También se puede producir corrosión galvánica (formación de </a:t>
            </a:r>
            <a:r>
              <a:rPr lang="es-ES" altLang="en-US" sz="1600" b="0">
                <a:latin typeface="Times New Roman" panose="02020603050405020304" pitchFamily="18" charset="0"/>
                <a:sym typeface="Wingdings" panose="05000000000000000000" pitchFamily="2" charset="2"/>
              </a:rPr>
              <a:t>celdas de composición</a:t>
            </a:r>
            <a:r>
              <a:rPr lang="es-ES" altLang="en-US" sz="1600" b="0" i="0">
                <a:latin typeface="Times New Roman" panose="02020603050405020304" pitchFamily="18" charset="0"/>
                <a:sym typeface="Wingdings" panose="05000000000000000000" pitchFamily="2" charset="2"/>
              </a:rPr>
              <a:t>) en aleaciones que presentan dos fases, siendo una más anódica que la otra. Por ejemplo, un acero en fase de ferrita y en fase de cementita</a:t>
            </a:r>
          </a:p>
        </p:txBody>
      </p:sp>
      <p:pic>
        <p:nvPicPr>
          <p:cNvPr id="31755" name="Picture 20"/>
          <p:cNvPicPr>
            <a:picLocks noChangeAspect="1" noChangeArrowheads="1"/>
          </p:cNvPicPr>
          <p:nvPr/>
        </p:nvPicPr>
        <p:blipFill>
          <a:blip r:embed="rId3">
            <a:lum bright="12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5153025"/>
            <a:ext cx="50196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 i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 i="0">
                <a:solidFill>
                  <a:schemeClr val="tx1"/>
                </a:solidFill>
                <a:latin typeface="Calibri" panose="020F0502020204030204" pitchFamily="34" charset="0"/>
              </a:rPr>
              <a:t>Tema 13. Metales de transición. Corrosión metálica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 i="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2773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35F51A7-3C68-404D-AAF4-EACC53C84909}" type="slidenum">
              <a:rPr kumimoji="0" lang="en-US" altLang="en-US" sz="1400" b="0" i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kumimoji="0" lang="en-US" altLang="en-US" sz="1400" b="0" i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2774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n-US" sz="2000" i="0">
                <a:solidFill>
                  <a:srgbClr val="990033"/>
                </a:solidFill>
                <a:latin typeface="Arial" panose="020B0604020202020204" pitchFamily="34" charset="0"/>
              </a:rPr>
              <a:t>Tipos de corrosión electroquímica</a:t>
            </a:r>
            <a:endParaRPr kumimoji="0" lang="es-ES" altLang="en-US" sz="2000" i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n-US" sz="1800" i="0">
                <a:solidFill>
                  <a:srgbClr val="C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    </a:t>
            </a:r>
            <a:r>
              <a:rPr kumimoji="0" lang="es-ES" altLang="en-US" sz="1800" i="0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kumimoji="0" lang="es-ES" altLang="en-US" sz="1800" b="0">
                <a:solidFill>
                  <a:schemeClr val="tx1"/>
                </a:solidFill>
                <a:latin typeface="Arial" panose="020B0604020202020204" pitchFamily="34" charset="0"/>
              </a:rPr>
              <a:t>Corrosión galvánica. Serie galvánica</a:t>
            </a:r>
          </a:p>
        </p:txBody>
      </p:sp>
      <p:sp>
        <p:nvSpPr>
          <p:cNvPr id="32775" name="Rectangle 3"/>
          <p:cNvSpPr>
            <a:spLocks noChangeArrowheads="1"/>
          </p:cNvSpPr>
          <p:nvPr/>
        </p:nvSpPr>
        <p:spPr bwMode="auto">
          <a:xfrm>
            <a:off x="946150" y="1557338"/>
            <a:ext cx="7658100" cy="298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630238" indent="-182563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Tx/>
              <a:buSzPts val="1600"/>
            </a:pPr>
            <a:r>
              <a:rPr lang="es-ES" altLang="en-US" sz="1800" b="0">
                <a:solidFill>
                  <a:srgbClr val="5F5F5F"/>
                </a:solidFill>
                <a:latin typeface="Calibri" panose="020F0502020204030204" pitchFamily="34" charset="0"/>
              </a:rPr>
              <a:t>Corrosión intergranular</a:t>
            </a:r>
            <a:r>
              <a:rPr lang="es-ES" altLang="en-US" sz="1800" b="0" i="0">
                <a:solidFill>
                  <a:srgbClr val="5F5F5F"/>
                </a:solidFill>
                <a:latin typeface="Calibri" panose="020F0502020204030204" pitchFamily="34" charset="0"/>
              </a:rPr>
              <a:t>: se produce cuando la composición de los límites de grano (microscópicos) es diferente al resto. </a:t>
            </a:r>
          </a:p>
          <a:p>
            <a:pPr lvl="1" eaLnBrk="1" hangingPunct="1">
              <a:spcBef>
                <a:spcPts val="388"/>
              </a:spcBef>
              <a:buSzPts val="1600"/>
              <a:buFont typeface="Arial" panose="020B0604020202020204" pitchFamily="34" charset="0"/>
              <a:buChar char="•"/>
            </a:pPr>
            <a:r>
              <a:rPr lang="es-ES" altLang="en-US" sz="1600" b="0" i="0">
                <a:solidFill>
                  <a:srgbClr val="000099"/>
                </a:solidFill>
                <a:latin typeface="Calibri" panose="020F0502020204030204" pitchFamily="34" charset="0"/>
              </a:rPr>
              <a:t>En el latón (Cu-Zn) las impurezas (Cd, Sn) se segregan hacia los límites de grano durante la solidificación; estas zonas actúan como anódicas frente al resto del grano y la corrosión comenzará en los límites de grano</a:t>
            </a:r>
          </a:p>
          <a:p>
            <a:pPr lvl="1" eaLnBrk="1" hangingPunct="1">
              <a:spcBef>
                <a:spcPts val="388"/>
              </a:spcBef>
              <a:buSzPts val="1600"/>
              <a:buFont typeface="Arial" panose="020B0604020202020204" pitchFamily="34" charset="0"/>
              <a:buChar char="•"/>
            </a:pPr>
            <a:r>
              <a:rPr lang="es-ES" altLang="en-US" sz="1600" b="0" i="0">
                <a:solidFill>
                  <a:srgbClr val="000099"/>
                </a:solidFill>
                <a:latin typeface="Calibri" panose="020F0502020204030204" pitchFamily="34" charset="0"/>
              </a:rPr>
              <a:t>Cuando se calientan aceros inoxidables que contienen Cr, a temperaturas entre 500 y 800°C, precipita el carburo de cromo en los límites de grano. Esta zona es anódica respecto al resto y se produce la corrosión. Este proceso de </a:t>
            </a:r>
            <a:r>
              <a:rPr lang="es-ES" altLang="en-US" sz="1600" b="0">
                <a:solidFill>
                  <a:srgbClr val="000099"/>
                </a:solidFill>
                <a:latin typeface="Calibri" panose="020F0502020204030204" pitchFamily="34" charset="0"/>
              </a:rPr>
              <a:t>sensibilización</a:t>
            </a:r>
            <a:r>
              <a:rPr lang="es-ES" altLang="en-US" sz="1600" b="0" i="0">
                <a:solidFill>
                  <a:srgbClr val="000099"/>
                </a:solidFill>
                <a:latin typeface="Calibri" panose="020F0502020204030204" pitchFamily="34" charset="0"/>
              </a:rPr>
              <a:t> puede producirse al soldar el acero, y requiere un tratamiento térmico posterior para solubilizar de nuevo el carburo.</a:t>
            </a:r>
          </a:p>
          <a:p>
            <a:pPr eaLnBrk="1" hangingPunct="1">
              <a:spcBef>
                <a:spcPts val="388"/>
              </a:spcBef>
              <a:buClrTx/>
              <a:buSzPts val="1600"/>
            </a:pPr>
            <a:endParaRPr lang="es-ES" altLang="en-US" sz="1600" b="0" i="0">
              <a:solidFill>
                <a:srgbClr val="5F5F5F"/>
              </a:solidFill>
              <a:latin typeface="Calibri" panose="020F0502020204030204" pitchFamily="34" charset="0"/>
            </a:endParaRPr>
          </a:p>
        </p:txBody>
      </p:sp>
      <p:pic>
        <p:nvPicPr>
          <p:cNvPr id="32776" name="Picture 12" descr="http://products.asminternational.org/fach/content/fach004/graphics/inline/i00165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4406900"/>
            <a:ext cx="3455987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7" name="Picture 14" descr="http://endalloy.net/Imagenes/monel_cr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406900"/>
            <a:ext cx="2855913" cy="214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 i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 i="0">
                <a:solidFill>
                  <a:schemeClr val="tx1"/>
                </a:solidFill>
                <a:latin typeface="Calibri" panose="020F0502020204030204" pitchFamily="34" charset="0"/>
              </a:rPr>
              <a:t>Tema 13. Metales de transición. Corrosión metálica</a:t>
            </a: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 i="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3797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24760A3-AE83-43BB-8B8B-1F7F853ED6F7}" type="slidenum">
              <a:rPr kumimoji="0" lang="en-US" altLang="en-US" sz="1400" b="0" i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kumimoji="0" lang="en-US" altLang="en-US" sz="1400" b="0" i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3798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n-US" sz="2000" i="0">
                <a:solidFill>
                  <a:srgbClr val="990033"/>
                </a:solidFill>
                <a:latin typeface="Arial" panose="020B0604020202020204" pitchFamily="34" charset="0"/>
              </a:rPr>
              <a:t>Tipos de corrosión electroquímica</a:t>
            </a:r>
          </a:p>
        </p:txBody>
      </p:sp>
      <p:sp>
        <p:nvSpPr>
          <p:cNvPr id="33799" name="Rectangle 3"/>
          <p:cNvSpPr>
            <a:spLocks noChangeArrowheads="1"/>
          </p:cNvSpPr>
          <p:nvPr/>
        </p:nvSpPr>
        <p:spPr bwMode="auto">
          <a:xfrm>
            <a:off x="539750" y="1412875"/>
            <a:ext cx="8462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n-US" sz="2000" i="0">
                <a:latin typeface="Calibri" panose="020F0502020204030204" pitchFamily="34" charset="0"/>
              </a:rPr>
              <a:t> </a:t>
            </a:r>
            <a:r>
              <a:rPr lang="es-ES" altLang="en-US" sz="2000" b="0" i="0">
                <a:latin typeface="Calibri" panose="020F0502020204030204" pitchFamily="34" charset="0"/>
              </a:rPr>
              <a:t>Corrosión por formación de pilas de concentración y por aireación diferencial</a:t>
            </a:r>
            <a:endParaRPr lang="es-ES" altLang="en-US" sz="2000" i="0">
              <a:latin typeface="Calibri" panose="020F0502020204030204" pitchFamily="34" charset="0"/>
            </a:endParaRPr>
          </a:p>
        </p:txBody>
      </p:sp>
      <p:sp>
        <p:nvSpPr>
          <p:cNvPr id="33800" name="Rectangle 3"/>
          <p:cNvSpPr>
            <a:spLocks noChangeArrowheads="1"/>
          </p:cNvSpPr>
          <p:nvPr/>
        </p:nvSpPr>
        <p:spPr bwMode="auto">
          <a:xfrm>
            <a:off x="971550" y="1916113"/>
            <a:ext cx="7561263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80975" indent="-180975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s-ES" altLang="en-US" sz="1800" b="0" i="0">
                <a:solidFill>
                  <a:srgbClr val="000099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Las </a:t>
            </a:r>
            <a:r>
              <a:rPr lang="es-ES" altLang="en-US" sz="1800" b="0">
                <a:solidFill>
                  <a:srgbClr val="000099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pilas de concentración</a:t>
            </a:r>
            <a:r>
              <a:rPr lang="es-ES" altLang="en-US" sz="1800" b="0" i="0">
                <a:solidFill>
                  <a:srgbClr val="000099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se originan por diferencias en las concentraciones de iones en el electrolito en contacto con los electrodos (diferencias de concentración </a:t>
            </a:r>
            <a:r>
              <a:rPr lang="el-GR" altLang="en-US" sz="1800" b="0" i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Δ</a:t>
            </a:r>
            <a:r>
              <a:rPr lang="es-ES" altLang="en-US" sz="18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s-ES" altLang="en-US" sz="1800" b="0" i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→ variaciones de potencial </a:t>
            </a:r>
            <a:r>
              <a:rPr lang="el-GR" altLang="en-US" sz="1800" b="0" i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Δ</a:t>
            </a:r>
            <a:r>
              <a:rPr lang="es-ES" altLang="en-US" sz="18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s-ES" altLang="en-US" sz="1800" b="0" i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en-US" sz="1800" b="0" i="0">
                <a:solidFill>
                  <a:srgbClr val="000099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ecuación de Nernst). </a:t>
            </a:r>
          </a:p>
          <a:p>
            <a:pPr eaLnBrk="1" hangingPunct="1">
              <a:buClr>
                <a:srgbClr val="CC0000"/>
              </a:buClr>
            </a:pPr>
            <a:r>
              <a:rPr lang="es-ES" altLang="en-US" sz="1800" b="0" i="0">
                <a:solidFill>
                  <a:srgbClr val="000099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También se produce por diferencias de aireación en dos zonas diferentes de un metal (diferencias entre las presiones parciales de O</a:t>
            </a:r>
            <a:r>
              <a:rPr lang="es-ES" altLang="en-US" sz="1800" b="0" i="0" baseline="-25000">
                <a:solidFill>
                  <a:srgbClr val="000099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 </a:t>
            </a:r>
            <a:r>
              <a:rPr lang="es-ES" altLang="en-US" sz="1800" b="0" i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 </a:t>
            </a:r>
            <a:r>
              <a:rPr lang="el-GR" altLang="en-US" sz="1800" b="0" i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Δ</a:t>
            </a:r>
            <a:r>
              <a:rPr lang="es-ES" altLang="en-US" sz="18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s-ES" altLang="en-US" sz="1800" b="0" i="0">
                <a:solidFill>
                  <a:srgbClr val="000099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33801" name="Rectangle 3"/>
          <p:cNvSpPr>
            <a:spLocks noChangeArrowheads="1"/>
          </p:cNvSpPr>
          <p:nvPr/>
        </p:nvSpPr>
        <p:spPr bwMode="auto">
          <a:xfrm>
            <a:off x="971550" y="3644900"/>
            <a:ext cx="5210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Tx/>
              <a:buSzPts val="1600"/>
            </a:pPr>
            <a:r>
              <a:rPr lang="es-ES" altLang="en-US" sz="1800" b="0" i="0">
                <a:solidFill>
                  <a:srgbClr val="5F5F5F"/>
                </a:solidFill>
                <a:latin typeface="Calibri" panose="020F0502020204030204" pitchFamily="34" charset="0"/>
              </a:rPr>
              <a:t>Corrosión del hierro bajo una gota de agua</a:t>
            </a:r>
            <a:endParaRPr lang="es-ES" altLang="en-US" sz="1600" b="0" i="0">
              <a:solidFill>
                <a:srgbClr val="5F5F5F"/>
              </a:solidFill>
              <a:latin typeface="Calibri" panose="020F0502020204030204" pitchFamily="34" charset="0"/>
            </a:endParaRPr>
          </a:p>
        </p:txBody>
      </p:sp>
      <p:pic>
        <p:nvPicPr>
          <p:cNvPr id="33802" name="Picture 24" descr="http://www.splung.com/fields/images/batteries/rust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310063"/>
            <a:ext cx="3311525" cy="205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3" name="Rectangle 3"/>
          <p:cNvSpPr>
            <a:spLocks noChangeArrowheads="1"/>
          </p:cNvSpPr>
          <p:nvPr/>
        </p:nvSpPr>
        <p:spPr bwMode="auto">
          <a:xfrm>
            <a:off x="3995738" y="4221163"/>
            <a:ext cx="4968875" cy="185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80975" indent="-180975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s-ES" altLang="en-US" sz="1600" b="0" i="0">
                <a:latin typeface="Calibri" panose="020F0502020204030204" pitchFamily="34" charset="0"/>
                <a:sym typeface="Wingdings" panose="05000000000000000000" pitchFamily="2" charset="2"/>
              </a:rPr>
              <a:t>El hierro bajo el agua es más pobre en O</a:t>
            </a:r>
            <a:r>
              <a:rPr lang="es-ES" altLang="en-US" sz="1600" b="0" i="0" baseline="-25000">
                <a:latin typeface="Calibri" panose="020F0502020204030204" pitchFamily="34" charset="0"/>
                <a:sym typeface="Wingdings" panose="05000000000000000000" pitchFamily="2" charset="2"/>
              </a:rPr>
              <a:t>2</a:t>
            </a:r>
            <a:r>
              <a:rPr lang="es-ES" altLang="en-US" sz="1600" b="0" i="0">
                <a:latin typeface="Calibri" panose="020F0502020204030204" pitchFamily="34" charset="0"/>
                <a:sym typeface="Wingdings" panose="05000000000000000000" pitchFamily="2" charset="2"/>
              </a:rPr>
              <a:t> (presión parcial de O</a:t>
            </a:r>
            <a:r>
              <a:rPr lang="es-ES" altLang="en-US" sz="1600" b="0" i="0" baseline="-25000">
                <a:latin typeface="Calibri" panose="020F0502020204030204" pitchFamily="34" charset="0"/>
                <a:sym typeface="Wingdings" panose="05000000000000000000" pitchFamily="2" charset="2"/>
              </a:rPr>
              <a:t>2</a:t>
            </a:r>
            <a:r>
              <a:rPr lang="es-ES" altLang="en-US" sz="1600" b="0" i="0">
                <a:latin typeface="Calibri" panose="020F0502020204030204" pitchFamily="34" charset="0"/>
                <a:sym typeface="Wingdings" panose="05000000000000000000" pitchFamily="2" charset="2"/>
              </a:rPr>
              <a:t> más baja) y es anódico respecto al hierro en contacto con el aire. </a:t>
            </a:r>
          </a:p>
          <a:p>
            <a:pPr eaLnBrk="1" hangingPunct="1">
              <a:buClr>
                <a:srgbClr val="CC0000"/>
              </a:buClr>
            </a:pPr>
            <a:r>
              <a:rPr lang="es-ES" altLang="en-US" sz="1600" b="0" i="0">
                <a:latin typeface="Calibri" panose="020F0502020204030204" pitchFamily="34" charset="0"/>
                <a:sym typeface="Wingdings" panose="05000000000000000000" pitchFamily="2" charset="2"/>
              </a:rPr>
              <a:t>Lo mismo ocurre en la </a:t>
            </a:r>
            <a:r>
              <a:rPr lang="es-ES" altLang="en-US" sz="1600" b="0">
                <a:latin typeface="Calibri" panose="020F0502020204030204" pitchFamily="34" charset="0"/>
                <a:sym typeface="Wingdings" panose="05000000000000000000" pitchFamily="2" charset="2"/>
              </a:rPr>
              <a:t>corrosión por picadura</a:t>
            </a:r>
            <a:r>
              <a:rPr lang="es-ES" altLang="en-US" sz="1600" b="0" i="0">
                <a:latin typeface="Calibri" panose="020F0502020204030204" pitchFamily="34" charset="0"/>
                <a:sym typeface="Wingdings" panose="05000000000000000000" pitchFamily="2" charset="2"/>
              </a:rPr>
              <a:t> o </a:t>
            </a:r>
            <a:r>
              <a:rPr lang="es-ES" altLang="en-US" sz="1600" b="0">
                <a:latin typeface="Calibri" panose="020F0502020204030204" pitchFamily="34" charset="0"/>
                <a:sym typeface="Wingdings" panose="05000000000000000000" pitchFamily="2" charset="2"/>
              </a:rPr>
              <a:t>por grieta</a:t>
            </a:r>
            <a:r>
              <a:rPr lang="es-ES" altLang="en-US" sz="1600" b="0" i="0">
                <a:latin typeface="Calibri" panose="020F0502020204030204" pitchFamily="34" charset="0"/>
                <a:sym typeface="Wingdings" panose="05000000000000000000" pitchFamily="2" charset="2"/>
              </a:rPr>
              <a:t>, o la corrosión de </a:t>
            </a:r>
            <a:r>
              <a:rPr lang="es-ES" altLang="en-US" sz="1600" b="0">
                <a:latin typeface="Calibri" panose="020F0502020204030204" pitchFamily="34" charset="0"/>
                <a:sym typeface="Wingdings" panose="05000000000000000000" pitchFamily="2" charset="2"/>
              </a:rPr>
              <a:t>nivel de agua</a:t>
            </a:r>
            <a:r>
              <a:rPr lang="es-ES" altLang="en-US" sz="1600" b="0" i="0">
                <a:latin typeface="Calibri" panose="020F0502020204030204" pitchFamily="34" charset="0"/>
                <a:sym typeface="Wingdings" panose="05000000000000000000" pitchFamily="2" charset="2"/>
              </a:rPr>
              <a:t>: el agua en el fondo de la grieta o bajo el nivel del agua es aniónica respecto a la que está en contacto con el aire.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4725" y="619125"/>
            <a:ext cx="4665663" cy="460375"/>
          </a:xfrm>
          <a:prstGeom prst="rect">
            <a:avLst/>
          </a:prstGeom>
          <a:solidFill>
            <a:srgbClr val="FFCC99"/>
          </a:solidFill>
        </p:spPr>
        <p:txBody>
          <a:bodyPr/>
          <a:lstStyle/>
          <a:p>
            <a:pPr eaLnBrk="1" hangingPunct="1"/>
            <a:r>
              <a:rPr lang="es-ES" altLang="en-US" smtClean="0">
                <a:effectLst/>
                <a:latin typeface="Calibri" panose="020F0502020204030204" pitchFamily="34" charset="0"/>
              </a:rPr>
              <a:t>Contenido</a:t>
            </a:r>
          </a:p>
        </p:txBody>
      </p:sp>
      <p:pic>
        <p:nvPicPr>
          <p:cNvPr id="16387" name="Picture 154" descr="Logo%20UNED%20ver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52388"/>
            <a:ext cx="601663" cy="6016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668338" y="115888"/>
            <a:ext cx="779145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800" i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Tema 13. Metales de transición. Corrosión metálica</a:t>
            </a:r>
          </a:p>
        </p:txBody>
      </p:sp>
      <p:pic>
        <p:nvPicPr>
          <p:cNvPr id="16389" name="Picture 39" descr="http://www.smithandarrow.com.au/blog/wp-content/uploads/2010/11/corrosion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463" y="4652963"/>
            <a:ext cx="3133725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1" name="Group 63"/>
          <p:cNvGraphicFramePr>
            <a:graphicFrameLocks noGrp="1"/>
          </p:cNvGraphicFramePr>
          <p:nvPr/>
        </p:nvGraphicFramePr>
        <p:xfrm>
          <a:off x="481013" y="1412875"/>
          <a:ext cx="8339137" cy="4319584"/>
        </p:xfrm>
        <a:graphic>
          <a:graphicData uri="http://schemas.openxmlformats.org/drawingml/2006/table">
            <a:tbl>
              <a:tblPr/>
              <a:tblGrid>
                <a:gridCol w="37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27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974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</a:t>
                      </a:r>
                      <a:endParaRPr kumimoji="1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_trad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1. </a:t>
                      </a: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Clasificación de los metales de transición</a:t>
                      </a: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74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</a:t>
                      </a:r>
                      <a:endParaRPr kumimoji="1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s-ES_trad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2. </a:t>
                      </a: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Propiedades generales de los metales de transición</a:t>
                      </a: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74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</a:t>
                      </a:r>
                      <a:endParaRPr kumimoji="1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_trad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3. </a:t>
                      </a: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Titanio. Fuentes, métodos obtención, propiedades, aplicaciones. Comp. </a:t>
                      </a:r>
                      <a:r>
                        <a:rPr kumimoji="1" lang="es-E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int</a:t>
                      </a: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. Industrial</a:t>
                      </a: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74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</a:t>
                      </a:r>
                      <a:endParaRPr kumimoji="1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_trad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4. </a:t>
                      </a: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Cromo. Fuentes, métodos obtención, propiedades, aplicaciones. Comp. </a:t>
                      </a:r>
                      <a:r>
                        <a:rPr kumimoji="1" lang="es-E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int</a:t>
                      </a: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. Industrial</a:t>
                      </a: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74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</a:t>
                      </a:r>
                      <a:endParaRPr kumimoji="1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5. Manganeso. Fuentes, métodos obtención, propiedades, aplicaciones. Comp. </a:t>
                      </a:r>
                      <a:r>
                        <a:rPr kumimoji="1" lang="es-E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Int</a:t>
                      </a: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. Industrial</a:t>
                      </a: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74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6. El Hierro y sus compuestos</a:t>
                      </a: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974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-31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_trad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7. </a:t>
                      </a: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Cobre. Fuentes, métodos obtención, propiedades, aplicaciones. Comp. </a:t>
                      </a:r>
                      <a:r>
                        <a:rPr kumimoji="1" lang="es-E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int</a:t>
                      </a: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. Industrial</a:t>
                      </a: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974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-31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s-ES_trad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8. </a:t>
                      </a: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Cinc. Fuentes, métodos obtención, propiedades, aplicaciones. Comp. </a:t>
                      </a:r>
                      <a:r>
                        <a:rPr kumimoji="1" lang="es-E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int</a:t>
                      </a: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. industrial</a:t>
                      </a: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974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  <a:endParaRPr kumimoji="1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-31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s-ES_trad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9. </a:t>
                      </a: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Definición y tipos de corrosión</a:t>
                      </a: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974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-31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10. Corrosión seca o gaseosa</a:t>
                      </a: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974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-31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11. Corrosión electroquímica. Bases de la corrosión electroquímica</a:t>
                      </a: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9974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-31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12. Termodinámica de la corrosión</a:t>
                      </a: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9974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-31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13. Cinética de la corrosión</a:t>
                      </a: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9974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-31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14. Tipos de corrosión electroquímica</a:t>
                      </a: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9974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</a:t>
                      </a:r>
                      <a:endParaRPr kumimoji="1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-31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15. Corrosión por erosión</a:t>
                      </a: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9974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-31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16. Prevención y control de la corrosión</a:t>
                      </a: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 i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 i="0">
                <a:solidFill>
                  <a:schemeClr val="tx1"/>
                </a:solidFill>
                <a:latin typeface="Calibri" panose="020F0502020204030204" pitchFamily="34" charset="0"/>
              </a:rPr>
              <a:t>Tema 13. Metales de transición. Corrosión metálica</a:t>
            </a: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 i="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4821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D4ED8BC-A35C-4BB8-8CDC-7F56DEB5B9E6}" type="slidenum">
              <a:rPr kumimoji="0" lang="en-US" altLang="en-US" sz="1400" b="0" i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kumimoji="0" lang="en-US" altLang="en-US" sz="1400" b="0" i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4822" name="Rectangle 3"/>
          <p:cNvSpPr>
            <a:spLocks noChangeArrowheads="1"/>
          </p:cNvSpPr>
          <p:nvPr/>
        </p:nvSpPr>
        <p:spPr bwMode="auto">
          <a:xfrm>
            <a:off x="827088" y="3860800"/>
            <a:ext cx="756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80975" indent="-180975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s-ES" altLang="en-US" sz="1600" b="0" i="0">
                <a:solidFill>
                  <a:srgbClr val="000099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El potencial de Nernst para el O</a:t>
            </a:r>
            <a:r>
              <a:rPr lang="es-ES" altLang="en-US" sz="1600" b="0" i="0" baseline="-25000">
                <a:solidFill>
                  <a:srgbClr val="000099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2</a:t>
            </a:r>
            <a:r>
              <a:rPr lang="es-ES" altLang="en-US" sz="1600" b="0" i="0">
                <a:solidFill>
                  <a:srgbClr val="000099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en solución acuosa será: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n-US" sz="2000" i="0">
                <a:solidFill>
                  <a:srgbClr val="990033"/>
                </a:solidFill>
                <a:latin typeface="Arial" panose="020B0604020202020204" pitchFamily="34" charset="0"/>
              </a:rPr>
              <a:t>Tipos de corrosión electroquímica</a:t>
            </a:r>
            <a:endParaRPr kumimoji="0" lang="es-ES" altLang="en-US" sz="2000" i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n-US" sz="1800" i="0">
                <a:solidFill>
                  <a:srgbClr val="C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    </a:t>
            </a:r>
            <a:r>
              <a:rPr kumimoji="0" lang="es-ES" altLang="en-US" sz="1800" i="0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kumimoji="0" lang="es-ES" altLang="en-US" sz="1800" b="0">
                <a:solidFill>
                  <a:schemeClr val="tx1"/>
                </a:solidFill>
                <a:latin typeface="Arial" panose="020B0604020202020204" pitchFamily="34" charset="0"/>
              </a:rPr>
              <a:t>Corrosión por pilas de concentración</a:t>
            </a:r>
          </a:p>
        </p:txBody>
      </p:sp>
      <p:pic>
        <p:nvPicPr>
          <p:cNvPr id="3482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701800"/>
            <a:ext cx="6851650" cy="197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5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4221163"/>
            <a:ext cx="51038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26" name="Freeform 16"/>
          <p:cNvSpPr>
            <a:spLocks/>
          </p:cNvSpPr>
          <p:nvPr/>
        </p:nvSpPr>
        <p:spPr bwMode="auto">
          <a:xfrm>
            <a:off x="7308850" y="2371725"/>
            <a:ext cx="1470025" cy="2011363"/>
          </a:xfrm>
          <a:custGeom>
            <a:avLst/>
            <a:gdLst>
              <a:gd name="T0" fmla="*/ 2147483646 w 926"/>
              <a:gd name="T1" fmla="*/ 0 h 1267"/>
              <a:gd name="T2" fmla="*/ 2147483646 w 926"/>
              <a:gd name="T3" fmla="*/ 2147483646 h 1267"/>
              <a:gd name="T4" fmla="*/ 2147483646 w 926"/>
              <a:gd name="T5" fmla="*/ 2147483646 h 1267"/>
              <a:gd name="T6" fmla="*/ 2147483646 w 926"/>
              <a:gd name="T7" fmla="*/ 2147483646 h 1267"/>
              <a:gd name="T8" fmla="*/ 0 w 926"/>
              <a:gd name="T9" fmla="*/ 2147483646 h 12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6" h="1267">
                <a:moveTo>
                  <a:pt x="490" y="0"/>
                </a:moveTo>
                <a:cubicBezTo>
                  <a:pt x="545" y="38"/>
                  <a:pt x="751" y="113"/>
                  <a:pt x="820" y="228"/>
                </a:cubicBezTo>
                <a:cubicBezTo>
                  <a:pt x="889" y="343"/>
                  <a:pt x="926" y="539"/>
                  <a:pt x="904" y="690"/>
                </a:cubicBezTo>
                <a:cubicBezTo>
                  <a:pt x="882" y="841"/>
                  <a:pt x="839" y="1038"/>
                  <a:pt x="688" y="1134"/>
                </a:cubicBezTo>
                <a:cubicBezTo>
                  <a:pt x="537" y="1230"/>
                  <a:pt x="143" y="1239"/>
                  <a:pt x="0" y="1267"/>
                </a:cubicBezTo>
              </a:path>
            </a:pathLst>
          </a:custGeom>
          <a:noFill/>
          <a:ln w="25400">
            <a:solidFill>
              <a:srgbClr val="808000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4827" name="Rectangle 3"/>
          <p:cNvSpPr>
            <a:spLocks noChangeArrowheads="1"/>
          </p:cNvSpPr>
          <p:nvPr/>
        </p:nvSpPr>
        <p:spPr bwMode="auto">
          <a:xfrm>
            <a:off x="827088" y="4868863"/>
            <a:ext cx="7561262" cy="136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80975" indent="-180975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s-ES" altLang="en-US" sz="1600" b="0" i="0">
                <a:solidFill>
                  <a:srgbClr val="000099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Si [OH</a:t>
            </a:r>
            <a:r>
              <a:rPr lang="es-ES" altLang="en-US" sz="1600" b="0" i="0" baseline="30000">
                <a:solidFill>
                  <a:srgbClr val="000099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–</a:t>
            </a:r>
            <a:r>
              <a:rPr lang="es-ES" altLang="en-US" sz="1600" b="0" i="0">
                <a:solidFill>
                  <a:srgbClr val="000099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] ≈ constante, cuanto mayor sea P</a:t>
            </a:r>
            <a:r>
              <a:rPr lang="es-ES" altLang="en-US" sz="1600" b="0" i="0" baseline="-25000">
                <a:solidFill>
                  <a:srgbClr val="000099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O2</a:t>
            </a:r>
            <a:r>
              <a:rPr lang="es-ES" altLang="en-US" sz="1600" b="0" i="0">
                <a:solidFill>
                  <a:srgbClr val="000099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, mayor será el potencial </a:t>
            </a:r>
            <a:r>
              <a:rPr lang="es-ES" altLang="en-US" sz="1600" b="0">
                <a:solidFill>
                  <a:srgbClr val="000099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E</a:t>
            </a:r>
            <a:r>
              <a:rPr lang="es-ES" altLang="en-US" sz="1600" b="0" i="0">
                <a:solidFill>
                  <a:srgbClr val="000099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, es decir, será más catiónico. Se forma una pila galvánica y se precipita la </a:t>
            </a:r>
            <a:r>
              <a:rPr lang="es-ES" altLang="en-US" sz="1600" b="0">
                <a:solidFill>
                  <a:srgbClr val="000099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herrumbre</a:t>
            </a:r>
            <a:r>
              <a:rPr lang="es-ES" altLang="en-US" sz="1600" b="0" i="0">
                <a:solidFill>
                  <a:srgbClr val="000099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en una reacción secundaria por migración de los iones ferrosos hasta el borde de la gota</a:t>
            </a:r>
          </a:p>
          <a:p>
            <a:pPr eaLnBrk="1" hangingPunct="1">
              <a:buClr>
                <a:srgbClr val="CC0000"/>
              </a:buClr>
            </a:pPr>
            <a:r>
              <a:rPr lang="es-ES" altLang="en-US" sz="1600" b="0" i="0">
                <a:solidFill>
                  <a:srgbClr val="000099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Un aumento de la conductividad electrolítica incrementa la velocidad de corrosión. Por eso se produce mayor corrosión en ambientes marinos y con agua de mar.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 i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 i="0">
                <a:solidFill>
                  <a:schemeClr val="tx1"/>
                </a:solidFill>
                <a:latin typeface="Calibri" panose="020F0502020204030204" pitchFamily="34" charset="0"/>
              </a:rPr>
              <a:t>Tema 13. Metales de transición. Corrosión metálica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 i="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5845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CA48A6A-57E9-4F5D-9927-14BB207C5457}" type="slidenum">
              <a:rPr kumimoji="0" lang="en-US" altLang="en-US" sz="1400" b="0" i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kumimoji="0" lang="en-US" altLang="en-US" sz="1400" b="0" i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5846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n-US" i="0">
                <a:solidFill>
                  <a:schemeClr val="accent1"/>
                </a:solidFill>
                <a:latin typeface="Arial" panose="020B0604020202020204" pitchFamily="34" charset="0"/>
              </a:rPr>
              <a:t>16. Prevención y control de la corrosión</a:t>
            </a:r>
          </a:p>
        </p:txBody>
      </p:sp>
      <p:sp>
        <p:nvSpPr>
          <p:cNvPr id="35847" name="Rectangle 3"/>
          <p:cNvSpPr>
            <a:spLocks noChangeArrowheads="1"/>
          </p:cNvSpPr>
          <p:nvPr/>
        </p:nvSpPr>
        <p:spPr bwMode="auto">
          <a:xfrm>
            <a:off x="684213" y="1557338"/>
            <a:ext cx="4176712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Tx/>
              <a:buSzPts val="1600"/>
            </a:pPr>
            <a:r>
              <a:rPr lang="es-ES" altLang="en-US" sz="1800" b="0" i="0">
                <a:solidFill>
                  <a:srgbClr val="5F5F5F"/>
                </a:solidFill>
                <a:latin typeface="Calibri" panose="020F0502020204030204" pitchFamily="34" charset="0"/>
              </a:rPr>
              <a:t>Los métodos o técnicas para prevención y control de la corrosión metálica se pueden agrupar en cinco grupos:</a:t>
            </a:r>
          </a:p>
        </p:txBody>
      </p:sp>
      <p:sp>
        <p:nvSpPr>
          <p:cNvPr id="35848" name="Rectangle 3"/>
          <p:cNvSpPr>
            <a:spLocks noChangeArrowheads="1"/>
          </p:cNvSpPr>
          <p:nvPr/>
        </p:nvSpPr>
        <p:spPr bwMode="auto">
          <a:xfrm>
            <a:off x="5076825" y="1604963"/>
            <a:ext cx="381635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6700" indent="-26670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200"/>
              </a:spcBef>
              <a:buClrTx/>
              <a:buSzPts val="1600"/>
              <a:buFontTx/>
              <a:buAutoNum type="arabicPeriod"/>
            </a:pPr>
            <a:r>
              <a:rPr lang="es-ES" altLang="en-US" sz="1800" b="0" i="0">
                <a:solidFill>
                  <a:srgbClr val="000099"/>
                </a:solidFill>
                <a:latin typeface="Calibri" panose="020F0502020204030204" pitchFamily="34" charset="0"/>
              </a:rPr>
              <a:t>Selección del material</a:t>
            </a:r>
          </a:p>
          <a:p>
            <a:pPr eaLnBrk="1" hangingPunct="1">
              <a:spcBef>
                <a:spcPts val="200"/>
              </a:spcBef>
              <a:buClrTx/>
              <a:buSzPts val="1600"/>
              <a:buFontTx/>
              <a:buAutoNum type="arabicPeriod"/>
            </a:pPr>
            <a:r>
              <a:rPr lang="es-ES" altLang="en-US" sz="1800" b="0" i="0">
                <a:solidFill>
                  <a:srgbClr val="000099"/>
                </a:solidFill>
                <a:latin typeface="Calibri" panose="020F0502020204030204" pitchFamily="34" charset="0"/>
              </a:rPr>
              <a:t>Recubrimientos</a:t>
            </a:r>
          </a:p>
          <a:p>
            <a:pPr eaLnBrk="1" hangingPunct="1">
              <a:spcBef>
                <a:spcPts val="200"/>
              </a:spcBef>
              <a:buClrTx/>
              <a:buSzPts val="1600"/>
              <a:buFontTx/>
              <a:buAutoNum type="arabicPeriod"/>
            </a:pPr>
            <a:r>
              <a:rPr lang="es-ES" altLang="en-US" sz="1800" b="0" i="0">
                <a:solidFill>
                  <a:srgbClr val="000099"/>
                </a:solidFill>
                <a:latin typeface="Calibri" panose="020F0502020204030204" pitchFamily="34" charset="0"/>
              </a:rPr>
              <a:t>Diseño</a:t>
            </a:r>
          </a:p>
          <a:p>
            <a:pPr eaLnBrk="1" hangingPunct="1">
              <a:spcBef>
                <a:spcPts val="200"/>
              </a:spcBef>
              <a:buClrTx/>
              <a:buSzPts val="1600"/>
              <a:buFontTx/>
              <a:buAutoNum type="arabicPeriod"/>
            </a:pPr>
            <a:r>
              <a:rPr lang="es-ES" altLang="en-US" sz="1800" b="0" i="0">
                <a:solidFill>
                  <a:srgbClr val="000099"/>
                </a:solidFill>
                <a:latin typeface="Calibri" panose="020F0502020204030204" pitchFamily="34" charset="0"/>
              </a:rPr>
              <a:t>Protección catódica</a:t>
            </a:r>
          </a:p>
          <a:p>
            <a:pPr eaLnBrk="1" hangingPunct="1">
              <a:spcBef>
                <a:spcPts val="200"/>
              </a:spcBef>
              <a:buClrTx/>
              <a:buSzPts val="1600"/>
              <a:buFontTx/>
              <a:buAutoNum type="arabicPeriod"/>
            </a:pPr>
            <a:r>
              <a:rPr lang="es-ES" altLang="en-US" sz="1800" b="0" i="0">
                <a:solidFill>
                  <a:srgbClr val="000099"/>
                </a:solidFill>
                <a:latin typeface="Calibri" panose="020F0502020204030204" pitchFamily="34" charset="0"/>
              </a:rPr>
              <a:t>Protección anódica</a:t>
            </a:r>
          </a:p>
          <a:p>
            <a:pPr eaLnBrk="1" hangingPunct="1">
              <a:spcBef>
                <a:spcPts val="200"/>
              </a:spcBef>
              <a:buClrTx/>
              <a:buSzPts val="1600"/>
              <a:buFontTx/>
              <a:buAutoNum type="arabicPeriod"/>
            </a:pPr>
            <a:r>
              <a:rPr lang="es-ES" altLang="en-US" sz="1800" b="0" i="0">
                <a:solidFill>
                  <a:srgbClr val="000099"/>
                </a:solidFill>
                <a:latin typeface="Calibri" panose="020F0502020204030204" pitchFamily="34" charset="0"/>
              </a:rPr>
              <a:t>Control de los factores ambientales</a:t>
            </a:r>
          </a:p>
        </p:txBody>
      </p:sp>
      <p:sp>
        <p:nvSpPr>
          <p:cNvPr id="35849" name="Rectangle 3"/>
          <p:cNvSpPr>
            <a:spLocks noChangeArrowheads="1"/>
          </p:cNvSpPr>
          <p:nvPr/>
        </p:nvSpPr>
        <p:spPr bwMode="auto">
          <a:xfrm>
            <a:off x="681038" y="3806825"/>
            <a:ext cx="4395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n-US" i="0">
                <a:latin typeface="Calibri" panose="020F0502020204030204" pitchFamily="34" charset="0"/>
              </a:rPr>
              <a:t> </a:t>
            </a:r>
            <a:r>
              <a:rPr lang="es-ES" altLang="en-US" b="0" i="0">
                <a:latin typeface="Calibri" panose="020F0502020204030204" pitchFamily="34" charset="0"/>
              </a:rPr>
              <a:t>Selección del material</a:t>
            </a:r>
            <a:endParaRPr lang="es-ES" altLang="en-US" i="0">
              <a:latin typeface="Calibri" panose="020F0502020204030204" pitchFamily="34" charset="0"/>
            </a:endParaRPr>
          </a:p>
        </p:txBody>
      </p:sp>
      <p:sp>
        <p:nvSpPr>
          <p:cNvPr id="35850" name="Rectangle 3"/>
          <p:cNvSpPr>
            <a:spLocks noChangeArrowheads="1"/>
          </p:cNvSpPr>
          <p:nvPr/>
        </p:nvSpPr>
        <p:spPr bwMode="auto">
          <a:xfrm>
            <a:off x="971550" y="4311650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80975" indent="-180975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s-ES" altLang="en-US" sz="1800" b="0" i="0">
                <a:latin typeface="Times New Roman" panose="02020603050405020304" pitchFamily="18" charset="0"/>
                <a:sym typeface="Wingdings" panose="05000000000000000000" pitchFamily="2" charset="2"/>
              </a:rPr>
              <a:t>Consiste en seleccionar la combinación de materiales más adecuados para una aplicación determinada. Criterios de selección: </a:t>
            </a:r>
          </a:p>
        </p:txBody>
      </p:sp>
      <p:sp>
        <p:nvSpPr>
          <p:cNvPr id="35851" name="Line 18"/>
          <p:cNvSpPr>
            <a:spLocks noChangeShapeType="1"/>
          </p:cNvSpPr>
          <p:nvPr/>
        </p:nvSpPr>
        <p:spPr bwMode="auto">
          <a:xfrm>
            <a:off x="5003800" y="1700213"/>
            <a:ext cx="0" cy="1743075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5852" name="Rectangle 3"/>
          <p:cNvSpPr>
            <a:spLocks noChangeArrowheads="1"/>
          </p:cNvSpPr>
          <p:nvPr/>
        </p:nvSpPr>
        <p:spPr bwMode="auto">
          <a:xfrm>
            <a:off x="1547813" y="4941888"/>
            <a:ext cx="6840537" cy="124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6700" indent="-26670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200"/>
              </a:spcBef>
              <a:buClrTx/>
              <a:buSzPts val="1600"/>
            </a:pPr>
            <a:r>
              <a:rPr lang="es-ES" altLang="en-US" sz="1800" b="0" i="0">
                <a:solidFill>
                  <a:srgbClr val="000099"/>
                </a:solidFill>
                <a:latin typeface="Calibri" panose="020F0502020204030204" pitchFamily="34" charset="0"/>
              </a:rPr>
              <a:t>en medios ácidos (no oxidantes ni reductores) y en soluciones acuosas sin O</a:t>
            </a:r>
            <a:r>
              <a:rPr lang="es-ES" altLang="en-US" sz="1800" b="0" i="0" baseline="-25000">
                <a:solidFill>
                  <a:srgbClr val="000099"/>
                </a:solidFill>
                <a:latin typeface="Calibri" panose="020F0502020204030204" pitchFamily="34" charset="0"/>
              </a:rPr>
              <a:t>2</a:t>
            </a:r>
            <a:r>
              <a:rPr lang="es-ES" altLang="en-US" sz="1800" b="0" i="0">
                <a:solidFill>
                  <a:srgbClr val="000099"/>
                </a:solidFill>
                <a:latin typeface="Calibri" panose="020F0502020204030204" pitchFamily="34" charset="0"/>
              </a:rPr>
              <a:t>, utilizar aleaciones de Ni-Cr</a:t>
            </a:r>
          </a:p>
          <a:p>
            <a:pPr eaLnBrk="1" hangingPunct="1">
              <a:spcBef>
                <a:spcPts val="200"/>
              </a:spcBef>
              <a:buClrTx/>
              <a:buSzPts val="1600"/>
            </a:pPr>
            <a:r>
              <a:rPr lang="es-ES" altLang="en-US" sz="1800" b="0" i="0">
                <a:solidFill>
                  <a:srgbClr val="000099"/>
                </a:solidFill>
                <a:latin typeface="Calibri" panose="020F0502020204030204" pitchFamily="34" charset="0"/>
              </a:rPr>
              <a:t>para condiciones oxidantes, emplear aleaciones de cromo</a:t>
            </a:r>
          </a:p>
          <a:p>
            <a:pPr eaLnBrk="1" hangingPunct="1">
              <a:spcBef>
                <a:spcPts val="200"/>
              </a:spcBef>
              <a:buClrTx/>
              <a:buSzPts val="1600"/>
            </a:pPr>
            <a:r>
              <a:rPr lang="es-ES" altLang="en-US" sz="1800" b="0" i="0">
                <a:solidFill>
                  <a:srgbClr val="000099"/>
                </a:solidFill>
                <a:latin typeface="Calibri" panose="020F0502020204030204" pitchFamily="34" charset="0"/>
              </a:rPr>
              <a:t>para condiciones muy oxidantes, utilizar aleaciones de titanio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 i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 i="0">
                <a:solidFill>
                  <a:schemeClr val="tx1"/>
                </a:solidFill>
                <a:latin typeface="Calibri" panose="020F0502020204030204" pitchFamily="34" charset="0"/>
              </a:rPr>
              <a:t>Tema 13. Metales de transición. Corrosión metálica</a:t>
            </a: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 i="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6869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3D44461-EDA0-4955-8F48-5C119A2D41E8}" type="slidenum">
              <a:rPr kumimoji="0" lang="en-US" altLang="en-US" sz="1400" b="0" i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kumimoji="0" lang="en-US" altLang="en-US" sz="1400" b="0" i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n-US" sz="2000" i="0">
                <a:solidFill>
                  <a:schemeClr val="accent1"/>
                </a:solidFill>
                <a:latin typeface="Arial" panose="020B0604020202020204" pitchFamily="34" charset="0"/>
              </a:rPr>
              <a:t>Prevención y control de la corrosión</a:t>
            </a:r>
          </a:p>
        </p:txBody>
      </p:sp>
      <p:sp>
        <p:nvSpPr>
          <p:cNvPr id="36871" name="Rectangle 3"/>
          <p:cNvSpPr>
            <a:spLocks noChangeArrowheads="1"/>
          </p:cNvSpPr>
          <p:nvPr/>
        </p:nvSpPr>
        <p:spPr bwMode="auto">
          <a:xfrm>
            <a:off x="681038" y="1268413"/>
            <a:ext cx="43957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n-US" i="0">
                <a:latin typeface="Calibri" panose="020F0502020204030204" pitchFamily="34" charset="0"/>
              </a:rPr>
              <a:t> Recubrimientos protectores</a:t>
            </a:r>
          </a:p>
        </p:txBody>
      </p:sp>
      <p:sp>
        <p:nvSpPr>
          <p:cNvPr id="36872" name="Rectangle 3"/>
          <p:cNvSpPr>
            <a:spLocks noChangeArrowheads="1"/>
          </p:cNvSpPr>
          <p:nvPr/>
        </p:nvSpPr>
        <p:spPr bwMode="auto">
          <a:xfrm>
            <a:off x="946150" y="1808163"/>
            <a:ext cx="7891463" cy="197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630238" indent="-182563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Tx/>
              <a:buSzPts val="1600"/>
            </a:pPr>
            <a:r>
              <a:rPr lang="es-ES" altLang="en-US" sz="1800" i="0">
                <a:latin typeface="Calibri" panose="020F0502020204030204" pitchFamily="34" charset="0"/>
              </a:rPr>
              <a:t>Recubrimientos metálicos</a:t>
            </a:r>
            <a:r>
              <a:rPr lang="es-ES" altLang="en-US" sz="1800" b="0" i="0">
                <a:solidFill>
                  <a:srgbClr val="5F5F5F"/>
                </a:solidFill>
                <a:latin typeface="Calibri" panose="020F0502020204030204" pitchFamily="34" charset="0"/>
              </a:rPr>
              <a:t>. Aplicación de una capa fina de un metal protector sobre el que se quiere proteger</a:t>
            </a:r>
          </a:p>
          <a:p>
            <a:pPr lvl="1" eaLnBrk="1" hangingPunct="1">
              <a:spcBef>
                <a:spcPts val="388"/>
              </a:spcBef>
              <a:buSzPts val="1600"/>
              <a:buFont typeface="Arial" panose="020B0604020202020204" pitchFamily="34" charset="0"/>
              <a:buChar char="•"/>
            </a:pPr>
            <a:r>
              <a:rPr lang="es-ES" altLang="en-US" sz="1600" b="0" i="0">
                <a:solidFill>
                  <a:srgbClr val="000099"/>
                </a:solidFill>
                <a:latin typeface="Calibri" panose="020F0502020204030204" pitchFamily="34" charset="0"/>
              </a:rPr>
              <a:t>Ejemplo: recubrimiento  de Zn sobre acero, por inmersión o por deposición electro-lítica, actuando el metal a recubrir como cátodo y como electrolito una sal de cinc</a:t>
            </a:r>
          </a:p>
          <a:p>
            <a:pPr lvl="1" eaLnBrk="1" hangingPunct="1">
              <a:spcBef>
                <a:spcPts val="388"/>
              </a:spcBef>
              <a:buSzPts val="1600"/>
              <a:buFont typeface="Arial" panose="020B0604020202020204" pitchFamily="34" charset="0"/>
              <a:buChar char="•"/>
            </a:pPr>
            <a:r>
              <a:rPr lang="es-ES" altLang="en-US" sz="1600" b="0" i="0">
                <a:solidFill>
                  <a:srgbClr val="000099"/>
                </a:solidFill>
                <a:latin typeface="Calibri" panose="020F0502020204030204" pitchFamily="34" charset="0"/>
              </a:rPr>
              <a:t>Otros ejemplos: deposición de una capa de estaño sobre hierro en la </a:t>
            </a:r>
            <a:r>
              <a:rPr lang="es-ES" altLang="en-US" sz="1600" b="0">
                <a:solidFill>
                  <a:srgbClr val="000099"/>
                </a:solidFill>
                <a:latin typeface="Calibri" panose="020F0502020204030204" pitchFamily="34" charset="0"/>
              </a:rPr>
              <a:t>hojalata</a:t>
            </a:r>
            <a:r>
              <a:rPr lang="es-ES" altLang="en-US" sz="1600" b="0" i="0">
                <a:solidFill>
                  <a:srgbClr val="000099"/>
                </a:solidFill>
                <a:latin typeface="Calibri" panose="020F0502020204030204" pitchFamily="34" charset="0"/>
              </a:rPr>
              <a:t>; el </a:t>
            </a:r>
            <a:r>
              <a:rPr lang="es-ES" altLang="en-US" sz="1600" b="0">
                <a:solidFill>
                  <a:srgbClr val="000099"/>
                </a:solidFill>
                <a:latin typeface="Calibri" panose="020F0502020204030204" pitchFamily="34" charset="0"/>
              </a:rPr>
              <a:t>cromado</a:t>
            </a:r>
            <a:r>
              <a:rPr lang="es-ES" altLang="en-US" sz="1600" b="0" i="0">
                <a:solidFill>
                  <a:srgbClr val="000099"/>
                </a:solidFill>
                <a:latin typeface="Calibri" panose="020F0502020204030204" pitchFamily="34" charset="0"/>
              </a:rPr>
              <a:t> de hierros y aceros; la protección por </a:t>
            </a:r>
            <a:r>
              <a:rPr lang="es-ES" altLang="en-US" sz="1600" b="0">
                <a:solidFill>
                  <a:srgbClr val="000099"/>
                </a:solidFill>
                <a:latin typeface="Calibri" panose="020F0502020204030204" pitchFamily="34" charset="0"/>
              </a:rPr>
              <a:t>chapeado</a:t>
            </a:r>
            <a:r>
              <a:rPr lang="es-ES" altLang="en-US" sz="1600" b="0" i="0">
                <a:solidFill>
                  <a:srgbClr val="000099"/>
                </a:solidFill>
                <a:latin typeface="Calibri" panose="020F0502020204030204" pitchFamily="34" charset="0"/>
              </a:rPr>
              <a:t>, aplicando por laminación el metal protector sobre el metal base.  </a:t>
            </a:r>
            <a:endParaRPr lang="es-ES" altLang="en-US" sz="1600" b="0" i="0">
              <a:latin typeface="Calibri" panose="020F0502020204030204" pitchFamily="34" charset="0"/>
            </a:endParaRPr>
          </a:p>
        </p:txBody>
      </p:sp>
      <p:sp>
        <p:nvSpPr>
          <p:cNvPr id="36873" name="Rectangle 3"/>
          <p:cNvSpPr>
            <a:spLocks noChangeArrowheads="1"/>
          </p:cNvSpPr>
          <p:nvPr/>
        </p:nvSpPr>
        <p:spPr bwMode="auto">
          <a:xfrm>
            <a:off x="946150" y="3860800"/>
            <a:ext cx="76581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630238" indent="-182563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Tx/>
              <a:buSzPts val="1600"/>
            </a:pPr>
            <a:r>
              <a:rPr lang="es-ES" altLang="en-US" sz="1800" i="0">
                <a:latin typeface="Calibri" panose="020F0502020204030204" pitchFamily="34" charset="0"/>
              </a:rPr>
              <a:t>Recubrimientos inorgánicos</a:t>
            </a:r>
            <a:r>
              <a:rPr lang="es-ES" altLang="en-US" sz="1800" b="0" i="0">
                <a:solidFill>
                  <a:srgbClr val="5F5F5F"/>
                </a:solidFill>
                <a:latin typeface="Calibri" panose="020F0502020204030204" pitchFamily="34" charset="0"/>
              </a:rPr>
              <a:t>. Aplicación de una capa de un material inorgánico sobre el metal a proteger</a:t>
            </a:r>
          </a:p>
          <a:p>
            <a:pPr lvl="1" eaLnBrk="1" hangingPunct="1">
              <a:spcBef>
                <a:spcPts val="388"/>
              </a:spcBef>
              <a:buSzPts val="1600"/>
              <a:buFont typeface="Arial" panose="020B0604020202020204" pitchFamily="34" charset="0"/>
              <a:buChar char="•"/>
            </a:pPr>
            <a:r>
              <a:rPr lang="es-ES" altLang="en-US" sz="1600" b="0" i="0">
                <a:solidFill>
                  <a:srgbClr val="000099"/>
                </a:solidFill>
                <a:latin typeface="Calibri" panose="020F0502020204030204" pitchFamily="34" charset="0"/>
              </a:rPr>
              <a:t>Ejemplo: material cerámico sobre acero (aunque con problemas de adherencia), o fosfatación del acero (tratamiento con ortofosfato ácido de cinc)</a:t>
            </a:r>
          </a:p>
        </p:txBody>
      </p:sp>
      <p:sp>
        <p:nvSpPr>
          <p:cNvPr id="36874" name="Rectangle 3"/>
          <p:cNvSpPr>
            <a:spLocks noChangeArrowheads="1"/>
          </p:cNvSpPr>
          <p:nvPr/>
        </p:nvSpPr>
        <p:spPr bwMode="auto">
          <a:xfrm>
            <a:off x="946150" y="5268913"/>
            <a:ext cx="76581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630238" indent="-182563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Tx/>
              <a:buSzPts val="1600"/>
            </a:pPr>
            <a:r>
              <a:rPr lang="es-ES" altLang="en-US" sz="1800" i="0">
                <a:latin typeface="Calibri" panose="020F0502020204030204" pitchFamily="34" charset="0"/>
              </a:rPr>
              <a:t>Recubrimientos orgánicos</a:t>
            </a:r>
            <a:r>
              <a:rPr lang="es-ES" altLang="en-US" sz="1800" b="0" i="0">
                <a:solidFill>
                  <a:srgbClr val="5F5F5F"/>
                </a:solidFill>
                <a:latin typeface="Calibri" panose="020F0502020204030204" pitchFamily="34" charset="0"/>
              </a:rPr>
              <a:t>. Recubrir la superficie a proteger mediante pinturas, barnices y lacas, o con polímeros orgánicos. </a:t>
            </a:r>
          </a:p>
          <a:p>
            <a:pPr lvl="1" eaLnBrk="1" hangingPunct="1">
              <a:spcBef>
                <a:spcPts val="388"/>
              </a:spcBef>
              <a:buSzPts val="1600"/>
              <a:buFont typeface="Arial" panose="020B0604020202020204" pitchFamily="34" charset="0"/>
              <a:buChar char="•"/>
            </a:pPr>
            <a:r>
              <a:rPr lang="es-ES" altLang="en-US" sz="1600" b="0" i="0">
                <a:solidFill>
                  <a:srgbClr val="000099"/>
                </a:solidFill>
                <a:latin typeface="Calibri" panose="020F0502020204030204" pitchFamily="34" charset="0"/>
              </a:rPr>
              <a:t>Requisito: preparación adecuada de la superficie del metal con una capa base adherente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 i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 i="0">
                <a:solidFill>
                  <a:schemeClr val="tx1"/>
                </a:solidFill>
                <a:latin typeface="Calibri" panose="020F0502020204030204" pitchFamily="34" charset="0"/>
              </a:rPr>
              <a:t>Tema 13. Metales de transición. Corrosión metálica</a:t>
            </a:r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 i="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7893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E7BE6F7-5AC4-4840-89D7-B70578AA54AA}" type="slidenum">
              <a:rPr kumimoji="0" lang="en-US" altLang="en-US" sz="1400" b="0" i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kumimoji="0" lang="en-US" altLang="en-US" sz="1400" b="0" i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7894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n-US" sz="2000" i="0">
                <a:solidFill>
                  <a:schemeClr val="accent1"/>
                </a:solidFill>
                <a:latin typeface="Arial" panose="020B0604020202020204" pitchFamily="34" charset="0"/>
              </a:rPr>
              <a:t>Prevención y control de la corrosión</a:t>
            </a:r>
          </a:p>
        </p:txBody>
      </p:sp>
      <p:sp>
        <p:nvSpPr>
          <p:cNvPr id="37895" name="Rectangle 3"/>
          <p:cNvSpPr>
            <a:spLocks noChangeArrowheads="1"/>
          </p:cNvSpPr>
          <p:nvPr/>
        </p:nvSpPr>
        <p:spPr bwMode="auto">
          <a:xfrm>
            <a:off x="681038" y="3068638"/>
            <a:ext cx="43957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n-US" i="0">
                <a:latin typeface="Calibri" panose="020F0502020204030204" pitchFamily="34" charset="0"/>
              </a:rPr>
              <a:t> Protección mediante diseño</a:t>
            </a:r>
          </a:p>
        </p:txBody>
      </p:sp>
      <p:sp>
        <p:nvSpPr>
          <p:cNvPr id="37896" name="Rectangle 3"/>
          <p:cNvSpPr>
            <a:spLocks noChangeArrowheads="1"/>
          </p:cNvSpPr>
          <p:nvPr/>
        </p:nvSpPr>
        <p:spPr bwMode="auto">
          <a:xfrm>
            <a:off x="946150" y="1412875"/>
            <a:ext cx="76581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630238" indent="-182563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Tx/>
              <a:buSzPts val="1600"/>
            </a:pPr>
            <a:r>
              <a:rPr lang="es-ES" altLang="en-US" sz="1800" i="0">
                <a:latin typeface="Calibri" panose="020F0502020204030204" pitchFamily="34" charset="0"/>
              </a:rPr>
              <a:t>Inhibidores</a:t>
            </a:r>
            <a:r>
              <a:rPr lang="es-ES" altLang="en-US" sz="1800" b="0" i="0">
                <a:solidFill>
                  <a:srgbClr val="5F5F5F"/>
                </a:solidFill>
                <a:latin typeface="Calibri" panose="020F0502020204030204" pitchFamily="34" charset="0"/>
              </a:rPr>
              <a:t>. Sustancias que añadidas al electrolito se fijan en la superficie del ánodo o cátodo, produciendo una polarización que impide que la corrosión progrese. </a:t>
            </a:r>
          </a:p>
          <a:p>
            <a:pPr lvl="1" eaLnBrk="1" hangingPunct="1">
              <a:spcBef>
                <a:spcPts val="388"/>
              </a:spcBef>
              <a:buSzPts val="1600"/>
              <a:buFont typeface="Arial" panose="020B0604020202020204" pitchFamily="34" charset="0"/>
              <a:buChar char="•"/>
            </a:pPr>
            <a:r>
              <a:rPr lang="es-ES" altLang="en-US" sz="1600" b="0" i="0">
                <a:solidFill>
                  <a:srgbClr val="000099"/>
                </a:solidFill>
                <a:latin typeface="Calibri" panose="020F0502020204030204" pitchFamily="34" charset="0"/>
              </a:rPr>
              <a:t>Ejemplo: los iones cromato (CrO</a:t>
            </a:r>
            <a:r>
              <a:rPr lang="es-ES" altLang="en-US" sz="1600" b="0" i="0" baseline="-25000">
                <a:solidFill>
                  <a:srgbClr val="000099"/>
                </a:solidFill>
                <a:latin typeface="Calibri" panose="020F0502020204030204" pitchFamily="34" charset="0"/>
              </a:rPr>
              <a:t>4</a:t>
            </a:r>
            <a:r>
              <a:rPr lang="es-ES" altLang="en-US" sz="1600" b="0" i="0" baseline="30000">
                <a:solidFill>
                  <a:srgbClr val="000099"/>
                </a:solidFill>
                <a:latin typeface="Calibri" panose="020F0502020204030204" pitchFamily="34" charset="0"/>
              </a:rPr>
              <a:t>=</a:t>
            </a:r>
            <a:r>
              <a:rPr lang="es-ES" altLang="en-US" sz="1600" b="0" i="0">
                <a:solidFill>
                  <a:srgbClr val="000099"/>
                </a:solidFill>
                <a:latin typeface="Calibri" panose="020F0502020204030204" pitchFamily="34" charset="0"/>
              </a:rPr>
              <a:t>) producen una fuerte polarización en el ánodo, como en los radiadores de los automóviles</a:t>
            </a:r>
          </a:p>
        </p:txBody>
      </p:sp>
      <p:sp>
        <p:nvSpPr>
          <p:cNvPr id="37897" name="Rectangle 3"/>
          <p:cNvSpPr>
            <a:spLocks noChangeArrowheads="1"/>
          </p:cNvSpPr>
          <p:nvPr/>
        </p:nvSpPr>
        <p:spPr bwMode="auto">
          <a:xfrm>
            <a:off x="971550" y="3530600"/>
            <a:ext cx="7848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80975" indent="-180975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s-ES" altLang="en-US" sz="1800" b="0" i="0">
                <a:latin typeface="Times New Roman" panose="02020603050405020304" pitchFamily="18" charset="0"/>
                <a:sym typeface="Wingdings" panose="05000000000000000000" pitchFamily="2" charset="2"/>
              </a:rPr>
              <a:t>Se puede reducir o evitar la corrosión mediante un diseño adecuado de las estructuras metálicas. Algunos factores a considerar: </a:t>
            </a:r>
          </a:p>
        </p:txBody>
      </p:sp>
      <p:sp>
        <p:nvSpPr>
          <p:cNvPr id="37898" name="Rectangle 3"/>
          <p:cNvSpPr>
            <a:spLocks noChangeArrowheads="1"/>
          </p:cNvSpPr>
          <p:nvPr/>
        </p:nvSpPr>
        <p:spPr bwMode="auto">
          <a:xfrm>
            <a:off x="1547813" y="4160838"/>
            <a:ext cx="6840537" cy="210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6700" indent="-26670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200"/>
              </a:spcBef>
              <a:buClrTx/>
              <a:buSzPts val="1600"/>
            </a:pPr>
            <a:r>
              <a:rPr lang="es-ES" altLang="en-US" sz="1800" b="0" i="0">
                <a:solidFill>
                  <a:srgbClr val="000099"/>
                </a:solidFill>
                <a:latin typeface="Calibri" panose="020F0502020204030204" pitchFamily="34" charset="0"/>
              </a:rPr>
              <a:t>Impedir la formación de celdas galvanicas, por ejemplo, evitando el contacto entre metales mediante separadores de plástico</a:t>
            </a:r>
          </a:p>
          <a:p>
            <a:pPr eaLnBrk="1" hangingPunct="1">
              <a:spcBef>
                <a:spcPts val="200"/>
              </a:spcBef>
              <a:buClrTx/>
              <a:buSzPts val="1600"/>
            </a:pPr>
            <a:r>
              <a:rPr lang="es-ES" altLang="en-US" sz="1800" b="0" i="0">
                <a:solidFill>
                  <a:srgbClr val="000099"/>
                </a:solidFill>
                <a:latin typeface="Calibri" panose="020F0502020204030204" pitchFamily="34" charset="0"/>
              </a:rPr>
              <a:t>Procurar una relación de áreas anódica/catódica elevada</a:t>
            </a:r>
          </a:p>
          <a:p>
            <a:pPr eaLnBrk="1" hangingPunct="1">
              <a:spcBef>
                <a:spcPts val="200"/>
              </a:spcBef>
              <a:buClrTx/>
              <a:buSzPts val="1600"/>
            </a:pPr>
            <a:r>
              <a:rPr lang="es-ES" altLang="en-US" sz="1800" b="0" i="0">
                <a:solidFill>
                  <a:srgbClr val="000099"/>
                </a:solidFill>
                <a:latin typeface="Calibri" panose="020F0502020204030204" pitchFamily="34" charset="0"/>
              </a:rPr>
              <a:t>Evitar acumulación de líquidos en huecos y hendiduras, y evitar la aireación en los tanques para evitar la corrosión de nivel</a:t>
            </a:r>
          </a:p>
          <a:p>
            <a:pPr eaLnBrk="1" hangingPunct="1">
              <a:spcBef>
                <a:spcPts val="200"/>
              </a:spcBef>
              <a:buClrTx/>
              <a:buSzPts val="1600"/>
            </a:pPr>
            <a:r>
              <a:rPr lang="es-ES" altLang="en-US" sz="1800" b="0" i="0">
                <a:solidFill>
                  <a:srgbClr val="000099"/>
                </a:solidFill>
                <a:latin typeface="Calibri" panose="020F0502020204030204" pitchFamily="34" charset="0"/>
              </a:rPr>
              <a:t>Utilizar electrodos de hierro para soldadura en lugar de otras aleaciones (Sn/Pb)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 i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 i="0">
                <a:solidFill>
                  <a:schemeClr val="tx1"/>
                </a:solidFill>
                <a:latin typeface="Calibri" panose="020F0502020204030204" pitchFamily="34" charset="0"/>
              </a:rPr>
              <a:t>Tema 13. Metales de transición. Corrosión metálica</a:t>
            </a:r>
          </a:p>
        </p:txBody>
      </p:sp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 i="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8917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571FAFB-8C07-46CF-AA8F-8FB175C32411}" type="slidenum">
              <a:rPr kumimoji="0" lang="en-US" altLang="en-US" sz="1400" b="0" i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kumimoji="0" lang="en-US" altLang="en-US" sz="1400" b="0" i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8918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n-US" sz="2000" i="0">
                <a:solidFill>
                  <a:schemeClr val="accent1"/>
                </a:solidFill>
                <a:latin typeface="Arial" panose="020B0604020202020204" pitchFamily="34" charset="0"/>
              </a:rPr>
              <a:t>Prevención y control de la corrosión</a:t>
            </a:r>
          </a:p>
        </p:txBody>
      </p:sp>
      <p:sp>
        <p:nvSpPr>
          <p:cNvPr id="38919" name="Rectangle 3"/>
          <p:cNvSpPr>
            <a:spLocks noChangeArrowheads="1"/>
          </p:cNvSpPr>
          <p:nvPr/>
        </p:nvSpPr>
        <p:spPr bwMode="auto">
          <a:xfrm>
            <a:off x="681038" y="1341438"/>
            <a:ext cx="43957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n-US" i="0">
                <a:latin typeface="Calibri" panose="020F0502020204030204" pitchFamily="34" charset="0"/>
              </a:rPr>
              <a:t> Protección catódica</a:t>
            </a:r>
          </a:p>
        </p:txBody>
      </p:sp>
      <p:sp>
        <p:nvSpPr>
          <p:cNvPr id="38920" name="Rectangle 3"/>
          <p:cNvSpPr>
            <a:spLocks noChangeArrowheads="1"/>
          </p:cNvSpPr>
          <p:nvPr/>
        </p:nvSpPr>
        <p:spPr bwMode="auto">
          <a:xfrm>
            <a:off x="971550" y="1773238"/>
            <a:ext cx="78486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80975" indent="-180975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s-ES" altLang="en-US" sz="1800" b="0" i="0">
                <a:latin typeface="Times New Roman" panose="02020603050405020304" pitchFamily="18" charset="0"/>
                <a:sym typeface="Wingdings" panose="05000000000000000000" pitchFamily="2" charset="2"/>
              </a:rPr>
              <a:t>Se suministran electrones al metal a proteger, conectándolo eléctricamente a otro más activo (más anódico). A este se le llama </a:t>
            </a:r>
            <a:r>
              <a:rPr lang="es-ES" altLang="en-US" sz="1800">
                <a:latin typeface="Times New Roman" panose="02020603050405020304" pitchFamily="18" charset="0"/>
                <a:sym typeface="Wingdings" panose="05000000000000000000" pitchFamily="2" charset="2"/>
              </a:rPr>
              <a:t>electrodo de sacrificio</a:t>
            </a:r>
            <a:r>
              <a:rPr lang="es-ES" altLang="en-US" sz="1800" b="0" i="0">
                <a:latin typeface="Times New Roman" panose="02020603050405020304" pitchFamily="18" charset="0"/>
                <a:sym typeface="Wingdings" panose="05000000000000000000" pitchFamily="2" charset="2"/>
              </a:rPr>
              <a:t>, y se oxida en lugar del metal a proteger. Ejemplos: el cinc o el magnesio protegen al hierro</a:t>
            </a:r>
          </a:p>
          <a:p>
            <a:pPr eaLnBrk="1" hangingPunct="1">
              <a:buClr>
                <a:srgbClr val="CC0000"/>
              </a:buClr>
            </a:pPr>
            <a:r>
              <a:rPr lang="es-ES" altLang="en-US" sz="1800" b="0" i="0">
                <a:latin typeface="Times New Roman" panose="02020603050405020304" pitchFamily="18" charset="0"/>
                <a:sym typeface="Wingdings" panose="05000000000000000000" pitchFamily="2" charset="2"/>
              </a:rPr>
              <a:t>Otra alternativa es usar una fuente externa de corriente continua, con un potencial mayor que el potencial de oxidación. El terminal negativo se conecta a la estructura metálica (normalmente enterrada), y el positivo a un electrodo inerte.</a:t>
            </a:r>
          </a:p>
        </p:txBody>
      </p:sp>
      <p:sp>
        <p:nvSpPr>
          <p:cNvPr id="38921" name="Rectangle 3"/>
          <p:cNvSpPr>
            <a:spLocks noChangeArrowheads="1"/>
          </p:cNvSpPr>
          <p:nvPr/>
        </p:nvSpPr>
        <p:spPr bwMode="auto">
          <a:xfrm>
            <a:off x="681038" y="3716338"/>
            <a:ext cx="43957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n-US" i="0">
                <a:latin typeface="Calibri" panose="020F0502020204030204" pitchFamily="34" charset="0"/>
              </a:rPr>
              <a:t> Protección anódica</a:t>
            </a:r>
          </a:p>
        </p:txBody>
      </p:sp>
      <p:sp>
        <p:nvSpPr>
          <p:cNvPr id="38922" name="Rectangle 3"/>
          <p:cNvSpPr>
            <a:spLocks noChangeArrowheads="1"/>
          </p:cNvSpPr>
          <p:nvPr/>
        </p:nvSpPr>
        <p:spPr bwMode="auto">
          <a:xfrm>
            <a:off x="971550" y="4179888"/>
            <a:ext cx="784860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80975" indent="-180975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s-ES" altLang="en-US" sz="1800" b="0" i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Se forma una película pasiva sobre el metal a proteger, mediante la aplicación externa de una corriente eléctrica al ánodo. Es necesario un control riguroso de la corriente mediante un potenciostato.</a:t>
            </a:r>
          </a:p>
          <a:p>
            <a:pPr eaLnBrk="1" hangingPunct="1">
              <a:buClr>
                <a:srgbClr val="CC0000"/>
              </a:buClr>
            </a:pPr>
            <a:r>
              <a:rPr lang="es-ES" altLang="en-US" sz="1800" b="0" i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También se puede producirse pasivación anódica mediante soluciones concentradas de un agente oxidante fuerte. </a:t>
            </a:r>
          </a:p>
        </p:txBody>
      </p:sp>
      <p:sp>
        <p:nvSpPr>
          <p:cNvPr id="38923" name="Rectangle 3"/>
          <p:cNvSpPr>
            <a:spLocks noChangeArrowheads="1"/>
          </p:cNvSpPr>
          <p:nvPr/>
        </p:nvSpPr>
        <p:spPr bwMode="auto">
          <a:xfrm>
            <a:off x="946150" y="5724525"/>
            <a:ext cx="76581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630238" indent="-182563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>
              <a:spcBef>
                <a:spcPts val="388"/>
              </a:spcBef>
              <a:buSzPts val="1600"/>
              <a:buFont typeface="Arial" panose="020B0604020202020204" pitchFamily="34" charset="0"/>
              <a:buChar char="•"/>
            </a:pPr>
            <a:r>
              <a:rPr lang="es-ES" altLang="en-US" sz="1600" b="0" i="0">
                <a:solidFill>
                  <a:srgbClr val="000099"/>
                </a:solidFill>
                <a:latin typeface="Calibri" panose="020F0502020204030204" pitchFamily="34" charset="0"/>
              </a:rPr>
              <a:t>Ejemplo: tratamiento del hierro con ácido nítrico concentrado; anodizar (recubrimiento de óxido) el aluminio mediante un proceso electroquímico en el que el aluminio se usa como ánodo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 i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 i="0">
                <a:solidFill>
                  <a:schemeClr val="tx1"/>
                </a:solidFill>
                <a:latin typeface="Calibri" panose="020F0502020204030204" pitchFamily="34" charset="0"/>
              </a:rPr>
              <a:t>Tema 13. Metales de transición. Corrosión metálica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 i="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9941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18536E3-7480-46F4-AE60-1442195E787D}" type="slidenum">
              <a:rPr kumimoji="0" lang="en-US" altLang="en-US" sz="1400" b="0" i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kumimoji="0" lang="en-US" altLang="en-US" sz="1400" b="0" i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430588" y="3357563"/>
            <a:ext cx="2293937" cy="550862"/>
          </a:xfrm>
          <a:prstGeom prst="rect">
            <a:avLst/>
          </a:prstGeom>
          <a:solidFill>
            <a:srgbClr val="FFCC99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es-ES" altLang="es-ES" i="0" kern="0" dirty="0" err="1" smtClean="0">
                <a:effectLst/>
                <a:latin typeface="Calibri" pitchFamily="34" charset="0"/>
              </a:rPr>
              <a:t>The</a:t>
            </a:r>
            <a:r>
              <a:rPr lang="es-ES" altLang="es-ES" i="0" kern="0" dirty="0" smtClean="0">
                <a:effectLst/>
                <a:latin typeface="Calibri" pitchFamily="34" charset="0"/>
              </a:rPr>
              <a:t> </a:t>
            </a:r>
            <a:r>
              <a:rPr lang="es-ES" altLang="es-ES" i="0" kern="0" dirty="0" err="1" smtClean="0">
                <a:effectLst/>
                <a:latin typeface="Calibri" pitchFamily="34" charset="0"/>
              </a:rPr>
              <a:t>end</a:t>
            </a:r>
            <a:endParaRPr lang="es-ES" altLang="es-ES" i="0" kern="0" dirty="0" smtClean="0">
              <a:effectLst/>
              <a:latin typeface="Calibri" pitchFamily="34" charset="0"/>
            </a:endParaRPr>
          </a:p>
        </p:txBody>
      </p:sp>
      <p:sp>
        <p:nvSpPr>
          <p:cNvPr id="39943" name="Rectangle 4"/>
          <p:cNvSpPr>
            <a:spLocks noChangeArrowheads="1"/>
          </p:cNvSpPr>
          <p:nvPr/>
        </p:nvSpPr>
        <p:spPr bwMode="auto">
          <a:xfrm>
            <a:off x="668338" y="2133600"/>
            <a:ext cx="7791450" cy="110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 i="0">
                <a:solidFill>
                  <a:srgbClr val="0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Tema 13.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 i="0">
                <a:solidFill>
                  <a:srgbClr val="0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Metales de transición.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 i="0">
                <a:solidFill>
                  <a:srgbClr val="0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Corrosión metálica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 i="0">
                <a:solidFill>
                  <a:srgbClr val="0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(Parte II)</a:t>
            </a:r>
          </a:p>
        </p:txBody>
      </p:sp>
      <p:sp>
        <p:nvSpPr>
          <p:cNvPr id="39944" name="Rectangle 4"/>
          <p:cNvSpPr>
            <a:spLocks noChangeArrowheads="1"/>
          </p:cNvSpPr>
          <p:nvPr/>
        </p:nvSpPr>
        <p:spPr bwMode="auto">
          <a:xfrm>
            <a:off x="1891830" y="4292600"/>
            <a:ext cx="5344466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 b="0" i="0" dirty="0">
                <a:solidFill>
                  <a:srgbClr val="4D4D4D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Nota: Esta presentación no incluye todos los apartados del tema en el libro de texto base y </a:t>
            </a:r>
            <a:r>
              <a:rPr lang="es-ES" altLang="es-ES" sz="1400" b="0" i="0" dirty="0" err="1">
                <a:solidFill>
                  <a:srgbClr val="4D4D4D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l@s</a:t>
            </a:r>
            <a:r>
              <a:rPr lang="es-ES" altLang="es-ES" sz="1400" b="0" i="0" dirty="0">
                <a:solidFill>
                  <a:srgbClr val="4D4D4D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altLang="es-ES" sz="1400" b="0" i="0" dirty="0" err="1">
                <a:solidFill>
                  <a:srgbClr val="4D4D4D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alumn@s</a:t>
            </a:r>
            <a:r>
              <a:rPr lang="es-ES" altLang="es-ES" sz="1400" b="0" i="0" dirty="0">
                <a:solidFill>
                  <a:srgbClr val="4D4D4D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deberán completar la información de forma personal de cara a su estudio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 i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 i="0">
                <a:solidFill>
                  <a:schemeClr val="tx1"/>
                </a:solidFill>
                <a:latin typeface="Calibri" panose="020F0502020204030204" pitchFamily="34" charset="0"/>
              </a:rPr>
              <a:t>Tema 13. Metales de transición. Corrosión metálica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 i="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17413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CD41EB5-BD8B-46F2-8E59-1FA735390128}" type="slidenum">
              <a:rPr kumimoji="0" lang="en-US" altLang="en-US" sz="1400" b="0" i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altLang="en-US" sz="1400" b="0" i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n-US" i="0">
                <a:solidFill>
                  <a:srgbClr val="000099"/>
                </a:solidFill>
                <a:latin typeface="Arial" panose="020B0604020202020204" pitchFamily="34" charset="0"/>
              </a:rPr>
              <a:t>9. Definición y tipos de corrosión</a:t>
            </a:r>
          </a:p>
        </p:txBody>
      </p:sp>
      <p:sp>
        <p:nvSpPr>
          <p:cNvPr id="17415" name="Rectangle 3"/>
          <p:cNvSpPr>
            <a:spLocks noChangeArrowheads="1"/>
          </p:cNvSpPr>
          <p:nvPr/>
        </p:nvSpPr>
        <p:spPr bwMode="auto">
          <a:xfrm>
            <a:off x="865188" y="1412875"/>
            <a:ext cx="7678737" cy="1141413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tIns="108000" rIns="144000" bIns="108000" anchor="ctr"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Tx/>
              <a:buNone/>
            </a:pPr>
            <a:r>
              <a:rPr lang="es-ES" altLang="en-US" sz="2000" b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Corrosión</a:t>
            </a:r>
            <a:r>
              <a:rPr lang="es-ES" altLang="en-US" sz="2000" b="0" i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deterioro o degradación de las propiedades de un material como consecuencia de un ataque químico por el entorno o el medio donde se encuentra o realiza su función. </a:t>
            </a:r>
          </a:p>
        </p:txBody>
      </p:sp>
      <p:sp>
        <p:nvSpPr>
          <p:cNvPr id="17416" name="Rectangle 3"/>
          <p:cNvSpPr>
            <a:spLocks noChangeArrowheads="1"/>
          </p:cNvSpPr>
          <p:nvPr/>
        </p:nvSpPr>
        <p:spPr bwMode="auto">
          <a:xfrm>
            <a:off x="755650" y="3346450"/>
            <a:ext cx="7470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à"/>
            </a:pPr>
            <a:r>
              <a:rPr lang="es-ES" altLang="en-US" sz="1800" b="0" i="0">
                <a:solidFill>
                  <a:srgbClr val="292929"/>
                </a:solidFill>
                <a:latin typeface="Calibri" panose="020F0502020204030204" pitchFamily="34" charset="0"/>
              </a:rPr>
              <a:t>Agentes químicos que propician la corrosión de materiales metálicos:</a:t>
            </a:r>
            <a:endParaRPr lang="es-ES" altLang="en-US" sz="1600" b="0" i="0">
              <a:solidFill>
                <a:srgbClr val="292929"/>
              </a:solidFill>
              <a:latin typeface="Calibri" panose="020F0502020204030204" pitchFamily="34" charset="0"/>
            </a:endParaRPr>
          </a:p>
        </p:txBody>
      </p:sp>
      <p:sp>
        <p:nvSpPr>
          <p:cNvPr id="17417" name="Rectangle 3"/>
          <p:cNvSpPr>
            <a:spLocks noChangeArrowheads="1"/>
          </p:cNvSpPr>
          <p:nvPr/>
        </p:nvSpPr>
        <p:spPr bwMode="auto">
          <a:xfrm>
            <a:off x="1116013" y="3716338"/>
            <a:ext cx="7705725" cy="87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Tx/>
              <a:buFontTx/>
              <a:buChar char="–"/>
            </a:pPr>
            <a:r>
              <a:rPr lang="es-ES" altLang="en-US" sz="1600" b="0" i="0">
                <a:solidFill>
                  <a:srgbClr val="000099"/>
                </a:solidFill>
                <a:latin typeface="Calibri" panose="020F0502020204030204" pitchFamily="34" charset="0"/>
              </a:rPr>
              <a:t>Sustancias y </a:t>
            </a:r>
            <a:r>
              <a:rPr lang="es-ES" altLang="en-US" sz="1600" i="0">
                <a:solidFill>
                  <a:srgbClr val="000099"/>
                </a:solidFill>
                <a:latin typeface="Calibri" panose="020F0502020204030204" pitchFamily="34" charset="0"/>
              </a:rPr>
              <a:t>reactivos comunes</a:t>
            </a:r>
            <a:r>
              <a:rPr lang="es-ES" altLang="en-US" sz="1600" b="0" i="0">
                <a:solidFill>
                  <a:srgbClr val="000099"/>
                </a:solidFill>
                <a:latin typeface="Calibri" panose="020F0502020204030204" pitchFamily="34" charset="0"/>
              </a:rPr>
              <a:t>: ácidos, bases, sales, etc, con los que están en contacto</a:t>
            </a:r>
          </a:p>
          <a:p>
            <a:pPr eaLnBrk="1" hangingPunct="1">
              <a:buClrTx/>
              <a:buFontTx/>
              <a:buChar char="–"/>
            </a:pPr>
            <a:r>
              <a:rPr lang="es-ES" altLang="en-US" sz="1600" i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Agentes ambientales</a:t>
            </a:r>
            <a:r>
              <a:rPr lang="es-ES" altLang="en-US" sz="1600" b="0" i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su entorno: oxígeno, agua, CO</a:t>
            </a:r>
            <a:r>
              <a:rPr lang="es-ES" altLang="en-US" sz="1600" b="0" i="0" baseline="-2500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s-ES" altLang="en-US" sz="1600" b="0" i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del aire, contaminantes atmosféricos,…</a:t>
            </a:r>
          </a:p>
        </p:txBody>
      </p:sp>
      <p:sp>
        <p:nvSpPr>
          <p:cNvPr id="17418" name="Rectangle 3"/>
          <p:cNvSpPr>
            <a:spLocks noChangeArrowheads="1"/>
          </p:cNvSpPr>
          <p:nvPr/>
        </p:nvSpPr>
        <p:spPr bwMode="auto">
          <a:xfrm>
            <a:off x="1044575" y="5013325"/>
            <a:ext cx="7415213" cy="124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0025" indent="-200025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es-ES" altLang="en-US" sz="1800" b="0">
                <a:solidFill>
                  <a:srgbClr val="00206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Corrosión seca o gaseosa</a:t>
            </a:r>
            <a:r>
              <a:rPr lang="es-ES" altLang="en-US" sz="1800" b="0" i="0">
                <a:solidFill>
                  <a:srgbClr val="00206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: proceso simple de oxidación por acción del oxígeno (o con otros agentes oxidantes en fase gaseosa)</a:t>
            </a:r>
          </a:p>
          <a:p>
            <a:pPr eaLnBrk="1" hangingPunct="1">
              <a:buClr>
                <a:srgbClr val="FF0000"/>
              </a:buClr>
            </a:pPr>
            <a:r>
              <a:rPr lang="es-ES" altLang="en-US" sz="1800" b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Corrosión electroquímica</a:t>
            </a:r>
            <a:r>
              <a:rPr lang="es-ES" altLang="en-US" sz="1800" b="0" i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producida por un proceso electroquímico más complejo</a:t>
            </a:r>
          </a:p>
        </p:txBody>
      </p:sp>
      <p:sp>
        <p:nvSpPr>
          <p:cNvPr id="17419" name="Rectangle 3"/>
          <p:cNvSpPr>
            <a:spLocks noChangeArrowheads="1"/>
          </p:cNvSpPr>
          <p:nvPr/>
        </p:nvSpPr>
        <p:spPr bwMode="auto">
          <a:xfrm>
            <a:off x="755650" y="4652963"/>
            <a:ext cx="7470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à"/>
            </a:pPr>
            <a:r>
              <a:rPr lang="es-ES" altLang="en-US" sz="1800" b="0" i="0">
                <a:solidFill>
                  <a:srgbClr val="292929"/>
                </a:solidFill>
                <a:latin typeface="Calibri" panose="020F0502020204030204" pitchFamily="34" charset="0"/>
              </a:rPr>
              <a:t>Dos tipos de corrosión, según las condiciones en que tiene lugar:</a:t>
            </a:r>
            <a:endParaRPr lang="es-ES" altLang="en-US" sz="1600" b="0" i="0">
              <a:solidFill>
                <a:srgbClr val="292929"/>
              </a:solidFill>
              <a:latin typeface="Calibri" panose="020F0502020204030204" pitchFamily="34" charset="0"/>
            </a:endParaRPr>
          </a:p>
        </p:txBody>
      </p:sp>
      <p:sp>
        <p:nvSpPr>
          <p:cNvPr id="17420" name="Rectangle 15"/>
          <p:cNvSpPr>
            <a:spLocks noChangeArrowheads="1"/>
          </p:cNvSpPr>
          <p:nvPr/>
        </p:nvSpPr>
        <p:spPr bwMode="auto">
          <a:xfrm>
            <a:off x="1692275" y="2649538"/>
            <a:ext cx="6624638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180975" indent="-180975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kumimoji="0" lang="es-ES" altLang="en-US" sz="1600" b="0" i="0">
                <a:solidFill>
                  <a:srgbClr val="000000"/>
                </a:solidFill>
                <a:latin typeface="Tempus Sans ITC" panose="04020404030D07020202" pitchFamily="82" charset="0"/>
                <a:cs typeface="Calibri" panose="020F0502020204030204" pitchFamily="34" charset="0"/>
              </a:rPr>
              <a:t>Aunque la corrosión puede referirse a cualquier material, nos centramos en </a:t>
            </a:r>
            <a:r>
              <a:rPr kumimoji="0" lang="es-ES" altLang="en-US" sz="1600" i="0">
                <a:solidFill>
                  <a:srgbClr val="000000"/>
                </a:solidFill>
                <a:latin typeface="Tempus Sans ITC" panose="04020404030D07020202" pitchFamily="82" charset="0"/>
                <a:cs typeface="Calibri" panose="020F0502020204030204" pitchFamily="34" charset="0"/>
              </a:rPr>
              <a:t>materiales férreos</a:t>
            </a:r>
            <a:r>
              <a:rPr kumimoji="0" lang="es-ES" altLang="en-US" sz="1600" b="0" i="0">
                <a:solidFill>
                  <a:srgbClr val="000000"/>
                </a:solidFill>
                <a:latin typeface="Tempus Sans ITC" panose="04020404030D07020202" pitchFamily="82" charset="0"/>
                <a:cs typeface="Calibri" panose="020F0502020204030204" pitchFamily="34" charset="0"/>
              </a:rPr>
              <a:t> y metálicos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 i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 i="0">
                <a:solidFill>
                  <a:schemeClr val="tx1"/>
                </a:solidFill>
                <a:latin typeface="Calibri" panose="020F0502020204030204" pitchFamily="34" charset="0"/>
              </a:rPr>
              <a:t>Tema 13. Metales de transición. Corrosión metálica</a:t>
            </a: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 i="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18437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03CFC63-C549-4982-9B44-3C80BD092768}" type="slidenum">
              <a:rPr kumimoji="0" lang="en-US" altLang="en-US" sz="1400" b="0" i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en-US" altLang="en-US" sz="1400" b="0" i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n-US" i="0">
                <a:solidFill>
                  <a:schemeClr val="accent1"/>
                </a:solidFill>
                <a:latin typeface="Arial" panose="020B0604020202020204" pitchFamily="34" charset="0"/>
              </a:rPr>
              <a:t>10. Corrosión seca o gaseosa</a:t>
            </a:r>
          </a:p>
        </p:txBody>
      </p:sp>
      <p:sp>
        <p:nvSpPr>
          <p:cNvPr id="18439" name="Rectangle 3"/>
          <p:cNvSpPr>
            <a:spLocks noChangeArrowheads="1"/>
          </p:cNvSpPr>
          <p:nvPr/>
        </p:nvSpPr>
        <p:spPr bwMode="auto">
          <a:xfrm>
            <a:off x="803275" y="1412875"/>
            <a:ext cx="7729538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anose="05000000000000000000" pitchFamily="2" charset="2"/>
              <a:buChar char="§"/>
            </a:pPr>
            <a:r>
              <a:rPr lang="es-ES" altLang="en-US" sz="1800" b="0" i="0">
                <a:latin typeface="Calibri" panose="020F0502020204030204" pitchFamily="34" charset="0"/>
                <a:sym typeface="Wingdings" panose="05000000000000000000" pitchFamily="2" charset="2"/>
              </a:rPr>
              <a:t>La corrosión seca es un proceso de oxidación de los metales y aleaciones con el oxígeno del aire para dar un óxido del metal.  </a:t>
            </a:r>
          </a:p>
          <a:p>
            <a:pPr eaLnBrk="1" hangingPunct="1">
              <a:buClr>
                <a:srgbClr val="595985"/>
              </a:buClr>
              <a:buFont typeface="Wingdings" panose="05000000000000000000" pitchFamily="2" charset="2"/>
              <a:buChar char="§"/>
            </a:pPr>
            <a:r>
              <a:rPr lang="es-ES" altLang="en-US" sz="1800" b="0" i="0">
                <a:solidFill>
                  <a:srgbClr val="000099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El proceso consta de dos semirreacciones: </a:t>
            </a:r>
          </a:p>
        </p:txBody>
      </p:sp>
      <p:pic>
        <p:nvPicPr>
          <p:cNvPr id="184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420938"/>
            <a:ext cx="2493962" cy="114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41" name="Text Box 17"/>
          <p:cNvSpPr txBox="1">
            <a:spLocks noChangeArrowheads="1"/>
          </p:cNvSpPr>
          <p:nvPr/>
        </p:nvSpPr>
        <p:spPr bwMode="auto">
          <a:xfrm>
            <a:off x="5635625" y="2420938"/>
            <a:ext cx="3113088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1600" b="0" i="0">
                <a:solidFill>
                  <a:srgbClr val="FF0000"/>
                </a:solidFill>
                <a:latin typeface="Tempus Sans ITC" panose="04020404030D07020202" pitchFamily="82" charset="0"/>
                <a:sym typeface="Wingdings" panose="05000000000000000000" pitchFamily="2" charset="2"/>
              </a:rPr>
              <a:t></a:t>
            </a:r>
            <a:r>
              <a:rPr kumimoji="0" lang="es-ES" altLang="en-US" sz="1600" b="0" i="0">
                <a:latin typeface="Tempus Sans ITC" panose="04020404030D07020202" pitchFamily="82" charset="0"/>
                <a:sym typeface="Wingdings" panose="05000000000000000000" pitchFamily="2" charset="2"/>
              </a:rPr>
              <a:t> </a:t>
            </a:r>
            <a:r>
              <a:rPr kumimoji="0" lang="es-ES" altLang="en-US" sz="1600" b="0" i="0">
                <a:latin typeface="Tempus Sans ITC" panose="04020404030D07020202" pitchFamily="82" charset="0"/>
              </a:rPr>
              <a:t>Semireacción de oxidación</a:t>
            </a:r>
            <a:endParaRPr kumimoji="0" lang="es-ES" altLang="en-US" sz="1600" b="0" i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  <p:sp>
        <p:nvSpPr>
          <p:cNvPr id="18442" name="Text Box 17"/>
          <p:cNvSpPr txBox="1">
            <a:spLocks noChangeArrowheads="1"/>
          </p:cNvSpPr>
          <p:nvPr/>
        </p:nvSpPr>
        <p:spPr bwMode="auto">
          <a:xfrm>
            <a:off x="5635625" y="2805113"/>
            <a:ext cx="3113088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1600" b="0" i="0">
                <a:solidFill>
                  <a:srgbClr val="FF0000"/>
                </a:solidFill>
                <a:latin typeface="Tempus Sans ITC" panose="04020404030D07020202" pitchFamily="82" charset="0"/>
                <a:sym typeface="Wingdings" panose="05000000000000000000" pitchFamily="2" charset="2"/>
              </a:rPr>
              <a:t></a:t>
            </a:r>
            <a:r>
              <a:rPr kumimoji="0" lang="es-ES" altLang="en-US" sz="1600" b="0" i="0">
                <a:latin typeface="Tempus Sans ITC" panose="04020404030D07020202" pitchFamily="82" charset="0"/>
                <a:sym typeface="Wingdings" panose="05000000000000000000" pitchFamily="2" charset="2"/>
              </a:rPr>
              <a:t> </a:t>
            </a:r>
            <a:r>
              <a:rPr kumimoji="0" lang="es-ES" altLang="en-US" sz="1600" b="0" i="0">
                <a:latin typeface="Tempus Sans ITC" panose="04020404030D07020202" pitchFamily="82" charset="0"/>
              </a:rPr>
              <a:t>Semireacción de reducción</a:t>
            </a:r>
            <a:endParaRPr kumimoji="0" lang="es-ES" altLang="en-US" sz="1600" b="0" i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  <p:sp>
        <p:nvSpPr>
          <p:cNvPr id="18443" name="Rectangle 3"/>
          <p:cNvSpPr>
            <a:spLocks noChangeArrowheads="1"/>
          </p:cNvSpPr>
          <p:nvPr/>
        </p:nvSpPr>
        <p:spPr bwMode="auto">
          <a:xfrm>
            <a:off x="803275" y="3716338"/>
            <a:ext cx="7729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anose="05000000000000000000" pitchFamily="2" charset="2"/>
              <a:buChar char="§"/>
            </a:pPr>
            <a:r>
              <a:rPr lang="es-ES" altLang="en-US" sz="1800" b="0" i="0">
                <a:latin typeface="Calibri" panose="020F0502020204030204" pitchFamily="34" charset="0"/>
                <a:sym typeface="Wingdings" panose="05000000000000000000" pitchFamily="2" charset="2"/>
              </a:rPr>
              <a:t>La tendencia a la oxidación viene dada por la </a:t>
            </a:r>
            <a:r>
              <a:rPr lang="es-ES" altLang="en-US" sz="1800" b="0">
                <a:latin typeface="Calibri" panose="020F0502020204030204" pitchFamily="34" charset="0"/>
                <a:sym typeface="Wingdings" panose="05000000000000000000" pitchFamily="2" charset="2"/>
              </a:rPr>
              <a:t>energía libre de formación</a:t>
            </a:r>
            <a:r>
              <a:rPr lang="es-ES" altLang="en-US" sz="1800" b="0" i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l-GR" altLang="en-US" sz="1800" b="0" i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Δ</a:t>
            </a:r>
            <a:r>
              <a:rPr lang="es-ES" altLang="en-US" sz="1800" b="0">
                <a:latin typeface="Calibri" panose="020F0502020204030204" pitchFamily="34" charset="0"/>
                <a:sym typeface="Wingdings" panose="05000000000000000000" pitchFamily="2" charset="2"/>
              </a:rPr>
              <a:t>G</a:t>
            </a:r>
            <a:r>
              <a:rPr lang="es-ES" altLang="en-US" sz="1800" b="0" i="0" baseline="30000">
                <a:latin typeface="Calibri" panose="020F0502020204030204" pitchFamily="34" charset="0"/>
                <a:sym typeface="Wingdings" panose="05000000000000000000" pitchFamily="2" charset="2"/>
              </a:rPr>
              <a:t>o</a:t>
            </a:r>
            <a:r>
              <a:rPr lang="es-ES" altLang="en-US" sz="1800" b="0" i="0">
                <a:latin typeface="Calibri" panose="020F0502020204030204" pitchFamily="34" charset="0"/>
                <a:sym typeface="Wingdings" panose="05000000000000000000" pitchFamily="2" charset="2"/>
              </a:rPr>
              <a:t> del óxido </a:t>
            </a:r>
            <a:endParaRPr lang="es-ES" altLang="en-US" sz="1800" b="0" i="0">
              <a:latin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8444" name="Rectangle 3"/>
          <p:cNvSpPr>
            <a:spLocks noChangeArrowheads="1"/>
          </p:cNvSpPr>
          <p:nvPr/>
        </p:nvSpPr>
        <p:spPr bwMode="auto">
          <a:xfrm>
            <a:off x="2339975" y="4149725"/>
            <a:ext cx="6408738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Tx/>
              <a:buFontTx/>
              <a:buChar char="–"/>
            </a:pPr>
            <a:r>
              <a:rPr lang="es-ES" altLang="en-US" sz="1600" b="0" i="0">
                <a:solidFill>
                  <a:srgbClr val="000099"/>
                </a:solidFill>
                <a:latin typeface="Times New Roman" panose="02020603050405020304" pitchFamily="18" charset="0"/>
              </a:rPr>
              <a:t>muy negativa para metales como el magnesio o el aluminio, con gran tendencia a la oxidación</a:t>
            </a:r>
          </a:p>
          <a:p>
            <a:pPr eaLnBrk="1" hangingPunct="1">
              <a:buClrTx/>
              <a:buFontTx/>
              <a:buChar char="–"/>
            </a:pPr>
            <a:r>
              <a:rPr lang="es-ES" altLang="en-US" sz="1600" b="0" i="0">
                <a:solidFill>
                  <a:srgbClr val="000099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menos negativa para plomo o níquel, con menor tendencia a oxidarse</a:t>
            </a:r>
          </a:p>
          <a:p>
            <a:pPr eaLnBrk="1" hangingPunct="1">
              <a:buClrTx/>
              <a:buFontTx/>
              <a:buChar char="–"/>
            </a:pPr>
            <a:r>
              <a:rPr lang="es-ES" altLang="en-US" sz="1600" b="0" i="0">
                <a:solidFill>
                  <a:srgbClr val="000099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metales como el oro y el platino no se oxidan</a:t>
            </a:r>
          </a:p>
        </p:txBody>
      </p:sp>
      <p:sp>
        <p:nvSpPr>
          <p:cNvPr id="18445" name="Rectangle 3"/>
          <p:cNvSpPr>
            <a:spLocks noChangeArrowheads="1"/>
          </p:cNvSpPr>
          <p:nvPr/>
        </p:nvSpPr>
        <p:spPr bwMode="auto">
          <a:xfrm>
            <a:off x="803275" y="5445125"/>
            <a:ext cx="7729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anose="05000000000000000000" pitchFamily="2" charset="2"/>
              <a:buChar char="§"/>
            </a:pPr>
            <a:r>
              <a:rPr lang="es-ES" altLang="en-US" sz="1800" b="0" i="0">
                <a:latin typeface="Calibri" panose="020F0502020204030204" pitchFamily="34" charset="0"/>
                <a:sym typeface="Wingdings" panose="05000000000000000000" pitchFamily="2" charset="2"/>
              </a:rPr>
              <a:t>La oxidación es tanto más favorable cuanto más baja es la temperatura. </a:t>
            </a:r>
            <a:endParaRPr lang="es-ES" altLang="en-US" sz="1800" b="0" i="0">
              <a:latin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8446" name="Rectangle 61"/>
          <p:cNvSpPr>
            <a:spLocks noChangeArrowheads="1"/>
          </p:cNvSpPr>
          <p:nvPr/>
        </p:nvSpPr>
        <p:spPr bwMode="auto">
          <a:xfrm>
            <a:off x="1258888" y="5815013"/>
            <a:ext cx="1512887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6350" indent="1905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en-US" sz="1800" b="0" i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1800" b="0" i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Ejemplo: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2555875" y="5832475"/>
            <a:ext cx="64087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kumimoji="0" lang="es-ES" altLang="en-US" sz="1600" b="0" i="0">
                <a:solidFill>
                  <a:srgbClr val="4D4D4D"/>
                </a:solidFill>
                <a:latin typeface="Times New Roman" panose="02020603050405020304" pitchFamily="18" charset="0"/>
              </a:rPr>
              <a:t>Valores de energías libres para la reacción de corrosión del hierro </a:t>
            </a:r>
            <a:endParaRPr kumimoji="0" lang="es-ES" altLang="en-US" sz="1600" b="0" i="0" baseline="-25000">
              <a:solidFill>
                <a:srgbClr val="4D4D4D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8" name="Rectangle 3"/>
          <p:cNvSpPr>
            <a:spLocks noChangeArrowheads="1"/>
          </p:cNvSpPr>
          <p:nvPr/>
        </p:nvSpPr>
        <p:spPr bwMode="auto">
          <a:xfrm>
            <a:off x="2627313" y="6191250"/>
            <a:ext cx="568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Tx/>
              <a:buNone/>
            </a:pPr>
            <a:r>
              <a:rPr lang="el-GR" altLang="en-US" sz="1600" b="0" i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Δ</a:t>
            </a:r>
            <a:r>
              <a:rPr lang="es-ES" altLang="en-US" sz="1600" b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G</a:t>
            </a:r>
            <a:r>
              <a:rPr lang="es-ES" altLang="en-US" sz="1600" b="0" i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º (25ºC) = – 740 kJ/mol 	 </a:t>
            </a:r>
            <a:r>
              <a:rPr lang="el-GR" altLang="en-US" sz="1600" b="0" i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Δ</a:t>
            </a:r>
            <a:r>
              <a:rPr lang="es-ES" altLang="en-US" sz="1600" b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G</a:t>
            </a:r>
            <a:r>
              <a:rPr lang="es-ES" altLang="en-US" sz="1600" b="0" i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º (1000ºC) = – 276 kJ/mol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 i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 i="0">
                <a:solidFill>
                  <a:schemeClr val="tx1"/>
                </a:solidFill>
                <a:latin typeface="Calibri" panose="020F0502020204030204" pitchFamily="34" charset="0"/>
              </a:rPr>
              <a:t>Tema 13. Metales de transición. Corrosión metálica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 i="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19461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389260E-AB80-4A62-95A2-5489C00B9FBD}" type="slidenum">
              <a:rPr kumimoji="0" lang="en-US" altLang="en-US" sz="1400" b="0" i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en-US" sz="1400" b="0" i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n-US" sz="2000" i="0">
                <a:solidFill>
                  <a:schemeClr val="accent1"/>
                </a:solidFill>
                <a:latin typeface="Arial" panose="020B0604020202020204" pitchFamily="34" charset="0"/>
              </a:rPr>
              <a:t>Corrosión seca o gaseosa</a:t>
            </a:r>
          </a:p>
        </p:txBody>
      </p:sp>
      <p:sp>
        <p:nvSpPr>
          <p:cNvPr id="19463" name="Rectangle 15"/>
          <p:cNvSpPr>
            <a:spLocks noChangeArrowheads="1"/>
          </p:cNvSpPr>
          <p:nvPr/>
        </p:nvSpPr>
        <p:spPr bwMode="auto">
          <a:xfrm>
            <a:off x="862013" y="2679700"/>
            <a:ext cx="7848600" cy="334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</a:pPr>
            <a:r>
              <a:rPr kumimoji="0" lang="es-ES" altLang="en-US" sz="1800" b="0" i="0">
                <a:solidFill>
                  <a:srgbClr val="292929"/>
                </a:solidFill>
                <a:latin typeface="Calibri" panose="020F0502020204030204" pitchFamily="34" charset="0"/>
              </a:rPr>
              <a:t>El grado de protección de una película de óxido será más elevado cuando:</a:t>
            </a:r>
          </a:p>
          <a:p>
            <a:pPr lvl="1" eaLnBrk="1" hangingPunct="1">
              <a:spcBef>
                <a:spcPts val="600"/>
              </a:spcBef>
              <a:buClr>
                <a:srgbClr val="FF0000"/>
              </a:buClr>
              <a:buFontTx/>
              <a:buChar char="•"/>
            </a:pPr>
            <a:r>
              <a:rPr kumimoji="0" lang="es-ES" altLang="en-US" sz="1600" b="0" i="0">
                <a:solidFill>
                  <a:srgbClr val="000099"/>
                </a:solidFill>
                <a:latin typeface="Calibri" panose="020F0502020204030204" pitchFamily="34" charset="0"/>
              </a:rPr>
              <a:t>La relación entre el volumen del óxido formado y el volumen de metal oxidado (sustituido) sea próxima a la unidad</a:t>
            </a:r>
          </a:p>
          <a:p>
            <a:pPr lvl="1" eaLnBrk="1" hangingPunct="1">
              <a:spcBef>
                <a:spcPts val="600"/>
              </a:spcBef>
              <a:buClr>
                <a:srgbClr val="FF0000"/>
              </a:buClr>
              <a:buFontTx/>
              <a:buChar char="•"/>
            </a:pPr>
            <a:r>
              <a:rPr kumimoji="0" lang="es-ES" altLang="en-US" sz="1600" b="0" i="0">
                <a:solidFill>
                  <a:srgbClr val="0000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La adherencia entre la película de óxido y el metal sea alta</a:t>
            </a:r>
          </a:p>
          <a:p>
            <a:pPr lvl="1" eaLnBrk="1" hangingPunct="1">
              <a:spcBef>
                <a:spcPts val="600"/>
              </a:spcBef>
              <a:buClr>
                <a:srgbClr val="FF0000"/>
              </a:buClr>
              <a:buFontTx/>
              <a:buChar char="•"/>
            </a:pPr>
            <a:r>
              <a:rPr kumimoji="0" lang="es-ES" altLang="en-US" sz="1600" b="0" i="0">
                <a:solidFill>
                  <a:srgbClr val="0000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El punto de fusión del óxido sea más alto</a:t>
            </a:r>
          </a:p>
          <a:p>
            <a:pPr lvl="1" eaLnBrk="1" hangingPunct="1">
              <a:spcBef>
                <a:spcPts val="600"/>
              </a:spcBef>
              <a:buClr>
                <a:srgbClr val="FF0000"/>
              </a:buClr>
              <a:buFontTx/>
              <a:buChar char="•"/>
            </a:pPr>
            <a:r>
              <a:rPr kumimoji="0" lang="es-ES" altLang="en-US" sz="1600" b="0" i="0">
                <a:solidFill>
                  <a:srgbClr val="0000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La presión de vapor del óxido sea más baja</a:t>
            </a:r>
          </a:p>
          <a:p>
            <a:pPr lvl="1" eaLnBrk="1" hangingPunct="1">
              <a:spcBef>
                <a:spcPts val="600"/>
              </a:spcBef>
              <a:buClr>
                <a:srgbClr val="FF0000"/>
              </a:buClr>
              <a:buFontTx/>
              <a:buChar char="•"/>
            </a:pPr>
            <a:r>
              <a:rPr kumimoji="0" lang="es-ES" altLang="en-US" sz="1600" b="0" i="0">
                <a:solidFill>
                  <a:srgbClr val="0000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Los coeficientes de dilatación térmica del óxido y del metal nativo sean próximos entre sí, </a:t>
            </a:r>
          </a:p>
          <a:p>
            <a:pPr lvl="1" eaLnBrk="1" hangingPunct="1">
              <a:spcBef>
                <a:spcPts val="600"/>
              </a:spcBef>
              <a:buClr>
                <a:srgbClr val="FF0000"/>
              </a:buClr>
              <a:buFontTx/>
              <a:buChar char="•"/>
            </a:pPr>
            <a:r>
              <a:rPr kumimoji="0" lang="es-ES" altLang="en-US" sz="1600" b="0" i="0">
                <a:solidFill>
                  <a:srgbClr val="0000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Más baja sea la conductividad eléctrica del óxido y menores sean los coeficientes de difusión para el O</a:t>
            </a:r>
            <a:r>
              <a:rPr kumimoji="0" lang="es-ES" altLang="en-US" sz="1600" b="0" i="0" baseline="-25000">
                <a:solidFill>
                  <a:srgbClr val="0000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kumimoji="0" lang="es-ES" altLang="en-US" sz="1600" b="0" i="0">
                <a:solidFill>
                  <a:srgbClr val="0000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y para los iones metálicos</a:t>
            </a:r>
          </a:p>
          <a:p>
            <a:pPr lvl="1" eaLnBrk="1" hangingPunct="1">
              <a:spcBef>
                <a:spcPts val="600"/>
              </a:spcBef>
              <a:buClr>
                <a:srgbClr val="FF0000"/>
              </a:buClr>
              <a:buFontTx/>
              <a:buChar char="•"/>
            </a:pPr>
            <a:r>
              <a:rPr kumimoji="0" lang="es-ES" altLang="en-US" sz="1600" b="0" i="0">
                <a:solidFill>
                  <a:srgbClr val="0000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Mayor sea la plasticidad de la película del óxido a alta temperatura. </a:t>
            </a:r>
            <a:endParaRPr kumimoji="0" lang="el-GR" altLang="en-US" sz="1600" b="0" i="0">
              <a:solidFill>
                <a:srgbClr val="000099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464" name="12 Cerrar llave"/>
          <p:cNvSpPr>
            <a:spLocks/>
          </p:cNvSpPr>
          <p:nvPr/>
        </p:nvSpPr>
        <p:spPr bwMode="auto">
          <a:xfrm flipH="1">
            <a:off x="1250950" y="3114675"/>
            <a:ext cx="115888" cy="792163"/>
          </a:xfrm>
          <a:prstGeom prst="rightBrace">
            <a:avLst>
              <a:gd name="adj1" fmla="val 50634"/>
              <a:gd name="adj2" fmla="val 50000"/>
            </a:avLst>
          </a:prstGeom>
          <a:noFill/>
          <a:ln w="31750" cap="rnd" algn="ctr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pic>
        <p:nvPicPr>
          <p:cNvPr id="19465" name="Picture 2" descr="http://us.123rf.com/400wm/400/400/jnie/jnie1112/jnie111200007/11741451-tanque-oxidacion-es-la-corrosion-de-hierro-y-sus-aleacion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013" y="928688"/>
            <a:ext cx="2205037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6" name="Rectangle 15"/>
          <p:cNvSpPr>
            <a:spLocks noChangeArrowheads="1"/>
          </p:cNvSpPr>
          <p:nvPr/>
        </p:nvSpPr>
        <p:spPr bwMode="auto">
          <a:xfrm>
            <a:off x="854075" y="1412875"/>
            <a:ext cx="5805488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</a:pPr>
            <a:r>
              <a:rPr kumimoji="0" lang="es-ES" altLang="en-US" sz="1800" b="0" i="0">
                <a:solidFill>
                  <a:srgbClr val="292929"/>
                </a:solidFill>
                <a:latin typeface="Calibri" panose="020F0502020204030204" pitchFamily="34" charset="0"/>
              </a:rPr>
              <a:t>La capa de óxido formada en la superficie puede proteger más o menos al metal, en función de sus propiedades y estructura</a:t>
            </a:r>
            <a:endParaRPr kumimoji="0" lang="el-GR" altLang="en-US" sz="1800" b="0" i="0">
              <a:solidFill>
                <a:srgbClr val="000099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467" name="Text Box 17"/>
          <p:cNvSpPr txBox="1">
            <a:spLocks noChangeArrowheads="1"/>
          </p:cNvSpPr>
          <p:nvPr/>
        </p:nvSpPr>
        <p:spPr bwMode="auto">
          <a:xfrm>
            <a:off x="34925" y="3429000"/>
            <a:ext cx="10874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1600" b="0" i="0">
                <a:solidFill>
                  <a:srgbClr val="FF0000"/>
                </a:solidFill>
                <a:latin typeface="Tempus Sans ITC" panose="04020404030D07020202" pitchFamily="82" charset="0"/>
                <a:sym typeface="Wingdings" panose="05000000000000000000" pitchFamily="2" charset="2"/>
              </a:rPr>
              <a:t> </a:t>
            </a:r>
            <a:r>
              <a:rPr kumimoji="0" lang="es-ES" altLang="en-US" sz="1600" b="0" i="0">
                <a:latin typeface="Tempus Sans ITC" panose="04020404030D07020202" pitchFamily="82" charset="0"/>
              </a:rPr>
              <a:t>Las más</a:t>
            </a:r>
            <a:r>
              <a:rPr kumimoji="0" lang="es-ES" altLang="en-US" sz="1600" b="0" i="0">
                <a:solidFill>
                  <a:srgbClr val="FF0000"/>
                </a:solidFill>
                <a:latin typeface="Tempus Sans ITC" panose="04020404030D07020202" pitchFamily="82" charset="0"/>
                <a:sym typeface="Wingdings" panose="05000000000000000000" pitchFamily="2" charset="2"/>
              </a:rPr>
              <a:t> </a:t>
            </a:r>
            <a:r>
              <a:rPr kumimoji="0" lang="es-ES" altLang="en-US" sz="1600" b="0" i="0">
                <a:latin typeface="Tempus Sans ITC" panose="04020404030D07020202" pitchFamily="82" charset="0"/>
                <a:sym typeface="Wingdings" panose="05000000000000000000" pitchFamily="2" charset="2"/>
              </a:rPr>
              <a:t> </a:t>
            </a:r>
          </a:p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1600" b="0" i="0">
                <a:latin typeface="Tempus Sans ITC" panose="04020404030D07020202" pitchFamily="82" charset="0"/>
              </a:rPr>
              <a:t> importantes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 i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 i="0">
                <a:solidFill>
                  <a:schemeClr val="tx1"/>
                </a:solidFill>
                <a:latin typeface="Calibri" panose="020F0502020204030204" pitchFamily="34" charset="0"/>
              </a:rPr>
              <a:t>Tema 13. Metales de transición. Corrosión metálica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 i="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0485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0D7142A-7798-4641-A3C3-01FBFC4EF64F}" type="slidenum">
              <a:rPr kumimoji="0" lang="en-US" altLang="en-US" sz="1400" b="0" i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kumimoji="0" lang="en-US" altLang="en-US" sz="1400" b="0" i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n-US" sz="2000" i="0">
                <a:solidFill>
                  <a:schemeClr val="accent1"/>
                </a:solidFill>
                <a:latin typeface="Arial" panose="020B0604020202020204" pitchFamily="34" charset="0"/>
              </a:rPr>
              <a:t>Corrosión seca o gaseosa</a:t>
            </a:r>
          </a:p>
        </p:txBody>
      </p:sp>
      <p:sp>
        <p:nvSpPr>
          <p:cNvPr id="20487" name="Rectangle 3"/>
          <p:cNvSpPr>
            <a:spLocks noChangeArrowheads="1"/>
          </p:cNvSpPr>
          <p:nvPr/>
        </p:nvSpPr>
        <p:spPr bwMode="auto">
          <a:xfrm>
            <a:off x="681038" y="1196975"/>
            <a:ext cx="4395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n-US" i="0">
                <a:latin typeface="Calibri" panose="020F0502020204030204" pitchFamily="34" charset="0"/>
              </a:rPr>
              <a:t> </a:t>
            </a:r>
            <a:r>
              <a:rPr lang="es-ES" altLang="en-US" b="0" i="0">
                <a:latin typeface="Calibri" panose="020F0502020204030204" pitchFamily="34" charset="0"/>
              </a:rPr>
              <a:t>Relación de Pilling-Bedworth</a:t>
            </a:r>
            <a:endParaRPr lang="es-ES" altLang="en-US" i="0">
              <a:latin typeface="Calibri" panose="020F0502020204030204" pitchFamily="34" charset="0"/>
            </a:endParaRPr>
          </a:p>
        </p:txBody>
      </p:sp>
      <p:sp>
        <p:nvSpPr>
          <p:cNvPr id="20488" name="Rectangle 15"/>
          <p:cNvSpPr>
            <a:spLocks noChangeArrowheads="1"/>
          </p:cNvSpPr>
          <p:nvPr/>
        </p:nvSpPr>
        <p:spPr bwMode="auto">
          <a:xfrm>
            <a:off x="1035050" y="1773238"/>
            <a:ext cx="7694613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</a:pPr>
            <a:r>
              <a:rPr kumimoji="0" lang="es-ES" altLang="en-US" sz="1800" b="0" i="0">
                <a:solidFill>
                  <a:srgbClr val="000099"/>
                </a:solidFill>
                <a:latin typeface="Calibri" panose="020F0502020204030204" pitchFamily="34" charset="0"/>
              </a:rPr>
              <a:t>La influencia de la relación entre volúmenes se expresa de forma cuantitativa para un óxido por la relación de Pilling-Bedworth</a:t>
            </a:r>
            <a:endParaRPr kumimoji="0" lang="el-GR" altLang="en-US" sz="1800" b="0" i="0">
              <a:solidFill>
                <a:srgbClr val="000099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4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2497138"/>
            <a:ext cx="57816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90" name="Text Box 17"/>
          <p:cNvSpPr txBox="1">
            <a:spLocks noChangeArrowheads="1"/>
          </p:cNvSpPr>
          <p:nvPr/>
        </p:nvSpPr>
        <p:spPr bwMode="auto">
          <a:xfrm>
            <a:off x="2339975" y="3241675"/>
            <a:ext cx="5400675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2075" indent="-92075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5000"/>
              </a:spcBef>
              <a:buClr>
                <a:schemeClr val="folHlink"/>
              </a:buClr>
            </a:pP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M</a:t>
            </a:r>
            <a:r>
              <a:rPr kumimoji="0" lang="es-ES" altLang="en-US" sz="1400" b="0" i="0" baseline="-2500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óxido</a:t>
            </a: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, M</a:t>
            </a:r>
            <a:r>
              <a:rPr kumimoji="0" lang="es-ES" altLang="en-US" sz="1400" b="0" i="0" baseline="-2500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metal</a:t>
            </a: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= peso molecular del óxido, peso atómico del metal</a:t>
            </a:r>
          </a:p>
          <a:p>
            <a:pPr eaLnBrk="1" hangingPunct="1">
              <a:spcBef>
                <a:spcPct val="25000"/>
              </a:spcBef>
              <a:buClr>
                <a:schemeClr val="folHlink"/>
              </a:buClr>
            </a:pP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kumimoji="0" lang="es-ES" altLang="en-US" sz="1400" b="0" i="0" baseline="-2500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óxido</a:t>
            </a: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kumimoji="0" lang="es-ES" altLang="en-US" sz="1400" b="0" i="0" baseline="-2500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metal</a:t>
            </a: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= densidad del óxido, densidad del metal</a:t>
            </a:r>
          </a:p>
          <a:p>
            <a:pPr eaLnBrk="1" hangingPunct="1">
              <a:spcBef>
                <a:spcPct val="25000"/>
              </a:spcBef>
              <a:buClr>
                <a:schemeClr val="folHlink"/>
              </a:buClr>
            </a:pPr>
            <a:r>
              <a:rPr kumimoji="0" lang="es-ES" altLang="en-US" sz="1400" b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n</a:t>
            </a: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= coeficiente estequiométrico del metal en la reacción de oxidación o nº de átomos del metal en el óxido</a:t>
            </a:r>
          </a:p>
        </p:txBody>
      </p:sp>
      <p:sp>
        <p:nvSpPr>
          <p:cNvPr id="20491" name="Rectangle 15"/>
          <p:cNvSpPr>
            <a:spLocks noChangeArrowheads="1"/>
          </p:cNvSpPr>
          <p:nvPr/>
        </p:nvSpPr>
        <p:spPr bwMode="auto">
          <a:xfrm>
            <a:off x="1979613" y="4589463"/>
            <a:ext cx="6696075" cy="180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61925" indent="-161925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900"/>
              </a:spcBef>
              <a:buClr>
                <a:srgbClr val="FF0000"/>
              </a:buClr>
            </a:pPr>
            <a:r>
              <a:rPr lang="es-ES" altLang="en-US" sz="1400" b="0" i="0">
                <a:solidFill>
                  <a:srgbClr val="4D4D4D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P-B &lt; 1 </a:t>
            </a:r>
            <a:r>
              <a:rPr lang="es-ES" altLang="en-US" sz="1400" b="0" i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s-ES" altLang="en-US" sz="1400" b="0" i="0">
                <a:solidFill>
                  <a:srgbClr val="4D4D4D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el óxido ocupa menor volumen que el metal del que se formó. Película porosa y adherente, pero no protectora. Ej: Mg, metales alcalinos</a:t>
            </a:r>
          </a:p>
          <a:p>
            <a:pPr eaLnBrk="1" hangingPunct="1">
              <a:spcBef>
                <a:spcPts val="900"/>
              </a:spcBef>
              <a:buClr>
                <a:srgbClr val="FF0000"/>
              </a:buClr>
            </a:pPr>
            <a:r>
              <a:rPr lang="es-ES" altLang="en-US" sz="1400" b="0" i="0">
                <a:solidFill>
                  <a:srgbClr val="4D4D4D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 &gt; P-B &gt; 1 </a:t>
            </a:r>
            <a:r>
              <a:rPr lang="es-ES" altLang="en-US" sz="1400" b="0" i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s-ES" altLang="en-US" sz="1400" b="0" i="0">
                <a:solidFill>
                  <a:srgbClr val="4D4D4D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aparece tensión de compresión en la película (mayor tensión cuanto más crece P-B). Se forman capas de óxido protectoras gracias a una adherencia elevada. Ej: Al, Cr, la mayoría de los metales</a:t>
            </a:r>
          </a:p>
          <a:p>
            <a:pPr eaLnBrk="1" hangingPunct="1">
              <a:spcBef>
                <a:spcPts val="900"/>
              </a:spcBef>
              <a:buClr>
                <a:srgbClr val="FF0000"/>
              </a:buClr>
            </a:pPr>
            <a:r>
              <a:rPr lang="es-ES" altLang="en-US" sz="1400" b="0" i="0">
                <a:solidFill>
                  <a:srgbClr val="4D4D4D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P-B &gt; 2 </a:t>
            </a:r>
            <a:r>
              <a:rPr lang="es-ES" altLang="en-US" sz="1400" b="0" i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s-ES" altLang="en-US" sz="1400" b="0" i="0">
                <a:solidFill>
                  <a:srgbClr val="4D4D4D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el recubrimiento de óxido se rompe, pierde cohesión con el metal y deja expuestas nuevas capas de metal. Ej: hierro</a:t>
            </a:r>
            <a:endParaRPr lang="el-GR" altLang="en-US" sz="1400" b="0" i="0">
              <a:solidFill>
                <a:srgbClr val="4D4D4D"/>
              </a:solidFill>
              <a:latin typeface="Arial" panose="020B060402020202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0492" name="Rectangle 32"/>
          <p:cNvSpPr>
            <a:spLocks noChangeArrowheads="1"/>
          </p:cNvSpPr>
          <p:nvPr/>
        </p:nvSpPr>
        <p:spPr bwMode="auto">
          <a:xfrm>
            <a:off x="396875" y="5314950"/>
            <a:ext cx="1428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 b="0" i="0">
                <a:solidFill>
                  <a:srgbClr val="292929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Casos posibles:</a:t>
            </a:r>
          </a:p>
        </p:txBody>
      </p:sp>
      <p:sp>
        <p:nvSpPr>
          <p:cNvPr id="20493" name="12 Cerrar llave"/>
          <p:cNvSpPr>
            <a:spLocks/>
          </p:cNvSpPr>
          <p:nvPr/>
        </p:nvSpPr>
        <p:spPr bwMode="auto">
          <a:xfrm flipH="1">
            <a:off x="1835150" y="4581525"/>
            <a:ext cx="144463" cy="1822450"/>
          </a:xfrm>
          <a:prstGeom prst="rightBrace">
            <a:avLst>
              <a:gd name="adj1" fmla="val 93447"/>
              <a:gd name="adj2" fmla="val 50000"/>
            </a:avLst>
          </a:prstGeom>
          <a:noFill/>
          <a:ln w="31750" cap="rnd" algn="ctr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 i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 i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 i="0">
                <a:solidFill>
                  <a:schemeClr val="tx1"/>
                </a:solidFill>
                <a:latin typeface="Calibri" panose="020F0502020204030204" pitchFamily="34" charset="0"/>
              </a:rPr>
              <a:t>Tema 13. Metales de transición. Corrosión metálica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 i="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1509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66EFA26-7EE1-4955-804D-C1C018394552}" type="slidenum">
              <a:rPr kumimoji="0" lang="en-US" altLang="en-US" sz="1400" b="0" i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kumimoji="0" lang="en-US" altLang="en-US" sz="1400" b="0" i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n-US" sz="2000" i="0">
                <a:solidFill>
                  <a:schemeClr val="accent1"/>
                </a:solidFill>
                <a:latin typeface="Arial" panose="020B0604020202020204" pitchFamily="34" charset="0"/>
              </a:rPr>
              <a:t>Corrosión seca o gaseosa</a:t>
            </a:r>
          </a:p>
        </p:txBody>
      </p:sp>
      <p:sp>
        <p:nvSpPr>
          <p:cNvPr id="21511" name="Rectangle 3"/>
          <p:cNvSpPr>
            <a:spLocks noChangeArrowheads="1"/>
          </p:cNvSpPr>
          <p:nvPr/>
        </p:nvSpPr>
        <p:spPr bwMode="auto">
          <a:xfrm>
            <a:off x="681038" y="1196975"/>
            <a:ext cx="4395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n-US" i="0">
                <a:latin typeface="Calibri" panose="020F0502020204030204" pitchFamily="34" charset="0"/>
              </a:rPr>
              <a:t> </a:t>
            </a:r>
            <a:r>
              <a:rPr lang="es-ES" altLang="en-US" b="0" i="0">
                <a:latin typeface="Calibri" panose="020F0502020204030204" pitchFamily="34" charset="0"/>
              </a:rPr>
              <a:t>Cinética de la corrosión seca</a:t>
            </a:r>
            <a:endParaRPr lang="es-ES" altLang="en-US" i="0">
              <a:latin typeface="Calibri" panose="020F0502020204030204" pitchFamily="34" charset="0"/>
            </a:endParaRPr>
          </a:p>
        </p:txBody>
      </p:sp>
      <p:sp>
        <p:nvSpPr>
          <p:cNvPr id="21512" name="Rectangle 15"/>
          <p:cNvSpPr>
            <a:spLocks noChangeArrowheads="1"/>
          </p:cNvSpPr>
          <p:nvPr/>
        </p:nvSpPr>
        <p:spPr bwMode="auto">
          <a:xfrm>
            <a:off x="1035050" y="1773238"/>
            <a:ext cx="7694613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</a:pPr>
            <a:r>
              <a:rPr kumimoji="0" lang="es-ES" altLang="en-US" sz="1800" b="0" i="0">
                <a:solidFill>
                  <a:srgbClr val="000099"/>
                </a:solidFill>
                <a:latin typeface="Calibri" panose="020F0502020204030204" pitchFamily="34" charset="0"/>
              </a:rPr>
              <a:t>La velocidad del proceso de oxidación depende de la facilidad de difusión de los iones oxigeno (O</a:t>
            </a:r>
            <a:r>
              <a:rPr kumimoji="0" lang="es-ES" altLang="en-US" sz="1800" b="0" i="0" baseline="30000">
                <a:solidFill>
                  <a:srgbClr val="000099"/>
                </a:solidFill>
                <a:latin typeface="Calibri" panose="020F0502020204030204" pitchFamily="34" charset="0"/>
              </a:rPr>
              <a:t>=</a:t>
            </a:r>
            <a:r>
              <a:rPr kumimoji="0" lang="es-ES" altLang="en-US" sz="1800" b="0" i="0">
                <a:solidFill>
                  <a:srgbClr val="000099"/>
                </a:solidFill>
                <a:latin typeface="Calibri" panose="020F0502020204030204" pitchFamily="34" charset="0"/>
              </a:rPr>
              <a:t>) y de los cationes del metal (M</a:t>
            </a:r>
            <a:r>
              <a:rPr kumimoji="0" lang="es-ES" altLang="en-US" sz="1800" b="0" i="0" baseline="30000">
                <a:solidFill>
                  <a:srgbClr val="000099"/>
                </a:solidFill>
                <a:latin typeface="Calibri" panose="020F0502020204030204" pitchFamily="34" charset="0"/>
              </a:rPr>
              <a:t>n+</a:t>
            </a:r>
            <a:r>
              <a:rPr kumimoji="0" lang="es-ES" altLang="en-US" sz="1800" b="0" i="0">
                <a:solidFill>
                  <a:srgbClr val="000099"/>
                </a:solidFill>
                <a:latin typeface="Calibri" panose="020F0502020204030204" pitchFamily="34" charset="0"/>
              </a:rPr>
              <a:t>) a través del óxido</a:t>
            </a:r>
            <a:endParaRPr kumimoji="0" lang="el-GR" altLang="en-US" sz="1800" b="0" i="0">
              <a:solidFill>
                <a:srgbClr val="000099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513" name="Rectangle 3"/>
          <p:cNvSpPr>
            <a:spLocks noChangeArrowheads="1"/>
          </p:cNvSpPr>
          <p:nvPr/>
        </p:nvSpPr>
        <p:spPr bwMode="auto">
          <a:xfrm>
            <a:off x="900113" y="2420938"/>
            <a:ext cx="76581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630238" indent="-182563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>
              <a:spcBef>
                <a:spcPts val="388"/>
              </a:spcBef>
              <a:buFont typeface="Wingdings" panose="05000000000000000000" pitchFamily="2" charset="2"/>
              <a:buChar char="§"/>
            </a:pPr>
            <a:r>
              <a:rPr lang="es-ES" altLang="en-US" sz="1600" b="0" i="0">
                <a:solidFill>
                  <a:srgbClr val="292929"/>
                </a:solidFill>
                <a:latin typeface="Calibri" panose="020F0502020204030204" pitchFamily="34" charset="0"/>
              </a:rPr>
              <a:t>Si el proceso dominante es la difusión de O</a:t>
            </a:r>
            <a:r>
              <a:rPr lang="es-ES" altLang="en-US" sz="1600" b="0" i="0" baseline="30000">
                <a:solidFill>
                  <a:srgbClr val="292929"/>
                </a:solidFill>
                <a:latin typeface="Calibri" panose="020F0502020204030204" pitchFamily="34" charset="0"/>
              </a:rPr>
              <a:t>=</a:t>
            </a:r>
            <a:r>
              <a:rPr lang="es-ES" altLang="en-US" sz="1600" b="0" i="0">
                <a:solidFill>
                  <a:srgbClr val="292929"/>
                </a:solidFill>
                <a:latin typeface="Calibri" panose="020F0502020204030204" pitchFamily="34" charset="0"/>
              </a:rPr>
              <a:t> (caso del magnesio, capa porosa y adherente), la velocidad de oxidación es </a:t>
            </a:r>
            <a:r>
              <a:rPr lang="es-ES" altLang="en-US" sz="1600" b="0" i="0" u="sng">
                <a:solidFill>
                  <a:srgbClr val="292929"/>
                </a:solidFill>
                <a:latin typeface="Calibri" panose="020F0502020204030204" pitchFamily="34" charset="0"/>
              </a:rPr>
              <a:t>lineal</a:t>
            </a:r>
          </a:p>
        </p:txBody>
      </p:sp>
      <p:pic>
        <p:nvPicPr>
          <p:cNvPr id="21514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963" y="3195638"/>
            <a:ext cx="979487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15" name="Text Box 17"/>
          <p:cNvSpPr txBox="1">
            <a:spLocks noChangeArrowheads="1"/>
          </p:cNvSpPr>
          <p:nvPr/>
        </p:nvSpPr>
        <p:spPr bwMode="auto">
          <a:xfrm>
            <a:off x="3743325" y="2997200"/>
            <a:ext cx="54006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2075" indent="-92075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folHlink"/>
              </a:buClr>
            </a:pP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s-ES" altLang="en-US" sz="1400" b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kumimoji="0" lang="el-GR" altLang="en-US" sz="1400" b="0" i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Δ</a:t>
            </a:r>
            <a:r>
              <a:rPr kumimoji="0" lang="es-ES" altLang="en-US" sz="1400" b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kumimoji="0" lang="es-ES" altLang="en-US" sz="1400" b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incremento de masa por unidad de superficie expuesta</a:t>
            </a:r>
            <a:endParaRPr kumimoji="0" lang="el-GR" altLang="en-US" sz="1400" b="0" i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>
                <a:schemeClr val="folHlink"/>
              </a:buClr>
            </a:pP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s-ES" altLang="en-US" sz="1400" b="0">
                <a:solidFill>
                  <a:srgbClr val="3333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= constante de proporcionalidad para cada metal, dependiente de </a:t>
            </a:r>
            <a:r>
              <a:rPr kumimoji="0" lang="es-ES" altLang="en-US" sz="1400" b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</a:t>
            </a:r>
          </a:p>
          <a:p>
            <a:pPr eaLnBrk="1" hangingPunct="1">
              <a:spcBef>
                <a:spcPct val="0"/>
              </a:spcBef>
              <a:buClr>
                <a:schemeClr val="folHlink"/>
              </a:buClr>
            </a:pPr>
            <a:r>
              <a:rPr kumimoji="0" lang="es-ES" altLang="en-US" sz="1400" b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t</a:t>
            </a: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= tiempo</a:t>
            </a:r>
          </a:p>
        </p:txBody>
      </p:sp>
      <p:sp>
        <p:nvSpPr>
          <p:cNvPr id="21516" name="Rectangle 3"/>
          <p:cNvSpPr>
            <a:spLocks noChangeArrowheads="1"/>
          </p:cNvSpPr>
          <p:nvPr/>
        </p:nvSpPr>
        <p:spPr bwMode="auto">
          <a:xfrm>
            <a:off x="900113" y="3859213"/>
            <a:ext cx="76581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630238" indent="-182563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>
              <a:spcBef>
                <a:spcPts val="388"/>
              </a:spcBef>
              <a:buFont typeface="Wingdings" panose="05000000000000000000" pitchFamily="2" charset="2"/>
              <a:buChar char="§"/>
            </a:pPr>
            <a:r>
              <a:rPr lang="es-ES" altLang="en-US" sz="1600" b="0" i="0">
                <a:solidFill>
                  <a:srgbClr val="292929"/>
                </a:solidFill>
                <a:latin typeface="Calibri" panose="020F0502020204030204" pitchFamily="34" charset="0"/>
              </a:rPr>
              <a:t>Si el proceso dominante es la difusión catiónica M</a:t>
            </a:r>
            <a:r>
              <a:rPr lang="es-ES" altLang="en-US" sz="1600" b="0" i="0" baseline="30000">
                <a:solidFill>
                  <a:srgbClr val="292929"/>
                </a:solidFill>
                <a:latin typeface="Calibri" panose="020F0502020204030204" pitchFamily="34" charset="0"/>
              </a:rPr>
              <a:t>n+</a:t>
            </a:r>
            <a:r>
              <a:rPr lang="es-ES" altLang="en-US" sz="1600" b="0" i="0">
                <a:solidFill>
                  <a:srgbClr val="292929"/>
                </a:solidFill>
                <a:latin typeface="Calibri" panose="020F0502020204030204" pitchFamily="34" charset="0"/>
              </a:rPr>
              <a:t> (óxidos no porosos, como en Fe y Cu), la velocidad de oxidación es de tipo </a:t>
            </a:r>
            <a:r>
              <a:rPr lang="es-ES" altLang="en-US" sz="1600" b="0" i="0" u="sng">
                <a:solidFill>
                  <a:srgbClr val="292929"/>
                </a:solidFill>
                <a:latin typeface="Calibri" panose="020F0502020204030204" pitchFamily="34" charset="0"/>
              </a:rPr>
              <a:t>parabólica</a:t>
            </a:r>
          </a:p>
        </p:txBody>
      </p:sp>
      <p:pic>
        <p:nvPicPr>
          <p:cNvPr id="21517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4619625"/>
            <a:ext cx="10001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18" name="Text Box 17"/>
          <p:cNvSpPr txBox="1">
            <a:spLocks noChangeArrowheads="1"/>
          </p:cNvSpPr>
          <p:nvPr/>
        </p:nvSpPr>
        <p:spPr bwMode="auto">
          <a:xfrm>
            <a:off x="3743325" y="4435475"/>
            <a:ext cx="54006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2075" indent="-92075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folHlink"/>
              </a:buClr>
            </a:pP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s-ES" altLang="en-US" sz="1400" b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incremento de masa por unidad de superficie expuesta</a:t>
            </a:r>
            <a:endParaRPr kumimoji="0" lang="el-GR" altLang="en-US" sz="1400" b="0" i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>
                <a:schemeClr val="folHlink"/>
              </a:buClr>
            </a:pP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s-ES" altLang="en-US" sz="1400" b="0">
                <a:solidFill>
                  <a:srgbClr val="3333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= constante específica para cada metal, independiente de </a:t>
            </a:r>
            <a:r>
              <a:rPr kumimoji="0" lang="es-ES" altLang="en-US" sz="1400" b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</a:t>
            </a:r>
          </a:p>
          <a:p>
            <a:pPr eaLnBrk="1" hangingPunct="1">
              <a:spcBef>
                <a:spcPct val="0"/>
              </a:spcBef>
              <a:buClr>
                <a:schemeClr val="folHlink"/>
              </a:buClr>
            </a:pPr>
            <a:r>
              <a:rPr kumimoji="0" lang="es-ES" altLang="en-US" sz="1400" b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t</a:t>
            </a: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= tiempo</a:t>
            </a:r>
          </a:p>
        </p:txBody>
      </p:sp>
      <p:sp>
        <p:nvSpPr>
          <p:cNvPr id="21519" name="Rectangle 3"/>
          <p:cNvSpPr>
            <a:spLocks noChangeArrowheads="1"/>
          </p:cNvSpPr>
          <p:nvPr/>
        </p:nvSpPr>
        <p:spPr bwMode="auto">
          <a:xfrm>
            <a:off x="900113" y="5229225"/>
            <a:ext cx="76581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630238" indent="-182563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>
              <a:spcBef>
                <a:spcPts val="388"/>
              </a:spcBef>
              <a:buFont typeface="Wingdings" panose="05000000000000000000" pitchFamily="2" charset="2"/>
              <a:buChar char="§"/>
            </a:pPr>
            <a:r>
              <a:rPr lang="es-ES" altLang="en-US" sz="1600" b="0" i="0">
                <a:solidFill>
                  <a:srgbClr val="292929"/>
                </a:solidFill>
                <a:latin typeface="Calibri" panose="020F0502020204030204" pitchFamily="34" charset="0"/>
              </a:rPr>
              <a:t>Si la capa de óxido es fina, no porosa y no exfoliable (caso del Al), la velocidad de oxidación es de tipo </a:t>
            </a:r>
            <a:r>
              <a:rPr lang="es-ES" altLang="en-US" sz="1600" b="0" i="0" u="sng">
                <a:solidFill>
                  <a:srgbClr val="292929"/>
                </a:solidFill>
                <a:latin typeface="Calibri" panose="020F0502020204030204" pitchFamily="34" charset="0"/>
              </a:rPr>
              <a:t>logarítmico</a:t>
            </a:r>
          </a:p>
        </p:txBody>
      </p:sp>
      <p:pic>
        <p:nvPicPr>
          <p:cNvPr id="21520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5994400"/>
            <a:ext cx="1820863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3743325" y="5805488"/>
            <a:ext cx="467995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2075" indent="-92075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folHlink"/>
              </a:buClr>
            </a:pP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s-ES" altLang="en-US" sz="1400" b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incremento de masa por unidad de superficie expuesta</a:t>
            </a:r>
            <a:endParaRPr kumimoji="0" lang="el-GR" altLang="en-US" sz="1400" b="0" i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>
                <a:schemeClr val="folHlink"/>
              </a:buClr>
            </a:pP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s-ES" altLang="en-US" sz="1400" b="0">
                <a:solidFill>
                  <a:srgbClr val="3333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k, a, b</a:t>
            </a: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= constantes específica para cada metal</a:t>
            </a:r>
            <a:endParaRPr kumimoji="0" lang="es-ES" altLang="en-US" sz="1400" b="0">
              <a:solidFill>
                <a:srgbClr val="333333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>
                <a:schemeClr val="folHlink"/>
              </a:buClr>
            </a:pPr>
            <a:r>
              <a:rPr kumimoji="0" lang="es-ES" altLang="en-US" sz="1400" b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t</a:t>
            </a: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= tiempo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 i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 i="0">
                <a:solidFill>
                  <a:schemeClr val="tx1"/>
                </a:solidFill>
                <a:latin typeface="Calibri" panose="020F0502020204030204" pitchFamily="34" charset="0"/>
              </a:rPr>
              <a:t>Tema 13. Metales de transición. Corrosión metálica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 i="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2533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8C79C61-A4E5-4AD4-9626-287242C18DAC}" type="slidenum">
              <a:rPr kumimoji="0" lang="en-US" altLang="en-US" sz="1400" b="0" i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kumimoji="0" lang="en-US" altLang="en-US" sz="1400" b="0" i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n-US" i="0">
                <a:solidFill>
                  <a:srgbClr val="990033"/>
                </a:solidFill>
                <a:latin typeface="Arial" panose="020B0604020202020204" pitchFamily="34" charset="0"/>
              </a:rPr>
              <a:t>11. Corrosión electroquímica</a:t>
            </a:r>
          </a:p>
        </p:txBody>
      </p:sp>
      <p:sp>
        <p:nvSpPr>
          <p:cNvPr id="22535" name="Rectangle 15"/>
          <p:cNvSpPr>
            <a:spLocks noChangeArrowheads="1"/>
          </p:cNvSpPr>
          <p:nvPr/>
        </p:nvSpPr>
        <p:spPr bwMode="auto">
          <a:xfrm>
            <a:off x="684213" y="1341438"/>
            <a:ext cx="7920037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</a:pPr>
            <a:r>
              <a:rPr kumimoji="0" lang="es-ES" altLang="en-US" sz="1800" b="0" i="0">
                <a:solidFill>
                  <a:srgbClr val="000099"/>
                </a:solidFill>
                <a:latin typeface="Calibri" panose="020F0502020204030204" pitchFamily="34" charset="0"/>
              </a:rPr>
              <a:t>La mayor parte de los procesos de corrosión metálica son de naturaleza electroquímica (transferencia de electrones al igual que en una pila galvánica)</a:t>
            </a:r>
          </a:p>
          <a:p>
            <a:pPr eaLnBrk="1" hangingPunct="1">
              <a:spcBef>
                <a:spcPts val="600"/>
              </a:spcBef>
              <a:buClr>
                <a:srgbClr val="FF0000"/>
              </a:buClr>
            </a:pPr>
            <a:r>
              <a:rPr kumimoji="0" lang="es-ES" altLang="en-US" sz="1800" b="0" i="0">
                <a:solidFill>
                  <a:srgbClr val="000099"/>
                </a:solidFill>
                <a:latin typeface="Calibri" panose="020F0502020204030204" pitchFamily="34" charset="0"/>
              </a:rPr>
              <a:t>Para producirse la corrosión, deben existir los mismos elementos que en la pila:</a:t>
            </a:r>
            <a:endParaRPr kumimoji="0" lang="el-GR" altLang="en-US" sz="1800" b="0" i="0">
              <a:solidFill>
                <a:srgbClr val="000099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536" name="Rectangle 3"/>
          <p:cNvSpPr>
            <a:spLocks noChangeArrowheads="1"/>
          </p:cNvSpPr>
          <p:nvPr/>
        </p:nvSpPr>
        <p:spPr bwMode="auto">
          <a:xfrm>
            <a:off x="827088" y="2420938"/>
            <a:ext cx="7848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80975" indent="-180975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anose="05000000000000000000" pitchFamily="2" charset="2"/>
              <a:buChar char="§"/>
            </a:pPr>
            <a:r>
              <a:rPr lang="es-ES" altLang="en-US" sz="1600" i="0">
                <a:latin typeface="Times New Roman" panose="02020603050405020304" pitchFamily="18" charset="0"/>
                <a:sym typeface="Wingdings" panose="05000000000000000000" pitchFamily="2" charset="2"/>
              </a:rPr>
              <a:t>Ánodo</a:t>
            </a:r>
            <a:r>
              <a:rPr lang="es-ES" altLang="en-US" sz="1600" b="0" i="0">
                <a:latin typeface="Times New Roman" panose="02020603050405020304" pitchFamily="18" charset="0"/>
                <a:sym typeface="Wingdings" panose="05000000000000000000" pitchFamily="2" charset="2"/>
              </a:rPr>
              <a:t> = donde se produce la oxidación o reacción anódica. Los electrones se ceden al circuito, mientras los iones M</a:t>
            </a:r>
            <a:r>
              <a:rPr lang="es-ES" altLang="en-US" sz="1600" b="0" i="0" baseline="30000">
                <a:latin typeface="Times New Roman" panose="02020603050405020304" pitchFamily="18" charset="0"/>
                <a:sym typeface="Wingdings" panose="05000000000000000000" pitchFamily="2" charset="2"/>
              </a:rPr>
              <a:t>n+</a:t>
            </a:r>
            <a:r>
              <a:rPr lang="es-ES" altLang="en-US" sz="1600" b="0" i="0">
                <a:latin typeface="Times New Roman" panose="02020603050405020304" pitchFamily="18" charset="0"/>
                <a:sym typeface="Wingdings" panose="05000000000000000000" pitchFamily="2" charset="2"/>
              </a:rPr>
              <a:t> pasan al electrolito</a:t>
            </a:r>
          </a:p>
        </p:txBody>
      </p:sp>
      <p:pic>
        <p:nvPicPr>
          <p:cNvPr id="22537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3068638"/>
            <a:ext cx="1577975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8" name="Rectangle 3"/>
          <p:cNvSpPr>
            <a:spLocks noChangeArrowheads="1"/>
          </p:cNvSpPr>
          <p:nvPr/>
        </p:nvSpPr>
        <p:spPr bwMode="auto">
          <a:xfrm>
            <a:off x="827088" y="3429000"/>
            <a:ext cx="7848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80975" indent="-180975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anose="05000000000000000000" pitchFamily="2" charset="2"/>
              <a:buChar char="§"/>
            </a:pPr>
            <a:r>
              <a:rPr lang="es-ES" altLang="en-US" sz="1600" i="0">
                <a:latin typeface="Times New Roman" panose="02020603050405020304" pitchFamily="18" charset="0"/>
                <a:sym typeface="Wingdings" panose="05000000000000000000" pitchFamily="2" charset="2"/>
              </a:rPr>
              <a:t>Cátodo</a:t>
            </a:r>
            <a:r>
              <a:rPr lang="es-ES" altLang="en-US" sz="1600" b="0" i="0">
                <a:latin typeface="Times New Roman" panose="02020603050405020304" pitchFamily="18" charset="0"/>
                <a:sym typeface="Wingdings" panose="05000000000000000000" pitchFamily="2" charset="2"/>
              </a:rPr>
              <a:t> = donde se produce la reducción o reacción catódica. En la corrosión, la reducción puede tener distinta naturaleza. Para metales en disolución acuosa ácida, pueden darse:</a:t>
            </a:r>
          </a:p>
        </p:txBody>
      </p:sp>
      <p:sp>
        <p:nvSpPr>
          <p:cNvPr id="22539" name="Text Box 17"/>
          <p:cNvSpPr txBox="1">
            <a:spLocks noChangeArrowheads="1"/>
          </p:cNvSpPr>
          <p:nvPr/>
        </p:nvSpPr>
        <p:spPr bwMode="auto">
          <a:xfrm>
            <a:off x="1690688" y="4076700"/>
            <a:ext cx="540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2075" indent="-92075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folHlink"/>
              </a:buClr>
            </a:pPr>
            <a:r>
              <a:rPr kumimoji="0" lang="es-ES" altLang="en-US" sz="1400" b="0" i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Reducción de los H</a:t>
            </a:r>
            <a:r>
              <a:rPr kumimoji="0" lang="es-ES" altLang="en-US" sz="1400" b="0" i="0" baseline="30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kumimoji="0" lang="es-ES" altLang="en-US" sz="1400" b="0" i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(H3O</a:t>
            </a:r>
            <a:r>
              <a:rPr kumimoji="0" lang="es-ES" altLang="en-US" sz="1400" b="0" i="0" baseline="30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kumimoji="0" lang="es-ES" altLang="en-US" sz="1400" b="0" i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): </a:t>
            </a:r>
            <a:endParaRPr kumimoji="0" lang="el-GR" altLang="en-US" sz="1400" b="0" i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22540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4037013"/>
            <a:ext cx="1717675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41" name="Text Box 17"/>
          <p:cNvSpPr txBox="1">
            <a:spLocks noChangeArrowheads="1"/>
          </p:cNvSpPr>
          <p:nvPr/>
        </p:nvSpPr>
        <p:spPr bwMode="auto">
          <a:xfrm>
            <a:off x="1690688" y="4465638"/>
            <a:ext cx="540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2075" indent="-92075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folHlink"/>
              </a:buClr>
            </a:pPr>
            <a:r>
              <a:rPr kumimoji="0" lang="es-ES" altLang="en-US" sz="1400" b="0" i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Reducción del O</a:t>
            </a:r>
            <a:r>
              <a:rPr kumimoji="0" lang="es-ES" altLang="en-US" sz="1400" b="0" i="0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kumimoji="0" lang="es-ES" altLang="en-US" sz="1400" b="0" i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(soluciones ácidas, pH &lt; 7): </a:t>
            </a:r>
            <a:endParaRPr kumimoji="0" lang="el-GR" altLang="en-US" sz="1400" b="0" i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2542" name="Text Box 17"/>
          <p:cNvSpPr txBox="1">
            <a:spLocks noChangeArrowheads="1"/>
          </p:cNvSpPr>
          <p:nvPr/>
        </p:nvSpPr>
        <p:spPr bwMode="auto">
          <a:xfrm>
            <a:off x="1690688" y="4868863"/>
            <a:ext cx="540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2075" indent="-92075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folHlink"/>
              </a:buClr>
            </a:pPr>
            <a:r>
              <a:rPr kumimoji="0" lang="es-ES" altLang="en-US" sz="1400" b="0" i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Reducción del O</a:t>
            </a:r>
            <a:r>
              <a:rPr kumimoji="0" lang="es-ES" altLang="en-US" sz="1400" b="0" i="0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kumimoji="0" lang="es-ES" altLang="en-US" sz="1400" b="0" i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(soluciones neutras/básicas, pH ≥ 7): </a:t>
            </a:r>
            <a:endParaRPr kumimoji="0" lang="el-GR" altLang="en-US" sz="1400" b="0" i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22543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4494213"/>
            <a:ext cx="233045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44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4892675"/>
            <a:ext cx="24495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45" name="Rectangle 3"/>
          <p:cNvSpPr>
            <a:spLocks noChangeArrowheads="1"/>
          </p:cNvSpPr>
          <p:nvPr/>
        </p:nvSpPr>
        <p:spPr bwMode="auto">
          <a:xfrm>
            <a:off x="827088" y="5302250"/>
            <a:ext cx="7848600" cy="111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80975" indent="-180975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anose="05000000000000000000" pitchFamily="2" charset="2"/>
              <a:buChar char="§"/>
            </a:pPr>
            <a:r>
              <a:rPr lang="es-ES" altLang="en-US" sz="1600" i="0">
                <a:latin typeface="Times New Roman" panose="02020603050405020304" pitchFamily="18" charset="0"/>
                <a:sym typeface="Wingdings" panose="05000000000000000000" pitchFamily="2" charset="2"/>
              </a:rPr>
              <a:t>Electrolito</a:t>
            </a:r>
            <a:r>
              <a:rPr lang="es-ES" altLang="en-US" sz="1600" b="0" i="0">
                <a:latin typeface="Times New Roman" panose="02020603050405020304" pitchFamily="18" charset="0"/>
                <a:sym typeface="Wingdings" panose="05000000000000000000" pitchFamily="2" charset="2"/>
              </a:rPr>
              <a:t> = disolución conductora en contacto con el ánodo y el cátodo, que permite la migración de iones metálicos hacia el cátodo, y de los iones negativos hacial el ánodo</a:t>
            </a:r>
          </a:p>
          <a:p>
            <a:pPr eaLnBrk="1" hangingPunct="1">
              <a:buClr>
                <a:srgbClr val="595985"/>
              </a:buClr>
              <a:buFont typeface="Wingdings" panose="05000000000000000000" pitchFamily="2" charset="2"/>
              <a:buChar char="§"/>
            </a:pPr>
            <a:r>
              <a:rPr lang="es-ES" altLang="en-US" sz="1600" i="0">
                <a:latin typeface="Times New Roman" panose="02020603050405020304" pitchFamily="18" charset="0"/>
                <a:sym typeface="Wingdings" panose="05000000000000000000" pitchFamily="2" charset="2"/>
              </a:rPr>
              <a:t>Contacto físico</a:t>
            </a:r>
            <a:r>
              <a:rPr lang="es-ES" altLang="en-US" sz="1600" b="0" i="0">
                <a:latin typeface="Times New Roman" panose="02020603050405020304" pitchFamily="18" charset="0"/>
                <a:sym typeface="Wingdings" panose="05000000000000000000" pitchFamily="2" charset="2"/>
              </a:rPr>
              <a:t> entre ánodo y cátodo = permite el paso de electrones del ánodo al cátodo, por contacto directo o por un hilo conductor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 i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 i="0">
                <a:solidFill>
                  <a:schemeClr val="tx1"/>
                </a:solidFill>
                <a:latin typeface="Calibri" panose="020F0502020204030204" pitchFamily="34" charset="0"/>
              </a:rPr>
              <a:t>Tema 13. Metales de transición. Corrosión metálica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 i="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3557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5D08D10-8D8B-45BA-B504-BDD1397B325B}" type="slidenum">
              <a:rPr kumimoji="0" lang="en-US" altLang="en-US" sz="1400" b="0" i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kumimoji="0" lang="en-US" altLang="en-US" sz="1400" b="0" i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3558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n-US" i="0">
                <a:solidFill>
                  <a:srgbClr val="990033"/>
                </a:solidFill>
                <a:latin typeface="Arial" panose="020B0604020202020204" pitchFamily="34" charset="0"/>
              </a:rPr>
              <a:t>12. Termodinámica de la corrosión</a:t>
            </a:r>
          </a:p>
        </p:txBody>
      </p:sp>
      <p:sp>
        <p:nvSpPr>
          <p:cNvPr id="23559" name="Rectangle 15"/>
          <p:cNvSpPr>
            <a:spLocks noChangeArrowheads="1"/>
          </p:cNvSpPr>
          <p:nvPr/>
        </p:nvSpPr>
        <p:spPr bwMode="auto">
          <a:xfrm>
            <a:off x="684213" y="1412875"/>
            <a:ext cx="792003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</a:pPr>
            <a:r>
              <a:rPr kumimoji="0" lang="es-ES" altLang="en-US" sz="1800" b="0" i="0">
                <a:solidFill>
                  <a:srgbClr val="292929"/>
                </a:solidFill>
                <a:latin typeface="Calibri" panose="020F0502020204030204" pitchFamily="34" charset="0"/>
              </a:rPr>
              <a:t>La tendencia a la corrosión de un metal puede determinarse en función de </a:t>
            </a:r>
            <a:r>
              <a:rPr kumimoji="0" lang="el-GR" altLang="en-US" sz="1800" b="0" i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Δ</a:t>
            </a:r>
            <a:r>
              <a:rPr kumimoji="0" lang="es-ES" altLang="en-US" sz="1800" b="0" i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kumimoji="0" lang="es-ES" altLang="en-US" sz="1800" b="0" i="0" baseline="3000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0" lang="es-ES" altLang="en-US" sz="1800" b="0" i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la reacción de oxidación. Para que se produzca: </a:t>
            </a:r>
            <a:r>
              <a:rPr kumimoji="0" lang="el-GR" altLang="en-US" sz="1800" b="0" i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Δ</a:t>
            </a:r>
            <a:r>
              <a:rPr kumimoji="0" lang="es-ES" altLang="en-US" sz="1800" b="0" i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kumimoji="0" lang="es-ES" altLang="en-US" sz="1800" b="0" i="0" baseline="3000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0" lang="es-ES" altLang="en-US" sz="1800" b="0" i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 0. </a:t>
            </a:r>
            <a:endParaRPr kumimoji="0" lang="el-GR" altLang="en-US" sz="1800" b="0" i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560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347913"/>
            <a:ext cx="1579563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61" name="Text Box 17"/>
          <p:cNvSpPr txBox="1">
            <a:spLocks noChangeArrowheads="1"/>
          </p:cNvSpPr>
          <p:nvPr/>
        </p:nvSpPr>
        <p:spPr bwMode="auto">
          <a:xfrm>
            <a:off x="3743325" y="2060575"/>
            <a:ext cx="48609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2075" indent="-92075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5000"/>
              </a:spcBef>
              <a:buClr>
                <a:schemeClr val="folHlink"/>
              </a:buClr>
            </a:pP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s-ES" altLang="en-US" sz="1400" b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nº de electrones intercambiado en el proceso redox</a:t>
            </a:r>
            <a:endParaRPr kumimoji="0" lang="el-GR" altLang="en-US" sz="1400" b="0" i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25000"/>
              </a:spcBef>
              <a:buClr>
                <a:schemeClr val="folHlink"/>
              </a:buClr>
            </a:pP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s-ES" altLang="en-US" sz="1400" b="0">
                <a:solidFill>
                  <a:srgbClr val="3333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= 96485 C (1 Faraday)</a:t>
            </a:r>
            <a:endParaRPr kumimoji="0" lang="es-ES" altLang="en-US" sz="1400" b="0">
              <a:solidFill>
                <a:srgbClr val="333333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25000"/>
              </a:spcBef>
              <a:buClr>
                <a:schemeClr val="folHlink"/>
              </a:buClr>
            </a:pPr>
            <a:r>
              <a:rPr kumimoji="0" lang="es-ES" altLang="en-US" sz="1400" b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E</a:t>
            </a:r>
            <a:r>
              <a:rPr kumimoji="0" lang="es-ES" altLang="en-US" sz="1400" b="0" i="0">
                <a:solidFill>
                  <a:srgbClr val="3333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= potencial eléctrico generado en los electrodos (en V)</a:t>
            </a:r>
          </a:p>
        </p:txBody>
      </p:sp>
      <p:sp>
        <p:nvSpPr>
          <p:cNvPr id="23562" name="Rectangle 15"/>
          <p:cNvSpPr>
            <a:spLocks noChangeArrowheads="1"/>
          </p:cNvSpPr>
          <p:nvPr/>
        </p:nvSpPr>
        <p:spPr bwMode="auto">
          <a:xfrm>
            <a:off x="684213" y="2997200"/>
            <a:ext cx="7920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</a:pPr>
            <a:r>
              <a:rPr kumimoji="0" lang="es-ES" altLang="en-US" sz="1600" b="0" i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que se produzca la oxidación: </a:t>
            </a:r>
            <a:r>
              <a:rPr kumimoji="0" lang="es-ES" altLang="en-US" sz="1600" b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kumimoji="0" lang="es-ES" altLang="en-US" sz="1600" b="0" i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&gt; 0. </a:t>
            </a:r>
          </a:p>
          <a:p>
            <a:pPr eaLnBrk="1" hangingPunct="1">
              <a:spcBef>
                <a:spcPts val="600"/>
              </a:spcBef>
              <a:buClr>
                <a:srgbClr val="FF0000"/>
              </a:buClr>
            </a:pPr>
            <a:r>
              <a:rPr kumimoji="0" lang="es-ES" altLang="en-US" sz="1600" b="0" i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puede utilizar la </a:t>
            </a:r>
            <a:r>
              <a:rPr kumimoji="0" lang="es-ES" altLang="en-US" sz="1600" b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tabla de potenciales normales de reducción</a:t>
            </a:r>
            <a:r>
              <a:rPr kumimoji="0" lang="es-ES" altLang="en-US" sz="1600" b="0" i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obtenidos por comparación con el electrodo normal de hidrógeno. La serie permite predecir qué elemento actuaría de ánodo (se oxida) y cuál de cátodo (se reduce).</a:t>
            </a:r>
            <a:r>
              <a:rPr kumimoji="0" lang="es-ES" altLang="en-US" sz="1600" b="0" i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l-GR" altLang="en-US" sz="1600" b="0" i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3" name="Rectangle 61"/>
          <p:cNvSpPr>
            <a:spLocks noChangeArrowheads="1"/>
          </p:cNvSpPr>
          <p:nvPr/>
        </p:nvSpPr>
        <p:spPr bwMode="auto">
          <a:xfrm>
            <a:off x="1042988" y="4149725"/>
            <a:ext cx="1512887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6350" indent="1905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en-US" sz="1800" b="0" i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1800" b="0" i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Ejemplo:</a:t>
            </a:r>
          </a:p>
        </p:txBody>
      </p:sp>
      <p:sp>
        <p:nvSpPr>
          <p:cNvPr id="23564" name="Rectangle 15"/>
          <p:cNvSpPr>
            <a:spLocks noChangeArrowheads="1"/>
          </p:cNvSpPr>
          <p:nvPr/>
        </p:nvSpPr>
        <p:spPr bwMode="auto">
          <a:xfrm>
            <a:off x="2339975" y="4167188"/>
            <a:ext cx="68040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kumimoji="0" lang="es-ES" altLang="en-US" sz="1400" b="0" i="0">
                <a:solidFill>
                  <a:srgbClr val="4D4D4D"/>
                </a:solidFill>
                <a:latin typeface="Times New Roman" panose="02020603050405020304" pitchFamily="18" charset="0"/>
              </a:rPr>
              <a:t>Dos electrodos normales, uno de Zn (</a:t>
            </a:r>
            <a:r>
              <a:rPr kumimoji="0" lang="es-ES" altLang="en-US" sz="1400" b="0">
                <a:solidFill>
                  <a:srgbClr val="4D4D4D"/>
                </a:solidFill>
                <a:latin typeface="Times New Roman" panose="02020603050405020304" pitchFamily="18" charset="0"/>
              </a:rPr>
              <a:t>E</a:t>
            </a:r>
            <a:r>
              <a:rPr kumimoji="0" lang="es-ES" altLang="en-US" sz="1400" b="0" i="0">
                <a:solidFill>
                  <a:srgbClr val="4D4D4D"/>
                </a:solidFill>
                <a:latin typeface="Times New Roman" panose="02020603050405020304" pitchFamily="18" charset="0"/>
              </a:rPr>
              <a:t>º = –0,76  V), otro de Cu (</a:t>
            </a:r>
            <a:r>
              <a:rPr kumimoji="0" lang="es-ES" altLang="en-US" sz="1400" b="0">
                <a:solidFill>
                  <a:srgbClr val="4D4D4D"/>
                </a:solidFill>
                <a:latin typeface="Times New Roman" panose="02020603050405020304" pitchFamily="18" charset="0"/>
              </a:rPr>
              <a:t>E</a:t>
            </a:r>
            <a:r>
              <a:rPr kumimoji="0" lang="es-ES" altLang="en-US" sz="1400" b="0" i="0">
                <a:solidFill>
                  <a:srgbClr val="4D4D4D"/>
                </a:solidFill>
                <a:latin typeface="Times New Roman" panose="02020603050405020304" pitchFamily="18" charset="0"/>
              </a:rPr>
              <a:t>º = +0,34  V)</a:t>
            </a:r>
          </a:p>
        </p:txBody>
      </p:sp>
      <p:pic>
        <p:nvPicPr>
          <p:cNvPr id="23565" name="Picture 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4510088"/>
            <a:ext cx="2965450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66" name="Text Box 17"/>
          <p:cNvSpPr txBox="1">
            <a:spLocks noChangeArrowheads="1"/>
          </p:cNvSpPr>
          <p:nvPr/>
        </p:nvSpPr>
        <p:spPr bwMode="auto">
          <a:xfrm>
            <a:off x="1638300" y="4510088"/>
            <a:ext cx="271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1400" b="0" i="0">
                <a:latin typeface="Tempus Sans ITC" panose="04020404030D07020202" pitchFamily="82" charset="0"/>
              </a:rPr>
              <a:t>Reacción anódica / oxidación</a:t>
            </a:r>
            <a:endParaRPr kumimoji="0" lang="es-ES" altLang="en-US" sz="1400" b="0" i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  <p:sp>
        <p:nvSpPr>
          <p:cNvPr id="23567" name="Text Box 17"/>
          <p:cNvSpPr txBox="1">
            <a:spLocks noChangeArrowheads="1"/>
          </p:cNvSpPr>
          <p:nvPr/>
        </p:nvSpPr>
        <p:spPr bwMode="auto">
          <a:xfrm>
            <a:off x="1638300" y="4827588"/>
            <a:ext cx="271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1400" b="0" i="0">
                <a:latin typeface="Tempus Sans ITC" panose="04020404030D07020202" pitchFamily="82" charset="0"/>
              </a:rPr>
              <a:t>Reacción catódica / reducción</a:t>
            </a:r>
            <a:endParaRPr kumimoji="0" lang="es-ES" altLang="en-US" sz="1400" b="0" i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  <p:sp>
        <p:nvSpPr>
          <p:cNvPr id="23568" name="Rectangle 15"/>
          <p:cNvSpPr>
            <a:spLocks noChangeArrowheads="1"/>
          </p:cNvSpPr>
          <p:nvPr/>
        </p:nvSpPr>
        <p:spPr bwMode="auto">
          <a:xfrm>
            <a:off x="684213" y="5516563"/>
            <a:ext cx="7920037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</a:pPr>
            <a:r>
              <a:rPr kumimoji="0" lang="es-ES" altLang="en-US" sz="1600" b="0" i="0">
                <a:solidFill>
                  <a:srgbClr val="292929"/>
                </a:solidFill>
                <a:latin typeface="Calibri" panose="020F0502020204030204" pitchFamily="34" charset="0"/>
              </a:rPr>
              <a:t>Cuando las concentraciones son distintas de la unidad, el valor del potencial se calcula por la ecuación de Nernst</a:t>
            </a:r>
            <a:endParaRPr kumimoji="0" lang="el-GR" altLang="en-US" sz="1600" b="0" i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569" name="Picture 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6021388"/>
            <a:ext cx="230028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70" name="Picture 3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165850"/>
            <a:ext cx="144621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icial">
  <a:themeElements>
    <a:clrScheme name="inicial 9">
      <a:dk1>
        <a:srgbClr val="000080"/>
      </a:dk1>
      <a:lt1>
        <a:srgbClr val="FFFFFF"/>
      </a:lt1>
      <a:dk2>
        <a:srgbClr val="3366CC"/>
      </a:dk2>
      <a:lt2>
        <a:srgbClr val="FFFFFF"/>
      </a:lt2>
      <a:accent1>
        <a:srgbClr val="006699"/>
      </a:accent1>
      <a:accent2>
        <a:srgbClr val="6699FF"/>
      </a:accent2>
      <a:accent3>
        <a:srgbClr val="FFFFFF"/>
      </a:accent3>
      <a:accent4>
        <a:srgbClr val="00006C"/>
      </a:accent4>
      <a:accent5>
        <a:srgbClr val="AAB8CA"/>
      </a:accent5>
      <a:accent6>
        <a:srgbClr val="5C8AE7"/>
      </a:accent6>
      <a:hlink>
        <a:srgbClr val="0000FF"/>
      </a:hlink>
      <a:folHlink>
        <a:srgbClr val="0000FF"/>
      </a:folHlink>
    </a:clrScheme>
    <a:fontScheme name="inicia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rgbClr val="0033C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rgbClr val="0033C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</a:objectDefaults>
  <a:extraClrSchemeLst>
    <a:extraClrScheme>
      <a:clrScheme name="inicial 1">
        <a:dk1>
          <a:srgbClr val="00354E"/>
        </a:dk1>
        <a:lt1>
          <a:srgbClr val="EAEAEA"/>
        </a:lt1>
        <a:dk2>
          <a:srgbClr val="006699"/>
        </a:dk2>
        <a:lt2>
          <a:srgbClr val="CCECFF"/>
        </a:lt2>
        <a:accent1>
          <a:srgbClr val="006699"/>
        </a:accent1>
        <a:accent2>
          <a:srgbClr val="6699FF"/>
        </a:accent2>
        <a:accent3>
          <a:srgbClr val="AAB8CA"/>
        </a:accent3>
        <a:accent4>
          <a:srgbClr val="C8C8C8"/>
        </a:accent4>
        <a:accent5>
          <a:srgbClr val="AAB8CA"/>
        </a:accent5>
        <a:accent6>
          <a:srgbClr val="5C8AE7"/>
        </a:accent6>
        <a:hlink>
          <a:srgbClr val="CCCCFF"/>
        </a:hlink>
        <a:folHlink>
          <a:srgbClr val="5E6FD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icial 2">
        <a:dk1>
          <a:srgbClr val="000080"/>
        </a:dk1>
        <a:lt1>
          <a:srgbClr val="FFFFFF"/>
        </a:lt1>
        <a:dk2>
          <a:srgbClr val="3366CC"/>
        </a:dk2>
        <a:lt2>
          <a:srgbClr val="7A7C93"/>
        </a:lt2>
        <a:accent1>
          <a:srgbClr val="006699"/>
        </a:accent1>
        <a:accent2>
          <a:srgbClr val="6699FF"/>
        </a:accent2>
        <a:accent3>
          <a:srgbClr val="FFFFFF"/>
        </a:accent3>
        <a:accent4>
          <a:srgbClr val="00006C"/>
        </a:accent4>
        <a:accent5>
          <a:srgbClr val="AAB8CA"/>
        </a:accent5>
        <a:accent6>
          <a:srgbClr val="5C8AE7"/>
        </a:accent6>
        <a:hlink>
          <a:srgbClr val="CCCCFF"/>
        </a:hlink>
        <a:folHlink>
          <a:srgbClr val="5E6F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icial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969696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B8B8B8"/>
        </a:accent6>
        <a:hlink>
          <a:srgbClr val="EAEAEA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icial 4">
        <a:dk1>
          <a:srgbClr val="660066"/>
        </a:dk1>
        <a:lt1>
          <a:srgbClr val="EAEAEA"/>
        </a:lt1>
        <a:dk2>
          <a:srgbClr val="3366CC"/>
        </a:dk2>
        <a:lt2>
          <a:srgbClr val="7A7C93"/>
        </a:lt2>
        <a:accent1>
          <a:srgbClr val="00CCCC"/>
        </a:accent1>
        <a:accent2>
          <a:srgbClr val="CC66FF"/>
        </a:accent2>
        <a:accent3>
          <a:srgbClr val="F3F3F3"/>
        </a:accent3>
        <a:accent4>
          <a:srgbClr val="560056"/>
        </a:accent4>
        <a:accent5>
          <a:srgbClr val="AAE2E2"/>
        </a:accent5>
        <a:accent6>
          <a:srgbClr val="B95CE7"/>
        </a:accent6>
        <a:hlink>
          <a:srgbClr val="CCFF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icial 5">
        <a:dk1>
          <a:srgbClr val="003366"/>
        </a:dk1>
        <a:lt1>
          <a:srgbClr val="EAEAEA"/>
        </a:lt1>
        <a:dk2>
          <a:srgbClr val="009999"/>
        </a:dk2>
        <a:lt2>
          <a:srgbClr val="FFFFFF"/>
        </a:lt2>
        <a:accent1>
          <a:srgbClr val="008080"/>
        </a:accent1>
        <a:accent2>
          <a:srgbClr val="00CCCC"/>
        </a:accent2>
        <a:accent3>
          <a:srgbClr val="AACACA"/>
        </a:accent3>
        <a:accent4>
          <a:srgbClr val="C8C8C8"/>
        </a:accent4>
        <a:accent5>
          <a:srgbClr val="AAC0C0"/>
        </a:accent5>
        <a:accent6>
          <a:srgbClr val="00B9B9"/>
        </a:accent6>
        <a:hlink>
          <a:srgbClr val="A7DDE1"/>
        </a:hlink>
        <a:folHlink>
          <a:srgbClr val="319C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icial 6">
        <a:dk1>
          <a:srgbClr val="00354E"/>
        </a:dk1>
        <a:lt1>
          <a:srgbClr val="EAEAEA"/>
        </a:lt1>
        <a:dk2>
          <a:srgbClr val="6D67AA"/>
        </a:dk2>
        <a:lt2>
          <a:srgbClr val="CCCCFF"/>
        </a:lt2>
        <a:accent1>
          <a:srgbClr val="6600CC"/>
        </a:accent1>
        <a:accent2>
          <a:srgbClr val="9999FF"/>
        </a:accent2>
        <a:accent3>
          <a:srgbClr val="BAB8D2"/>
        </a:accent3>
        <a:accent4>
          <a:srgbClr val="C8C8C8"/>
        </a:accent4>
        <a:accent5>
          <a:srgbClr val="B8AAE2"/>
        </a:accent5>
        <a:accent6>
          <a:srgbClr val="8A8AE7"/>
        </a:accent6>
        <a:hlink>
          <a:srgbClr val="CCCCFF"/>
        </a:hlink>
        <a:folHlink>
          <a:srgbClr val="9D70B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icial 7">
        <a:dk1>
          <a:srgbClr val="000080"/>
        </a:dk1>
        <a:lt1>
          <a:srgbClr val="FFFFFF"/>
        </a:lt1>
        <a:dk2>
          <a:srgbClr val="3366CC"/>
        </a:dk2>
        <a:lt2>
          <a:srgbClr val="7A7C93"/>
        </a:lt2>
        <a:accent1>
          <a:srgbClr val="006699"/>
        </a:accent1>
        <a:accent2>
          <a:srgbClr val="6699FF"/>
        </a:accent2>
        <a:accent3>
          <a:srgbClr val="FFFFFF"/>
        </a:accent3>
        <a:accent4>
          <a:srgbClr val="00006C"/>
        </a:accent4>
        <a:accent5>
          <a:srgbClr val="AAB8CA"/>
        </a:accent5>
        <a:accent6>
          <a:srgbClr val="5C8AE7"/>
        </a:accent6>
        <a:hlink>
          <a:srgbClr val="5F5F5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icial 8">
        <a:dk1>
          <a:srgbClr val="000080"/>
        </a:dk1>
        <a:lt1>
          <a:srgbClr val="FFFFFF"/>
        </a:lt1>
        <a:dk2>
          <a:srgbClr val="3366CC"/>
        </a:dk2>
        <a:lt2>
          <a:srgbClr val="7A7C93"/>
        </a:lt2>
        <a:accent1>
          <a:srgbClr val="006699"/>
        </a:accent1>
        <a:accent2>
          <a:srgbClr val="6699FF"/>
        </a:accent2>
        <a:accent3>
          <a:srgbClr val="FFFFFF"/>
        </a:accent3>
        <a:accent4>
          <a:srgbClr val="00006C"/>
        </a:accent4>
        <a:accent5>
          <a:srgbClr val="AAB8CA"/>
        </a:accent5>
        <a:accent6>
          <a:srgbClr val="5C8AE7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icial 9">
        <a:dk1>
          <a:srgbClr val="000080"/>
        </a:dk1>
        <a:lt1>
          <a:srgbClr val="FFFFFF"/>
        </a:lt1>
        <a:dk2>
          <a:srgbClr val="3366CC"/>
        </a:dk2>
        <a:lt2>
          <a:srgbClr val="FFFFFF"/>
        </a:lt2>
        <a:accent1>
          <a:srgbClr val="006699"/>
        </a:accent1>
        <a:accent2>
          <a:srgbClr val="6699FF"/>
        </a:accent2>
        <a:accent3>
          <a:srgbClr val="FFFFFF"/>
        </a:accent3>
        <a:accent4>
          <a:srgbClr val="00006C"/>
        </a:accent4>
        <a:accent5>
          <a:srgbClr val="AAB8CA"/>
        </a:accent5>
        <a:accent6>
          <a:srgbClr val="5C8AE7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20329</TotalTime>
  <Words>3874</Words>
  <Application>Microsoft Office PowerPoint</Application>
  <PresentationFormat>Presentación en pantalla (4:3)</PresentationFormat>
  <Paragraphs>311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5" baseType="lpstr">
      <vt:lpstr>Verdana</vt:lpstr>
      <vt:lpstr>Arial</vt:lpstr>
      <vt:lpstr>Times</vt:lpstr>
      <vt:lpstr>Tahoma</vt:lpstr>
      <vt:lpstr>Times New Roman</vt:lpstr>
      <vt:lpstr>Calibri</vt:lpstr>
      <vt:lpstr>Wingdings</vt:lpstr>
      <vt:lpstr>Tempus Sans ITC</vt:lpstr>
      <vt:lpstr>Symbol</vt:lpstr>
      <vt:lpstr>inicial</vt:lpstr>
      <vt:lpstr>Presentación de PowerPoint</vt:lpstr>
      <vt:lpstr>Contenido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JOSE LORENZO BALENZATEGUI MANZANARES</cp:lastModifiedBy>
  <cp:revision>1798</cp:revision>
  <cp:lastPrinted>2003-03-06T17:45:16Z</cp:lastPrinted>
  <dcterms:created xsi:type="dcterms:W3CDTF">2002-08-03T16:38:44Z</dcterms:created>
  <dcterms:modified xsi:type="dcterms:W3CDTF">2025-01-27T11:12:06Z</dcterms:modified>
</cp:coreProperties>
</file>