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1"/>
  </p:notesMasterIdLst>
  <p:handoutMasterIdLst>
    <p:handoutMasterId r:id="rId52"/>
  </p:handoutMasterIdLst>
  <p:sldIdLst>
    <p:sldId id="581" r:id="rId2"/>
    <p:sldId id="631" r:id="rId3"/>
    <p:sldId id="655" r:id="rId4"/>
    <p:sldId id="656" r:id="rId5"/>
    <p:sldId id="657" r:id="rId6"/>
    <p:sldId id="658" r:id="rId7"/>
    <p:sldId id="659" r:id="rId8"/>
    <p:sldId id="677" r:id="rId9"/>
    <p:sldId id="678" r:id="rId10"/>
    <p:sldId id="679" r:id="rId11"/>
    <p:sldId id="680" r:id="rId12"/>
    <p:sldId id="681" r:id="rId13"/>
    <p:sldId id="682" r:id="rId14"/>
    <p:sldId id="683" r:id="rId15"/>
    <p:sldId id="685" r:id="rId16"/>
    <p:sldId id="684" r:id="rId17"/>
    <p:sldId id="686" r:id="rId18"/>
    <p:sldId id="687" r:id="rId19"/>
    <p:sldId id="660" r:id="rId20"/>
    <p:sldId id="662" r:id="rId21"/>
    <p:sldId id="663" r:id="rId22"/>
    <p:sldId id="688" r:id="rId23"/>
    <p:sldId id="689" r:id="rId24"/>
    <p:sldId id="702" r:id="rId25"/>
    <p:sldId id="664" r:id="rId26"/>
    <p:sldId id="690" r:id="rId27"/>
    <p:sldId id="691" r:id="rId28"/>
    <p:sldId id="692" r:id="rId29"/>
    <p:sldId id="665" r:id="rId30"/>
    <p:sldId id="693" r:id="rId31"/>
    <p:sldId id="666" r:id="rId32"/>
    <p:sldId id="668" r:id="rId33"/>
    <p:sldId id="667" r:id="rId34"/>
    <p:sldId id="694" r:id="rId35"/>
    <p:sldId id="695" r:id="rId36"/>
    <p:sldId id="669" r:id="rId37"/>
    <p:sldId id="670" r:id="rId38"/>
    <p:sldId id="696" r:id="rId39"/>
    <p:sldId id="671" r:id="rId40"/>
    <p:sldId id="672" r:id="rId41"/>
    <p:sldId id="673" r:id="rId42"/>
    <p:sldId id="674" r:id="rId43"/>
    <p:sldId id="675" r:id="rId44"/>
    <p:sldId id="676" r:id="rId45"/>
    <p:sldId id="697" r:id="rId46"/>
    <p:sldId id="698" r:id="rId47"/>
    <p:sldId id="700" r:id="rId48"/>
    <p:sldId id="699" r:id="rId49"/>
    <p:sldId id="701" r:id="rId50"/>
  </p:sldIdLst>
  <p:sldSz cx="9144000" cy="6858000" type="screen4x3"/>
  <p:notesSz cx="7099300" cy="10234613"/>
  <p:defaultTextStyle>
    <a:defPPr>
      <a:defRPr lang="en-US"/>
    </a:defPPr>
    <a:lvl1pPr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5pPr>
    <a:lvl6pPr marL="22860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6pPr>
    <a:lvl7pPr marL="27432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7pPr>
    <a:lvl8pPr marL="32004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8pPr>
    <a:lvl9pPr marL="36576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333333"/>
    <a:srgbClr val="660033"/>
    <a:srgbClr val="000099"/>
    <a:srgbClr val="FFD44B"/>
    <a:srgbClr val="4D4D4D"/>
    <a:srgbClr val="FF000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0" autoAdjust="0"/>
    <p:restoredTop sz="99747" autoAdjust="0"/>
  </p:normalViewPr>
  <p:slideViewPr>
    <p:cSldViewPr>
      <p:cViewPr varScale="1">
        <p:scale>
          <a:sx n="90" d="100"/>
          <a:sy n="90" d="100"/>
        </p:scale>
        <p:origin x="14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32"/>
    </p:cViewPr>
  </p:sorterViewPr>
  <p:notesViewPr>
    <p:cSldViewPr>
      <p:cViewPr varScale="1">
        <p:scale>
          <a:sx n="54" d="100"/>
          <a:sy n="54" d="100"/>
        </p:scale>
        <p:origin x="-216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i="0">
                <a:solidFill>
                  <a:srgbClr val="FFFF00"/>
                </a:solidFill>
                <a:latin typeface="Times" panose="02020603050405020304" pitchFamily="18" charset="0"/>
              </a:defRPr>
            </a:lvl1pPr>
          </a:lstStyle>
          <a:p>
            <a:fld id="{BED7E3BE-61E2-4686-BEED-68E28A3EA5F5}"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4710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634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s-ES_tradnl" altLang="es-ES_tradnl" noProof="0" smtClean="0"/>
              <a:t>Click to edit Master text styles</a:t>
            </a:r>
          </a:p>
          <a:p>
            <a:pPr lvl="1"/>
            <a:r>
              <a:rPr lang="es-ES_tradnl" altLang="es-ES_tradnl" noProof="0" smtClean="0"/>
              <a:t>Second level</a:t>
            </a:r>
          </a:p>
          <a:p>
            <a:pPr lvl="2"/>
            <a:r>
              <a:rPr lang="es-ES_tradnl" altLang="es-ES_tradnl" noProof="0" smtClean="0"/>
              <a:t>Third level</a:t>
            </a:r>
          </a:p>
          <a:p>
            <a:pPr lvl="3"/>
            <a:r>
              <a:rPr lang="es-ES_tradnl" altLang="es-ES_tradnl" noProof="0" smtClean="0"/>
              <a:t>Fourth level</a:t>
            </a:r>
          </a:p>
          <a:p>
            <a:pPr lvl="4"/>
            <a:r>
              <a:rPr lang="es-ES_tradnl" altLang="es-ES_tradnl" noProof="0" smtClean="0"/>
              <a:t>Fifth level</a:t>
            </a:r>
          </a:p>
        </p:txBody>
      </p:sp>
      <p:sp>
        <p:nvSpPr>
          <p:cNvPr id="4711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4711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i="0">
                <a:solidFill>
                  <a:schemeClr val="tx1"/>
                </a:solidFill>
                <a:latin typeface="Times" panose="02020603050405020304" pitchFamily="18" charset="0"/>
              </a:defRPr>
            </a:lvl1pPr>
          </a:lstStyle>
          <a:p>
            <a:fld id="{50C94F1B-C874-4AB3-8051-90B0BE8192D7}"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86670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110572"/>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379266"/>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536" r:id="rId1"/>
    <p:sldLayoutId id="2147484537" r:id="rId2"/>
    <p:sldLayoutId id="2147484542" r:id="rId3"/>
  </p:sldLayoutIdLst>
  <p:transition advClick="0"/>
  <p:timing>
    <p:tnLst>
      <p:par>
        <p:cTn id="1" dur="indefinite" restart="never" nodeType="tmRoot"/>
      </p:par>
    </p:tnLst>
  </p:timing>
  <p:hf hdr="0" dt="0"/>
  <p:txStyles>
    <p:title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p:titleStyle>
    <p:bodyStyle>
      <a:lvl1pPr marL="342900" indent="-342900" algn="l" rtl="0" eaLnBrk="0" fontAlgn="base" hangingPunct="0">
        <a:spcBef>
          <a:spcPct val="20000"/>
        </a:spcBef>
        <a:spcAft>
          <a:spcPct val="0"/>
        </a:spcAft>
        <a:buClr>
          <a:srgbClr val="000000"/>
        </a:buClr>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5F5F5F"/>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kumimoji="1">
          <a:solidFill>
            <a:srgbClr val="5F5F5F"/>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1600">
          <a:solidFill>
            <a:srgbClr val="5F5F5F"/>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sz="1400">
          <a:solidFill>
            <a:srgbClr val="5F5F5F"/>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8.jpeg"/><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4.png"/><Relationship Id="rId5" Type="http://schemas.openxmlformats.org/officeDocument/2006/relationships/image" Target="../media/image35.wmf"/><Relationship Id="rId10" Type="http://schemas.openxmlformats.org/officeDocument/2006/relationships/image" Target="../media/image37.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w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w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jpeg"/></Relationships>
</file>

<file path=ppt/slides/_rels/slide3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3.xml"/><Relationship Id="rId4" Type="http://schemas.openxmlformats.org/officeDocument/2006/relationships/image" Target="../media/image6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3.xml"/><Relationship Id="rId4" Type="http://schemas.openxmlformats.org/officeDocument/2006/relationships/image" Target="../media/image73.jpeg"/></Relationships>
</file>

<file path=ppt/slides/_rels/slide4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85"/>
        </a:solidFill>
        <a:effectLst/>
      </p:bgPr>
    </p:bg>
    <p:spTree>
      <p:nvGrpSpPr>
        <p:cNvPr id="1" name=""/>
        <p:cNvGrpSpPr/>
        <p:nvPr/>
      </p:nvGrpSpPr>
      <p:grpSpPr>
        <a:xfrm>
          <a:off x="0" y="0"/>
          <a:ext cx="0" cy="0"/>
          <a:chOff x="0" y="0"/>
          <a:chExt cx="0" cy="0"/>
        </a:xfrm>
      </p:grpSpPr>
      <p:sp>
        <p:nvSpPr>
          <p:cNvPr id="13314" name="Text Box 162"/>
          <p:cNvSpPr txBox="1">
            <a:spLocks noChangeArrowheads="1"/>
          </p:cNvSpPr>
          <p:nvPr/>
        </p:nvSpPr>
        <p:spPr bwMode="auto">
          <a:xfrm>
            <a:off x="5364163" y="5949950"/>
            <a:ext cx="331311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600" b="0" i="0">
                <a:solidFill>
                  <a:srgbClr val="C0C0C0"/>
                </a:solidFill>
                <a:latin typeface="Tahoma" panose="020B0604030504040204" pitchFamily="34" charset="0"/>
              </a:rPr>
              <a:t>Centro Asociado de Guadalajara</a:t>
            </a:r>
          </a:p>
        </p:txBody>
      </p:sp>
      <p:sp>
        <p:nvSpPr>
          <p:cNvPr id="13315" name="Text Box 163"/>
          <p:cNvSpPr txBox="1">
            <a:spLocks noChangeArrowheads="1"/>
          </p:cNvSpPr>
          <p:nvPr/>
        </p:nvSpPr>
        <p:spPr bwMode="auto">
          <a:xfrm>
            <a:off x="5148263" y="5518150"/>
            <a:ext cx="3529012" cy="4572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b="0" i="0">
                <a:solidFill>
                  <a:srgbClr val="FFFF99"/>
                </a:solidFill>
                <a:latin typeface="Times New Roman" panose="02020603050405020304" pitchFamily="18" charset="0"/>
              </a:rPr>
              <a:t>José Lorenzo Balenzategui</a:t>
            </a:r>
          </a:p>
        </p:txBody>
      </p:sp>
      <p:sp>
        <p:nvSpPr>
          <p:cNvPr id="13316" name="Text Box 170"/>
          <p:cNvSpPr txBox="1">
            <a:spLocks noChangeArrowheads="1"/>
          </p:cNvSpPr>
          <p:nvPr/>
        </p:nvSpPr>
        <p:spPr bwMode="auto">
          <a:xfrm>
            <a:off x="2227263" y="354013"/>
            <a:ext cx="328136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600" b="0" i="0">
                <a:solidFill>
                  <a:schemeClr val="bg1"/>
                </a:solidFill>
                <a:latin typeface="Tahoma" panose="020B0604030504040204" pitchFamily="34" charset="0"/>
              </a:rPr>
              <a:t>Grado en Ingeniería Industrial</a:t>
            </a:r>
          </a:p>
        </p:txBody>
      </p:sp>
      <p:sp>
        <p:nvSpPr>
          <p:cNvPr id="13317" name="Rectangle 171"/>
          <p:cNvSpPr>
            <a:spLocks noChangeArrowheads="1"/>
          </p:cNvSpPr>
          <p:nvPr/>
        </p:nvSpPr>
        <p:spPr bwMode="auto">
          <a:xfrm>
            <a:off x="2227263" y="617538"/>
            <a:ext cx="6016625" cy="366712"/>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800" i="0">
                <a:solidFill>
                  <a:srgbClr val="00FF00"/>
                </a:solidFill>
              </a:rPr>
              <a:t>Fundamentos Químicos de la Ingeniería</a:t>
            </a:r>
            <a:endParaRPr kumimoji="0" lang="es-ES" altLang="en-US" sz="1800" i="0">
              <a:solidFill>
                <a:srgbClr val="FFFF99"/>
              </a:solidFill>
            </a:endParaRPr>
          </a:p>
        </p:txBody>
      </p:sp>
      <p:grpSp>
        <p:nvGrpSpPr>
          <p:cNvPr id="13318" name="Group 175"/>
          <p:cNvGrpSpPr>
            <a:grpSpLocks/>
          </p:cNvGrpSpPr>
          <p:nvPr/>
        </p:nvGrpSpPr>
        <p:grpSpPr bwMode="auto">
          <a:xfrm>
            <a:off x="2300288" y="315913"/>
            <a:ext cx="5080000" cy="735012"/>
            <a:chOff x="250" y="337"/>
            <a:chExt cx="1405" cy="463"/>
          </a:xfrm>
        </p:grpSpPr>
        <p:sp>
          <p:nvSpPr>
            <p:cNvPr id="13325" name="Line 173"/>
            <p:cNvSpPr>
              <a:spLocks noChangeShapeType="1"/>
            </p:cNvSpPr>
            <p:nvPr/>
          </p:nvSpPr>
          <p:spPr bwMode="auto">
            <a:xfrm rot="5400000">
              <a:off x="952" y="97"/>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sp>
          <p:nvSpPr>
            <p:cNvPr id="13326" name="Line 174"/>
            <p:cNvSpPr>
              <a:spLocks noChangeShapeType="1"/>
            </p:cNvSpPr>
            <p:nvPr/>
          </p:nvSpPr>
          <p:spPr bwMode="auto">
            <a:xfrm rot="5400000">
              <a:off x="952" y="-365"/>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grpSp>
      <p:grpSp>
        <p:nvGrpSpPr>
          <p:cNvPr id="13319" name="Group 145"/>
          <p:cNvGrpSpPr>
            <a:grpSpLocks/>
          </p:cNvGrpSpPr>
          <p:nvPr/>
        </p:nvGrpSpPr>
        <p:grpSpPr bwMode="auto">
          <a:xfrm>
            <a:off x="1258888" y="260350"/>
            <a:ext cx="865187" cy="858838"/>
            <a:chOff x="541" y="935"/>
            <a:chExt cx="594" cy="590"/>
          </a:xfrm>
        </p:grpSpPr>
        <p:sp>
          <p:nvSpPr>
            <p:cNvPr id="13323" name="Rectangle 144"/>
            <p:cNvSpPr>
              <a:spLocks noChangeArrowheads="1"/>
            </p:cNvSpPr>
            <p:nvPr/>
          </p:nvSpPr>
          <p:spPr bwMode="auto">
            <a:xfrm>
              <a:off x="541" y="935"/>
              <a:ext cx="594" cy="590"/>
            </a:xfrm>
            <a:prstGeom prst="rect">
              <a:avLst/>
            </a:prstGeom>
            <a:solidFill>
              <a:srgbClr val="FFFFFF">
                <a:alpha val="7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pic>
          <p:nvPicPr>
            <p:cNvPr id="13324" name="Picture 143" descr="untitl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 y="958"/>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20" name="Picture 154" descr="Logo%20UNED%20ve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63525"/>
            <a:ext cx="858838" cy="8588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21" name="Rectangle 160"/>
          <p:cNvSpPr>
            <a:spLocks noChangeArrowheads="1"/>
          </p:cNvSpPr>
          <p:nvPr/>
        </p:nvSpPr>
        <p:spPr bwMode="auto">
          <a:xfrm>
            <a:off x="4500563" y="2349500"/>
            <a:ext cx="4138612" cy="2776538"/>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_tradnl" altLang="en-US" sz="3200" i="0">
                <a:solidFill>
                  <a:srgbClr val="FF3300"/>
                </a:solidFill>
                <a:latin typeface="Tahoma" panose="020B0604030504040204" pitchFamily="34" charset="0"/>
              </a:rPr>
              <a:t>Tema 15:</a:t>
            </a:r>
          </a:p>
          <a:p>
            <a:pPr eaLnBrk="1" hangingPunct="1">
              <a:spcBef>
                <a:spcPct val="0"/>
              </a:spcBef>
              <a:buClrTx/>
              <a:buFontTx/>
              <a:buNone/>
            </a:pPr>
            <a:r>
              <a:rPr kumimoji="0" lang="es-ES" altLang="en-US" sz="3600" i="0">
                <a:solidFill>
                  <a:schemeClr val="bg1"/>
                </a:solidFill>
                <a:latin typeface="Tahoma" panose="020B0604030504040204" pitchFamily="34" charset="0"/>
              </a:rPr>
              <a:t>Recursos naturales en la industria de la química orgánica</a:t>
            </a:r>
          </a:p>
        </p:txBody>
      </p:sp>
      <p:pic>
        <p:nvPicPr>
          <p:cNvPr id="13322" name="Picture 16" descr="petro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76475"/>
            <a:ext cx="3960812" cy="2970213"/>
          </a:xfrm>
          <a:prstGeom prst="rect">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253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25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25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DD6EB4F-769F-4A78-88C1-C3283039368E}" type="slidenum">
              <a:rPr kumimoji="0" lang="en-US" altLang="en-US" sz="1400" b="0" i="0">
                <a:solidFill>
                  <a:schemeClr val="tx1"/>
                </a:solidFill>
                <a:latin typeface="Tahoma" panose="020B0604030504040204" pitchFamily="34" charset="0"/>
              </a:rPr>
              <a:pPr algn="r" eaLnBrk="1" hangingPunct="1">
                <a:spcBef>
                  <a:spcPct val="0"/>
                </a:spcBef>
                <a:buClrTx/>
                <a:buFontTx/>
                <a:buNone/>
              </a:pPr>
              <a:t>10</a:t>
            </a:fld>
            <a:endParaRPr kumimoji="0" lang="en-US" altLang="en-US" sz="1400" b="0" i="0">
              <a:solidFill>
                <a:schemeClr val="tx1"/>
              </a:solidFill>
              <a:latin typeface="Tahoma" panose="020B0604030504040204" pitchFamily="34" charset="0"/>
            </a:endParaRPr>
          </a:p>
        </p:txBody>
      </p:sp>
      <p:sp>
        <p:nvSpPr>
          <p:cNvPr id="22534"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endParaRPr kumimoji="0" lang="es-ES" altLang="en-US" sz="1800" b="0">
              <a:solidFill>
                <a:schemeClr val="tx1"/>
              </a:solidFill>
              <a:latin typeface="Arial" panose="020B0604020202020204" pitchFamily="34" charset="0"/>
            </a:endParaRPr>
          </a:p>
        </p:txBody>
      </p:sp>
      <p:sp>
        <p:nvSpPr>
          <p:cNvPr id="22535" name="Rectangle 3"/>
          <p:cNvSpPr>
            <a:spLocks noChangeArrowheads="1"/>
          </p:cNvSpPr>
          <p:nvPr/>
        </p:nvSpPr>
        <p:spPr bwMode="auto">
          <a:xfrm>
            <a:off x="539750" y="1341438"/>
            <a:ext cx="4103688"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sym typeface="Wingdings" panose="05000000000000000000" pitchFamily="2" charset="2"/>
              </a:rPr>
              <a:t>Otra clasificación (Lermusiaux, 1961) está basada en el contenido en compuestos volátiles y considerando la calidad del coque procedente del carbón, que son datos más importantes para su aplicación industrial</a:t>
            </a:r>
          </a:p>
        </p:txBody>
      </p:sp>
      <p:pic>
        <p:nvPicPr>
          <p:cNvPr id="2253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25" y="1268413"/>
            <a:ext cx="3990975"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7" name="Text Box 17"/>
          <p:cNvSpPr txBox="1">
            <a:spLocks noChangeArrowheads="1"/>
          </p:cNvSpPr>
          <p:nvPr/>
        </p:nvSpPr>
        <p:spPr bwMode="auto">
          <a:xfrm>
            <a:off x="4787900" y="2492375"/>
            <a:ext cx="3965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a:latin typeface="Calibri" panose="020F0502020204030204" pitchFamily="34" charset="0"/>
              </a:rPr>
              <a:t>Contenido porcentual de materiales volátiles en el carbón</a:t>
            </a:r>
            <a:endParaRPr kumimoji="0" lang="es-ES" altLang="en-US" sz="1200" b="0">
              <a:solidFill>
                <a:srgbClr val="FF0000"/>
              </a:solidFill>
              <a:latin typeface="Calibri" panose="020F0502020204030204" pitchFamily="34" charset="0"/>
            </a:endParaRPr>
          </a:p>
        </p:txBody>
      </p:sp>
      <p:sp>
        <p:nvSpPr>
          <p:cNvPr id="22538" name="Rectangle 3"/>
          <p:cNvSpPr>
            <a:spLocks noChangeArrowheads="1"/>
          </p:cNvSpPr>
          <p:nvPr/>
        </p:nvSpPr>
        <p:spPr bwMode="auto">
          <a:xfrm>
            <a:off x="681038" y="3430588"/>
            <a:ext cx="713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Conversión del carbón. Carboquímica</a:t>
            </a:r>
            <a:endParaRPr lang="es-ES" altLang="en-US" i="0">
              <a:latin typeface="Calibri" panose="020F0502020204030204" pitchFamily="34" charset="0"/>
            </a:endParaRPr>
          </a:p>
        </p:txBody>
      </p:sp>
      <p:sp>
        <p:nvSpPr>
          <p:cNvPr id="22539" name="Rectangle 15"/>
          <p:cNvSpPr>
            <a:spLocks noChangeArrowheads="1"/>
          </p:cNvSpPr>
          <p:nvPr/>
        </p:nvSpPr>
        <p:spPr bwMode="auto">
          <a:xfrm>
            <a:off x="1035050" y="3933825"/>
            <a:ext cx="7858125"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latin typeface="Calibri" panose="020F0502020204030204" pitchFamily="34" charset="0"/>
              </a:rPr>
              <a:t>El carbón y sus derivados se utilizaron como materia prima en la industria química para la producción de colorantes (desde mediados del s.XIX)</a:t>
            </a:r>
          </a:p>
          <a:p>
            <a:pPr eaLnBrk="1" hangingPunct="1">
              <a:spcBef>
                <a:spcPts val="600"/>
              </a:spcBef>
              <a:buClr>
                <a:srgbClr val="FF0000"/>
              </a:buClr>
            </a:pPr>
            <a:r>
              <a:rPr kumimoji="0" lang="es-ES" altLang="en-US" sz="1600" b="0" i="0">
                <a:latin typeface="Calibri" panose="020F0502020204030204" pitchFamily="34" charset="0"/>
              </a:rPr>
              <a:t>La creciente demanda (a mediados del S.XX) de productos orgánicos provocó la sustitución de la industria carboquímica por la petroquímica, por su menor coste y su tecnología más avanzada.</a:t>
            </a:r>
          </a:p>
          <a:p>
            <a:pPr eaLnBrk="1" hangingPunct="1">
              <a:spcBef>
                <a:spcPts val="600"/>
              </a:spcBef>
              <a:buClr>
                <a:srgbClr val="FF0000"/>
              </a:buClr>
            </a:pPr>
            <a:r>
              <a:rPr kumimoji="0" lang="es-ES" altLang="en-US" sz="1600" b="0" i="0">
                <a:latin typeface="Calibri" panose="020F0502020204030204" pitchFamily="34" charset="0"/>
              </a:rPr>
              <a:t>Las reservas de carbón son mucho más grandes que las de petróleo, por lo que es importante estudiar los procesos de la industria carboquímica para producir productos energéticos y sintéticos</a:t>
            </a:r>
            <a:endParaRPr kumimoji="0" lang="el-GR" altLang="en-US" sz="1600" b="0" i="0">
              <a:solidFill>
                <a:srgbClr val="000099"/>
              </a:solidFill>
              <a:latin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35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35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35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3380B89-ADCD-4D93-AB94-29EC9369D83B}" type="slidenum">
              <a:rPr kumimoji="0" lang="en-US" altLang="en-US" sz="1400" b="0" i="0">
                <a:solidFill>
                  <a:schemeClr val="tx1"/>
                </a:solidFill>
                <a:latin typeface="Tahoma" panose="020B0604030504040204" pitchFamily="34" charset="0"/>
              </a:rPr>
              <a:pPr algn="r" eaLnBrk="1" hangingPunct="1">
                <a:spcBef>
                  <a:spcPct val="0"/>
                </a:spcBef>
                <a:buClrTx/>
                <a:buFontTx/>
                <a:buNone/>
              </a:pPr>
              <a:t>11</a:t>
            </a:fld>
            <a:endParaRPr kumimoji="0" lang="en-US" altLang="en-US" sz="1400" b="0" i="0">
              <a:solidFill>
                <a:schemeClr val="tx1"/>
              </a:solidFill>
              <a:latin typeface="Tahoma" panose="020B0604030504040204" pitchFamily="34" charset="0"/>
            </a:endParaRPr>
          </a:p>
        </p:txBody>
      </p:sp>
      <p:sp>
        <p:nvSpPr>
          <p:cNvPr id="23558"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Conversión del carbón. Carboquímica</a:t>
            </a:r>
          </a:p>
        </p:txBody>
      </p:sp>
      <p:sp>
        <p:nvSpPr>
          <p:cNvPr id="23559" name="Rectangle 15"/>
          <p:cNvSpPr>
            <a:spLocks noChangeArrowheads="1"/>
          </p:cNvSpPr>
          <p:nvPr/>
        </p:nvSpPr>
        <p:spPr bwMode="auto">
          <a:xfrm>
            <a:off x="684213" y="1628775"/>
            <a:ext cx="792003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Tres líneas de producción importantes de la industria carboquímica:</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23560" name="Rectangle 3"/>
          <p:cNvSpPr>
            <a:spLocks noChangeArrowheads="1"/>
          </p:cNvSpPr>
          <p:nvPr/>
        </p:nvSpPr>
        <p:spPr bwMode="auto">
          <a:xfrm>
            <a:off x="1116013" y="1989138"/>
            <a:ext cx="75596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latin typeface="Times New Roman" panose="02020603050405020304" pitchFamily="18" charset="0"/>
                <a:sym typeface="Wingdings" panose="05000000000000000000" pitchFamily="2" charset="2"/>
              </a:rPr>
              <a:t>Preparación de gas de síntesis</a:t>
            </a:r>
          </a:p>
          <a:p>
            <a:pPr eaLnBrk="1" hangingPunct="1">
              <a:buClr>
                <a:srgbClr val="595985"/>
              </a:buClr>
            </a:pPr>
            <a:r>
              <a:rPr lang="es-ES" altLang="en-US" sz="1600" b="0" i="0">
                <a:latin typeface="Times New Roman" panose="02020603050405020304" pitchFamily="18" charset="0"/>
                <a:sym typeface="Wingdings" panose="05000000000000000000" pitchFamily="2" charset="2"/>
              </a:rPr>
              <a:t>Obtención de productos de base aromática</a:t>
            </a:r>
          </a:p>
          <a:p>
            <a:pPr eaLnBrk="1" hangingPunct="1">
              <a:buClr>
                <a:srgbClr val="595985"/>
              </a:buClr>
            </a:pPr>
            <a:r>
              <a:rPr lang="es-ES" altLang="en-US" sz="1600" b="0" i="0">
                <a:latin typeface="Times New Roman" panose="02020603050405020304" pitchFamily="18" charset="0"/>
                <a:sym typeface="Wingdings" panose="05000000000000000000" pitchFamily="2" charset="2"/>
              </a:rPr>
              <a:t>Producción de acetileno</a:t>
            </a:r>
          </a:p>
        </p:txBody>
      </p:sp>
      <p:sp>
        <p:nvSpPr>
          <p:cNvPr id="23561" name="Rectangle 15"/>
          <p:cNvSpPr>
            <a:spLocks noChangeArrowheads="1"/>
          </p:cNvSpPr>
          <p:nvPr/>
        </p:nvSpPr>
        <p:spPr bwMode="auto">
          <a:xfrm>
            <a:off x="684213" y="3068638"/>
            <a:ext cx="792003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Principales tratamientos del carbón:</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23562" name="Rectangle 3"/>
          <p:cNvSpPr>
            <a:spLocks noChangeArrowheads="1"/>
          </p:cNvSpPr>
          <p:nvPr/>
        </p:nvSpPr>
        <p:spPr bwMode="auto">
          <a:xfrm>
            <a:off x="1116013" y="3429000"/>
            <a:ext cx="7559675"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latin typeface="Times New Roman" panose="02020603050405020304" pitchFamily="18" charset="0"/>
                <a:sym typeface="Wingdings" panose="05000000000000000000" pitchFamily="2" charset="2"/>
              </a:rPr>
              <a:t>Pirólisis (aromáticos)</a:t>
            </a:r>
          </a:p>
          <a:p>
            <a:pPr eaLnBrk="1" hangingPunct="1">
              <a:buClr>
                <a:srgbClr val="595985"/>
              </a:buClr>
            </a:pPr>
            <a:r>
              <a:rPr lang="es-ES" altLang="en-US" sz="1600" b="0" i="0">
                <a:latin typeface="Times New Roman" panose="02020603050405020304" pitchFamily="18" charset="0"/>
                <a:sym typeface="Wingdings" panose="05000000000000000000" pitchFamily="2" charset="2"/>
              </a:rPr>
              <a:t>Extracción con disolventes</a:t>
            </a:r>
          </a:p>
          <a:p>
            <a:pPr eaLnBrk="1" hangingPunct="1">
              <a:buClr>
                <a:srgbClr val="595985"/>
              </a:buClr>
            </a:pPr>
            <a:r>
              <a:rPr lang="es-ES" altLang="en-US" sz="1600" b="0" i="0">
                <a:latin typeface="Times New Roman" panose="02020603050405020304" pitchFamily="18" charset="0"/>
                <a:sym typeface="Wingdings" panose="05000000000000000000" pitchFamily="2" charset="2"/>
              </a:rPr>
              <a:t>Liquefacción (hidrogenación)</a:t>
            </a:r>
          </a:p>
          <a:p>
            <a:pPr eaLnBrk="1" hangingPunct="1">
              <a:buClr>
                <a:srgbClr val="595985"/>
              </a:buClr>
            </a:pPr>
            <a:r>
              <a:rPr lang="es-ES" altLang="en-US" sz="1600" b="0" i="0">
                <a:latin typeface="Times New Roman" panose="02020603050405020304" pitchFamily="18" charset="0"/>
                <a:sym typeface="Wingdings" panose="05000000000000000000" pitchFamily="2" charset="2"/>
              </a:rPr>
              <a:t>Gasificación (gas de síntesis)</a:t>
            </a:r>
          </a:p>
        </p:txBody>
      </p:sp>
      <p:sp>
        <p:nvSpPr>
          <p:cNvPr id="23563" name="Rectangle 3"/>
          <p:cNvSpPr>
            <a:spLocks noChangeArrowheads="1"/>
          </p:cNvSpPr>
          <p:nvPr/>
        </p:nvSpPr>
        <p:spPr bwMode="auto">
          <a:xfrm>
            <a:off x="539750" y="4868863"/>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Extracción con disolventes</a:t>
            </a:r>
            <a:endParaRPr lang="es-ES" altLang="en-US" sz="2000">
              <a:latin typeface="Calibri" panose="020F0502020204030204" pitchFamily="34" charset="0"/>
            </a:endParaRPr>
          </a:p>
        </p:txBody>
      </p:sp>
      <p:sp>
        <p:nvSpPr>
          <p:cNvPr id="23564" name="Rectangle 3"/>
          <p:cNvSpPr>
            <a:spLocks noChangeArrowheads="1"/>
          </p:cNvSpPr>
          <p:nvPr/>
        </p:nvSpPr>
        <p:spPr bwMode="auto">
          <a:xfrm>
            <a:off x="971550" y="5299075"/>
            <a:ext cx="77771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sym typeface="Wingdings" panose="05000000000000000000" pitchFamily="2" charset="2"/>
              </a:rPr>
              <a:t>Permite separar sustancias orgánicas en proporción muy baja (1%) por lo que no es rentable para obtener los componentes del carbón. Mejora el rendimiento con un tratamiento térmico para romper las moléculas y facilitar la solubilidad.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45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45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45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5C40CE5-CB62-4CC3-B772-FEE1A2DEAA65}" type="slidenum">
              <a:rPr kumimoji="0" lang="en-US" altLang="en-US" sz="1400" b="0" i="0">
                <a:solidFill>
                  <a:schemeClr val="tx1"/>
                </a:solidFill>
                <a:latin typeface="Tahoma" panose="020B0604030504040204" pitchFamily="34" charset="0"/>
              </a:rPr>
              <a:pPr algn="r" eaLnBrk="1" hangingPunct="1">
                <a:spcBef>
                  <a:spcPct val="0"/>
                </a:spcBef>
                <a:buClrTx/>
                <a:buFontTx/>
                <a:buNone/>
              </a:pPr>
              <a:t>12</a:t>
            </a:fld>
            <a:endParaRPr kumimoji="0" lang="en-US" altLang="en-US" sz="1400" b="0" i="0">
              <a:solidFill>
                <a:schemeClr val="tx1"/>
              </a:solidFill>
              <a:latin typeface="Tahoma" panose="020B0604030504040204" pitchFamily="34" charset="0"/>
            </a:endParaRPr>
          </a:p>
        </p:txBody>
      </p:sp>
      <p:sp>
        <p:nvSpPr>
          <p:cNvPr id="24582"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Conversión del carbón. Carboquímica</a:t>
            </a:r>
          </a:p>
        </p:txBody>
      </p:sp>
      <p:sp>
        <p:nvSpPr>
          <p:cNvPr id="24583" name="Rectangle 3"/>
          <p:cNvSpPr>
            <a:spLocks noChangeArrowheads="1"/>
          </p:cNvSpPr>
          <p:nvPr/>
        </p:nvSpPr>
        <p:spPr bwMode="auto">
          <a:xfrm>
            <a:off x="539750" y="15573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Pirólisis (destilación del carbón)</a:t>
            </a:r>
            <a:endParaRPr lang="es-ES" altLang="en-US" sz="2000">
              <a:latin typeface="Calibri" panose="020F0502020204030204" pitchFamily="34" charset="0"/>
            </a:endParaRPr>
          </a:p>
        </p:txBody>
      </p:sp>
      <p:sp>
        <p:nvSpPr>
          <p:cNvPr id="24584" name="Rectangle 3"/>
          <p:cNvSpPr>
            <a:spLocks noChangeArrowheads="1"/>
          </p:cNvSpPr>
          <p:nvPr/>
        </p:nvSpPr>
        <p:spPr bwMode="auto">
          <a:xfrm>
            <a:off x="971550" y="2060575"/>
            <a:ext cx="7921625"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Se somete a descomposición en un recipiente cerrado en ausencia de aire a temperaturas de ~1000ºC. </a:t>
            </a:r>
          </a:p>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Se obtienen especies con diferente contenido en hidrógeno y diferente tamaño (gases, líquidos y alquitrán), y el </a:t>
            </a:r>
            <a:r>
              <a:rPr lang="es-ES" altLang="en-US" sz="1600" i="0">
                <a:solidFill>
                  <a:srgbClr val="000099"/>
                </a:solidFill>
                <a:latin typeface="Calibri" panose="020F0502020204030204" pitchFamily="34" charset="0"/>
                <a:sym typeface="Wingdings" panose="05000000000000000000" pitchFamily="2" charset="2"/>
              </a:rPr>
              <a:t>coque</a:t>
            </a:r>
            <a:r>
              <a:rPr lang="es-ES" altLang="en-US" sz="1600" b="0" i="0">
                <a:solidFill>
                  <a:srgbClr val="000099"/>
                </a:solidFill>
                <a:latin typeface="Calibri" panose="020F0502020204030204" pitchFamily="34" charset="0"/>
                <a:sym typeface="Wingdings" panose="05000000000000000000" pitchFamily="2" charset="2"/>
              </a:rPr>
              <a:t>, un residuo carbonoso con bajo contenido en H que retiene la fracción mineral del carbón. El </a:t>
            </a:r>
            <a:r>
              <a:rPr lang="es-ES" altLang="en-US" sz="1600" b="0">
                <a:solidFill>
                  <a:srgbClr val="000099"/>
                </a:solidFill>
                <a:latin typeface="Calibri" panose="020F0502020204030204" pitchFamily="34" charset="0"/>
                <a:sym typeface="Wingdings" panose="05000000000000000000" pitchFamily="2" charset="2"/>
              </a:rPr>
              <a:t>carbón de coque</a:t>
            </a:r>
            <a:r>
              <a:rPr lang="es-ES" altLang="en-US" sz="1600" b="0" i="0">
                <a:solidFill>
                  <a:srgbClr val="000099"/>
                </a:solidFill>
                <a:latin typeface="Calibri" panose="020F0502020204030204" pitchFamily="34" charset="0"/>
                <a:sym typeface="Wingdings" panose="05000000000000000000" pitchFamily="2" charset="2"/>
              </a:rPr>
              <a:t> se usa como reductor en la industria siderúrgica. Actualmente, el interés del proceso está en la producción de coque. </a:t>
            </a:r>
          </a:p>
        </p:txBody>
      </p:sp>
      <p:sp>
        <p:nvSpPr>
          <p:cNvPr id="24585" name="Rectangle 3"/>
          <p:cNvSpPr>
            <a:spLocks noChangeArrowheads="1"/>
          </p:cNvSpPr>
          <p:nvPr/>
        </p:nvSpPr>
        <p:spPr bwMode="auto">
          <a:xfrm>
            <a:off x="1619250" y="3719513"/>
            <a:ext cx="72009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200"/>
              </a:spcBef>
              <a:buClr>
                <a:srgbClr val="595985"/>
              </a:buClr>
            </a:pPr>
            <a:r>
              <a:rPr lang="es-ES" altLang="en-US" sz="1400" b="0" i="0">
                <a:latin typeface="Times New Roman" panose="02020603050405020304" pitchFamily="18" charset="0"/>
                <a:sym typeface="Wingdings" panose="05000000000000000000" pitchFamily="2" charset="2"/>
              </a:rPr>
              <a:t>Las hullas ¾ grasas producen coque metalúrgico de gran calidad. </a:t>
            </a:r>
          </a:p>
          <a:p>
            <a:pPr eaLnBrk="1" hangingPunct="1">
              <a:spcBef>
                <a:spcPts val="200"/>
              </a:spcBef>
              <a:buClr>
                <a:srgbClr val="595985"/>
              </a:buClr>
            </a:pPr>
            <a:r>
              <a:rPr lang="es-ES" altLang="en-US" sz="1400" b="0" i="0">
                <a:latin typeface="Times New Roman" panose="02020603050405020304" pitchFamily="18" charset="0"/>
                <a:sym typeface="Wingdings" panose="05000000000000000000" pitchFamily="2" charset="2"/>
              </a:rPr>
              <a:t>Las antracitas (bajo contenido en bitúmen) dan coque en polvo con poco interés. </a:t>
            </a:r>
          </a:p>
          <a:p>
            <a:pPr eaLnBrk="1" hangingPunct="1">
              <a:spcBef>
                <a:spcPts val="200"/>
              </a:spcBef>
              <a:buClr>
                <a:srgbClr val="595985"/>
              </a:buClr>
            </a:pPr>
            <a:r>
              <a:rPr lang="es-ES" altLang="en-US" sz="1400" b="0" i="0">
                <a:latin typeface="Times New Roman" panose="02020603050405020304" pitchFamily="18" charset="0"/>
                <a:sym typeface="Wingdings" panose="05000000000000000000" pitchFamily="2" charset="2"/>
              </a:rPr>
              <a:t>Las hullas semigrasas producen coque compacto de baja resistencia, apto para fines químicos.</a:t>
            </a:r>
          </a:p>
        </p:txBody>
      </p:sp>
      <p:sp>
        <p:nvSpPr>
          <p:cNvPr id="24586" name="Rectangle 3"/>
          <p:cNvSpPr>
            <a:spLocks noChangeArrowheads="1"/>
          </p:cNvSpPr>
          <p:nvPr/>
        </p:nvSpPr>
        <p:spPr bwMode="auto">
          <a:xfrm>
            <a:off x="971550" y="4724400"/>
            <a:ext cx="79216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El coque también tiene interés para síntesis de productos como el </a:t>
            </a:r>
            <a:r>
              <a:rPr lang="es-ES" altLang="en-US" sz="1600" b="0">
                <a:solidFill>
                  <a:srgbClr val="000099"/>
                </a:solidFill>
                <a:latin typeface="Calibri" panose="020F0502020204030204" pitchFamily="34" charset="0"/>
                <a:sym typeface="Wingdings" panose="05000000000000000000" pitchFamily="2" charset="2"/>
              </a:rPr>
              <a:t>acetileno</a:t>
            </a:r>
            <a:r>
              <a:rPr lang="es-ES" altLang="en-US" sz="1600" b="0" i="0">
                <a:solidFill>
                  <a:srgbClr val="000099"/>
                </a:solidFill>
                <a:latin typeface="Calibri" panose="020F0502020204030204" pitchFamily="34" charset="0"/>
                <a:sym typeface="Wingdings" panose="05000000000000000000" pitchFamily="2" charset="2"/>
              </a:rPr>
              <a:t> (C</a:t>
            </a:r>
            <a:r>
              <a:rPr lang="es-ES" altLang="en-US" sz="1600" b="0" i="0" baseline="-25000">
                <a:solidFill>
                  <a:srgbClr val="000099"/>
                </a:solidFill>
                <a:latin typeface="Calibri" panose="020F0502020204030204" pitchFamily="34" charset="0"/>
                <a:sym typeface="Wingdings" panose="05000000000000000000" pitchFamily="2" charset="2"/>
              </a:rPr>
              <a:t>2</a:t>
            </a:r>
            <a:r>
              <a:rPr lang="es-ES" altLang="en-US" sz="1600" b="0" i="0">
                <a:solidFill>
                  <a:srgbClr val="000099"/>
                </a:solidFill>
                <a:latin typeface="Calibri" panose="020F0502020204030204" pitchFamily="34" charset="0"/>
                <a:sym typeface="Wingdings" panose="05000000000000000000" pitchFamily="2" charset="2"/>
              </a:rPr>
              <a:t>H</a:t>
            </a:r>
            <a:r>
              <a:rPr lang="es-ES" altLang="en-US" sz="1600" b="0" i="0" baseline="-25000">
                <a:solidFill>
                  <a:srgbClr val="000099"/>
                </a:solidFill>
                <a:latin typeface="Calibri" panose="020F0502020204030204" pitchFamily="34" charset="0"/>
                <a:sym typeface="Wingdings" panose="05000000000000000000" pitchFamily="2" charset="2"/>
              </a:rPr>
              <a:t>2</a:t>
            </a:r>
            <a:r>
              <a:rPr lang="es-ES" altLang="en-US" sz="1600" b="0" i="0">
                <a:solidFill>
                  <a:srgbClr val="000099"/>
                </a:solidFill>
                <a:latin typeface="Calibri" panose="020F0502020204030204" pitchFamily="34" charset="0"/>
                <a:sym typeface="Wingdings" panose="05000000000000000000" pitchFamily="2" charset="2"/>
              </a:rPr>
              <a:t>). La reacción se produce en dos etapas: primero, reacciona con CaO para dar CaC</a:t>
            </a:r>
            <a:r>
              <a:rPr lang="es-ES" altLang="en-US" sz="1600" b="0" i="0" baseline="-25000">
                <a:solidFill>
                  <a:srgbClr val="000099"/>
                </a:solidFill>
                <a:latin typeface="Calibri" panose="020F0502020204030204" pitchFamily="34" charset="0"/>
                <a:sym typeface="Wingdings" panose="05000000000000000000" pitchFamily="2" charset="2"/>
              </a:rPr>
              <a:t>2</a:t>
            </a:r>
            <a:r>
              <a:rPr lang="es-ES" altLang="en-US" sz="1600" b="0" i="0">
                <a:solidFill>
                  <a:srgbClr val="000099"/>
                </a:solidFill>
                <a:latin typeface="Calibri" panose="020F0502020204030204" pitchFamily="34" charset="0"/>
                <a:sym typeface="Wingdings" panose="05000000000000000000" pitchFamily="2" charset="2"/>
              </a:rPr>
              <a:t>; este reacciona con agua y se obtiene acetileno</a:t>
            </a:r>
            <a:endParaRPr lang="es-ES" altLang="en-US" sz="1600" b="0" i="0">
              <a:solidFill>
                <a:srgbClr val="000099"/>
              </a:solidFill>
              <a:latin typeface="Calibri" panose="020F0502020204030204" pitchFamily="34" charset="0"/>
              <a:cs typeface="Calibri" panose="020F0502020204030204" pitchFamily="34" charset="0"/>
              <a:sym typeface="Wingdings" panose="05000000000000000000" pitchFamily="2" charset="2"/>
            </a:endParaRPr>
          </a:p>
        </p:txBody>
      </p:sp>
      <p:pic>
        <p:nvPicPr>
          <p:cNvPr id="2458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5661025"/>
            <a:ext cx="3649662"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56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56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56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8F4660D-891C-436E-AC22-71298BF418C8}" type="slidenum">
              <a:rPr kumimoji="0" lang="en-US" altLang="en-US" sz="1400" b="0" i="0">
                <a:solidFill>
                  <a:schemeClr val="tx1"/>
                </a:solidFill>
                <a:latin typeface="Tahoma" panose="020B0604030504040204" pitchFamily="34" charset="0"/>
              </a:rPr>
              <a:pPr algn="r" eaLnBrk="1" hangingPunct="1">
                <a:spcBef>
                  <a:spcPct val="0"/>
                </a:spcBef>
                <a:buClrTx/>
                <a:buFontTx/>
                <a:buNone/>
              </a:pPr>
              <a:t>13</a:t>
            </a:fld>
            <a:endParaRPr kumimoji="0" lang="en-US" altLang="en-US" sz="1400" b="0" i="0">
              <a:solidFill>
                <a:schemeClr val="tx1"/>
              </a:solidFill>
              <a:latin typeface="Tahoma" panose="020B0604030504040204" pitchFamily="34" charset="0"/>
            </a:endParaRPr>
          </a:p>
        </p:txBody>
      </p:sp>
      <p:sp>
        <p:nvSpPr>
          <p:cNvPr id="25606"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Conversión del carbón. Carboquímica</a:t>
            </a:r>
          </a:p>
        </p:txBody>
      </p:sp>
      <p:sp>
        <p:nvSpPr>
          <p:cNvPr id="25607" name="Rectangle 3"/>
          <p:cNvSpPr>
            <a:spLocks noChangeArrowheads="1"/>
          </p:cNvSpPr>
          <p:nvPr/>
        </p:nvSpPr>
        <p:spPr bwMode="auto">
          <a:xfrm>
            <a:off x="539750" y="15573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Pirólisis (destilación del carbón)</a:t>
            </a:r>
            <a:endParaRPr lang="es-ES" altLang="en-US" sz="2000">
              <a:latin typeface="Calibri" panose="020F0502020204030204" pitchFamily="34" charset="0"/>
            </a:endParaRPr>
          </a:p>
        </p:txBody>
      </p:sp>
      <p:pic>
        <p:nvPicPr>
          <p:cNvPr id="2560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2498725"/>
            <a:ext cx="7777162"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9" name="Rectangle 3"/>
          <p:cNvSpPr>
            <a:spLocks noChangeArrowheads="1"/>
          </p:cNvSpPr>
          <p:nvPr/>
        </p:nvSpPr>
        <p:spPr bwMode="auto">
          <a:xfrm>
            <a:off x="971550" y="1989138"/>
            <a:ext cx="4752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Productos recuperados en la pirólisis del carbón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66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66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66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D4E3494-26F5-4280-A67A-260E672FEAE2}" type="slidenum">
              <a:rPr kumimoji="0" lang="en-US" altLang="en-US" sz="1400" b="0" i="0">
                <a:solidFill>
                  <a:schemeClr val="tx1"/>
                </a:solidFill>
                <a:latin typeface="Tahoma" panose="020B0604030504040204" pitchFamily="34" charset="0"/>
              </a:rPr>
              <a:pPr algn="r" eaLnBrk="1" hangingPunct="1">
                <a:spcBef>
                  <a:spcPct val="0"/>
                </a:spcBef>
                <a:buClrTx/>
                <a:buFontTx/>
                <a:buNone/>
              </a:pPr>
              <a:t>14</a:t>
            </a:fld>
            <a:endParaRPr kumimoji="0" lang="en-US" altLang="en-US" sz="1400" b="0" i="0">
              <a:solidFill>
                <a:schemeClr val="tx1"/>
              </a:solidFill>
              <a:latin typeface="Tahoma" panose="020B0604030504040204" pitchFamily="34" charset="0"/>
            </a:endParaRPr>
          </a:p>
        </p:txBody>
      </p:sp>
      <p:sp>
        <p:nvSpPr>
          <p:cNvPr id="26630"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Conversión del carbón. Carboquímica</a:t>
            </a:r>
          </a:p>
        </p:txBody>
      </p:sp>
      <p:sp>
        <p:nvSpPr>
          <p:cNvPr id="26631" name="Rectangle 3"/>
          <p:cNvSpPr>
            <a:spLocks noChangeArrowheads="1"/>
          </p:cNvSpPr>
          <p:nvPr/>
        </p:nvSpPr>
        <p:spPr bwMode="auto">
          <a:xfrm>
            <a:off x="539750" y="15573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Hidrogenación (liquefacción)</a:t>
            </a:r>
            <a:endParaRPr lang="es-ES" altLang="en-US" sz="2000">
              <a:latin typeface="Calibri" panose="020F0502020204030204" pitchFamily="34" charset="0"/>
            </a:endParaRPr>
          </a:p>
        </p:txBody>
      </p:sp>
      <p:sp>
        <p:nvSpPr>
          <p:cNvPr id="26632" name="Rectangle 3"/>
          <p:cNvSpPr>
            <a:spLocks noChangeArrowheads="1"/>
          </p:cNvSpPr>
          <p:nvPr/>
        </p:nvSpPr>
        <p:spPr bwMode="auto">
          <a:xfrm>
            <a:off x="971550" y="1989138"/>
            <a:ext cx="7777163" cy="136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Obtener los componentes del carbón en estado líquido mediante el aumento de la proporción H/C. El carbón se transformaría en una </a:t>
            </a:r>
            <a:r>
              <a:rPr lang="es-ES" altLang="en-US" sz="1600" b="0">
                <a:solidFill>
                  <a:srgbClr val="000099"/>
                </a:solidFill>
                <a:latin typeface="Calibri" panose="020F0502020204030204" pitchFamily="34" charset="0"/>
                <a:sym typeface="Wingdings" panose="05000000000000000000" pitchFamily="2" charset="2"/>
              </a:rPr>
              <a:t>petróleo no natural</a:t>
            </a:r>
            <a:r>
              <a:rPr lang="es-ES" altLang="en-US" sz="1600" b="0" i="0">
                <a:solidFill>
                  <a:srgbClr val="000099"/>
                </a:solidFill>
                <a:latin typeface="Calibri" panose="020F0502020204030204" pitchFamily="34" charset="0"/>
                <a:sym typeface="Wingdings" panose="05000000000000000000" pitchFamily="2" charset="2"/>
              </a:rPr>
              <a:t> (en forma de hidrocarburos líquidos) y se podría utilizar su misma tecnología de transformación</a:t>
            </a:r>
          </a:p>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Para transformar el carbón en una mezcla de compuestos líquidos parecidos al petróleo, hay que realizar los siguientes cambios:</a:t>
            </a:r>
          </a:p>
        </p:txBody>
      </p:sp>
      <p:pic>
        <p:nvPicPr>
          <p:cNvPr id="26633"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8725" y="3644900"/>
            <a:ext cx="2511425"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4" name="Rectangle 3"/>
          <p:cNvSpPr>
            <a:spLocks noChangeArrowheads="1"/>
          </p:cNvSpPr>
          <p:nvPr/>
        </p:nvSpPr>
        <p:spPr bwMode="auto">
          <a:xfrm>
            <a:off x="1189038" y="3429000"/>
            <a:ext cx="475138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400"/>
              </a:spcBef>
              <a:buClr>
                <a:srgbClr val="595985"/>
              </a:buClr>
            </a:pPr>
            <a:r>
              <a:rPr lang="es-ES" altLang="en-US" sz="1600" b="0" i="0">
                <a:latin typeface="Times New Roman" panose="02020603050405020304" pitchFamily="18" charset="0"/>
                <a:sym typeface="Wingdings" panose="05000000000000000000" pitchFamily="2" charset="2"/>
              </a:rPr>
              <a:t>Fragmentar la estructura compleja y de alto peso molecular en moléculas más pequeñas. Se consigue por medio de la pirólisis, hidrogenación y oxidación parcial o total </a:t>
            </a:r>
          </a:p>
          <a:p>
            <a:pPr eaLnBrk="1" hangingPunct="1">
              <a:spcBef>
                <a:spcPts val="400"/>
              </a:spcBef>
              <a:buClr>
                <a:srgbClr val="595985"/>
              </a:buClr>
            </a:pPr>
            <a:r>
              <a:rPr lang="es-ES" altLang="en-US" sz="1600" b="0" i="0">
                <a:latin typeface="Times New Roman" panose="02020603050405020304" pitchFamily="18" charset="0"/>
                <a:sym typeface="Wingdings" panose="05000000000000000000" pitchFamily="2" charset="2"/>
              </a:rPr>
              <a:t>Incrementar el contenido en hidrógeno</a:t>
            </a:r>
          </a:p>
          <a:p>
            <a:pPr eaLnBrk="1" hangingPunct="1">
              <a:spcBef>
                <a:spcPts val="400"/>
              </a:spcBef>
              <a:buClr>
                <a:srgbClr val="595985"/>
              </a:buClr>
            </a:pPr>
            <a:r>
              <a:rPr lang="es-ES" altLang="en-US" sz="1600" b="0" i="0">
                <a:latin typeface="Times New Roman" panose="02020603050405020304" pitchFamily="18" charset="0"/>
                <a:sym typeface="Wingdings" panose="05000000000000000000" pitchFamily="2" charset="2"/>
              </a:rPr>
              <a:t>Reducir el contenido en heteroátomos, mediante proceso de hidrogenación:</a:t>
            </a:r>
          </a:p>
        </p:txBody>
      </p:sp>
      <p:pic>
        <p:nvPicPr>
          <p:cNvPr id="2663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100" y="5376863"/>
            <a:ext cx="331152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6" name="Text Box 17"/>
          <p:cNvSpPr txBox="1">
            <a:spLocks noChangeArrowheads="1"/>
          </p:cNvSpPr>
          <p:nvPr/>
        </p:nvSpPr>
        <p:spPr bwMode="auto">
          <a:xfrm>
            <a:off x="6154738" y="5789613"/>
            <a:ext cx="280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i="0">
                <a:solidFill>
                  <a:srgbClr val="FF0000"/>
                </a:solidFill>
                <a:latin typeface="Calibri" panose="020F0502020204030204" pitchFamily="34" charset="0"/>
                <a:sym typeface="Wingdings" panose="05000000000000000000" pitchFamily="2" charset="2"/>
              </a:rPr>
              <a:t> </a:t>
            </a:r>
            <a:r>
              <a:rPr kumimoji="0" lang="es-ES" altLang="en-US" sz="1200" b="0">
                <a:latin typeface="Calibri" panose="020F0502020204030204" pitchFamily="34" charset="0"/>
              </a:rPr>
              <a:t>Estado (fase) de los hidrocarburos según el contenido en hidrógeno</a:t>
            </a:r>
            <a:endParaRPr kumimoji="0" lang="es-ES" altLang="en-US" sz="1200" b="0">
              <a:solidFill>
                <a:srgbClr val="FF0000"/>
              </a:solidFill>
              <a:latin typeface="Calibri" panose="020F0502020204030204" pitchFamily="34" charset="0"/>
            </a:endParaRPr>
          </a:p>
        </p:txBody>
      </p:sp>
      <p:sp>
        <p:nvSpPr>
          <p:cNvPr id="26637" name="Rectangle 3"/>
          <p:cNvSpPr>
            <a:spLocks noChangeArrowheads="1"/>
          </p:cNvSpPr>
          <p:nvPr/>
        </p:nvSpPr>
        <p:spPr bwMode="auto">
          <a:xfrm>
            <a:off x="1189038" y="5734050"/>
            <a:ext cx="4751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400"/>
              </a:spcBef>
              <a:buClr>
                <a:srgbClr val="595985"/>
              </a:buClr>
            </a:pPr>
            <a:r>
              <a:rPr lang="es-ES" altLang="en-US" sz="1600" b="0" i="0">
                <a:latin typeface="Times New Roman" panose="02020603050405020304" pitchFamily="18" charset="0"/>
                <a:sym typeface="Wingdings" panose="05000000000000000000" pitchFamily="2" charset="2"/>
              </a:rPr>
              <a:t>Eliminar la materia mineral</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765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76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76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23766DC-2495-4D9D-B9AA-B0FF875FF26C}" type="slidenum">
              <a:rPr kumimoji="0" lang="en-US" altLang="en-US" sz="1400" b="0" i="0">
                <a:solidFill>
                  <a:schemeClr val="tx1"/>
                </a:solidFill>
                <a:latin typeface="Tahoma" panose="020B0604030504040204" pitchFamily="34" charset="0"/>
              </a:rPr>
              <a:pPr algn="r" eaLnBrk="1" hangingPunct="1">
                <a:spcBef>
                  <a:spcPct val="0"/>
                </a:spcBef>
                <a:buClrTx/>
                <a:buFontTx/>
                <a:buNone/>
              </a:pPr>
              <a:t>15</a:t>
            </a:fld>
            <a:endParaRPr kumimoji="0" lang="en-US" altLang="en-US" sz="1400" b="0" i="0">
              <a:solidFill>
                <a:schemeClr val="tx1"/>
              </a:solidFill>
              <a:latin typeface="Tahoma" panose="020B0604030504040204" pitchFamily="34" charset="0"/>
            </a:endParaRPr>
          </a:p>
        </p:txBody>
      </p:sp>
      <p:sp>
        <p:nvSpPr>
          <p:cNvPr id="27654"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Conversión del carbón. Carboquímica</a:t>
            </a:r>
          </a:p>
        </p:txBody>
      </p:sp>
      <p:sp>
        <p:nvSpPr>
          <p:cNvPr id="27655" name="Rectangle 3"/>
          <p:cNvSpPr>
            <a:spLocks noChangeArrowheads="1"/>
          </p:cNvSpPr>
          <p:nvPr/>
        </p:nvSpPr>
        <p:spPr bwMode="auto">
          <a:xfrm>
            <a:off x="539750" y="15573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Hidrogenación (liquefacción)</a:t>
            </a:r>
            <a:endParaRPr lang="es-ES" altLang="en-US" sz="2000">
              <a:latin typeface="Calibri" panose="020F0502020204030204" pitchFamily="34" charset="0"/>
            </a:endParaRPr>
          </a:p>
        </p:txBody>
      </p:sp>
      <p:sp>
        <p:nvSpPr>
          <p:cNvPr id="27656" name="Rectangle 3"/>
          <p:cNvSpPr>
            <a:spLocks noChangeArrowheads="1"/>
          </p:cNvSpPr>
          <p:nvPr/>
        </p:nvSpPr>
        <p:spPr bwMode="auto">
          <a:xfrm>
            <a:off x="971550" y="1989138"/>
            <a:ext cx="7777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Ventajas de la hidrogenación:</a:t>
            </a:r>
          </a:p>
        </p:txBody>
      </p:sp>
      <p:pic>
        <p:nvPicPr>
          <p:cNvPr id="2765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365625"/>
            <a:ext cx="4752975"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8" name="Rectangle 3"/>
          <p:cNvSpPr>
            <a:spLocks noChangeArrowheads="1"/>
          </p:cNvSpPr>
          <p:nvPr/>
        </p:nvSpPr>
        <p:spPr bwMode="auto">
          <a:xfrm>
            <a:off x="1406525" y="2420938"/>
            <a:ext cx="74866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400"/>
              </a:spcBef>
              <a:buClr>
                <a:srgbClr val="595985"/>
              </a:buClr>
            </a:pPr>
            <a:r>
              <a:rPr lang="es-ES" altLang="en-US" sz="1600" b="0" i="0">
                <a:latin typeface="Times New Roman" panose="02020603050405020304" pitchFamily="18" charset="0"/>
                <a:sym typeface="Wingdings" panose="05000000000000000000" pitchFamily="2" charset="2"/>
              </a:rPr>
              <a:t>Material más manejable al pasar de sólido a líquido</a:t>
            </a:r>
          </a:p>
          <a:p>
            <a:pPr eaLnBrk="1" hangingPunct="1">
              <a:spcBef>
                <a:spcPts val="400"/>
              </a:spcBef>
              <a:buClr>
                <a:srgbClr val="595985"/>
              </a:buClr>
            </a:pPr>
            <a:r>
              <a:rPr lang="es-ES" altLang="en-US" sz="1600" b="0" i="0">
                <a:latin typeface="Times New Roman" panose="02020603050405020304" pitchFamily="18" charset="0"/>
                <a:sym typeface="Wingdings" panose="05000000000000000000" pitchFamily="2" charset="2"/>
              </a:rPr>
              <a:t>Permite utilización de la tecnología del petróleo</a:t>
            </a:r>
          </a:p>
          <a:p>
            <a:pPr eaLnBrk="1" hangingPunct="1">
              <a:spcBef>
                <a:spcPts val="400"/>
              </a:spcBef>
              <a:buClr>
                <a:srgbClr val="595985"/>
              </a:buClr>
            </a:pPr>
            <a:r>
              <a:rPr lang="es-ES" altLang="en-US" sz="1600" b="0" i="0">
                <a:latin typeface="Times New Roman" panose="02020603050405020304" pitchFamily="18" charset="0"/>
                <a:sym typeface="Wingdings" panose="05000000000000000000" pitchFamily="2" charset="2"/>
              </a:rPr>
              <a:t>Disminución de la polución ambiental (reducción del contenido en heteroátomos)</a:t>
            </a:r>
          </a:p>
          <a:p>
            <a:pPr eaLnBrk="1" hangingPunct="1">
              <a:spcBef>
                <a:spcPts val="400"/>
              </a:spcBef>
              <a:buClr>
                <a:srgbClr val="595985"/>
              </a:buClr>
            </a:pPr>
            <a:r>
              <a:rPr lang="es-ES" altLang="en-US" sz="1600" b="0" i="0">
                <a:latin typeface="Times New Roman" panose="02020603050405020304" pitchFamily="18" charset="0"/>
                <a:sym typeface="Wingdings" panose="05000000000000000000" pitchFamily="2" charset="2"/>
              </a:rPr>
              <a:t>Mayor control de la combustión</a:t>
            </a:r>
          </a:p>
        </p:txBody>
      </p:sp>
      <p:pic>
        <p:nvPicPr>
          <p:cNvPr id="2765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425" y="3765550"/>
            <a:ext cx="1922463"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0" name="Rectangle 3"/>
          <p:cNvSpPr>
            <a:spLocks noChangeArrowheads="1"/>
          </p:cNvSpPr>
          <p:nvPr/>
        </p:nvSpPr>
        <p:spPr bwMode="auto">
          <a:xfrm>
            <a:off x="971550" y="3716338"/>
            <a:ext cx="7777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Reacción producida durante el proceso de hidrogenación:</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867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867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867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047E6D2-3641-411E-B801-C0C877FB7EAE}" type="slidenum">
              <a:rPr kumimoji="0" lang="en-US" altLang="en-US" sz="1400" b="0" i="0">
                <a:solidFill>
                  <a:schemeClr val="tx1"/>
                </a:solidFill>
                <a:latin typeface="Tahoma" panose="020B0604030504040204" pitchFamily="34" charset="0"/>
              </a:rPr>
              <a:pPr algn="r" eaLnBrk="1" hangingPunct="1">
                <a:spcBef>
                  <a:spcPct val="0"/>
                </a:spcBef>
                <a:buClrTx/>
                <a:buFontTx/>
                <a:buNone/>
              </a:pPr>
              <a:t>16</a:t>
            </a:fld>
            <a:endParaRPr kumimoji="0" lang="en-US" altLang="en-US" sz="1400" b="0" i="0">
              <a:solidFill>
                <a:schemeClr val="tx1"/>
              </a:solidFill>
              <a:latin typeface="Tahoma" panose="020B0604030504040204" pitchFamily="34" charset="0"/>
            </a:endParaRPr>
          </a:p>
        </p:txBody>
      </p:sp>
      <p:sp>
        <p:nvSpPr>
          <p:cNvPr id="28678"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Conversión del carbón. Carboquímica</a:t>
            </a:r>
          </a:p>
        </p:txBody>
      </p:sp>
      <p:sp>
        <p:nvSpPr>
          <p:cNvPr id="28679" name="Rectangle 3"/>
          <p:cNvSpPr>
            <a:spLocks noChangeArrowheads="1"/>
          </p:cNvSpPr>
          <p:nvPr/>
        </p:nvSpPr>
        <p:spPr bwMode="auto">
          <a:xfrm>
            <a:off x="539750" y="15573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Gasificación</a:t>
            </a:r>
            <a:endParaRPr lang="es-ES" altLang="en-US" sz="2000">
              <a:latin typeface="Calibri" panose="020F0502020204030204" pitchFamily="34" charset="0"/>
            </a:endParaRPr>
          </a:p>
        </p:txBody>
      </p:sp>
      <p:sp>
        <p:nvSpPr>
          <p:cNvPr id="28680" name="Rectangle 3"/>
          <p:cNvSpPr>
            <a:spLocks noChangeArrowheads="1"/>
          </p:cNvSpPr>
          <p:nvPr/>
        </p:nvSpPr>
        <p:spPr bwMode="auto">
          <a:xfrm>
            <a:off x="971550" y="2022475"/>
            <a:ext cx="7777163"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Proceso más versátil, con aplicaciones en sectores energético y de síntesis de productos</a:t>
            </a:r>
          </a:p>
          <a:p>
            <a:pPr eaLnBrk="1" hangingPunct="1">
              <a:buClr>
                <a:srgbClr val="FF0000"/>
              </a:buClr>
              <a:buFont typeface="Wingdings" panose="05000000000000000000" pitchFamily="2" charset="2"/>
              <a:buChar char="à"/>
            </a:pPr>
            <a:r>
              <a:rPr lang="es-ES" altLang="en-US" sz="1600" b="0" i="0">
                <a:solidFill>
                  <a:srgbClr val="333333"/>
                </a:solidFill>
                <a:latin typeface="Calibri" panose="020F0502020204030204" pitchFamily="34" charset="0"/>
                <a:sym typeface="Wingdings" panose="05000000000000000000" pitchFamily="2" charset="2"/>
              </a:rPr>
              <a:t>Se basa en la oxidación parcial del carbón en presencia de vapor de agua. La reacción produce una mezcla de CO y H</a:t>
            </a:r>
            <a:r>
              <a:rPr lang="es-ES" altLang="en-US" sz="1600" b="0" i="0" baseline="-25000">
                <a:solidFill>
                  <a:srgbClr val="333333"/>
                </a:solidFill>
                <a:latin typeface="Calibri" panose="020F0502020204030204" pitchFamily="34" charset="0"/>
                <a:sym typeface="Wingdings" panose="05000000000000000000" pitchFamily="2" charset="2"/>
              </a:rPr>
              <a:t>2</a:t>
            </a:r>
            <a:r>
              <a:rPr lang="es-ES" altLang="en-US" sz="1600" b="0" i="0">
                <a:solidFill>
                  <a:srgbClr val="333333"/>
                </a:solidFill>
                <a:latin typeface="Calibri" panose="020F0502020204030204" pitchFamily="34" charset="0"/>
                <a:sym typeface="Wingdings" panose="05000000000000000000" pitchFamily="2" charset="2"/>
              </a:rPr>
              <a:t> conocida como </a:t>
            </a:r>
            <a:r>
              <a:rPr lang="es-ES" altLang="en-US" sz="1600" i="0">
                <a:solidFill>
                  <a:srgbClr val="333333"/>
                </a:solidFill>
                <a:latin typeface="Calibri" panose="020F0502020204030204" pitchFamily="34" charset="0"/>
                <a:sym typeface="Wingdings" panose="05000000000000000000" pitchFamily="2" charset="2"/>
              </a:rPr>
              <a:t>gas de síntesis</a:t>
            </a:r>
            <a:r>
              <a:rPr lang="es-ES" altLang="en-US" sz="1600" b="0" i="0">
                <a:solidFill>
                  <a:srgbClr val="333333"/>
                </a:solidFill>
                <a:latin typeface="Calibri" panose="020F0502020204030204" pitchFamily="34" charset="0"/>
                <a:sym typeface="Wingdings" panose="05000000000000000000" pitchFamily="2" charset="2"/>
              </a:rPr>
              <a:t>, que tiene gran interés industrial.</a:t>
            </a:r>
          </a:p>
        </p:txBody>
      </p:sp>
      <p:pic>
        <p:nvPicPr>
          <p:cNvPr id="2868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3101975"/>
            <a:ext cx="2447925"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2" name="Rectangle 3"/>
          <p:cNvSpPr>
            <a:spLocks noChangeArrowheads="1"/>
          </p:cNvSpPr>
          <p:nvPr/>
        </p:nvSpPr>
        <p:spPr bwMode="auto">
          <a:xfrm>
            <a:off x="971550" y="4111625"/>
            <a:ext cx="77771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El gas producido contiene además CO</a:t>
            </a:r>
            <a:r>
              <a:rPr lang="es-ES" altLang="en-US" sz="1600" b="0" i="0" baseline="-25000">
                <a:solidFill>
                  <a:srgbClr val="000099"/>
                </a:solidFill>
                <a:latin typeface="Calibri" panose="020F0502020204030204" pitchFamily="34" charset="0"/>
                <a:sym typeface="Wingdings" panose="05000000000000000000" pitchFamily="2" charset="2"/>
              </a:rPr>
              <a:t>2</a:t>
            </a:r>
            <a:r>
              <a:rPr lang="es-ES" altLang="en-US" sz="1600" b="0" i="0">
                <a:solidFill>
                  <a:srgbClr val="000099"/>
                </a:solidFill>
                <a:latin typeface="Calibri" panose="020F0502020204030204" pitchFamily="34" charset="0"/>
                <a:sym typeface="Wingdings" panose="05000000000000000000" pitchFamily="2" charset="2"/>
              </a:rPr>
              <a:t>, H</a:t>
            </a:r>
            <a:r>
              <a:rPr lang="es-ES" altLang="en-US" sz="1600" b="0" i="0" baseline="-25000">
                <a:solidFill>
                  <a:srgbClr val="000099"/>
                </a:solidFill>
                <a:latin typeface="Calibri" panose="020F0502020204030204" pitchFamily="34" charset="0"/>
                <a:sym typeface="Wingdings" panose="05000000000000000000" pitchFamily="2" charset="2"/>
              </a:rPr>
              <a:t>2</a:t>
            </a:r>
            <a:r>
              <a:rPr lang="es-ES" altLang="en-US" sz="1600" b="0" i="0">
                <a:solidFill>
                  <a:srgbClr val="000099"/>
                </a:solidFill>
                <a:latin typeface="Calibri" panose="020F0502020204030204" pitchFamily="34" charset="0"/>
                <a:sym typeface="Wingdings" panose="05000000000000000000" pitchFamily="2" charset="2"/>
              </a:rPr>
              <a:t>, CH</a:t>
            </a:r>
            <a:r>
              <a:rPr lang="es-ES" altLang="en-US" sz="1600" b="0" i="0" baseline="-25000">
                <a:solidFill>
                  <a:srgbClr val="000099"/>
                </a:solidFill>
                <a:latin typeface="Calibri" panose="020F0502020204030204" pitchFamily="34" charset="0"/>
                <a:sym typeface="Wingdings" panose="05000000000000000000" pitchFamily="2" charset="2"/>
              </a:rPr>
              <a:t>4</a:t>
            </a:r>
            <a:r>
              <a:rPr lang="es-ES" altLang="en-US" sz="1600" b="0" i="0">
                <a:solidFill>
                  <a:srgbClr val="000099"/>
                </a:solidFill>
                <a:latin typeface="Calibri" panose="020F0502020204030204" pitchFamily="34" charset="0"/>
                <a:sym typeface="Wingdings" panose="05000000000000000000" pitchFamily="2" charset="2"/>
              </a:rPr>
              <a:t> y N</a:t>
            </a:r>
            <a:r>
              <a:rPr lang="es-ES" altLang="en-US" sz="1600" b="0" i="0" baseline="-25000">
                <a:solidFill>
                  <a:srgbClr val="000099"/>
                </a:solidFill>
                <a:latin typeface="Calibri" panose="020F0502020204030204" pitchFamily="34" charset="0"/>
                <a:sym typeface="Wingdings" panose="05000000000000000000" pitchFamily="2" charset="2"/>
              </a:rPr>
              <a:t>2</a:t>
            </a:r>
            <a:r>
              <a:rPr lang="es-ES" altLang="en-US" sz="1600" b="0" i="0">
                <a:solidFill>
                  <a:srgbClr val="000099"/>
                </a:solidFill>
                <a:latin typeface="Calibri" panose="020F0502020204030204" pitchFamily="34" charset="0"/>
                <a:sym typeface="Wingdings" panose="05000000000000000000" pitchFamily="2" charset="2"/>
              </a:rPr>
              <a:t>, en proporciones que dependen del uso de aire u oxígeno como oxidante, y de las condiciones (</a:t>
            </a:r>
            <a:r>
              <a:rPr lang="es-ES" altLang="en-US" sz="1600" b="0">
                <a:solidFill>
                  <a:srgbClr val="000099"/>
                </a:solidFill>
                <a:latin typeface="Calibri" panose="020F0502020204030204" pitchFamily="34" charset="0"/>
                <a:sym typeface="Wingdings" panose="05000000000000000000" pitchFamily="2" charset="2"/>
              </a:rPr>
              <a:t>P</a:t>
            </a:r>
            <a:r>
              <a:rPr lang="es-ES" altLang="en-US" sz="1600" b="0" i="0">
                <a:solidFill>
                  <a:srgbClr val="000099"/>
                </a:solidFill>
                <a:latin typeface="Calibri" panose="020F0502020204030204" pitchFamily="34" charset="0"/>
                <a:sym typeface="Wingdings" panose="05000000000000000000" pitchFamily="2" charset="2"/>
              </a:rPr>
              <a:t>, </a:t>
            </a:r>
            <a:r>
              <a:rPr lang="es-ES" altLang="en-US" sz="1600" b="0">
                <a:solidFill>
                  <a:srgbClr val="000099"/>
                </a:solidFill>
                <a:latin typeface="Calibri" panose="020F0502020204030204" pitchFamily="34" charset="0"/>
                <a:sym typeface="Wingdings" panose="05000000000000000000" pitchFamily="2" charset="2"/>
              </a:rPr>
              <a:t>T</a:t>
            </a:r>
            <a:r>
              <a:rPr lang="es-ES" altLang="en-US" sz="1600" b="0" i="0">
                <a:solidFill>
                  <a:srgbClr val="000099"/>
                </a:solidFill>
                <a:latin typeface="Calibri" panose="020F0502020204030204" pitchFamily="34" charset="0"/>
                <a:sym typeface="Wingdings" panose="05000000000000000000" pitchFamily="2" charset="2"/>
              </a:rPr>
              <a:t>) del proceso: </a:t>
            </a:r>
          </a:p>
        </p:txBody>
      </p:sp>
      <p:sp>
        <p:nvSpPr>
          <p:cNvPr id="28683" name="Rectangle 3"/>
          <p:cNvSpPr>
            <a:spLocks noChangeArrowheads="1"/>
          </p:cNvSpPr>
          <p:nvPr/>
        </p:nvSpPr>
        <p:spPr bwMode="auto">
          <a:xfrm>
            <a:off x="1619250" y="4830763"/>
            <a:ext cx="72009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200"/>
              </a:spcBef>
              <a:buClr>
                <a:srgbClr val="595985"/>
              </a:buClr>
            </a:pPr>
            <a:r>
              <a:rPr lang="es-ES" altLang="en-US" sz="1400" b="0" i="0">
                <a:latin typeface="Times New Roman" panose="02020603050405020304" pitchFamily="18" charset="0"/>
                <a:sym typeface="Wingdings" panose="05000000000000000000" pitchFamily="2" charset="2"/>
              </a:rPr>
              <a:t>Una temperatura elevada favorece la formación de CO y H</a:t>
            </a:r>
            <a:r>
              <a:rPr lang="es-ES" altLang="en-US" sz="1400" b="0" i="0" baseline="-25000">
                <a:latin typeface="Times New Roman" panose="02020603050405020304" pitchFamily="18" charset="0"/>
                <a:sym typeface="Wingdings" panose="05000000000000000000" pitchFamily="2" charset="2"/>
              </a:rPr>
              <a:t>2</a:t>
            </a:r>
          </a:p>
          <a:p>
            <a:pPr eaLnBrk="1" hangingPunct="1">
              <a:spcBef>
                <a:spcPts val="200"/>
              </a:spcBef>
              <a:buClr>
                <a:srgbClr val="595985"/>
              </a:buClr>
            </a:pPr>
            <a:r>
              <a:rPr lang="es-ES" altLang="en-US" sz="1400" b="0" i="0">
                <a:latin typeface="Times New Roman" panose="02020603050405020304" pitchFamily="18" charset="0"/>
                <a:sym typeface="Wingdings" panose="05000000000000000000" pitchFamily="2" charset="2"/>
              </a:rPr>
              <a:t>Una presión elevada aumenta la proporción de CH</a:t>
            </a:r>
            <a:r>
              <a:rPr lang="es-ES" altLang="en-US" sz="1400" b="0" i="0" baseline="-25000">
                <a:latin typeface="Times New Roman" panose="02020603050405020304" pitchFamily="18" charset="0"/>
                <a:sym typeface="Wingdings" panose="05000000000000000000" pitchFamily="2" charset="2"/>
              </a:rPr>
              <a:t>4</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969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97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97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934A952-147E-4EDE-8127-365E883D9C3D}" type="slidenum">
              <a:rPr kumimoji="0" lang="en-US" altLang="en-US" sz="1400" b="0" i="0">
                <a:solidFill>
                  <a:schemeClr val="tx1"/>
                </a:solidFill>
                <a:latin typeface="Tahoma" panose="020B0604030504040204" pitchFamily="34" charset="0"/>
              </a:rPr>
              <a:pPr algn="r" eaLnBrk="1" hangingPunct="1">
                <a:spcBef>
                  <a:spcPct val="0"/>
                </a:spcBef>
                <a:buClrTx/>
                <a:buFontTx/>
                <a:buNone/>
              </a:pPr>
              <a:t>17</a:t>
            </a:fld>
            <a:endParaRPr kumimoji="0" lang="en-US" altLang="en-US" sz="1400" b="0" i="0">
              <a:solidFill>
                <a:schemeClr val="tx1"/>
              </a:solidFill>
              <a:latin typeface="Tahoma" panose="020B0604030504040204" pitchFamily="34" charset="0"/>
            </a:endParaRPr>
          </a:p>
        </p:txBody>
      </p:sp>
      <p:sp>
        <p:nvSpPr>
          <p:cNvPr id="29702"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endParaRPr kumimoji="0" lang="es-ES" altLang="en-US" sz="1800" b="0">
              <a:solidFill>
                <a:schemeClr val="tx1"/>
              </a:solidFill>
              <a:latin typeface="Arial" panose="020B0604020202020204" pitchFamily="34" charset="0"/>
            </a:endParaRPr>
          </a:p>
        </p:txBody>
      </p:sp>
      <p:sp>
        <p:nvSpPr>
          <p:cNvPr id="29703" name="Rectangle 3"/>
          <p:cNvSpPr>
            <a:spLocks noChangeArrowheads="1"/>
          </p:cNvSpPr>
          <p:nvPr/>
        </p:nvSpPr>
        <p:spPr bwMode="auto">
          <a:xfrm>
            <a:off x="468313" y="2205038"/>
            <a:ext cx="3529012"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Tanto el proceso Fischer-Tropsch (por síntesis directa) como el proceso Mobil (a partir de metanol) producen olefinas y aromáticos</a:t>
            </a:r>
          </a:p>
        </p:txBody>
      </p:sp>
      <p:sp>
        <p:nvSpPr>
          <p:cNvPr id="29704" name="Rectangle 3"/>
          <p:cNvSpPr>
            <a:spLocks noChangeArrowheads="1"/>
          </p:cNvSpPr>
          <p:nvPr/>
        </p:nvSpPr>
        <p:spPr bwMode="auto">
          <a:xfrm>
            <a:off x="681038" y="1268413"/>
            <a:ext cx="713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Aplicaciones del gas de síntesis</a:t>
            </a:r>
            <a:endParaRPr lang="es-ES" altLang="en-US" i="0">
              <a:latin typeface="Calibri" panose="020F0502020204030204" pitchFamily="34" charset="0"/>
            </a:endParaRPr>
          </a:p>
        </p:txBody>
      </p:sp>
      <p:pic>
        <p:nvPicPr>
          <p:cNvPr id="2970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608138"/>
            <a:ext cx="505142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6"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4652963"/>
            <a:ext cx="5040313"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7" name="Rectangle 3"/>
          <p:cNvSpPr>
            <a:spLocks noChangeArrowheads="1"/>
          </p:cNvSpPr>
          <p:nvPr/>
        </p:nvSpPr>
        <p:spPr bwMode="auto">
          <a:xfrm>
            <a:off x="5292725" y="4941888"/>
            <a:ext cx="352901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El proceso Mobil sintetiza gasolinas con alto contenido en aromáticos, de muy alta calidad, pero para un tiempo de reacción determinado</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072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07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07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82AD7E6-EF77-490D-BC2D-8F463E9DD7C7}" type="slidenum">
              <a:rPr kumimoji="0" lang="en-US" altLang="en-US" sz="1400" b="0" i="0">
                <a:solidFill>
                  <a:schemeClr val="tx1"/>
                </a:solidFill>
                <a:latin typeface="Tahoma" panose="020B0604030504040204" pitchFamily="34" charset="0"/>
              </a:rPr>
              <a:pPr algn="r" eaLnBrk="1" hangingPunct="1">
                <a:spcBef>
                  <a:spcPct val="0"/>
                </a:spcBef>
                <a:buClrTx/>
                <a:buFontTx/>
                <a:buNone/>
              </a:pPr>
              <a:t>18</a:t>
            </a:fld>
            <a:endParaRPr kumimoji="0" lang="en-US" altLang="en-US" sz="1400" b="0" i="0">
              <a:solidFill>
                <a:schemeClr val="tx1"/>
              </a:solidFill>
              <a:latin typeface="Tahoma" panose="020B0604030504040204" pitchFamily="34" charset="0"/>
            </a:endParaRPr>
          </a:p>
        </p:txBody>
      </p:sp>
      <p:sp>
        <p:nvSpPr>
          <p:cNvPr id="30726" name="Rectangle 3"/>
          <p:cNvSpPr>
            <a:spLocks noChangeArrowheads="1"/>
          </p:cNvSpPr>
          <p:nvPr/>
        </p:nvSpPr>
        <p:spPr bwMode="auto">
          <a:xfrm>
            <a:off x="684213" y="1773238"/>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El proceso Fischer-Tropsch (FT) o de síntesis metilénica se basa en la reacción:</a:t>
            </a:r>
          </a:p>
        </p:txBody>
      </p:sp>
      <p:sp>
        <p:nvSpPr>
          <p:cNvPr id="30727"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Aplicaciones del gas de síntesis</a:t>
            </a:r>
          </a:p>
        </p:txBody>
      </p:sp>
      <p:pic>
        <p:nvPicPr>
          <p:cNvPr id="3072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205038"/>
            <a:ext cx="2808288"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9" name="Rectangle 3"/>
          <p:cNvSpPr>
            <a:spLocks noChangeArrowheads="1"/>
          </p:cNvSpPr>
          <p:nvPr/>
        </p:nvSpPr>
        <p:spPr bwMode="auto">
          <a:xfrm>
            <a:off x="684213" y="2565400"/>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sym typeface="Wingdings" panose="05000000000000000000" pitchFamily="2" charset="2"/>
              </a:rPr>
              <a:t>se obtienen también productos oxigenados (alcoholes) en reacciones secundarias</a:t>
            </a:r>
          </a:p>
        </p:txBody>
      </p:sp>
      <p:sp>
        <p:nvSpPr>
          <p:cNvPr id="30730" name="Rectangle 3"/>
          <p:cNvSpPr>
            <a:spLocks noChangeArrowheads="1"/>
          </p:cNvSpPr>
          <p:nvPr/>
        </p:nvSpPr>
        <p:spPr bwMode="auto">
          <a:xfrm>
            <a:off x="684213" y="3068638"/>
            <a:ext cx="784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latin typeface="Arial" panose="020B0604020202020204" pitchFamily="34" charset="0"/>
                <a:sym typeface="Wingdings" panose="05000000000000000000" pitchFamily="2" charset="2"/>
              </a:rPr>
              <a:t>Aplicaciones de los componentes del gas de síntesis:</a:t>
            </a:r>
          </a:p>
        </p:txBody>
      </p:sp>
      <p:pic>
        <p:nvPicPr>
          <p:cNvPr id="3073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573463"/>
            <a:ext cx="3744912"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174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17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17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D08C9CB-48CD-4B4E-925C-97EA363F1341}" type="slidenum">
              <a:rPr kumimoji="0" lang="en-US" altLang="en-US" sz="1400" b="0" i="0">
                <a:solidFill>
                  <a:schemeClr val="tx1"/>
                </a:solidFill>
                <a:latin typeface="Tahoma" panose="020B0604030504040204" pitchFamily="34" charset="0"/>
              </a:rPr>
              <a:pPr algn="r" eaLnBrk="1" hangingPunct="1">
                <a:spcBef>
                  <a:spcPct val="0"/>
                </a:spcBef>
                <a:buClrTx/>
                <a:buFontTx/>
                <a:buNone/>
              </a:pPr>
              <a:t>19</a:t>
            </a:fld>
            <a:endParaRPr kumimoji="0" lang="en-US" altLang="en-US" sz="1400" b="0" i="0">
              <a:solidFill>
                <a:schemeClr val="tx1"/>
              </a:solidFill>
              <a:latin typeface="Tahoma" panose="020B0604030504040204" pitchFamily="34" charset="0"/>
            </a:endParaRPr>
          </a:p>
        </p:txBody>
      </p:sp>
      <p:sp>
        <p:nvSpPr>
          <p:cNvPr id="31750"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990033"/>
                </a:solidFill>
                <a:latin typeface="Arial" panose="020B0604020202020204" pitchFamily="34" charset="0"/>
              </a:rPr>
              <a:t>3. El petróleo</a:t>
            </a:r>
          </a:p>
        </p:txBody>
      </p:sp>
      <p:sp>
        <p:nvSpPr>
          <p:cNvPr id="31751" name="Rectangle 15"/>
          <p:cNvSpPr>
            <a:spLocks noChangeArrowheads="1"/>
          </p:cNvSpPr>
          <p:nvPr/>
        </p:nvSpPr>
        <p:spPr bwMode="auto">
          <a:xfrm>
            <a:off x="684213" y="1341438"/>
            <a:ext cx="7920037" cy="32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292929"/>
                </a:solidFill>
                <a:latin typeface="Calibri" panose="020F0502020204030204" pitchFamily="34" charset="0"/>
              </a:rPr>
              <a:t>El petróleo está formado por una mezcla de hidrocarburos o derivados hidrocarbonados gaseosos, líquidos y sólidos.</a:t>
            </a:r>
          </a:p>
          <a:p>
            <a:pPr lvl="1" eaLnBrk="1" hangingPunct="1">
              <a:spcBef>
                <a:spcPts val="60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Los componentes gaseosos (fundamentalmente, metano) forman el </a:t>
            </a:r>
            <a:r>
              <a:rPr kumimoji="0" lang="es-ES" altLang="en-US" sz="1600" b="0">
                <a:solidFill>
                  <a:srgbClr val="000099"/>
                </a:solidFill>
                <a:latin typeface="Calibri" panose="020F0502020204030204" pitchFamily="34" charset="0"/>
              </a:rPr>
              <a:t>gas natural</a:t>
            </a:r>
          </a:p>
          <a:p>
            <a:pPr lvl="1" eaLnBrk="1" hangingPunct="1">
              <a:spcBef>
                <a:spcPts val="60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Los compuestos líquidos son sobre todo hidrocarburos, pero también existen compuestos oxigenados, nitrogenados y de azufre, así como metales unidos a las moléculas orgánicas</a:t>
            </a:r>
          </a:p>
          <a:p>
            <a:pPr lvl="1" eaLnBrk="1" hangingPunct="1">
              <a:spcBef>
                <a:spcPts val="60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Los componentes semisólidos o sólidos son hidrocarburos con alto peso molecular, materiales bituminosos o asfaltos</a:t>
            </a:r>
          </a:p>
          <a:p>
            <a:pPr eaLnBrk="1" hangingPunct="1">
              <a:spcBef>
                <a:spcPts val="600"/>
              </a:spcBef>
              <a:buClr>
                <a:srgbClr val="FF0000"/>
              </a:buClr>
            </a:pPr>
            <a:r>
              <a:rPr kumimoji="0" lang="es-ES" altLang="en-US" sz="1800" b="0" i="0">
                <a:solidFill>
                  <a:srgbClr val="292929"/>
                </a:solidFill>
                <a:latin typeface="Calibri" panose="020F0502020204030204" pitchFamily="34" charset="0"/>
              </a:rPr>
              <a:t>El </a:t>
            </a:r>
            <a:r>
              <a:rPr kumimoji="0" lang="es-ES" altLang="en-US" sz="1800" b="0">
                <a:solidFill>
                  <a:srgbClr val="292929"/>
                </a:solidFill>
                <a:latin typeface="Calibri" panose="020F0502020204030204" pitchFamily="34" charset="0"/>
              </a:rPr>
              <a:t>aceite de roca</a:t>
            </a:r>
            <a:r>
              <a:rPr kumimoji="0" lang="es-ES" altLang="en-US" sz="1800" b="0" i="0">
                <a:solidFill>
                  <a:srgbClr val="292929"/>
                </a:solidFill>
                <a:latin typeface="Calibri" panose="020F0502020204030204" pitchFamily="34" charset="0"/>
              </a:rPr>
              <a:t> (petro – óleo) se conoce desde la antigüedad, utilizado como asfalto o bitúmen, aunque no se sabe cuándo se uso por primera vez para iluminación o para combustible</a:t>
            </a:r>
            <a:endParaRPr kumimoji="0" lang="el-GR" altLang="en-US" sz="1800" b="0" i="0">
              <a:solidFill>
                <a:srgbClr val="292929"/>
              </a:solidFill>
              <a:latin typeface="Calibri" panose="020F0502020204030204" pitchFamily="34" charset="0"/>
              <a:cs typeface="Calibri" panose="020F0502020204030204" pitchFamily="34" charset="0"/>
            </a:endParaRPr>
          </a:p>
        </p:txBody>
      </p:sp>
      <p:pic>
        <p:nvPicPr>
          <p:cNvPr id="31752" name="Picture 23" descr="petroleo-plataforma-marina-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4797425"/>
            <a:ext cx="25209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25" descr="petroleo-han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4797425"/>
            <a:ext cx="25082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27" descr="http://talcualdigital.com/sgc/multimedia/Imagen/2013/01/32101petro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797425"/>
            <a:ext cx="2954338"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244725" y="642938"/>
            <a:ext cx="4665663" cy="460375"/>
          </a:xfrm>
          <a:prstGeom prst="rect">
            <a:avLst/>
          </a:prstGeom>
          <a:solidFill>
            <a:srgbClr val="FFCC99"/>
          </a:solidFill>
        </p:spPr>
        <p:txBody>
          <a:bodyPr/>
          <a:lstStyle/>
          <a:p>
            <a:pPr eaLnBrk="1" hangingPunct="1"/>
            <a:r>
              <a:rPr lang="es-ES" altLang="en-US" smtClean="0">
                <a:effectLst/>
                <a:latin typeface="Calibri" panose="020F0502020204030204" pitchFamily="34" charset="0"/>
              </a:rPr>
              <a:t>Contenido</a:t>
            </a:r>
          </a:p>
        </p:txBody>
      </p:sp>
      <p:pic>
        <p:nvPicPr>
          <p:cNvPr id="14339"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523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0" name="Rectangle 4"/>
          <p:cNvSpPr>
            <a:spLocks noChangeArrowheads="1"/>
          </p:cNvSpPr>
          <p:nvPr/>
        </p:nvSpPr>
        <p:spPr bwMode="auto">
          <a:xfrm>
            <a:off x="811213" y="115888"/>
            <a:ext cx="8074025"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n-US" sz="1800" i="0">
                <a:solidFill>
                  <a:schemeClr val="tx1"/>
                </a:solidFill>
                <a:latin typeface="Tahoma" panose="020B0604030504040204" pitchFamily="34" charset="0"/>
                <a:cs typeface="Tahoma" panose="020B0604030504040204" pitchFamily="34" charset="0"/>
              </a:rPr>
              <a:t>Tema 15: Recursos naturales en la industria de la química orgánica</a:t>
            </a:r>
          </a:p>
        </p:txBody>
      </p:sp>
      <p:pic>
        <p:nvPicPr>
          <p:cNvPr id="14341" name="Picture 45" descr="http://www.absolut-china.com/wp-content/uploads/2010/08/mina-de-carbon.jpg"/>
          <p:cNvPicPr>
            <a:picLocks noChangeAspect="1" noChangeArrowheads="1"/>
          </p:cNvPicPr>
          <p:nvPr/>
        </p:nvPicPr>
        <p:blipFill>
          <a:blip r:embed="rId3">
            <a:lum bright="12000"/>
            <a:extLst>
              <a:ext uri="{28A0092B-C50C-407E-A947-70E740481C1C}">
                <a14:useLocalDpi xmlns:a14="http://schemas.microsoft.com/office/drawing/2010/main" val="0"/>
              </a:ext>
            </a:extLst>
          </a:blip>
          <a:srcRect/>
          <a:stretch>
            <a:fillRect/>
          </a:stretch>
        </p:blipFill>
        <p:spPr bwMode="auto">
          <a:xfrm>
            <a:off x="5272088" y="1628775"/>
            <a:ext cx="36131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 name="Group 63"/>
          <p:cNvGraphicFramePr>
            <a:graphicFrameLocks noGrp="1"/>
          </p:cNvGraphicFramePr>
          <p:nvPr/>
        </p:nvGraphicFramePr>
        <p:xfrm>
          <a:off x="465138" y="1268413"/>
          <a:ext cx="5114925" cy="5480051"/>
        </p:xfrm>
        <a:graphic>
          <a:graphicData uri="http://schemas.openxmlformats.org/drawingml/2006/table">
            <a:tbl>
              <a:tblPr/>
              <a:tblGrid>
                <a:gridCol w="292010">
                  <a:extLst>
                    <a:ext uri="{9D8B030D-6E8A-4147-A177-3AD203B41FA5}">
                      <a16:colId xmlns:a16="http://schemas.microsoft.com/office/drawing/2014/main" val="20000"/>
                    </a:ext>
                  </a:extLst>
                </a:gridCol>
                <a:gridCol w="137530">
                  <a:extLst>
                    <a:ext uri="{9D8B030D-6E8A-4147-A177-3AD203B41FA5}">
                      <a16:colId xmlns:a16="http://schemas.microsoft.com/office/drawing/2014/main" val="20001"/>
                    </a:ext>
                  </a:extLst>
                </a:gridCol>
                <a:gridCol w="4685385">
                  <a:extLst>
                    <a:ext uri="{9D8B030D-6E8A-4147-A177-3AD203B41FA5}">
                      <a16:colId xmlns:a16="http://schemas.microsoft.com/office/drawing/2014/main" val="20002"/>
                    </a:ext>
                  </a:extLst>
                </a:gridCol>
              </a:tblGrid>
              <a:tr h="25190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Recursos naturales</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90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2.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El carbón</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0957">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2.1 Introducción</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2.2 Origen del carbón</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2.3 Reservas</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2.4 Estructura</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2.5 Tipos de carbón</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2.6 Clasificación</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2.7 Conversión del carbón. </a:t>
                      </a:r>
                      <a:r>
                        <a:rPr kumimoji="0" lang="es-ES" altLang="es-ES" sz="1600" b="0" i="0" u="none" strike="noStrike" kern="1200" cap="none" spc="0" normalizeH="0" baseline="0" noProof="0" dirty="0" err="1" smtClean="0">
                          <a:ln>
                            <a:noFill/>
                          </a:ln>
                          <a:solidFill>
                            <a:srgbClr val="4D4D4D"/>
                          </a:solidFill>
                          <a:effectLst/>
                          <a:uLnTx/>
                          <a:uFillTx/>
                          <a:latin typeface="Calibri" pitchFamily="34" charset="0"/>
                          <a:ea typeface="+mn-ea"/>
                          <a:cs typeface="+mn-cs"/>
                        </a:rPr>
                        <a:t>Carboquímica</a:t>
                      </a:r>
                      <a:endPar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endParaRP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2.8 Aplicaciones del gas de síntesis</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190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3.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El petróleo</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90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4.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Gas natural</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75478">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4.1 Reservas</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4.2 Tratamientos previos</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4.3 Utilización del gas natural</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4.4 Procesos de conversión. Reformado con vapor</a:t>
                      </a:r>
                    </a:p>
                  </a:txBody>
                  <a:tcPr marL="35997" marR="35997"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2471">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5. Pizarras y arenas bituminosas</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067">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6. Biomasa</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975478">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6.1 Introducción</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6.2 Biomasa vegetal</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6.3 Cultivos energéticos</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600" b="0" i="0" u="none" strike="noStrike" kern="1200" cap="none" spc="0" normalizeH="0" baseline="0" noProof="0" dirty="0" smtClean="0">
                          <a:ln>
                            <a:noFill/>
                          </a:ln>
                          <a:solidFill>
                            <a:srgbClr val="4D4D4D"/>
                          </a:solidFill>
                          <a:effectLst/>
                          <a:uLnTx/>
                          <a:uFillTx/>
                          <a:latin typeface="Calibri" pitchFamily="34" charset="0"/>
                          <a:ea typeface="+mn-ea"/>
                          <a:cs typeface="+mn-cs"/>
                        </a:rPr>
                        <a:t>	6.4 Biocombustibles</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277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277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277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1DE741B-36BD-4346-885C-3DDB348C6029}" type="slidenum">
              <a:rPr kumimoji="0" lang="en-US" altLang="en-US" sz="1400" b="0" i="0">
                <a:solidFill>
                  <a:schemeClr val="tx1"/>
                </a:solidFill>
                <a:latin typeface="Tahoma" panose="020B0604030504040204" pitchFamily="34" charset="0"/>
              </a:rPr>
              <a:pPr algn="r" eaLnBrk="1" hangingPunct="1">
                <a:spcBef>
                  <a:spcPct val="0"/>
                </a:spcBef>
                <a:buClrTx/>
                <a:buFontTx/>
                <a:buNone/>
              </a:pPr>
              <a:t>20</a:t>
            </a:fld>
            <a:endParaRPr kumimoji="0" lang="en-US" altLang="en-US" sz="1400" b="0" i="0">
              <a:solidFill>
                <a:schemeClr val="tx1"/>
              </a:solidFill>
              <a:latin typeface="Tahoma" panose="020B0604030504040204" pitchFamily="34" charset="0"/>
            </a:endParaRPr>
          </a:p>
        </p:txBody>
      </p:sp>
      <p:sp>
        <p:nvSpPr>
          <p:cNvPr id="32774"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p>
        </p:txBody>
      </p:sp>
      <p:sp>
        <p:nvSpPr>
          <p:cNvPr id="32775" name="Rectangle 3"/>
          <p:cNvSpPr>
            <a:spLocks noChangeArrowheads="1"/>
          </p:cNvSpPr>
          <p:nvPr/>
        </p:nvSpPr>
        <p:spPr bwMode="auto">
          <a:xfrm>
            <a:off x="681038" y="1125538"/>
            <a:ext cx="713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Origen</a:t>
            </a:r>
            <a:endParaRPr lang="es-ES" altLang="en-US" i="0">
              <a:latin typeface="Calibri" panose="020F0502020204030204" pitchFamily="34" charset="0"/>
            </a:endParaRPr>
          </a:p>
        </p:txBody>
      </p:sp>
      <p:sp>
        <p:nvSpPr>
          <p:cNvPr id="32776" name="Rectangle 3"/>
          <p:cNvSpPr>
            <a:spLocks noChangeArrowheads="1"/>
          </p:cNvSpPr>
          <p:nvPr/>
        </p:nvSpPr>
        <p:spPr bwMode="auto">
          <a:xfrm>
            <a:off x="827088" y="1630363"/>
            <a:ext cx="7993062"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2563" indent="-18256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sym typeface="Wingdings" panose="05000000000000000000" pitchFamily="2" charset="2"/>
              </a:rPr>
              <a:t>Varias teorías para explicar el origen del petróleo (Berthelot, 1866 o Mendelejew) hasta que en 1912, Engler propone la teoría de </a:t>
            </a:r>
            <a:r>
              <a:rPr lang="es-ES" altLang="en-US" sz="1600" b="0">
                <a:solidFill>
                  <a:srgbClr val="000099"/>
                </a:solidFill>
                <a:latin typeface="Times New Roman" panose="02020603050405020304" pitchFamily="18" charset="0"/>
                <a:sym typeface="Wingdings" panose="05000000000000000000" pitchFamily="2" charset="2"/>
              </a:rPr>
              <a:t>origen orgánico</a:t>
            </a:r>
            <a:r>
              <a:rPr lang="es-ES" altLang="en-US" sz="1600" b="0" i="0">
                <a:solidFill>
                  <a:srgbClr val="000099"/>
                </a:solidFill>
                <a:latin typeface="Times New Roman" panose="02020603050405020304" pitchFamily="18" charset="0"/>
                <a:sym typeface="Wingdings" panose="05000000000000000000" pitchFamily="2" charset="2"/>
              </a:rPr>
              <a:t>, la más aceptada actualmente.</a:t>
            </a:r>
          </a:p>
          <a:p>
            <a:pPr eaLnBrk="1" hangingPunct="1">
              <a:buClr>
                <a:srgbClr val="FF0000"/>
              </a:buClr>
            </a:pPr>
            <a:r>
              <a:rPr lang="es-ES" altLang="en-US" sz="1600" b="0" i="0">
                <a:solidFill>
                  <a:srgbClr val="333333"/>
                </a:solidFill>
                <a:latin typeface="Times New Roman" panose="02020603050405020304" pitchFamily="18" charset="0"/>
                <a:sym typeface="Wingdings" panose="05000000000000000000" pitchFamily="2" charset="2"/>
              </a:rPr>
              <a:t>Depósitos marinos de flora y fauna, mezclados con sedimentos arenosos, bajo presión y por acción de bacterias anaerobias, experimentan un lento proceso de descomposición. Movimientos geológicos posteriores obligan al petróleo a desplazarse entre las rocas, retenido entre capas permeables y semipermeables.</a:t>
            </a:r>
            <a:r>
              <a:rPr lang="es-ES" altLang="en-US" sz="1600" b="0" i="0">
                <a:solidFill>
                  <a:srgbClr val="000099"/>
                </a:solidFill>
                <a:latin typeface="Times New Roman" panose="02020603050405020304" pitchFamily="18" charset="0"/>
                <a:sym typeface="Wingdings" panose="05000000000000000000" pitchFamily="2" charset="2"/>
              </a:rPr>
              <a:t> </a:t>
            </a:r>
          </a:p>
        </p:txBody>
      </p:sp>
      <p:sp>
        <p:nvSpPr>
          <p:cNvPr id="32777" name="Rectangle 3"/>
          <p:cNvSpPr>
            <a:spLocks noChangeArrowheads="1"/>
          </p:cNvSpPr>
          <p:nvPr/>
        </p:nvSpPr>
        <p:spPr bwMode="auto">
          <a:xfrm>
            <a:off x="681038" y="3284538"/>
            <a:ext cx="713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Reservas</a:t>
            </a:r>
            <a:endParaRPr lang="es-ES" altLang="en-US" i="0">
              <a:latin typeface="Calibri" panose="020F0502020204030204" pitchFamily="34" charset="0"/>
            </a:endParaRPr>
          </a:p>
        </p:txBody>
      </p:sp>
      <p:sp>
        <p:nvSpPr>
          <p:cNvPr id="32778" name="Rectangle 15"/>
          <p:cNvSpPr>
            <a:spLocks noChangeArrowheads="1"/>
          </p:cNvSpPr>
          <p:nvPr/>
        </p:nvSpPr>
        <p:spPr bwMode="auto">
          <a:xfrm>
            <a:off x="900113" y="3789363"/>
            <a:ext cx="7704137"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292929"/>
                </a:solidFill>
                <a:latin typeface="Calibri" panose="020F0502020204030204" pitchFamily="34" charset="0"/>
              </a:rPr>
              <a:t>Su consumo fue creciente durante el siglo XX, pero se mantienen las previsiones de reservas disponibles realizadas en los últimos años</a:t>
            </a:r>
          </a:p>
          <a:p>
            <a:pPr eaLnBrk="1" hangingPunct="1">
              <a:spcBef>
                <a:spcPts val="600"/>
              </a:spcBef>
              <a:buClr>
                <a:srgbClr val="FF0000"/>
              </a:buClr>
            </a:pPr>
            <a:r>
              <a:rPr kumimoji="0" lang="es-ES" altLang="en-US" sz="1800" b="0" i="0">
                <a:solidFill>
                  <a:srgbClr val="292929"/>
                </a:solidFill>
                <a:latin typeface="Calibri" panose="020F0502020204030204" pitchFamily="34" charset="0"/>
              </a:rPr>
              <a:t>La crisis del petróleo en los 70 provocó algunas consecuencias al respecto:</a:t>
            </a:r>
          </a:p>
          <a:p>
            <a:pPr lvl="1" eaLnBrk="1" hangingPunct="1">
              <a:spcBef>
                <a:spcPts val="60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concienciación para buscar soluciones energéticas alternativas al petróleo</a:t>
            </a:r>
          </a:p>
          <a:p>
            <a:pPr lvl="1" eaLnBrk="1" hangingPunct="1">
              <a:spcBef>
                <a:spcPct val="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desarrollo tecnológico para motores de mayor rendimiento y menor consumo</a:t>
            </a:r>
          </a:p>
          <a:p>
            <a:pPr lvl="1" eaLnBrk="1" hangingPunct="1">
              <a:spcBef>
                <a:spcPct val="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incremento de investigación para la utilización de otras fuentes de energía</a:t>
            </a:r>
          </a:p>
          <a:p>
            <a:pPr lvl="1" eaLnBrk="1" hangingPunct="1">
              <a:spcBef>
                <a:spcPct val="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tecnologías para recuperar el mayor volumen de crudo de los yacimientos</a:t>
            </a:r>
          </a:p>
          <a:p>
            <a:pPr eaLnBrk="1" hangingPunct="1">
              <a:spcBef>
                <a:spcPts val="600"/>
              </a:spcBef>
              <a:buClr>
                <a:srgbClr val="FF0000"/>
              </a:buClr>
            </a:pPr>
            <a:r>
              <a:rPr kumimoji="0" lang="es-ES" altLang="en-US" sz="1800" b="0" i="0">
                <a:solidFill>
                  <a:srgbClr val="292929"/>
                </a:solidFill>
                <a:latin typeface="Calibri" panose="020F0502020204030204" pitchFamily="34" charset="0"/>
              </a:rPr>
              <a:t>Principales países productores (OPEP): Arabia Saudí, Irak, Kuwait, Irán (en conjunto, 50% reservas)</a:t>
            </a:r>
            <a:endParaRPr kumimoji="0" lang="el-GR" altLang="en-US" sz="1800" b="0" i="0">
              <a:solidFill>
                <a:srgbClr val="292929"/>
              </a:solidFill>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379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379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379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DE3AE08-3AF8-46F4-AB61-C57AE82BA1D3}" type="slidenum">
              <a:rPr kumimoji="0" lang="en-US" altLang="en-US" sz="1400" b="0" i="0">
                <a:solidFill>
                  <a:schemeClr val="tx1"/>
                </a:solidFill>
                <a:latin typeface="Tahoma" panose="020B0604030504040204" pitchFamily="34" charset="0"/>
              </a:rPr>
              <a:pPr algn="r" eaLnBrk="1" hangingPunct="1">
                <a:spcBef>
                  <a:spcPct val="0"/>
                </a:spcBef>
                <a:buClrTx/>
                <a:buFontTx/>
                <a:buNone/>
              </a:pPr>
              <a:t>21</a:t>
            </a:fld>
            <a:endParaRPr kumimoji="0" lang="en-US" altLang="en-US" sz="1400" b="0" i="0">
              <a:solidFill>
                <a:schemeClr val="tx1"/>
              </a:solidFill>
              <a:latin typeface="Tahoma" panose="020B0604030504040204" pitchFamily="34" charset="0"/>
            </a:endParaRPr>
          </a:p>
        </p:txBody>
      </p:sp>
      <p:sp>
        <p:nvSpPr>
          <p:cNvPr id="33798" name="Rectangle 3"/>
          <p:cNvSpPr>
            <a:spLocks noChangeArrowheads="1"/>
          </p:cNvSpPr>
          <p:nvPr/>
        </p:nvSpPr>
        <p:spPr bwMode="auto">
          <a:xfrm>
            <a:off x="827088" y="1844675"/>
            <a:ext cx="79930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n-US" sz="1800" b="0" i="0">
                <a:solidFill>
                  <a:srgbClr val="000099"/>
                </a:solidFill>
                <a:latin typeface="Times New Roman" panose="02020603050405020304" pitchFamily="18" charset="0"/>
                <a:sym typeface="Wingdings" panose="05000000000000000000" pitchFamily="2" charset="2"/>
              </a:rPr>
              <a:t>El petróleo es una mezcla muy compleja de moléculas. Dominan los hidrocarburos, acompañados de compuestos oxigenados, nitrogenados y con azufre: </a:t>
            </a:r>
          </a:p>
        </p:txBody>
      </p:sp>
      <p:sp>
        <p:nvSpPr>
          <p:cNvPr id="33799" name="Rectangle 15"/>
          <p:cNvSpPr>
            <a:spLocks noChangeArrowheads="1"/>
          </p:cNvSpPr>
          <p:nvPr/>
        </p:nvSpPr>
        <p:spPr bwMode="auto">
          <a:xfrm>
            <a:off x="971550" y="3789363"/>
            <a:ext cx="7920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solidFill>
                  <a:srgbClr val="292929"/>
                </a:solidFill>
                <a:latin typeface="Calibri" panose="020F0502020204030204" pitchFamily="34" charset="0"/>
                <a:cs typeface="Calibri" panose="020F0502020204030204" pitchFamily="34" charset="0"/>
              </a:rPr>
              <a:t>El petróleo bruto contiene cientos de miles de moléculas orgánicas diferentes. El asilamiento e identificación de las mismas sólo se ha realizado para unos cientos de ellas, sobre todo las fracciones más ligeras. </a:t>
            </a:r>
          </a:p>
        </p:txBody>
      </p:sp>
      <p:sp>
        <p:nvSpPr>
          <p:cNvPr id="33800" name="Rectangle 3"/>
          <p:cNvSpPr>
            <a:spLocks noChangeArrowheads="1"/>
          </p:cNvSpPr>
          <p:nvPr/>
        </p:nvSpPr>
        <p:spPr bwMode="auto">
          <a:xfrm>
            <a:off x="681038" y="1268413"/>
            <a:ext cx="713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Composición</a:t>
            </a:r>
            <a:endParaRPr lang="es-ES" altLang="en-US" i="0">
              <a:latin typeface="Calibri" panose="020F0502020204030204" pitchFamily="34" charset="0"/>
            </a:endParaRPr>
          </a:p>
        </p:txBody>
      </p:sp>
      <p:pic>
        <p:nvPicPr>
          <p:cNvPr id="33801"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565400"/>
            <a:ext cx="4586287"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513" y="5300663"/>
            <a:ext cx="56165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61"/>
          <p:cNvSpPr>
            <a:spLocks noChangeArrowheads="1"/>
          </p:cNvSpPr>
          <p:nvPr/>
        </p:nvSpPr>
        <p:spPr bwMode="auto">
          <a:xfrm>
            <a:off x="1403350" y="4868863"/>
            <a:ext cx="151288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6350" indent="190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chemeClr val="hlink"/>
              </a:buClr>
              <a:buSzPct val="80000"/>
              <a:buFont typeface="Wingdings" panose="05000000000000000000" pitchFamily="2" charset="2"/>
              <a:buNone/>
            </a:pPr>
            <a:r>
              <a:rPr kumimoji="0" lang="en-US" altLang="en-US" sz="1800" b="0" i="0">
                <a:solidFill>
                  <a:srgbClr val="C00000"/>
                </a:solidFill>
                <a:latin typeface="Calibri" panose="020F0502020204030204" pitchFamily="34" charset="0"/>
                <a:cs typeface="Calibri" panose="020F0502020204030204" pitchFamily="34" charset="0"/>
                <a:sym typeface="Wingdings" panose="05000000000000000000" pitchFamily="2" charset="2"/>
              </a:rPr>
              <a:t></a:t>
            </a:r>
            <a:r>
              <a:rPr kumimoji="0" lang="en-US" altLang="en-US" sz="1800" b="0" i="0">
                <a:solidFill>
                  <a:srgbClr val="C00000"/>
                </a:solidFill>
                <a:latin typeface="Calibri" panose="020F0502020204030204" pitchFamily="34" charset="0"/>
                <a:cs typeface="Calibri" panose="020F0502020204030204" pitchFamily="34" charset="0"/>
              </a:rPr>
              <a:t> Ejemplo:</a:t>
            </a:r>
          </a:p>
        </p:txBody>
      </p:sp>
      <p:sp>
        <p:nvSpPr>
          <p:cNvPr id="33804" name="Rectangle 15"/>
          <p:cNvSpPr>
            <a:spLocks noChangeArrowheads="1"/>
          </p:cNvSpPr>
          <p:nvPr/>
        </p:nvSpPr>
        <p:spPr bwMode="auto">
          <a:xfrm>
            <a:off x="2700338" y="4913313"/>
            <a:ext cx="59039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indent="476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kumimoji="0" lang="es-ES" altLang="en-US" sz="1400" b="0" i="0">
                <a:solidFill>
                  <a:srgbClr val="4D4D4D"/>
                </a:solidFill>
                <a:latin typeface="Times New Roman" panose="02020603050405020304" pitchFamily="18" charset="0"/>
              </a:rPr>
              <a:t>Isómeros posibles para algunos hidrocarburos en una muestra de petróleo</a:t>
            </a:r>
          </a:p>
        </p:txBody>
      </p:sp>
      <p:sp>
        <p:nvSpPr>
          <p:cNvPr id="33805"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481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48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48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EC9DFAA-854C-4478-8AD1-8C3D38233882}" type="slidenum">
              <a:rPr kumimoji="0" lang="en-US" altLang="en-US" sz="1400" b="0" i="0">
                <a:solidFill>
                  <a:schemeClr val="tx1"/>
                </a:solidFill>
                <a:latin typeface="Tahoma" panose="020B0604030504040204" pitchFamily="34" charset="0"/>
              </a:rPr>
              <a:pPr algn="r" eaLnBrk="1" hangingPunct="1">
                <a:spcBef>
                  <a:spcPct val="0"/>
                </a:spcBef>
                <a:buClrTx/>
                <a:buFontTx/>
                <a:buNone/>
              </a:pPr>
              <a:t>22</a:t>
            </a:fld>
            <a:endParaRPr kumimoji="0" lang="en-US" altLang="en-US" sz="1400" b="0" i="0">
              <a:solidFill>
                <a:schemeClr val="tx1"/>
              </a:solidFill>
              <a:latin typeface="Tahoma" panose="020B0604030504040204" pitchFamily="34" charset="0"/>
            </a:endParaRPr>
          </a:p>
        </p:txBody>
      </p:sp>
      <p:sp>
        <p:nvSpPr>
          <p:cNvPr id="34822" name="Rectangle 3"/>
          <p:cNvSpPr>
            <a:spLocks noChangeArrowheads="1"/>
          </p:cNvSpPr>
          <p:nvPr/>
        </p:nvSpPr>
        <p:spPr bwMode="auto">
          <a:xfrm>
            <a:off x="827088" y="1484313"/>
            <a:ext cx="77771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n-US" sz="1600" b="0" i="0">
                <a:solidFill>
                  <a:srgbClr val="000099"/>
                </a:solidFill>
                <a:latin typeface="Times New Roman" panose="02020603050405020304" pitchFamily="18" charset="0"/>
                <a:sym typeface="Wingdings" panose="05000000000000000000" pitchFamily="2" charset="2"/>
              </a:rPr>
              <a:t>Además de hidrocarburos acetilénicos y de olefinas, se encuentran otros tipos de hidrocarburos y funciones orgánicas: </a:t>
            </a:r>
          </a:p>
        </p:txBody>
      </p:sp>
      <p:sp>
        <p:nvSpPr>
          <p:cNvPr id="34823"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Composición</a:t>
            </a:r>
          </a:p>
        </p:txBody>
      </p:sp>
      <p:pic>
        <p:nvPicPr>
          <p:cNvPr id="3482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75" y="2159000"/>
            <a:ext cx="5472113"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5" name="Rectangle 3"/>
          <p:cNvSpPr>
            <a:spLocks noChangeArrowheads="1"/>
          </p:cNvSpPr>
          <p:nvPr/>
        </p:nvSpPr>
        <p:spPr bwMode="auto">
          <a:xfrm>
            <a:off x="827088" y="4940300"/>
            <a:ext cx="7993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n-US" sz="1600" b="0" i="0">
                <a:solidFill>
                  <a:srgbClr val="000099"/>
                </a:solidFill>
                <a:latin typeface="Times New Roman" panose="02020603050405020304" pitchFamily="18" charset="0"/>
                <a:sym typeface="Wingdings" panose="05000000000000000000" pitchFamily="2" charset="2"/>
              </a:rPr>
              <a:t>Los asfaltos están compuestos a su vez por: </a:t>
            </a:r>
          </a:p>
        </p:txBody>
      </p:sp>
      <p:pic>
        <p:nvPicPr>
          <p:cNvPr id="3482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5357813"/>
            <a:ext cx="4843463"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7" name="Line 18"/>
          <p:cNvSpPr>
            <a:spLocks noChangeShapeType="1"/>
          </p:cNvSpPr>
          <p:nvPr/>
        </p:nvSpPr>
        <p:spPr bwMode="auto">
          <a:xfrm>
            <a:off x="1835150" y="2205038"/>
            <a:ext cx="0" cy="250825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584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584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584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5BC3214-2689-44DA-827A-BE47F637A222}" type="slidenum">
              <a:rPr kumimoji="0" lang="en-US" altLang="en-US" sz="1400" b="0" i="0">
                <a:solidFill>
                  <a:schemeClr val="tx1"/>
                </a:solidFill>
                <a:latin typeface="Tahoma" panose="020B0604030504040204" pitchFamily="34" charset="0"/>
              </a:rPr>
              <a:pPr algn="r" eaLnBrk="1" hangingPunct="1">
                <a:spcBef>
                  <a:spcPct val="0"/>
                </a:spcBef>
                <a:buClrTx/>
                <a:buFontTx/>
                <a:buNone/>
              </a:pPr>
              <a:t>23</a:t>
            </a:fld>
            <a:endParaRPr kumimoji="0" lang="en-US" altLang="en-US" sz="1400" b="0" i="0">
              <a:solidFill>
                <a:schemeClr val="tx1"/>
              </a:solidFill>
              <a:latin typeface="Tahoma" panose="020B0604030504040204" pitchFamily="34" charset="0"/>
            </a:endParaRPr>
          </a:p>
        </p:txBody>
      </p:sp>
      <p:sp>
        <p:nvSpPr>
          <p:cNvPr id="35846" name="Rectangle 3"/>
          <p:cNvSpPr>
            <a:spLocks noChangeArrowheads="1"/>
          </p:cNvSpPr>
          <p:nvPr/>
        </p:nvSpPr>
        <p:spPr bwMode="auto">
          <a:xfrm>
            <a:off x="827088" y="1484313"/>
            <a:ext cx="777716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n-US" sz="1600" b="0" i="0">
                <a:solidFill>
                  <a:srgbClr val="000099"/>
                </a:solidFill>
                <a:latin typeface="Calibri" panose="020F0502020204030204" pitchFamily="34" charset="0"/>
                <a:sym typeface="Wingdings" panose="05000000000000000000" pitchFamily="2" charset="2"/>
              </a:rPr>
              <a:t>La complejidad de composición del petróleo en bruto hace muy difícil caracterizar sus componentes. Sin embargo, se sabe que la densidad y la temperatura de ebullición de </a:t>
            </a:r>
            <a:r>
              <a:rPr lang="es-ES" altLang="en-US" sz="1600" b="0">
                <a:solidFill>
                  <a:srgbClr val="000099"/>
                </a:solidFill>
                <a:latin typeface="Calibri" panose="020F0502020204030204" pitchFamily="34" charset="0"/>
                <a:sym typeface="Wingdings" panose="05000000000000000000" pitchFamily="2" charset="2"/>
              </a:rPr>
              <a:t>un bruto</a:t>
            </a:r>
            <a:r>
              <a:rPr lang="es-ES" altLang="en-US" sz="1600" b="0" i="0">
                <a:solidFill>
                  <a:srgbClr val="000099"/>
                </a:solidFill>
                <a:latin typeface="Calibri" panose="020F0502020204030204" pitchFamily="34" charset="0"/>
                <a:sym typeface="Wingdings" panose="05000000000000000000" pitchFamily="2" charset="2"/>
              </a:rPr>
              <a:t> dado dependen de la estructura molecular de los hidrocarburos que lo forman</a:t>
            </a:r>
          </a:p>
        </p:txBody>
      </p:sp>
      <p:sp>
        <p:nvSpPr>
          <p:cNvPr id="35847"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Composición</a:t>
            </a:r>
          </a:p>
        </p:txBody>
      </p:sp>
      <p:pic>
        <p:nvPicPr>
          <p:cNvPr id="3584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75" y="2466975"/>
            <a:ext cx="17780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9" name="Rectangle 3"/>
          <p:cNvSpPr>
            <a:spLocks noChangeArrowheads="1"/>
          </p:cNvSpPr>
          <p:nvPr/>
        </p:nvSpPr>
        <p:spPr bwMode="auto">
          <a:xfrm>
            <a:off x="1476375" y="3068638"/>
            <a:ext cx="72723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200"/>
              </a:spcBef>
              <a:buClr>
                <a:srgbClr val="595985"/>
              </a:buClr>
            </a:pPr>
            <a:r>
              <a:rPr lang="es-ES" altLang="en-US" sz="1400" b="0">
                <a:latin typeface="Times New Roman" panose="02020603050405020304" pitchFamily="18" charset="0"/>
                <a:sym typeface="Wingdings" panose="05000000000000000000" pitchFamily="2" charset="2"/>
              </a:rPr>
              <a:t>d</a:t>
            </a:r>
            <a:r>
              <a:rPr lang="es-ES" altLang="en-US" sz="1400" b="0" i="0">
                <a:latin typeface="Times New Roman" panose="02020603050405020304" pitchFamily="18" charset="0"/>
                <a:sym typeface="Wingdings" panose="05000000000000000000" pitchFamily="2" charset="2"/>
              </a:rPr>
              <a:t> = </a:t>
            </a:r>
            <a:r>
              <a:rPr lang="es-ES" altLang="en-US" sz="1400" b="0">
                <a:latin typeface="Times New Roman" panose="02020603050405020304" pitchFamily="18" charset="0"/>
                <a:sym typeface="Wingdings" panose="05000000000000000000" pitchFamily="2" charset="2"/>
              </a:rPr>
              <a:t>densidad específica</a:t>
            </a:r>
            <a:r>
              <a:rPr lang="es-ES" altLang="en-US" sz="1400" b="0" i="0">
                <a:latin typeface="Times New Roman" panose="02020603050405020304" pitchFamily="18" charset="0"/>
                <a:sym typeface="Wingdings" panose="05000000000000000000" pitchFamily="2" charset="2"/>
              </a:rPr>
              <a:t> = densidad relativa del crudo o de una determinada fracción a 60 ºF, respecto a la del agua a la misma </a:t>
            </a:r>
            <a:r>
              <a:rPr lang="es-ES" altLang="en-US" sz="1400" b="0">
                <a:latin typeface="Times New Roman" panose="02020603050405020304" pitchFamily="18" charset="0"/>
                <a:sym typeface="Wingdings" panose="05000000000000000000" pitchFamily="2" charset="2"/>
              </a:rPr>
              <a:t>T</a:t>
            </a:r>
            <a:r>
              <a:rPr lang="es-ES" altLang="en-US" sz="1400" b="0" i="0">
                <a:latin typeface="Times New Roman" panose="02020603050405020304" pitchFamily="18" charset="0"/>
                <a:sym typeface="Wingdings" panose="05000000000000000000" pitchFamily="2" charset="2"/>
              </a:rPr>
              <a:t>.</a:t>
            </a:r>
          </a:p>
          <a:p>
            <a:pPr eaLnBrk="1" hangingPunct="1">
              <a:spcBef>
                <a:spcPts val="200"/>
              </a:spcBef>
              <a:buClr>
                <a:srgbClr val="595985"/>
              </a:buClr>
            </a:pPr>
            <a:r>
              <a:rPr lang="es-ES" altLang="en-US" sz="1400" b="0" i="0">
                <a:latin typeface="Times New Roman" panose="02020603050405020304" pitchFamily="18" charset="0"/>
                <a:sym typeface="Wingdings" panose="05000000000000000000" pitchFamily="2" charset="2"/>
              </a:rPr>
              <a:t>A mayor densidad, menor graduación API del crudo. Los </a:t>
            </a:r>
            <a:r>
              <a:rPr lang="es-ES" altLang="en-US" sz="1400" b="0">
                <a:latin typeface="Times New Roman" panose="02020603050405020304" pitchFamily="18" charset="0"/>
                <a:sym typeface="Wingdings" panose="05000000000000000000" pitchFamily="2" charset="2"/>
              </a:rPr>
              <a:t>crudos ligeros</a:t>
            </a:r>
            <a:r>
              <a:rPr lang="es-ES" altLang="en-US" sz="1400" b="0" i="0">
                <a:latin typeface="Times New Roman" panose="02020603050405020304" pitchFamily="18" charset="0"/>
                <a:sym typeface="Wingdings" panose="05000000000000000000" pitchFamily="2" charset="2"/>
              </a:rPr>
              <a:t> tienen una graduación API de 34º a 45º (Arabia) mientras que los de Venezuela alcanzan valores de 10º API. </a:t>
            </a:r>
          </a:p>
        </p:txBody>
      </p:sp>
      <p:sp>
        <p:nvSpPr>
          <p:cNvPr id="35850" name="Rectangle 3"/>
          <p:cNvSpPr>
            <a:spLocks noChangeArrowheads="1"/>
          </p:cNvSpPr>
          <p:nvPr/>
        </p:nvSpPr>
        <p:spPr bwMode="auto">
          <a:xfrm>
            <a:off x="827088" y="4221163"/>
            <a:ext cx="80105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n-US" sz="1600" b="0" i="0">
                <a:solidFill>
                  <a:srgbClr val="000099"/>
                </a:solidFill>
                <a:latin typeface="Calibri" panose="020F0502020204030204" pitchFamily="34" charset="0"/>
                <a:sym typeface="Wingdings" panose="05000000000000000000" pitchFamily="2" charset="2"/>
              </a:rPr>
              <a:t>La British Petroleum definió un factor K similar para determinar la composición del crudo: </a:t>
            </a:r>
          </a:p>
        </p:txBody>
      </p:sp>
      <p:pic>
        <p:nvPicPr>
          <p:cNvPr id="3585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4581525"/>
            <a:ext cx="985838"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52" name="Rectangle 3"/>
          <p:cNvSpPr>
            <a:spLocks noChangeArrowheads="1"/>
          </p:cNvSpPr>
          <p:nvPr/>
        </p:nvSpPr>
        <p:spPr bwMode="auto">
          <a:xfrm>
            <a:off x="1476375" y="4941888"/>
            <a:ext cx="7488238" cy="170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200"/>
              </a:spcBef>
              <a:buClr>
                <a:srgbClr val="595985"/>
              </a:buClr>
            </a:pPr>
            <a:r>
              <a:rPr lang="es-ES" altLang="en-US" sz="1400" b="0">
                <a:latin typeface="Times New Roman" panose="02020603050405020304" pitchFamily="18" charset="0"/>
                <a:sym typeface="Wingdings" panose="05000000000000000000" pitchFamily="2" charset="2"/>
              </a:rPr>
              <a:t>T</a:t>
            </a:r>
            <a:r>
              <a:rPr lang="es-ES" altLang="en-US" sz="1400" b="0" i="0">
                <a:latin typeface="Times New Roman" panose="02020603050405020304" pitchFamily="18" charset="0"/>
                <a:sym typeface="Wingdings" panose="05000000000000000000" pitchFamily="2" charset="2"/>
              </a:rPr>
              <a:t> = temperatura media de ebullición del crudo o de una fracción determinada, expresada en grados absolutos Rankine (ºF + 450); </a:t>
            </a:r>
            <a:r>
              <a:rPr lang="es-ES" altLang="en-US" sz="1400" b="0">
                <a:latin typeface="Times New Roman" panose="02020603050405020304" pitchFamily="18" charset="0"/>
                <a:sym typeface="Wingdings" panose="05000000000000000000" pitchFamily="2" charset="2"/>
              </a:rPr>
              <a:t>d</a:t>
            </a:r>
            <a:r>
              <a:rPr lang="es-ES" altLang="en-US" sz="1400" b="0" i="0">
                <a:latin typeface="Times New Roman" panose="02020603050405020304" pitchFamily="18" charset="0"/>
                <a:sym typeface="Wingdings" panose="05000000000000000000" pitchFamily="2" charset="2"/>
              </a:rPr>
              <a:t> = densidad específica a 60ºF</a:t>
            </a:r>
          </a:p>
          <a:p>
            <a:pPr eaLnBrk="1" hangingPunct="1">
              <a:spcBef>
                <a:spcPts val="200"/>
              </a:spcBef>
              <a:buClr>
                <a:srgbClr val="595985"/>
              </a:buClr>
            </a:pPr>
            <a:r>
              <a:rPr lang="es-ES" altLang="en-US" sz="1400" b="0" i="0">
                <a:latin typeface="Times New Roman" panose="02020603050405020304" pitchFamily="18" charset="0"/>
                <a:sym typeface="Wingdings" panose="05000000000000000000" pitchFamily="2" charset="2"/>
              </a:rPr>
              <a:t>Los valores de K encontrados en hidrocarburos puros: K(aromáticos) &lt; K(naftenos) &lt; K(parafinas)</a:t>
            </a:r>
          </a:p>
          <a:p>
            <a:pPr eaLnBrk="1" hangingPunct="1">
              <a:spcBef>
                <a:spcPts val="200"/>
              </a:spcBef>
              <a:buClr>
                <a:srgbClr val="595985"/>
              </a:buClr>
            </a:pPr>
            <a:endParaRPr lang="es-ES" altLang="en-US" sz="1400" b="0" i="0">
              <a:latin typeface="Times New Roman" panose="02020603050405020304" pitchFamily="18" charset="0"/>
              <a:sym typeface="Wingdings" panose="05000000000000000000" pitchFamily="2" charset="2"/>
            </a:endParaRPr>
          </a:p>
          <a:p>
            <a:pPr eaLnBrk="1" hangingPunct="1">
              <a:spcBef>
                <a:spcPts val="200"/>
              </a:spcBef>
              <a:buClr>
                <a:srgbClr val="595985"/>
              </a:buClr>
            </a:pPr>
            <a:endParaRPr lang="es-ES" altLang="en-US" sz="1400" b="0" i="0">
              <a:latin typeface="Times New Roman" panose="02020603050405020304" pitchFamily="18" charset="0"/>
              <a:sym typeface="Wingdings" panose="05000000000000000000" pitchFamily="2" charset="2"/>
            </a:endParaRPr>
          </a:p>
          <a:p>
            <a:pPr eaLnBrk="1" hangingPunct="1">
              <a:spcBef>
                <a:spcPts val="200"/>
              </a:spcBef>
              <a:buClr>
                <a:srgbClr val="595985"/>
              </a:buClr>
            </a:pPr>
            <a:r>
              <a:rPr lang="es-ES" altLang="en-US" sz="1400" b="0" i="0">
                <a:latin typeface="Times New Roman" panose="02020603050405020304" pitchFamily="18" charset="0"/>
                <a:sym typeface="Wingdings" panose="05000000000000000000" pitchFamily="2" charset="2"/>
              </a:rPr>
              <a:t>Se habla de petróleos parafínicos, nafténicos o aromáticos según los componentes mayoritarios en el crudo</a:t>
            </a:r>
          </a:p>
        </p:txBody>
      </p:sp>
      <p:sp>
        <p:nvSpPr>
          <p:cNvPr id="35853" name="Rectangle 3"/>
          <p:cNvSpPr>
            <a:spLocks noChangeArrowheads="1"/>
          </p:cNvSpPr>
          <p:nvPr/>
        </p:nvSpPr>
        <p:spPr bwMode="auto">
          <a:xfrm>
            <a:off x="827088" y="2349500"/>
            <a:ext cx="58054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n-US" sz="1600" b="0" i="0">
                <a:solidFill>
                  <a:srgbClr val="000099"/>
                </a:solidFill>
                <a:latin typeface="Calibri" panose="020F0502020204030204" pitchFamily="34" charset="0"/>
                <a:sym typeface="Wingdings" panose="05000000000000000000" pitchFamily="2" charset="2"/>
              </a:rPr>
              <a:t>Se han definido los </a:t>
            </a:r>
            <a:r>
              <a:rPr lang="es-ES" altLang="en-US" sz="1600" b="0">
                <a:solidFill>
                  <a:srgbClr val="000099"/>
                </a:solidFill>
                <a:latin typeface="Calibri" panose="020F0502020204030204" pitchFamily="34" charset="0"/>
                <a:sym typeface="Wingdings" panose="05000000000000000000" pitchFamily="2" charset="2"/>
              </a:rPr>
              <a:t>grados API</a:t>
            </a:r>
            <a:r>
              <a:rPr lang="es-ES" altLang="en-US" sz="1600" b="0" i="0">
                <a:solidFill>
                  <a:srgbClr val="000099"/>
                </a:solidFill>
                <a:latin typeface="Calibri" panose="020F0502020204030204" pitchFamily="34" charset="0"/>
                <a:sym typeface="Wingdings" panose="05000000000000000000" pitchFamily="2" charset="2"/>
              </a:rPr>
              <a:t> (American Petroleum Institute) para determinar estadísticamente su composición: </a:t>
            </a:r>
          </a:p>
        </p:txBody>
      </p:sp>
      <p:pic>
        <p:nvPicPr>
          <p:cNvPr id="358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213" y="5767388"/>
            <a:ext cx="4232275" cy="39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i="0">
              <a:solidFill>
                <a:srgbClr val="000080"/>
              </a:solidFill>
              <a:latin typeface="Tahoma" panose="020B0604030504040204" pitchFamily="34" charset="0"/>
            </a:endParaRPr>
          </a:p>
        </p:txBody>
      </p:sp>
      <p:sp>
        <p:nvSpPr>
          <p:cNvPr id="36867"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i="0">
                <a:solidFill>
                  <a:srgbClr val="666699"/>
                </a:solidFill>
                <a:latin typeface="Tahoma" panose="020B0604030504040204" pitchFamily="34" charset="0"/>
              </a:rPr>
              <a:t>uned</a:t>
            </a:r>
          </a:p>
        </p:txBody>
      </p:sp>
      <p:sp>
        <p:nvSpPr>
          <p:cNvPr id="36868"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BA381E9-8A5E-48FC-AE8A-89A419488EAF}" type="slidenum">
              <a:rPr kumimoji="0" lang="en-US" altLang="es-ES" sz="1400" b="0" i="0">
                <a:solidFill>
                  <a:srgbClr val="000080"/>
                </a:solidFill>
                <a:latin typeface="Tahoma" panose="020B0604030504040204" pitchFamily="34" charset="0"/>
              </a:rPr>
              <a:pPr algn="r" eaLnBrk="1" hangingPunct="1">
                <a:spcBef>
                  <a:spcPct val="0"/>
                </a:spcBef>
                <a:buClrTx/>
                <a:buFontTx/>
                <a:buNone/>
              </a:pPr>
              <a:t>24</a:t>
            </a:fld>
            <a:endParaRPr kumimoji="0" lang="en-US" altLang="es-ES" sz="1400" b="0" i="0">
              <a:solidFill>
                <a:srgbClr val="000080"/>
              </a:solidFill>
              <a:latin typeface="Tahoma" panose="020B0604030504040204" pitchFamily="34" charset="0"/>
            </a:endParaRPr>
          </a:p>
        </p:txBody>
      </p:sp>
      <p:pic>
        <p:nvPicPr>
          <p:cNvPr id="36869"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600200"/>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3"/>
          <p:cNvSpPr>
            <a:spLocks noChangeArrowheads="1"/>
          </p:cNvSpPr>
          <p:nvPr/>
        </p:nvSpPr>
        <p:spPr bwMode="auto">
          <a:xfrm>
            <a:off x="914400" y="1314450"/>
            <a:ext cx="16938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i="0">
                <a:latin typeface="Calibri" panose="020F0502020204030204" pitchFamily="34" charset="0"/>
              </a:rPr>
              <a:t>Ejemplo 1:</a:t>
            </a:r>
          </a:p>
        </p:txBody>
      </p:sp>
      <p:sp>
        <p:nvSpPr>
          <p:cNvPr id="36871" name="Text Box 22"/>
          <p:cNvSpPr txBox="1">
            <a:spLocks noChangeArrowheads="1"/>
          </p:cNvSpPr>
          <p:nvPr/>
        </p:nvSpPr>
        <p:spPr bwMode="gray">
          <a:xfrm>
            <a:off x="6875463" y="476250"/>
            <a:ext cx="2233612" cy="277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lang="es-ES" altLang="es-ES" sz="1200" b="0" i="0">
                <a:solidFill>
                  <a:srgbClr val="292929"/>
                </a:solidFill>
                <a:latin typeface="Calibri" panose="020F0502020204030204" pitchFamily="34" charset="0"/>
              </a:rPr>
              <a:t>(2ªPEC 2013-14)</a:t>
            </a:r>
          </a:p>
        </p:txBody>
      </p:sp>
      <p:sp>
        <p:nvSpPr>
          <p:cNvPr id="54282" name="1 Rectángulo"/>
          <p:cNvSpPr>
            <a:spLocks noChangeArrowheads="1"/>
          </p:cNvSpPr>
          <p:nvPr/>
        </p:nvSpPr>
        <p:spPr bwMode="auto">
          <a:xfrm>
            <a:off x="2268538" y="1341438"/>
            <a:ext cx="64071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itchFamily="34" charset="0"/>
              </a:defRPr>
            </a:lvl1pPr>
            <a:lvl2pPr marL="742950" indent="-285750" eaLnBrk="0" hangingPunct="0">
              <a:spcBef>
                <a:spcPct val="20000"/>
              </a:spcBef>
              <a:buChar char="–"/>
              <a:defRPr kumimoji="1" sz="2000">
                <a:solidFill>
                  <a:srgbClr val="5F5F5F"/>
                </a:solidFill>
                <a:latin typeface="Verdana" pitchFamily="34" charset="0"/>
              </a:defRPr>
            </a:lvl2pPr>
            <a:lvl3pPr marL="1143000" indent="-228600" eaLnBrk="0" hangingPunct="0">
              <a:spcBef>
                <a:spcPct val="20000"/>
              </a:spcBef>
              <a:buChar char="•"/>
              <a:defRPr kumimoji="1">
                <a:solidFill>
                  <a:srgbClr val="5F5F5F"/>
                </a:solidFill>
                <a:latin typeface="Verdana" pitchFamily="34" charset="0"/>
              </a:defRPr>
            </a:lvl3pPr>
            <a:lvl4pPr marL="1600200" indent="-228600" eaLnBrk="0" hangingPunct="0">
              <a:spcBef>
                <a:spcPct val="20000"/>
              </a:spcBef>
              <a:buChar char="–"/>
              <a:defRPr kumimoji="1" sz="1600">
                <a:solidFill>
                  <a:srgbClr val="5F5F5F"/>
                </a:solidFill>
                <a:latin typeface="Verdana" pitchFamily="34" charset="0"/>
              </a:defRPr>
            </a:lvl4pPr>
            <a:lvl5pPr marL="2057400" indent="-228600"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defRPr/>
            </a:pPr>
            <a:r>
              <a:rPr lang="es-ES" altLang="es-ES" sz="1600" b="0" i="0" dirty="0" smtClean="0">
                <a:solidFill>
                  <a:srgbClr val="002060"/>
                </a:solidFill>
                <a:latin typeface="Times New Roman" pitchFamily="18" charset="0"/>
                <a:cs typeface="Times New Roman" pitchFamily="18" charset="0"/>
              </a:rPr>
              <a:t>Un petróleo del que una fracción que destila entre 250 y 270 </a:t>
            </a:r>
            <a:r>
              <a:rPr lang="es-ES" altLang="es-ES" sz="1600" b="0" i="0" dirty="0" err="1" smtClean="0">
                <a:solidFill>
                  <a:srgbClr val="002060"/>
                </a:solidFill>
                <a:latin typeface="Times New Roman" pitchFamily="18" charset="0"/>
                <a:cs typeface="Times New Roman" pitchFamily="18" charset="0"/>
              </a:rPr>
              <a:t>ºC</a:t>
            </a:r>
            <a:r>
              <a:rPr lang="es-ES" altLang="es-ES" sz="1600" b="0" i="0" dirty="0" smtClean="0">
                <a:solidFill>
                  <a:srgbClr val="002060"/>
                </a:solidFill>
                <a:latin typeface="Times New Roman" pitchFamily="18" charset="0"/>
                <a:cs typeface="Times New Roman" pitchFamily="18" charset="0"/>
              </a:rPr>
              <a:t> tiene una densidad específica de 0,816 medida a 60ºF. Se trata de un petróleo:</a:t>
            </a:r>
          </a:p>
          <a:p>
            <a:pPr marL="360363" eaLnBrk="1" hangingPunct="1">
              <a:spcBef>
                <a:spcPct val="0"/>
              </a:spcBef>
              <a:buClrTx/>
              <a:buFontTx/>
              <a:buNone/>
              <a:defRPr/>
            </a:pPr>
            <a:r>
              <a:rPr lang="es-ES" altLang="es-ES" sz="1600" b="0" i="0" dirty="0" smtClean="0">
                <a:solidFill>
                  <a:srgbClr val="002060"/>
                </a:solidFill>
                <a:latin typeface="Times New Roman" pitchFamily="18" charset="0"/>
                <a:cs typeface="Times New Roman" pitchFamily="18" charset="0"/>
              </a:rPr>
              <a:t>a) aromático</a:t>
            </a:r>
          </a:p>
          <a:p>
            <a:pPr marL="360363" eaLnBrk="1" hangingPunct="1">
              <a:spcBef>
                <a:spcPct val="0"/>
              </a:spcBef>
              <a:buClrTx/>
              <a:buFontTx/>
              <a:buNone/>
              <a:defRPr/>
            </a:pPr>
            <a:r>
              <a:rPr lang="es-ES" altLang="es-ES" sz="1600" b="0" i="0" dirty="0" smtClean="0">
                <a:solidFill>
                  <a:srgbClr val="002060"/>
                </a:solidFill>
                <a:latin typeface="Times New Roman" pitchFamily="18" charset="0"/>
                <a:cs typeface="Times New Roman" pitchFamily="18" charset="0"/>
              </a:rPr>
              <a:t>b) </a:t>
            </a:r>
            <a:r>
              <a:rPr lang="es-ES" altLang="es-ES" sz="1600" b="0" i="0" dirty="0" err="1" smtClean="0">
                <a:solidFill>
                  <a:srgbClr val="002060"/>
                </a:solidFill>
                <a:latin typeface="Times New Roman" pitchFamily="18" charset="0"/>
                <a:cs typeface="Times New Roman" pitchFamily="18" charset="0"/>
              </a:rPr>
              <a:t>nafténico</a:t>
            </a:r>
            <a:endParaRPr lang="es-ES" altLang="es-ES" sz="1600" b="0" i="0" dirty="0" smtClean="0">
              <a:solidFill>
                <a:srgbClr val="002060"/>
              </a:solidFill>
              <a:latin typeface="Times New Roman" pitchFamily="18" charset="0"/>
              <a:cs typeface="Times New Roman" pitchFamily="18" charset="0"/>
            </a:endParaRPr>
          </a:p>
          <a:p>
            <a:pPr marL="360363" eaLnBrk="1" hangingPunct="1">
              <a:spcBef>
                <a:spcPct val="0"/>
              </a:spcBef>
              <a:buClrTx/>
              <a:buFontTx/>
              <a:buNone/>
              <a:defRPr/>
            </a:pPr>
            <a:r>
              <a:rPr lang="es-ES" altLang="es-ES" sz="1600" b="0" i="0" dirty="0" smtClean="0">
                <a:solidFill>
                  <a:srgbClr val="002060"/>
                </a:solidFill>
                <a:latin typeface="Times New Roman" pitchFamily="18" charset="0"/>
                <a:cs typeface="Times New Roman" pitchFamily="18" charset="0"/>
              </a:rPr>
              <a:t>c) </a:t>
            </a:r>
            <a:r>
              <a:rPr lang="es-ES" altLang="es-ES" sz="1600" b="0" i="0" dirty="0" err="1" smtClean="0">
                <a:solidFill>
                  <a:srgbClr val="002060"/>
                </a:solidFill>
                <a:latin typeface="Times New Roman" pitchFamily="18" charset="0"/>
                <a:cs typeface="Times New Roman" pitchFamily="18" charset="0"/>
              </a:rPr>
              <a:t>parafínico</a:t>
            </a:r>
            <a:endParaRPr lang="es-ES" altLang="es-ES" sz="1600" b="0" i="0" dirty="0" smtClean="0">
              <a:solidFill>
                <a:srgbClr val="002060"/>
              </a:solidFill>
              <a:latin typeface="Times New Roman" pitchFamily="18" charset="0"/>
              <a:cs typeface="Times New Roman" pitchFamily="18" charset="0"/>
            </a:endParaRPr>
          </a:p>
          <a:p>
            <a:pPr marL="360363" eaLnBrk="1" hangingPunct="1">
              <a:spcBef>
                <a:spcPct val="0"/>
              </a:spcBef>
              <a:buClrTx/>
              <a:buFontTx/>
              <a:buNone/>
              <a:defRPr/>
            </a:pPr>
            <a:r>
              <a:rPr lang="es-ES" altLang="es-ES" sz="1600" b="0" i="0" dirty="0" smtClean="0">
                <a:solidFill>
                  <a:srgbClr val="002060"/>
                </a:solidFill>
                <a:latin typeface="Times New Roman" pitchFamily="18" charset="0"/>
                <a:cs typeface="Times New Roman" pitchFamily="18" charset="0"/>
              </a:rPr>
              <a:t>d) polimérico</a:t>
            </a:r>
          </a:p>
        </p:txBody>
      </p:sp>
      <p:sp>
        <p:nvSpPr>
          <p:cNvPr id="36873" name="Rectangle 3"/>
          <p:cNvSpPr>
            <a:spLocks noChangeArrowheads="1"/>
          </p:cNvSpPr>
          <p:nvPr/>
        </p:nvSpPr>
        <p:spPr bwMode="auto">
          <a:xfrm>
            <a:off x="1403350" y="2982913"/>
            <a:ext cx="561657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i="0">
                <a:solidFill>
                  <a:srgbClr val="002060"/>
                </a:solidFill>
                <a:latin typeface="Bradley Hand ITC" panose="03070402050302030203" pitchFamily="66" charset="0"/>
              </a:rPr>
              <a:t>Para clasificar al petróleo adoptamos el criterio de la British Petroleum calculando el factor K:</a:t>
            </a:r>
          </a:p>
        </p:txBody>
      </p:sp>
      <p:graphicFrame>
        <p:nvGraphicFramePr>
          <p:cNvPr id="36874" name="1 Objeto"/>
          <p:cNvGraphicFramePr>
            <a:graphicFrameLocks noChangeAspect="1"/>
          </p:cNvGraphicFramePr>
          <p:nvPr/>
        </p:nvGraphicFramePr>
        <p:xfrm>
          <a:off x="7118350" y="3006725"/>
          <a:ext cx="727075" cy="542925"/>
        </p:xfrm>
        <a:graphic>
          <a:graphicData uri="http://schemas.openxmlformats.org/presentationml/2006/ole">
            <mc:AlternateContent xmlns:mc="http://schemas.openxmlformats.org/markup-compatibility/2006">
              <mc:Choice xmlns:v="urn:schemas-microsoft-com:vml" Requires="v">
                <p:oleObj spid="_x0000_s36887" name="Equation" r:id="rId4" imgW="558800" imgH="419100" progId="Equation.DSMT4">
                  <p:embed/>
                </p:oleObj>
              </mc:Choice>
              <mc:Fallback>
                <p:oleObj name="Equation" r:id="rId4" imgW="558800" imgH="4191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8350" y="3006725"/>
                        <a:ext cx="7270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6876"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Composición</a:t>
            </a:r>
          </a:p>
        </p:txBody>
      </p:sp>
      <p:pic>
        <p:nvPicPr>
          <p:cNvPr id="36877"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00" y="5816600"/>
            <a:ext cx="3700463" cy="34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78" name="Rectangle 3"/>
          <p:cNvSpPr>
            <a:spLocks noChangeArrowheads="1"/>
          </p:cNvSpPr>
          <p:nvPr/>
        </p:nvSpPr>
        <p:spPr bwMode="auto">
          <a:xfrm>
            <a:off x="1403350" y="3698875"/>
            <a:ext cx="72009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i="0">
                <a:solidFill>
                  <a:srgbClr val="002060"/>
                </a:solidFill>
                <a:latin typeface="Bradley Hand ITC" panose="03070402050302030203" pitchFamily="66" charset="0"/>
              </a:rPr>
              <a:t>Expresamos la temperatura </a:t>
            </a:r>
            <a:r>
              <a:rPr lang="es-ES" altLang="es-ES" sz="1600" b="0">
                <a:solidFill>
                  <a:srgbClr val="002060"/>
                </a:solidFill>
                <a:latin typeface="Times New Roman" panose="02020603050405020304" pitchFamily="18" charset="0"/>
                <a:cs typeface="Times New Roman" panose="02020603050405020304" pitchFamily="18" charset="0"/>
              </a:rPr>
              <a:t>T</a:t>
            </a:r>
            <a:r>
              <a:rPr lang="es-ES" altLang="es-ES" sz="1600" b="0" i="0">
                <a:solidFill>
                  <a:srgbClr val="002060"/>
                </a:solidFill>
                <a:latin typeface="Bradley Hand ITC" panose="03070402050302030203" pitchFamily="66" charset="0"/>
              </a:rPr>
              <a:t> en grados absolutos Rankine. Usamos para ello la temperatura media (260ºC):</a:t>
            </a:r>
          </a:p>
        </p:txBody>
      </p:sp>
      <p:graphicFrame>
        <p:nvGraphicFramePr>
          <p:cNvPr id="36879" name="1 Objeto"/>
          <p:cNvGraphicFramePr>
            <a:graphicFrameLocks noChangeAspect="1"/>
          </p:cNvGraphicFramePr>
          <p:nvPr/>
        </p:nvGraphicFramePr>
        <p:xfrm>
          <a:off x="1724025" y="4335463"/>
          <a:ext cx="6448425" cy="592137"/>
        </p:xfrm>
        <a:graphic>
          <a:graphicData uri="http://schemas.openxmlformats.org/presentationml/2006/ole">
            <mc:AlternateContent xmlns:mc="http://schemas.openxmlformats.org/markup-compatibility/2006">
              <mc:Choice xmlns:v="urn:schemas-microsoft-com:vml" Requires="v">
                <p:oleObj spid="_x0000_s36888" name="Equation" r:id="rId7" imgW="4953000" imgH="457200" progId="Equation.DSMT4">
                  <p:embed/>
                </p:oleObj>
              </mc:Choice>
              <mc:Fallback>
                <p:oleObj name="Equation" r:id="rId7" imgW="4953000" imgH="457200" progId="Equation.DSMT4">
                  <p:embed/>
                  <p:pic>
                    <p:nvPicPr>
                      <p:cNvPr id="0" name="1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4025" y="4335463"/>
                        <a:ext cx="64484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0" name="Rectangle 3"/>
          <p:cNvSpPr>
            <a:spLocks noChangeArrowheads="1"/>
          </p:cNvSpPr>
          <p:nvPr/>
        </p:nvSpPr>
        <p:spPr bwMode="auto">
          <a:xfrm>
            <a:off x="1435100" y="5148263"/>
            <a:ext cx="234473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i="0">
                <a:solidFill>
                  <a:srgbClr val="002060"/>
                </a:solidFill>
                <a:latin typeface="Bradley Hand ITC" panose="03070402050302030203" pitchFamily="66" charset="0"/>
              </a:rPr>
              <a:t>Sustituyendo valores:</a:t>
            </a:r>
          </a:p>
        </p:txBody>
      </p:sp>
      <p:graphicFrame>
        <p:nvGraphicFramePr>
          <p:cNvPr id="36881" name="1 Objeto"/>
          <p:cNvGraphicFramePr>
            <a:graphicFrameLocks noChangeAspect="1"/>
          </p:cNvGraphicFramePr>
          <p:nvPr/>
        </p:nvGraphicFramePr>
        <p:xfrm>
          <a:off x="3917950" y="5032375"/>
          <a:ext cx="1882775" cy="576263"/>
        </p:xfrm>
        <a:graphic>
          <a:graphicData uri="http://schemas.openxmlformats.org/presentationml/2006/ole">
            <mc:AlternateContent xmlns:mc="http://schemas.openxmlformats.org/markup-compatibility/2006">
              <mc:Choice xmlns:v="urn:schemas-microsoft-com:vml" Requires="v">
                <p:oleObj spid="_x0000_s36889" name="Equation" r:id="rId9" imgW="1447172" imgH="444307" progId="Equation.DSMT4">
                  <p:embed/>
                </p:oleObj>
              </mc:Choice>
              <mc:Fallback>
                <p:oleObj name="Equation" r:id="rId9" imgW="1447172" imgH="444307" progId="Equation.DSMT4">
                  <p:embed/>
                  <p:pic>
                    <p:nvPicPr>
                      <p:cNvPr id="0" name="1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7950" y="5032375"/>
                        <a:ext cx="18827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2" name="Rectangle 3"/>
          <p:cNvSpPr>
            <a:spLocks noChangeArrowheads="1"/>
          </p:cNvSpPr>
          <p:nvPr/>
        </p:nvSpPr>
        <p:spPr bwMode="auto">
          <a:xfrm>
            <a:off x="5795963" y="5989638"/>
            <a:ext cx="22844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i="0">
                <a:solidFill>
                  <a:srgbClr val="002060"/>
                </a:solidFill>
                <a:latin typeface="Bradley Hand ITC" panose="03070402050302030203" pitchFamily="66" charset="0"/>
                <a:cs typeface="Times New Roman" panose="02020603050405020304" pitchFamily="18" charset="0"/>
              </a:rPr>
              <a:t>→ b) petróleo nafténico</a:t>
            </a:r>
          </a:p>
        </p:txBody>
      </p:sp>
      <p:sp>
        <p:nvSpPr>
          <p:cNvPr id="36883" name="Rectangle 3"/>
          <p:cNvSpPr>
            <a:spLocks noChangeArrowheads="1"/>
          </p:cNvSpPr>
          <p:nvPr/>
        </p:nvSpPr>
        <p:spPr bwMode="auto">
          <a:xfrm>
            <a:off x="1476375" y="6165850"/>
            <a:ext cx="39941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ts val="200"/>
              </a:spcBef>
              <a:buClr>
                <a:srgbClr val="595985"/>
              </a:buClr>
              <a:buFontTx/>
              <a:buNone/>
            </a:pPr>
            <a:r>
              <a:rPr lang="es-ES" altLang="en-US" sz="1400" b="0" i="0">
                <a:latin typeface="Times New Roman" panose="02020603050405020304" pitchFamily="18" charset="0"/>
                <a:sym typeface="Wingdings" panose="05000000000000000000" pitchFamily="2" charset="2"/>
              </a:rPr>
              <a:t>K(aromáticos) &lt; K(nafténicos) &lt; K(parafínicos)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789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789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789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9820EA8-F08C-4C87-AE0C-BC159D9F739E}" type="slidenum">
              <a:rPr kumimoji="0" lang="en-US" altLang="en-US" sz="1400" b="0" i="0">
                <a:solidFill>
                  <a:schemeClr val="tx1"/>
                </a:solidFill>
                <a:latin typeface="Tahoma" panose="020B0604030504040204" pitchFamily="34" charset="0"/>
              </a:rPr>
              <a:pPr algn="r" eaLnBrk="1" hangingPunct="1">
                <a:spcBef>
                  <a:spcPct val="0"/>
                </a:spcBef>
                <a:buClrTx/>
                <a:buFontTx/>
                <a:buNone/>
              </a:pPr>
              <a:t>25</a:t>
            </a:fld>
            <a:endParaRPr kumimoji="0" lang="en-US" altLang="en-US" sz="1400" b="0" i="0">
              <a:solidFill>
                <a:schemeClr val="tx1"/>
              </a:solidFill>
              <a:latin typeface="Tahoma" panose="020B0604030504040204" pitchFamily="34" charset="0"/>
            </a:endParaRPr>
          </a:p>
        </p:txBody>
      </p:sp>
      <p:sp>
        <p:nvSpPr>
          <p:cNvPr id="37894" name="Rectangle 3"/>
          <p:cNvSpPr>
            <a:spLocks noChangeArrowheads="1"/>
          </p:cNvSpPr>
          <p:nvPr/>
        </p:nvSpPr>
        <p:spPr bwMode="auto">
          <a:xfrm>
            <a:off x="827088" y="1773238"/>
            <a:ext cx="7993062"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rgbClr val="800000"/>
                </a:solidFill>
                <a:latin typeface="Times New Roman" panose="02020603050405020304" pitchFamily="18" charset="0"/>
                <a:sym typeface="Wingdings" panose="05000000000000000000" pitchFamily="2" charset="2"/>
              </a:rPr>
              <a:t>Las aplicaciones energéticas y de síntesis en la industria necesitan la separación por métodos físicos, o bien de hidrocarburos puros, o bien de mezclas de estrecho intervalo de composición llamadas </a:t>
            </a:r>
            <a:r>
              <a:rPr lang="es-ES" altLang="en-US" sz="1800" i="0">
                <a:solidFill>
                  <a:srgbClr val="800000"/>
                </a:solidFill>
                <a:latin typeface="Times New Roman" panose="02020603050405020304" pitchFamily="18" charset="0"/>
                <a:sym typeface="Wingdings" panose="05000000000000000000" pitchFamily="2" charset="2"/>
              </a:rPr>
              <a:t>fracciones petrolíferas</a:t>
            </a:r>
            <a:r>
              <a:rPr lang="es-ES" altLang="en-US" sz="1800" b="0" i="0">
                <a:solidFill>
                  <a:srgbClr val="800000"/>
                </a:solidFill>
                <a:latin typeface="Times New Roman" panose="02020603050405020304" pitchFamily="18" charset="0"/>
                <a:sym typeface="Wingdings" panose="05000000000000000000" pitchFamily="2" charset="2"/>
              </a:rPr>
              <a:t>.</a:t>
            </a:r>
          </a:p>
          <a:p>
            <a:pPr eaLnBrk="1" hangingPunct="1">
              <a:buClr>
                <a:srgbClr val="595985"/>
              </a:buClr>
            </a:pPr>
            <a:r>
              <a:rPr lang="es-ES" altLang="en-US" sz="1800" b="0" i="0">
                <a:solidFill>
                  <a:schemeClr val="tx1"/>
                </a:solidFill>
                <a:latin typeface="Times New Roman" panose="02020603050405020304" pitchFamily="18" charset="0"/>
                <a:sym typeface="Wingdings" panose="05000000000000000000" pitchFamily="2" charset="2"/>
              </a:rPr>
              <a:t>Posteriormente, las plantas petroquímicas transforman estas fracciones en productos de base </a:t>
            </a:r>
            <a:r>
              <a:rPr lang="es-ES" altLang="en-US" sz="1800" b="0">
                <a:solidFill>
                  <a:schemeClr val="tx1"/>
                </a:solidFill>
                <a:latin typeface="Times New Roman" panose="02020603050405020304" pitchFamily="18" charset="0"/>
                <a:sym typeface="Wingdings" panose="05000000000000000000" pitchFamily="2" charset="2"/>
              </a:rPr>
              <a:t>de primera generación</a:t>
            </a:r>
            <a:r>
              <a:rPr lang="es-ES" altLang="en-US" sz="1800" b="0" i="0">
                <a:solidFill>
                  <a:schemeClr val="tx1"/>
                </a:solidFill>
                <a:latin typeface="Times New Roman" panose="02020603050405020304" pitchFamily="18" charset="0"/>
                <a:sym typeface="Wingdings" panose="05000000000000000000" pitchFamily="2" charset="2"/>
              </a:rPr>
              <a:t> (como etileno o benceno) que se usan como materias primas para obtener derivados de interés industrial (detergentes, plásticos, cauchos, pinturas, abonos, fibras, productos farmaceúticos).</a:t>
            </a:r>
          </a:p>
        </p:txBody>
      </p:sp>
      <p:sp>
        <p:nvSpPr>
          <p:cNvPr id="37895" name="Rectangle 3"/>
          <p:cNvSpPr>
            <a:spLocks noChangeArrowheads="1"/>
          </p:cNvSpPr>
          <p:nvPr/>
        </p:nvSpPr>
        <p:spPr bwMode="auto">
          <a:xfrm>
            <a:off x="681038" y="1196975"/>
            <a:ext cx="713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Fracciones petrolíferas</a:t>
            </a:r>
            <a:endParaRPr lang="es-ES" altLang="en-US" i="0">
              <a:latin typeface="Calibri" panose="020F0502020204030204" pitchFamily="34" charset="0"/>
            </a:endParaRPr>
          </a:p>
        </p:txBody>
      </p:sp>
      <p:sp>
        <p:nvSpPr>
          <p:cNvPr id="37896"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p>
        </p:txBody>
      </p:sp>
      <p:pic>
        <p:nvPicPr>
          <p:cNvPr id="3789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005263"/>
            <a:ext cx="4751387"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891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891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891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C701B96-8CB9-4D94-A80C-B3A83B54C5EC}" type="slidenum">
              <a:rPr kumimoji="0" lang="en-US" altLang="en-US" sz="1400" b="0" i="0">
                <a:solidFill>
                  <a:schemeClr val="tx1"/>
                </a:solidFill>
                <a:latin typeface="Tahoma" panose="020B0604030504040204" pitchFamily="34" charset="0"/>
              </a:rPr>
              <a:pPr algn="r" eaLnBrk="1" hangingPunct="1">
                <a:spcBef>
                  <a:spcPct val="0"/>
                </a:spcBef>
                <a:buClrTx/>
                <a:buFontTx/>
                <a:buNone/>
              </a:pPr>
              <a:t>26</a:t>
            </a:fld>
            <a:endParaRPr kumimoji="0" lang="en-US" altLang="en-US" sz="1400" b="0" i="0">
              <a:solidFill>
                <a:schemeClr val="tx1"/>
              </a:solidFill>
              <a:latin typeface="Tahoma" panose="020B0604030504040204" pitchFamily="34" charset="0"/>
            </a:endParaRPr>
          </a:p>
        </p:txBody>
      </p:sp>
      <p:sp>
        <p:nvSpPr>
          <p:cNvPr id="38918" name="Rectangle 3"/>
          <p:cNvSpPr>
            <a:spLocks noChangeArrowheads="1"/>
          </p:cNvSpPr>
          <p:nvPr/>
        </p:nvSpPr>
        <p:spPr bwMode="auto">
          <a:xfrm>
            <a:off x="827088" y="1555750"/>
            <a:ext cx="7993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rgbClr val="660033"/>
                </a:solidFill>
                <a:latin typeface="Times New Roman" panose="02020603050405020304" pitchFamily="18" charset="0"/>
                <a:sym typeface="Wingdings" panose="05000000000000000000" pitchFamily="2" charset="2"/>
              </a:rPr>
              <a:t>Ejemplo de secuencia de producción de productos:</a:t>
            </a:r>
          </a:p>
        </p:txBody>
      </p:sp>
      <p:sp>
        <p:nvSpPr>
          <p:cNvPr id="38919" name="Text Box 7"/>
          <p:cNvSpPr txBox="1">
            <a:spLocks noChangeArrowheads="1"/>
          </p:cNvSpPr>
          <p:nvPr/>
        </p:nvSpPr>
        <p:spPr bwMode="auto">
          <a:xfrm>
            <a:off x="179388" y="454025"/>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Fracciones petrolíferas</a:t>
            </a:r>
          </a:p>
        </p:txBody>
      </p:sp>
      <p:pic>
        <p:nvPicPr>
          <p:cNvPr id="3892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2006600"/>
            <a:ext cx="59563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1" name="Rectangle 3"/>
          <p:cNvSpPr>
            <a:spLocks noChangeArrowheads="1"/>
          </p:cNvSpPr>
          <p:nvPr/>
        </p:nvSpPr>
        <p:spPr bwMode="auto">
          <a:xfrm>
            <a:off x="827088" y="3357563"/>
            <a:ext cx="8137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chemeClr val="tx1"/>
                </a:solidFill>
                <a:latin typeface="Times New Roman" panose="02020603050405020304" pitchFamily="18" charset="0"/>
                <a:sym typeface="Wingdings" panose="05000000000000000000" pitchFamily="2" charset="2"/>
              </a:rPr>
              <a:t>Resumen de tratamientos físicos y químicos en petróleo bruto y fracciones petrolíferas</a:t>
            </a:r>
          </a:p>
        </p:txBody>
      </p:sp>
      <p:pic>
        <p:nvPicPr>
          <p:cNvPr id="3892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4111625"/>
            <a:ext cx="5114925"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993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3994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994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1D8200B-A20A-4CAA-AD64-BB31795E6618}" type="slidenum">
              <a:rPr kumimoji="0" lang="en-US" altLang="en-US" sz="1400" b="0" i="0">
                <a:solidFill>
                  <a:schemeClr val="tx1"/>
                </a:solidFill>
                <a:latin typeface="Tahoma" panose="020B0604030504040204" pitchFamily="34" charset="0"/>
              </a:rPr>
              <a:pPr algn="r" eaLnBrk="1" hangingPunct="1">
                <a:spcBef>
                  <a:spcPct val="0"/>
                </a:spcBef>
                <a:buClrTx/>
                <a:buFontTx/>
                <a:buNone/>
              </a:pPr>
              <a:t>27</a:t>
            </a:fld>
            <a:endParaRPr kumimoji="0" lang="en-US" altLang="en-US" sz="1400" b="0" i="0">
              <a:solidFill>
                <a:schemeClr val="tx1"/>
              </a:solidFill>
              <a:latin typeface="Tahoma" panose="020B0604030504040204" pitchFamily="34" charset="0"/>
            </a:endParaRPr>
          </a:p>
        </p:txBody>
      </p:sp>
      <p:sp>
        <p:nvSpPr>
          <p:cNvPr id="39942" name="Rectangle 3"/>
          <p:cNvSpPr>
            <a:spLocks noChangeArrowheads="1"/>
          </p:cNvSpPr>
          <p:nvPr/>
        </p:nvSpPr>
        <p:spPr bwMode="auto">
          <a:xfrm>
            <a:off x="827088" y="1773238"/>
            <a:ext cx="7993062"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rgbClr val="800000"/>
                </a:solidFill>
                <a:latin typeface="Calibri" panose="020F0502020204030204" pitchFamily="34" charset="0"/>
                <a:sym typeface="Wingdings" panose="05000000000000000000" pitchFamily="2" charset="2"/>
              </a:rPr>
              <a:t>Se realiza en refinerías y las transformacíones a que se somete el crudo dependen de la aplicación de destino. </a:t>
            </a:r>
          </a:p>
          <a:p>
            <a:pPr eaLnBrk="1" hangingPunct="1">
              <a:buClr>
                <a:srgbClr val="595985"/>
              </a:buClr>
            </a:pPr>
            <a:r>
              <a:rPr lang="es-ES" altLang="en-US" sz="1800" b="0" i="0">
                <a:solidFill>
                  <a:schemeClr val="tx1"/>
                </a:solidFill>
                <a:latin typeface="Calibri" panose="020F0502020204030204" pitchFamily="34" charset="0"/>
                <a:sym typeface="Wingdings" panose="05000000000000000000" pitchFamily="2" charset="2"/>
              </a:rPr>
              <a:t>Operaciones fundamentales:</a:t>
            </a:r>
          </a:p>
        </p:txBody>
      </p:sp>
      <p:sp>
        <p:nvSpPr>
          <p:cNvPr id="39943" name="Rectangle 3"/>
          <p:cNvSpPr>
            <a:spLocks noChangeArrowheads="1"/>
          </p:cNvSpPr>
          <p:nvPr/>
        </p:nvSpPr>
        <p:spPr bwMode="auto">
          <a:xfrm>
            <a:off x="681038" y="1196975"/>
            <a:ext cx="713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Refino del petróleo</a:t>
            </a:r>
            <a:endParaRPr lang="es-ES" altLang="en-US" i="0">
              <a:latin typeface="Calibri" panose="020F0502020204030204" pitchFamily="34" charset="0"/>
            </a:endParaRPr>
          </a:p>
        </p:txBody>
      </p:sp>
      <p:sp>
        <p:nvSpPr>
          <p:cNvPr id="39944"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p>
        </p:txBody>
      </p:sp>
      <p:sp>
        <p:nvSpPr>
          <p:cNvPr id="39945" name="Rectangle 3"/>
          <p:cNvSpPr>
            <a:spLocks noChangeArrowheads="1"/>
          </p:cNvSpPr>
          <p:nvPr/>
        </p:nvSpPr>
        <p:spPr bwMode="auto">
          <a:xfrm>
            <a:off x="827088" y="2708275"/>
            <a:ext cx="79216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a:solidFill>
                  <a:srgbClr val="660033"/>
                </a:solidFill>
                <a:latin typeface="Times New Roman" panose="02020603050405020304" pitchFamily="18" charset="0"/>
              </a:rPr>
              <a:t>Destilación</a:t>
            </a:r>
            <a:r>
              <a:rPr lang="es-ES" altLang="en-US" sz="1600" b="0" i="0">
                <a:solidFill>
                  <a:srgbClr val="660033"/>
                </a:solidFill>
                <a:latin typeface="Times New Roman" panose="02020603050405020304" pitchFamily="18" charset="0"/>
              </a:rPr>
              <a:t> del crudo para obtener fracciones de intervalos de ebullición definidos</a:t>
            </a:r>
          </a:p>
          <a:p>
            <a:pPr lvl="1" eaLnBrk="1" hangingPunct="1">
              <a:spcBef>
                <a:spcPts val="388"/>
              </a:spcBef>
              <a:buSzPts val="1600"/>
              <a:buFont typeface="Arial" panose="020B0604020202020204" pitchFamily="34" charset="0"/>
              <a:buChar char="•"/>
            </a:pPr>
            <a:r>
              <a:rPr lang="es-ES" altLang="en-US" sz="1600" b="0" i="0">
                <a:solidFill>
                  <a:srgbClr val="660033"/>
                </a:solidFill>
                <a:latin typeface="Times New Roman" panose="02020603050405020304" pitchFamily="18" charset="0"/>
              </a:rPr>
              <a:t>Conversión de las fracciones de menor demanda (mayor peso molecular) en otras de menos tamaño y mayor demanda (mercados de gasolinas y petroquímico) mediante procesos de ruptura tipo </a:t>
            </a:r>
            <a:r>
              <a:rPr lang="es-ES" altLang="en-US" sz="1600">
                <a:solidFill>
                  <a:srgbClr val="660033"/>
                </a:solidFill>
                <a:latin typeface="Times New Roman" panose="02020603050405020304" pitchFamily="18" charset="0"/>
              </a:rPr>
              <a:t>craqueo</a:t>
            </a:r>
          </a:p>
          <a:p>
            <a:pPr lvl="1" eaLnBrk="1" hangingPunct="1">
              <a:spcBef>
                <a:spcPts val="388"/>
              </a:spcBef>
              <a:buSzPts val="1600"/>
              <a:buFont typeface="Arial" panose="020B0604020202020204" pitchFamily="34" charset="0"/>
              <a:buChar char="•"/>
            </a:pPr>
            <a:r>
              <a:rPr lang="es-ES" altLang="en-US" sz="1600" b="0" i="0">
                <a:solidFill>
                  <a:srgbClr val="660033"/>
                </a:solidFill>
                <a:latin typeface="Times New Roman" panose="02020603050405020304" pitchFamily="18" charset="0"/>
              </a:rPr>
              <a:t>Modificación de la estructura de las cadenas de hidrocarburos mediante </a:t>
            </a:r>
            <a:r>
              <a:rPr lang="es-ES" altLang="en-US" sz="1600">
                <a:solidFill>
                  <a:srgbClr val="660033"/>
                </a:solidFill>
                <a:latin typeface="Times New Roman" panose="02020603050405020304" pitchFamily="18" charset="0"/>
              </a:rPr>
              <a:t>reformado</a:t>
            </a:r>
            <a:r>
              <a:rPr lang="es-ES" altLang="en-US" sz="1600" b="0" i="0">
                <a:solidFill>
                  <a:srgbClr val="660033"/>
                </a:solidFill>
                <a:latin typeface="Times New Roman" panose="02020603050405020304" pitchFamily="18" charset="0"/>
              </a:rPr>
              <a:t> para obtener carburantes</a:t>
            </a:r>
          </a:p>
        </p:txBody>
      </p:sp>
      <p:pic>
        <p:nvPicPr>
          <p:cNvPr id="39946" name="Picture 12" descr="http://html.rincondelvago.com/0002770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441825"/>
            <a:ext cx="3995737"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4" descr="refiner%C3%ADa-de-venezue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4652963"/>
            <a:ext cx="2551112"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09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09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096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2518203-4CB2-4243-9923-79E282C11D91}" type="slidenum">
              <a:rPr kumimoji="0" lang="en-US" altLang="en-US" sz="1400" b="0" i="0">
                <a:solidFill>
                  <a:schemeClr val="tx1"/>
                </a:solidFill>
                <a:latin typeface="Tahoma" panose="020B0604030504040204" pitchFamily="34" charset="0"/>
              </a:rPr>
              <a:pPr algn="r" eaLnBrk="1" hangingPunct="1">
                <a:spcBef>
                  <a:spcPct val="0"/>
                </a:spcBef>
                <a:buClrTx/>
                <a:buFontTx/>
                <a:buNone/>
              </a:pPr>
              <a:t>28</a:t>
            </a:fld>
            <a:endParaRPr kumimoji="0" lang="en-US" altLang="en-US" sz="1400" b="0" i="0">
              <a:solidFill>
                <a:schemeClr val="tx1"/>
              </a:solidFill>
              <a:latin typeface="Tahoma" panose="020B0604030504040204" pitchFamily="34" charset="0"/>
            </a:endParaRPr>
          </a:p>
        </p:txBody>
      </p:sp>
      <p:sp>
        <p:nvSpPr>
          <p:cNvPr id="40966" name="Rectangle 3"/>
          <p:cNvSpPr>
            <a:spLocks noChangeArrowheads="1"/>
          </p:cNvSpPr>
          <p:nvPr/>
        </p:nvSpPr>
        <p:spPr bwMode="auto">
          <a:xfrm>
            <a:off x="827088" y="1882775"/>
            <a:ext cx="3889375"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800000"/>
                </a:solidFill>
                <a:latin typeface="Calibri" panose="020F0502020204030204" pitchFamily="34" charset="0"/>
                <a:sym typeface="Wingdings" panose="05000000000000000000" pitchFamily="2" charset="2"/>
              </a:rPr>
              <a:t>Se realiza mediante una </a:t>
            </a:r>
            <a:r>
              <a:rPr lang="es-ES" altLang="en-US" sz="1600" b="0" i="0" u="sng">
                <a:solidFill>
                  <a:srgbClr val="800000"/>
                </a:solidFill>
                <a:latin typeface="Calibri" panose="020F0502020204030204" pitchFamily="34" charset="0"/>
                <a:sym typeface="Wingdings" panose="05000000000000000000" pitchFamily="2" charset="2"/>
              </a:rPr>
              <a:t>destilación fraccionada</a:t>
            </a:r>
            <a:r>
              <a:rPr lang="es-ES" altLang="en-US" sz="1600" b="0" i="0">
                <a:solidFill>
                  <a:srgbClr val="800000"/>
                </a:solidFill>
                <a:latin typeface="Calibri" panose="020F0502020204030204" pitchFamily="34" charset="0"/>
                <a:sym typeface="Wingdings" panose="05000000000000000000" pitchFamily="2" charset="2"/>
              </a:rPr>
              <a:t> a presión atmosférica, separando distintas fracciones a intervalos de temperatura definidos.</a:t>
            </a:r>
          </a:p>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El residuo resultante pasa a otra columna de destilación que opera en vacío o en presencia de agua (</a:t>
            </a:r>
            <a:r>
              <a:rPr lang="es-ES" altLang="en-US" sz="1600" b="0">
                <a:solidFill>
                  <a:srgbClr val="333333"/>
                </a:solidFill>
                <a:latin typeface="Calibri" panose="020F0502020204030204" pitchFamily="34" charset="0"/>
                <a:sym typeface="Wingdings" panose="05000000000000000000" pitchFamily="2" charset="2"/>
              </a:rPr>
              <a:t>destilación en arrastre de vapor</a:t>
            </a:r>
            <a:r>
              <a:rPr lang="es-ES" altLang="en-US" sz="1600" b="0" i="0">
                <a:solidFill>
                  <a:srgbClr val="333333"/>
                </a:solidFill>
                <a:latin typeface="Calibri" panose="020F0502020204030204" pitchFamily="34" charset="0"/>
                <a:sym typeface="Wingdings" panose="05000000000000000000" pitchFamily="2" charset="2"/>
              </a:rPr>
              <a:t>) para evitar descomposición térmica de los productos</a:t>
            </a:r>
          </a:p>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La </a:t>
            </a:r>
            <a:r>
              <a:rPr lang="es-ES" altLang="en-US" sz="1600" i="0">
                <a:solidFill>
                  <a:schemeClr val="tx1"/>
                </a:solidFill>
                <a:latin typeface="Calibri" panose="020F0502020204030204" pitchFamily="34" charset="0"/>
                <a:sym typeface="Wingdings" panose="05000000000000000000" pitchFamily="2" charset="2"/>
              </a:rPr>
              <a:t>primera fracción</a:t>
            </a:r>
            <a:r>
              <a:rPr lang="es-ES" altLang="en-US" sz="1600" b="0" i="0">
                <a:solidFill>
                  <a:schemeClr val="tx1"/>
                </a:solidFill>
                <a:latin typeface="Calibri" panose="020F0502020204030204" pitchFamily="34" charset="0"/>
                <a:sym typeface="Wingdings" panose="05000000000000000000" pitchFamily="2" charset="2"/>
              </a:rPr>
              <a:t>, llamada </a:t>
            </a:r>
            <a:r>
              <a:rPr lang="es-ES" altLang="en-US" sz="1600" b="0">
                <a:solidFill>
                  <a:schemeClr val="tx1"/>
                </a:solidFill>
                <a:latin typeface="Calibri" panose="020F0502020204030204" pitchFamily="34" charset="0"/>
                <a:sym typeface="Wingdings" panose="05000000000000000000" pitchFamily="2" charset="2"/>
              </a:rPr>
              <a:t>fracción ligera</a:t>
            </a:r>
            <a:r>
              <a:rPr lang="es-ES" altLang="en-US" sz="1600" b="0" i="0">
                <a:solidFill>
                  <a:schemeClr val="tx1"/>
                </a:solidFill>
                <a:latin typeface="Calibri" panose="020F0502020204030204" pitchFamily="34" charset="0"/>
                <a:sym typeface="Wingdings" panose="05000000000000000000" pitchFamily="2" charset="2"/>
              </a:rPr>
              <a:t> (gasolina + gas), se fracciona nuevamente en otra instalación. Como resultado se obtiene:</a:t>
            </a:r>
          </a:p>
        </p:txBody>
      </p:sp>
      <p:sp>
        <p:nvSpPr>
          <p:cNvPr id="40967" name="Text Box 7"/>
          <p:cNvSpPr txBox="1">
            <a:spLocks noChangeArrowheads="1"/>
          </p:cNvSpPr>
          <p:nvPr/>
        </p:nvSpPr>
        <p:spPr bwMode="auto">
          <a:xfrm>
            <a:off x="153988" y="454025"/>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Refino del petróleo</a:t>
            </a:r>
          </a:p>
        </p:txBody>
      </p:sp>
      <p:sp>
        <p:nvSpPr>
          <p:cNvPr id="40968" name="Rectangle 3"/>
          <p:cNvSpPr>
            <a:spLocks noChangeArrowheads="1"/>
          </p:cNvSpPr>
          <p:nvPr/>
        </p:nvSpPr>
        <p:spPr bwMode="auto">
          <a:xfrm>
            <a:off x="539750" y="1484313"/>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Fraccionamiento del crudo</a:t>
            </a:r>
            <a:endParaRPr lang="es-ES" altLang="en-US" sz="2000">
              <a:latin typeface="Calibri" panose="020F0502020204030204" pitchFamily="34" charset="0"/>
            </a:endParaRPr>
          </a:p>
        </p:txBody>
      </p:sp>
      <p:pic>
        <p:nvPicPr>
          <p:cNvPr id="40969"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3438" y="2203450"/>
            <a:ext cx="4357687" cy="22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7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5372100"/>
            <a:ext cx="6624637"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19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19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198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8370194-DDBE-4F63-8E6A-0861907A4B62}" type="slidenum">
              <a:rPr kumimoji="0" lang="en-US" altLang="en-US" sz="1400" b="0" i="0">
                <a:solidFill>
                  <a:schemeClr val="tx1"/>
                </a:solidFill>
                <a:latin typeface="Tahoma" panose="020B0604030504040204" pitchFamily="34" charset="0"/>
              </a:rPr>
              <a:pPr algn="r" eaLnBrk="1" hangingPunct="1">
                <a:spcBef>
                  <a:spcPct val="0"/>
                </a:spcBef>
                <a:buClrTx/>
                <a:buFontTx/>
                <a:buNone/>
              </a:pPr>
              <a:t>29</a:t>
            </a:fld>
            <a:endParaRPr kumimoji="0" lang="en-US" altLang="en-US" sz="1400" b="0" i="0">
              <a:solidFill>
                <a:schemeClr val="tx1"/>
              </a:solidFill>
              <a:latin typeface="Tahoma" panose="020B0604030504040204" pitchFamily="34" charset="0"/>
            </a:endParaRPr>
          </a:p>
        </p:txBody>
      </p:sp>
      <p:sp>
        <p:nvSpPr>
          <p:cNvPr id="41990" name="Rectangle 3"/>
          <p:cNvSpPr>
            <a:spLocks noChangeArrowheads="1"/>
          </p:cNvSpPr>
          <p:nvPr/>
        </p:nvSpPr>
        <p:spPr bwMode="auto">
          <a:xfrm>
            <a:off x="827088" y="1773238"/>
            <a:ext cx="79930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chemeClr val="tx1"/>
                </a:solidFill>
                <a:latin typeface="Calibri" panose="020F0502020204030204" pitchFamily="34" charset="0"/>
                <a:sym typeface="Wingdings" panose="05000000000000000000" pitchFamily="2" charset="2"/>
              </a:rPr>
              <a:t>De la primera fracción (</a:t>
            </a:r>
            <a:r>
              <a:rPr lang="es-ES" altLang="en-US" sz="1800" b="0">
                <a:solidFill>
                  <a:schemeClr val="tx1"/>
                </a:solidFill>
                <a:latin typeface="Calibri" panose="020F0502020204030204" pitchFamily="34" charset="0"/>
                <a:sym typeface="Wingdings" panose="05000000000000000000" pitchFamily="2" charset="2"/>
              </a:rPr>
              <a:t>fracción ligera</a:t>
            </a:r>
            <a:r>
              <a:rPr lang="es-ES" altLang="en-US" sz="1800" b="0" i="0">
                <a:solidFill>
                  <a:schemeClr val="tx1"/>
                </a:solidFill>
                <a:latin typeface="Calibri" panose="020F0502020204030204" pitchFamily="34" charset="0"/>
                <a:sym typeface="Wingdings" panose="05000000000000000000" pitchFamily="2" charset="2"/>
              </a:rPr>
              <a:t>):</a:t>
            </a:r>
          </a:p>
        </p:txBody>
      </p:sp>
      <p:sp>
        <p:nvSpPr>
          <p:cNvPr id="41991" name="Rectangle 3"/>
          <p:cNvSpPr>
            <a:spLocks noChangeArrowheads="1"/>
          </p:cNvSpPr>
          <p:nvPr/>
        </p:nvSpPr>
        <p:spPr bwMode="auto">
          <a:xfrm>
            <a:off x="3132138" y="2287588"/>
            <a:ext cx="5616575"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6700"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660033"/>
                </a:solidFill>
                <a:latin typeface="Times New Roman" panose="02020603050405020304" pitchFamily="18" charset="0"/>
              </a:rPr>
              <a:t>El gas de refinería (</a:t>
            </a:r>
            <a:r>
              <a:rPr lang="es-ES" altLang="en-US" sz="1600" b="0">
                <a:solidFill>
                  <a:srgbClr val="660033"/>
                </a:solidFill>
                <a:latin typeface="Times New Roman" panose="02020603050405020304" pitchFamily="18" charset="0"/>
              </a:rPr>
              <a:t>fuel-gas</a:t>
            </a:r>
            <a:r>
              <a:rPr lang="es-ES" altLang="en-US" sz="1600" b="0" i="0">
                <a:solidFill>
                  <a:srgbClr val="660033"/>
                </a:solidFill>
                <a:latin typeface="Times New Roman" panose="02020603050405020304" pitchFamily="18" charset="0"/>
              </a:rPr>
              <a:t>) está constituido por hidrocarburos C</a:t>
            </a:r>
            <a:r>
              <a:rPr lang="es-ES" altLang="en-US" sz="1600" b="0" i="0" baseline="-25000">
                <a:solidFill>
                  <a:srgbClr val="660033"/>
                </a:solidFill>
                <a:latin typeface="Times New Roman" panose="02020603050405020304" pitchFamily="18" charset="0"/>
              </a:rPr>
              <a:t>1</a:t>
            </a:r>
            <a:r>
              <a:rPr lang="es-ES" altLang="en-US" sz="1600" b="0" i="0">
                <a:solidFill>
                  <a:srgbClr val="660033"/>
                </a:solidFill>
                <a:latin typeface="Times New Roman" panose="02020603050405020304" pitchFamily="18" charset="0"/>
              </a:rPr>
              <a:t> – C</a:t>
            </a:r>
            <a:r>
              <a:rPr lang="es-ES" altLang="en-US" sz="1600" b="0" i="0" baseline="-25000">
                <a:solidFill>
                  <a:srgbClr val="660033"/>
                </a:solidFill>
                <a:latin typeface="Times New Roman" panose="02020603050405020304" pitchFamily="18" charset="0"/>
              </a:rPr>
              <a:t>4</a:t>
            </a:r>
            <a:r>
              <a:rPr lang="es-ES" altLang="en-US" sz="1600" b="0" i="0">
                <a:solidFill>
                  <a:srgbClr val="660033"/>
                </a:solidFill>
                <a:latin typeface="Times New Roman" panose="02020603050405020304" pitchFamily="18" charset="0"/>
              </a:rPr>
              <a:t> e hidrógeno en proporciones variables. Se usa como combustible en la propia refinería. Si tiene exceso de hidrógeno, se separa para su uso en procesos de hidrogenación. </a:t>
            </a:r>
            <a:endParaRPr lang="es-ES" altLang="en-US" sz="1600">
              <a:solidFill>
                <a:srgbClr val="660033"/>
              </a:solidFill>
              <a:latin typeface="Times New Roman" panose="02020603050405020304" pitchFamily="18" charset="0"/>
            </a:endParaRPr>
          </a:p>
        </p:txBody>
      </p:sp>
      <p:sp>
        <p:nvSpPr>
          <p:cNvPr id="41992"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Refino del petróleo</a:t>
            </a:r>
          </a:p>
        </p:txBody>
      </p:sp>
      <p:sp>
        <p:nvSpPr>
          <p:cNvPr id="41993" name="Rectangle 3"/>
          <p:cNvSpPr>
            <a:spLocks noChangeArrowheads="1"/>
          </p:cNvSpPr>
          <p:nvPr/>
        </p:nvSpPr>
        <p:spPr bwMode="auto">
          <a:xfrm>
            <a:off x="827088" y="4408488"/>
            <a:ext cx="79216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2060"/>
                </a:solidFill>
                <a:latin typeface="Times New Roman" panose="02020603050405020304" pitchFamily="18" charset="0"/>
              </a:rPr>
              <a:t>Las naftas ligeras y pesadas (</a:t>
            </a:r>
            <a:r>
              <a:rPr lang="es-ES" altLang="en-US" sz="1600" b="0">
                <a:solidFill>
                  <a:srgbClr val="002060"/>
                </a:solidFill>
                <a:latin typeface="Times New Roman" panose="02020603050405020304" pitchFamily="18" charset="0"/>
              </a:rPr>
              <a:t>parafinas, isoparafinas, naftenos, aromáticos</a:t>
            </a:r>
            <a:r>
              <a:rPr lang="es-ES" altLang="en-US" sz="1600" b="0" i="0">
                <a:solidFill>
                  <a:srgbClr val="002060"/>
                </a:solidFill>
                <a:latin typeface="Times New Roman" panose="02020603050405020304" pitchFamily="18" charset="0"/>
              </a:rPr>
              <a:t>) se utilizan para carburantes y en procesos de síntesis. Se someten previamente a desulfuración para evitar corrosión en motores y reducir contaminación atmosférica (SO</a:t>
            </a:r>
            <a:r>
              <a:rPr lang="es-ES" altLang="en-US" sz="1600" b="0" i="0" baseline="-25000">
                <a:solidFill>
                  <a:srgbClr val="002060"/>
                </a:solidFill>
                <a:latin typeface="Times New Roman" panose="02020603050405020304" pitchFamily="18" charset="0"/>
              </a:rPr>
              <a:t>x</a:t>
            </a:r>
            <a:r>
              <a:rPr lang="es-ES" altLang="en-US" sz="1600" b="0" i="0">
                <a:solidFill>
                  <a:srgbClr val="002060"/>
                </a:solidFill>
                <a:latin typeface="Times New Roman" panose="02020603050405020304" pitchFamily="18" charset="0"/>
              </a:rPr>
              <a:t>)</a:t>
            </a:r>
            <a:endParaRPr lang="es-ES" altLang="en-US" sz="1600">
              <a:solidFill>
                <a:srgbClr val="002060"/>
              </a:solidFill>
              <a:latin typeface="Times New Roman" panose="02020603050405020304" pitchFamily="18" charset="0"/>
            </a:endParaRPr>
          </a:p>
        </p:txBody>
      </p:sp>
      <p:pic>
        <p:nvPicPr>
          <p:cNvPr id="41994" name="Picture 13" descr="http://www.intereconomia.com/sites/default/files/imagecache/ancho668/200/cck_images/buta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466975"/>
            <a:ext cx="279876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5" name="Rectangle 3"/>
          <p:cNvSpPr>
            <a:spLocks noChangeArrowheads="1"/>
          </p:cNvSpPr>
          <p:nvPr/>
        </p:nvSpPr>
        <p:spPr bwMode="auto">
          <a:xfrm>
            <a:off x="3132138" y="3389313"/>
            <a:ext cx="56165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9875"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00"/>
                </a:solidFill>
                <a:latin typeface="Times New Roman" panose="02020603050405020304" pitchFamily="18" charset="0"/>
              </a:rPr>
              <a:t>Los gases C</a:t>
            </a:r>
            <a:r>
              <a:rPr lang="es-ES" altLang="en-US" sz="1600" b="0" i="0" baseline="-25000">
                <a:solidFill>
                  <a:srgbClr val="000000"/>
                </a:solidFill>
                <a:latin typeface="Times New Roman" panose="02020603050405020304" pitchFamily="18" charset="0"/>
              </a:rPr>
              <a:t>1</a:t>
            </a:r>
            <a:r>
              <a:rPr lang="es-ES" altLang="en-US" sz="1600" b="0" i="0">
                <a:solidFill>
                  <a:srgbClr val="000000"/>
                </a:solidFill>
                <a:latin typeface="Times New Roman" panose="02020603050405020304" pitchFamily="18" charset="0"/>
              </a:rPr>
              <a:t> (</a:t>
            </a:r>
            <a:r>
              <a:rPr lang="es-ES" altLang="en-US" sz="1600" b="0">
                <a:solidFill>
                  <a:srgbClr val="000000"/>
                </a:solidFill>
                <a:latin typeface="Times New Roman" panose="02020603050405020304" pitchFamily="18" charset="0"/>
              </a:rPr>
              <a:t>propano</a:t>
            </a:r>
            <a:r>
              <a:rPr lang="es-ES" altLang="en-US" sz="1600" b="0" i="0">
                <a:solidFill>
                  <a:srgbClr val="000000"/>
                </a:solidFill>
                <a:latin typeface="Times New Roman" panose="02020603050405020304" pitchFamily="18" charset="0"/>
              </a:rPr>
              <a:t>) y C</a:t>
            </a:r>
            <a:r>
              <a:rPr lang="es-ES" altLang="en-US" sz="1600" b="0" i="0" baseline="-25000">
                <a:solidFill>
                  <a:srgbClr val="000000"/>
                </a:solidFill>
                <a:latin typeface="Times New Roman" panose="02020603050405020304" pitchFamily="18" charset="0"/>
              </a:rPr>
              <a:t>4</a:t>
            </a:r>
            <a:r>
              <a:rPr lang="es-ES" altLang="en-US" sz="1600" b="0" i="0">
                <a:solidFill>
                  <a:srgbClr val="000000"/>
                </a:solidFill>
                <a:latin typeface="Times New Roman" panose="02020603050405020304" pitchFamily="18" charset="0"/>
              </a:rPr>
              <a:t> (</a:t>
            </a:r>
            <a:r>
              <a:rPr lang="es-ES" altLang="en-US" sz="1600" b="0">
                <a:solidFill>
                  <a:srgbClr val="000000"/>
                </a:solidFill>
                <a:latin typeface="Times New Roman" panose="02020603050405020304" pitchFamily="18" charset="0"/>
              </a:rPr>
              <a:t>butano</a:t>
            </a:r>
            <a:r>
              <a:rPr lang="es-ES" altLang="en-US" sz="1600" b="0" i="0">
                <a:solidFill>
                  <a:srgbClr val="000000"/>
                </a:solidFill>
                <a:latin typeface="Times New Roman" panose="02020603050405020304" pitchFamily="18" charset="0"/>
              </a:rPr>
              <a:t>) se pueden separar y transportar licuados, para su uso como combustibles domésticos. Son los </a:t>
            </a:r>
            <a:r>
              <a:rPr lang="es-ES" altLang="en-US" sz="1600" i="0">
                <a:solidFill>
                  <a:srgbClr val="000000"/>
                </a:solidFill>
                <a:latin typeface="Times New Roman" panose="02020603050405020304" pitchFamily="18" charset="0"/>
              </a:rPr>
              <a:t>gases licuados del petróleo</a:t>
            </a:r>
            <a:r>
              <a:rPr lang="es-ES" altLang="en-US" sz="1600" b="0" i="0">
                <a:solidFill>
                  <a:srgbClr val="000000"/>
                </a:solidFill>
                <a:latin typeface="Times New Roman" panose="02020603050405020304" pitchFamily="18" charset="0"/>
              </a:rPr>
              <a:t> (LPG).</a:t>
            </a:r>
          </a:p>
        </p:txBody>
      </p:sp>
      <p:sp>
        <p:nvSpPr>
          <p:cNvPr id="41996" name="Rectangle 3"/>
          <p:cNvSpPr>
            <a:spLocks noChangeArrowheads="1"/>
          </p:cNvSpPr>
          <p:nvPr/>
        </p:nvSpPr>
        <p:spPr bwMode="auto">
          <a:xfrm>
            <a:off x="1331913" y="5373688"/>
            <a:ext cx="74168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5875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88"/>
              </a:spcBef>
              <a:buClrTx/>
              <a:buSzPts val="1600"/>
              <a:buFontTx/>
              <a:buNone/>
            </a:pPr>
            <a:r>
              <a:rPr lang="es-ES" altLang="en-US" sz="1400" b="0" i="0">
                <a:solidFill>
                  <a:srgbClr val="C00000"/>
                </a:solidFill>
                <a:latin typeface="Tempus Sans ITC" panose="04020404030D07020202" pitchFamily="82" charset="0"/>
                <a:sym typeface="Wingdings" panose="05000000000000000000" pitchFamily="2" charset="2"/>
              </a:rPr>
              <a:t></a:t>
            </a:r>
            <a:r>
              <a:rPr lang="es-ES" altLang="en-US" sz="1400" b="0" i="0">
                <a:latin typeface="Tempus Sans ITC" panose="04020404030D07020202" pitchFamily="82" charset="0"/>
                <a:sym typeface="Wingdings" panose="05000000000000000000" pitchFamily="2" charset="2"/>
              </a:rPr>
              <a:t> </a:t>
            </a:r>
            <a:r>
              <a:rPr lang="es-ES" altLang="en-US" sz="1400" b="0" i="0">
                <a:latin typeface="Tempus Sans ITC" panose="04020404030D07020202" pitchFamily="82" charset="0"/>
              </a:rPr>
              <a:t>Durante la década de 1970 no había apenas demanda de naftas y el interés se centraba en fracciones más pesadas (gasóleo). Se empezaron a usar para procesos químicos básicos (como se hacía con el gas natural) y lograron un gran éxito, aumentando enormemente su demanda</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53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153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536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9161D66-6ABC-4ED4-B9AA-0BE731512301}" type="slidenum">
              <a:rPr kumimoji="0" lang="en-US" altLang="en-US" sz="1400" b="0" i="0">
                <a:solidFill>
                  <a:schemeClr val="tx1"/>
                </a:solidFill>
                <a:latin typeface="Tahoma" panose="020B0604030504040204" pitchFamily="34" charset="0"/>
              </a:rPr>
              <a:pPr algn="r" eaLnBrk="1" hangingPunct="1">
                <a:spcBef>
                  <a:spcPct val="0"/>
                </a:spcBef>
                <a:buClrTx/>
                <a:buFontTx/>
                <a:buNone/>
              </a:pPr>
              <a:t>3</a:t>
            </a:fld>
            <a:endParaRPr kumimoji="0" lang="en-US" altLang="en-US" sz="1400" b="0" i="0">
              <a:solidFill>
                <a:schemeClr val="tx1"/>
              </a:solidFill>
              <a:latin typeface="Tahoma" panose="020B0604030504040204" pitchFamily="34" charset="0"/>
            </a:endParaRPr>
          </a:p>
        </p:txBody>
      </p:sp>
      <p:sp>
        <p:nvSpPr>
          <p:cNvPr id="15366"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0099"/>
                </a:solidFill>
                <a:latin typeface="Arial" panose="020B0604020202020204" pitchFamily="34" charset="0"/>
              </a:rPr>
              <a:t>1. Recursos naturales</a:t>
            </a:r>
          </a:p>
        </p:txBody>
      </p:sp>
      <p:sp>
        <p:nvSpPr>
          <p:cNvPr id="15367" name="Rectangle 3"/>
          <p:cNvSpPr>
            <a:spLocks noChangeArrowheads="1"/>
          </p:cNvSpPr>
          <p:nvPr/>
        </p:nvSpPr>
        <p:spPr bwMode="auto">
          <a:xfrm>
            <a:off x="755650" y="1412875"/>
            <a:ext cx="7470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a:solidFill>
                  <a:srgbClr val="292929"/>
                </a:solidFill>
                <a:latin typeface="Calibri" panose="020F0502020204030204" pitchFamily="34" charset="0"/>
              </a:rPr>
              <a:t>Recursos naturales</a:t>
            </a:r>
            <a:r>
              <a:rPr lang="es-ES" altLang="en-US" sz="1800" b="0" i="0">
                <a:solidFill>
                  <a:srgbClr val="292929"/>
                </a:solidFill>
                <a:latin typeface="Calibri" panose="020F0502020204030204" pitchFamily="34" charset="0"/>
              </a:rPr>
              <a:t> = bienes procedentes de la Naturaleza, que se utilizan como materias primas para obtener productos industriales</a:t>
            </a:r>
            <a:endParaRPr lang="es-ES" altLang="en-US" sz="1600" b="0" i="0">
              <a:solidFill>
                <a:srgbClr val="292929"/>
              </a:solidFill>
              <a:latin typeface="Calibri" panose="020F0502020204030204" pitchFamily="34" charset="0"/>
            </a:endParaRPr>
          </a:p>
        </p:txBody>
      </p:sp>
      <p:sp>
        <p:nvSpPr>
          <p:cNvPr id="15368" name="Rectangle 3"/>
          <p:cNvSpPr>
            <a:spLocks noChangeArrowheads="1"/>
          </p:cNvSpPr>
          <p:nvPr/>
        </p:nvSpPr>
        <p:spPr bwMode="auto">
          <a:xfrm>
            <a:off x="1116013" y="2058988"/>
            <a:ext cx="7705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b="0" i="0">
                <a:solidFill>
                  <a:srgbClr val="000099"/>
                </a:solidFill>
                <a:latin typeface="Calibri" panose="020F0502020204030204" pitchFamily="34" charset="0"/>
              </a:rPr>
              <a:t>En Química Orgánica: disponibles en yacimientos, o procedentes de cultivos y explotaciones agropecuarias</a:t>
            </a:r>
          </a:p>
          <a:p>
            <a:pPr eaLnBrk="1" hangingPunct="1">
              <a:buClrTx/>
              <a:buFontTx/>
              <a:buChar char="–"/>
            </a:pPr>
            <a:r>
              <a:rPr lang="es-ES" altLang="en-US" sz="1600" b="0" i="0">
                <a:solidFill>
                  <a:srgbClr val="000099"/>
                </a:solidFill>
                <a:latin typeface="Calibri" panose="020F0502020204030204" pitchFamily="34" charset="0"/>
              </a:rPr>
              <a:t>Recursos extraídos de yacimientos: carácter no renovable, origen fósil. Carbón, petróleo y gas natural</a:t>
            </a:r>
          </a:p>
          <a:p>
            <a:pPr eaLnBrk="1" hangingPunct="1">
              <a:buClrTx/>
              <a:buFontTx/>
              <a:buChar char="–"/>
            </a:pPr>
            <a:r>
              <a:rPr lang="es-ES" altLang="en-US" sz="1600" b="0" i="0">
                <a:solidFill>
                  <a:srgbClr val="000099"/>
                </a:solidFill>
                <a:latin typeface="Calibri" panose="020F0502020204030204" pitchFamily="34" charset="0"/>
              </a:rPr>
              <a:t>Recursos orgánicos con carácter renovable: de origen vegetal (árboles, algodón, algas, otros cultivos) y de origen animal (ganado, insectos, animales marinos, etc)</a:t>
            </a:r>
            <a:endParaRPr lang="es-ES" altLang="en-US" sz="1600" b="0" i="0">
              <a:solidFill>
                <a:srgbClr val="000099"/>
              </a:solidFill>
              <a:latin typeface="Calibri" panose="020F0502020204030204" pitchFamily="34" charset="0"/>
              <a:cs typeface="Calibri" panose="020F0502020204030204" pitchFamily="34" charset="0"/>
            </a:endParaRPr>
          </a:p>
        </p:txBody>
      </p:sp>
      <p:sp>
        <p:nvSpPr>
          <p:cNvPr id="15369" name="Rectangle 3"/>
          <p:cNvSpPr>
            <a:spLocks noChangeArrowheads="1"/>
          </p:cNvSpPr>
          <p:nvPr/>
        </p:nvSpPr>
        <p:spPr bwMode="auto">
          <a:xfrm>
            <a:off x="755650" y="3856038"/>
            <a:ext cx="7470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292929"/>
                </a:solidFill>
                <a:latin typeface="Calibri" panose="020F0502020204030204" pitchFamily="34" charset="0"/>
              </a:rPr>
              <a:t>Evolución en tratamiento de los recursos naturales con fines industriales</a:t>
            </a:r>
            <a:endParaRPr lang="es-ES" altLang="en-US" sz="1600" b="0" i="0">
              <a:solidFill>
                <a:srgbClr val="292929"/>
              </a:solidFill>
              <a:latin typeface="Calibri" panose="020F0502020204030204" pitchFamily="34" charset="0"/>
            </a:endParaRPr>
          </a:p>
        </p:txBody>
      </p:sp>
      <p:sp>
        <p:nvSpPr>
          <p:cNvPr id="15370" name="Rectangle 3"/>
          <p:cNvSpPr>
            <a:spLocks noChangeArrowheads="1"/>
          </p:cNvSpPr>
          <p:nvPr/>
        </p:nvSpPr>
        <p:spPr bwMode="auto">
          <a:xfrm>
            <a:off x="1116013" y="4216400"/>
            <a:ext cx="770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b="0" i="0">
                <a:solidFill>
                  <a:srgbClr val="000099"/>
                </a:solidFill>
                <a:latin typeface="Calibri" panose="020F0502020204030204" pitchFamily="34" charset="0"/>
              </a:rPr>
              <a:t>primera etapa de tipo extractivo, posteriormente desarrollo de procesos de transformación</a:t>
            </a:r>
            <a:endParaRPr lang="es-ES" altLang="en-US" sz="1600" b="0" i="0">
              <a:solidFill>
                <a:srgbClr val="000099"/>
              </a:solidFill>
              <a:latin typeface="Calibri" panose="020F0502020204030204" pitchFamily="34" charset="0"/>
              <a:cs typeface="Calibri" panose="020F0502020204030204" pitchFamily="34" charset="0"/>
            </a:endParaRPr>
          </a:p>
        </p:txBody>
      </p:sp>
      <p:sp>
        <p:nvSpPr>
          <p:cNvPr id="15371" name="Rectangle 3"/>
          <p:cNvSpPr>
            <a:spLocks noChangeArrowheads="1"/>
          </p:cNvSpPr>
          <p:nvPr/>
        </p:nvSpPr>
        <p:spPr bwMode="auto">
          <a:xfrm>
            <a:off x="755650" y="4930775"/>
            <a:ext cx="7470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292929"/>
                </a:solidFill>
                <a:latin typeface="Calibri" panose="020F0502020204030204" pitchFamily="34" charset="0"/>
              </a:rPr>
              <a:t>Doble interés en materias primas orgánicas</a:t>
            </a:r>
            <a:endParaRPr lang="es-ES" altLang="en-US" sz="1600" b="0" i="0">
              <a:solidFill>
                <a:srgbClr val="292929"/>
              </a:solidFill>
              <a:latin typeface="Calibri" panose="020F0502020204030204" pitchFamily="34" charset="0"/>
            </a:endParaRPr>
          </a:p>
        </p:txBody>
      </p:sp>
      <p:sp>
        <p:nvSpPr>
          <p:cNvPr id="15372" name="Rectangle 3"/>
          <p:cNvSpPr>
            <a:spLocks noChangeArrowheads="1"/>
          </p:cNvSpPr>
          <p:nvPr/>
        </p:nvSpPr>
        <p:spPr bwMode="auto">
          <a:xfrm>
            <a:off x="1116013" y="5291138"/>
            <a:ext cx="7705725" cy="87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b="0" i="0">
                <a:solidFill>
                  <a:srgbClr val="000099"/>
                </a:solidFill>
                <a:latin typeface="Calibri" panose="020F0502020204030204" pitchFamily="34" charset="0"/>
              </a:rPr>
              <a:t>industria de transformación: obtención de </a:t>
            </a:r>
            <a:r>
              <a:rPr lang="es-ES" altLang="en-US" sz="1600" b="0">
                <a:solidFill>
                  <a:srgbClr val="000099"/>
                </a:solidFill>
                <a:latin typeface="Calibri" panose="020F0502020204030204" pitchFamily="34" charset="0"/>
              </a:rPr>
              <a:t>productos de primera y segunda generación,</a:t>
            </a:r>
            <a:r>
              <a:rPr lang="es-ES" altLang="en-US" sz="1600" b="0" i="0">
                <a:solidFill>
                  <a:srgbClr val="000099"/>
                </a:solidFill>
                <a:latin typeface="Calibri" panose="020F0502020204030204" pitchFamily="34" charset="0"/>
              </a:rPr>
              <a:t> y obtención por síntesis de </a:t>
            </a:r>
            <a:r>
              <a:rPr lang="es-ES" altLang="en-US" sz="1600" b="0">
                <a:solidFill>
                  <a:srgbClr val="000099"/>
                </a:solidFill>
                <a:latin typeface="Calibri" panose="020F0502020204030204" pitchFamily="34" charset="0"/>
              </a:rPr>
              <a:t>productos finales</a:t>
            </a:r>
          </a:p>
          <a:p>
            <a:pPr eaLnBrk="1" hangingPunct="1">
              <a:buClrTx/>
              <a:buFontTx/>
              <a:buChar char="–"/>
            </a:pPr>
            <a:r>
              <a:rPr lang="es-ES" altLang="en-US" sz="1600" b="0" i="0">
                <a:solidFill>
                  <a:srgbClr val="000099"/>
                </a:solidFill>
                <a:latin typeface="Calibri" panose="020F0502020204030204" pitchFamily="34" charset="0"/>
                <a:cs typeface="Calibri" panose="020F0502020204030204" pitchFamily="34" charset="0"/>
              </a:rPr>
              <a:t>industria energética</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301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30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301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BCCCA10-0B76-4792-81FE-C72D2F151F42}" type="slidenum">
              <a:rPr kumimoji="0" lang="en-US" altLang="en-US" sz="1400" b="0" i="0">
                <a:solidFill>
                  <a:schemeClr val="tx1"/>
                </a:solidFill>
                <a:latin typeface="Tahoma" panose="020B0604030504040204" pitchFamily="34" charset="0"/>
              </a:rPr>
              <a:pPr algn="r" eaLnBrk="1" hangingPunct="1">
                <a:spcBef>
                  <a:spcPct val="0"/>
                </a:spcBef>
                <a:buClrTx/>
                <a:buFontTx/>
                <a:buNone/>
              </a:pPr>
              <a:t>30</a:t>
            </a:fld>
            <a:endParaRPr kumimoji="0" lang="en-US" altLang="en-US" sz="1400" b="0" i="0">
              <a:solidFill>
                <a:schemeClr val="tx1"/>
              </a:solidFill>
              <a:latin typeface="Tahoma" panose="020B0604030504040204" pitchFamily="34" charset="0"/>
            </a:endParaRPr>
          </a:p>
        </p:txBody>
      </p:sp>
      <p:sp>
        <p:nvSpPr>
          <p:cNvPr id="43014" name="Rectangle 3"/>
          <p:cNvSpPr>
            <a:spLocks noChangeArrowheads="1"/>
          </p:cNvSpPr>
          <p:nvPr/>
        </p:nvSpPr>
        <p:spPr bwMode="auto">
          <a:xfrm>
            <a:off x="827088" y="1773238"/>
            <a:ext cx="79930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chemeClr val="tx1"/>
                </a:solidFill>
                <a:latin typeface="Calibri" panose="020F0502020204030204" pitchFamily="34" charset="0"/>
                <a:sym typeface="Wingdings" panose="05000000000000000000" pitchFamily="2" charset="2"/>
              </a:rPr>
              <a:t>La </a:t>
            </a:r>
            <a:r>
              <a:rPr lang="es-ES" altLang="en-US" sz="1800" i="0">
                <a:solidFill>
                  <a:schemeClr val="tx1"/>
                </a:solidFill>
                <a:latin typeface="Calibri" panose="020F0502020204030204" pitchFamily="34" charset="0"/>
                <a:sym typeface="Wingdings" panose="05000000000000000000" pitchFamily="2" charset="2"/>
              </a:rPr>
              <a:t>segunda fracción</a:t>
            </a:r>
            <a:r>
              <a:rPr lang="es-ES" altLang="en-US" sz="1800" b="0" i="0">
                <a:solidFill>
                  <a:schemeClr val="tx1"/>
                </a:solidFill>
                <a:latin typeface="Calibri" panose="020F0502020204030204" pitchFamily="34" charset="0"/>
                <a:sym typeface="Wingdings" panose="05000000000000000000" pitchFamily="2" charset="2"/>
              </a:rPr>
              <a:t> (</a:t>
            </a:r>
            <a:r>
              <a:rPr lang="es-ES" altLang="en-US" sz="1800" b="0">
                <a:solidFill>
                  <a:schemeClr val="tx1"/>
                </a:solidFill>
                <a:latin typeface="Calibri" panose="020F0502020204030204" pitchFamily="34" charset="0"/>
                <a:sym typeface="Wingdings" panose="05000000000000000000" pitchFamily="2" charset="2"/>
              </a:rPr>
              <a:t>fracción media</a:t>
            </a:r>
            <a:r>
              <a:rPr lang="es-ES" altLang="en-US" sz="1800" b="0" i="0">
                <a:solidFill>
                  <a:schemeClr val="tx1"/>
                </a:solidFill>
                <a:latin typeface="Calibri" panose="020F0502020204030204" pitchFamily="34" charset="0"/>
                <a:sym typeface="Wingdings" panose="05000000000000000000" pitchFamily="2" charset="2"/>
              </a:rPr>
              <a:t>) está formada por:</a:t>
            </a:r>
          </a:p>
        </p:txBody>
      </p:sp>
      <p:sp>
        <p:nvSpPr>
          <p:cNvPr id="43015"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Refino del petróleo</a:t>
            </a:r>
          </a:p>
        </p:txBody>
      </p:sp>
      <p:pic>
        <p:nvPicPr>
          <p:cNvPr id="430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2205038"/>
            <a:ext cx="6578600"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7" name="Rectangle 3"/>
          <p:cNvSpPr>
            <a:spLocks noChangeArrowheads="1"/>
          </p:cNvSpPr>
          <p:nvPr/>
        </p:nvSpPr>
        <p:spPr bwMode="auto">
          <a:xfrm>
            <a:off x="827088" y="4575175"/>
            <a:ext cx="79930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chemeClr val="tx1"/>
                </a:solidFill>
                <a:latin typeface="Calibri" panose="020F0502020204030204" pitchFamily="34" charset="0"/>
                <a:sym typeface="Wingdings" panose="05000000000000000000" pitchFamily="2" charset="2"/>
              </a:rPr>
              <a:t>El </a:t>
            </a:r>
            <a:r>
              <a:rPr lang="es-ES" altLang="en-US" sz="1800" i="0">
                <a:solidFill>
                  <a:schemeClr val="tx1"/>
                </a:solidFill>
                <a:latin typeface="Calibri" panose="020F0502020204030204" pitchFamily="34" charset="0"/>
                <a:sym typeface="Wingdings" panose="05000000000000000000" pitchFamily="2" charset="2"/>
              </a:rPr>
              <a:t>residuo</a:t>
            </a:r>
            <a:r>
              <a:rPr lang="es-ES" altLang="en-US" sz="1800" b="0" i="0">
                <a:solidFill>
                  <a:schemeClr val="tx1"/>
                </a:solidFill>
                <a:latin typeface="Calibri" panose="020F0502020204030204" pitchFamily="34" charset="0"/>
                <a:sym typeface="Wingdings" panose="05000000000000000000" pitchFamily="2" charset="2"/>
              </a:rPr>
              <a:t> (</a:t>
            </a:r>
            <a:r>
              <a:rPr lang="es-ES" altLang="en-US" sz="1800" b="0">
                <a:solidFill>
                  <a:schemeClr val="tx1"/>
                </a:solidFill>
                <a:latin typeface="Calibri" panose="020F0502020204030204" pitchFamily="34" charset="0"/>
                <a:sym typeface="Wingdings" panose="05000000000000000000" pitchFamily="2" charset="2"/>
              </a:rPr>
              <a:t>fracción pesada</a:t>
            </a:r>
            <a:r>
              <a:rPr lang="es-ES" altLang="en-US" sz="1800" b="0" i="0">
                <a:solidFill>
                  <a:schemeClr val="tx1"/>
                </a:solidFill>
                <a:latin typeface="Calibri" panose="020F0502020204030204" pitchFamily="34" charset="0"/>
                <a:sym typeface="Wingdings" panose="05000000000000000000" pitchFamily="2" charset="2"/>
              </a:rPr>
              <a:t>) está formado por:</a:t>
            </a:r>
          </a:p>
        </p:txBody>
      </p:sp>
      <p:pic>
        <p:nvPicPr>
          <p:cNvPr id="430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5048250"/>
            <a:ext cx="68580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9" name="Rectangle 3"/>
          <p:cNvSpPr>
            <a:spLocks noChangeArrowheads="1"/>
          </p:cNvSpPr>
          <p:nvPr/>
        </p:nvSpPr>
        <p:spPr bwMode="auto">
          <a:xfrm>
            <a:off x="827088" y="3429000"/>
            <a:ext cx="7921625"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2060"/>
                </a:solidFill>
                <a:latin typeface="Times New Roman" panose="02020603050405020304" pitchFamily="18" charset="0"/>
              </a:rPr>
              <a:t>El queroseno se usa como combustible para reactores por tener muy baja volatilidad. Antiguamente se usaba en lámparas domésticas y calefacción. </a:t>
            </a:r>
          </a:p>
          <a:p>
            <a:pPr lvl="1" eaLnBrk="1" hangingPunct="1">
              <a:spcBef>
                <a:spcPts val="388"/>
              </a:spcBef>
              <a:buSzPts val="1600"/>
              <a:buFont typeface="Arial" panose="020B0604020202020204" pitchFamily="34" charset="0"/>
              <a:buChar char="•"/>
            </a:pPr>
            <a:r>
              <a:rPr lang="es-ES" altLang="en-US" sz="1600" b="0" i="0">
                <a:solidFill>
                  <a:srgbClr val="002060"/>
                </a:solidFill>
                <a:latin typeface="Times New Roman" panose="02020603050405020304" pitchFamily="18" charset="0"/>
              </a:rPr>
              <a:t>El gasóleo se usa como combustible en automoción y en calefacción doméstica. </a:t>
            </a:r>
            <a:endParaRPr lang="es-ES" altLang="en-US" sz="1600">
              <a:solidFill>
                <a:srgbClr val="002060"/>
              </a:solidFill>
              <a:latin typeface="Times New Roman" panose="02020603050405020304" pitchFamily="18" charset="0"/>
            </a:endParaRPr>
          </a:p>
        </p:txBody>
      </p:sp>
      <p:pic>
        <p:nvPicPr>
          <p:cNvPr id="43020" name="Picture 5" descr="http://www.radiowebrural.com/radio/sites/default/files/lampara%20de%20kerosene_0.jpg"/>
          <p:cNvPicPr>
            <a:picLocks noChangeAspect="1" noChangeArrowheads="1"/>
          </p:cNvPicPr>
          <p:nvPr/>
        </p:nvPicPr>
        <p:blipFill>
          <a:blip r:embed="rId4" cstate="print">
            <a:extLst>
              <a:ext uri="{28A0092B-C50C-407E-A947-70E740481C1C}">
                <a14:useLocalDpi xmlns:a14="http://schemas.microsoft.com/office/drawing/2010/main" val="0"/>
              </a:ext>
            </a:extLst>
          </a:blip>
          <a:srcRect l="12640" r="11755"/>
          <a:stretch>
            <a:fillRect/>
          </a:stretch>
        </p:blipFill>
        <p:spPr bwMode="auto">
          <a:xfrm>
            <a:off x="192088" y="2997200"/>
            <a:ext cx="95885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40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40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40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A13032F-E781-44CD-8F12-2E7A64D01E45}" type="slidenum">
              <a:rPr kumimoji="0" lang="en-US" altLang="en-US" sz="1400" b="0" i="0">
                <a:solidFill>
                  <a:schemeClr val="tx1"/>
                </a:solidFill>
                <a:latin typeface="Tahoma" panose="020B0604030504040204" pitchFamily="34" charset="0"/>
              </a:rPr>
              <a:pPr algn="r" eaLnBrk="1" hangingPunct="1">
                <a:spcBef>
                  <a:spcPct val="0"/>
                </a:spcBef>
                <a:buClrTx/>
                <a:buFontTx/>
                <a:buNone/>
              </a:pPr>
              <a:t>31</a:t>
            </a:fld>
            <a:endParaRPr kumimoji="0" lang="en-US" altLang="en-US" sz="1400" b="0" i="0">
              <a:solidFill>
                <a:schemeClr val="tx1"/>
              </a:solidFill>
              <a:latin typeface="Tahoma" panose="020B0604030504040204" pitchFamily="34" charset="0"/>
            </a:endParaRPr>
          </a:p>
        </p:txBody>
      </p:sp>
      <p:sp>
        <p:nvSpPr>
          <p:cNvPr id="44038" name="Rectangle 3"/>
          <p:cNvSpPr>
            <a:spLocks noChangeArrowheads="1"/>
          </p:cNvSpPr>
          <p:nvPr/>
        </p:nvSpPr>
        <p:spPr bwMode="auto">
          <a:xfrm>
            <a:off x="827088" y="1773238"/>
            <a:ext cx="79930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chemeClr val="tx1"/>
                </a:solidFill>
                <a:latin typeface="Calibri" panose="020F0502020204030204" pitchFamily="34" charset="0"/>
                <a:sym typeface="Wingdings" panose="05000000000000000000" pitchFamily="2" charset="2"/>
              </a:rPr>
              <a:t>Del residuo (</a:t>
            </a:r>
            <a:r>
              <a:rPr lang="es-ES" altLang="en-US" sz="1800" b="0">
                <a:solidFill>
                  <a:schemeClr val="tx1"/>
                </a:solidFill>
                <a:latin typeface="Calibri" panose="020F0502020204030204" pitchFamily="34" charset="0"/>
                <a:sym typeface="Wingdings" panose="05000000000000000000" pitchFamily="2" charset="2"/>
              </a:rPr>
              <a:t>fracción pesada</a:t>
            </a:r>
            <a:r>
              <a:rPr lang="es-ES" altLang="en-US" sz="1800" b="0" i="0">
                <a:solidFill>
                  <a:schemeClr val="tx1"/>
                </a:solidFill>
                <a:latin typeface="Calibri" panose="020F0502020204030204" pitchFamily="34" charset="0"/>
                <a:sym typeface="Wingdings" panose="05000000000000000000" pitchFamily="2" charset="2"/>
              </a:rPr>
              <a:t>):</a:t>
            </a:r>
          </a:p>
        </p:txBody>
      </p:sp>
      <p:sp>
        <p:nvSpPr>
          <p:cNvPr id="44039" name="Rectangle 3"/>
          <p:cNvSpPr>
            <a:spLocks noChangeArrowheads="1"/>
          </p:cNvSpPr>
          <p:nvPr/>
        </p:nvSpPr>
        <p:spPr bwMode="auto">
          <a:xfrm>
            <a:off x="1042988" y="2287588"/>
            <a:ext cx="77057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6700"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660033"/>
                </a:solidFill>
                <a:latin typeface="Times New Roman" panose="02020603050405020304" pitchFamily="18" charset="0"/>
              </a:rPr>
              <a:t>Los fuelóleos son los componentes de mayor tamaño y aparecen siempre como residuo. Se califican como ligeros y pesados en función de su viscosidad. </a:t>
            </a:r>
            <a:endParaRPr lang="es-ES" altLang="en-US" sz="1600">
              <a:solidFill>
                <a:srgbClr val="660033"/>
              </a:solidFill>
              <a:latin typeface="Times New Roman" panose="02020603050405020304" pitchFamily="18" charset="0"/>
            </a:endParaRPr>
          </a:p>
        </p:txBody>
      </p:sp>
      <p:sp>
        <p:nvSpPr>
          <p:cNvPr id="44040" name="Rectangle 3"/>
          <p:cNvSpPr>
            <a:spLocks noChangeArrowheads="1"/>
          </p:cNvSpPr>
          <p:nvPr/>
        </p:nvSpPr>
        <p:spPr bwMode="auto">
          <a:xfrm>
            <a:off x="2771775" y="3556000"/>
            <a:ext cx="6048375" cy="181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9875"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2060"/>
                </a:solidFill>
                <a:latin typeface="Times New Roman" panose="02020603050405020304" pitchFamily="18" charset="0"/>
              </a:rPr>
              <a:t>El asfalto tiene el mayor contenido en heteroátomos (O,N,S) y metales pesados que forman parte de las estructuras aromáticas condensadas. Si se somete a temperaturas por encima de 400ºC, se rompe su estructura y se recuperan productos más ligeros. El residuo resultante se llama </a:t>
            </a:r>
            <a:r>
              <a:rPr lang="es-ES" altLang="en-US" sz="1600" i="0">
                <a:solidFill>
                  <a:srgbClr val="000099"/>
                </a:solidFill>
                <a:latin typeface="Times New Roman" panose="02020603050405020304" pitchFamily="18" charset="0"/>
              </a:rPr>
              <a:t>coque de petróleo</a:t>
            </a:r>
            <a:r>
              <a:rPr lang="es-ES" altLang="en-US" sz="1600" b="0" i="0">
                <a:solidFill>
                  <a:srgbClr val="002060"/>
                </a:solidFill>
                <a:latin typeface="Times New Roman" panose="02020603050405020304" pitchFamily="18" charset="0"/>
              </a:rPr>
              <a:t> (</a:t>
            </a:r>
            <a:r>
              <a:rPr lang="es-ES" altLang="en-US" sz="1600" b="0">
                <a:solidFill>
                  <a:srgbClr val="002060"/>
                </a:solidFill>
                <a:latin typeface="Times New Roman" panose="02020603050405020304" pitchFamily="18" charset="0"/>
              </a:rPr>
              <a:t>coque verde</a:t>
            </a:r>
            <a:r>
              <a:rPr lang="es-ES" altLang="en-US" sz="1600" b="0" i="0">
                <a:solidFill>
                  <a:srgbClr val="002060"/>
                </a:solidFill>
                <a:latin typeface="Times New Roman" panose="02020603050405020304" pitchFamily="18" charset="0"/>
              </a:rPr>
              <a:t>) y se usa como combustible en cementeras (no puede usarse como coque metalúrgico)</a:t>
            </a:r>
            <a:endParaRPr lang="es-ES" altLang="en-US" sz="1600">
              <a:solidFill>
                <a:srgbClr val="002060"/>
              </a:solidFill>
              <a:latin typeface="Times New Roman" panose="02020603050405020304" pitchFamily="18" charset="0"/>
            </a:endParaRPr>
          </a:p>
        </p:txBody>
      </p:sp>
      <p:sp>
        <p:nvSpPr>
          <p:cNvPr id="44041" name="Rectangle 3"/>
          <p:cNvSpPr>
            <a:spLocks noChangeArrowheads="1"/>
          </p:cNvSpPr>
          <p:nvPr/>
        </p:nvSpPr>
        <p:spPr bwMode="auto">
          <a:xfrm>
            <a:off x="1042988" y="2927350"/>
            <a:ext cx="77057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9875"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00"/>
                </a:solidFill>
                <a:latin typeface="Times New Roman" panose="02020603050405020304" pitchFamily="18" charset="0"/>
              </a:rPr>
              <a:t>Las fracciones de hasta C</a:t>
            </a:r>
            <a:r>
              <a:rPr lang="es-ES" altLang="en-US" sz="1600" b="0" i="0" baseline="-25000">
                <a:solidFill>
                  <a:srgbClr val="000000"/>
                </a:solidFill>
                <a:latin typeface="Times New Roman" panose="02020603050405020304" pitchFamily="18" charset="0"/>
              </a:rPr>
              <a:t>70</a:t>
            </a:r>
            <a:r>
              <a:rPr lang="es-ES" altLang="en-US" sz="1600" b="0" i="0">
                <a:solidFill>
                  <a:srgbClr val="000000"/>
                </a:solidFill>
                <a:latin typeface="Times New Roman" panose="02020603050405020304" pitchFamily="18" charset="0"/>
              </a:rPr>
              <a:t> se usan como lubricantes por sus propiedades untuosas</a:t>
            </a:r>
          </a:p>
        </p:txBody>
      </p:sp>
      <p:sp>
        <p:nvSpPr>
          <p:cNvPr id="44042"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Refino del petróleo</a:t>
            </a:r>
          </a:p>
        </p:txBody>
      </p:sp>
      <p:pic>
        <p:nvPicPr>
          <p:cNvPr id="44043" name="Picture 19" descr="http://static.multipino.es/photoOffer/p/339896_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9000"/>
            <a:ext cx="249713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4" name="Rectangle 3"/>
          <p:cNvSpPr>
            <a:spLocks noChangeArrowheads="1"/>
          </p:cNvSpPr>
          <p:nvPr/>
        </p:nvSpPr>
        <p:spPr bwMode="auto">
          <a:xfrm>
            <a:off x="1042988" y="5661025"/>
            <a:ext cx="77057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9875"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00"/>
                </a:solidFill>
                <a:latin typeface="Times New Roman" panose="02020603050405020304" pitchFamily="18" charset="0"/>
              </a:rPr>
              <a:t>El coque de petróleo con menos impurezas (contenido en carbono del orden de ~90%) se usa en la fabricación de electrodos.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50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50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50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4771011-EE9A-42CD-B19C-B8A8DFC1C3A2}" type="slidenum">
              <a:rPr kumimoji="0" lang="en-US" altLang="en-US" sz="1400" b="0" i="0">
                <a:solidFill>
                  <a:schemeClr val="tx1"/>
                </a:solidFill>
                <a:latin typeface="Tahoma" panose="020B0604030504040204" pitchFamily="34" charset="0"/>
              </a:rPr>
              <a:pPr algn="r" eaLnBrk="1" hangingPunct="1">
                <a:spcBef>
                  <a:spcPct val="0"/>
                </a:spcBef>
                <a:buClrTx/>
                <a:buFontTx/>
                <a:buNone/>
              </a:pPr>
              <a:t>32</a:t>
            </a:fld>
            <a:endParaRPr kumimoji="0" lang="en-US" altLang="en-US" sz="1400" b="0" i="0">
              <a:solidFill>
                <a:schemeClr val="tx1"/>
              </a:solidFill>
              <a:latin typeface="Tahoma" panose="020B0604030504040204" pitchFamily="34" charset="0"/>
            </a:endParaRPr>
          </a:p>
        </p:txBody>
      </p:sp>
      <p:sp>
        <p:nvSpPr>
          <p:cNvPr id="45062" name="Rectangle 3"/>
          <p:cNvSpPr>
            <a:spLocks noChangeArrowheads="1"/>
          </p:cNvSpPr>
          <p:nvPr/>
        </p:nvSpPr>
        <p:spPr bwMode="auto">
          <a:xfrm>
            <a:off x="681038" y="1196975"/>
            <a:ext cx="7131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Procesos de conversión. Petroquímica</a:t>
            </a:r>
            <a:endParaRPr lang="es-ES" altLang="en-US" i="0">
              <a:latin typeface="Calibri" panose="020F0502020204030204" pitchFamily="34" charset="0"/>
            </a:endParaRPr>
          </a:p>
        </p:txBody>
      </p:sp>
      <p:sp>
        <p:nvSpPr>
          <p:cNvPr id="45063"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p>
        </p:txBody>
      </p:sp>
      <p:sp>
        <p:nvSpPr>
          <p:cNvPr id="45064" name="Rectangle 3"/>
          <p:cNvSpPr>
            <a:spLocks noChangeArrowheads="1"/>
          </p:cNvSpPr>
          <p:nvPr/>
        </p:nvSpPr>
        <p:spPr bwMode="auto">
          <a:xfrm>
            <a:off x="827088" y="1773238"/>
            <a:ext cx="79216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5875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388"/>
              </a:spcBef>
              <a:buClrTx/>
              <a:buSzPts val="1600"/>
              <a:buFontTx/>
              <a:buNone/>
            </a:pPr>
            <a:r>
              <a:rPr lang="es-ES" altLang="en-US" sz="1600" b="0" i="0">
                <a:solidFill>
                  <a:srgbClr val="000099"/>
                </a:solidFill>
                <a:latin typeface="Times New Roman" panose="02020603050405020304" pitchFamily="18" charset="0"/>
                <a:sym typeface="Wingdings" panose="05000000000000000000" pitchFamily="2" charset="2"/>
              </a:rPr>
              <a:t></a:t>
            </a:r>
            <a:r>
              <a:rPr lang="es-ES" altLang="en-US" sz="1600" b="0" i="0">
                <a:solidFill>
                  <a:srgbClr val="660033"/>
                </a:solidFill>
                <a:latin typeface="Times New Roman" panose="02020603050405020304" pitchFamily="18" charset="0"/>
                <a:sym typeface="Wingdings" panose="05000000000000000000" pitchFamily="2" charset="2"/>
              </a:rPr>
              <a:t> </a:t>
            </a:r>
            <a:r>
              <a:rPr lang="es-ES" altLang="en-US" sz="1600" b="0" i="0">
                <a:solidFill>
                  <a:srgbClr val="660033"/>
                </a:solidFill>
                <a:latin typeface="Times New Roman" panose="02020603050405020304" pitchFamily="18" charset="0"/>
              </a:rPr>
              <a:t>Una vez separados por tamaños en las distintas fracciones petrolíferas, se someten a nuevas operaciones para obtener distintos compuestos</a:t>
            </a:r>
          </a:p>
        </p:txBody>
      </p:sp>
      <p:sp>
        <p:nvSpPr>
          <p:cNvPr id="45065" name="Rectangle 3"/>
          <p:cNvSpPr>
            <a:spLocks noChangeArrowheads="1"/>
          </p:cNvSpPr>
          <p:nvPr/>
        </p:nvSpPr>
        <p:spPr bwMode="auto">
          <a:xfrm>
            <a:off x="968375" y="2963863"/>
            <a:ext cx="7780338"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800000"/>
                </a:solidFill>
                <a:latin typeface="Calibri" panose="020F0502020204030204" pitchFamily="34" charset="0"/>
                <a:sym typeface="Wingdings" panose="05000000000000000000" pitchFamily="2" charset="2"/>
              </a:rPr>
              <a:t>Es un proceso térmico (se realiza en las refinerías) de ruptura de moléculas de gran tamaño para producir una mezcla de otras menores. Con frecuencia va asociado a procesos de recombinación dando lugar a compuestos con estructura más compleja que los de partida.</a:t>
            </a:r>
          </a:p>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Se ha conseguido aumentar el rendimiento de las fracciones ligeras: un fraccionamiento sencillo del petróleo rinde un ~16% de gasolina y un ~57% de gasóleo; mientras que si se somete a una conversión intensa, rinde un ~32% de gasolina y un ~16% de gasóleo.</a:t>
            </a:r>
          </a:p>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Hay dos tipos básicos de craqueo: craqueo </a:t>
            </a:r>
            <a:r>
              <a:rPr lang="es-ES" altLang="en-US" sz="1600" b="0" i="0" u="sng">
                <a:solidFill>
                  <a:schemeClr val="tx1"/>
                </a:solidFill>
                <a:latin typeface="Calibri" panose="020F0502020204030204" pitchFamily="34" charset="0"/>
                <a:sym typeface="Wingdings" panose="05000000000000000000" pitchFamily="2" charset="2"/>
              </a:rPr>
              <a:t>térmico</a:t>
            </a:r>
            <a:r>
              <a:rPr lang="es-ES" altLang="en-US" sz="1600" b="0" i="0">
                <a:solidFill>
                  <a:schemeClr val="tx1"/>
                </a:solidFill>
                <a:latin typeface="Calibri" panose="020F0502020204030204" pitchFamily="34" charset="0"/>
                <a:sym typeface="Wingdings" panose="05000000000000000000" pitchFamily="2" charset="2"/>
              </a:rPr>
              <a:t> y craqueo </a:t>
            </a:r>
            <a:r>
              <a:rPr lang="es-ES" altLang="en-US" sz="1600" b="0" i="0" u="sng">
                <a:solidFill>
                  <a:schemeClr val="tx1"/>
                </a:solidFill>
                <a:latin typeface="Calibri" panose="020F0502020204030204" pitchFamily="34" charset="0"/>
                <a:sym typeface="Wingdings" panose="05000000000000000000" pitchFamily="2" charset="2"/>
              </a:rPr>
              <a:t>catalítico</a:t>
            </a:r>
            <a:r>
              <a:rPr lang="es-ES" altLang="en-US" sz="1600" b="0" i="0">
                <a:solidFill>
                  <a:schemeClr val="tx1"/>
                </a:solidFill>
                <a:latin typeface="Calibri" panose="020F0502020204030204" pitchFamily="34" charset="0"/>
                <a:sym typeface="Wingdings" panose="05000000000000000000" pitchFamily="2" charset="2"/>
              </a:rPr>
              <a:t>. </a:t>
            </a:r>
          </a:p>
        </p:txBody>
      </p:sp>
      <p:sp>
        <p:nvSpPr>
          <p:cNvPr id="45066" name="Rectangle 3"/>
          <p:cNvSpPr>
            <a:spLocks noChangeArrowheads="1"/>
          </p:cNvSpPr>
          <p:nvPr/>
        </p:nvSpPr>
        <p:spPr bwMode="auto">
          <a:xfrm>
            <a:off x="752475" y="2565400"/>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Craqueo (cracking)</a:t>
            </a:r>
            <a:endParaRPr lang="es-ES" altLang="en-US" sz="2000">
              <a:latin typeface="Calibri" panose="020F0502020204030204" pitchFamily="34" charset="0"/>
            </a:endParaRPr>
          </a:p>
        </p:txBody>
      </p:sp>
      <p:sp>
        <p:nvSpPr>
          <p:cNvPr id="45067" name="Rectangle 3"/>
          <p:cNvSpPr>
            <a:spLocks noChangeArrowheads="1"/>
          </p:cNvSpPr>
          <p:nvPr/>
        </p:nvSpPr>
        <p:spPr bwMode="auto">
          <a:xfrm>
            <a:off x="1331913" y="5157788"/>
            <a:ext cx="7416800"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36830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Clr>
                <a:srgbClr val="000099"/>
              </a:buClr>
              <a:buSzPts val="1600"/>
              <a:buFont typeface="Wingdings" panose="05000000000000000000" pitchFamily="2" charset="2"/>
              <a:buChar char="à"/>
            </a:pPr>
            <a:r>
              <a:rPr lang="es-ES" altLang="en-US" sz="1600" b="0" i="0">
                <a:solidFill>
                  <a:srgbClr val="660033"/>
                </a:solidFill>
                <a:latin typeface="Times New Roman" panose="02020603050405020304" pitchFamily="18" charset="0"/>
              </a:rPr>
              <a:t>En el craqueo térmico (se realiza entre 500 y 900ºC en fase gaseosa, sin catalizadores) se obtienen sobre todo olefinas. </a:t>
            </a:r>
          </a:p>
          <a:p>
            <a:pPr lvl="1" eaLnBrk="1" hangingPunct="1">
              <a:spcBef>
                <a:spcPts val="388"/>
              </a:spcBef>
              <a:buClr>
                <a:srgbClr val="000099"/>
              </a:buClr>
              <a:buSzPts val="1600"/>
              <a:buFont typeface="Wingdings" panose="05000000000000000000" pitchFamily="2" charset="2"/>
              <a:buChar char="à"/>
            </a:pPr>
            <a:r>
              <a:rPr lang="es-ES" altLang="en-US" sz="1600" b="0" i="0">
                <a:solidFill>
                  <a:srgbClr val="660033"/>
                </a:solidFill>
                <a:latin typeface="Times New Roman" panose="02020603050405020304" pitchFamily="18" charset="0"/>
              </a:rPr>
              <a:t>En el craqueo catalítico se usan catalizadores ácidos (sílice-alúmina, fosfatos de aluminio) y no es necesario operar a altas temperaturas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0" descr="http://www.emmexico.com/zeolita0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213100"/>
            <a:ext cx="13271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6084"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6085"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608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3BFDE98-818C-47D9-8189-3DEE89D44346}" type="slidenum">
              <a:rPr kumimoji="0" lang="en-US" altLang="en-US" sz="1400" b="0" i="0">
                <a:solidFill>
                  <a:schemeClr val="tx1"/>
                </a:solidFill>
                <a:latin typeface="Tahoma" panose="020B0604030504040204" pitchFamily="34" charset="0"/>
              </a:rPr>
              <a:pPr algn="r" eaLnBrk="1" hangingPunct="1">
                <a:spcBef>
                  <a:spcPct val="0"/>
                </a:spcBef>
                <a:buClrTx/>
                <a:buFontTx/>
                <a:buNone/>
              </a:pPr>
              <a:t>33</a:t>
            </a:fld>
            <a:endParaRPr kumimoji="0" lang="en-US" altLang="en-US" sz="1400" b="0" i="0">
              <a:solidFill>
                <a:schemeClr val="tx1"/>
              </a:solidFill>
              <a:latin typeface="Tahoma" panose="020B0604030504040204" pitchFamily="34" charset="0"/>
            </a:endParaRPr>
          </a:p>
        </p:txBody>
      </p:sp>
      <p:sp>
        <p:nvSpPr>
          <p:cNvPr id="46087"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Procesos de conversión. Petroquímica</a:t>
            </a:r>
          </a:p>
        </p:txBody>
      </p:sp>
      <p:sp>
        <p:nvSpPr>
          <p:cNvPr id="46088" name="Rectangle 3"/>
          <p:cNvSpPr>
            <a:spLocks noChangeArrowheads="1"/>
          </p:cNvSpPr>
          <p:nvPr/>
        </p:nvSpPr>
        <p:spPr bwMode="auto">
          <a:xfrm>
            <a:off x="968375" y="1882775"/>
            <a:ext cx="7780338"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800000"/>
                </a:solidFill>
                <a:latin typeface="Calibri" panose="020F0502020204030204" pitchFamily="34" charset="0"/>
                <a:sym typeface="Wingdings" panose="05000000000000000000" pitchFamily="2" charset="2"/>
              </a:rPr>
              <a:t>El craqueo catalítico produce gasolinas de mayor índice de octano (ricas en aromáticos y parafinas ramificadas) y menor proporción de olefinas inferiroes que en el craqueo térmico. </a:t>
            </a:r>
          </a:p>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Los primeros catalizadores eran compuestos tipo sílice-aluminio, pero a aprtir de 1962 se empezaron usar las </a:t>
            </a:r>
            <a:r>
              <a:rPr lang="es-ES" altLang="en-US" sz="1600" b="0" i="0" u="sng">
                <a:solidFill>
                  <a:srgbClr val="333333"/>
                </a:solidFill>
                <a:latin typeface="Calibri" panose="020F0502020204030204" pitchFamily="34" charset="0"/>
                <a:sym typeface="Wingdings" panose="05000000000000000000" pitchFamily="2" charset="2"/>
              </a:rPr>
              <a:t>zeolitas</a:t>
            </a:r>
            <a:r>
              <a:rPr lang="es-ES" altLang="en-US" sz="1600" b="0" i="0">
                <a:solidFill>
                  <a:srgbClr val="333333"/>
                </a:solidFill>
                <a:latin typeface="Calibri" panose="020F0502020204030204" pitchFamily="34" charset="0"/>
                <a:sym typeface="Wingdings" panose="05000000000000000000" pitchFamily="2" charset="2"/>
              </a:rPr>
              <a:t> (silicatos alumínicos cristalizados con estructura de tamiz molecular)</a:t>
            </a:r>
          </a:p>
        </p:txBody>
      </p:sp>
      <p:sp>
        <p:nvSpPr>
          <p:cNvPr id="46089" name="Rectangle 3"/>
          <p:cNvSpPr>
            <a:spLocks noChangeArrowheads="1"/>
          </p:cNvSpPr>
          <p:nvPr/>
        </p:nvSpPr>
        <p:spPr bwMode="auto">
          <a:xfrm>
            <a:off x="968375" y="4643438"/>
            <a:ext cx="77803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El procedimiento </a:t>
            </a:r>
            <a:r>
              <a:rPr lang="es-ES" altLang="en-US" sz="1600" b="0" i="0" u="sng">
                <a:solidFill>
                  <a:schemeClr val="tx1"/>
                </a:solidFill>
                <a:latin typeface="Calibri" panose="020F0502020204030204" pitchFamily="34" charset="0"/>
                <a:sym typeface="Wingdings" panose="05000000000000000000" pitchFamily="2" charset="2"/>
              </a:rPr>
              <a:t>Houdry</a:t>
            </a:r>
            <a:r>
              <a:rPr lang="es-ES" altLang="en-US" sz="1600" b="0" i="0">
                <a:solidFill>
                  <a:schemeClr val="tx1"/>
                </a:solidFill>
                <a:latin typeface="Calibri" panose="020F0502020204030204" pitchFamily="34" charset="0"/>
                <a:sym typeface="Wingdings" panose="05000000000000000000" pitchFamily="2" charset="2"/>
              </a:rPr>
              <a:t> en lecho fijo fue el primero en utilizarse (1934). Fue sustituido en 1943 por el procedimiento en lecho fluidizado (usado en la actualidad) y se le identifica con las siglas FCC (</a:t>
            </a:r>
            <a:r>
              <a:rPr lang="es-ES" altLang="en-US" sz="1600" b="0">
                <a:solidFill>
                  <a:schemeClr val="tx1"/>
                </a:solidFill>
                <a:latin typeface="Calibri" panose="020F0502020204030204" pitchFamily="34" charset="0"/>
                <a:sym typeface="Wingdings" panose="05000000000000000000" pitchFamily="2" charset="2"/>
              </a:rPr>
              <a:t>Fluid Catalytic Cracking</a:t>
            </a:r>
            <a:r>
              <a:rPr lang="es-ES" altLang="en-US" sz="1600" b="0" i="0">
                <a:solidFill>
                  <a:schemeClr val="tx1"/>
                </a:solidFill>
                <a:latin typeface="Calibri" panose="020F0502020204030204" pitchFamily="34" charset="0"/>
                <a:sym typeface="Wingdings" panose="05000000000000000000" pitchFamily="2" charset="2"/>
              </a:rPr>
              <a:t>)</a:t>
            </a:r>
          </a:p>
        </p:txBody>
      </p:sp>
      <p:sp>
        <p:nvSpPr>
          <p:cNvPr id="46090" name="Rectangle 3"/>
          <p:cNvSpPr>
            <a:spLocks noChangeArrowheads="1"/>
          </p:cNvSpPr>
          <p:nvPr/>
        </p:nvSpPr>
        <p:spPr bwMode="auto">
          <a:xfrm>
            <a:off x="1692275" y="3605213"/>
            <a:ext cx="68405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36830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Clr>
                <a:srgbClr val="000099"/>
              </a:buClr>
              <a:buSzPts val="1600"/>
              <a:buFont typeface="Wingdings" panose="05000000000000000000" pitchFamily="2" charset="2"/>
              <a:buChar char="à"/>
            </a:pPr>
            <a:r>
              <a:rPr lang="es-ES" altLang="en-US" sz="1600" b="0" i="0">
                <a:solidFill>
                  <a:srgbClr val="660033"/>
                </a:solidFill>
                <a:latin typeface="Times New Roman" panose="02020603050405020304" pitchFamily="18" charset="0"/>
              </a:rPr>
              <a:t>Las zeolitas ejercen una acción de catálisis heterogénea de gran actividad. Son fácilmente separables y recuperables. El tamaño del poro influye mucho en el proceso de conversión (mejores resultados con poros pequeños)</a:t>
            </a:r>
          </a:p>
        </p:txBody>
      </p:sp>
      <p:sp>
        <p:nvSpPr>
          <p:cNvPr id="46091" name="Rectangle 3"/>
          <p:cNvSpPr>
            <a:spLocks noChangeArrowheads="1"/>
          </p:cNvSpPr>
          <p:nvPr/>
        </p:nvSpPr>
        <p:spPr bwMode="auto">
          <a:xfrm>
            <a:off x="968375" y="5580063"/>
            <a:ext cx="7780338"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800000"/>
                </a:solidFill>
                <a:latin typeface="Calibri" panose="020F0502020204030204" pitchFamily="34" charset="0"/>
                <a:sym typeface="Wingdings" panose="05000000000000000000" pitchFamily="2" charset="2"/>
              </a:rPr>
              <a:t>Existe otro procedimiento, el </a:t>
            </a:r>
            <a:r>
              <a:rPr lang="es-ES" altLang="en-US" sz="1600" b="0" i="0" u="sng">
                <a:solidFill>
                  <a:srgbClr val="800000"/>
                </a:solidFill>
                <a:latin typeface="Calibri" panose="020F0502020204030204" pitchFamily="34" charset="0"/>
                <a:sym typeface="Wingdings" panose="05000000000000000000" pitchFamily="2" charset="2"/>
              </a:rPr>
              <a:t>hidrocraqueo</a:t>
            </a:r>
            <a:r>
              <a:rPr lang="es-ES" altLang="en-US" sz="1600" b="0" i="0">
                <a:solidFill>
                  <a:srgbClr val="800000"/>
                </a:solidFill>
                <a:latin typeface="Calibri" panose="020F0502020204030204" pitchFamily="34" charset="0"/>
                <a:sym typeface="Wingdings" panose="05000000000000000000" pitchFamily="2" charset="2"/>
              </a:rPr>
              <a:t>, que se realiza en presencia de hidrógeno y permite obtener fracciones de menor punto de ebullición a partir de fracciones pesadas.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71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71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71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655CE0A-ACBA-4E1C-A4B8-4AD6E5332E1F}" type="slidenum">
              <a:rPr kumimoji="0" lang="en-US" altLang="en-US" sz="1400" b="0" i="0">
                <a:solidFill>
                  <a:schemeClr val="tx1"/>
                </a:solidFill>
                <a:latin typeface="Tahoma" panose="020B0604030504040204" pitchFamily="34" charset="0"/>
              </a:rPr>
              <a:pPr algn="r" eaLnBrk="1" hangingPunct="1">
                <a:spcBef>
                  <a:spcPct val="0"/>
                </a:spcBef>
                <a:buClrTx/>
                <a:buFontTx/>
                <a:buNone/>
              </a:pPr>
              <a:t>34</a:t>
            </a:fld>
            <a:endParaRPr kumimoji="0" lang="en-US" altLang="en-US" sz="1400" b="0" i="0">
              <a:solidFill>
                <a:schemeClr val="tx1"/>
              </a:solidFill>
              <a:latin typeface="Tahoma" panose="020B0604030504040204" pitchFamily="34" charset="0"/>
            </a:endParaRPr>
          </a:p>
        </p:txBody>
      </p:sp>
      <p:sp>
        <p:nvSpPr>
          <p:cNvPr id="47110"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rgbClr val="990033"/>
                </a:solidFill>
                <a:latin typeface="Arial" panose="020B0604020202020204" pitchFamily="34" charset="0"/>
              </a:rPr>
              <a:t>3. El petróleo</a:t>
            </a:r>
            <a:endParaRPr kumimoji="0" lang="es-ES" altLang="en-US" sz="2000" b="0" i="0">
              <a:solidFill>
                <a:schemeClr val="accent1"/>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Procesos de conversión. Petroquímica</a:t>
            </a:r>
          </a:p>
        </p:txBody>
      </p:sp>
      <p:sp>
        <p:nvSpPr>
          <p:cNvPr id="47111" name="Rectangle 3"/>
          <p:cNvSpPr>
            <a:spLocks noChangeArrowheads="1"/>
          </p:cNvSpPr>
          <p:nvPr/>
        </p:nvSpPr>
        <p:spPr bwMode="auto">
          <a:xfrm>
            <a:off x="968375" y="1916113"/>
            <a:ext cx="7780338"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Esta operación se usa para aumentar el índice de octano de las gasolinas procedentes del refino, para preparar supercarburantes. </a:t>
            </a:r>
          </a:p>
        </p:txBody>
      </p:sp>
      <p:sp>
        <p:nvSpPr>
          <p:cNvPr id="47112" name="Rectangle 3"/>
          <p:cNvSpPr>
            <a:spLocks noChangeArrowheads="1"/>
          </p:cNvSpPr>
          <p:nvPr/>
        </p:nvSpPr>
        <p:spPr bwMode="auto">
          <a:xfrm>
            <a:off x="968375" y="2492375"/>
            <a:ext cx="77803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Se parte de la nafta (mezcla de parafinas, naftenos y aromáticos). El reformado catalítico trata de aumentar la proporción en hidrocarburos aromáticos y en parafinas ramificadas, que son las que mayor índice de octano presentan, según el proceso esquemático:</a:t>
            </a:r>
          </a:p>
        </p:txBody>
      </p:sp>
      <p:sp>
        <p:nvSpPr>
          <p:cNvPr id="47113" name="Rectangle 3"/>
          <p:cNvSpPr>
            <a:spLocks noChangeArrowheads="1"/>
          </p:cNvSpPr>
          <p:nvPr/>
        </p:nvSpPr>
        <p:spPr bwMode="auto">
          <a:xfrm>
            <a:off x="1187450" y="3760788"/>
            <a:ext cx="7561263"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à"/>
            </a:pPr>
            <a:r>
              <a:rPr lang="es-ES" altLang="en-US" sz="1600" b="0" i="0">
                <a:solidFill>
                  <a:srgbClr val="800000"/>
                </a:solidFill>
                <a:latin typeface="Times New Roman" panose="02020603050405020304" pitchFamily="18" charset="0"/>
                <a:cs typeface="Times New Roman" panose="02020603050405020304" pitchFamily="18" charset="0"/>
                <a:sym typeface="Wingdings" panose="05000000000000000000" pitchFamily="2" charset="2"/>
              </a:rPr>
              <a:t>La transformación supone una gran fuente de hidrógeno (usado para hidrogenación e hidrodesulfuración) y una fuente potencial de aromáticos (benceno, tolueno, xilenos)</a:t>
            </a:r>
          </a:p>
        </p:txBody>
      </p:sp>
      <p:sp>
        <p:nvSpPr>
          <p:cNvPr id="47114" name="Rectangle 3"/>
          <p:cNvSpPr>
            <a:spLocks noChangeArrowheads="1"/>
          </p:cNvSpPr>
          <p:nvPr/>
        </p:nvSpPr>
        <p:spPr bwMode="auto">
          <a:xfrm>
            <a:off x="752475" y="1484313"/>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Reformado catalítico</a:t>
            </a:r>
            <a:endParaRPr lang="es-ES" altLang="en-US" sz="2000">
              <a:latin typeface="Calibri" panose="020F0502020204030204" pitchFamily="34" charset="0"/>
            </a:endParaRPr>
          </a:p>
        </p:txBody>
      </p:sp>
      <p:pic>
        <p:nvPicPr>
          <p:cNvPr id="471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325813"/>
            <a:ext cx="4786313"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116" name="Rectangle 3"/>
          <p:cNvSpPr>
            <a:spLocks noChangeArrowheads="1"/>
          </p:cNvSpPr>
          <p:nvPr/>
        </p:nvSpPr>
        <p:spPr bwMode="auto">
          <a:xfrm>
            <a:off x="968375" y="4940300"/>
            <a:ext cx="778033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Utiliza tanto fracciones ligeras como naftas y obtiene gas de síntesis en un tratamiento con vapor de agua. </a:t>
            </a:r>
          </a:p>
        </p:txBody>
      </p:sp>
      <p:sp>
        <p:nvSpPr>
          <p:cNvPr id="47117" name="Rectangle 3"/>
          <p:cNvSpPr>
            <a:spLocks noChangeArrowheads="1"/>
          </p:cNvSpPr>
          <p:nvPr/>
        </p:nvSpPr>
        <p:spPr bwMode="auto">
          <a:xfrm>
            <a:off x="752475" y="4508500"/>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Reformado con vapor</a:t>
            </a:r>
            <a:endParaRPr lang="es-ES" altLang="en-US" sz="2000">
              <a:latin typeface="Calibri" panose="020F0502020204030204" pitchFamily="34" charset="0"/>
            </a:endParaRPr>
          </a:p>
        </p:txBody>
      </p:sp>
      <p:pic>
        <p:nvPicPr>
          <p:cNvPr id="471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075" y="5391150"/>
            <a:ext cx="3790950" cy="690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119" name="Rectangle 3"/>
          <p:cNvSpPr>
            <a:spLocks noChangeArrowheads="1"/>
          </p:cNvSpPr>
          <p:nvPr/>
        </p:nvSpPr>
        <p:spPr bwMode="auto">
          <a:xfrm>
            <a:off x="1187450" y="6113463"/>
            <a:ext cx="75612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à"/>
            </a:pPr>
            <a:r>
              <a:rPr lang="es-ES" altLang="en-US" sz="1600" b="0" i="0">
                <a:solidFill>
                  <a:srgbClr val="800000"/>
                </a:solidFill>
                <a:latin typeface="Times New Roman" panose="02020603050405020304" pitchFamily="18" charset="0"/>
                <a:cs typeface="Times New Roman" panose="02020603050405020304" pitchFamily="18" charset="0"/>
                <a:sym typeface="Wingdings" panose="05000000000000000000" pitchFamily="2" charset="2"/>
              </a:rPr>
              <a:t>Cuando se quiere producir hidrógeno, se usa la segunda reacción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3.bp.blogspot.com/_5pUj3o_FIUQ/S-omJbj1T-I/AAAAAAAAABE/6jwyvLyfC34/s1600/petr%25F3leo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3716338"/>
            <a:ext cx="2274887"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8132"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8133"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813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F79F190-5AED-4727-AC65-F7F954D8B214}" type="slidenum">
              <a:rPr kumimoji="0" lang="en-US" altLang="en-US" sz="1400" b="0" i="0">
                <a:solidFill>
                  <a:schemeClr val="tx1"/>
                </a:solidFill>
                <a:latin typeface="Tahoma" panose="020B0604030504040204" pitchFamily="34" charset="0"/>
              </a:rPr>
              <a:pPr algn="r" eaLnBrk="1" hangingPunct="1">
                <a:spcBef>
                  <a:spcPct val="0"/>
                </a:spcBef>
                <a:buClrTx/>
                <a:buFontTx/>
                <a:buNone/>
              </a:pPr>
              <a:t>35</a:t>
            </a:fld>
            <a:endParaRPr kumimoji="0" lang="en-US" altLang="en-US" sz="1400" b="0" i="0">
              <a:solidFill>
                <a:schemeClr val="tx1"/>
              </a:solidFill>
              <a:latin typeface="Tahoma" panose="020B0604030504040204" pitchFamily="34" charset="0"/>
            </a:endParaRPr>
          </a:p>
        </p:txBody>
      </p:sp>
      <p:sp>
        <p:nvSpPr>
          <p:cNvPr id="48135"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70C0"/>
                </a:solidFill>
                <a:latin typeface="Arial" panose="020B0604020202020204" pitchFamily="34" charset="0"/>
              </a:rPr>
              <a:t>4. Gas natural</a:t>
            </a:r>
          </a:p>
        </p:txBody>
      </p:sp>
      <p:sp>
        <p:nvSpPr>
          <p:cNvPr id="48136" name="Rectangle 15"/>
          <p:cNvSpPr>
            <a:spLocks noChangeArrowheads="1"/>
          </p:cNvSpPr>
          <p:nvPr/>
        </p:nvSpPr>
        <p:spPr bwMode="auto">
          <a:xfrm>
            <a:off x="684213" y="1341438"/>
            <a:ext cx="792003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292929"/>
                </a:solidFill>
                <a:latin typeface="Calibri" panose="020F0502020204030204" pitchFamily="34" charset="0"/>
              </a:rPr>
              <a:t>El gas natural es una mezcla de gases de hasta 4 átomos de carbono, principalmente metano, y otros gases (H</a:t>
            </a:r>
            <a:r>
              <a:rPr kumimoji="0" lang="es-ES" altLang="en-US" sz="1800" b="0" i="0" baseline="-25000">
                <a:solidFill>
                  <a:srgbClr val="292929"/>
                </a:solidFill>
                <a:latin typeface="Calibri" panose="020F0502020204030204" pitchFamily="34" charset="0"/>
              </a:rPr>
              <a:t>2</a:t>
            </a:r>
            <a:r>
              <a:rPr kumimoji="0" lang="es-ES" altLang="en-US" sz="1800" b="0" i="0">
                <a:solidFill>
                  <a:srgbClr val="292929"/>
                </a:solidFill>
                <a:latin typeface="Calibri" panose="020F0502020204030204" pitchFamily="34" charset="0"/>
              </a:rPr>
              <a:t>S, CO</a:t>
            </a:r>
            <a:r>
              <a:rPr kumimoji="0" lang="es-ES" altLang="en-US" sz="1800" b="0" i="0" baseline="-25000">
                <a:solidFill>
                  <a:srgbClr val="292929"/>
                </a:solidFill>
                <a:latin typeface="Calibri" panose="020F0502020204030204" pitchFamily="34" charset="0"/>
              </a:rPr>
              <a:t>2</a:t>
            </a:r>
            <a:r>
              <a:rPr kumimoji="0" lang="es-ES" altLang="en-US" sz="1800" b="0" i="0">
                <a:solidFill>
                  <a:srgbClr val="292929"/>
                </a:solidFill>
                <a:latin typeface="Calibri" panose="020F0502020204030204" pitchFamily="34" charset="0"/>
              </a:rPr>
              <a:t>, N</a:t>
            </a:r>
            <a:r>
              <a:rPr kumimoji="0" lang="es-ES" altLang="en-US" sz="1800" b="0" i="0" baseline="-25000">
                <a:solidFill>
                  <a:srgbClr val="292929"/>
                </a:solidFill>
                <a:latin typeface="Calibri" panose="020F0502020204030204" pitchFamily="34" charset="0"/>
              </a:rPr>
              <a:t>2</a:t>
            </a:r>
            <a:r>
              <a:rPr kumimoji="0" lang="es-ES" altLang="en-US" sz="1800" b="0" i="0">
                <a:solidFill>
                  <a:srgbClr val="292929"/>
                </a:solidFill>
                <a:latin typeface="Calibri" panose="020F0502020204030204" pitchFamily="34" charset="0"/>
              </a:rPr>
              <a:t>, He).</a:t>
            </a:r>
          </a:p>
          <a:p>
            <a:pPr eaLnBrk="1" hangingPunct="1">
              <a:spcBef>
                <a:spcPts val="600"/>
              </a:spcBef>
              <a:buClr>
                <a:srgbClr val="FF0000"/>
              </a:buClr>
            </a:pPr>
            <a:r>
              <a:rPr kumimoji="0" lang="es-ES" altLang="en-US" sz="1800" b="0" i="0">
                <a:solidFill>
                  <a:srgbClr val="292929"/>
                </a:solidFill>
                <a:latin typeface="Calibri" panose="020F0502020204030204" pitchFamily="34" charset="0"/>
              </a:rPr>
              <a:t>Hay dos tipos de gas natural:</a:t>
            </a:r>
          </a:p>
        </p:txBody>
      </p:sp>
      <p:pic>
        <p:nvPicPr>
          <p:cNvPr id="48137" name="Picture 4" descr="https://www.ign.ren.pt/image/image_gallery?uuid=55bf05da-07c6-4fe2-92ea-c5810eb8c45f&amp;groupId=10155&amp;t=12938076033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1989138"/>
            <a:ext cx="2490787"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598988"/>
            <a:ext cx="5470525" cy="206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9" name="Rectangle 15"/>
          <p:cNvSpPr>
            <a:spLocks noChangeArrowheads="1"/>
          </p:cNvSpPr>
          <p:nvPr/>
        </p:nvSpPr>
        <p:spPr bwMode="auto">
          <a:xfrm>
            <a:off x="684213" y="2463800"/>
            <a:ext cx="5367337"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60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Asociado a yacimientos de petróleo. La proporción de metano no pasa del 70%</a:t>
            </a:r>
            <a:endParaRPr kumimoji="0" lang="es-ES" altLang="en-US" sz="1600" b="0">
              <a:solidFill>
                <a:srgbClr val="000099"/>
              </a:solidFill>
              <a:latin typeface="Calibri" panose="020F0502020204030204" pitchFamily="34" charset="0"/>
            </a:endParaRPr>
          </a:p>
          <a:p>
            <a:pPr lvl="1" eaLnBrk="1" hangingPunct="1">
              <a:spcBef>
                <a:spcPts val="60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Gas seco originado por fermentación anaeróbica de materia orgánica. La composición en metano alcanza el 90%.</a:t>
            </a:r>
          </a:p>
          <a:p>
            <a:pPr lvl="1" eaLnBrk="1" hangingPunct="1">
              <a:spcBef>
                <a:spcPts val="600"/>
              </a:spcBef>
              <a:buClr>
                <a:srgbClr val="7030A0"/>
              </a:buClr>
              <a:buFont typeface="Wingdings" panose="05000000000000000000" pitchFamily="2" charset="2"/>
              <a:buChar char="§"/>
            </a:pPr>
            <a:r>
              <a:rPr kumimoji="0" lang="es-ES" altLang="en-US" sz="1600" b="0" i="0">
                <a:solidFill>
                  <a:srgbClr val="000099"/>
                </a:solidFill>
                <a:latin typeface="Calibri" panose="020F0502020204030204" pitchFamily="34" charset="0"/>
              </a:rPr>
              <a:t>Denominaciones de los gases contenidos en la mezcla (gases del petróleo):</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91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491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91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84DC39F-BDDC-46E7-A38C-DEA51FF1E121}" type="slidenum">
              <a:rPr kumimoji="0" lang="en-US" altLang="en-US" sz="1400" b="0" i="0">
                <a:solidFill>
                  <a:schemeClr val="tx1"/>
                </a:solidFill>
                <a:latin typeface="Tahoma" panose="020B0604030504040204" pitchFamily="34" charset="0"/>
              </a:rPr>
              <a:pPr algn="r" eaLnBrk="1" hangingPunct="1">
                <a:spcBef>
                  <a:spcPct val="0"/>
                </a:spcBef>
                <a:buClrTx/>
                <a:buFontTx/>
                <a:buNone/>
              </a:pPr>
              <a:t>36</a:t>
            </a:fld>
            <a:endParaRPr kumimoji="0" lang="en-US" altLang="en-US" sz="1400" b="0" i="0">
              <a:solidFill>
                <a:schemeClr val="tx1"/>
              </a:solidFill>
              <a:latin typeface="Tahoma" panose="020B0604030504040204" pitchFamily="34" charset="0"/>
            </a:endParaRPr>
          </a:p>
        </p:txBody>
      </p:sp>
      <p:sp>
        <p:nvSpPr>
          <p:cNvPr id="49158"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4. Gas natural</a:t>
            </a:r>
          </a:p>
        </p:txBody>
      </p:sp>
      <p:sp>
        <p:nvSpPr>
          <p:cNvPr id="49159" name="Rectangle 3"/>
          <p:cNvSpPr>
            <a:spLocks noChangeArrowheads="1"/>
          </p:cNvSpPr>
          <p:nvPr/>
        </p:nvSpPr>
        <p:spPr bwMode="auto">
          <a:xfrm>
            <a:off x="827088" y="1196975"/>
            <a:ext cx="77803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De acuerdo a su composición en ácidos, el gas natural se clasifica en </a:t>
            </a:r>
            <a:r>
              <a:rPr lang="es-ES" altLang="en-US" sz="1600" b="0">
                <a:solidFill>
                  <a:srgbClr val="333333"/>
                </a:solidFill>
                <a:latin typeface="Calibri" panose="020F0502020204030204" pitchFamily="34" charset="0"/>
                <a:sym typeface="Wingdings" panose="05000000000000000000" pitchFamily="2" charset="2"/>
              </a:rPr>
              <a:t>gas ácido</a:t>
            </a:r>
            <a:r>
              <a:rPr lang="es-ES" altLang="en-US" sz="1600" b="0" i="0">
                <a:solidFill>
                  <a:srgbClr val="333333"/>
                </a:solidFill>
                <a:latin typeface="Calibri" panose="020F0502020204030204" pitchFamily="34" charset="0"/>
                <a:sym typeface="Wingdings" panose="05000000000000000000" pitchFamily="2" charset="2"/>
              </a:rPr>
              <a:t> y en </a:t>
            </a:r>
            <a:r>
              <a:rPr lang="es-ES" altLang="en-US" sz="1600" b="0">
                <a:solidFill>
                  <a:srgbClr val="333333"/>
                </a:solidFill>
                <a:latin typeface="Calibri" panose="020F0502020204030204" pitchFamily="34" charset="0"/>
                <a:sym typeface="Wingdings" panose="05000000000000000000" pitchFamily="2" charset="2"/>
              </a:rPr>
              <a:t>gas dulce</a:t>
            </a:r>
            <a:r>
              <a:rPr lang="es-ES" altLang="en-US" sz="1600" b="0" i="0">
                <a:solidFill>
                  <a:srgbClr val="333333"/>
                </a:solidFill>
                <a:latin typeface="Calibri" panose="020F0502020204030204" pitchFamily="34" charset="0"/>
                <a:sym typeface="Wingdings" panose="05000000000000000000" pitchFamily="2" charset="2"/>
              </a:rPr>
              <a:t>. El primero incluye compuestos como H</a:t>
            </a:r>
            <a:r>
              <a:rPr lang="es-ES" altLang="en-US" sz="1600" b="0" i="0" baseline="-25000">
                <a:solidFill>
                  <a:srgbClr val="333333"/>
                </a:solidFill>
                <a:latin typeface="Calibri" panose="020F0502020204030204" pitchFamily="34" charset="0"/>
                <a:sym typeface="Wingdings" panose="05000000000000000000" pitchFamily="2" charset="2"/>
              </a:rPr>
              <a:t>2</a:t>
            </a:r>
            <a:r>
              <a:rPr lang="es-ES" altLang="en-US" sz="1600" b="0" i="0">
                <a:solidFill>
                  <a:srgbClr val="333333"/>
                </a:solidFill>
                <a:latin typeface="Calibri" panose="020F0502020204030204" pitchFamily="34" charset="0"/>
                <a:sym typeface="Wingdings" panose="05000000000000000000" pitchFamily="2" charset="2"/>
              </a:rPr>
              <a:t>S y CO</a:t>
            </a:r>
            <a:r>
              <a:rPr lang="es-ES" altLang="en-US" sz="1600" b="0" i="0" baseline="-25000">
                <a:solidFill>
                  <a:srgbClr val="333333"/>
                </a:solidFill>
                <a:latin typeface="Calibri" panose="020F0502020204030204" pitchFamily="34" charset="0"/>
                <a:sym typeface="Wingdings" panose="05000000000000000000" pitchFamily="2" charset="2"/>
              </a:rPr>
              <a:t>2</a:t>
            </a:r>
            <a:r>
              <a:rPr lang="es-ES" altLang="en-US" sz="1600" b="0" i="0">
                <a:solidFill>
                  <a:srgbClr val="333333"/>
                </a:solidFill>
                <a:latin typeface="Calibri" panose="020F0502020204030204" pitchFamily="34" charset="0"/>
                <a:sym typeface="Wingdings" panose="05000000000000000000" pitchFamily="2" charset="2"/>
              </a:rPr>
              <a:t>, mientras el segundo carece de ellos.</a:t>
            </a:r>
          </a:p>
        </p:txBody>
      </p:sp>
      <p:sp>
        <p:nvSpPr>
          <p:cNvPr id="49160" name="Rectangle 3"/>
          <p:cNvSpPr>
            <a:spLocks noChangeArrowheads="1"/>
          </p:cNvSpPr>
          <p:nvPr/>
        </p:nvSpPr>
        <p:spPr bwMode="auto">
          <a:xfrm>
            <a:off x="827088" y="2028825"/>
            <a:ext cx="77803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Se han propuesto dos hipótesis para justificar la formación del gas natural:</a:t>
            </a:r>
          </a:p>
        </p:txBody>
      </p:sp>
      <p:sp>
        <p:nvSpPr>
          <p:cNvPr id="49161" name="Rectangle 3"/>
          <p:cNvSpPr>
            <a:spLocks noChangeArrowheads="1"/>
          </p:cNvSpPr>
          <p:nvPr/>
        </p:nvSpPr>
        <p:spPr bwMode="auto">
          <a:xfrm>
            <a:off x="1046163" y="2359025"/>
            <a:ext cx="75612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à"/>
            </a:pPr>
            <a:r>
              <a:rPr lang="es-ES" altLang="en-US" sz="1600" b="0" i="0">
                <a:solidFill>
                  <a:srgbClr val="800000"/>
                </a:solidFill>
                <a:latin typeface="Times New Roman" panose="02020603050405020304" pitchFamily="18" charset="0"/>
                <a:cs typeface="Times New Roman" panose="02020603050405020304" pitchFamily="18" charset="0"/>
                <a:sym typeface="Wingdings" panose="05000000000000000000" pitchFamily="2" charset="2"/>
              </a:rPr>
              <a:t>1) Por procesos bioquímicos de origen bacteriano desarrollados en las lagunas continentales, conducentes al </a:t>
            </a:r>
            <a:r>
              <a:rPr lang="es-ES" altLang="en-US" sz="1600" b="0">
                <a:solidFill>
                  <a:srgbClr val="800000"/>
                </a:solidFill>
                <a:latin typeface="Times New Roman" panose="02020603050405020304" pitchFamily="18" charset="0"/>
                <a:cs typeface="Times New Roman" panose="02020603050405020304" pitchFamily="18" charset="0"/>
                <a:sym typeface="Wingdings" panose="05000000000000000000" pitchFamily="2" charset="2"/>
              </a:rPr>
              <a:t>gas de los pantanos</a:t>
            </a:r>
            <a:r>
              <a:rPr lang="es-ES" altLang="en-US" sz="1600" b="0" i="0">
                <a:solidFill>
                  <a:srgbClr val="800000"/>
                </a:solidFill>
                <a:latin typeface="Times New Roman" panose="02020603050405020304" pitchFamily="18" charset="0"/>
                <a:cs typeface="Times New Roman" panose="02020603050405020304" pitchFamily="18" charset="0"/>
                <a:sym typeface="Wingdings" panose="05000000000000000000" pitchFamily="2" charset="2"/>
              </a:rPr>
              <a:t>. Pero esta teoría no justifica la presencia de hidrocarburos superiores a CH</a:t>
            </a:r>
            <a:r>
              <a:rPr lang="es-ES" altLang="en-US" sz="1600" b="0" i="0" baseline="-25000">
                <a:solidFill>
                  <a:srgbClr val="800000"/>
                </a:solidFill>
                <a:latin typeface="Times New Roman" panose="02020603050405020304" pitchFamily="18" charset="0"/>
                <a:cs typeface="Times New Roman" panose="02020603050405020304" pitchFamily="18" charset="0"/>
                <a:sym typeface="Wingdings" panose="05000000000000000000" pitchFamily="2" charset="2"/>
              </a:rPr>
              <a:t>4</a:t>
            </a:r>
            <a:r>
              <a:rPr lang="es-ES" altLang="en-US" sz="1600" b="0" i="0">
                <a:solidFill>
                  <a:srgbClr val="800000"/>
                </a:solidFill>
                <a:latin typeface="Times New Roman" panose="02020603050405020304" pitchFamily="18" charset="0"/>
                <a:cs typeface="Times New Roman" panose="02020603050405020304" pitchFamily="18" charset="0"/>
                <a:sym typeface="Wingdings" panose="05000000000000000000" pitchFamily="2" charset="2"/>
              </a:rPr>
              <a:t>.</a:t>
            </a:r>
          </a:p>
          <a:p>
            <a:pPr eaLnBrk="1" hangingPunct="1">
              <a:buClr>
                <a:srgbClr val="595985"/>
              </a:buClr>
              <a:buFont typeface="Wingdings" panose="05000000000000000000" pitchFamily="2" charset="2"/>
              <a:buChar char="à"/>
            </a:pPr>
            <a:r>
              <a:rPr lang="es-ES" altLang="en-US" sz="1600" b="0" i="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2) con el mismo origen que el petróleo, formándose el gas natural por un craqueo térmico de moléculas superiores. </a:t>
            </a:r>
          </a:p>
        </p:txBody>
      </p:sp>
      <p:pic>
        <p:nvPicPr>
          <p:cNvPr id="49162" name="Picture 13" descr="http://3.bp.blogspot.com/-veLiQ2HYYoo/UGR_RrK2M0I/AAAAAAAAAVM/VCqTdENAE3U/s1600/Prospeccion_petrole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3933825"/>
            <a:ext cx="2436813"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1 Rectángulo"/>
          <p:cNvSpPr>
            <a:spLocks noChangeArrowheads="1"/>
          </p:cNvSpPr>
          <p:nvPr/>
        </p:nvSpPr>
        <p:spPr bwMode="auto">
          <a:xfrm>
            <a:off x="2843213" y="3933825"/>
            <a:ext cx="5832475"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C00000"/>
              </a:buClr>
              <a:buFont typeface="Wingdings" panose="05000000000000000000" pitchFamily="2" charset="2"/>
              <a:buChar char="ß"/>
            </a:pPr>
            <a:r>
              <a:rPr lang="es-ES" altLang="en-US" sz="1400" b="0" i="0">
                <a:latin typeface="Tempus Sans ITC" panose="04020404030D07020202" pitchFamily="82" charset="0"/>
                <a:cs typeface="Times New Roman" panose="02020603050405020304" pitchFamily="18" charset="0"/>
                <a:sym typeface="Wingdings" panose="05000000000000000000" pitchFamily="2" charset="2"/>
              </a:rPr>
              <a:t>En ocasiones, el gas natural se encuentra como producto único en los yacimientos. En otras, ocupa la parte superior de yacimientos petrolíferos, el petróleo la parte media y el agua la parte inferior</a:t>
            </a:r>
          </a:p>
          <a:p>
            <a:pPr eaLnBrk="1" hangingPunct="1">
              <a:buClr>
                <a:srgbClr val="C00000"/>
              </a:buClr>
              <a:buFont typeface="Wingdings" panose="05000000000000000000" pitchFamily="2" charset="2"/>
              <a:buChar char="ß"/>
            </a:pPr>
            <a:r>
              <a:rPr lang="es-ES" altLang="en-US" sz="1400" b="0" i="0">
                <a:latin typeface="Tempus Sans ITC" panose="04020404030D07020202" pitchFamily="82" charset="0"/>
                <a:cs typeface="Times New Roman" panose="02020603050405020304" pitchFamily="18" charset="0"/>
                <a:sym typeface="Wingdings" panose="05000000000000000000" pitchFamily="2" charset="2"/>
              </a:rPr>
              <a:t>En las primeras explotaciones, el gas natural se quemaba por resultar inservible. Actualmente, con el desarrollo de medios de transporte (gasoductos terrestres y submarinos, o licuado y transportado en barcos metaneros), se suministra de forma global</a:t>
            </a:r>
          </a:p>
        </p:txBody>
      </p:sp>
      <p:sp>
        <p:nvSpPr>
          <p:cNvPr id="49164" name="Rectangle 3"/>
          <p:cNvSpPr>
            <a:spLocks noChangeArrowheads="1"/>
          </p:cNvSpPr>
          <p:nvPr/>
        </p:nvSpPr>
        <p:spPr bwMode="auto">
          <a:xfrm>
            <a:off x="2843213" y="5661025"/>
            <a:ext cx="59055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à"/>
            </a:pPr>
            <a:r>
              <a:rPr lang="es-ES" altLang="en-US" sz="1600" b="0" i="0">
                <a:solidFill>
                  <a:srgbClr val="800000"/>
                </a:solidFill>
                <a:latin typeface="Times New Roman" panose="02020603050405020304" pitchFamily="18" charset="0"/>
                <a:cs typeface="Times New Roman" panose="02020603050405020304" pitchFamily="18" charset="0"/>
                <a:sym typeface="Wingdings" panose="05000000000000000000" pitchFamily="2" charset="2"/>
              </a:rPr>
              <a:t>Por su alto poder calorífico, su combustión limpia y su coste (a pesar del transporte) ha desplazado a otras fuentes energéticas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9863" y="3541713"/>
            <a:ext cx="6264275" cy="290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79"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0180"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0181"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0182"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39D914A-4605-4988-93B9-AB7CAED75251}" type="slidenum">
              <a:rPr kumimoji="0" lang="en-US" altLang="en-US" sz="1400" b="0" i="0">
                <a:solidFill>
                  <a:schemeClr val="tx1"/>
                </a:solidFill>
                <a:latin typeface="Tahoma" panose="020B0604030504040204" pitchFamily="34" charset="0"/>
              </a:rPr>
              <a:pPr algn="r" eaLnBrk="1" hangingPunct="1">
                <a:spcBef>
                  <a:spcPct val="0"/>
                </a:spcBef>
                <a:buClrTx/>
                <a:buFontTx/>
                <a:buNone/>
              </a:pPr>
              <a:t>37</a:t>
            </a:fld>
            <a:endParaRPr kumimoji="0" lang="en-US" altLang="en-US" sz="1400" b="0" i="0">
              <a:solidFill>
                <a:schemeClr val="tx1"/>
              </a:solidFill>
              <a:latin typeface="Tahoma" panose="020B0604030504040204" pitchFamily="34" charset="0"/>
            </a:endParaRPr>
          </a:p>
        </p:txBody>
      </p:sp>
      <p:sp>
        <p:nvSpPr>
          <p:cNvPr id="50183"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4. Gas natural</a:t>
            </a:r>
          </a:p>
        </p:txBody>
      </p:sp>
      <p:sp>
        <p:nvSpPr>
          <p:cNvPr id="50184" name="Rectangle 3"/>
          <p:cNvSpPr>
            <a:spLocks noChangeArrowheads="1"/>
          </p:cNvSpPr>
          <p:nvPr/>
        </p:nvSpPr>
        <p:spPr bwMode="auto">
          <a:xfrm>
            <a:off x="968375" y="1754188"/>
            <a:ext cx="77803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Se eliminan los gases que acompañan al gas natural (sobre todo H</a:t>
            </a:r>
            <a:r>
              <a:rPr lang="es-ES" altLang="en-US" sz="1600" b="0" i="0" baseline="-25000">
                <a:solidFill>
                  <a:srgbClr val="333333"/>
                </a:solidFill>
                <a:latin typeface="Calibri" panose="020F0502020204030204" pitchFamily="34" charset="0"/>
                <a:sym typeface="Wingdings" panose="05000000000000000000" pitchFamily="2" charset="2"/>
              </a:rPr>
              <a:t>2</a:t>
            </a:r>
            <a:r>
              <a:rPr lang="es-ES" altLang="en-US" sz="1600" b="0" i="0">
                <a:solidFill>
                  <a:srgbClr val="333333"/>
                </a:solidFill>
                <a:latin typeface="Calibri" panose="020F0502020204030204" pitchFamily="34" charset="0"/>
                <a:sym typeface="Wingdings" panose="05000000000000000000" pitchFamily="2" charset="2"/>
              </a:rPr>
              <a:t>S y CO</a:t>
            </a:r>
            <a:r>
              <a:rPr lang="es-ES" altLang="en-US" sz="1600" b="0" i="0" baseline="-25000">
                <a:solidFill>
                  <a:srgbClr val="333333"/>
                </a:solidFill>
                <a:latin typeface="Calibri" panose="020F0502020204030204" pitchFamily="34" charset="0"/>
                <a:sym typeface="Wingdings" panose="05000000000000000000" pitchFamily="2" charset="2"/>
              </a:rPr>
              <a:t>2</a:t>
            </a:r>
            <a:r>
              <a:rPr lang="es-ES" altLang="en-US" sz="1600" b="0" i="0">
                <a:solidFill>
                  <a:srgbClr val="333333"/>
                </a:solidFill>
                <a:latin typeface="Calibri" panose="020F0502020204030204" pitchFamily="34" charset="0"/>
                <a:sym typeface="Wingdings" panose="05000000000000000000" pitchFamily="2" charset="2"/>
              </a:rPr>
              <a:t>). Se elimina también el agua para evitar condensaciones durante su tratamiento posterior. Según el uso que se le va a dar, también se eliminan otros gases (N</a:t>
            </a:r>
            <a:r>
              <a:rPr lang="es-ES" altLang="en-US" sz="1600" b="0" i="0" baseline="-25000">
                <a:solidFill>
                  <a:srgbClr val="333333"/>
                </a:solidFill>
                <a:latin typeface="Calibri" panose="020F0502020204030204" pitchFamily="34" charset="0"/>
                <a:sym typeface="Wingdings" panose="05000000000000000000" pitchFamily="2" charset="2"/>
              </a:rPr>
              <a:t>2</a:t>
            </a:r>
            <a:r>
              <a:rPr lang="es-ES" altLang="en-US" sz="1600" b="0" i="0">
                <a:solidFill>
                  <a:srgbClr val="333333"/>
                </a:solidFill>
                <a:latin typeface="Calibri" panose="020F0502020204030204" pitchFamily="34" charset="0"/>
                <a:sym typeface="Wingdings" panose="05000000000000000000" pitchFamily="2" charset="2"/>
              </a:rPr>
              <a:t>, He). </a:t>
            </a:r>
          </a:p>
        </p:txBody>
      </p:sp>
      <p:sp>
        <p:nvSpPr>
          <p:cNvPr id="50185" name="Rectangle 3"/>
          <p:cNvSpPr>
            <a:spLocks noChangeArrowheads="1"/>
          </p:cNvSpPr>
          <p:nvPr/>
        </p:nvSpPr>
        <p:spPr bwMode="auto">
          <a:xfrm>
            <a:off x="968375" y="2586038"/>
            <a:ext cx="77803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Tras estos tratamientos, el gas natural queda compuesto solo de C</a:t>
            </a:r>
            <a:r>
              <a:rPr lang="es-ES" altLang="en-US" sz="1600" b="0" i="0" baseline="-25000">
                <a:solidFill>
                  <a:schemeClr val="tx1"/>
                </a:solidFill>
                <a:latin typeface="Calibri" panose="020F0502020204030204" pitchFamily="34" charset="0"/>
                <a:sym typeface="Wingdings" panose="05000000000000000000" pitchFamily="2" charset="2"/>
              </a:rPr>
              <a:t>1</a:t>
            </a:r>
            <a:r>
              <a:rPr lang="es-ES" altLang="en-US" sz="1600" b="0" i="0">
                <a:solidFill>
                  <a:schemeClr val="tx1"/>
                </a:solidFill>
                <a:latin typeface="Calibri" panose="020F0502020204030204" pitchFamily="34" charset="0"/>
                <a:sym typeface="Wingdings" panose="05000000000000000000" pitchFamily="2" charset="2"/>
              </a:rPr>
              <a:t>, C</a:t>
            </a:r>
            <a:r>
              <a:rPr lang="es-ES" altLang="en-US" sz="1600" b="0" i="0" baseline="-25000">
                <a:solidFill>
                  <a:schemeClr val="tx1"/>
                </a:solidFill>
                <a:latin typeface="Calibri" panose="020F0502020204030204" pitchFamily="34" charset="0"/>
                <a:sym typeface="Wingdings" panose="05000000000000000000" pitchFamily="2" charset="2"/>
              </a:rPr>
              <a:t>2</a:t>
            </a:r>
            <a:r>
              <a:rPr lang="es-ES" altLang="en-US" sz="1600" b="0" i="0">
                <a:solidFill>
                  <a:schemeClr val="tx1"/>
                </a:solidFill>
                <a:latin typeface="Calibri" panose="020F0502020204030204" pitchFamily="34" charset="0"/>
                <a:sym typeface="Wingdings" panose="05000000000000000000" pitchFamily="2" charset="2"/>
              </a:rPr>
              <a:t>, C</a:t>
            </a:r>
            <a:r>
              <a:rPr lang="es-ES" altLang="en-US" sz="1600" b="0" i="0" baseline="-25000">
                <a:solidFill>
                  <a:schemeClr val="tx1"/>
                </a:solidFill>
                <a:latin typeface="Calibri" panose="020F0502020204030204" pitchFamily="34" charset="0"/>
                <a:sym typeface="Wingdings" panose="05000000000000000000" pitchFamily="2" charset="2"/>
              </a:rPr>
              <a:t>3</a:t>
            </a:r>
            <a:r>
              <a:rPr lang="es-ES" altLang="en-US" sz="1600" b="0" i="0">
                <a:solidFill>
                  <a:schemeClr val="tx1"/>
                </a:solidFill>
                <a:latin typeface="Calibri" panose="020F0502020204030204" pitchFamily="34" charset="0"/>
                <a:sym typeface="Wingdings" panose="05000000000000000000" pitchFamily="2" charset="2"/>
              </a:rPr>
              <a:t> y C</a:t>
            </a:r>
            <a:r>
              <a:rPr lang="es-ES" altLang="en-US" sz="1600" b="0" i="0" baseline="-25000">
                <a:solidFill>
                  <a:schemeClr val="tx1"/>
                </a:solidFill>
                <a:latin typeface="Calibri" panose="020F0502020204030204" pitchFamily="34" charset="0"/>
                <a:sym typeface="Wingdings" panose="05000000000000000000" pitchFamily="2" charset="2"/>
              </a:rPr>
              <a:t>4</a:t>
            </a:r>
            <a:r>
              <a:rPr lang="es-ES" altLang="en-US" sz="1600" b="0" i="0">
                <a:solidFill>
                  <a:schemeClr val="tx1"/>
                </a:solidFill>
                <a:latin typeface="Calibri" panose="020F0502020204030204" pitchFamily="34" charset="0"/>
                <a:sym typeface="Wingdings" panose="05000000000000000000" pitchFamily="2" charset="2"/>
              </a:rPr>
              <a:t>.</a:t>
            </a:r>
          </a:p>
        </p:txBody>
      </p:sp>
      <p:sp>
        <p:nvSpPr>
          <p:cNvPr id="50186" name="Rectangle 3"/>
          <p:cNvSpPr>
            <a:spLocks noChangeArrowheads="1"/>
          </p:cNvSpPr>
          <p:nvPr/>
        </p:nvSpPr>
        <p:spPr bwMode="auto">
          <a:xfrm>
            <a:off x="752475" y="1341438"/>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Tratamientos previos</a:t>
            </a:r>
            <a:endParaRPr lang="es-ES" altLang="en-US" sz="2000">
              <a:latin typeface="Calibri" panose="020F0502020204030204" pitchFamily="34" charset="0"/>
            </a:endParaRPr>
          </a:p>
        </p:txBody>
      </p:sp>
      <p:sp>
        <p:nvSpPr>
          <p:cNvPr id="50187" name="Rectangle 3"/>
          <p:cNvSpPr>
            <a:spLocks noChangeArrowheads="1"/>
          </p:cNvSpPr>
          <p:nvPr/>
        </p:nvSpPr>
        <p:spPr bwMode="auto">
          <a:xfrm>
            <a:off x="752475" y="3141663"/>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Utilización del gas natural</a:t>
            </a:r>
            <a:endParaRPr lang="es-ES" altLang="en-US" sz="200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12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12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12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8560EE8-73AE-40D4-A210-94D8F0D84165}" type="slidenum">
              <a:rPr kumimoji="0" lang="en-US" altLang="en-US" sz="1400" b="0" i="0">
                <a:solidFill>
                  <a:schemeClr val="tx1"/>
                </a:solidFill>
                <a:latin typeface="Tahoma" panose="020B0604030504040204" pitchFamily="34" charset="0"/>
              </a:rPr>
              <a:pPr algn="r" eaLnBrk="1" hangingPunct="1">
                <a:spcBef>
                  <a:spcPct val="0"/>
                </a:spcBef>
                <a:buClrTx/>
                <a:buFontTx/>
                <a:buNone/>
              </a:pPr>
              <a:t>38</a:t>
            </a:fld>
            <a:endParaRPr kumimoji="0" lang="en-US" altLang="en-US" sz="1400" b="0" i="0">
              <a:solidFill>
                <a:schemeClr val="tx1"/>
              </a:solidFill>
              <a:latin typeface="Tahoma" panose="020B0604030504040204" pitchFamily="34" charset="0"/>
            </a:endParaRPr>
          </a:p>
        </p:txBody>
      </p:sp>
      <p:sp>
        <p:nvSpPr>
          <p:cNvPr id="51206"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4. Gas natural</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Utilización del gas natural</a:t>
            </a:r>
          </a:p>
        </p:txBody>
      </p:sp>
      <p:pic>
        <p:nvPicPr>
          <p:cNvPr id="5120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9113" y="1412875"/>
            <a:ext cx="5386387" cy="331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8" name="Rectangle 3"/>
          <p:cNvSpPr>
            <a:spLocks noChangeArrowheads="1"/>
          </p:cNvSpPr>
          <p:nvPr/>
        </p:nvSpPr>
        <p:spPr bwMode="auto">
          <a:xfrm>
            <a:off x="752475" y="4724400"/>
            <a:ext cx="6843713"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Procesos de conversión. Reformado con vapor</a:t>
            </a:r>
            <a:endParaRPr lang="es-ES" altLang="en-US" sz="2000">
              <a:latin typeface="Calibri" panose="020F0502020204030204" pitchFamily="34" charset="0"/>
            </a:endParaRPr>
          </a:p>
        </p:txBody>
      </p:sp>
      <p:sp>
        <p:nvSpPr>
          <p:cNvPr id="51209" name="Rectangle 3"/>
          <p:cNvSpPr>
            <a:spLocks noChangeArrowheads="1"/>
          </p:cNvSpPr>
          <p:nvPr/>
        </p:nvSpPr>
        <p:spPr bwMode="auto">
          <a:xfrm>
            <a:off x="968375" y="5135563"/>
            <a:ext cx="77803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Se puede obtener gas de síntesis a partir del gas natural mediante reformado con vapor, en una reacción de oxidación en la que el agua actúa como oxidante:</a:t>
            </a:r>
          </a:p>
        </p:txBody>
      </p:sp>
      <p:pic>
        <p:nvPicPr>
          <p:cNvPr id="512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797550"/>
            <a:ext cx="2846387" cy="77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22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22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22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524ED07-B1CD-4B43-8F03-E8A7D4225316}" type="slidenum">
              <a:rPr kumimoji="0" lang="en-US" altLang="en-US" sz="1400" b="0" i="0">
                <a:solidFill>
                  <a:schemeClr val="tx1"/>
                </a:solidFill>
                <a:latin typeface="Tahoma" panose="020B0604030504040204" pitchFamily="34" charset="0"/>
              </a:rPr>
              <a:pPr algn="r" eaLnBrk="1" hangingPunct="1">
                <a:spcBef>
                  <a:spcPct val="0"/>
                </a:spcBef>
                <a:buClrTx/>
                <a:buFontTx/>
                <a:buNone/>
              </a:pPr>
              <a:t>39</a:t>
            </a:fld>
            <a:endParaRPr kumimoji="0" lang="en-US" altLang="en-US" sz="1400" b="0" i="0">
              <a:solidFill>
                <a:schemeClr val="tx1"/>
              </a:solidFill>
              <a:latin typeface="Tahoma" panose="020B0604030504040204" pitchFamily="34" charset="0"/>
            </a:endParaRPr>
          </a:p>
        </p:txBody>
      </p:sp>
      <p:sp>
        <p:nvSpPr>
          <p:cNvPr id="52230"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0099"/>
                </a:solidFill>
                <a:latin typeface="Arial" panose="020B0604020202020204" pitchFamily="34" charset="0"/>
              </a:rPr>
              <a:t>5. Pizarras y arenas bituminosas</a:t>
            </a:r>
          </a:p>
        </p:txBody>
      </p:sp>
      <p:sp>
        <p:nvSpPr>
          <p:cNvPr id="52231" name="Rectangle 15"/>
          <p:cNvSpPr>
            <a:spLocks noChangeArrowheads="1"/>
          </p:cNvSpPr>
          <p:nvPr/>
        </p:nvSpPr>
        <p:spPr bwMode="auto">
          <a:xfrm>
            <a:off x="2484438" y="1341438"/>
            <a:ext cx="6264275"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solidFill>
                  <a:srgbClr val="292929"/>
                </a:solidFill>
                <a:latin typeface="Calibri" panose="020F0502020204030204" pitchFamily="34" charset="0"/>
              </a:rPr>
              <a:t>Las pizarras bituminosas contienen una sustancia orgánica denominada </a:t>
            </a:r>
            <a:r>
              <a:rPr kumimoji="0" lang="es-ES" altLang="en-US" sz="1600" i="0">
                <a:solidFill>
                  <a:srgbClr val="000099"/>
                </a:solidFill>
                <a:latin typeface="Calibri" panose="020F0502020204030204" pitchFamily="34" charset="0"/>
              </a:rPr>
              <a:t>querógeno</a:t>
            </a:r>
            <a:r>
              <a:rPr kumimoji="0" lang="es-ES" altLang="en-US" sz="1600" b="0" i="0">
                <a:solidFill>
                  <a:srgbClr val="292929"/>
                </a:solidFill>
                <a:latin typeface="Calibri" panose="020F0502020204030204" pitchFamily="34" charset="0"/>
              </a:rPr>
              <a:t>. Al someter el querógeno a procesos térmicos (400 – 500 °C) en ausencia de aire, se produce una descomposición química y se origina una mezcla de productos con características similares al petróleo, llamada </a:t>
            </a:r>
            <a:r>
              <a:rPr kumimoji="0" lang="es-ES" altLang="en-US" sz="1600" b="0">
                <a:solidFill>
                  <a:srgbClr val="292929"/>
                </a:solidFill>
                <a:latin typeface="Calibri" panose="020F0502020204030204" pitchFamily="34" charset="0"/>
              </a:rPr>
              <a:t>crudo de pizarra</a:t>
            </a:r>
            <a:r>
              <a:rPr kumimoji="0" lang="es-ES" altLang="en-US" sz="1600" b="0" i="0">
                <a:solidFill>
                  <a:srgbClr val="292929"/>
                </a:solidFill>
                <a:latin typeface="Calibri" panose="020F0502020204030204" pitchFamily="34" charset="0"/>
              </a:rPr>
              <a:t>.</a:t>
            </a:r>
          </a:p>
        </p:txBody>
      </p:sp>
      <p:pic>
        <p:nvPicPr>
          <p:cNvPr id="52232" name="Picture 13" descr="http://blog.solarwaerme.at/wp-content/uploads/2012/11/Oil-shale-reserve-canada.jpg"/>
          <p:cNvPicPr>
            <a:picLocks noChangeAspect="1" noChangeArrowheads="1"/>
          </p:cNvPicPr>
          <p:nvPr/>
        </p:nvPicPr>
        <p:blipFill>
          <a:blip r:embed="rId2">
            <a:extLst>
              <a:ext uri="{28A0092B-C50C-407E-A947-70E740481C1C}">
                <a14:useLocalDpi xmlns:a14="http://schemas.microsoft.com/office/drawing/2010/main" val="0"/>
              </a:ext>
            </a:extLst>
          </a:blip>
          <a:srcRect l="24458"/>
          <a:stretch>
            <a:fillRect/>
          </a:stretch>
        </p:blipFill>
        <p:spPr bwMode="auto">
          <a:xfrm>
            <a:off x="141288" y="1398588"/>
            <a:ext cx="2159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15" descr="http://www.southampton.ac.uk/~imw/jpg/firecl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3413125"/>
            <a:ext cx="2159000"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Rectangle 3"/>
          <p:cNvSpPr>
            <a:spLocks noChangeArrowheads="1"/>
          </p:cNvSpPr>
          <p:nvPr/>
        </p:nvSpPr>
        <p:spPr bwMode="auto">
          <a:xfrm>
            <a:off x="2484438" y="2671763"/>
            <a:ext cx="6265862"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7800" indent="-1778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El querógeno (con peso molecular elevado, por encima de 3000) está formado por hidrocarburos alifáticos, cíclicos y aromáticos con importantes cantidades de N,O y S.  Su estructura es más parecida al carbón que al petróleo (no tiene aspecto de bitumen o </a:t>
            </a:r>
            <a:r>
              <a:rPr lang="es-ES" altLang="en-US" sz="1600" b="0">
                <a:solidFill>
                  <a:schemeClr val="tx1"/>
                </a:solidFill>
                <a:latin typeface="Calibri" panose="020F0502020204030204" pitchFamily="34" charset="0"/>
                <a:sym typeface="Wingdings" panose="05000000000000000000" pitchFamily="2" charset="2"/>
              </a:rPr>
              <a:t>betún</a:t>
            </a:r>
            <a:r>
              <a:rPr lang="es-ES" altLang="en-US" sz="1600" b="0" i="0">
                <a:solidFill>
                  <a:schemeClr val="tx1"/>
                </a:solidFill>
                <a:latin typeface="Calibri" panose="020F0502020204030204" pitchFamily="34" charset="0"/>
                <a:sym typeface="Wingdings" panose="05000000000000000000" pitchFamily="2" charset="2"/>
              </a:rPr>
              <a:t>)</a:t>
            </a:r>
          </a:p>
        </p:txBody>
      </p:sp>
      <p:sp>
        <p:nvSpPr>
          <p:cNvPr id="52235" name="Rectangle 3"/>
          <p:cNvSpPr>
            <a:spLocks noChangeArrowheads="1"/>
          </p:cNvSpPr>
          <p:nvPr/>
        </p:nvSpPr>
        <p:spPr bwMode="auto">
          <a:xfrm>
            <a:off x="2484438" y="3789363"/>
            <a:ext cx="6264275"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7800" indent="-1778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000099"/>
              </a:buClr>
            </a:pPr>
            <a:r>
              <a:rPr lang="es-ES" altLang="en-US" sz="1600" b="0" i="0">
                <a:solidFill>
                  <a:srgbClr val="800000"/>
                </a:solidFill>
                <a:latin typeface="Calibri" panose="020F0502020204030204" pitchFamily="34" charset="0"/>
                <a:sym typeface="Wingdings" panose="05000000000000000000" pitchFamily="2" charset="2"/>
              </a:rPr>
              <a:t>El interés es estas pizarras es porque sus reservas son grandes, mayores que las de carbón. Su explotación es costosa, porque se encuentran en capas profundas y estrechas y solo se obtiene un 20% de materia orgánica de ellas (hasta un 40% en yacimientos de Estonia). </a:t>
            </a:r>
          </a:p>
        </p:txBody>
      </p:sp>
      <p:sp>
        <p:nvSpPr>
          <p:cNvPr id="52236" name="Rectangle 15"/>
          <p:cNvSpPr>
            <a:spLocks noChangeArrowheads="1"/>
          </p:cNvSpPr>
          <p:nvPr/>
        </p:nvSpPr>
        <p:spPr bwMode="auto">
          <a:xfrm>
            <a:off x="468313" y="5162550"/>
            <a:ext cx="6048375"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i="0">
                <a:solidFill>
                  <a:srgbClr val="292929"/>
                </a:solidFill>
                <a:latin typeface="Calibri" panose="020F0502020204030204" pitchFamily="34" charset="0"/>
              </a:rPr>
              <a:t>En las arenas bituminosas sí se encuentra bitumen formando un recubrimiento sobre la arena húmeda. Para extraerlo, se calienta la arena para que el bitumen sea más fluido (sin descomposición), se separa la fracción orgánica con agitación con agua y se deja decantar en grandes balsas . Después se somete a un proceso de extracción con disolventes orgánicos. </a:t>
            </a:r>
          </a:p>
        </p:txBody>
      </p:sp>
      <p:pic>
        <p:nvPicPr>
          <p:cNvPr id="52237" name="Picture 17" descr="http://www.evworld.com/images/tarsand_glov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4997450"/>
            <a:ext cx="2055813"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63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163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638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4822FF5-D21E-44EE-BF15-6C97D2BC92FA}" type="slidenum">
              <a:rPr kumimoji="0" lang="en-US" altLang="en-US" sz="1400" b="0" i="0">
                <a:solidFill>
                  <a:schemeClr val="tx1"/>
                </a:solidFill>
                <a:latin typeface="Tahoma" panose="020B0604030504040204" pitchFamily="34" charset="0"/>
              </a:rPr>
              <a:pPr algn="r" eaLnBrk="1" hangingPunct="1">
                <a:spcBef>
                  <a:spcPct val="0"/>
                </a:spcBef>
                <a:buClrTx/>
                <a:buFontTx/>
                <a:buNone/>
              </a:pPr>
              <a:t>4</a:t>
            </a:fld>
            <a:endParaRPr kumimoji="0" lang="en-US" altLang="en-US" sz="1400" b="0" i="0">
              <a:solidFill>
                <a:schemeClr val="tx1"/>
              </a:solidFill>
              <a:latin typeface="Tahoma" panose="020B0604030504040204" pitchFamily="34" charset="0"/>
            </a:endParaRPr>
          </a:p>
        </p:txBody>
      </p:sp>
      <p:sp>
        <p:nvSpPr>
          <p:cNvPr id="16390"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panose="020B0604020202020204" pitchFamily="34" charset="0"/>
              </a:rPr>
              <a:t>2. Carbón</a:t>
            </a:r>
          </a:p>
        </p:txBody>
      </p:sp>
      <p:sp>
        <p:nvSpPr>
          <p:cNvPr id="16391" name="Rectangle 3"/>
          <p:cNvSpPr>
            <a:spLocks noChangeArrowheads="1"/>
          </p:cNvSpPr>
          <p:nvPr/>
        </p:nvSpPr>
        <p:spPr bwMode="auto">
          <a:xfrm>
            <a:off x="803275" y="1412875"/>
            <a:ext cx="7729538"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Calibri" panose="020F0502020204030204" pitchFamily="34" charset="0"/>
                <a:sym typeface="Wingdings" panose="05000000000000000000" pitchFamily="2" charset="2"/>
              </a:rPr>
              <a:t>Papel fundamental como fuente de energía y motor de desarrollo científico y tecnológico durante los siglos XVIII y XIX. Papel secundario a mediados del siglo XX por avance en el uso del petróleo y otras fuentes alternativas</a:t>
            </a:r>
          </a:p>
          <a:p>
            <a:pPr eaLnBrk="1" hangingPunct="1">
              <a:buClr>
                <a:srgbClr val="FF0000"/>
              </a:buClr>
            </a:pPr>
            <a:r>
              <a:rPr lang="es-ES" altLang="en-US" sz="1800" b="0" i="0">
                <a:solidFill>
                  <a:srgbClr val="000099"/>
                </a:solidFill>
                <a:latin typeface="Calibri" panose="020F0502020204030204" pitchFamily="34" charset="0"/>
                <a:cs typeface="Times New Roman" panose="02020603050405020304" pitchFamily="18" charset="0"/>
                <a:sym typeface="Wingdings" panose="05000000000000000000" pitchFamily="2" charset="2"/>
              </a:rPr>
              <a:t>Recuperación de su uso a finales del XX por crisis del petróleo, cuestionamiento de energía nuclear, mejora de procesos tecnológicos</a:t>
            </a:r>
          </a:p>
        </p:txBody>
      </p:sp>
      <p:sp>
        <p:nvSpPr>
          <p:cNvPr id="16392" name="Rectangle 3"/>
          <p:cNvSpPr>
            <a:spLocks noChangeArrowheads="1"/>
          </p:cNvSpPr>
          <p:nvPr/>
        </p:nvSpPr>
        <p:spPr bwMode="auto">
          <a:xfrm>
            <a:off x="1403350" y="4365625"/>
            <a:ext cx="727233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b="0" i="0">
                <a:solidFill>
                  <a:srgbClr val="000099"/>
                </a:solidFill>
                <a:latin typeface="Times New Roman" panose="02020603050405020304" pitchFamily="18" charset="0"/>
              </a:rPr>
              <a:t>Procesos bioquímicos de descomposición (bacterias y hongos) producen la </a:t>
            </a:r>
            <a:r>
              <a:rPr lang="es-ES" altLang="en-US" sz="1600" b="0">
                <a:solidFill>
                  <a:srgbClr val="000099"/>
                </a:solidFill>
                <a:latin typeface="Times New Roman" panose="02020603050405020304" pitchFamily="18" charset="0"/>
              </a:rPr>
              <a:t>turba</a:t>
            </a:r>
            <a:r>
              <a:rPr lang="es-ES" altLang="en-US" sz="1600" b="0" i="0">
                <a:solidFill>
                  <a:srgbClr val="000099"/>
                </a:solidFill>
                <a:latin typeface="Times New Roman" panose="02020603050405020304" pitchFamily="18" charset="0"/>
              </a:rPr>
              <a:t>. Ciclos intermitentes de hundimiento y sedimentación de depósitos de turba. Al cesar actividad biológica y producirse cambios químicos, transformación de turba en carbón </a:t>
            </a:r>
          </a:p>
        </p:txBody>
      </p:sp>
      <p:sp>
        <p:nvSpPr>
          <p:cNvPr id="16393" name="Rectangle 3"/>
          <p:cNvSpPr>
            <a:spLocks noChangeArrowheads="1"/>
          </p:cNvSpPr>
          <p:nvPr/>
        </p:nvSpPr>
        <p:spPr bwMode="auto">
          <a:xfrm>
            <a:off x="611188" y="3141663"/>
            <a:ext cx="4395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Origen del carbón</a:t>
            </a:r>
            <a:endParaRPr lang="es-ES" altLang="en-US" i="0">
              <a:latin typeface="Calibri" panose="020F0502020204030204" pitchFamily="34" charset="0"/>
            </a:endParaRPr>
          </a:p>
        </p:txBody>
      </p:sp>
      <p:sp>
        <p:nvSpPr>
          <p:cNvPr id="16394" name="Rectangle 3"/>
          <p:cNvSpPr>
            <a:spLocks noChangeArrowheads="1"/>
          </p:cNvSpPr>
          <p:nvPr/>
        </p:nvSpPr>
        <p:spPr bwMode="auto">
          <a:xfrm>
            <a:off x="803275" y="3716338"/>
            <a:ext cx="77295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Calibri" panose="020F0502020204030204" pitchFamily="34" charset="0"/>
                <a:sym typeface="Wingdings" panose="05000000000000000000" pitchFamily="2" charset="2"/>
              </a:rPr>
              <a:t>Formado por descomposición de residuos de plantas en pantanos y deltas de los ríos (hace 400 millones de años). </a:t>
            </a:r>
            <a:endParaRPr lang="es-ES" altLang="en-US" sz="1800" b="0" i="0">
              <a:solidFill>
                <a:srgbClr val="000099"/>
              </a:solidFill>
              <a:latin typeface="Calibri" panose="020F0502020204030204" pitchFamily="34" charset="0"/>
              <a:cs typeface="Times New Roman" panose="02020603050405020304" pitchFamily="18" charset="0"/>
              <a:sym typeface="Wingdings" panose="05000000000000000000" pitchFamily="2" charset="2"/>
            </a:endParaRPr>
          </a:p>
        </p:txBody>
      </p:sp>
      <p:sp>
        <p:nvSpPr>
          <p:cNvPr id="16395" name="Rectangle 3"/>
          <p:cNvSpPr>
            <a:spLocks noChangeArrowheads="1"/>
          </p:cNvSpPr>
          <p:nvPr/>
        </p:nvSpPr>
        <p:spPr bwMode="auto">
          <a:xfrm>
            <a:off x="803275" y="5516563"/>
            <a:ext cx="7729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Calibri" panose="020F0502020204030204" pitchFamily="34" charset="0"/>
                <a:sym typeface="Wingdings" panose="05000000000000000000" pitchFamily="2" charset="2"/>
              </a:rPr>
              <a:t>Gran variedad de carbones en función de las diferentes etapas de formación </a:t>
            </a:r>
            <a:endParaRPr lang="es-ES" altLang="en-US" sz="1800" b="0" i="0">
              <a:solidFill>
                <a:srgbClr val="000099"/>
              </a:solidFill>
              <a:latin typeface="Calibri" panose="020F0502020204030204" pitchFamily="34" charset="0"/>
              <a:cs typeface="Times New Roman" panose="02020603050405020304" pitchFamily="18" charset="0"/>
              <a:sym typeface="Wingdings" panose="05000000000000000000" pitchFamily="2" charset="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325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32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32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81BB71B-7D21-4336-AA0D-056BDBBEC543}" type="slidenum">
              <a:rPr kumimoji="0" lang="en-US" altLang="en-US" sz="1400" b="0" i="0">
                <a:solidFill>
                  <a:schemeClr val="tx1"/>
                </a:solidFill>
                <a:latin typeface="Tahoma" panose="020B0604030504040204" pitchFamily="34" charset="0"/>
              </a:rPr>
              <a:pPr algn="r" eaLnBrk="1" hangingPunct="1">
                <a:spcBef>
                  <a:spcPct val="0"/>
                </a:spcBef>
                <a:buClrTx/>
                <a:buFontTx/>
                <a:buNone/>
              </a:pPr>
              <a:t>40</a:t>
            </a:fld>
            <a:endParaRPr kumimoji="0" lang="en-US" altLang="en-US" sz="1400" b="0" i="0">
              <a:solidFill>
                <a:schemeClr val="tx1"/>
              </a:solidFill>
              <a:latin typeface="Tahoma" panose="020B0604030504040204" pitchFamily="34" charset="0"/>
            </a:endParaRPr>
          </a:p>
        </p:txBody>
      </p:sp>
      <p:sp>
        <p:nvSpPr>
          <p:cNvPr id="53254"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C00000"/>
                </a:solidFill>
                <a:latin typeface="Arial" panose="020B0604020202020204" pitchFamily="34" charset="0"/>
              </a:rPr>
              <a:t>6. Biomasa</a:t>
            </a:r>
          </a:p>
        </p:txBody>
      </p:sp>
      <p:sp>
        <p:nvSpPr>
          <p:cNvPr id="53255" name="Rectangle 3"/>
          <p:cNvSpPr>
            <a:spLocks noChangeArrowheads="1"/>
          </p:cNvSpPr>
          <p:nvPr/>
        </p:nvSpPr>
        <p:spPr bwMode="auto">
          <a:xfrm>
            <a:off x="827088" y="1414463"/>
            <a:ext cx="799306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chemeClr val="tx1"/>
                </a:solidFill>
                <a:latin typeface="Calibri" panose="020F0502020204030204" pitchFamily="34" charset="0"/>
                <a:sym typeface="Wingdings" panose="05000000000000000000" pitchFamily="2" charset="2"/>
              </a:rPr>
              <a:t>Se denomina </a:t>
            </a:r>
            <a:r>
              <a:rPr lang="es-ES" altLang="en-US" sz="1800" b="0">
                <a:solidFill>
                  <a:schemeClr val="tx1"/>
                </a:solidFill>
                <a:latin typeface="Calibri" panose="020F0502020204030204" pitchFamily="34" charset="0"/>
                <a:sym typeface="Wingdings" panose="05000000000000000000" pitchFamily="2" charset="2"/>
              </a:rPr>
              <a:t>biomasa</a:t>
            </a:r>
            <a:r>
              <a:rPr lang="es-ES" altLang="en-US" sz="1800" b="0" i="0">
                <a:solidFill>
                  <a:schemeClr val="tx1"/>
                </a:solidFill>
                <a:latin typeface="Calibri" panose="020F0502020204030204" pitchFamily="34" charset="0"/>
                <a:sym typeface="Wingdings" panose="05000000000000000000" pitchFamily="2" charset="2"/>
              </a:rPr>
              <a:t> a toda sustancia orgánica renovable de origen vegetal o animal, incluyendo residuos sólidos o semisólidos generados por los seres vivos. </a:t>
            </a:r>
          </a:p>
        </p:txBody>
      </p:sp>
      <p:sp>
        <p:nvSpPr>
          <p:cNvPr id="53256" name="Rectangle 3"/>
          <p:cNvSpPr>
            <a:spLocks noChangeArrowheads="1"/>
          </p:cNvSpPr>
          <p:nvPr/>
        </p:nvSpPr>
        <p:spPr bwMode="auto">
          <a:xfrm>
            <a:off x="1619250" y="2133600"/>
            <a:ext cx="705643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à"/>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La energía solar se transforma mediante fotosíntesis, que se emplea en las plantas para formar sus células y tejidos fibrosos. Los animales incorporan y transforman éstos en nuevos compuestos orgánicos. </a:t>
            </a:r>
          </a:p>
        </p:txBody>
      </p:sp>
      <p:sp>
        <p:nvSpPr>
          <p:cNvPr id="53257" name="Rectangle 3"/>
          <p:cNvSpPr>
            <a:spLocks noChangeArrowheads="1"/>
          </p:cNvSpPr>
          <p:nvPr/>
        </p:nvSpPr>
        <p:spPr bwMode="auto">
          <a:xfrm>
            <a:off x="827088" y="3068638"/>
            <a:ext cx="79930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rgbClr val="660033"/>
                </a:solidFill>
                <a:latin typeface="Calibri" panose="020F0502020204030204" pitchFamily="34" charset="0"/>
                <a:sym typeface="Wingdings" panose="05000000000000000000" pitchFamily="2" charset="2"/>
              </a:rPr>
              <a:t>La biomasa representa una importante reserva energética y es una fuente de materia prima de productos químicos. Es una fuente de energía renovable.</a:t>
            </a:r>
          </a:p>
        </p:txBody>
      </p:sp>
      <p:sp>
        <p:nvSpPr>
          <p:cNvPr id="53258" name="Rectangle 3"/>
          <p:cNvSpPr>
            <a:spLocks noChangeArrowheads="1"/>
          </p:cNvSpPr>
          <p:nvPr/>
        </p:nvSpPr>
        <p:spPr bwMode="auto">
          <a:xfrm>
            <a:off x="827088" y="3716338"/>
            <a:ext cx="79930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800" b="0" i="0">
                <a:solidFill>
                  <a:schemeClr val="tx1"/>
                </a:solidFill>
                <a:latin typeface="Calibri" panose="020F0502020204030204" pitchFamily="34" charset="0"/>
                <a:sym typeface="Wingdings" panose="05000000000000000000" pitchFamily="2" charset="2"/>
              </a:rPr>
              <a:t>Se puede clasificar en tres grupos:</a:t>
            </a:r>
          </a:p>
        </p:txBody>
      </p:sp>
      <p:sp>
        <p:nvSpPr>
          <p:cNvPr id="53259" name="Rectangle 3"/>
          <p:cNvSpPr>
            <a:spLocks noChangeArrowheads="1"/>
          </p:cNvSpPr>
          <p:nvPr/>
        </p:nvSpPr>
        <p:spPr bwMode="auto">
          <a:xfrm>
            <a:off x="3654425" y="4249738"/>
            <a:ext cx="5165725" cy="191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7800" indent="-1778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Biomasa </a:t>
            </a:r>
            <a:r>
              <a:rPr lang="es-ES" altLang="en-US" sz="1600" b="0" i="0" u="sng">
                <a:solidFill>
                  <a:srgbClr val="333333"/>
                </a:solidFill>
                <a:latin typeface="Calibri" panose="020F0502020204030204" pitchFamily="34" charset="0"/>
                <a:sym typeface="Wingdings" panose="05000000000000000000" pitchFamily="2" charset="2"/>
              </a:rPr>
              <a:t>primaria</a:t>
            </a:r>
            <a:r>
              <a:rPr lang="es-ES" altLang="en-US" sz="1600" b="0" i="0">
                <a:solidFill>
                  <a:srgbClr val="333333"/>
                </a:solidFill>
                <a:latin typeface="Calibri" panose="020F0502020204030204" pitchFamily="34" charset="0"/>
                <a:sym typeface="Wingdings" panose="05000000000000000000" pitchFamily="2" charset="2"/>
              </a:rPr>
              <a:t>, producida por conversión directa de energía solar. Puede ser espontánea (bosques, selvas) o producida por el hombre (cultivos)</a:t>
            </a:r>
          </a:p>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Biomasa </a:t>
            </a:r>
            <a:r>
              <a:rPr lang="es-ES" altLang="en-US" sz="1600" b="0" i="0" u="sng">
                <a:solidFill>
                  <a:srgbClr val="333333"/>
                </a:solidFill>
                <a:latin typeface="Calibri" panose="020F0502020204030204" pitchFamily="34" charset="0"/>
                <a:sym typeface="Wingdings" panose="05000000000000000000" pitchFamily="2" charset="2"/>
              </a:rPr>
              <a:t>secundaria</a:t>
            </a:r>
            <a:r>
              <a:rPr lang="es-ES" altLang="en-US" sz="1600" b="0" i="0">
                <a:solidFill>
                  <a:srgbClr val="333333"/>
                </a:solidFill>
                <a:latin typeface="Calibri" panose="020F0502020204030204" pitchFamily="34" charset="0"/>
                <a:sym typeface="Wingdings" panose="05000000000000000000" pitchFamily="2" charset="2"/>
              </a:rPr>
              <a:t>, formada por residuos agrícolas y forestales. </a:t>
            </a:r>
          </a:p>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Biomasa </a:t>
            </a:r>
            <a:r>
              <a:rPr lang="es-ES" altLang="en-US" sz="1600" b="0" i="0" u="sng">
                <a:solidFill>
                  <a:srgbClr val="333333"/>
                </a:solidFill>
                <a:latin typeface="Calibri" panose="020F0502020204030204" pitchFamily="34" charset="0"/>
                <a:sym typeface="Wingdings" panose="05000000000000000000" pitchFamily="2" charset="2"/>
              </a:rPr>
              <a:t>terciaria</a:t>
            </a:r>
            <a:r>
              <a:rPr lang="es-ES" altLang="en-US" sz="1600" b="0" i="0">
                <a:solidFill>
                  <a:srgbClr val="333333"/>
                </a:solidFill>
                <a:latin typeface="Calibri" panose="020F0502020204030204" pitchFamily="34" charset="0"/>
                <a:sym typeface="Wingdings" panose="05000000000000000000" pitchFamily="2" charset="2"/>
              </a:rPr>
              <a:t>, formada por residuos animales, residuos urbanos y residuos industriales.</a:t>
            </a:r>
          </a:p>
        </p:txBody>
      </p:sp>
      <p:pic>
        <p:nvPicPr>
          <p:cNvPr id="53260" name="Picture 13" descr="http://efiex.es/wp-content/uploads/2013/04/Biomas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216400"/>
            <a:ext cx="3036888"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427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427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427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43ACFCE-EA3E-4D50-9E91-11E2A87A01C9}" type="slidenum">
              <a:rPr kumimoji="0" lang="en-US" altLang="en-US" sz="1400" b="0" i="0">
                <a:solidFill>
                  <a:schemeClr val="tx1"/>
                </a:solidFill>
                <a:latin typeface="Tahoma" panose="020B0604030504040204" pitchFamily="34" charset="0"/>
              </a:rPr>
              <a:pPr algn="r" eaLnBrk="1" hangingPunct="1">
                <a:spcBef>
                  <a:spcPct val="0"/>
                </a:spcBef>
                <a:buClrTx/>
                <a:buFontTx/>
                <a:buNone/>
              </a:pPr>
              <a:t>41</a:t>
            </a:fld>
            <a:endParaRPr kumimoji="0" lang="en-US" altLang="en-US" sz="1400" b="0" i="0">
              <a:solidFill>
                <a:schemeClr val="tx1"/>
              </a:solidFill>
              <a:latin typeface="Tahoma" panose="020B0604030504040204" pitchFamily="34" charset="0"/>
            </a:endParaRPr>
          </a:p>
        </p:txBody>
      </p:sp>
      <p:sp>
        <p:nvSpPr>
          <p:cNvPr id="54278"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b="0" i="0">
                <a:solidFill>
                  <a:srgbClr val="C00000"/>
                </a:solidFill>
                <a:latin typeface="Arial" panose="020B0604020202020204" pitchFamily="34" charset="0"/>
              </a:rPr>
              <a:t>6. Biomasa</a:t>
            </a:r>
          </a:p>
        </p:txBody>
      </p:sp>
      <p:sp>
        <p:nvSpPr>
          <p:cNvPr id="54279" name="Rectangle 3"/>
          <p:cNvSpPr>
            <a:spLocks noChangeArrowheads="1"/>
          </p:cNvSpPr>
          <p:nvPr/>
        </p:nvSpPr>
        <p:spPr bwMode="auto">
          <a:xfrm>
            <a:off x="968375" y="1754188"/>
            <a:ext cx="7780338"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Es la más utilizada por el hombre desde tiempos remotos. Su origen es la energía solar transformada mediante fotosíntesis por los vegetales. </a:t>
            </a:r>
          </a:p>
          <a:p>
            <a:pPr eaLnBrk="1" hangingPunct="1">
              <a:buClr>
                <a:srgbClr val="595985"/>
              </a:buClr>
            </a:pPr>
            <a:r>
              <a:rPr lang="es-ES" altLang="en-US" sz="1600" b="0" i="0">
                <a:latin typeface="Calibri" panose="020F0502020204030204" pitchFamily="34" charset="0"/>
                <a:sym typeface="Wingdings" panose="05000000000000000000" pitchFamily="2" charset="2"/>
              </a:rPr>
              <a:t>Clasificación de la materia vegetal y de sus componentes :</a:t>
            </a:r>
          </a:p>
        </p:txBody>
      </p:sp>
      <p:sp>
        <p:nvSpPr>
          <p:cNvPr id="54280" name="Rectangle 3"/>
          <p:cNvSpPr>
            <a:spLocks noChangeArrowheads="1"/>
          </p:cNvSpPr>
          <p:nvPr/>
        </p:nvSpPr>
        <p:spPr bwMode="auto">
          <a:xfrm>
            <a:off x="968375" y="5445125"/>
            <a:ext cx="77803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Se aplican distintos tipos de tratamientos en función de la naturaleza química de cada componente y de su aplicación. Por ejemplo, se pueden obtener todos los compuestos intermedios de la química orgánica industrial a partir del almidón, azúcares y celulosa. </a:t>
            </a:r>
          </a:p>
        </p:txBody>
      </p:sp>
      <p:sp>
        <p:nvSpPr>
          <p:cNvPr id="54281" name="Rectangle 3"/>
          <p:cNvSpPr>
            <a:spLocks noChangeArrowheads="1"/>
          </p:cNvSpPr>
          <p:nvPr/>
        </p:nvSpPr>
        <p:spPr bwMode="auto">
          <a:xfrm>
            <a:off x="752475" y="1341438"/>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Biomasa vegetal</a:t>
            </a:r>
            <a:endParaRPr lang="es-ES" altLang="en-US" sz="2000">
              <a:latin typeface="Calibri" panose="020F0502020204030204" pitchFamily="34" charset="0"/>
            </a:endParaRPr>
          </a:p>
        </p:txBody>
      </p:sp>
      <p:pic>
        <p:nvPicPr>
          <p:cNvPr id="5428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288" y="2665413"/>
            <a:ext cx="4608512" cy="264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529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53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53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BBB95BE-CA7C-400C-A4FF-DAA6ED9A04D4}" type="slidenum">
              <a:rPr kumimoji="0" lang="en-US" altLang="en-US" sz="1400" b="0" i="0">
                <a:solidFill>
                  <a:schemeClr val="tx1"/>
                </a:solidFill>
                <a:latin typeface="Tahoma" panose="020B0604030504040204" pitchFamily="34" charset="0"/>
              </a:rPr>
              <a:pPr algn="r" eaLnBrk="1" hangingPunct="1">
                <a:spcBef>
                  <a:spcPct val="0"/>
                </a:spcBef>
                <a:buClrTx/>
                <a:buFontTx/>
                <a:buNone/>
              </a:pPr>
              <a:t>42</a:t>
            </a:fld>
            <a:endParaRPr kumimoji="0" lang="en-US" altLang="en-US" sz="1400" b="0" i="0">
              <a:solidFill>
                <a:schemeClr val="tx1"/>
              </a:solidFill>
              <a:latin typeface="Tahoma" panose="020B0604030504040204" pitchFamily="34" charset="0"/>
            </a:endParaRPr>
          </a:p>
        </p:txBody>
      </p:sp>
      <p:sp>
        <p:nvSpPr>
          <p:cNvPr id="55302"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b="0" i="0">
                <a:solidFill>
                  <a:srgbClr val="C00000"/>
                </a:solidFill>
                <a:latin typeface="Arial" panose="020B0604020202020204" pitchFamily="34" charset="0"/>
              </a:rPr>
              <a:t>6. Biomasa</a:t>
            </a:r>
          </a:p>
        </p:txBody>
      </p:sp>
      <p:pic>
        <p:nvPicPr>
          <p:cNvPr id="5530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3388" y="1196975"/>
            <a:ext cx="5991225" cy="302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304" name="Rectangle 3"/>
          <p:cNvSpPr>
            <a:spLocks noChangeArrowheads="1"/>
          </p:cNvSpPr>
          <p:nvPr/>
        </p:nvSpPr>
        <p:spPr bwMode="auto">
          <a:xfrm>
            <a:off x="107950" y="1643063"/>
            <a:ext cx="2740025"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buClr>
                <a:srgbClr val="595985"/>
              </a:buClr>
              <a:buFontTx/>
              <a:buNone/>
            </a:pPr>
            <a:r>
              <a:rPr lang="es-ES" altLang="en-US" sz="1400" b="0" i="0">
                <a:latin typeface="Calibri" panose="020F0502020204030204" pitchFamily="34" charset="0"/>
                <a:sym typeface="Wingdings" panose="05000000000000000000" pitchFamily="2" charset="2"/>
              </a:rPr>
              <a:t>Ejemplos de síntesis de productos orgánicos de base y sus derivados a partir de la biomasa vegetal, como alternativa a los procesos petroquímicos </a:t>
            </a:r>
            <a:r>
              <a:rPr lang="es-ES" altLang="en-US" sz="1400" i="0">
                <a:solidFill>
                  <a:srgbClr val="C00000"/>
                </a:solidFill>
                <a:latin typeface="Tahoma" panose="020B0604030504040204" pitchFamily="34" charset="0"/>
                <a:cs typeface="Tahoma" panose="020B0604030504040204" pitchFamily="34" charset="0"/>
                <a:sym typeface="Wingdings" panose="05000000000000000000" pitchFamily="2" charset="2"/>
              </a:rPr>
              <a:t></a:t>
            </a:r>
          </a:p>
        </p:txBody>
      </p:sp>
      <p:sp>
        <p:nvSpPr>
          <p:cNvPr id="55305" name="Rectangle 3"/>
          <p:cNvSpPr>
            <a:spLocks noChangeArrowheads="1"/>
          </p:cNvSpPr>
          <p:nvPr/>
        </p:nvSpPr>
        <p:spPr bwMode="auto">
          <a:xfrm>
            <a:off x="827088" y="4508500"/>
            <a:ext cx="77819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chemeClr val="tx1"/>
                </a:solidFill>
                <a:latin typeface="Calibri" panose="020F0502020204030204" pitchFamily="34" charset="0"/>
                <a:sym typeface="Wingdings" panose="05000000000000000000" pitchFamily="2" charset="2"/>
              </a:rPr>
              <a:t>Para poder usar los recursos vegetales como fuente de productos base para atender las necesidades industriales, deben cumplir ciertas condiciones:</a:t>
            </a:r>
          </a:p>
        </p:txBody>
      </p:sp>
      <p:sp>
        <p:nvSpPr>
          <p:cNvPr id="55306" name="Rectangle 3"/>
          <p:cNvSpPr>
            <a:spLocks noChangeArrowheads="1"/>
          </p:cNvSpPr>
          <p:nvPr/>
        </p:nvSpPr>
        <p:spPr bwMode="auto">
          <a:xfrm>
            <a:off x="1497013" y="5162550"/>
            <a:ext cx="705802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C00000"/>
              </a:buClr>
              <a:buFont typeface="Wingdings" panose="05000000000000000000" pitchFamily="2" charset="2"/>
              <a:buChar char="à"/>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Recursos suficientemente importantes para atender las necesidades del mercado</a:t>
            </a:r>
          </a:p>
          <a:p>
            <a:pPr eaLnBrk="1" hangingPunct="1">
              <a:buClr>
                <a:srgbClr val="C00000"/>
              </a:buClr>
              <a:buFont typeface="Wingdings" panose="05000000000000000000" pitchFamily="2" charset="2"/>
              <a:buChar char="à"/>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Basados en tecnologías fiables y bien adaptadas</a:t>
            </a:r>
          </a:p>
          <a:p>
            <a:pPr eaLnBrk="1" hangingPunct="1">
              <a:buClr>
                <a:srgbClr val="C00000"/>
              </a:buClr>
              <a:buFont typeface="Wingdings" panose="05000000000000000000" pitchFamily="2" charset="2"/>
              <a:buChar char="à"/>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Productos finales a precios competitivos en el mercado</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632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63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63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C75E1E4-0568-408E-8CF7-FD76C678ED5B}" type="slidenum">
              <a:rPr kumimoji="0" lang="en-US" altLang="en-US" sz="1400" b="0" i="0">
                <a:solidFill>
                  <a:schemeClr val="tx1"/>
                </a:solidFill>
                <a:latin typeface="Tahoma" panose="020B0604030504040204" pitchFamily="34" charset="0"/>
              </a:rPr>
              <a:pPr algn="r" eaLnBrk="1" hangingPunct="1">
                <a:spcBef>
                  <a:spcPct val="0"/>
                </a:spcBef>
                <a:buClrTx/>
                <a:buFontTx/>
                <a:buNone/>
              </a:pPr>
              <a:t>43</a:t>
            </a:fld>
            <a:endParaRPr kumimoji="0" lang="en-US" altLang="en-US" sz="1400" b="0" i="0">
              <a:solidFill>
                <a:schemeClr val="tx1"/>
              </a:solidFill>
              <a:latin typeface="Tahoma" panose="020B0604030504040204" pitchFamily="34" charset="0"/>
            </a:endParaRPr>
          </a:p>
        </p:txBody>
      </p:sp>
      <p:sp>
        <p:nvSpPr>
          <p:cNvPr id="56326"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b="0" i="0">
                <a:solidFill>
                  <a:srgbClr val="C00000"/>
                </a:solidFill>
                <a:latin typeface="Arial" panose="020B0604020202020204" pitchFamily="34" charset="0"/>
              </a:rPr>
              <a:t>6. Biomasa</a:t>
            </a:r>
          </a:p>
        </p:txBody>
      </p:sp>
      <p:sp>
        <p:nvSpPr>
          <p:cNvPr id="56327" name="Rectangle 3"/>
          <p:cNvSpPr>
            <a:spLocks noChangeArrowheads="1"/>
          </p:cNvSpPr>
          <p:nvPr/>
        </p:nvSpPr>
        <p:spPr bwMode="auto">
          <a:xfrm>
            <a:off x="968375" y="1754188"/>
            <a:ext cx="2667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Métodos generales de transformación de la biomasa:</a:t>
            </a:r>
            <a:endParaRPr lang="es-ES" altLang="en-US" sz="1600" b="0" i="0">
              <a:latin typeface="Calibri" panose="020F0502020204030204" pitchFamily="34" charset="0"/>
              <a:sym typeface="Wingdings" panose="05000000000000000000" pitchFamily="2" charset="2"/>
            </a:endParaRPr>
          </a:p>
        </p:txBody>
      </p:sp>
      <p:sp>
        <p:nvSpPr>
          <p:cNvPr id="56328" name="Rectangle 3"/>
          <p:cNvSpPr>
            <a:spLocks noChangeArrowheads="1"/>
          </p:cNvSpPr>
          <p:nvPr/>
        </p:nvSpPr>
        <p:spPr bwMode="auto">
          <a:xfrm>
            <a:off x="752475" y="1341438"/>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Transformaciones sobre la biomasa</a:t>
            </a:r>
            <a:endParaRPr lang="es-ES" altLang="en-US" sz="2000">
              <a:latin typeface="Calibri" panose="020F0502020204030204" pitchFamily="34" charset="0"/>
            </a:endParaRPr>
          </a:p>
        </p:txBody>
      </p:sp>
      <p:pic>
        <p:nvPicPr>
          <p:cNvPr id="5632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013" y="1754188"/>
            <a:ext cx="50038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330" name="Rectangle 3"/>
          <p:cNvSpPr>
            <a:spLocks noChangeArrowheads="1"/>
          </p:cNvSpPr>
          <p:nvPr/>
        </p:nvSpPr>
        <p:spPr bwMode="auto">
          <a:xfrm>
            <a:off x="5546725" y="4221163"/>
            <a:ext cx="32734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ß"/>
            </a:pPr>
            <a:r>
              <a:rPr lang="es-ES" altLang="en-US" sz="1600" b="0" i="0">
                <a:solidFill>
                  <a:srgbClr val="002060"/>
                </a:solidFill>
                <a:latin typeface="Calibri" panose="020F0502020204030204" pitchFamily="34" charset="0"/>
                <a:sym typeface="Wingdings" panose="05000000000000000000" pitchFamily="2" charset="2"/>
              </a:rPr>
              <a:t>La </a:t>
            </a:r>
            <a:r>
              <a:rPr lang="es-ES" altLang="en-US" sz="1600" b="0">
                <a:solidFill>
                  <a:srgbClr val="002060"/>
                </a:solidFill>
                <a:latin typeface="Calibri" panose="020F0502020204030204" pitchFamily="34" charset="0"/>
                <a:sym typeface="Wingdings" panose="05000000000000000000" pitchFamily="2" charset="2"/>
              </a:rPr>
              <a:t>fermentación</a:t>
            </a:r>
            <a:r>
              <a:rPr lang="es-ES" altLang="en-US" sz="1600" b="0" i="0">
                <a:solidFill>
                  <a:srgbClr val="002060"/>
                </a:solidFill>
                <a:latin typeface="Calibri" panose="020F0502020204030204" pitchFamily="34" charset="0"/>
                <a:sym typeface="Wingdings" panose="05000000000000000000" pitchFamily="2" charset="2"/>
              </a:rPr>
              <a:t> o </a:t>
            </a:r>
            <a:r>
              <a:rPr lang="es-ES" altLang="en-US" sz="1600" b="0">
                <a:solidFill>
                  <a:srgbClr val="002060"/>
                </a:solidFill>
                <a:latin typeface="Calibri" panose="020F0502020204030204" pitchFamily="34" charset="0"/>
                <a:sym typeface="Wingdings" panose="05000000000000000000" pitchFamily="2" charset="2"/>
              </a:rPr>
              <a:t>digestión anaerobia</a:t>
            </a:r>
            <a:r>
              <a:rPr lang="es-ES" altLang="en-US" sz="1600" b="0" i="0">
                <a:solidFill>
                  <a:srgbClr val="002060"/>
                </a:solidFill>
                <a:latin typeface="Calibri" panose="020F0502020204030204" pitchFamily="34" charset="0"/>
                <a:sym typeface="Wingdings" panose="05000000000000000000" pitchFamily="2" charset="2"/>
              </a:rPr>
              <a:t> se realiza sobre residuos agrícolas y residuos orgánicos domésticos. La realizan bacterias en ausencia de oxígeno y produce CH</a:t>
            </a:r>
            <a:r>
              <a:rPr lang="es-ES" altLang="en-US" sz="1600" b="0" i="0" baseline="-25000">
                <a:solidFill>
                  <a:srgbClr val="002060"/>
                </a:solidFill>
                <a:latin typeface="Calibri" panose="020F0502020204030204" pitchFamily="34" charset="0"/>
                <a:sym typeface="Wingdings" panose="05000000000000000000" pitchFamily="2" charset="2"/>
              </a:rPr>
              <a:t>4</a:t>
            </a:r>
            <a:r>
              <a:rPr lang="es-ES" altLang="en-US" sz="1600" b="0" i="0">
                <a:solidFill>
                  <a:srgbClr val="002060"/>
                </a:solidFill>
                <a:latin typeface="Calibri" panose="020F0502020204030204" pitchFamily="34" charset="0"/>
                <a:sym typeface="Wingdings" panose="05000000000000000000" pitchFamily="2" charset="2"/>
              </a:rPr>
              <a:t> y CO</a:t>
            </a:r>
            <a:r>
              <a:rPr lang="es-ES" altLang="en-US" sz="1600" b="0" i="0" baseline="-25000">
                <a:solidFill>
                  <a:srgbClr val="002060"/>
                </a:solidFill>
                <a:latin typeface="Calibri" panose="020F0502020204030204" pitchFamily="34" charset="0"/>
                <a:sym typeface="Wingdings" panose="05000000000000000000" pitchFamily="2" charset="2"/>
              </a:rPr>
              <a:t>2</a:t>
            </a:r>
            <a:r>
              <a:rPr lang="es-ES" altLang="en-US" sz="1600" b="0" i="0">
                <a:solidFill>
                  <a:srgbClr val="002060"/>
                </a:solidFill>
                <a:latin typeface="Calibri" panose="020F0502020204030204" pitchFamily="34" charset="0"/>
                <a:sym typeface="Wingdings" panose="05000000000000000000" pitchFamily="2" charset="2"/>
              </a:rPr>
              <a:t>. </a:t>
            </a:r>
          </a:p>
        </p:txBody>
      </p:sp>
      <p:pic>
        <p:nvPicPr>
          <p:cNvPr id="563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088" y="3900488"/>
            <a:ext cx="4392612" cy="275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734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73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73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553568B-C3E8-4C53-8F39-2229B29A1BB6}" type="slidenum">
              <a:rPr kumimoji="0" lang="en-US" altLang="en-US" sz="1400" b="0" i="0">
                <a:solidFill>
                  <a:schemeClr val="tx1"/>
                </a:solidFill>
                <a:latin typeface="Tahoma" panose="020B0604030504040204" pitchFamily="34" charset="0"/>
              </a:rPr>
              <a:pPr algn="r" eaLnBrk="1" hangingPunct="1">
                <a:spcBef>
                  <a:spcPct val="0"/>
                </a:spcBef>
                <a:buClrTx/>
                <a:buFontTx/>
                <a:buNone/>
              </a:pPr>
              <a:t>44</a:t>
            </a:fld>
            <a:endParaRPr kumimoji="0" lang="en-US" altLang="en-US" sz="1400" b="0" i="0">
              <a:solidFill>
                <a:schemeClr val="tx1"/>
              </a:solidFill>
              <a:latin typeface="Tahoma" panose="020B0604030504040204" pitchFamily="34" charset="0"/>
            </a:endParaRPr>
          </a:p>
        </p:txBody>
      </p:sp>
      <p:sp>
        <p:nvSpPr>
          <p:cNvPr id="57350"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b="0" i="0">
                <a:solidFill>
                  <a:srgbClr val="C00000"/>
                </a:solidFill>
                <a:latin typeface="Arial" panose="020B0604020202020204" pitchFamily="34" charset="0"/>
              </a:rPr>
              <a:t>6. Biomasa</a:t>
            </a:r>
          </a:p>
        </p:txBody>
      </p:sp>
      <p:sp>
        <p:nvSpPr>
          <p:cNvPr id="57351" name="Rectangle 3"/>
          <p:cNvSpPr>
            <a:spLocks noChangeArrowheads="1"/>
          </p:cNvSpPr>
          <p:nvPr/>
        </p:nvSpPr>
        <p:spPr bwMode="auto">
          <a:xfrm>
            <a:off x="968375" y="1412875"/>
            <a:ext cx="749141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Los procesos de </a:t>
            </a:r>
            <a:r>
              <a:rPr lang="es-ES" altLang="en-US" sz="1600" b="0">
                <a:solidFill>
                  <a:srgbClr val="333333"/>
                </a:solidFill>
                <a:latin typeface="Calibri" panose="020F0502020204030204" pitchFamily="34" charset="0"/>
                <a:sym typeface="Wingdings" panose="05000000000000000000" pitchFamily="2" charset="2"/>
              </a:rPr>
              <a:t>pirólisis</a:t>
            </a:r>
            <a:r>
              <a:rPr lang="es-ES" altLang="en-US" sz="1600" b="0" i="0">
                <a:solidFill>
                  <a:srgbClr val="333333"/>
                </a:solidFill>
                <a:latin typeface="Calibri" panose="020F0502020204030204" pitchFamily="34" charset="0"/>
                <a:sym typeface="Wingdings" panose="05000000000000000000" pitchFamily="2" charset="2"/>
              </a:rPr>
              <a:t> (descomposición química de materia orgánica causada por calentamiento a altas temperaturas en ausencia de oxígeno) producen una mezcla de gases, líquidos o carbón vegetal</a:t>
            </a:r>
            <a:endParaRPr lang="es-ES" altLang="en-US" sz="1600" b="0" i="0">
              <a:latin typeface="Calibri" panose="020F0502020204030204" pitchFamily="34" charset="0"/>
              <a:sym typeface="Wingdings" panose="05000000000000000000" pitchFamily="2" charset="2"/>
            </a:endParaRPr>
          </a:p>
        </p:txBody>
      </p:sp>
      <p:pic>
        <p:nvPicPr>
          <p:cNvPr id="573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349500"/>
            <a:ext cx="5256212" cy="155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353" name="Rectangle 3"/>
          <p:cNvSpPr>
            <a:spLocks noChangeArrowheads="1"/>
          </p:cNvSpPr>
          <p:nvPr/>
        </p:nvSpPr>
        <p:spPr bwMode="auto">
          <a:xfrm>
            <a:off x="968375" y="4149725"/>
            <a:ext cx="74914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La </a:t>
            </a:r>
            <a:r>
              <a:rPr lang="es-ES" altLang="en-US" sz="1600" b="0">
                <a:solidFill>
                  <a:srgbClr val="333333"/>
                </a:solidFill>
                <a:latin typeface="Calibri" panose="020F0502020204030204" pitchFamily="34" charset="0"/>
                <a:sym typeface="Wingdings" panose="05000000000000000000" pitchFamily="2" charset="2"/>
              </a:rPr>
              <a:t>gasificación</a:t>
            </a:r>
            <a:r>
              <a:rPr lang="es-ES" altLang="en-US" sz="1600" b="0" i="0">
                <a:solidFill>
                  <a:srgbClr val="333333"/>
                </a:solidFill>
                <a:latin typeface="Calibri" panose="020F0502020204030204" pitchFamily="34" charset="0"/>
                <a:sym typeface="Wingdings" panose="05000000000000000000" pitchFamily="2" charset="2"/>
              </a:rPr>
              <a:t> puede realizarse de forma convencional o en presencia de hidrógeno. En el segundo caso se obtienen productos con mayor relación H</a:t>
            </a:r>
            <a:r>
              <a:rPr lang="es-ES" altLang="en-US" sz="1600" b="0" i="0" baseline="-25000">
                <a:solidFill>
                  <a:srgbClr val="333333"/>
                </a:solidFill>
                <a:latin typeface="Calibri" panose="020F0502020204030204" pitchFamily="34" charset="0"/>
                <a:sym typeface="Wingdings" panose="05000000000000000000" pitchFamily="2" charset="2"/>
              </a:rPr>
              <a:t>2</a:t>
            </a:r>
            <a:r>
              <a:rPr lang="es-ES" altLang="en-US" sz="1600" b="0" i="0">
                <a:solidFill>
                  <a:srgbClr val="333333"/>
                </a:solidFill>
                <a:latin typeface="Calibri" panose="020F0502020204030204" pitchFamily="34" charset="0"/>
                <a:sym typeface="Wingdings" panose="05000000000000000000" pitchFamily="2" charset="2"/>
              </a:rPr>
              <a:t>/C.</a:t>
            </a:r>
            <a:endParaRPr lang="es-ES" altLang="en-US" sz="1600" b="0" i="0">
              <a:latin typeface="Calibri" panose="020F0502020204030204" pitchFamily="34" charset="0"/>
              <a:sym typeface="Wingdings" panose="05000000000000000000" pitchFamily="2" charset="2"/>
            </a:endParaRPr>
          </a:p>
        </p:txBody>
      </p:sp>
      <p:pic>
        <p:nvPicPr>
          <p:cNvPr id="5735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588" y="5013325"/>
            <a:ext cx="6086475" cy="120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837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837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837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3385254-0476-48CB-B738-A6DA51678227}" type="slidenum">
              <a:rPr kumimoji="0" lang="en-US" altLang="en-US" sz="1400" b="0" i="0">
                <a:solidFill>
                  <a:schemeClr val="tx1"/>
                </a:solidFill>
                <a:latin typeface="Tahoma" panose="020B0604030504040204" pitchFamily="34" charset="0"/>
              </a:rPr>
              <a:pPr algn="r" eaLnBrk="1" hangingPunct="1">
                <a:spcBef>
                  <a:spcPct val="0"/>
                </a:spcBef>
                <a:buClrTx/>
                <a:buFontTx/>
                <a:buNone/>
              </a:pPr>
              <a:t>45</a:t>
            </a:fld>
            <a:endParaRPr kumimoji="0" lang="en-US" altLang="en-US" sz="1400" b="0" i="0">
              <a:solidFill>
                <a:schemeClr val="tx1"/>
              </a:solidFill>
              <a:latin typeface="Tahoma" panose="020B0604030504040204" pitchFamily="34" charset="0"/>
            </a:endParaRPr>
          </a:p>
        </p:txBody>
      </p:sp>
      <p:sp>
        <p:nvSpPr>
          <p:cNvPr id="7" name="Rectangle 3"/>
          <p:cNvSpPr>
            <a:spLocks noChangeArrowheads="1"/>
          </p:cNvSpPr>
          <p:nvPr/>
        </p:nvSpPr>
        <p:spPr bwMode="auto">
          <a:xfrm>
            <a:off x="968375" y="1736725"/>
            <a:ext cx="7491413"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itchFamily="34" charset="0"/>
              </a:defRPr>
            </a:lvl1pPr>
            <a:lvl2pPr marL="742950" indent="-285750" eaLnBrk="0" hangingPunct="0">
              <a:spcBef>
                <a:spcPct val="20000"/>
              </a:spcBef>
              <a:buChar char="–"/>
              <a:defRPr kumimoji="1" sz="2000">
                <a:solidFill>
                  <a:srgbClr val="5F5F5F"/>
                </a:solidFill>
                <a:latin typeface="Verdana" pitchFamily="34" charset="0"/>
              </a:defRPr>
            </a:lvl2pPr>
            <a:lvl3pPr marL="1143000" indent="-228600" eaLnBrk="0" hangingPunct="0">
              <a:spcBef>
                <a:spcPct val="20000"/>
              </a:spcBef>
              <a:buChar char="•"/>
              <a:defRPr kumimoji="1">
                <a:solidFill>
                  <a:srgbClr val="5F5F5F"/>
                </a:solidFill>
                <a:latin typeface="Verdana" pitchFamily="34" charset="0"/>
              </a:defRPr>
            </a:lvl3pPr>
            <a:lvl4pPr marL="1600200" indent="-228600" eaLnBrk="0" hangingPunct="0">
              <a:spcBef>
                <a:spcPct val="20000"/>
              </a:spcBef>
              <a:buChar char="–"/>
              <a:defRPr kumimoji="1" sz="1600">
                <a:solidFill>
                  <a:srgbClr val="5F5F5F"/>
                </a:solidFill>
                <a:latin typeface="Verdana" pitchFamily="34" charset="0"/>
              </a:defRPr>
            </a:lvl4pPr>
            <a:lvl5pPr marL="2057400" indent="-228600"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buClr>
                <a:srgbClr val="595985"/>
              </a:buClr>
              <a:defRPr/>
            </a:pPr>
            <a:r>
              <a:rPr lang="es-ES" altLang="en-US" sz="1600" b="0" i="0" dirty="0" smtClean="0">
                <a:solidFill>
                  <a:srgbClr val="333333"/>
                </a:solidFill>
                <a:latin typeface="Calibri" pitchFamily="34" charset="0"/>
                <a:cs typeface="Arial" charset="0"/>
                <a:sym typeface="Wingdings" pitchFamily="2" charset="2"/>
              </a:rPr>
              <a:t>Se desarrollan específicamente para producir biocombustibles menos contaminantes que los derivados del petróleo</a:t>
            </a:r>
          </a:p>
          <a:p>
            <a:pPr eaLnBrk="1" hangingPunct="1">
              <a:buClr>
                <a:srgbClr val="595985"/>
              </a:buClr>
              <a:defRPr/>
            </a:pPr>
            <a:r>
              <a:rPr lang="es-ES" altLang="en-US" sz="1600" b="0" i="0" dirty="0" smtClean="0">
                <a:solidFill>
                  <a:srgbClr val="333333"/>
                </a:solidFill>
                <a:latin typeface="Calibri" pitchFamily="34" charset="0"/>
                <a:cs typeface="Arial" charset="0"/>
                <a:sym typeface="Wingdings" pitchFamily="2" charset="2"/>
              </a:rPr>
              <a:t>Se utilizan plantas de rápido crecimiento, que se procura sean cultivadas en terrenos baldíos (riveras de ríos, lagos y zonas pantanosas) para que no interfieran en los cultivos destinados a alimentación (no entrar en competencia en el uso del suelo). En este caso tienen el beneficio de renovar suelos, crear hábitats para la fauna silvestre y mejorar la biodiversidad. </a:t>
            </a:r>
          </a:p>
          <a:p>
            <a:pPr marL="630238" eaLnBrk="1" hangingPunct="1">
              <a:buClr>
                <a:srgbClr val="595985"/>
              </a:buClr>
              <a:buFont typeface="Wingdings" pitchFamily="2" charset="2"/>
              <a:buChar char="à"/>
              <a:defRPr/>
            </a:pPr>
            <a:r>
              <a:rPr lang="es-ES" altLang="en-US" sz="1400" b="0" dirty="0" smtClean="0">
                <a:solidFill>
                  <a:srgbClr val="C00000"/>
                </a:solidFill>
                <a:latin typeface="Times New Roman" panose="02020603050405020304" pitchFamily="18" charset="0"/>
                <a:cs typeface="Times New Roman" panose="02020603050405020304" pitchFamily="18" charset="0"/>
                <a:sym typeface="Wingdings" pitchFamily="2" charset="2"/>
              </a:rPr>
              <a:t>Ejemplo</a:t>
            </a:r>
            <a:r>
              <a:rPr lang="es-ES" altLang="en-US" sz="1400" b="0" i="0" dirty="0" smtClean="0">
                <a:latin typeface="Times New Roman" panose="02020603050405020304" pitchFamily="18" charset="0"/>
                <a:cs typeface="Times New Roman" panose="02020603050405020304" pitchFamily="18" charset="0"/>
                <a:sym typeface="Wingdings" pitchFamily="2" charset="2"/>
              </a:rPr>
              <a:t>: el </a:t>
            </a:r>
            <a:r>
              <a:rPr lang="es-ES" altLang="en-US" sz="1400" b="0" i="0" dirty="0" err="1" smtClean="0">
                <a:latin typeface="Times New Roman" panose="02020603050405020304" pitchFamily="18" charset="0"/>
                <a:cs typeface="Times New Roman" panose="02020603050405020304" pitchFamily="18" charset="0"/>
                <a:sym typeface="Wingdings" pitchFamily="2" charset="2"/>
              </a:rPr>
              <a:t>jacinto</a:t>
            </a:r>
            <a:r>
              <a:rPr lang="es-ES" altLang="en-US" sz="1400" b="0" i="0" dirty="0" smtClean="0">
                <a:latin typeface="Times New Roman" panose="02020603050405020304" pitchFamily="18" charset="0"/>
                <a:cs typeface="Times New Roman" panose="02020603050405020304" pitchFamily="18" charset="0"/>
                <a:sym typeface="Wingdings" pitchFamily="2" charset="2"/>
              </a:rPr>
              <a:t> de agua puede producir un centenar de toneladas de materia seca/año/hectárea</a:t>
            </a:r>
          </a:p>
          <a:p>
            <a:pPr marL="630238" eaLnBrk="1" hangingPunct="1">
              <a:buClr>
                <a:srgbClr val="595985"/>
              </a:buClr>
              <a:buFont typeface="Wingdings" pitchFamily="2" charset="2"/>
              <a:buChar char="à"/>
              <a:defRPr/>
            </a:pPr>
            <a:r>
              <a:rPr lang="es-ES" altLang="en-US" sz="1400" b="0" dirty="0" smtClean="0">
                <a:solidFill>
                  <a:srgbClr val="C00000"/>
                </a:solidFill>
                <a:latin typeface="Times New Roman" panose="02020603050405020304" pitchFamily="18" charset="0"/>
                <a:cs typeface="Times New Roman" panose="02020603050405020304" pitchFamily="18" charset="0"/>
                <a:sym typeface="Wingdings" pitchFamily="2" charset="2"/>
              </a:rPr>
              <a:t>Ejemplo</a:t>
            </a:r>
            <a:r>
              <a:rPr lang="es-ES" altLang="en-US" sz="1400" b="0" i="0" dirty="0" smtClean="0">
                <a:latin typeface="Times New Roman" panose="02020603050405020304" pitchFamily="18" charset="0"/>
                <a:cs typeface="Times New Roman" panose="02020603050405020304" pitchFamily="18" charset="0"/>
                <a:sym typeface="Wingdings" pitchFamily="2" charset="2"/>
              </a:rPr>
              <a:t>: algunas algas microscópicas pueden producir directamente hidrocarburos</a:t>
            </a:r>
          </a:p>
        </p:txBody>
      </p:sp>
      <p:sp>
        <p:nvSpPr>
          <p:cNvPr id="58375" name="Rectangle 3"/>
          <p:cNvSpPr>
            <a:spLocks noChangeArrowheads="1"/>
          </p:cNvSpPr>
          <p:nvPr/>
        </p:nvSpPr>
        <p:spPr bwMode="auto">
          <a:xfrm>
            <a:off x="752475" y="1268413"/>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Cultivos energéticos</a:t>
            </a:r>
            <a:endParaRPr lang="es-ES" altLang="en-US" sz="2000">
              <a:latin typeface="Calibri" panose="020F0502020204030204" pitchFamily="34" charset="0"/>
            </a:endParaRPr>
          </a:p>
        </p:txBody>
      </p:sp>
      <p:pic>
        <p:nvPicPr>
          <p:cNvPr id="58376" name="Picture 2" descr="http://www.soriactiva.com/cultivos_energeticos/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4508500"/>
            <a:ext cx="24892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7" name="Text Box 17"/>
          <p:cNvSpPr txBox="1">
            <a:spLocks noChangeArrowheads="1"/>
          </p:cNvSpPr>
          <p:nvPr/>
        </p:nvSpPr>
        <p:spPr bwMode="auto">
          <a:xfrm>
            <a:off x="1065213" y="6383338"/>
            <a:ext cx="24892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a:latin typeface="Calibri" panose="020F0502020204030204" pitchFamily="34" charset="0"/>
              </a:rPr>
              <a:t>Plantación de colza</a:t>
            </a:r>
            <a:endParaRPr kumimoji="0" lang="es-ES" altLang="en-US" sz="1200" b="0">
              <a:solidFill>
                <a:srgbClr val="FF0000"/>
              </a:solidFill>
              <a:latin typeface="Calibri" panose="020F0502020204030204" pitchFamily="34" charset="0"/>
            </a:endParaRPr>
          </a:p>
        </p:txBody>
      </p:sp>
      <p:pic>
        <p:nvPicPr>
          <p:cNvPr id="58378" name="Picture 4" descr="http://4.bp.blogspot.com/-IY-mXMKUOWk/UVq20OFXBRI/AAAAAAAABNo/-egn3HcKMxc/s1600/cultivos-energeticos-acuaticos-jacinto-de-agu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4508500"/>
            <a:ext cx="14049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9" name="Text Box 17"/>
          <p:cNvSpPr txBox="1">
            <a:spLocks noChangeArrowheads="1"/>
          </p:cNvSpPr>
          <p:nvPr/>
        </p:nvSpPr>
        <p:spPr bwMode="auto">
          <a:xfrm>
            <a:off x="3975100" y="6383338"/>
            <a:ext cx="139858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a:latin typeface="Calibri" panose="020F0502020204030204" pitchFamily="34" charset="0"/>
              </a:rPr>
              <a:t>Jacinto de agua</a:t>
            </a:r>
            <a:endParaRPr kumimoji="0" lang="es-ES" altLang="en-US" sz="1200" b="0">
              <a:solidFill>
                <a:srgbClr val="FF0000"/>
              </a:solidFill>
              <a:latin typeface="Calibri" panose="020F0502020204030204" pitchFamily="34" charset="0"/>
            </a:endParaRPr>
          </a:p>
        </p:txBody>
      </p:sp>
      <p:pic>
        <p:nvPicPr>
          <p:cNvPr id="58380" name="Picture 6" descr="http://www.dic-global.com/en/csr/special/archive/2012/images/pict_special01_26_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638" y="4508500"/>
            <a:ext cx="250825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1" name="Text Box 17"/>
          <p:cNvSpPr txBox="1">
            <a:spLocks noChangeArrowheads="1"/>
          </p:cNvSpPr>
          <p:nvPr/>
        </p:nvSpPr>
        <p:spPr bwMode="auto">
          <a:xfrm>
            <a:off x="6178550" y="6383338"/>
            <a:ext cx="16224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a:latin typeface="Calibri" panose="020F0502020204030204" pitchFamily="34" charset="0"/>
              </a:rPr>
              <a:t>Batriococus braunii</a:t>
            </a:r>
            <a:endParaRPr kumimoji="0" lang="es-ES" altLang="en-US" sz="1200" b="0">
              <a:solidFill>
                <a:srgbClr val="FF0000"/>
              </a:solidFill>
              <a:latin typeface="Calibri" panose="020F0502020204030204" pitchFamily="34" charset="0"/>
            </a:endParaRPr>
          </a:p>
        </p:txBody>
      </p:sp>
      <p:sp>
        <p:nvSpPr>
          <p:cNvPr id="58382"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b="0" i="0">
                <a:solidFill>
                  <a:srgbClr val="C00000"/>
                </a:solidFill>
                <a:latin typeface="Arial" panose="020B0604020202020204" pitchFamily="34" charset="0"/>
              </a:rPr>
              <a:t>6. Biomasa</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5939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5939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5939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3B224EF-B86D-4567-91AB-2165C40D52CE}" type="slidenum">
              <a:rPr kumimoji="0" lang="en-US" altLang="en-US" sz="1400" b="0" i="0">
                <a:solidFill>
                  <a:schemeClr val="tx1"/>
                </a:solidFill>
                <a:latin typeface="Tahoma" panose="020B0604030504040204" pitchFamily="34" charset="0"/>
              </a:rPr>
              <a:pPr algn="r" eaLnBrk="1" hangingPunct="1">
                <a:spcBef>
                  <a:spcPct val="0"/>
                </a:spcBef>
                <a:buClrTx/>
                <a:buFontTx/>
                <a:buNone/>
              </a:pPr>
              <a:t>46</a:t>
            </a:fld>
            <a:endParaRPr kumimoji="0" lang="en-US" altLang="en-US" sz="1400" b="0" i="0">
              <a:solidFill>
                <a:schemeClr val="tx1"/>
              </a:solidFill>
              <a:latin typeface="Tahoma" panose="020B0604030504040204" pitchFamily="34" charset="0"/>
            </a:endParaRPr>
          </a:p>
        </p:txBody>
      </p:sp>
      <p:sp>
        <p:nvSpPr>
          <p:cNvPr id="59398" name="Rectangle 3"/>
          <p:cNvSpPr>
            <a:spLocks noChangeArrowheads="1"/>
          </p:cNvSpPr>
          <p:nvPr/>
        </p:nvSpPr>
        <p:spPr bwMode="auto">
          <a:xfrm>
            <a:off x="968375" y="1592263"/>
            <a:ext cx="749141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Los biocombustibles engloban a </a:t>
            </a:r>
            <a:r>
              <a:rPr lang="es-ES" altLang="en-US" sz="1600" b="0" i="0" u="sng">
                <a:solidFill>
                  <a:srgbClr val="333333"/>
                </a:solidFill>
                <a:latin typeface="Calibri" panose="020F0502020204030204" pitchFamily="34" charset="0"/>
                <a:sym typeface="Wingdings" panose="05000000000000000000" pitchFamily="2" charset="2"/>
              </a:rPr>
              <a:t>alcoholes</a:t>
            </a:r>
            <a:r>
              <a:rPr lang="es-ES" altLang="en-US" sz="1600" b="0" i="0">
                <a:solidFill>
                  <a:srgbClr val="333333"/>
                </a:solidFill>
                <a:latin typeface="Calibri" panose="020F0502020204030204" pitchFamily="34" charset="0"/>
                <a:sym typeface="Wingdings" panose="05000000000000000000" pitchFamily="2" charset="2"/>
              </a:rPr>
              <a:t> (bioalcoholes) obtenidos en la fermentación de la biomasa (remolacha, maíz, sorgo, caña de azúcar) y a </a:t>
            </a:r>
            <a:r>
              <a:rPr lang="es-ES" altLang="en-US" sz="1600" b="0" i="0" u="sng">
                <a:solidFill>
                  <a:srgbClr val="333333"/>
                </a:solidFill>
                <a:latin typeface="Calibri" panose="020F0502020204030204" pitchFamily="34" charset="0"/>
                <a:sym typeface="Wingdings" panose="05000000000000000000" pitchFamily="2" charset="2"/>
              </a:rPr>
              <a:t>aceites</a:t>
            </a:r>
            <a:r>
              <a:rPr lang="es-ES" altLang="en-US" sz="1600" b="0" i="0">
                <a:solidFill>
                  <a:srgbClr val="333333"/>
                </a:solidFill>
                <a:latin typeface="Calibri" panose="020F0502020204030204" pitchFamily="34" charset="0"/>
                <a:sym typeface="Wingdings" panose="05000000000000000000" pitchFamily="2" charset="2"/>
              </a:rPr>
              <a:t> obtenidos de la colza, soja, girasol…</a:t>
            </a:r>
          </a:p>
        </p:txBody>
      </p:sp>
      <p:sp>
        <p:nvSpPr>
          <p:cNvPr id="59399" name="Rectangle 3"/>
          <p:cNvSpPr>
            <a:spLocks noChangeArrowheads="1"/>
          </p:cNvSpPr>
          <p:nvPr/>
        </p:nvSpPr>
        <p:spPr bwMode="auto">
          <a:xfrm>
            <a:off x="752475" y="1125538"/>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b="0">
                <a:latin typeface="Calibri" panose="020F0502020204030204" pitchFamily="34" charset="0"/>
              </a:rPr>
              <a:t>Biocombustibles</a:t>
            </a:r>
            <a:endParaRPr lang="es-ES" altLang="en-US" sz="2000">
              <a:latin typeface="Calibri" panose="020F0502020204030204" pitchFamily="34" charset="0"/>
            </a:endParaRPr>
          </a:p>
        </p:txBody>
      </p:sp>
      <p:sp>
        <p:nvSpPr>
          <p:cNvPr id="59400" name="Rectangle 3"/>
          <p:cNvSpPr>
            <a:spLocks noChangeArrowheads="1"/>
          </p:cNvSpPr>
          <p:nvPr/>
        </p:nvSpPr>
        <p:spPr bwMode="auto">
          <a:xfrm>
            <a:off x="968375" y="2493963"/>
            <a:ext cx="74914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002060"/>
                </a:solidFill>
                <a:latin typeface="Calibri" panose="020F0502020204030204" pitchFamily="34" charset="0"/>
                <a:sym typeface="Wingdings" panose="05000000000000000000" pitchFamily="2" charset="2"/>
              </a:rPr>
              <a:t>Existen algunos países (Brasil, EEUU) donde se utilizan vehículos movidos por etanol o por una mezcla de etanol-gasolina. </a:t>
            </a:r>
          </a:p>
        </p:txBody>
      </p:sp>
      <p:sp>
        <p:nvSpPr>
          <p:cNvPr id="59401" name="Rectangle 3"/>
          <p:cNvSpPr>
            <a:spLocks noChangeArrowheads="1"/>
          </p:cNvSpPr>
          <p:nvPr/>
        </p:nvSpPr>
        <p:spPr bwMode="auto">
          <a:xfrm>
            <a:off x="2627313" y="3433763"/>
            <a:ext cx="59277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C00000"/>
              </a:buClr>
              <a:buFont typeface="Wingdings" panose="05000000000000000000" pitchFamily="2" charset="2"/>
              <a:buChar char="à"/>
            </a:pPr>
            <a:r>
              <a:rPr lang="es-ES" altLang="en-US" sz="1400" b="0" i="0">
                <a:latin typeface="Times New Roman" panose="02020603050405020304" pitchFamily="18" charset="0"/>
                <a:cs typeface="Times New Roman" panose="02020603050405020304" pitchFamily="18" charset="0"/>
                <a:sym typeface="Wingdings" panose="05000000000000000000" pitchFamily="2" charset="2"/>
              </a:rPr>
              <a:t>El primer vehículo a motor moderno (el </a:t>
            </a:r>
            <a:r>
              <a:rPr lang="es-ES" altLang="en-US" sz="1400" b="0">
                <a:latin typeface="Times New Roman" panose="02020603050405020304" pitchFamily="18" charset="0"/>
                <a:cs typeface="Times New Roman" panose="02020603050405020304" pitchFamily="18" charset="0"/>
                <a:sym typeface="Wingdings" panose="05000000000000000000" pitchFamily="2" charset="2"/>
              </a:rPr>
              <a:t>Quadricycle</a:t>
            </a:r>
            <a:r>
              <a:rPr lang="es-ES" altLang="en-US" sz="1400" b="0" i="0">
                <a:latin typeface="Times New Roman" panose="02020603050405020304" pitchFamily="18" charset="0"/>
                <a:cs typeface="Times New Roman" panose="02020603050405020304" pitchFamily="18" charset="0"/>
                <a:sym typeface="Wingdings" panose="05000000000000000000" pitchFamily="2" charset="2"/>
              </a:rPr>
              <a:t> de Ford) se movía gracias a un motor de etanol. El etanol usado (llamado </a:t>
            </a:r>
            <a:r>
              <a:rPr lang="es-ES" altLang="en-US" sz="1400" b="0">
                <a:latin typeface="Times New Roman" panose="02020603050405020304" pitchFamily="18" charset="0"/>
                <a:cs typeface="Times New Roman" panose="02020603050405020304" pitchFamily="18" charset="0"/>
                <a:sym typeface="Wingdings" panose="05000000000000000000" pitchFamily="2" charset="2"/>
              </a:rPr>
              <a:t>gasohol</a:t>
            </a:r>
            <a:r>
              <a:rPr lang="es-ES" altLang="en-US" sz="1400" b="0" i="0">
                <a:latin typeface="Times New Roman" panose="02020603050405020304" pitchFamily="18" charset="0"/>
                <a:cs typeface="Times New Roman" panose="02020603050405020304" pitchFamily="18" charset="0"/>
                <a:sym typeface="Wingdings" panose="05000000000000000000" pitchFamily="2" charset="2"/>
              </a:rPr>
              <a:t>) se obtenía del maíz. El bajo precio del petróleo en las primeras décadas hizo que se abandonara la producción de gasohol en favor de los motores de gasolina. </a:t>
            </a:r>
          </a:p>
        </p:txBody>
      </p:sp>
      <p:pic>
        <p:nvPicPr>
          <p:cNvPr id="59402" name="Picture 2" descr="File:FordQuadricyc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975" y="3154363"/>
            <a:ext cx="18669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Text Box 17"/>
          <p:cNvSpPr txBox="1">
            <a:spLocks noChangeArrowheads="1"/>
          </p:cNvSpPr>
          <p:nvPr/>
        </p:nvSpPr>
        <p:spPr bwMode="auto">
          <a:xfrm>
            <a:off x="692150" y="4595813"/>
            <a:ext cx="186372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200" b="0">
                <a:latin typeface="Calibri" panose="020F0502020204030204" pitchFamily="34" charset="0"/>
              </a:rPr>
              <a:t>El Ford Quadricycle</a:t>
            </a:r>
            <a:endParaRPr kumimoji="0" lang="es-ES" altLang="en-US" sz="1200" b="0">
              <a:solidFill>
                <a:srgbClr val="FF0000"/>
              </a:solidFill>
              <a:latin typeface="Calibri" panose="020F0502020204030204" pitchFamily="34" charset="0"/>
            </a:endParaRPr>
          </a:p>
        </p:txBody>
      </p:sp>
      <p:sp>
        <p:nvSpPr>
          <p:cNvPr id="59404" name="Rectangle 3"/>
          <p:cNvSpPr>
            <a:spLocks noChangeArrowheads="1"/>
          </p:cNvSpPr>
          <p:nvPr/>
        </p:nvSpPr>
        <p:spPr bwMode="auto">
          <a:xfrm>
            <a:off x="968375" y="5014913"/>
            <a:ext cx="749141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El </a:t>
            </a:r>
            <a:r>
              <a:rPr lang="es-ES" altLang="en-US" sz="1600" b="0" i="0" u="sng">
                <a:solidFill>
                  <a:srgbClr val="333333"/>
                </a:solidFill>
                <a:latin typeface="Calibri" panose="020F0502020204030204" pitchFamily="34" charset="0"/>
                <a:sym typeface="Wingdings" panose="05000000000000000000" pitchFamily="2" charset="2"/>
              </a:rPr>
              <a:t>biodiesel</a:t>
            </a:r>
            <a:r>
              <a:rPr lang="es-ES" altLang="en-US" sz="1600" b="0" i="0">
                <a:solidFill>
                  <a:srgbClr val="333333"/>
                </a:solidFill>
                <a:latin typeface="Calibri" panose="020F0502020204030204" pitchFamily="34" charset="0"/>
                <a:sym typeface="Wingdings" panose="05000000000000000000" pitchFamily="2" charset="2"/>
              </a:rPr>
              <a:t> se puede obtener de los aceites naturales procedentes de la colza, soja, girasol, de grasas animales o vegetales e incluso de aceites usados de cocina. Los aceites y grasas se transforman en ésteres metílicos o etílicos mediante un proceso de transesterificación, dando glicerina como subproducto del proceso. Se pueden usar como biodiesel al 100% o mezclados con diesel convencional.</a:t>
            </a:r>
          </a:p>
        </p:txBody>
      </p:sp>
      <p:sp>
        <p:nvSpPr>
          <p:cNvPr id="5940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b="0" i="0">
                <a:solidFill>
                  <a:srgbClr val="C00000"/>
                </a:solidFill>
                <a:latin typeface="Arial" panose="020B0604020202020204" pitchFamily="34" charset="0"/>
              </a:rPr>
              <a:t>6. Biomasa</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6041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604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604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920B71A-0D0A-4BE5-9D4B-A1503C5D7D2A}" type="slidenum">
              <a:rPr kumimoji="0" lang="en-US" altLang="en-US" sz="1400" b="0" i="0">
                <a:solidFill>
                  <a:schemeClr val="tx1"/>
                </a:solidFill>
                <a:latin typeface="Tahoma" panose="020B0604030504040204" pitchFamily="34" charset="0"/>
              </a:rPr>
              <a:pPr algn="r" eaLnBrk="1" hangingPunct="1">
                <a:spcBef>
                  <a:spcPct val="0"/>
                </a:spcBef>
                <a:buClrTx/>
                <a:buFontTx/>
                <a:buNone/>
              </a:pPr>
              <a:t>47</a:t>
            </a:fld>
            <a:endParaRPr kumimoji="0" lang="en-US" altLang="en-US" sz="1400" b="0" i="0">
              <a:solidFill>
                <a:schemeClr val="tx1"/>
              </a:solidFill>
              <a:latin typeface="Tahoma" panose="020B0604030504040204" pitchFamily="34" charset="0"/>
            </a:endParaRPr>
          </a:p>
        </p:txBody>
      </p:sp>
      <p:sp>
        <p:nvSpPr>
          <p:cNvPr id="60422" name="Rectangle 3"/>
          <p:cNvSpPr>
            <a:spLocks noChangeArrowheads="1"/>
          </p:cNvSpPr>
          <p:nvPr/>
        </p:nvSpPr>
        <p:spPr bwMode="auto">
          <a:xfrm>
            <a:off x="968375" y="1125538"/>
            <a:ext cx="7491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Beneficios medioambientales derivados del uso del biodiesel:</a:t>
            </a:r>
          </a:p>
        </p:txBody>
      </p:sp>
      <p:sp>
        <p:nvSpPr>
          <p:cNvPr id="60423" name="Rectangle 3"/>
          <p:cNvSpPr>
            <a:spLocks noChangeArrowheads="1"/>
          </p:cNvSpPr>
          <p:nvPr/>
        </p:nvSpPr>
        <p:spPr bwMode="auto">
          <a:xfrm>
            <a:off x="1497013" y="1462088"/>
            <a:ext cx="7058025"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C00000"/>
              </a:buClr>
              <a:buFont typeface="Wingdings" panose="05000000000000000000" pitchFamily="2" charset="2"/>
              <a:buChar char="à"/>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Se produce a partir de materias primas renovables</a:t>
            </a:r>
          </a:p>
          <a:p>
            <a:pPr eaLnBrk="1" hangingPunct="1">
              <a:buClr>
                <a:srgbClr val="C00000"/>
              </a:buClr>
              <a:buFont typeface="Wingdings" panose="05000000000000000000" pitchFamily="2" charset="2"/>
              <a:buChar char="à"/>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Su contenido en azufre es muy bajo, y no contiene benceno ni otras sustancias aromáticas cancerígenas</a:t>
            </a:r>
          </a:p>
          <a:p>
            <a:pPr eaLnBrk="1" hangingPunct="1">
              <a:buClr>
                <a:srgbClr val="C00000"/>
              </a:buClr>
              <a:buFont typeface="Wingdings" panose="05000000000000000000" pitchFamily="2" charset="2"/>
              <a:buChar char="à"/>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Es biodegradable y su posible vertido no contamina suelos ni acuíferos</a:t>
            </a:r>
          </a:p>
          <a:p>
            <a:pPr eaLnBrk="1" hangingPunct="1">
              <a:buClr>
                <a:srgbClr val="C00000"/>
              </a:buClr>
              <a:buFont typeface="Wingdings" panose="05000000000000000000" pitchFamily="2" charset="2"/>
              <a:buChar char="à"/>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No es peligroso: punto de inflamación por encima de 110 ºC, no requiere sistemas de almacenamiento especiales</a:t>
            </a:r>
          </a:p>
        </p:txBody>
      </p:sp>
      <p:sp>
        <p:nvSpPr>
          <p:cNvPr id="60424" name="Rectangle 3"/>
          <p:cNvSpPr>
            <a:spLocks noChangeArrowheads="1"/>
          </p:cNvSpPr>
          <p:nvPr/>
        </p:nvSpPr>
        <p:spPr bwMode="auto">
          <a:xfrm>
            <a:off x="968375" y="3192463"/>
            <a:ext cx="74914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333333"/>
                </a:solidFill>
                <a:latin typeface="Calibri" panose="020F0502020204030204" pitchFamily="34" charset="0"/>
                <a:sym typeface="Wingdings" panose="05000000000000000000" pitchFamily="2" charset="2"/>
              </a:rPr>
              <a:t>Inconveniente del biodiesel: Precio más costoso para su producción (doble del precio del diesel convencional)</a:t>
            </a:r>
          </a:p>
        </p:txBody>
      </p:sp>
      <p:sp>
        <p:nvSpPr>
          <p:cNvPr id="60425" name="Rectangle 3"/>
          <p:cNvSpPr>
            <a:spLocks noChangeArrowheads="1"/>
          </p:cNvSpPr>
          <p:nvPr/>
        </p:nvSpPr>
        <p:spPr bwMode="auto">
          <a:xfrm>
            <a:off x="968375" y="3776663"/>
            <a:ext cx="749141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pPr>
            <a:r>
              <a:rPr lang="es-ES" altLang="en-US" sz="1600" b="0" i="0">
                <a:solidFill>
                  <a:srgbClr val="002060"/>
                </a:solidFill>
                <a:latin typeface="Calibri" panose="020F0502020204030204" pitchFamily="34" charset="0"/>
                <a:sym typeface="Wingdings" panose="05000000000000000000" pitchFamily="2" charset="2"/>
              </a:rPr>
              <a:t>El biodiesel se utiliza en transportes públicos, embarcaciones y en lugares donde los trabajadores están expuestos a los gases de su combustión. </a:t>
            </a:r>
          </a:p>
        </p:txBody>
      </p:sp>
      <p:pic>
        <p:nvPicPr>
          <p:cNvPr id="60426" name="Picture 2" descr="http://www.ecointeligencia.com/wp-content/uploads/2012/05/ciclo-biodiesel.jpg"/>
          <p:cNvPicPr>
            <a:picLocks noChangeAspect="1" noChangeArrowheads="1"/>
          </p:cNvPicPr>
          <p:nvPr/>
        </p:nvPicPr>
        <p:blipFill>
          <a:blip r:embed="rId2">
            <a:extLst>
              <a:ext uri="{28A0092B-C50C-407E-A947-70E740481C1C}">
                <a14:useLocalDpi xmlns:a14="http://schemas.microsoft.com/office/drawing/2010/main" val="0"/>
              </a:ext>
            </a:extLst>
          </a:blip>
          <a:srcRect t="15257" b="3372"/>
          <a:stretch>
            <a:fillRect/>
          </a:stretch>
        </p:blipFill>
        <p:spPr bwMode="auto">
          <a:xfrm>
            <a:off x="1720850" y="4435475"/>
            <a:ext cx="5767388"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b="0" i="0">
                <a:solidFill>
                  <a:srgbClr val="C00000"/>
                </a:solidFill>
                <a:latin typeface="Arial" panose="020B0604020202020204" pitchFamily="34" charset="0"/>
              </a:rPr>
              <a:t>6. Biomasa</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6144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6144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6144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5F84B40-9FD6-4065-9F16-3A6C95A46149}" type="slidenum">
              <a:rPr kumimoji="0" lang="en-US" altLang="en-US" sz="1400" b="0" i="0">
                <a:solidFill>
                  <a:schemeClr val="tx1"/>
                </a:solidFill>
                <a:latin typeface="Tahoma" panose="020B0604030504040204" pitchFamily="34" charset="0"/>
              </a:rPr>
              <a:pPr algn="r" eaLnBrk="1" hangingPunct="1">
                <a:spcBef>
                  <a:spcPct val="0"/>
                </a:spcBef>
                <a:buClrTx/>
                <a:buFontTx/>
                <a:buNone/>
              </a:pPr>
              <a:t>48</a:t>
            </a:fld>
            <a:endParaRPr kumimoji="0" lang="en-US" altLang="en-US" sz="1400" b="0" i="0">
              <a:solidFill>
                <a:schemeClr val="tx1"/>
              </a:solidFill>
              <a:latin typeface="Tahoma" panose="020B0604030504040204" pitchFamily="34" charset="0"/>
            </a:endParaRPr>
          </a:p>
        </p:txBody>
      </p:sp>
      <p:pic>
        <p:nvPicPr>
          <p:cNvPr id="6144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6475" y="1412875"/>
            <a:ext cx="5043488" cy="336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47" name="Rectangle 3"/>
          <p:cNvSpPr>
            <a:spLocks noChangeArrowheads="1"/>
          </p:cNvSpPr>
          <p:nvPr/>
        </p:nvSpPr>
        <p:spPr bwMode="auto">
          <a:xfrm>
            <a:off x="827088" y="1433513"/>
            <a:ext cx="245268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Tx/>
              <a:buNone/>
            </a:pPr>
            <a:r>
              <a:rPr lang="es-ES" altLang="en-US" sz="1600" b="0" i="0">
                <a:solidFill>
                  <a:srgbClr val="333333"/>
                </a:solidFill>
                <a:latin typeface="Calibri" panose="020F0502020204030204" pitchFamily="34" charset="0"/>
                <a:sym typeface="Wingdings" panose="05000000000000000000" pitchFamily="2" charset="2"/>
              </a:rPr>
              <a:t>Comparación entre propiedades del biodiesel y el diesel convencional </a:t>
            </a:r>
            <a:r>
              <a:rPr lang="es-ES" altLang="en-US" sz="1600" b="0" i="0">
                <a:solidFill>
                  <a:srgbClr val="C00000"/>
                </a:solidFill>
                <a:latin typeface="Calibri" panose="020F0502020204030204" pitchFamily="34" charset="0"/>
                <a:sym typeface="Wingdings" panose="05000000000000000000" pitchFamily="2" charset="2"/>
              </a:rPr>
              <a:t></a:t>
            </a:r>
          </a:p>
        </p:txBody>
      </p:sp>
      <p:pic>
        <p:nvPicPr>
          <p:cNvPr id="614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0288" y="5002213"/>
            <a:ext cx="4994275" cy="141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49" name="Rectangle 3"/>
          <p:cNvSpPr>
            <a:spLocks noChangeArrowheads="1"/>
          </p:cNvSpPr>
          <p:nvPr/>
        </p:nvSpPr>
        <p:spPr bwMode="auto">
          <a:xfrm>
            <a:off x="827088" y="5016500"/>
            <a:ext cx="2452687"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Tx/>
              <a:buNone/>
            </a:pPr>
            <a:r>
              <a:rPr lang="es-ES" altLang="en-US" sz="1600" b="0" i="0">
                <a:solidFill>
                  <a:srgbClr val="333333"/>
                </a:solidFill>
                <a:latin typeface="Calibri" panose="020F0502020204030204" pitchFamily="34" charset="0"/>
                <a:sym typeface="Wingdings" panose="05000000000000000000" pitchFamily="2" charset="2"/>
              </a:rPr>
              <a:t>Comparación entre emisiones producidas con biodiesel 100% (B100) y biodiesel al 50% (B50) </a:t>
            </a:r>
            <a:r>
              <a:rPr lang="es-ES" altLang="en-US" sz="1600" b="0" i="0">
                <a:solidFill>
                  <a:srgbClr val="C00000"/>
                </a:solidFill>
                <a:latin typeface="Calibri" panose="020F0502020204030204" pitchFamily="34" charset="0"/>
                <a:sym typeface="Wingdings" panose="05000000000000000000" pitchFamily="2" charset="2"/>
              </a:rPr>
              <a:t></a:t>
            </a:r>
          </a:p>
        </p:txBody>
      </p:sp>
      <p:sp>
        <p:nvSpPr>
          <p:cNvPr id="61450"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b="0" i="0">
                <a:solidFill>
                  <a:srgbClr val="C00000"/>
                </a:solidFill>
                <a:latin typeface="Arial" panose="020B0604020202020204" pitchFamily="34" charset="0"/>
              </a:rPr>
              <a:t>6. Biomasa</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144BCA1-7A0C-43B1-93B3-CE7E49095E4A}" type="slidenum">
              <a:rPr kumimoji="0" lang="en-US" altLang="en-US" sz="1400" b="0" i="0">
                <a:solidFill>
                  <a:schemeClr val="tx1"/>
                </a:solidFill>
                <a:latin typeface="Tahoma" panose="020B0604030504040204" pitchFamily="34" charset="0"/>
              </a:rPr>
              <a:pPr algn="r" eaLnBrk="1" hangingPunct="1">
                <a:spcBef>
                  <a:spcPct val="0"/>
                </a:spcBef>
                <a:buClrTx/>
                <a:buFontTx/>
                <a:buNone/>
              </a:pPr>
              <a:t>49</a:t>
            </a:fld>
            <a:endParaRPr kumimoji="0" lang="en-US" altLang="en-US" sz="1400" b="0" i="0">
              <a:solidFill>
                <a:schemeClr val="tx1"/>
              </a:solidFill>
              <a:latin typeface="Tahoma" panose="020B0604030504040204" pitchFamily="34" charset="0"/>
            </a:endParaRPr>
          </a:p>
        </p:txBody>
      </p:sp>
      <p:sp>
        <p:nvSpPr>
          <p:cNvPr id="11" name="Rectangle 2"/>
          <p:cNvSpPr txBox="1">
            <a:spLocks noChangeArrowheads="1"/>
          </p:cNvSpPr>
          <p:nvPr/>
        </p:nvSpPr>
        <p:spPr>
          <a:xfrm>
            <a:off x="3430588" y="3454400"/>
            <a:ext cx="2293937" cy="550863"/>
          </a:xfrm>
          <a:prstGeom prst="rect">
            <a:avLst/>
          </a:prstGeom>
          <a:solidFill>
            <a:srgbClr val="FFCC99"/>
          </a:solidFill>
        </p:spPr>
        <p:txBody>
          <a:bodyPr/>
          <a:lst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a:lstStyle>
          <a:p>
            <a:pPr eaLnBrk="1" hangingPunct="1">
              <a:defRPr/>
            </a:pPr>
            <a:r>
              <a:rPr lang="es-ES" altLang="es-ES" i="0" kern="0" dirty="0" err="1" smtClean="0">
                <a:effectLst/>
                <a:latin typeface="Calibri" pitchFamily="34" charset="0"/>
              </a:rPr>
              <a:t>The</a:t>
            </a:r>
            <a:r>
              <a:rPr lang="es-ES" altLang="es-ES" i="0" kern="0" dirty="0" smtClean="0">
                <a:effectLst/>
                <a:latin typeface="Calibri" pitchFamily="34" charset="0"/>
              </a:rPr>
              <a:t> </a:t>
            </a:r>
            <a:r>
              <a:rPr lang="es-ES" altLang="es-ES" i="0" kern="0" dirty="0" err="1" smtClean="0">
                <a:effectLst/>
                <a:latin typeface="Calibri" pitchFamily="34" charset="0"/>
              </a:rPr>
              <a:t>end</a:t>
            </a:r>
            <a:endParaRPr lang="es-ES" altLang="es-ES" i="0" kern="0" dirty="0" smtClean="0">
              <a:effectLst/>
              <a:latin typeface="Calibri" pitchFamily="34" charset="0"/>
            </a:endParaRPr>
          </a:p>
        </p:txBody>
      </p:sp>
      <p:pic>
        <p:nvPicPr>
          <p:cNvPr id="62468"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58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2469" name="Rectangle 4"/>
          <p:cNvSpPr>
            <a:spLocks noChangeArrowheads="1"/>
          </p:cNvSpPr>
          <p:nvPr/>
        </p:nvSpPr>
        <p:spPr bwMode="auto">
          <a:xfrm>
            <a:off x="668338" y="2349500"/>
            <a:ext cx="7791450" cy="8858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800" i="0">
                <a:solidFill>
                  <a:srgbClr val="000080"/>
                </a:solidFill>
                <a:latin typeface="Tahoma" panose="020B0604030504040204" pitchFamily="34" charset="0"/>
                <a:cs typeface="Tahoma" panose="020B0604030504040204" pitchFamily="34" charset="0"/>
              </a:rPr>
              <a:t>Tema 15 </a:t>
            </a:r>
          </a:p>
          <a:p>
            <a:pPr algn="ctr" eaLnBrk="1" hangingPunct="1">
              <a:spcBef>
                <a:spcPct val="0"/>
              </a:spcBef>
              <a:buClrTx/>
              <a:buFontTx/>
              <a:buNone/>
            </a:pPr>
            <a:r>
              <a:rPr lang="es-ES" altLang="es-ES" sz="1800" i="0">
                <a:solidFill>
                  <a:srgbClr val="000080"/>
                </a:solidFill>
                <a:latin typeface="Tahoma" panose="020B0604030504040204" pitchFamily="34" charset="0"/>
                <a:cs typeface="Tahoma" panose="020B0604030504040204" pitchFamily="34" charset="0"/>
              </a:rPr>
              <a:t>Recursos naturales </a:t>
            </a:r>
          </a:p>
          <a:p>
            <a:pPr algn="ctr" eaLnBrk="1" hangingPunct="1">
              <a:spcBef>
                <a:spcPct val="0"/>
              </a:spcBef>
              <a:buClrTx/>
              <a:buFontTx/>
              <a:buNone/>
            </a:pPr>
            <a:r>
              <a:rPr lang="es-ES" altLang="es-ES" sz="1800" i="0">
                <a:solidFill>
                  <a:srgbClr val="000080"/>
                </a:solidFill>
                <a:latin typeface="Tahoma" panose="020B0604030504040204" pitchFamily="34" charset="0"/>
                <a:cs typeface="Tahoma" panose="020B0604030504040204" pitchFamily="34" charset="0"/>
              </a:rPr>
              <a:t>en la industria de la química orgánica</a:t>
            </a:r>
          </a:p>
        </p:txBody>
      </p:sp>
      <p:sp>
        <p:nvSpPr>
          <p:cNvPr id="6" name="Rectangle 4"/>
          <p:cNvSpPr>
            <a:spLocks noChangeArrowheads="1"/>
          </p:cNvSpPr>
          <p:nvPr/>
        </p:nvSpPr>
        <p:spPr bwMode="auto">
          <a:xfrm>
            <a:off x="1891830" y="4292600"/>
            <a:ext cx="5344466" cy="12239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0" dirty="0">
                <a:solidFill>
                  <a:srgbClr val="4D4D4D"/>
                </a:solidFill>
                <a:latin typeface="Tahoma" panose="020B0604030504040204" pitchFamily="34" charset="0"/>
                <a:cs typeface="Tahoma" panose="020B0604030504040204" pitchFamily="34" charset="0"/>
              </a:rPr>
              <a:t>Nota: Esta presentación no incluye todos los apartados del tema en el libro de texto base y </a:t>
            </a:r>
            <a:r>
              <a:rPr lang="es-ES" altLang="es-ES" sz="1400" b="0" i="0" dirty="0" err="1">
                <a:solidFill>
                  <a:srgbClr val="4D4D4D"/>
                </a:solidFill>
                <a:latin typeface="Tahoma" panose="020B0604030504040204" pitchFamily="34" charset="0"/>
                <a:cs typeface="Tahoma" panose="020B0604030504040204" pitchFamily="34" charset="0"/>
              </a:rPr>
              <a:t>l@s</a:t>
            </a:r>
            <a:r>
              <a:rPr lang="es-ES" altLang="es-ES" sz="1400" b="0" i="0" dirty="0">
                <a:solidFill>
                  <a:srgbClr val="4D4D4D"/>
                </a:solidFill>
                <a:latin typeface="Tahoma" panose="020B0604030504040204" pitchFamily="34" charset="0"/>
                <a:cs typeface="Tahoma" panose="020B0604030504040204" pitchFamily="34" charset="0"/>
              </a:rPr>
              <a:t> </a:t>
            </a:r>
            <a:r>
              <a:rPr lang="es-ES" altLang="es-ES" sz="1400" b="0" i="0" dirty="0" err="1">
                <a:solidFill>
                  <a:srgbClr val="4D4D4D"/>
                </a:solidFill>
                <a:latin typeface="Tahoma" panose="020B0604030504040204" pitchFamily="34" charset="0"/>
                <a:cs typeface="Tahoma" panose="020B0604030504040204" pitchFamily="34" charset="0"/>
              </a:rPr>
              <a:t>alumn@s</a:t>
            </a:r>
            <a:r>
              <a:rPr lang="es-ES" altLang="es-ES" sz="1400" b="0" i="0" dirty="0">
                <a:solidFill>
                  <a:srgbClr val="4D4D4D"/>
                </a:solidFill>
                <a:latin typeface="Tahoma" panose="020B0604030504040204" pitchFamily="34" charset="0"/>
                <a:cs typeface="Tahoma" panose="020B0604030504040204" pitchFamily="34" charset="0"/>
              </a:rPr>
              <a:t> deberán completar la información de forma personal de cara a su estudio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741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174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741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1480B43-A317-4692-98F8-2E5B5B14CA3C}" type="slidenum">
              <a:rPr kumimoji="0" lang="en-US" altLang="en-US" sz="1400" b="0" i="0">
                <a:solidFill>
                  <a:schemeClr val="tx1"/>
                </a:solidFill>
                <a:latin typeface="Tahoma" panose="020B0604030504040204" pitchFamily="34" charset="0"/>
              </a:rPr>
              <a:pPr algn="r" eaLnBrk="1" hangingPunct="1">
                <a:spcBef>
                  <a:spcPct val="0"/>
                </a:spcBef>
                <a:buClrTx/>
                <a:buFontTx/>
                <a:buNone/>
              </a:pPr>
              <a:t>5</a:t>
            </a:fld>
            <a:endParaRPr kumimoji="0" lang="en-US" altLang="en-US" sz="1400" b="0" i="0">
              <a:solidFill>
                <a:schemeClr val="tx1"/>
              </a:solidFill>
              <a:latin typeface="Tahoma" panose="020B0604030504040204" pitchFamily="34" charset="0"/>
            </a:endParaRPr>
          </a:p>
        </p:txBody>
      </p:sp>
      <p:sp>
        <p:nvSpPr>
          <p:cNvPr id="17414"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Origen del carbón</a:t>
            </a:r>
          </a:p>
        </p:txBody>
      </p:sp>
      <p:pic>
        <p:nvPicPr>
          <p:cNvPr id="174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531938"/>
            <a:ext cx="5722938"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6" name="Rectangle 3"/>
          <p:cNvSpPr>
            <a:spLocks noChangeArrowheads="1"/>
          </p:cNvSpPr>
          <p:nvPr/>
        </p:nvSpPr>
        <p:spPr bwMode="auto">
          <a:xfrm>
            <a:off x="5867400" y="1412875"/>
            <a:ext cx="31686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rPr>
              <a:t>No todos los componentes de las plantas se vieron afectados por igual durante la formación del carbón</a:t>
            </a:r>
          </a:p>
        </p:txBody>
      </p:sp>
      <p:sp>
        <p:nvSpPr>
          <p:cNvPr id="17417" name="Rectangle 3"/>
          <p:cNvSpPr>
            <a:spLocks noChangeArrowheads="1"/>
          </p:cNvSpPr>
          <p:nvPr/>
        </p:nvSpPr>
        <p:spPr bwMode="auto">
          <a:xfrm>
            <a:off x="5867400" y="4221163"/>
            <a:ext cx="316865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Calibri" panose="020F0502020204030204" pitchFamily="34" charset="0"/>
              </a:rPr>
              <a:t>La temperatura es el factor más determinante en la formación; presión y tiempo, en menor grado. Carbones en capas más profundas sufren mayores transformaciones por </a:t>
            </a:r>
            <a:r>
              <a:rPr lang="es-ES" altLang="en-US" sz="1600" b="0">
                <a:solidFill>
                  <a:srgbClr val="000099"/>
                </a:solidFill>
                <a:latin typeface="Calibri" panose="020F0502020204030204" pitchFamily="34" charset="0"/>
              </a:rPr>
              <a:t>T</a:t>
            </a:r>
            <a:r>
              <a:rPr lang="es-ES" altLang="en-US" sz="1600" b="0" i="0">
                <a:solidFill>
                  <a:srgbClr val="000099"/>
                </a:solidFill>
                <a:latin typeface="Calibri" panose="020F0502020204030204" pitchFamily="34" charset="0"/>
              </a:rPr>
              <a:t> más elevada</a:t>
            </a:r>
            <a:endParaRPr lang="es-ES" altLang="en-US" sz="1400" b="0" i="0">
              <a:solidFill>
                <a:srgbClr val="333333"/>
              </a:solidFill>
              <a:latin typeface="Times New Roman" panose="02020603050405020304" pitchFamily="18" charset="0"/>
            </a:endParaRPr>
          </a:p>
        </p:txBody>
      </p:sp>
      <p:sp>
        <p:nvSpPr>
          <p:cNvPr id="17418" name="Rectangle 3"/>
          <p:cNvSpPr>
            <a:spLocks noChangeArrowheads="1"/>
          </p:cNvSpPr>
          <p:nvPr/>
        </p:nvSpPr>
        <p:spPr bwMode="auto">
          <a:xfrm>
            <a:off x="5867400" y="2492375"/>
            <a:ext cx="3168650"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19843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pPr>
            <a:r>
              <a:rPr lang="es-ES" altLang="en-US" sz="1400" b="0" i="0">
                <a:solidFill>
                  <a:srgbClr val="333333"/>
                </a:solidFill>
                <a:latin typeface="Times New Roman" panose="02020603050405020304" pitchFamily="18" charset="0"/>
              </a:rPr>
              <a:t>Celulosa descompone mucho más rápido. En lignina, cutícula de hojas, resina, decrece gradualmente</a:t>
            </a:r>
          </a:p>
          <a:p>
            <a:pPr eaLnBrk="1" hangingPunct="1">
              <a:spcBef>
                <a:spcPts val="600"/>
              </a:spcBef>
              <a:buClr>
                <a:srgbClr val="000099"/>
              </a:buClr>
            </a:pPr>
            <a:r>
              <a:rPr lang="es-ES" altLang="en-US" sz="1400" b="0" i="0">
                <a:solidFill>
                  <a:srgbClr val="333333"/>
                </a:solidFill>
                <a:latin typeface="Times New Roman" panose="02020603050405020304" pitchFamily="18" charset="0"/>
              </a:rPr>
              <a:t>Análisis microscópico permite identificar restos de compuestos en las plantas originales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84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184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84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689815B-5461-4002-8525-5DFF7E7BF2FD}" type="slidenum">
              <a:rPr kumimoji="0" lang="en-US" altLang="en-US" sz="1400" b="0" i="0">
                <a:solidFill>
                  <a:schemeClr val="tx1"/>
                </a:solidFill>
                <a:latin typeface="Tahoma" panose="020B0604030504040204" pitchFamily="34" charset="0"/>
              </a:rPr>
              <a:pPr algn="r" eaLnBrk="1" hangingPunct="1">
                <a:spcBef>
                  <a:spcPct val="0"/>
                </a:spcBef>
                <a:buClrTx/>
                <a:buFontTx/>
                <a:buNone/>
              </a:pPr>
              <a:t>6</a:t>
            </a:fld>
            <a:endParaRPr kumimoji="0" lang="en-US" altLang="en-US" sz="1400" b="0" i="0">
              <a:solidFill>
                <a:schemeClr val="tx1"/>
              </a:solidFill>
              <a:latin typeface="Tahoma" panose="020B0604030504040204" pitchFamily="34" charset="0"/>
            </a:endParaRPr>
          </a:p>
        </p:txBody>
      </p:sp>
      <p:sp>
        <p:nvSpPr>
          <p:cNvPr id="18438" name="Text Box 7"/>
          <p:cNvSpPr txBox="1">
            <a:spLocks noChangeArrowheads="1"/>
          </p:cNvSpPr>
          <p:nvPr/>
        </p:nvSpPr>
        <p:spPr bwMode="auto">
          <a:xfrm>
            <a:off x="179388" y="476250"/>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p:txBody>
      </p:sp>
      <p:sp>
        <p:nvSpPr>
          <p:cNvPr id="18439" name="Rectangle 3"/>
          <p:cNvSpPr>
            <a:spLocks noChangeArrowheads="1"/>
          </p:cNvSpPr>
          <p:nvPr/>
        </p:nvSpPr>
        <p:spPr bwMode="auto">
          <a:xfrm>
            <a:off x="539750" y="2395538"/>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Estructura (interna) del carbón</a:t>
            </a:r>
            <a:endParaRPr lang="es-ES" altLang="en-US" i="0">
              <a:latin typeface="Calibri" panose="020F0502020204030204" pitchFamily="34" charset="0"/>
            </a:endParaRPr>
          </a:p>
        </p:txBody>
      </p:sp>
      <p:sp>
        <p:nvSpPr>
          <p:cNvPr id="18440" name="Rectangle 15"/>
          <p:cNvSpPr>
            <a:spLocks noChangeArrowheads="1"/>
          </p:cNvSpPr>
          <p:nvPr/>
        </p:nvSpPr>
        <p:spPr bwMode="auto">
          <a:xfrm>
            <a:off x="893763" y="1341438"/>
            <a:ext cx="7694612"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a:solidFill>
                  <a:srgbClr val="000099"/>
                </a:solidFill>
                <a:latin typeface="Calibri" panose="020F0502020204030204" pitchFamily="34" charset="0"/>
              </a:rPr>
              <a:t>Reservas de carbón</a:t>
            </a:r>
            <a:r>
              <a:rPr kumimoji="0" lang="es-ES" altLang="en-US" sz="1800" b="0" i="0">
                <a:solidFill>
                  <a:srgbClr val="000099"/>
                </a:solidFill>
                <a:latin typeface="Calibri" panose="020F0502020204030204" pitchFamily="34" charset="0"/>
              </a:rPr>
              <a:t>: disponibles en los cinco continentes, en más de 80 países. Transporte en barcos y trenes, o por </a:t>
            </a:r>
            <a:r>
              <a:rPr kumimoji="0" lang="es-ES" altLang="en-US" sz="1800" b="0">
                <a:solidFill>
                  <a:srgbClr val="000099"/>
                </a:solidFill>
                <a:latin typeface="Calibri" panose="020F0502020204030204" pitchFamily="34" charset="0"/>
              </a:rPr>
              <a:t>carboductos</a:t>
            </a:r>
            <a:r>
              <a:rPr kumimoji="0" lang="es-ES" altLang="en-US" sz="1800" b="0" i="0">
                <a:solidFill>
                  <a:srgbClr val="000099"/>
                </a:solidFill>
                <a:latin typeface="Calibri" panose="020F0502020204030204" pitchFamily="34" charset="0"/>
              </a:rPr>
              <a:t> (carbón troceado y suspendido en agua)</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18441" name="Rectangle 15"/>
          <p:cNvSpPr>
            <a:spLocks noChangeArrowheads="1"/>
          </p:cNvSpPr>
          <p:nvPr/>
        </p:nvSpPr>
        <p:spPr bwMode="auto">
          <a:xfrm>
            <a:off x="893763" y="2997200"/>
            <a:ext cx="769461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333333"/>
                </a:solidFill>
                <a:latin typeface="Calibri" panose="020F0502020204030204" pitchFamily="34" charset="0"/>
              </a:rPr>
              <a:t>Estructura molecular del carbón (analizada por distintas técnicas) compleja, revela dos componentes bien definidos denominados </a:t>
            </a:r>
            <a:r>
              <a:rPr kumimoji="0" lang="es-ES" altLang="en-US" sz="1800" b="0">
                <a:solidFill>
                  <a:srgbClr val="333333"/>
                </a:solidFill>
                <a:latin typeface="Calibri" panose="020F0502020204030204" pitchFamily="34" charset="0"/>
              </a:rPr>
              <a:t>fracción A</a:t>
            </a:r>
            <a:r>
              <a:rPr kumimoji="0" lang="es-ES" altLang="en-US" sz="1800" b="0" i="0">
                <a:solidFill>
                  <a:srgbClr val="333333"/>
                </a:solidFill>
                <a:latin typeface="Calibri" panose="020F0502020204030204" pitchFamily="34" charset="0"/>
              </a:rPr>
              <a:t> y </a:t>
            </a:r>
            <a:r>
              <a:rPr kumimoji="0" lang="es-ES" altLang="en-US" sz="1800" b="0">
                <a:solidFill>
                  <a:srgbClr val="333333"/>
                </a:solidFill>
                <a:latin typeface="Calibri" panose="020F0502020204030204" pitchFamily="34" charset="0"/>
              </a:rPr>
              <a:t>fracción B</a:t>
            </a:r>
            <a:r>
              <a:rPr kumimoji="0" lang="es-ES" altLang="en-US" sz="1800" b="0" i="0">
                <a:solidFill>
                  <a:srgbClr val="333333"/>
                </a:solidFill>
                <a:latin typeface="Calibri" panose="020F0502020204030204" pitchFamily="34" charset="0"/>
              </a:rPr>
              <a:t>.</a:t>
            </a:r>
            <a:endParaRPr kumimoji="0" lang="el-GR" altLang="en-US" sz="1800" b="0" i="0">
              <a:solidFill>
                <a:srgbClr val="333333"/>
              </a:solidFill>
              <a:latin typeface="Calibri" panose="020F0502020204030204" pitchFamily="34" charset="0"/>
              <a:cs typeface="Times New Roman" panose="02020603050405020304" pitchFamily="18" charset="0"/>
            </a:endParaRPr>
          </a:p>
        </p:txBody>
      </p:sp>
      <p:sp>
        <p:nvSpPr>
          <p:cNvPr id="18442" name="Rectangle 3"/>
          <p:cNvSpPr>
            <a:spLocks noChangeArrowheads="1"/>
          </p:cNvSpPr>
          <p:nvPr/>
        </p:nvSpPr>
        <p:spPr bwMode="auto">
          <a:xfrm>
            <a:off x="974725" y="3716338"/>
            <a:ext cx="4105275"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b="0" i="0">
                <a:solidFill>
                  <a:schemeClr val="tx1"/>
                </a:solidFill>
                <a:latin typeface="Times New Roman" panose="02020603050405020304" pitchFamily="18" charset="0"/>
              </a:rPr>
              <a:t>Componente A: formada por agrupaciones aromáticas condensadas</a:t>
            </a:r>
          </a:p>
          <a:p>
            <a:pPr eaLnBrk="1" hangingPunct="1">
              <a:buClrTx/>
              <a:buFontTx/>
              <a:buChar char="–"/>
            </a:pPr>
            <a:r>
              <a:rPr lang="es-ES" altLang="en-US" sz="1600" b="0" i="0">
                <a:solidFill>
                  <a:schemeClr val="tx1"/>
                </a:solidFill>
                <a:latin typeface="Times New Roman" panose="02020603050405020304" pitchFamily="18" charset="0"/>
              </a:rPr>
              <a:t>Componente B: </a:t>
            </a:r>
            <a:r>
              <a:rPr lang="es-ES" altLang="en-US" sz="1600" b="0">
                <a:solidFill>
                  <a:schemeClr val="tx1"/>
                </a:solidFill>
                <a:latin typeface="Times New Roman" panose="02020603050405020304" pitchFamily="18" charset="0"/>
              </a:rPr>
              <a:t>bitumen</a:t>
            </a:r>
            <a:r>
              <a:rPr lang="es-ES" altLang="en-US" sz="1600" b="0" i="0">
                <a:solidFill>
                  <a:schemeClr val="tx1"/>
                </a:solidFill>
                <a:latin typeface="Times New Roman" panose="02020603050405020304" pitchFamily="18" charset="0"/>
              </a:rPr>
              <a:t>, componente no aromático del carbón. Estructuras parafínicas (funciones carboxilo y fenólicas) de unión entre agrupaciones aromáticas y ramificaciones hidrocarbonadas</a:t>
            </a:r>
          </a:p>
        </p:txBody>
      </p:sp>
      <p:pic>
        <p:nvPicPr>
          <p:cNvPr id="18443" name="Picture 18" descr="http://i121.photobucket.com/albums/o227/Ctome/5-coal-chemical-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75" y="3716338"/>
            <a:ext cx="35782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94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194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94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9826DFF-1860-4226-9ABF-C09E50A52511}" type="slidenum">
              <a:rPr kumimoji="0" lang="en-US" altLang="en-US" sz="1400" b="0" i="0">
                <a:solidFill>
                  <a:schemeClr val="tx1"/>
                </a:solidFill>
                <a:latin typeface="Tahoma" panose="020B0604030504040204" pitchFamily="34" charset="0"/>
              </a:rPr>
              <a:pPr algn="r" eaLnBrk="1" hangingPunct="1">
                <a:spcBef>
                  <a:spcPct val="0"/>
                </a:spcBef>
                <a:buClrTx/>
                <a:buFontTx/>
                <a:buNone/>
              </a:pPr>
              <a:t>7</a:t>
            </a:fld>
            <a:endParaRPr kumimoji="0" lang="en-US" altLang="en-US" sz="1400" b="0" i="0">
              <a:solidFill>
                <a:schemeClr val="tx1"/>
              </a:solidFill>
              <a:latin typeface="Tahoma" panose="020B0604030504040204" pitchFamily="34" charset="0"/>
            </a:endParaRPr>
          </a:p>
        </p:txBody>
      </p:sp>
      <p:sp>
        <p:nvSpPr>
          <p:cNvPr id="19462" name="Rectangle 15"/>
          <p:cNvSpPr>
            <a:spLocks noChangeArrowheads="1"/>
          </p:cNvSpPr>
          <p:nvPr/>
        </p:nvSpPr>
        <p:spPr bwMode="auto">
          <a:xfrm>
            <a:off x="900113" y="1628775"/>
            <a:ext cx="78581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solidFill>
                  <a:srgbClr val="000099"/>
                </a:solidFill>
                <a:latin typeface="Calibri" panose="020F0502020204030204" pitchFamily="34" charset="0"/>
              </a:rPr>
              <a:t>El carbón no es una mezcla bien definida y solo se pueden diseñar </a:t>
            </a:r>
            <a:r>
              <a:rPr kumimoji="0" lang="es-ES" altLang="en-US" sz="1800" b="0">
                <a:solidFill>
                  <a:srgbClr val="000099"/>
                </a:solidFill>
                <a:latin typeface="Calibri" panose="020F0502020204030204" pitchFamily="34" charset="0"/>
              </a:rPr>
              <a:t>modelos estadísticos</a:t>
            </a:r>
            <a:r>
              <a:rPr kumimoji="0" lang="es-ES" altLang="en-US" sz="1800" b="0" i="0">
                <a:solidFill>
                  <a:srgbClr val="000099"/>
                </a:solidFill>
                <a:latin typeface="Calibri" panose="020F0502020204030204" pitchFamily="34" charset="0"/>
              </a:rPr>
              <a:t> de su estructura</a:t>
            </a:r>
          </a:p>
          <a:p>
            <a:pPr eaLnBrk="1" hangingPunct="1">
              <a:spcBef>
                <a:spcPts val="600"/>
              </a:spcBef>
              <a:buClr>
                <a:srgbClr val="FF0000"/>
              </a:buClr>
            </a:pPr>
            <a:r>
              <a:rPr kumimoji="0" lang="es-ES" altLang="en-US" sz="1800" b="0" i="0">
                <a:latin typeface="Calibri" panose="020F0502020204030204" pitchFamily="34" charset="0"/>
              </a:rPr>
              <a:t>La diferencia entre distintos tipos de carbón radica en la proporción entre las fracciones A y B (entre la fracción </a:t>
            </a:r>
            <a:r>
              <a:rPr kumimoji="0" lang="es-ES" altLang="en-US" sz="1800" b="0">
                <a:latin typeface="Calibri" panose="020F0502020204030204" pitchFamily="34" charset="0"/>
              </a:rPr>
              <a:t>aromática</a:t>
            </a:r>
            <a:r>
              <a:rPr kumimoji="0" lang="es-ES" altLang="en-US" sz="1800" b="0" i="0">
                <a:latin typeface="Calibri" panose="020F0502020204030204" pitchFamily="34" charset="0"/>
              </a:rPr>
              <a:t> y la fracción </a:t>
            </a:r>
            <a:r>
              <a:rPr kumimoji="0" lang="es-ES" altLang="en-US" sz="1800" b="0">
                <a:latin typeface="Calibri" panose="020F0502020204030204" pitchFamily="34" charset="0"/>
              </a:rPr>
              <a:t>parafínica</a:t>
            </a:r>
            <a:r>
              <a:rPr kumimoji="0" lang="es-ES" altLang="en-US" sz="1800" b="0" i="0">
                <a:latin typeface="Calibri" panose="020F0502020204030204" pitchFamily="34" charset="0"/>
              </a:rPr>
              <a:t> o </a:t>
            </a:r>
            <a:r>
              <a:rPr kumimoji="0" lang="es-ES" altLang="en-US" sz="1800" b="0">
                <a:latin typeface="Calibri" panose="020F0502020204030204" pitchFamily="34" charset="0"/>
              </a:rPr>
              <a:t>bitúmen</a:t>
            </a:r>
            <a:r>
              <a:rPr kumimoji="0" lang="es-ES" altLang="en-US" sz="1800" b="0" i="0">
                <a:latin typeface="Calibri" panose="020F0502020204030204" pitchFamily="34" charset="0"/>
              </a:rPr>
              <a:t>).</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19463"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r>
              <a:rPr kumimoji="0" lang="es-ES" altLang="en-US" sz="1800" b="0" i="0">
                <a:solidFill>
                  <a:srgbClr val="C00000"/>
                </a:solidFill>
                <a:latin typeface="Arial" panose="020B0604020202020204" pitchFamily="34" charset="0"/>
                <a:sym typeface="Wingdings" panose="05000000000000000000" pitchFamily="2" charset="2"/>
              </a:rPr>
              <a:t>     </a:t>
            </a:r>
            <a:r>
              <a:rPr kumimoji="0" lang="es-ES" altLang="en-US" sz="1800" b="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Estructura del carbón</a:t>
            </a:r>
          </a:p>
        </p:txBody>
      </p:sp>
      <p:sp>
        <p:nvSpPr>
          <p:cNvPr id="19464" name="Rectangle 3"/>
          <p:cNvSpPr>
            <a:spLocks noChangeArrowheads="1"/>
          </p:cNvSpPr>
          <p:nvPr/>
        </p:nvSpPr>
        <p:spPr bwMode="auto">
          <a:xfrm>
            <a:off x="1268413" y="2924175"/>
            <a:ext cx="7272337"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b="0" i="0">
                <a:solidFill>
                  <a:schemeClr val="tx1"/>
                </a:solidFill>
                <a:latin typeface="Times New Roman" panose="02020603050405020304" pitchFamily="18" charset="0"/>
              </a:rPr>
              <a:t>Carbón más antiguo: mayor fracción aromática y extensión de la condensación</a:t>
            </a:r>
          </a:p>
          <a:p>
            <a:pPr eaLnBrk="1" hangingPunct="1">
              <a:buClrTx/>
              <a:buFontTx/>
              <a:buChar char="–"/>
            </a:pPr>
            <a:r>
              <a:rPr lang="es-ES" altLang="en-US" sz="1600" b="0" i="0">
                <a:solidFill>
                  <a:schemeClr val="tx1"/>
                </a:solidFill>
                <a:latin typeface="Times New Roman" panose="02020603050405020304" pitchFamily="18" charset="0"/>
              </a:rPr>
              <a:t>carbones más jóvenes: menor grado de condensación, mayor fracción parafínica</a:t>
            </a:r>
          </a:p>
        </p:txBody>
      </p:sp>
      <p:sp>
        <p:nvSpPr>
          <p:cNvPr id="19465" name="Rectangle 15"/>
          <p:cNvSpPr>
            <a:spLocks noChangeArrowheads="1"/>
          </p:cNvSpPr>
          <p:nvPr/>
        </p:nvSpPr>
        <p:spPr bwMode="auto">
          <a:xfrm>
            <a:off x="900113" y="3716338"/>
            <a:ext cx="78581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i="0">
                <a:latin typeface="Calibri" panose="020F0502020204030204" pitchFamily="34" charset="0"/>
              </a:rPr>
              <a:t>Para carbones bituminosos se admite:</a:t>
            </a:r>
            <a:endParaRPr kumimoji="0" lang="el-GR" altLang="en-US" sz="1800" b="0" i="0">
              <a:solidFill>
                <a:srgbClr val="000099"/>
              </a:solidFill>
              <a:latin typeface="Calibri" panose="020F0502020204030204" pitchFamily="34" charset="0"/>
              <a:cs typeface="Times New Roman" panose="02020603050405020304" pitchFamily="18" charset="0"/>
            </a:endParaRPr>
          </a:p>
        </p:txBody>
      </p:sp>
      <p:sp>
        <p:nvSpPr>
          <p:cNvPr id="19466" name="Rectangle 3"/>
          <p:cNvSpPr>
            <a:spLocks noChangeArrowheads="1"/>
          </p:cNvSpPr>
          <p:nvPr/>
        </p:nvSpPr>
        <p:spPr bwMode="auto">
          <a:xfrm>
            <a:off x="1268413" y="4076700"/>
            <a:ext cx="6840537"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poseen un promedio de tres anillos aromáticos condensados unidos por estructuras hidrocarbonadas y puentes heteroatómicos. </a:t>
            </a:r>
          </a:p>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composición: ~75% en estructuras aromáticas, ~20% en estructuras hidroaromáticas, resto en estructuras alifáticas</a:t>
            </a:r>
          </a:p>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contenido en heteroátomos (oxígeno, nitrógeno, azufre) varía de unos carbones a otros. Oxígeno en agrupaciones hidroxilo, fenólicas, tipo éter. N y S en formas heterocíclicas.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04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04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04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B87922F-F2F3-40A2-A3E5-49FB0A1F7F24}" type="slidenum">
              <a:rPr kumimoji="0" lang="en-US" altLang="en-US" sz="1400" b="0" i="0">
                <a:solidFill>
                  <a:schemeClr val="tx1"/>
                </a:solidFill>
                <a:latin typeface="Tahoma" panose="020B0604030504040204" pitchFamily="34" charset="0"/>
              </a:rPr>
              <a:pPr algn="r" eaLnBrk="1" hangingPunct="1">
                <a:spcBef>
                  <a:spcPct val="0"/>
                </a:spcBef>
                <a:buClrTx/>
                <a:buFontTx/>
                <a:buNone/>
              </a:pPr>
              <a:t>8</a:t>
            </a:fld>
            <a:endParaRPr kumimoji="0" lang="en-US" altLang="en-US" sz="1400" b="0" i="0">
              <a:solidFill>
                <a:schemeClr val="tx1"/>
              </a:solidFill>
              <a:latin typeface="Tahoma" panose="020B0604030504040204" pitchFamily="34" charset="0"/>
            </a:endParaRPr>
          </a:p>
        </p:txBody>
      </p:sp>
      <p:sp>
        <p:nvSpPr>
          <p:cNvPr id="20486"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endParaRPr kumimoji="0" lang="es-ES" altLang="en-US" sz="1800" b="0">
              <a:solidFill>
                <a:schemeClr val="tx1"/>
              </a:solidFill>
              <a:latin typeface="Arial" panose="020B0604020202020204" pitchFamily="34" charset="0"/>
            </a:endParaRPr>
          </a:p>
        </p:txBody>
      </p:sp>
      <p:sp>
        <p:nvSpPr>
          <p:cNvPr id="20487" name="Rectangle 3"/>
          <p:cNvSpPr>
            <a:spLocks noChangeArrowheads="1"/>
          </p:cNvSpPr>
          <p:nvPr/>
        </p:nvSpPr>
        <p:spPr bwMode="auto">
          <a:xfrm>
            <a:off x="539750" y="1196975"/>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Tipos de carbón</a:t>
            </a:r>
            <a:endParaRPr lang="es-ES" altLang="en-US" i="0">
              <a:latin typeface="Calibri" panose="020F0502020204030204" pitchFamily="34" charset="0"/>
            </a:endParaRPr>
          </a:p>
        </p:txBody>
      </p:sp>
      <p:sp>
        <p:nvSpPr>
          <p:cNvPr id="20488" name="Rectangle 3"/>
          <p:cNvSpPr>
            <a:spLocks noChangeArrowheads="1"/>
          </p:cNvSpPr>
          <p:nvPr/>
        </p:nvSpPr>
        <p:spPr bwMode="auto">
          <a:xfrm>
            <a:off x="685800" y="1700213"/>
            <a:ext cx="7993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Font typeface="Wingdings" panose="05000000000000000000" pitchFamily="2" charset="2"/>
              <a:buChar char="à"/>
            </a:pPr>
            <a:r>
              <a:rPr lang="es-ES" altLang="en-US" sz="1800" b="0" i="0">
                <a:solidFill>
                  <a:srgbClr val="000099"/>
                </a:solidFill>
                <a:latin typeface="Times New Roman" panose="02020603050405020304" pitchFamily="18" charset="0"/>
                <a:sym typeface="Wingdings" panose="05000000000000000000" pitchFamily="2" charset="2"/>
              </a:rPr>
              <a:t>En base a su estructura y en relación a la antigüedad, se definen tres tipos:</a:t>
            </a:r>
          </a:p>
        </p:txBody>
      </p:sp>
      <p:sp>
        <p:nvSpPr>
          <p:cNvPr id="20489" name="Rectangle 15"/>
          <p:cNvSpPr>
            <a:spLocks noChangeArrowheads="1"/>
          </p:cNvSpPr>
          <p:nvPr/>
        </p:nvSpPr>
        <p:spPr bwMode="auto">
          <a:xfrm>
            <a:off x="1082675" y="2135188"/>
            <a:ext cx="774065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i="0">
                <a:solidFill>
                  <a:srgbClr val="292929"/>
                </a:solidFill>
                <a:latin typeface="Calibri" panose="020F0502020204030204" pitchFamily="34" charset="0"/>
                <a:cs typeface="Calibri" panose="020F0502020204030204" pitchFamily="34" charset="0"/>
              </a:rPr>
              <a:t>Antracita</a:t>
            </a:r>
            <a:r>
              <a:rPr kumimoji="0" lang="es-ES" altLang="en-US" sz="1600" b="0" i="0">
                <a:solidFill>
                  <a:srgbClr val="292929"/>
                </a:solidFill>
                <a:latin typeface="Calibri" panose="020F0502020204030204" pitchFamily="34" charset="0"/>
                <a:cs typeface="Calibri" panose="020F0502020204030204" pitchFamily="34" charset="0"/>
              </a:rPr>
              <a:t>. Carbón más antiguo y que presenta mayor evolución. Menor proporción en hidrógeno que el resto. Formado por estructuras aromáticas policondensadas perfectamente orientadas, que le dan aspecto de material duro y brillante</a:t>
            </a:r>
          </a:p>
          <a:p>
            <a:pPr eaLnBrk="1" hangingPunct="1">
              <a:spcBef>
                <a:spcPts val="600"/>
              </a:spcBef>
              <a:buClr>
                <a:srgbClr val="FF0000"/>
              </a:buClr>
            </a:pPr>
            <a:r>
              <a:rPr kumimoji="0" lang="es-ES" altLang="en-US" sz="1600" i="0">
                <a:solidFill>
                  <a:srgbClr val="292929"/>
                </a:solidFill>
                <a:latin typeface="Calibri" panose="020F0502020204030204" pitchFamily="34" charset="0"/>
                <a:cs typeface="Calibri" panose="020F0502020204030204" pitchFamily="34" charset="0"/>
              </a:rPr>
              <a:t>Hulla</a:t>
            </a:r>
            <a:r>
              <a:rPr kumimoji="0" lang="es-ES" altLang="en-US" sz="1600" b="0" i="0">
                <a:solidFill>
                  <a:srgbClr val="292929"/>
                </a:solidFill>
                <a:latin typeface="Calibri" panose="020F0502020204030204" pitchFamily="34" charset="0"/>
                <a:cs typeface="Calibri" panose="020F0502020204030204" pitchFamily="34" charset="0"/>
              </a:rPr>
              <a:t>. Menor extensión de agrupaciones aromáticas condensadas. Tres tipos de hullas: </a:t>
            </a:r>
            <a:r>
              <a:rPr kumimoji="0" lang="es-ES" altLang="en-US" sz="1600" b="0">
                <a:solidFill>
                  <a:srgbClr val="292929"/>
                </a:solidFill>
                <a:latin typeface="Calibri" panose="020F0502020204030204" pitchFamily="34" charset="0"/>
                <a:cs typeface="Calibri" panose="020F0502020204030204" pitchFamily="34" charset="0"/>
              </a:rPr>
              <a:t>magras</a:t>
            </a:r>
            <a:r>
              <a:rPr kumimoji="0" lang="es-ES" altLang="en-US" sz="1600" b="0" i="0">
                <a:solidFill>
                  <a:srgbClr val="292929"/>
                </a:solidFill>
                <a:latin typeface="Calibri" panose="020F0502020204030204" pitchFamily="34" charset="0"/>
                <a:cs typeface="Calibri" panose="020F0502020204030204" pitchFamily="34" charset="0"/>
              </a:rPr>
              <a:t>, </a:t>
            </a:r>
            <a:r>
              <a:rPr kumimoji="0" lang="es-ES" altLang="en-US" sz="1600" b="0">
                <a:solidFill>
                  <a:srgbClr val="292929"/>
                </a:solidFill>
                <a:latin typeface="Calibri" panose="020F0502020204030204" pitchFamily="34" charset="0"/>
                <a:cs typeface="Calibri" panose="020F0502020204030204" pitchFamily="34" charset="0"/>
              </a:rPr>
              <a:t>semimagras</a:t>
            </a:r>
            <a:r>
              <a:rPr kumimoji="0" lang="es-ES" altLang="en-US" sz="1600" b="0" i="0">
                <a:solidFill>
                  <a:srgbClr val="292929"/>
                </a:solidFill>
                <a:latin typeface="Calibri" panose="020F0502020204030204" pitchFamily="34" charset="0"/>
                <a:cs typeface="Calibri" panose="020F0502020204030204" pitchFamily="34" charset="0"/>
              </a:rPr>
              <a:t> y </a:t>
            </a:r>
            <a:r>
              <a:rPr kumimoji="0" lang="es-ES" altLang="en-US" sz="1600" b="0">
                <a:solidFill>
                  <a:srgbClr val="292929"/>
                </a:solidFill>
                <a:latin typeface="Calibri" panose="020F0502020204030204" pitchFamily="34" charset="0"/>
                <a:cs typeface="Calibri" panose="020F0502020204030204" pitchFamily="34" charset="0"/>
              </a:rPr>
              <a:t>¾ grasas</a:t>
            </a:r>
            <a:r>
              <a:rPr kumimoji="0" lang="es-ES" altLang="en-US" sz="1600" b="0" i="0">
                <a:solidFill>
                  <a:srgbClr val="292929"/>
                </a:solidFill>
                <a:latin typeface="Calibri" panose="020F0502020204030204" pitchFamily="34" charset="0"/>
                <a:cs typeface="Calibri" panose="020F0502020204030204" pitchFamily="34" charset="0"/>
              </a:rPr>
              <a:t>. La menor condensación de aromáticos llega a producir estructuras aisladas. Mayor proporción de componente B en las hullas. </a:t>
            </a:r>
          </a:p>
          <a:p>
            <a:pPr eaLnBrk="1" hangingPunct="1">
              <a:spcBef>
                <a:spcPts val="600"/>
              </a:spcBef>
              <a:buClr>
                <a:srgbClr val="FF0000"/>
              </a:buClr>
            </a:pPr>
            <a:r>
              <a:rPr kumimoji="0" lang="es-ES" altLang="en-US" sz="1600" i="0">
                <a:solidFill>
                  <a:srgbClr val="292929"/>
                </a:solidFill>
                <a:latin typeface="Calibri" panose="020F0502020204030204" pitchFamily="34" charset="0"/>
                <a:cs typeface="Calibri" panose="020F0502020204030204" pitchFamily="34" charset="0"/>
              </a:rPr>
              <a:t>Lignito</a:t>
            </a:r>
            <a:r>
              <a:rPr kumimoji="0" lang="es-ES" altLang="en-US" sz="1600" b="0" i="0">
                <a:solidFill>
                  <a:srgbClr val="292929"/>
                </a:solidFill>
                <a:latin typeface="Calibri" panose="020F0502020204030204" pitchFamily="34" charset="0"/>
                <a:cs typeface="Calibri" panose="020F0502020204030204" pitchFamily="34" charset="0"/>
              </a:rPr>
              <a:t>. Carbones más jóvenes, poco evolucionados. También llamado </a:t>
            </a:r>
            <a:r>
              <a:rPr kumimoji="0" lang="es-ES" altLang="en-US" sz="1600" b="0">
                <a:solidFill>
                  <a:srgbClr val="292929"/>
                </a:solidFill>
                <a:latin typeface="Calibri" panose="020F0502020204030204" pitchFamily="34" charset="0"/>
                <a:cs typeface="Calibri" panose="020F0502020204030204" pitchFamily="34" charset="0"/>
              </a:rPr>
              <a:t>carbón graso</a:t>
            </a:r>
            <a:r>
              <a:rPr kumimoji="0" lang="es-ES" altLang="en-US" sz="1600" b="0" i="0">
                <a:solidFill>
                  <a:srgbClr val="292929"/>
                </a:solidFill>
                <a:latin typeface="Calibri" panose="020F0502020204030204" pitchFamily="34" charset="0"/>
                <a:cs typeface="Calibri" panose="020F0502020204030204" pitchFamily="34" charset="0"/>
              </a:rPr>
              <a:t>. Componente mayoritario: fracción B. </a:t>
            </a:r>
          </a:p>
        </p:txBody>
      </p:sp>
      <p:pic>
        <p:nvPicPr>
          <p:cNvPr id="20490" name="Picture 15" descr="http://www.aulatecnologia.com/BACHILLERATO/1_bg/APUNTES/carbon/antraci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654550"/>
            <a:ext cx="22780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7" descr="Mineral_Hulla_GDFL003"/>
          <p:cNvPicPr>
            <a:picLocks noChangeAspect="1" noChangeArrowheads="1"/>
          </p:cNvPicPr>
          <p:nvPr/>
        </p:nvPicPr>
        <p:blipFill>
          <a:blip r:embed="rId3" cstate="print">
            <a:extLst>
              <a:ext uri="{28A0092B-C50C-407E-A947-70E740481C1C}">
                <a14:useLocalDpi xmlns:a14="http://schemas.microsoft.com/office/drawing/2010/main" val="0"/>
              </a:ext>
            </a:extLst>
          </a:blip>
          <a:srcRect l="13936" t="17444" r="13322" b="15173"/>
          <a:stretch>
            <a:fillRect/>
          </a:stretch>
        </p:blipFill>
        <p:spPr bwMode="auto">
          <a:xfrm>
            <a:off x="3203575" y="4652963"/>
            <a:ext cx="2519363"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9" descr="LIGNI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652963"/>
            <a:ext cx="2347913"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Text Box 17"/>
          <p:cNvSpPr txBox="1">
            <a:spLocks noChangeArrowheads="1"/>
          </p:cNvSpPr>
          <p:nvPr/>
        </p:nvSpPr>
        <p:spPr bwMode="auto">
          <a:xfrm>
            <a:off x="1331913" y="6434138"/>
            <a:ext cx="1074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400" b="0" i="0">
                <a:latin typeface="Tempus Sans ITC" panose="04020404030D07020202" pitchFamily="82" charset="0"/>
              </a:rPr>
              <a:t>Antracita</a:t>
            </a:r>
            <a:endParaRPr kumimoji="0" lang="es-ES" altLang="en-US" sz="1400" b="0" i="0">
              <a:solidFill>
                <a:srgbClr val="FF0000"/>
              </a:solidFill>
              <a:latin typeface="Tempus Sans ITC" panose="04020404030D07020202" pitchFamily="82" charset="0"/>
            </a:endParaRPr>
          </a:p>
        </p:txBody>
      </p:sp>
      <p:sp>
        <p:nvSpPr>
          <p:cNvPr id="20494" name="Text Box 17"/>
          <p:cNvSpPr txBox="1">
            <a:spLocks noChangeArrowheads="1"/>
          </p:cNvSpPr>
          <p:nvPr/>
        </p:nvSpPr>
        <p:spPr bwMode="auto">
          <a:xfrm>
            <a:off x="4067175" y="6434138"/>
            <a:ext cx="1074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400" b="0" i="0">
                <a:latin typeface="Tempus Sans ITC" panose="04020404030D07020202" pitchFamily="82" charset="0"/>
              </a:rPr>
              <a:t>Hulla</a:t>
            </a:r>
            <a:endParaRPr kumimoji="0" lang="es-ES" altLang="en-US" sz="1400" b="0" i="0">
              <a:solidFill>
                <a:srgbClr val="FF0000"/>
              </a:solidFill>
              <a:latin typeface="Tempus Sans ITC" panose="04020404030D07020202" pitchFamily="82" charset="0"/>
            </a:endParaRPr>
          </a:p>
        </p:txBody>
      </p:sp>
      <p:sp>
        <p:nvSpPr>
          <p:cNvPr id="20495" name="Text Box 17"/>
          <p:cNvSpPr txBox="1">
            <a:spLocks noChangeArrowheads="1"/>
          </p:cNvSpPr>
          <p:nvPr/>
        </p:nvSpPr>
        <p:spPr bwMode="auto">
          <a:xfrm>
            <a:off x="6588125" y="6434138"/>
            <a:ext cx="1074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400" b="0" i="0">
                <a:latin typeface="Tempus Sans ITC" panose="04020404030D07020202" pitchFamily="82" charset="0"/>
              </a:rPr>
              <a:t>Lignito</a:t>
            </a:r>
            <a:endParaRPr kumimoji="0" lang="es-ES" altLang="en-US" sz="1400" b="0" i="0">
              <a:solidFill>
                <a:srgbClr val="FF0000"/>
              </a:solidFill>
              <a:latin typeface="Tempus Sans ITC" panose="04020404030D07020202" pitchFamily="82" charset="0"/>
            </a:endParaRPr>
          </a:p>
        </p:txBody>
      </p:sp>
      <p:pic>
        <p:nvPicPr>
          <p:cNvPr id="20496" name="Picture 12" descr="http://upload.wikimedia.org/wikipedia/commons/thumb/f/f3/CoalTypes_ES.svg/1000px-CoalTypes_ES.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0" y="476250"/>
            <a:ext cx="196215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15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15. Recursos naturales en la industria de la química orgánica</a:t>
            </a:r>
          </a:p>
        </p:txBody>
      </p:sp>
      <p:sp>
        <p:nvSpPr>
          <p:cNvPr id="215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15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9FFF371-B62D-4275-B3BA-81E7808FDBAB}" type="slidenum">
              <a:rPr kumimoji="0" lang="en-US" altLang="en-US" sz="1400" b="0" i="0">
                <a:solidFill>
                  <a:schemeClr val="tx1"/>
                </a:solidFill>
                <a:latin typeface="Tahoma" panose="020B0604030504040204" pitchFamily="34" charset="0"/>
              </a:rPr>
              <a:pPr algn="r" eaLnBrk="1" hangingPunct="1">
                <a:spcBef>
                  <a:spcPct val="0"/>
                </a:spcBef>
                <a:buClrTx/>
                <a:buFontTx/>
                <a:buNone/>
              </a:pPr>
              <a:t>9</a:t>
            </a:fld>
            <a:endParaRPr kumimoji="0" lang="en-US" altLang="en-US" sz="1400" b="0" i="0">
              <a:solidFill>
                <a:schemeClr val="tx1"/>
              </a:solidFill>
              <a:latin typeface="Tahoma" panose="020B0604030504040204" pitchFamily="34" charset="0"/>
            </a:endParaRPr>
          </a:p>
        </p:txBody>
      </p:sp>
      <p:sp>
        <p:nvSpPr>
          <p:cNvPr id="21510" name="Text Box 7"/>
          <p:cNvSpPr txBox="1">
            <a:spLocks noChangeArrowheads="1"/>
          </p:cNvSpPr>
          <p:nvPr/>
        </p:nvSpPr>
        <p:spPr bwMode="auto">
          <a:xfrm>
            <a:off x="179388" y="476250"/>
            <a:ext cx="6938962"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b="0" i="0">
                <a:solidFill>
                  <a:schemeClr val="accent1"/>
                </a:solidFill>
                <a:latin typeface="Arial" panose="020B0604020202020204" pitchFamily="34" charset="0"/>
              </a:rPr>
              <a:t>2. Carbón</a:t>
            </a:r>
          </a:p>
          <a:p>
            <a:pPr eaLnBrk="1" hangingPunct="1">
              <a:spcBef>
                <a:spcPct val="0"/>
              </a:spcBef>
              <a:buClr>
                <a:srgbClr val="FF3300"/>
              </a:buClr>
              <a:buFont typeface="Wingdings" panose="05000000000000000000" pitchFamily="2" charset="2"/>
              <a:buNone/>
            </a:pPr>
            <a:endParaRPr kumimoji="0" lang="es-ES" altLang="en-US" sz="1800" b="0">
              <a:solidFill>
                <a:schemeClr val="tx1"/>
              </a:solidFill>
              <a:latin typeface="Arial" panose="020B0604020202020204" pitchFamily="34" charset="0"/>
            </a:endParaRPr>
          </a:p>
        </p:txBody>
      </p:sp>
      <p:sp>
        <p:nvSpPr>
          <p:cNvPr id="21511" name="Rectangle 3"/>
          <p:cNvSpPr>
            <a:spLocks noChangeArrowheads="1"/>
          </p:cNvSpPr>
          <p:nvPr/>
        </p:nvSpPr>
        <p:spPr bwMode="auto">
          <a:xfrm>
            <a:off x="681038" y="1196975"/>
            <a:ext cx="4395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i="0">
                <a:latin typeface="Calibri" panose="020F0502020204030204" pitchFamily="34" charset="0"/>
              </a:rPr>
              <a:t> </a:t>
            </a:r>
            <a:r>
              <a:rPr lang="es-ES" altLang="en-US" b="0" i="0">
                <a:latin typeface="Calibri" panose="020F0502020204030204" pitchFamily="34" charset="0"/>
              </a:rPr>
              <a:t>Clasificación</a:t>
            </a:r>
            <a:endParaRPr lang="es-ES" altLang="en-US" i="0">
              <a:latin typeface="Calibri" panose="020F0502020204030204" pitchFamily="34" charset="0"/>
            </a:endParaRPr>
          </a:p>
        </p:txBody>
      </p:sp>
      <p:sp>
        <p:nvSpPr>
          <p:cNvPr id="21512" name="Rectangle 3"/>
          <p:cNvSpPr>
            <a:spLocks noChangeArrowheads="1"/>
          </p:cNvSpPr>
          <p:nvPr/>
        </p:nvSpPr>
        <p:spPr bwMode="auto">
          <a:xfrm>
            <a:off x="1116013" y="1700213"/>
            <a:ext cx="7848600"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652463" indent="-2032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sym typeface="Wingdings" panose="05000000000000000000" pitchFamily="2" charset="2"/>
              </a:rPr>
              <a:t>El carbón tiene tres componentes: humedad, materia mineral y sustancia orgánica. Las clasificaciones suelen basarse en el contenido en sustancia orgánica pura. </a:t>
            </a:r>
          </a:p>
          <a:p>
            <a:pPr eaLnBrk="1" hangingPunct="1">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sym typeface="Wingdings" panose="05000000000000000000" pitchFamily="2" charset="2"/>
              </a:rPr>
              <a:t>Uno de los sistemas de clasificación más antiguos se debe a Seyler (1899)</a:t>
            </a:r>
          </a:p>
          <a:p>
            <a:pPr lvl="1" eaLnBrk="1" hangingPunct="1">
              <a:spcBef>
                <a:spcPts val="600"/>
              </a:spcBef>
              <a:buClr>
                <a:srgbClr val="000099"/>
              </a:buClr>
              <a:buFontTx/>
              <a:buChar char="•"/>
            </a:pPr>
            <a:r>
              <a:rPr lang="es-ES" altLang="en-US" sz="1400" b="0" i="0">
                <a:solidFill>
                  <a:srgbClr val="333333"/>
                </a:solidFill>
                <a:latin typeface="Arial" panose="020B0604020202020204" pitchFamily="34" charset="0"/>
                <a:sym typeface="Wingdings" panose="05000000000000000000" pitchFamily="2" charset="2"/>
              </a:rPr>
              <a:t>Durante las fases de formación, hidrógeno y oxígeno se eliminan en forma de metano y agua, respectivamente. El metano suele quedar atrapado entre los sustratos, en bolsas de gas natural.</a:t>
            </a:r>
          </a:p>
          <a:p>
            <a:pPr lvl="1" eaLnBrk="1" hangingPunct="1">
              <a:buClr>
                <a:srgbClr val="000099"/>
              </a:buClr>
              <a:buFontTx/>
              <a:buChar char="•"/>
            </a:pPr>
            <a:r>
              <a:rPr lang="es-ES" altLang="en-US" sz="1400" b="0" i="0">
                <a:solidFill>
                  <a:srgbClr val="333333"/>
                </a:solidFill>
                <a:latin typeface="Arial" panose="020B0604020202020204" pitchFamily="34" charset="0"/>
                <a:sym typeface="Wingdings" panose="05000000000000000000" pitchFamily="2" charset="2"/>
              </a:rPr>
              <a:t>La pérdida de hidrógeno durante la formación reduce la proporción H/C, pero el contenido en hidrógeno suele permanecer constante (alrededor del 5% para lignitos bituminosos y sub-bituminosos). </a:t>
            </a:r>
          </a:p>
        </p:txBody>
      </p:sp>
      <p:sp>
        <p:nvSpPr>
          <p:cNvPr id="21513" name="Rectangle 3"/>
          <p:cNvSpPr>
            <a:spLocks noChangeArrowheads="1"/>
          </p:cNvSpPr>
          <p:nvPr/>
        </p:nvSpPr>
        <p:spPr bwMode="auto">
          <a:xfrm>
            <a:off x="4211638" y="4508500"/>
            <a:ext cx="4608512" cy="136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000099"/>
              </a:buClr>
            </a:pPr>
            <a:r>
              <a:rPr lang="es-ES" altLang="en-US" sz="1600" b="0" i="0">
                <a:solidFill>
                  <a:srgbClr val="333333"/>
                </a:solidFill>
                <a:latin typeface="Calibri" panose="020F0502020204030204" pitchFamily="34" charset="0"/>
                <a:sym typeface="Wingdings" panose="05000000000000000000" pitchFamily="2" charset="2"/>
              </a:rPr>
              <a:t>Los lignitos (más jóvenes) tienen mayor contenido en heteroátomos (oxígeno) y menor contenido en carbono. </a:t>
            </a:r>
          </a:p>
          <a:p>
            <a:pPr eaLnBrk="1" hangingPunct="1">
              <a:buClr>
                <a:srgbClr val="000099"/>
              </a:buClr>
            </a:pPr>
            <a:r>
              <a:rPr lang="es-ES" altLang="en-US" sz="1600" b="0" i="0">
                <a:solidFill>
                  <a:srgbClr val="333333"/>
                </a:solidFill>
                <a:latin typeface="Calibri" panose="020F0502020204030204" pitchFamily="34" charset="0"/>
                <a:sym typeface="Wingdings" panose="05000000000000000000" pitchFamily="2" charset="2"/>
              </a:rPr>
              <a:t>Las antracitas (más antiguos) contienen más proporción de carbono y menos de heteroátomos</a:t>
            </a:r>
          </a:p>
        </p:txBody>
      </p:sp>
      <p:pic>
        <p:nvPicPr>
          <p:cNvPr id="21514"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105275"/>
            <a:ext cx="3887787"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icial">
  <a:themeElements>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fontScheme name="inici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icial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clrMap bg1="dk2" tx1="lt1" bg2="dk1" tx2="lt2" accent1="accent1" accent2="accent2" accent3="accent3" accent4="accent4" accent5="accent5" accent6="accent6" hlink="hlink" folHlink="folHlink"/>
    </a:extraClrScheme>
    <a:extraClrScheme>
      <a:clrScheme name="inicial 2">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CCCCFF"/>
        </a:hlink>
        <a:folHlink>
          <a:srgbClr val="5E6FD4"/>
        </a:folHlink>
      </a:clrScheme>
      <a:clrMap bg1="lt1" tx1="dk1" bg2="lt2" tx2="dk2" accent1="accent1" accent2="accent2" accent3="accent3" accent4="accent4" accent5="accent5" accent6="accent6" hlink="hlink" folHlink="folHlink"/>
    </a:extraClrScheme>
    <a:extraClrScheme>
      <a:clrScheme name="inicial 3">
        <a:dk1>
          <a:srgbClr val="000000"/>
        </a:dk1>
        <a:lt1>
          <a:srgbClr val="FFFFFF"/>
        </a:lt1>
        <a:dk2>
          <a:srgbClr val="000000"/>
        </a:dk2>
        <a:lt2>
          <a:srgbClr val="868686"/>
        </a:lt2>
        <a:accent1>
          <a:srgbClr val="969696"/>
        </a:accent1>
        <a:accent2>
          <a:srgbClr val="CBCBCB"/>
        </a:accent2>
        <a:accent3>
          <a:srgbClr val="FFFFFF"/>
        </a:accent3>
        <a:accent4>
          <a:srgbClr val="000000"/>
        </a:accent4>
        <a:accent5>
          <a:srgbClr val="C9C9C9"/>
        </a:accent5>
        <a:accent6>
          <a:srgbClr val="B8B8B8"/>
        </a:accent6>
        <a:hlink>
          <a:srgbClr val="EAEAEA"/>
        </a:hlink>
        <a:folHlink>
          <a:srgbClr val="5F5F5F"/>
        </a:folHlink>
      </a:clrScheme>
      <a:clrMap bg1="lt1" tx1="dk1" bg2="lt2" tx2="dk2" accent1="accent1" accent2="accent2" accent3="accent3" accent4="accent4" accent5="accent5" accent6="accent6" hlink="hlink" folHlink="folHlink"/>
    </a:extraClrScheme>
    <a:extraClrScheme>
      <a:clrScheme name="inicial 4">
        <a:dk1>
          <a:srgbClr val="660066"/>
        </a:dk1>
        <a:lt1>
          <a:srgbClr val="EAEAEA"/>
        </a:lt1>
        <a:dk2>
          <a:srgbClr val="3366CC"/>
        </a:dk2>
        <a:lt2>
          <a:srgbClr val="7A7C93"/>
        </a:lt2>
        <a:accent1>
          <a:srgbClr val="00CCCC"/>
        </a:accent1>
        <a:accent2>
          <a:srgbClr val="CC66FF"/>
        </a:accent2>
        <a:accent3>
          <a:srgbClr val="F3F3F3"/>
        </a:accent3>
        <a:accent4>
          <a:srgbClr val="560056"/>
        </a:accent4>
        <a:accent5>
          <a:srgbClr val="AAE2E2"/>
        </a:accent5>
        <a:accent6>
          <a:srgbClr val="B95CE7"/>
        </a:accent6>
        <a:hlink>
          <a:srgbClr val="CCFFCC"/>
        </a:hlink>
        <a:folHlink>
          <a:srgbClr val="FFCC66"/>
        </a:folHlink>
      </a:clrScheme>
      <a:clrMap bg1="lt1" tx1="dk1" bg2="lt2" tx2="dk2" accent1="accent1" accent2="accent2" accent3="accent3" accent4="accent4" accent5="accent5" accent6="accent6" hlink="hlink" folHlink="folHlink"/>
    </a:extraClrScheme>
    <a:extraClrScheme>
      <a:clrScheme name="inicial 5">
        <a:dk1>
          <a:srgbClr val="003366"/>
        </a:dk1>
        <a:lt1>
          <a:srgbClr val="EAEAEA"/>
        </a:lt1>
        <a:dk2>
          <a:srgbClr val="009999"/>
        </a:dk2>
        <a:lt2>
          <a:srgbClr val="FFFFFF"/>
        </a:lt2>
        <a:accent1>
          <a:srgbClr val="008080"/>
        </a:accent1>
        <a:accent2>
          <a:srgbClr val="00CCCC"/>
        </a:accent2>
        <a:accent3>
          <a:srgbClr val="AACACA"/>
        </a:accent3>
        <a:accent4>
          <a:srgbClr val="C8C8C8"/>
        </a:accent4>
        <a:accent5>
          <a:srgbClr val="AAC0C0"/>
        </a:accent5>
        <a:accent6>
          <a:srgbClr val="00B9B9"/>
        </a:accent6>
        <a:hlink>
          <a:srgbClr val="A7DDE1"/>
        </a:hlink>
        <a:folHlink>
          <a:srgbClr val="319CB7"/>
        </a:folHlink>
      </a:clrScheme>
      <a:clrMap bg1="dk2" tx1="lt1" bg2="dk1" tx2="lt2" accent1="accent1" accent2="accent2" accent3="accent3" accent4="accent4" accent5="accent5" accent6="accent6" hlink="hlink" folHlink="folHlink"/>
    </a:extraClrScheme>
    <a:extraClrScheme>
      <a:clrScheme name="inicial 6">
        <a:dk1>
          <a:srgbClr val="00354E"/>
        </a:dk1>
        <a:lt1>
          <a:srgbClr val="EAEAEA"/>
        </a:lt1>
        <a:dk2>
          <a:srgbClr val="6D67AA"/>
        </a:dk2>
        <a:lt2>
          <a:srgbClr val="CCCCFF"/>
        </a:lt2>
        <a:accent1>
          <a:srgbClr val="6600CC"/>
        </a:accent1>
        <a:accent2>
          <a:srgbClr val="9999FF"/>
        </a:accent2>
        <a:accent3>
          <a:srgbClr val="BAB8D2"/>
        </a:accent3>
        <a:accent4>
          <a:srgbClr val="C8C8C8"/>
        </a:accent4>
        <a:accent5>
          <a:srgbClr val="B8AAE2"/>
        </a:accent5>
        <a:accent6>
          <a:srgbClr val="8A8AE7"/>
        </a:accent6>
        <a:hlink>
          <a:srgbClr val="CCCCFF"/>
        </a:hlink>
        <a:folHlink>
          <a:srgbClr val="9D70B8"/>
        </a:folHlink>
      </a:clrScheme>
      <a:clrMap bg1="dk2" tx1="lt1" bg2="dk1" tx2="lt2" accent1="accent1" accent2="accent2" accent3="accent3" accent4="accent4" accent5="accent5" accent6="accent6" hlink="hlink" folHlink="folHlink"/>
    </a:extraClrScheme>
    <a:extraClrScheme>
      <a:clrScheme name="inicial 7">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5F5F5F"/>
        </a:hlink>
        <a:folHlink>
          <a:srgbClr val="5F5F5F"/>
        </a:folHlink>
      </a:clrScheme>
      <a:clrMap bg1="lt1" tx1="dk1" bg2="lt2" tx2="dk2" accent1="accent1" accent2="accent2" accent3="accent3" accent4="accent4" accent5="accent5" accent6="accent6" hlink="hlink" folHlink="folHlink"/>
    </a:extraClrScheme>
    <a:extraClrScheme>
      <a:clrScheme name="inicial 8">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21208</TotalTime>
  <Words>6036</Words>
  <Application>Microsoft Office PowerPoint</Application>
  <PresentationFormat>Presentación en pantalla (4:3)</PresentationFormat>
  <Paragraphs>521</Paragraphs>
  <Slides>49</Slides>
  <Notes>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49</vt:i4>
      </vt:variant>
    </vt:vector>
  </HeadingPairs>
  <TitlesOfParts>
    <vt:vector size="60" baseType="lpstr">
      <vt:lpstr>Verdana</vt:lpstr>
      <vt:lpstr>Arial</vt:lpstr>
      <vt:lpstr>Times</vt:lpstr>
      <vt:lpstr>Tahoma</vt:lpstr>
      <vt:lpstr>Times New Roman</vt:lpstr>
      <vt:lpstr>Calibri</vt:lpstr>
      <vt:lpstr>Wingdings</vt:lpstr>
      <vt:lpstr>Tempus Sans ITC</vt:lpstr>
      <vt:lpstr>Bradley Hand ITC</vt:lpstr>
      <vt:lpstr>inicial</vt:lpstr>
      <vt:lpstr>MathType 5.0 Equation</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LORENZO BALENZATEGUI MANZANARES</cp:lastModifiedBy>
  <cp:revision>1846</cp:revision>
  <cp:lastPrinted>2003-03-06T17:45:16Z</cp:lastPrinted>
  <dcterms:created xsi:type="dcterms:W3CDTF">2002-08-03T16:38:44Z</dcterms:created>
  <dcterms:modified xsi:type="dcterms:W3CDTF">2025-01-27T11:14:53Z</dcterms:modified>
</cp:coreProperties>
</file>