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42"/>
  </p:notesMasterIdLst>
  <p:handoutMasterIdLst>
    <p:handoutMasterId r:id="rId43"/>
  </p:handoutMasterIdLst>
  <p:sldIdLst>
    <p:sldId id="581" r:id="rId2"/>
    <p:sldId id="718" r:id="rId3"/>
    <p:sldId id="655" r:id="rId4"/>
    <p:sldId id="656" r:id="rId5"/>
    <p:sldId id="693" r:id="rId6"/>
    <p:sldId id="695" r:id="rId7"/>
    <p:sldId id="694" r:id="rId8"/>
    <p:sldId id="697" r:id="rId9"/>
    <p:sldId id="698" r:id="rId10"/>
    <p:sldId id="657" r:id="rId11"/>
    <p:sldId id="658" r:id="rId12"/>
    <p:sldId id="699" r:id="rId13"/>
    <p:sldId id="696" r:id="rId14"/>
    <p:sldId id="701" r:id="rId15"/>
    <p:sldId id="702" r:id="rId16"/>
    <p:sldId id="703" r:id="rId17"/>
    <p:sldId id="704" r:id="rId18"/>
    <p:sldId id="705" r:id="rId19"/>
    <p:sldId id="706" r:id="rId20"/>
    <p:sldId id="700" r:id="rId21"/>
    <p:sldId id="707" r:id="rId22"/>
    <p:sldId id="708" r:id="rId23"/>
    <p:sldId id="709" r:id="rId24"/>
    <p:sldId id="659" r:id="rId25"/>
    <p:sldId id="677" r:id="rId26"/>
    <p:sldId id="710" r:id="rId27"/>
    <p:sldId id="678" r:id="rId28"/>
    <p:sldId id="711" r:id="rId29"/>
    <p:sldId id="679" r:id="rId30"/>
    <p:sldId id="712" r:id="rId31"/>
    <p:sldId id="680" r:id="rId32"/>
    <p:sldId id="713" r:id="rId33"/>
    <p:sldId id="714" r:id="rId34"/>
    <p:sldId id="715" r:id="rId35"/>
    <p:sldId id="681" r:id="rId36"/>
    <p:sldId id="682" r:id="rId37"/>
    <p:sldId id="683" r:id="rId38"/>
    <p:sldId id="668" r:id="rId39"/>
    <p:sldId id="716" r:id="rId40"/>
    <p:sldId id="717" r:id="rId41"/>
  </p:sldIdLst>
  <p:sldSz cx="9144000" cy="6858000" type="screen4x3"/>
  <p:notesSz cx="7099300" cy="10234613"/>
  <p:defaultTextStyle>
    <a:defPPr>
      <a:defRPr lang="en-US"/>
    </a:defPPr>
    <a:lvl1pPr algn="l" rtl="0" fontAlgn="base">
      <a:spcBef>
        <a:spcPct val="0"/>
      </a:spcBef>
      <a:spcAft>
        <a:spcPct val="0"/>
      </a:spcAft>
      <a:defRPr kumimoji="1" sz="2800" b="1" i="1" kern="1200">
        <a:solidFill>
          <a:srgbClr val="0033CC"/>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umimoji="1" sz="2800" b="1" i="1" kern="1200">
        <a:solidFill>
          <a:srgbClr val="0033CC"/>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umimoji="1" sz="2800" b="1" i="1" kern="1200">
        <a:solidFill>
          <a:srgbClr val="0033CC"/>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umimoji="1" sz="2800" b="1" i="1" kern="1200">
        <a:solidFill>
          <a:srgbClr val="0033CC"/>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umimoji="1" sz="2800" b="1" i="1" kern="1200">
        <a:solidFill>
          <a:srgbClr val="0033CC"/>
        </a:solidFill>
        <a:latin typeface="Verdana" panose="020B0604030504040204" pitchFamily="34" charset="0"/>
        <a:ea typeface="+mn-ea"/>
        <a:cs typeface="Arial" panose="020B0604020202020204" pitchFamily="34" charset="0"/>
      </a:defRPr>
    </a:lvl5pPr>
    <a:lvl6pPr marL="2286000" algn="l" defTabSz="914400" rtl="0" eaLnBrk="1" latinLnBrk="0" hangingPunct="1">
      <a:defRPr kumimoji="1" sz="2800" b="1" i="1" kern="1200">
        <a:solidFill>
          <a:srgbClr val="0033CC"/>
        </a:solidFill>
        <a:latin typeface="Verdana" panose="020B0604030504040204" pitchFamily="34" charset="0"/>
        <a:ea typeface="+mn-ea"/>
        <a:cs typeface="Arial" panose="020B0604020202020204" pitchFamily="34" charset="0"/>
      </a:defRPr>
    </a:lvl6pPr>
    <a:lvl7pPr marL="2743200" algn="l" defTabSz="914400" rtl="0" eaLnBrk="1" latinLnBrk="0" hangingPunct="1">
      <a:defRPr kumimoji="1" sz="2800" b="1" i="1" kern="1200">
        <a:solidFill>
          <a:srgbClr val="0033CC"/>
        </a:solidFill>
        <a:latin typeface="Verdana" panose="020B0604030504040204" pitchFamily="34" charset="0"/>
        <a:ea typeface="+mn-ea"/>
        <a:cs typeface="Arial" panose="020B0604020202020204" pitchFamily="34" charset="0"/>
      </a:defRPr>
    </a:lvl7pPr>
    <a:lvl8pPr marL="3200400" algn="l" defTabSz="914400" rtl="0" eaLnBrk="1" latinLnBrk="0" hangingPunct="1">
      <a:defRPr kumimoji="1" sz="2800" b="1" i="1" kern="1200">
        <a:solidFill>
          <a:srgbClr val="0033CC"/>
        </a:solidFill>
        <a:latin typeface="Verdana" panose="020B0604030504040204" pitchFamily="34" charset="0"/>
        <a:ea typeface="+mn-ea"/>
        <a:cs typeface="Arial" panose="020B0604020202020204" pitchFamily="34" charset="0"/>
      </a:defRPr>
    </a:lvl8pPr>
    <a:lvl9pPr marL="3657600" algn="l" defTabSz="914400" rtl="0" eaLnBrk="1" latinLnBrk="0" hangingPunct="1">
      <a:defRPr kumimoji="1" sz="2800" b="1" i="1" kern="1200">
        <a:solidFill>
          <a:srgbClr val="0033CC"/>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D4D4D"/>
    <a:srgbClr val="000000"/>
    <a:srgbClr val="006600"/>
    <a:srgbClr val="333333"/>
    <a:srgbClr val="FF0000"/>
    <a:srgbClr val="660033"/>
    <a:srgbClr val="000099"/>
    <a:srgbClr val="FFD4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20" autoAdjust="0"/>
    <p:restoredTop sz="99879" autoAdjust="0"/>
  </p:normalViewPr>
  <p:slideViewPr>
    <p:cSldViewPr>
      <p:cViewPr varScale="1">
        <p:scale>
          <a:sx n="90" d="100"/>
          <a:sy n="90" d="100"/>
        </p:scale>
        <p:origin x="149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32"/>
    </p:cViewPr>
  </p:sorterViewPr>
  <p:notesViewPr>
    <p:cSldViewPr>
      <p:cViewPr varScale="1">
        <p:scale>
          <a:sx n="54" d="100"/>
          <a:sy n="54" d="100"/>
        </p:scale>
        <p:origin x="-2160"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l" defTabSz="966788" eaLnBrk="0" hangingPunct="0">
              <a:defRPr kumimoji="0" sz="1300" b="0" i="0">
                <a:solidFill>
                  <a:srgbClr val="FFFF00"/>
                </a:solidFill>
                <a:effectLst/>
                <a:latin typeface="Times" pitchFamily="18" charset="0"/>
                <a:cs typeface="+mn-cs"/>
              </a:defRPr>
            </a:lvl1pPr>
          </a:lstStyle>
          <a:p>
            <a:pPr>
              <a:defRPr/>
            </a:pPr>
            <a:endParaRPr lang="es-ES_tradnl" altLang="es-ES_tradnl"/>
          </a:p>
        </p:txBody>
      </p:sp>
      <p:sp>
        <p:nvSpPr>
          <p:cNvPr id="78851"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0" hangingPunct="0">
              <a:defRPr kumimoji="0" sz="1300" b="0" i="0">
                <a:solidFill>
                  <a:srgbClr val="FFFF00"/>
                </a:solidFill>
                <a:effectLst/>
                <a:latin typeface="Times" pitchFamily="18" charset="0"/>
                <a:cs typeface="+mn-cs"/>
              </a:defRPr>
            </a:lvl1pPr>
          </a:lstStyle>
          <a:p>
            <a:pPr>
              <a:defRPr/>
            </a:pPr>
            <a:endParaRPr lang="es-ES_tradnl" altLang="es-ES_tradnl"/>
          </a:p>
        </p:txBody>
      </p:sp>
      <p:sp>
        <p:nvSpPr>
          <p:cNvPr id="78852"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l" defTabSz="966788" eaLnBrk="0" hangingPunct="0">
              <a:defRPr kumimoji="0" sz="1300" b="0" i="0">
                <a:solidFill>
                  <a:srgbClr val="FFFF00"/>
                </a:solidFill>
                <a:effectLst/>
                <a:latin typeface="Times" pitchFamily="18" charset="0"/>
                <a:cs typeface="+mn-cs"/>
              </a:defRPr>
            </a:lvl1pPr>
          </a:lstStyle>
          <a:p>
            <a:pPr>
              <a:defRPr/>
            </a:pPr>
            <a:endParaRPr lang="es-ES_tradnl" altLang="es-ES_tradnl"/>
          </a:p>
        </p:txBody>
      </p:sp>
      <p:sp>
        <p:nvSpPr>
          <p:cNvPr id="78853"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0" hangingPunct="0">
              <a:defRPr kumimoji="0" sz="1300" b="0" i="0">
                <a:solidFill>
                  <a:srgbClr val="FFFF00"/>
                </a:solidFill>
                <a:latin typeface="Times" panose="02020603050405020304" pitchFamily="18" charset="0"/>
              </a:defRPr>
            </a:lvl1pPr>
          </a:lstStyle>
          <a:p>
            <a:fld id="{451AF9C4-48A9-44ED-A908-9E0FDB305EEE}" type="slidenum">
              <a:rPr lang="es-ES_tradnl" altLang="es-ES_tradnl"/>
              <a:pPr/>
              <a:t>‹Nº›</a:t>
            </a:fld>
            <a:endParaRPr lang="es-ES_tradnl" altLang="es-ES_tradn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l" defTabSz="966788" eaLnBrk="0" hangingPunct="0">
              <a:defRPr kumimoji="0" sz="1300" b="0" i="0">
                <a:solidFill>
                  <a:schemeClr val="tx1"/>
                </a:solidFill>
                <a:effectLst/>
                <a:latin typeface="Times" pitchFamily="18" charset="0"/>
                <a:cs typeface="+mn-cs"/>
              </a:defRPr>
            </a:lvl1pPr>
          </a:lstStyle>
          <a:p>
            <a:pPr>
              <a:defRPr/>
            </a:pPr>
            <a:endParaRPr lang="es-ES_tradnl" altLang="es-ES_tradnl"/>
          </a:p>
        </p:txBody>
      </p:sp>
      <p:sp>
        <p:nvSpPr>
          <p:cNvPr id="47107"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0" hangingPunct="0">
              <a:defRPr kumimoji="0" sz="1300" b="0" i="0">
                <a:solidFill>
                  <a:schemeClr val="tx1"/>
                </a:solidFill>
                <a:effectLst/>
                <a:latin typeface="Times" pitchFamily="18" charset="0"/>
                <a:cs typeface="+mn-cs"/>
              </a:defRPr>
            </a:lvl1pPr>
          </a:lstStyle>
          <a:p>
            <a:pPr>
              <a:defRPr/>
            </a:pPr>
            <a:endParaRPr lang="es-ES_tradnl" altLang="es-ES_tradnl"/>
          </a:p>
        </p:txBody>
      </p:sp>
      <p:sp>
        <p:nvSpPr>
          <p:cNvPr id="54276"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9" name="Rectangle 5"/>
          <p:cNvSpPr>
            <a:spLocks noGrp="1" noChangeArrowheads="1"/>
          </p:cNvSpPr>
          <p:nvPr>
            <p:ph type="body" sz="quarter" idx="3"/>
          </p:nvPr>
        </p:nvSpPr>
        <p:spPr bwMode="auto">
          <a:xfrm>
            <a:off x="946150" y="4862513"/>
            <a:ext cx="5207000" cy="460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s-ES_tradnl" altLang="es-ES_tradnl" noProof="0" smtClean="0"/>
              <a:t>Click to edit Master text styles</a:t>
            </a:r>
          </a:p>
          <a:p>
            <a:pPr lvl="1"/>
            <a:r>
              <a:rPr lang="es-ES_tradnl" altLang="es-ES_tradnl" noProof="0" smtClean="0"/>
              <a:t>Second level</a:t>
            </a:r>
          </a:p>
          <a:p>
            <a:pPr lvl="2"/>
            <a:r>
              <a:rPr lang="es-ES_tradnl" altLang="es-ES_tradnl" noProof="0" smtClean="0"/>
              <a:t>Third level</a:t>
            </a:r>
          </a:p>
          <a:p>
            <a:pPr lvl="3"/>
            <a:r>
              <a:rPr lang="es-ES_tradnl" altLang="es-ES_tradnl" noProof="0" smtClean="0"/>
              <a:t>Fourth level</a:t>
            </a:r>
          </a:p>
          <a:p>
            <a:pPr lvl="4"/>
            <a:r>
              <a:rPr lang="es-ES_tradnl" altLang="es-ES_tradnl" noProof="0" smtClean="0"/>
              <a:t>Fifth level</a:t>
            </a:r>
          </a:p>
        </p:txBody>
      </p:sp>
      <p:sp>
        <p:nvSpPr>
          <p:cNvPr id="47110"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l" defTabSz="966788" eaLnBrk="0" hangingPunct="0">
              <a:defRPr kumimoji="0" sz="1300" b="0" i="0">
                <a:solidFill>
                  <a:schemeClr val="tx1"/>
                </a:solidFill>
                <a:effectLst/>
                <a:latin typeface="Times" pitchFamily="18" charset="0"/>
                <a:cs typeface="+mn-cs"/>
              </a:defRPr>
            </a:lvl1pPr>
          </a:lstStyle>
          <a:p>
            <a:pPr>
              <a:defRPr/>
            </a:pPr>
            <a:endParaRPr lang="es-ES_tradnl" altLang="es-ES_tradnl"/>
          </a:p>
        </p:txBody>
      </p:sp>
      <p:sp>
        <p:nvSpPr>
          <p:cNvPr id="47111"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0" hangingPunct="0">
              <a:defRPr kumimoji="0" sz="1300" b="0" i="0">
                <a:solidFill>
                  <a:schemeClr val="tx1"/>
                </a:solidFill>
                <a:latin typeface="Times" panose="02020603050405020304" pitchFamily="18" charset="0"/>
              </a:defRPr>
            </a:lvl1pPr>
          </a:lstStyle>
          <a:p>
            <a:fld id="{F7E79054-7C4F-4325-BE95-D896E948014E}" type="slidenum">
              <a:rPr lang="es-ES_tradnl" altLang="es-ES_tradnl"/>
              <a:pPr/>
              <a:t>‹Nº›</a:t>
            </a:fld>
            <a:endParaRPr lang="es-ES_tradnl" altLang="es-ES_trad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269552"/>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2366571"/>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240398"/>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646" r:id="rId1"/>
    <p:sldLayoutId id="2147484647" r:id="rId2"/>
    <p:sldLayoutId id="2147484652" r:id="rId3"/>
  </p:sldLayoutIdLst>
  <p:transition advClick="0"/>
  <p:timing>
    <p:tnLst>
      <p:par>
        <p:cTn id="1" dur="indefinite" restart="never" nodeType="tmRoot"/>
      </p:par>
    </p:tnLst>
  </p:timing>
  <p:hf hdr="0" dt="0"/>
  <p:txStyles>
    <p:titleStyle>
      <a:lvl1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2pPr>
      <a:lvl3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3pPr>
      <a:lvl4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4pPr>
      <a:lvl5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5pPr>
      <a:lvl6pPr marL="4572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6pPr>
      <a:lvl7pPr marL="9144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7pPr>
      <a:lvl8pPr marL="13716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8pPr>
      <a:lvl9pPr marL="18288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9pPr>
    </p:titleStyle>
    <p:bodyStyle>
      <a:lvl1pPr marL="342900" indent="-342900" algn="l" rtl="0" eaLnBrk="0" fontAlgn="base" hangingPunct="0">
        <a:spcBef>
          <a:spcPct val="20000"/>
        </a:spcBef>
        <a:spcAft>
          <a:spcPct val="0"/>
        </a:spcAft>
        <a:buClr>
          <a:srgbClr val="000000"/>
        </a:buClr>
        <a:buChar char="•"/>
        <a:defRPr kumimoji="1" sz="24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kumimoji="1" sz="2000">
          <a:solidFill>
            <a:srgbClr val="5F5F5F"/>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har char="•"/>
        <a:defRPr kumimoji="1">
          <a:solidFill>
            <a:srgbClr val="5F5F5F"/>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har char="–"/>
        <a:defRPr kumimoji="1" sz="1600">
          <a:solidFill>
            <a:srgbClr val="5F5F5F"/>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har char="•"/>
        <a:defRPr kumimoji="1" sz="1400">
          <a:solidFill>
            <a:srgbClr val="5F5F5F"/>
          </a:solidFill>
          <a:effectLst>
            <a:outerShdw blurRad="38100" dist="38100" dir="2700000" algn="tl">
              <a:srgbClr val="C0C0C0"/>
            </a:outerShdw>
          </a:effectLst>
          <a:latin typeface="+mn-lt"/>
        </a:defRPr>
      </a:lvl5pPr>
      <a:lvl6pPr marL="25146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6pPr>
      <a:lvl7pPr marL="29718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7pPr>
      <a:lvl8pPr marL="34290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8pPr>
      <a:lvl9pPr marL="38862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w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slides/_rels/slide13.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slideLayout" Target="../slideLayouts/slideLayout3.xml"/><Relationship Id="rId4" Type="http://schemas.openxmlformats.org/officeDocument/2006/relationships/image" Target="../media/image45.wmf"/></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w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3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67.png"/><Relationship Id="rId1" Type="http://schemas.openxmlformats.org/officeDocument/2006/relationships/slideLayout" Target="../slideLayouts/slideLayout3.xml"/><Relationship Id="rId5" Type="http://schemas.openxmlformats.org/officeDocument/2006/relationships/image" Target="../media/image69.png"/><Relationship Id="rId4" Type="http://schemas.openxmlformats.org/officeDocument/2006/relationships/image" Target="../media/image68.png"/></Relationships>
</file>

<file path=ppt/slides/_rels/slide36.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70.jpeg"/><Relationship Id="rId1" Type="http://schemas.openxmlformats.org/officeDocument/2006/relationships/slideLayout" Target="../slideLayouts/slideLayout3.xml"/><Relationship Id="rId4" Type="http://schemas.openxmlformats.org/officeDocument/2006/relationships/image" Target="../media/image72.jpeg"/></Relationships>
</file>

<file path=ppt/slides/_rels/slide37.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95985"/>
        </a:solidFill>
        <a:effectLst/>
      </p:bgPr>
    </p:bg>
    <p:spTree>
      <p:nvGrpSpPr>
        <p:cNvPr id="1" name=""/>
        <p:cNvGrpSpPr/>
        <p:nvPr/>
      </p:nvGrpSpPr>
      <p:grpSpPr>
        <a:xfrm>
          <a:off x="0" y="0"/>
          <a:ext cx="0" cy="0"/>
          <a:chOff x="0" y="0"/>
          <a:chExt cx="0" cy="0"/>
        </a:xfrm>
      </p:grpSpPr>
      <p:sp>
        <p:nvSpPr>
          <p:cNvPr id="13314" name="Text Box 162"/>
          <p:cNvSpPr txBox="1">
            <a:spLocks noChangeArrowheads="1"/>
          </p:cNvSpPr>
          <p:nvPr/>
        </p:nvSpPr>
        <p:spPr bwMode="auto">
          <a:xfrm>
            <a:off x="5364163" y="5949950"/>
            <a:ext cx="3313112" cy="33655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r>
              <a:rPr kumimoji="0" lang="es-ES" altLang="en-US" sz="1600" b="0" i="0">
                <a:solidFill>
                  <a:srgbClr val="C0C0C0"/>
                </a:solidFill>
                <a:latin typeface="Tahoma" panose="020B0604030504040204" pitchFamily="34" charset="0"/>
              </a:rPr>
              <a:t>Centro Asociado de Guadalajara</a:t>
            </a:r>
          </a:p>
        </p:txBody>
      </p:sp>
      <p:sp>
        <p:nvSpPr>
          <p:cNvPr id="13315" name="Text Box 163"/>
          <p:cNvSpPr txBox="1">
            <a:spLocks noChangeArrowheads="1"/>
          </p:cNvSpPr>
          <p:nvPr/>
        </p:nvSpPr>
        <p:spPr bwMode="auto">
          <a:xfrm>
            <a:off x="5148263" y="5518150"/>
            <a:ext cx="3529012" cy="4572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r>
              <a:rPr kumimoji="0" lang="es-ES" altLang="en-US" b="0" i="0">
                <a:solidFill>
                  <a:srgbClr val="FFFF99"/>
                </a:solidFill>
                <a:latin typeface="Times New Roman" panose="02020603050405020304" pitchFamily="18" charset="0"/>
              </a:rPr>
              <a:t>José Lorenzo Balenzategui</a:t>
            </a:r>
          </a:p>
        </p:txBody>
      </p:sp>
      <p:sp>
        <p:nvSpPr>
          <p:cNvPr id="13316" name="Text Box 170"/>
          <p:cNvSpPr txBox="1">
            <a:spLocks noChangeArrowheads="1"/>
          </p:cNvSpPr>
          <p:nvPr/>
        </p:nvSpPr>
        <p:spPr bwMode="auto">
          <a:xfrm>
            <a:off x="2227263" y="354013"/>
            <a:ext cx="3281362" cy="33655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kumimoji="0" lang="es-ES" altLang="en-US" sz="1600" b="0" i="0">
                <a:solidFill>
                  <a:schemeClr val="bg1"/>
                </a:solidFill>
                <a:latin typeface="Tahoma" panose="020B0604030504040204" pitchFamily="34" charset="0"/>
              </a:rPr>
              <a:t>Grado en Ingeniería Industrial</a:t>
            </a:r>
          </a:p>
        </p:txBody>
      </p:sp>
      <p:sp>
        <p:nvSpPr>
          <p:cNvPr id="13317" name="Rectangle 171"/>
          <p:cNvSpPr>
            <a:spLocks noChangeArrowheads="1"/>
          </p:cNvSpPr>
          <p:nvPr/>
        </p:nvSpPr>
        <p:spPr bwMode="auto">
          <a:xfrm>
            <a:off x="2227263" y="617538"/>
            <a:ext cx="6016625" cy="366712"/>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kumimoji="0" lang="es-ES" altLang="en-US" sz="1800" i="0">
                <a:solidFill>
                  <a:srgbClr val="00FF00"/>
                </a:solidFill>
              </a:rPr>
              <a:t>Fundamentos Químicos de la Ingeniería</a:t>
            </a:r>
            <a:endParaRPr kumimoji="0" lang="es-ES" altLang="en-US" sz="1800" i="0">
              <a:solidFill>
                <a:srgbClr val="FFFF99"/>
              </a:solidFill>
            </a:endParaRPr>
          </a:p>
        </p:txBody>
      </p:sp>
      <p:grpSp>
        <p:nvGrpSpPr>
          <p:cNvPr id="13318" name="Group 175"/>
          <p:cNvGrpSpPr>
            <a:grpSpLocks/>
          </p:cNvGrpSpPr>
          <p:nvPr/>
        </p:nvGrpSpPr>
        <p:grpSpPr bwMode="auto">
          <a:xfrm>
            <a:off x="2300288" y="315913"/>
            <a:ext cx="5080000" cy="735012"/>
            <a:chOff x="250" y="337"/>
            <a:chExt cx="1405" cy="463"/>
          </a:xfrm>
        </p:grpSpPr>
        <p:sp>
          <p:nvSpPr>
            <p:cNvPr id="13325" name="Line 173"/>
            <p:cNvSpPr>
              <a:spLocks noChangeShapeType="1"/>
            </p:cNvSpPr>
            <p:nvPr/>
          </p:nvSpPr>
          <p:spPr bwMode="auto">
            <a:xfrm rot="5400000">
              <a:off x="952" y="97"/>
              <a:ext cx="1" cy="1405"/>
            </a:xfrm>
            <a:prstGeom prst="line">
              <a:avLst/>
            </a:prstGeom>
            <a:noFill/>
            <a:ln w="38100">
              <a:solidFill>
                <a:srgbClr val="FF9900"/>
              </a:solidFill>
              <a:round/>
              <a:headEnd/>
              <a:tailEnd/>
            </a:ln>
            <a:effectLst>
              <a:outerShdw dist="17961" dir="2700000" algn="ctr" rotWithShape="0">
                <a:srgbClr val="11110F"/>
              </a:outerShdw>
            </a:effectLst>
            <a:extLst>
              <a:ext uri="{909E8E84-426E-40DD-AFC4-6F175D3DCCD1}">
                <a14:hiddenFill xmlns:a14="http://schemas.microsoft.com/office/drawing/2010/main">
                  <a:noFill/>
                </a14:hiddenFill>
              </a:ext>
            </a:extLst>
          </p:spPr>
          <p:txBody>
            <a:bodyPr/>
            <a:lstStyle/>
            <a:p>
              <a:endParaRPr lang="es-ES"/>
            </a:p>
          </p:txBody>
        </p:sp>
        <p:sp>
          <p:nvSpPr>
            <p:cNvPr id="13326" name="Line 174"/>
            <p:cNvSpPr>
              <a:spLocks noChangeShapeType="1"/>
            </p:cNvSpPr>
            <p:nvPr/>
          </p:nvSpPr>
          <p:spPr bwMode="auto">
            <a:xfrm rot="5400000">
              <a:off x="952" y="-365"/>
              <a:ext cx="1" cy="1405"/>
            </a:xfrm>
            <a:prstGeom prst="line">
              <a:avLst/>
            </a:prstGeom>
            <a:noFill/>
            <a:ln w="38100">
              <a:solidFill>
                <a:srgbClr val="FF9900"/>
              </a:solidFill>
              <a:round/>
              <a:headEnd/>
              <a:tailEnd/>
            </a:ln>
            <a:effectLst>
              <a:outerShdw dist="17961" dir="2700000" algn="ctr" rotWithShape="0">
                <a:srgbClr val="11110F"/>
              </a:outerShdw>
            </a:effectLst>
            <a:extLst>
              <a:ext uri="{909E8E84-426E-40DD-AFC4-6F175D3DCCD1}">
                <a14:hiddenFill xmlns:a14="http://schemas.microsoft.com/office/drawing/2010/main">
                  <a:noFill/>
                </a14:hiddenFill>
              </a:ext>
            </a:extLst>
          </p:spPr>
          <p:txBody>
            <a:bodyPr/>
            <a:lstStyle/>
            <a:p>
              <a:endParaRPr lang="es-ES"/>
            </a:p>
          </p:txBody>
        </p:sp>
      </p:grpSp>
      <p:grpSp>
        <p:nvGrpSpPr>
          <p:cNvPr id="13319" name="Group 145"/>
          <p:cNvGrpSpPr>
            <a:grpSpLocks/>
          </p:cNvGrpSpPr>
          <p:nvPr/>
        </p:nvGrpSpPr>
        <p:grpSpPr bwMode="auto">
          <a:xfrm>
            <a:off x="1258888" y="260350"/>
            <a:ext cx="865187" cy="858838"/>
            <a:chOff x="541" y="935"/>
            <a:chExt cx="594" cy="590"/>
          </a:xfrm>
        </p:grpSpPr>
        <p:sp>
          <p:nvSpPr>
            <p:cNvPr id="13323" name="Rectangle 144"/>
            <p:cNvSpPr>
              <a:spLocks noChangeArrowheads="1"/>
            </p:cNvSpPr>
            <p:nvPr/>
          </p:nvSpPr>
          <p:spPr bwMode="auto">
            <a:xfrm>
              <a:off x="541" y="935"/>
              <a:ext cx="594" cy="590"/>
            </a:xfrm>
            <a:prstGeom prst="rect">
              <a:avLst/>
            </a:prstGeom>
            <a:solidFill>
              <a:srgbClr val="FFFFFF">
                <a:alpha val="70195"/>
              </a:srgbClr>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pic>
          <p:nvPicPr>
            <p:cNvPr id="13324" name="Picture 143" descr="untitl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 y="958"/>
              <a:ext cx="54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320" name="Picture 154" descr="Logo%20UNED%20ver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900" y="263525"/>
            <a:ext cx="858838" cy="85883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321" name="Rectangle 160"/>
          <p:cNvSpPr>
            <a:spLocks noChangeArrowheads="1"/>
          </p:cNvSpPr>
          <p:nvPr/>
        </p:nvSpPr>
        <p:spPr bwMode="auto">
          <a:xfrm>
            <a:off x="4754563" y="2930525"/>
            <a:ext cx="4138612" cy="1138238"/>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kumimoji="0" lang="es-ES_tradnl" altLang="en-US" sz="3200" i="0">
                <a:solidFill>
                  <a:srgbClr val="FF3300"/>
                </a:solidFill>
                <a:latin typeface="Tahoma" panose="020B0604030504040204" pitchFamily="34" charset="0"/>
              </a:rPr>
              <a:t>Tema 16:</a:t>
            </a:r>
          </a:p>
          <a:p>
            <a:pPr eaLnBrk="1" hangingPunct="1">
              <a:spcBef>
                <a:spcPct val="0"/>
              </a:spcBef>
              <a:buClrTx/>
              <a:buFontTx/>
              <a:buNone/>
            </a:pPr>
            <a:r>
              <a:rPr kumimoji="0" lang="es-ES" altLang="en-US" sz="3600" i="0">
                <a:solidFill>
                  <a:schemeClr val="bg1"/>
                </a:solidFill>
                <a:latin typeface="Tahoma" panose="020B0604030504040204" pitchFamily="34" charset="0"/>
              </a:rPr>
              <a:t>Hidrocarburos</a:t>
            </a:r>
          </a:p>
        </p:txBody>
      </p:sp>
      <p:pic>
        <p:nvPicPr>
          <p:cNvPr id="13322" name="Picture 18" descr="http://www.ifriedegg.com/Images%205/PlasticBottl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538" y="2147888"/>
            <a:ext cx="3954462" cy="3152775"/>
          </a:xfrm>
          <a:prstGeom prst="rect">
            <a:avLst/>
          </a:prstGeom>
          <a:noFill/>
          <a:ln w="31750">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253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2253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2253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57B9F945-99F3-430E-BA66-D13A8D52ECCA}" type="slidenum">
              <a:rPr kumimoji="0" lang="en-US" altLang="en-US" sz="1400" b="0" i="0">
                <a:solidFill>
                  <a:schemeClr val="tx1"/>
                </a:solidFill>
                <a:latin typeface="Tahoma" panose="020B0604030504040204" pitchFamily="34" charset="0"/>
              </a:rPr>
              <a:pPr algn="r" eaLnBrk="1" hangingPunct="1">
                <a:spcBef>
                  <a:spcPct val="0"/>
                </a:spcBef>
                <a:buClrTx/>
                <a:buFontTx/>
                <a:buNone/>
              </a:pPr>
              <a:t>10</a:t>
            </a:fld>
            <a:endParaRPr kumimoji="0" lang="en-US" altLang="en-US" sz="1400" b="0" i="0">
              <a:solidFill>
                <a:schemeClr val="tx1"/>
              </a:solidFill>
              <a:latin typeface="Tahoma" panose="020B0604030504040204" pitchFamily="34" charset="0"/>
            </a:endParaRPr>
          </a:p>
        </p:txBody>
      </p:sp>
      <p:sp>
        <p:nvSpPr>
          <p:cNvPr id="22534" name="Rectangle 3"/>
          <p:cNvSpPr>
            <a:spLocks noChangeArrowheads="1"/>
          </p:cNvSpPr>
          <p:nvPr/>
        </p:nvSpPr>
        <p:spPr bwMode="auto">
          <a:xfrm>
            <a:off x="684213" y="1412875"/>
            <a:ext cx="79200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buFont typeface="Wingdings" panose="05000000000000000000" pitchFamily="2" charset="2"/>
              <a:buChar char="à"/>
            </a:pPr>
            <a:r>
              <a:rPr lang="es-ES" altLang="en-US" sz="1600" b="0" i="0">
                <a:solidFill>
                  <a:srgbClr val="000099"/>
                </a:solidFill>
                <a:latin typeface="Arial" panose="020B0604020202020204" pitchFamily="34" charset="0"/>
              </a:rPr>
              <a:t>Las parafinas (alcanos) son muy poco reactivas, y se transforman en otras funciones orgánicas por reacciones de sustitución a través de procesos de:</a:t>
            </a:r>
          </a:p>
        </p:txBody>
      </p:sp>
      <p:sp>
        <p:nvSpPr>
          <p:cNvPr id="22535"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i="0">
                <a:solidFill>
                  <a:srgbClr val="006600"/>
                </a:solidFill>
                <a:latin typeface="Arial" panose="020B0604020202020204" pitchFamily="34" charset="0"/>
              </a:rPr>
              <a:t>8. Reactividad de las parafinas</a:t>
            </a:r>
          </a:p>
        </p:txBody>
      </p:sp>
      <p:pic>
        <p:nvPicPr>
          <p:cNvPr id="22536"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789363"/>
            <a:ext cx="7200900"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7" name="Rectangle 3"/>
          <p:cNvSpPr>
            <a:spLocks noChangeArrowheads="1"/>
          </p:cNvSpPr>
          <p:nvPr/>
        </p:nvSpPr>
        <p:spPr bwMode="auto">
          <a:xfrm>
            <a:off x="2268538" y="1989138"/>
            <a:ext cx="230505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300"/>
              </a:spcBef>
              <a:buClrTx/>
              <a:buFontTx/>
              <a:buChar char="–"/>
            </a:pPr>
            <a:r>
              <a:rPr lang="es-ES" altLang="en-US" sz="1600" b="0" i="0">
                <a:latin typeface="Arial" panose="020B0604020202020204" pitchFamily="34" charset="0"/>
              </a:rPr>
              <a:t>Combustión</a:t>
            </a:r>
          </a:p>
          <a:p>
            <a:pPr eaLnBrk="1" hangingPunct="1">
              <a:spcBef>
                <a:spcPts val="300"/>
              </a:spcBef>
              <a:buClrTx/>
              <a:buFontTx/>
              <a:buChar char="–"/>
            </a:pPr>
            <a:r>
              <a:rPr lang="es-ES" altLang="en-US" sz="1600" b="0" i="0">
                <a:latin typeface="Arial" panose="020B0604020202020204" pitchFamily="34" charset="0"/>
              </a:rPr>
              <a:t>Craqueo</a:t>
            </a:r>
          </a:p>
          <a:p>
            <a:pPr eaLnBrk="1" hangingPunct="1">
              <a:spcBef>
                <a:spcPts val="300"/>
              </a:spcBef>
              <a:buClrTx/>
              <a:buFontTx/>
              <a:buChar char="–"/>
            </a:pPr>
            <a:r>
              <a:rPr lang="es-ES" altLang="en-US" sz="1600" b="0" i="0">
                <a:latin typeface="Arial" panose="020B0604020202020204" pitchFamily="34" charset="0"/>
              </a:rPr>
              <a:t>Isomerización</a:t>
            </a:r>
          </a:p>
          <a:p>
            <a:pPr eaLnBrk="1" hangingPunct="1">
              <a:spcBef>
                <a:spcPts val="300"/>
              </a:spcBef>
              <a:buClrTx/>
              <a:buFontTx/>
              <a:buChar char="–"/>
            </a:pPr>
            <a:r>
              <a:rPr lang="es-ES" altLang="en-US" sz="1600" b="0" i="0">
                <a:latin typeface="Arial" panose="020B0604020202020204" pitchFamily="34" charset="0"/>
              </a:rPr>
              <a:t>Halogenación</a:t>
            </a:r>
          </a:p>
          <a:p>
            <a:pPr eaLnBrk="1" hangingPunct="1">
              <a:spcBef>
                <a:spcPts val="300"/>
              </a:spcBef>
              <a:buClrTx/>
              <a:buFontTx/>
              <a:buChar char="–"/>
            </a:pPr>
            <a:r>
              <a:rPr lang="es-ES" altLang="en-US" sz="1600" b="0" i="0">
                <a:latin typeface="Arial" panose="020B0604020202020204" pitchFamily="34" charset="0"/>
              </a:rPr>
              <a:t>Nitración</a:t>
            </a:r>
          </a:p>
        </p:txBody>
      </p:sp>
      <p:sp>
        <p:nvSpPr>
          <p:cNvPr id="22538" name="Text Box 7"/>
          <p:cNvSpPr txBox="1">
            <a:spLocks noChangeArrowheads="1"/>
          </p:cNvSpPr>
          <p:nvPr/>
        </p:nvSpPr>
        <p:spPr bwMode="auto">
          <a:xfrm>
            <a:off x="7164388" y="404813"/>
            <a:ext cx="1944687"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
                <a:srgbClr val="FF3300"/>
              </a:buClr>
              <a:buFont typeface="Wingdings" panose="05000000000000000000" pitchFamily="2" charset="2"/>
              <a:buNone/>
            </a:pPr>
            <a:r>
              <a:rPr kumimoji="0" lang="es-ES" altLang="en-US" b="0" i="0">
                <a:latin typeface="Times New Roman" panose="02020603050405020304" pitchFamily="18" charset="0"/>
                <a:cs typeface="Times New Roman" panose="02020603050405020304" pitchFamily="18" charset="0"/>
              </a:rPr>
              <a:t>(apartado de solo lectura)</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355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2355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2355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EDC57A01-FD66-4D16-B486-2314EA6C6700}" type="slidenum">
              <a:rPr kumimoji="0" lang="en-US" altLang="en-US" sz="1400" b="0" i="0">
                <a:solidFill>
                  <a:schemeClr val="tx1"/>
                </a:solidFill>
                <a:latin typeface="Tahoma" panose="020B0604030504040204" pitchFamily="34" charset="0"/>
              </a:rPr>
              <a:pPr algn="r" eaLnBrk="1" hangingPunct="1">
                <a:spcBef>
                  <a:spcPct val="0"/>
                </a:spcBef>
                <a:buClrTx/>
                <a:buFontTx/>
                <a:buNone/>
              </a:pPr>
              <a:t>11</a:t>
            </a:fld>
            <a:endParaRPr kumimoji="0" lang="en-US" altLang="en-US" sz="1400" b="0" i="0">
              <a:solidFill>
                <a:schemeClr val="tx1"/>
              </a:solidFill>
              <a:latin typeface="Tahoma" panose="020B0604030504040204" pitchFamily="34" charset="0"/>
            </a:endParaRPr>
          </a:p>
        </p:txBody>
      </p:sp>
      <p:sp>
        <p:nvSpPr>
          <p:cNvPr id="23558" name="Rectangle 3"/>
          <p:cNvSpPr>
            <a:spLocks noChangeArrowheads="1"/>
          </p:cNvSpPr>
          <p:nvPr/>
        </p:nvSpPr>
        <p:spPr bwMode="auto">
          <a:xfrm>
            <a:off x="539750" y="1268413"/>
            <a:ext cx="4395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i="0">
                <a:latin typeface="Calibri" panose="020F0502020204030204" pitchFamily="34" charset="0"/>
              </a:rPr>
              <a:t> Combustión</a:t>
            </a:r>
          </a:p>
        </p:txBody>
      </p:sp>
      <p:sp>
        <p:nvSpPr>
          <p:cNvPr id="23559" name="Rectangle 15"/>
          <p:cNvSpPr>
            <a:spLocks noChangeArrowheads="1"/>
          </p:cNvSpPr>
          <p:nvPr/>
        </p:nvSpPr>
        <p:spPr bwMode="auto">
          <a:xfrm>
            <a:off x="893763" y="1700213"/>
            <a:ext cx="684688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a:solidFill>
                  <a:srgbClr val="333333"/>
                </a:solidFill>
                <a:latin typeface="Calibri" panose="020F0502020204030204" pitchFamily="34" charset="0"/>
              </a:rPr>
              <a:t>Combustión</a:t>
            </a:r>
            <a:r>
              <a:rPr kumimoji="0" lang="es-ES" altLang="en-US" sz="1800" b="0" i="0">
                <a:solidFill>
                  <a:srgbClr val="333333"/>
                </a:solidFill>
                <a:latin typeface="Calibri" panose="020F0502020204030204" pitchFamily="34" charset="0"/>
              </a:rPr>
              <a:t> = proceso exotérmico de oxidación a alta temperatura. La combustión de los alcanos produce CO</a:t>
            </a:r>
            <a:r>
              <a:rPr kumimoji="0" lang="es-ES" altLang="en-US" sz="1800" b="0" i="0" baseline="-25000">
                <a:solidFill>
                  <a:srgbClr val="333333"/>
                </a:solidFill>
                <a:latin typeface="Calibri" panose="020F0502020204030204" pitchFamily="34" charset="0"/>
              </a:rPr>
              <a:t>2</a:t>
            </a:r>
            <a:r>
              <a:rPr kumimoji="0" lang="es-ES" altLang="en-US" sz="1800" b="0" i="0">
                <a:solidFill>
                  <a:srgbClr val="333333"/>
                </a:solidFill>
                <a:latin typeface="Calibri" panose="020F0502020204030204" pitchFamily="34" charset="0"/>
              </a:rPr>
              <a:t> y agua</a:t>
            </a:r>
            <a:endParaRPr kumimoji="0" lang="el-GR" altLang="en-US" sz="1800" b="0" i="0">
              <a:solidFill>
                <a:srgbClr val="333333"/>
              </a:solidFill>
              <a:latin typeface="Calibri" panose="020F0502020204030204" pitchFamily="34" charset="0"/>
              <a:cs typeface="Times New Roman" panose="02020603050405020304" pitchFamily="18" charset="0"/>
            </a:endParaRPr>
          </a:p>
        </p:txBody>
      </p:sp>
      <p:sp>
        <p:nvSpPr>
          <p:cNvPr id="23560" name="Rectangle 3"/>
          <p:cNvSpPr>
            <a:spLocks noChangeArrowheads="1"/>
          </p:cNvSpPr>
          <p:nvPr/>
        </p:nvSpPr>
        <p:spPr bwMode="auto">
          <a:xfrm>
            <a:off x="4859338" y="2459038"/>
            <a:ext cx="41783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Tx/>
              <a:buFontTx/>
              <a:buNone/>
            </a:pPr>
            <a:r>
              <a:rPr lang="es-ES" altLang="en-US" sz="1600" i="0">
                <a:solidFill>
                  <a:srgbClr val="FF0000"/>
                </a:solidFill>
                <a:latin typeface="Tempus Sans ITC" panose="04020404030D07020202" pitchFamily="82" charset="0"/>
                <a:sym typeface="Wingdings" panose="05000000000000000000" pitchFamily="2" charset="2"/>
              </a:rPr>
              <a:t></a:t>
            </a:r>
            <a:r>
              <a:rPr lang="es-ES" altLang="en-US" sz="1600" b="0" i="0">
                <a:solidFill>
                  <a:schemeClr val="tx1"/>
                </a:solidFill>
                <a:latin typeface="Tempus Sans ITC" panose="04020404030D07020202" pitchFamily="82" charset="0"/>
                <a:sym typeface="Wingdings" panose="05000000000000000000" pitchFamily="2" charset="2"/>
              </a:rPr>
              <a:t> </a:t>
            </a:r>
            <a:r>
              <a:rPr lang="es-ES" altLang="en-US" sz="1600" b="0" i="0">
                <a:solidFill>
                  <a:schemeClr val="tx1"/>
                </a:solidFill>
                <a:latin typeface="Tempus Sans ITC" panose="04020404030D07020202" pitchFamily="82" charset="0"/>
              </a:rPr>
              <a:t>El </a:t>
            </a:r>
            <a:r>
              <a:rPr lang="es-ES" altLang="en-US" sz="1600" i="0" u="sng">
                <a:solidFill>
                  <a:schemeClr val="tx1"/>
                </a:solidFill>
                <a:latin typeface="Tempus Sans ITC" panose="04020404030D07020202" pitchFamily="82" charset="0"/>
              </a:rPr>
              <a:t>calor de combustión</a:t>
            </a:r>
            <a:r>
              <a:rPr lang="es-ES" altLang="en-US" sz="1600" b="0" i="0">
                <a:solidFill>
                  <a:schemeClr val="tx1"/>
                </a:solidFill>
                <a:latin typeface="Tempus Sans ITC" panose="04020404030D07020202" pitchFamily="82" charset="0"/>
              </a:rPr>
              <a:t> desprendido aumenta en los alcanos con el número de átomos de carbono en la estructura</a:t>
            </a:r>
          </a:p>
        </p:txBody>
      </p:sp>
      <p:sp>
        <p:nvSpPr>
          <p:cNvPr id="23561" name="Text Box 7"/>
          <p:cNvSpPr txBox="1">
            <a:spLocks noChangeArrowheads="1"/>
          </p:cNvSpPr>
          <p:nvPr/>
        </p:nvSpPr>
        <p:spPr bwMode="auto">
          <a:xfrm>
            <a:off x="179388" y="476250"/>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rgbClr val="006600"/>
                </a:solidFill>
                <a:latin typeface="Arial" panose="020B0604020202020204" pitchFamily="34" charset="0"/>
              </a:rPr>
              <a:t>8. Reactividad de las parafinas</a:t>
            </a:r>
          </a:p>
        </p:txBody>
      </p:sp>
      <p:pic>
        <p:nvPicPr>
          <p:cNvPr id="23562"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492375"/>
            <a:ext cx="3186113" cy="25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63" name="Rectangle 3"/>
          <p:cNvSpPr>
            <a:spLocks noChangeArrowheads="1"/>
          </p:cNvSpPr>
          <p:nvPr/>
        </p:nvSpPr>
        <p:spPr bwMode="auto">
          <a:xfrm>
            <a:off x="539750" y="3213100"/>
            <a:ext cx="4395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i="0">
                <a:latin typeface="Calibri" panose="020F0502020204030204" pitchFamily="34" charset="0"/>
              </a:rPr>
              <a:t> Craqueo</a:t>
            </a:r>
          </a:p>
        </p:txBody>
      </p:sp>
      <p:sp>
        <p:nvSpPr>
          <p:cNvPr id="23564" name="Rectangle 15"/>
          <p:cNvSpPr>
            <a:spLocks noChangeArrowheads="1"/>
          </p:cNvSpPr>
          <p:nvPr/>
        </p:nvSpPr>
        <p:spPr bwMode="auto">
          <a:xfrm>
            <a:off x="893763" y="3643313"/>
            <a:ext cx="7566025" cy="91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a:solidFill>
                  <a:srgbClr val="000099"/>
                </a:solidFill>
                <a:latin typeface="Calibri" panose="020F0502020204030204" pitchFamily="34" charset="0"/>
              </a:rPr>
              <a:t>Craqueo</a:t>
            </a:r>
            <a:r>
              <a:rPr kumimoji="0" lang="es-ES" altLang="en-US" sz="1800" b="0" i="0">
                <a:solidFill>
                  <a:srgbClr val="000099"/>
                </a:solidFill>
                <a:latin typeface="Calibri" panose="020F0502020204030204" pitchFamily="34" charset="0"/>
              </a:rPr>
              <a:t> = proceso de descomposición de compuestos orgánicos, rompiendo los enlaces C – C y C – H. El proceso produce una mezcla de alcanos y alquenos de distinto tamaño </a:t>
            </a:r>
            <a:endParaRPr kumimoji="0" lang="el-GR" altLang="en-US" sz="1800" b="0" i="0">
              <a:solidFill>
                <a:srgbClr val="000099"/>
              </a:solidFill>
              <a:latin typeface="Calibri" panose="020F0502020204030204" pitchFamily="34" charset="0"/>
              <a:cs typeface="Times New Roman" panose="02020603050405020304" pitchFamily="18" charset="0"/>
            </a:endParaRPr>
          </a:p>
        </p:txBody>
      </p:sp>
      <p:pic>
        <p:nvPicPr>
          <p:cNvPr id="2356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5000625"/>
            <a:ext cx="5751513"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66" name="Rectangle 61"/>
          <p:cNvSpPr>
            <a:spLocks noChangeArrowheads="1"/>
          </p:cNvSpPr>
          <p:nvPr/>
        </p:nvSpPr>
        <p:spPr bwMode="auto">
          <a:xfrm>
            <a:off x="1116013" y="4562475"/>
            <a:ext cx="7343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6350" indent="190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chemeClr val="hlink"/>
              </a:buClr>
              <a:buSzPct val="80000"/>
              <a:buFont typeface="Wingdings" panose="05000000000000000000" pitchFamily="2" charset="2"/>
              <a:buNone/>
            </a:pPr>
            <a:r>
              <a:rPr kumimoji="0" lang="en-US" altLang="en-US" sz="1800" b="0" i="0">
                <a:solidFill>
                  <a:srgbClr val="C00000"/>
                </a:solidFill>
                <a:latin typeface="Calibri" panose="020F0502020204030204" pitchFamily="34" charset="0"/>
                <a:cs typeface="Calibri" panose="020F0502020204030204" pitchFamily="34" charset="0"/>
                <a:sym typeface="Wingdings" panose="05000000000000000000" pitchFamily="2" charset="2"/>
              </a:rPr>
              <a:t></a:t>
            </a:r>
            <a:r>
              <a:rPr kumimoji="0" lang="en-US" altLang="en-US" sz="1800" b="0" i="0">
                <a:solidFill>
                  <a:srgbClr val="C00000"/>
                </a:solidFill>
                <a:latin typeface="Calibri" panose="020F0502020204030204" pitchFamily="34" charset="0"/>
                <a:cs typeface="Calibri" panose="020F0502020204030204" pitchFamily="34" charset="0"/>
              </a:rPr>
              <a:t> Ejemplo: </a:t>
            </a:r>
            <a:r>
              <a:rPr kumimoji="0" lang="es-ES" altLang="en-US" sz="1400" b="0" i="0">
                <a:solidFill>
                  <a:srgbClr val="4D4D4D"/>
                </a:solidFill>
                <a:latin typeface="Times New Roman" panose="02020603050405020304" pitchFamily="18" charset="0"/>
              </a:rPr>
              <a:t>Proceso de obtención de olefinas a partir de la fracción nafta</a:t>
            </a:r>
            <a:endParaRPr kumimoji="0" lang="en-US" altLang="en-US" sz="1400" b="0" i="0">
              <a:solidFill>
                <a:srgbClr val="4D4D4D"/>
              </a:solidFill>
              <a:latin typeface="Times New Roman" panose="02020603050405020304" pitchFamily="18" charset="0"/>
            </a:endParaRPr>
          </a:p>
        </p:txBody>
      </p:sp>
      <p:sp>
        <p:nvSpPr>
          <p:cNvPr id="23567" name="Rectangle 3"/>
          <p:cNvSpPr>
            <a:spLocks noChangeArrowheads="1"/>
          </p:cNvSpPr>
          <p:nvPr/>
        </p:nvSpPr>
        <p:spPr bwMode="auto">
          <a:xfrm>
            <a:off x="539750" y="5516563"/>
            <a:ext cx="4395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i="0">
                <a:latin typeface="Calibri" panose="020F0502020204030204" pitchFamily="34" charset="0"/>
              </a:rPr>
              <a:t> Halogenación</a:t>
            </a:r>
          </a:p>
        </p:txBody>
      </p:sp>
      <p:sp>
        <p:nvSpPr>
          <p:cNvPr id="23568" name="Rectangle 15"/>
          <p:cNvSpPr>
            <a:spLocks noChangeArrowheads="1"/>
          </p:cNvSpPr>
          <p:nvPr/>
        </p:nvSpPr>
        <p:spPr bwMode="auto">
          <a:xfrm>
            <a:off x="893763" y="5876925"/>
            <a:ext cx="742315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333333"/>
                </a:solidFill>
                <a:latin typeface="Calibri" panose="020F0502020204030204" pitchFamily="34" charset="0"/>
              </a:rPr>
              <a:t>Proceso radicálico de obtención de derivados halogenados, en presencia de luz UV o a temperaturas de 400 °C</a:t>
            </a:r>
            <a:endParaRPr kumimoji="0" lang="el-GR" altLang="en-US" sz="1800" b="0" i="0">
              <a:solidFill>
                <a:srgbClr val="333333"/>
              </a:solidFill>
              <a:latin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457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2458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2458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35DED292-4EF6-465E-AACF-30FF1B7D5D75}" type="slidenum">
              <a:rPr kumimoji="0" lang="en-US" altLang="en-US" sz="1400" b="0" i="0">
                <a:solidFill>
                  <a:schemeClr val="tx1"/>
                </a:solidFill>
                <a:latin typeface="Tahoma" panose="020B0604030504040204" pitchFamily="34" charset="0"/>
              </a:rPr>
              <a:pPr algn="r" eaLnBrk="1" hangingPunct="1">
                <a:spcBef>
                  <a:spcPct val="0"/>
                </a:spcBef>
                <a:buClrTx/>
                <a:buFontTx/>
                <a:buNone/>
              </a:pPr>
              <a:t>12</a:t>
            </a:fld>
            <a:endParaRPr kumimoji="0" lang="en-US" altLang="en-US" sz="1400" b="0" i="0">
              <a:solidFill>
                <a:schemeClr val="tx1"/>
              </a:solidFill>
              <a:latin typeface="Tahoma" panose="020B0604030504040204" pitchFamily="34" charset="0"/>
            </a:endParaRPr>
          </a:p>
        </p:txBody>
      </p:sp>
      <p:sp>
        <p:nvSpPr>
          <p:cNvPr id="24582" name="Rectangle 3"/>
          <p:cNvSpPr>
            <a:spLocks noChangeArrowheads="1"/>
          </p:cNvSpPr>
          <p:nvPr/>
        </p:nvSpPr>
        <p:spPr bwMode="auto">
          <a:xfrm>
            <a:off x="539750" y="1341438"/>
            <a:ext cx="4395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i="0">
                <a:latin typeface="Calibri" panose="020F0502020204030204" pitchFamily="34" charset="0"/>
              </a:rPr>
              <a:t> Isomerización</a:t>
            </a:r>
          </a:p>
        </p:txBody>
      </p:sp>
      <p:sp>
        <p:nvSpPr>
          <p:cNvPr id="24583" name="Rectangle 15"/>
          <p:cNvSpPr>
            <a:spLocks noChangeArrowheads="1"/>
          </p:cNvSpPr>
          <p:nvPr/>
        </p:nvSpPr>
        <p:spPr bwMode="auto">
          <a:xfrm>
            <a:off x="893763" y="1773238"/>
            <a:ext cx="785495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000099"/>
                </a:solidFill>
                <a:latin typeface="Calibri" panose="020F0502020204030204" pitchFamily="34" charset="0"/>
              </a:rPr>
              <a:t>Proceso de transformación de hidrocarburos en sus isómeros, usando como catalizadores ácidos de Lewis</a:t>
            </a:r>
            <a:endParaRPr kumimoji="0" lang="el-GR" altLang="en-US" sz="1800" b="0" i="0">
              <a:solidFill>
                <a:srgbClr val="000099"/>
              </a:solidFill>
              <a:latin typeface="Calibri" panose="020F0502020204030204" pitchFamily="34" charset="0"/>
              <a:cs typeface="Times New Roman" panose="02020603050405020304" pitchFamily="18" charset="0"/>
            </a:endParaRPr>
          </a:p>
        </p:txBody>
      </p:sp>
      <p:sp>
        <p:nvSpPr>
          <p:cNvPr id="24584" name="Text Box 7"/>
          <p:cNvSpPr txBox="1">
            <a:spLocks noChangeArrowheads="1"/>
          </p:cNvSpPr>
          <p:nvPr/>
        </p:nvSpPr>
        <p:spPr bwMode="auto">
          <a:xfrm>
            <a:off x="179388" y="476250"/>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rgbClr val="006600"/>
                </a:solidFill>
                <a:latin typeface="Arial" panose="020B0604020202020204" pitchFamily="34" charset="0"/>
              </a:rPr>
              <a:t>8. Reactividad de las parafinas</a:t>
            </a:r>
          </a:p>
        </p:txBody>
      </p:sp>
      <p:pic>
        <p:nvPicPr>
          <p:cNvPr id="24585"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188" y="2492375"/>
            <a:ext cx="420052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6" name="Rectangle 61"/>
          <p:cNvSpPr>
            <a:spLocks noChangeArrowheads="1"/>
          </p:cNvSpPr>
          <p:nvPr/>
        </p:nvSpPr>
        <p:spPr bwMode="auto">
          <a:xfrm>
            <a:off x="755650" y="2449513"/>
            <a:ext cx="3671888" cy="78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chemeClr val="hlink"/>
              </a:buClr>
              <a:buSzPct val="80000"/>
              <a:buFont typeface="Wingdings" panose="05000000000000000000" pitchFamily="2" charset="2"/>
              <a:buNone/>
            </a:pPr>
            <a:r>
              <a:rPr kumimoji="0" lang="en-US" altLang="en-US" sz="1800" b="0" i="0">
                <a:solidFill>
                  <a:srgbClr val="C00000"/>
                </a:solidFill>
                <a:latin typeface="Calibri" panose="020F0502020204030204" pitchFamily="34" charset="0"/>
                <a:cs typeface="Calibri" panose="020F0502020204030204" pitchFamily="34" charset="0"/>
                <a:sym typeface="Wingdings" panose="05000000000000000000" pitchFamily="2" charset="2"/>
              </a:rPr>
              <a:t></a:t>
            </a:r>
            <a:r>
              <a:rPr kumimoji="0" lang="en-US" altLang="en-US" sz="1800" b="0" i="0">
                <a:solidFill>
                  <a:srgbClr val="C00000"/>
                </a:solidFill>
                <a:latin typeface="Calibri" panose="020F0502020204030204" pitchFamily="34" charset="0"/>
                <a:cs typeface="Calibri" panose="020F0502020204030204" pitchFamily="34" charset="0"/>
              </a:rPr>
              <a:t> Ejemplo: </a:t>
            </a:r>
            <a:r>
              <a:rPr kumimoji="0" lang="es-ES" altLang="en-US" sz="1400" b="0" i="0">
                <a:solidFill>
                  <a:srgbClr val="4D4D4D"/>
                </a:solidFill>
                <a:latin typeface="Times New Roman" panose="02020603050405020304" pitchFamily="18" charset="0"/>
              </a:rPr>
              <a:t>El n-butano calentado con cloruro de aluminio se isomeriza a isobutano en una proporción 20/80 de isómeros</a:t>
            </a:r>
            <a:endParaRPr kumimoji="0" lang="en-US" altLang="en-US" sz="1400" b="0" i="0">
              <a:solidFill>
                <a:srgbClr val="4D4D4D"/>
              </a:solidFill>
              <a:latin typeface="Times New Roman" panose="02020603050405020304" pitchFamily="18" charset="0"/>
            </a:endParaRPr>
          </a:p>
        </p:txBody>
      </p:sp>
      <p:sp>
        <p:nvSpPr>
          <p:cNvPr id="24587" name="Rectangle 3"/>
          <p:cNvSpPr>
            <a:spLocks noChangeArrowheads="1"/>
          </p:cNvSpPr>
          <p:nvPr/>
        </p:nvSpPr>
        <p:spPr bwMode="auto">
          <a:xfrm>
            <a:off x="539750" y="3500438"/>
            <a:ext cx="4395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i="0">
                <a:latin typeface="Calibri" panose="020F0502020204030204" pitchFamily="34" charset="0"/>
              </a:rPr>
              <a:t>Nitración</a:t>
            </a:r>
          </a:p>
        </p:txBody>
      </p:sp>
      <p:sp>
        <p:nvSpPr>
          <p:cNvPr id="24588" name="Rectangle 15"/>
          <p:cNvSpPr>
            <a:spLocks noChangeArrowheads="1"/>
          </p:cNvSpPr>
          <p:nvPr/>
        </p:nvSpPr>
        <p:spPr bwMode="auto">
          <a:xfrm>
            <a:off x="893763" y="3932238"/>
            <a:ext cx="77819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000099"/>
                </a:solidFill>
                <a:latin typeface="Calibri" panose="020F0502020204030204" pitchFamily="34" charset="0"/>
              </a:rPr>
              <a:t>Reacción radicálica para producción de nitrocompuestos. El alcano reacciona en fase de vapor con ácido nítrico a altas temperaturas (400 a 450 °C)</a:t>
            </a:r>
            <a:endParaRPr kumimoji="0" lang="el-GR" altLang="en-US" sz="1800" b="0" i="0">
              <a:solidFill>
                <a:srgbClr val="000099"/>
              </a:solidFill>
              <a:latin typeface="Calibri" panose="020F0502020204030204" pitchFamily="34" charset="0"/>
              <a:cs typeface="Times New Roman" panose="02020603050405020304" pitchFamily="18" charset="0"/>
            </a:endParaRPr>
          </a:p>
        </p:txBody>
      </p:sp>
      <p:pic>
        <p:nvPicPr>
          <p:cNvPr id="24589"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4652963"/>
            <a:ext cx="3667125" cy="31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90" name="Rectangle 3"/>
          <p:cNvSpPr>
            <a:spLocks noChangeArrowheads="1"/>
          </p:cNvSpPr>
          <p:nvPr/>
        </p:nvSpPr>
        <p:spPr bwMode="auto">
          <a:xfrm>
            <a:off x="6423025" y="5262563"/>
            <a:ext cx="272097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Tx/>
              <a:buFontTx/>
              <a:buNone/>
            </a:pPr>
            <a:r>
              <a:rPr lang="es-ES" altLang="en-US" sz="1400" i="0">
                <a:solidFill>
                  <a:srgbClr val="FF0000"/>
                </a:solidFill>
                <a:latin typeface="Times New Roman" panose="02020603050405020304" pitchFamily="18" charset="0"/>
                <a:sym typeface="Wingdings" panose="05000000000000000000" pitchFamily="2" charset="2"/>
              </a:rPr>
              <a:t></a:t>
            </a:r>
            <a:r>
              <a:rPr lang="es-ES" altLang="en-US" sz="1400" b="0" i="0">
                <a:solidFill>
                  <a:srgbClr val="4D4D4D"/>
                </a:solidFill>
                <a:latin typeface="Times New Roman" panose="02020603050405020304" pitchFamily="18" charset="0"/>
                <a:sym typeface="Wingdings" panose="05000000000000000000" pitchFamily="2" charset="2"/>
              </a:rPr>
              <a:t> </a:t>
            </a:r>
            <a:r>
              <a:rPr lang="es-ES" altLang="en-US" sz="1400" b="0" i="0">
                <a:solidFill>
                  <a:srgbClr val="4D4D4D"/>
                </a:solidFill>
                <a:latin typeface="Times New Roman" panose="02020603050405020304" pitchFamily="18" charset="0"/>
              </a:rPr>
              <a:t>Al producirse a </a:t>
            </a:r>
            <a:r>
              <a:rPr lang="es-ES" altLang="en-US" sz="1400" b="0">
                <a:solidFill>
                  <a:srgbClr val="4D4D4D"/>
                </a:solidFill>
                <a:latin typeface="Times New Roman" panose="02020603050405020304" pitchFamily="18" charset="0"/>
              </a:rPr>
              <a:t>T</a:t>
            </a:r>
            <a:r>
              <a:rPr lang="es-ES" altLang="en-US" sz="1400" b="0" i="0">
                <a:solidFill>
                  <a:srgbClr val="4D4D4D"/>
                </a:solidFill>
                <a:latin typeface="Times New Roman" panose="02020603050405020304" pitchFamily="18" charset="0"/>
              </a:rPr>
              <a:t> elevadas, se obtienen mezclas de compuestos por las distintas fragmentaciones de cadena</a:t>
            </a:r>
          </a:p>
        </p:txBody>
      </p:sp>
      <p:pic>
        <p:nvPicPr>
          <p:cNvPr id="24591"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825" y="5300663"/>
            <a:ext cx="52943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4592" name="Group 29"/>
          <p:cNvGrpSpPr>
            <a:grpSpLocks/>
          </p:cNvGrpSpPr>
          <p:nvPr/>
        </p:nvGrpSpPr>
        <p:grpSpPr bwMode="auto">
          <a:xfrm>
            <a:off x="2541588" y="5876925"/>
            <a:ext cx="2508250" cy="438150"/>
            <a:chOff x="2744" y="4020"/>
            <a:chExt cx="1580" cy="276"/>
          </a:xfrm>
        </p:grpSpPr>
        <p:pic>
          <p:nvPicPr>
            <p:cNvPr id="24593"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4" y="4020"/>
              <a:ext cx="925"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94"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6" y="4023"/>
              <a:ext cx="609"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95"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0" y="4177"/>
              <a:ext cx="564"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560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2560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2560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50CE91BE-6A20-4946-A9D1-49DF36373A96}" type="slidenum">
              <a:rPr kumimoji="0" lang="en-US" altLang="en-US" sz="1400" b="0" i="0">
                <a:solidFill>
                  <a:schemeClr val="tx1"/>
                </a:solidFill>
                <a:latin typeface="Tahoma" panose="020B0604030504040204" pitchFamily="34" charset="0"/>
              </a:rPr>
              <a:pPr algn="r" eaLnBrk="1" hangingPunct="1">
                <a:spcBef>
                  <a:spcPct val="0"/>
                </a:spcBef>
                <a:buClrTx/>
                <a:buFontTx/>
                <a:buNone/>
              </a:pPr>
              <a:t>13</a:t>
            </a:fld>
            <a:endParaRPr kumimoji="0" lang="en-US" altLang="en-US" sz="1400" b="0" i="0">
              <a:solidFill>
                <a:schemeClr val="tx1"/>
              </a:solidFill>
              <a:latin typeface="Tahoma" panose="020B0604030504040204" pitchFamily="34" charset="0"/>
            </a:endParaRPr>
          </a:p>
        </p:txBody>
      </p:sp>
      <p:sp>
        <p:nvSpPr>
          <p:cNvPr id="25606" name="Rectangle 3"/>
          <p:cNvSpPr>
            <a:spLocks noChangeArrowheads="1"/>
          </p:cNvSpPr>
          <p:nvPr/>
        </p:nvSpPr>
        <p:spPr bwMode="auto">
          <a:xfrm>
            <a:off x="684213" y="1412875"/>
            <a:ext cx="7920037"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buFont typeface="Wingdings" panose="05000000000000000000" pitchFamily="2" charset="2"/>
              <a:buChar char="à"/>
            </a:pPr>
            <a:r>
              <a:rPr lang="es-ES" altLang="en-US" sz="1600" b="0" i="0">
                <a:solidFill>
                  <a:srgbClr val="000099"/>
                </a:solidFill>
                <a:latin typeface="Arial" panose="020B0604020202020204" pitchFamily="34" charset="0"/>
              </a:rPr>
              <a:t>Las olefinas son compuestos muy reactivos debido al doble enlace presente en la molécula. Esto las hace muy interesantes a nivel industrial porque permite sintetizar muchas funciones orgánicas por fijación de heteroátomos</a:t>
            </a:r>
          </a:p>
        </p:txBody>
      </p:sp>
      <p:sp>
        <p:nvSpPr>
          <p:cNvPr id="25607"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i="0">
                <a:solidFill>
                  <a:schemeClr val="hlink"/>
                </a:solidFill>
                <a:latin typeface="Arial" panose="020B0604020202020204" pitchFamily="34" charset="0"/>
              </a:rPr>
              <a:t>9. Reactividad de las olefinas</a:t>
            </a:r>
          </a:p>
        </p:txBody>
      </p:sp>
      <p:pic>
        <p:nvPicPr>
          <p:cNvPr id="2560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420938"/>
            <a:ext cx="5578475" cy="398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9" name="Oval 13"/>
          <p:cNvSpPr>
            <a:spLocks noChangeArrowheads="1"/>
          </p:cNvSpPr>
          <p:nvPr/>
        </p:nvSpPr>
        <p:spPr bwMode="auto">
          <a:xfrm>
            <a:off x="4141788" y="4508500"/>
            <a:ext cx="2735262" cy="1225550"/>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lang="es-ES" altLang="en-US" sz="2800">
              <a:solidFill>
                <a:srgbClr val="0033CC"/>
              </a:solidFill>
            </a:endParaRPr>
          </a:p>
        </p:txBody>
      </p:sp>
      <p:sp>
        <p:nvSpPr>
          <p:cNvPr id="25610" name="Rectangle 3"/>
          <p:cNvSpPr>
            <a:spLocks noChangeArrowheads="1"/>
          </p:cNvSpPr>
          <p:nvPr/>
        </p:nvSpPr>
        <p:spPr bwMode="auto">
          <a:xfrm>
            <a:off x="6931025" y="5011738"/>
            <a:ext cx="205105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Tx/>
              <a:buFontTx/>
              <a:buNone/>
            </a:pPr>
            <a:r>
              <a:rPr lang="es-ES" altLang="en-US" sz="1400" i="0">
                <a:solidFill>
                  <a:srgbClr val="FF0000"/>
                </a:solidFill>
                <a:latin typeface="Tempus Sans ITC" panose="04020404030D07020202" pitchFamily="82" charset="0"/>
                <a:sym typeface="Wingdings" panose="05000000000000000000" pitchFamily="2" charset="2"/>
              </a:rPr>
              <a:t></a:t>
            </a:r>
            <a:r>
              <a:rPr lang="es-ES" altLang="en-US" sz="1400" b="0" i="0">
                <a:solidFill>
                  <a:srgbClr val="FF0000"/>
                </a:solidFill>
                <a:latin typeface="Tempus Sans ITC" panose="04020404030D07020202" pitchFamily="82" charset="0"/>
                <a:sym typeface="Wingdings" panose="05000000000000000000" pitchFamily="2" charset="2"/>
              </a:rPr>
              <a:t> </a:t>
            </a:r>
            <a:r>
              <a:rPr lang="es-ES" altLang="en-US" sz="1400" b="0" i="0">
                <a:latin typeface="Tempus Sans ITC" panose="04020404030D07020202" pitchFamily="82" charset="0"/>
              </a:rPr>
              <a:t>Nos fijamos en estas como las más importantes</a:t>
            </a:r>
          </a:p>
        </p:txBody>
      </p:sp>
      <p:sp>
        <p:nvSpPr>
          <p:cNvPr id="25611" name="Rectangle 3"/>
          <p:cNvSpPr>
            <a:spLocks noChangeArrowheads="1"/>
          </p:cNvSpPr>
          <p:nvPr/>
        </p:nvSpPr>
        <p:spPr bwMode="auto">
          <a:xfrm>
            <a:off x="6516688" y="2492375"/>
            <a:ext cx="24479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à"/>
            </a:pPr>
            <a:r>
              <a:rPr lang="es-ES" altLang="en-US" sz="1600" b="0" i="0">
                <a:latin typeface="Calibri" panose="020F0502020204030204" pitchFamily="34" charset="0"/>
                <a:sym typeface="Wingdings" panose="05000000000000000000" pitchFamily="2" charset="2"/>
              </a:rPr>
              <a:t>Procesos y reacciones basados en olefinas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662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2662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2662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64934C12-DE57-42AF-9B0B-3CD9FF9F4D2B}" type="slidenum">
              <a:rPr kumimoji="0" lang="en-US" altLang="en-US" sz="1400" b="0" i="0">
                <a:solidFill>
                  <a:schemeClr val="tx1"/>
                </a:solidFill>
                <a:latin typeface="Tahoma" panose="020B0604030504040204" pitchFamily="34" charset="0"/>
              </a:rPr>
              <a:pPr algn="r" eaLnBrk="1" hangingPunct="1">
                <a:spcBef>
                  <a:spcPct val="0"/>
                </a:spcBef>
                <a:buClrTx/>
                <a:buFontTx/>
                <a:buNone/>
              </a:pPr>
              <a:t>14</a:t>
            </a:fld>
            <a:endParaRPr kumimoji="0" lang="en-US" altLang="en-US" sz="1400" b="0" i="0">
              <a:solidFill>
                <a:schemeClr val="tx1"/>
              </a:solidFill>
              <a:latin typeface="Tahoma" panose="020B0604030504040204" pitchFamily="34" charset="0"/>
            </a:endParaRPr>
          </a:p>
        </p:txBody>
      </p:sp>
      <p:sp>
        <p:nvSpPr>
          <p:cNvPr id="26630" name="Text Box 7"/>
          <p:cNvSpPr txBox="1">
            <a:spLocks noChangeArrowheads="1"/>
          </p:cNvSpPr>
          <p:nvPr/>
        </p:nvSpPr>
        <p:spPr bwMode="auto">
          <a:xfrm>
            <a:off x="179388" y="476250"/>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hlink"/>
                </a:solidFill>
                <a:latin typeface="Arial" panose="020B0604020202020204" pitchFamily="34" charset="0"/>
              </a:rPr>
              <a:t>9. Reactividad de las olefinas</a:t>
            </a:r>
          </a:p>
        </p:txBody>
      </p:sp>
      <p:sp>
        <p:nvSpPr>
          <p:cNvPr id="26631" name="Rectangle 3"/>
          <p:cNvSpPr>
            <a:spLocks noChangeArrowheads="1"/>
          </p:cNvSpPr>
          <p:nvPr/>
        </p:nvSpPr>
        <p:spPr bwMode="auto">
          <a:xfrm>
            <a:off x="539750" y="1341438"/>
            <a:ext cx="43957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i="0">
                <a:latin typeface="Calibri" panose="020F0502020204030204" pitchFamily="34" charset="0"/>
              </a:rPr>
              <a:t> Alquilación (solo leer)</a:t>
            </a:r>
          </a:p>
        </p:txBody>
      </p:sp>
      <p:sp>
        <p:nvSpPr>
          <p:cNvPr id="26632" name="Rectangle 15"/>
          <p:cNvSpPr>
            <a:spLocks noChangeArrowheads="1"/>
          </p:cNvSpPr>
          <p:nvPr/>
        </p:nvSpPr>
        <p:spPr bwMode="auto">
          <a:xfrm>
            <a:off x="893763" y="1773238"/>
            <a:ext cx="785495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000099"/>
                </a:solidFill>
                <a:latin typeface="Calibri" panose="020F0502020204030204" pitchFamily="34" charset="0"/>
              </a:rPr>
              <a:t>La alquilación de una olefina produce una parafina de mayor número de átomos de carbono</a:t>
            </a:r>
            <a:endParaRPr kumimoji="0" lang="el-GR" altLang="en-US" sz="1800" b="0" i="0">
              <a:solidFill>
                <a:srgbClr val="000099"/>
              </a:solidFill>
              <a:latin typeface="Calibri" panose="020F0502020204030204" pitchFamily="34" charset="0"/>
              <a:cs typeface="Times New Roman" panose="02020603050405020304" pitchFamily="18" charset="0"/>
            </a:endParaRPr>
          </a:p>
        </p:txBody>
      </p:sp>
      <p:pic>
        <p:nvPicPr>
          <p:cNvPr id="26633"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2349500"/>
            <a:ext cx="2735262"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34" name="Rectangle 3"/>
          <p:cNvSpPr>
            <a:spLocks noChangeArrowheads="1"/>
          </p:cNvSpPr>
          <p:nvPr/>
        </p:nvSpPr>
        <p:spPr bwMode="auto">
          <a:xfrm>
            <a:off x="5651500" y="2349500"/>
            <a:ext cx="2230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400"/>
              </a:spcBef>
              <a:buClr>
                <a:srgbClr val="595985"/>
              </a:buClr>
              <a:buFontTx/>
              <a:buNone/>
            </a:pPr>
            <a:r>
              <a:rPr lang="es-ES" altLang="en-US" sz="1600" b="0" i="0">
                <a:latin typeface="Times New Roman" panose="02020603050405020304" pitchFamily="18" charset="0"/>
                <a:sym typeface="Wingdings" panose="05000000000000000000" pitchFamily="2" charset="2"/>
              </a:rPr>
              <a:t>siendo s = n + m</a:t>
            </a:r>
          </a:p>
        </p:txBody>
      </p:sp>
      <p:sp>
        <p:nvSpPr>
          <p:cNvPr id="26635" name="Rectangle 3"/>
          <p:cNvSpPr>
            <a:spLocks noChangeArrowheads="1"/>
          </p:cNvSpPr>
          <p:nvPr/>
        </p:nvSpPr>
        <p:spPr bwMode="auto">
          <a:xfrm>
            <a:off x="1268413" y="2914650"/>
            <a:ext cx="7264400"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452438" indent="-18256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spcBef>
                <a:spcPts val="388"/>
              </a:spcBef>
              <a:buSzPts val="1600"/>
              <a:buFont typeface="Arial" panose="020B0604020202020204" pitchFamily="34" charset="0"/>
              <a:buChar char="•"/>
            </a:pPr>
            <a:r>
              <a:rPr lang="es-ES" altLang="en-US" sz="1600" b="0" i="0">
                <a:solidFill>
                  <a:srgbClr val="000000"/>
                </a:solidFill>
                <a:latin typeface="Calibri" panose="020F0502020204030204" pitchFamily="34" charset="0"/>
              </a:rPr>
              <a:t>Puede considerarse como el proceso inverso al craqueo de las parafinas</a:t>
            </a:r>
          </a:p>
          <a:p>
            <a:pPr lvl="1" eaLnBrk="1" hangingPunct="1">
              <a:spcBef>
                <a:spcPts val="388"/>
              </a:spcBef>
              <a:buSzPts val="1600"/>
              <a:buFont typeface="Arial" panose="020B0604020202020204" pitchFamily="34" charset="0"/>
              <a:buChar char="•"/>
            </a:pPr>
            <a:r>
              <a:rPr lang="es-ES" altLang="en-US" sz="1600" b="0" i="0">
                <a:solidFill>
                  <a:srgbClr val="000000"/>
                </a:solidFill>
                <a:latin typeface="Calibri" panose="020F0502020204030204" pitchFamily="34" charset="0"/>
              </a:rPr>
              <a:t>Las parafinas ramificadas que se obtienen permiten aumentar el índice de octano de las gasolinas</a:t>
            </a:r>
          </a:p>
        </p:txBody>
      </p:sp>
      <p:sp>
        <p:nvSpPr>
          <p:cNvPr id="26636" name="Rectangle 3"/>
          <p:cNvSpPr>
            <a:spLocks noChangeArrowheads="1"/>
          </p:cNvSpPr>
          <p:nvPr/>
        </p:nvSpPr>
        <p:spPr bwMode="auto">
          <a:xfrm>
            <a:off x="539750" y="3979863"/>
            <a:ext cx="4395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i="0">
                <a:latin typeface="Calibri" panose="020F0502020204030204" pitchFamily="34" charset="0"/>
              </a:rPr>
              <a:t> Reacciones de polimerización</a:t>
            </a:r>
          </a:p>
        </p:txBody>
      </p:sp>
      <p:sp>
        <p:nvSpPr>
          <p:cNvPr id="26637" name="Rectangle 15"/>
          <p:cNvSpPr>
            <a:spLocks noChangeArrowheads="1"/>
          </p:cNvSpPr>
          <p:nvPr/>
        </p:nvSpPr>
        <p:spPr bwMode="auto">
          <a:xfrm>
            <a:off x="884238" y="4411663"/>
            <a:ext cx="7854950" cy="153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000099"/>
                </a:solidFill>
                <a:latin typeface="Calibri" panose="020F0502020204030204" pitchFamily="34" charset="0"/>
              </a:rPr>
              <a:t>La polimerización permite obtener productos de síntesis, los nuevos materiales </a:t>
            </a:r>
            <a:r>
              <a:rPr kumimoji="0" lang="es-ES" altLang="en-US" sz="1800" i="0">
                <a:solidFill>
                  <a:srgbClr val="000099"/>
                </a:solidFill>
                <a:latin typeface="Calibri" panose="020F0502020204030204" pitchFamily="34" charset="0"/>
              </a:rPr>
              <a:t>polímeros</a:t>
            </a:r>
            <a:r>
              <a:rPr kumimoji="0" lang="es-ES" altLang="en-US" sz="1800" b="0" i="0">
                <a:solidFill>
                  <a:srgbClr val="000099"/>
                </a:solidFill>
                <a:latin typeface="Calibri" panose="020F0502020204030204" pitchFamily="34" charset="0"/>
              </a:rPr>
              <a:t>, con propiedades muy apreciadas: resistencia a agentes ambientales, buenas propiedades mecánicas, facilidad de transformación, gran versatilidad, bajo coste, diversidad de aplicaciones. </a:t>
            </a:r>
          </a:p>
          <a:p>
            <a:pPr eaLnBrk="1" hangingPunct="1">
              <a:spcBef>
                <a:spcPts val="600"/>
              </a:spcBef>
              <a:buClr>
                <a:srgbClr val="FF0000"/>
              </a:buClr>
            </a:pPr>
            <a:r>
              <a:rPr kumimoji="0" lang="es-ES" altLang="en-US" sz="1800" b="0" i="0">
                <a:solidFill>
                  <a:srgbClr val="000099"/>
                </a:solidFill>
                <a:latin typeface="Calibri" panose="020F0502020204030204" pitchFamily="34" charset="0"/>
              </a:rPr>
              <a:t>Los polímeros son las base de los plásticos y de los cauchos</a:t>
            </a:r>
            <a:endParaRPr kumimoji="0" lang="el-GR" altLang="en-US" sz="1800" b="0" i="0">
              <a:solidFill>
                <a:srgbClr val="000099"/>
              </a:solidFill>
              <a:latin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765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2765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2765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91E54B64-EDAB-4097-BC25-88D3E9448812}" type="slidenum">
              <a:rPr kumimoji="0" lang="en-US" altLang="en-US" sz="1400" b="0" i="0">
                <a:solidFill>
                  <a:schemeClr val="tx1"/>
                </a:solidFill>
                <a:latin typeface="Tahoma" panose="020B0604030504040204" pitchFamily="34" charset="0"/>
              </a:rPr>
              <a:pPr algn="r" eaLnBrk="1" hangingPunct="1">
                <a:spcBef>
                  <a:spcPct val="0"/>
                </a:spcBef>
                <a:buClrTx/>
                <a:buFontTx/>
                <a:buNone/>
              </a:pPr>
              <a:t>15</a:t>
            </a:fld>
            <a:endParaRPr kumimoji="0" lang="en-US" altLang="en-US" sz="1400" b="0" i="0">
              <a:solidFill>
                <a:schemeClr val="tx1"/>
              </a:solidFill>
              <a:latin typeface="Tahoma" panose="020B0604030504040204" pitchFamily="34" charset="0"/>
            </a:endParaRPr>
          </a:p>
        </p:txBody>
      </p:sp>
      <p:sp>
        <p:nvSpPr>
          <p:cNvPr id="27654" name="Rectangle 15"/>
          <p:cNvSpPr>
            <a:spLocks noChangeArrowheads="1"/>
          </p:cNvSpPr>
          <p:nvPr/>
        </p:nvSpPr>
        <p:spPr bwMode="auto">
          <a:xfrm>
            <a:off x="893763" y="1628775"/>
            <a:ext cx="7999412" cy="126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latin typeface="Calibri" panose="020F0502020204030204" pitchFamily="34" charset="0"/>
              </a:rPr>
              <a:t>La polimerización consiste en una </a:t>
            </a:r>
            <a:r>
              <a:rPr kumimoji="0" lang="es-ES" altLang="en-US" sz="1800" b="0">
                <a:latin typeface="Calibri" panose="020F0502020204030204" pitchFamily="34" charset="0"/>
              </a:rPr>
              <a:t>reacción de adición</a:t>
            </a:r>
            <a:r>
              <a:rPr kumimoji="0" lang="es-ES" altLang="en-US" sz="1800" b="0" i="0">
                <a:latin typeface="Calibri" panose="020F0502020204030204" pitchFamily="34" charset="0"/>
              </a:rPr>
              <a:t> por apertura del doble enlace de las olefinas, que reaccionan consigo mismas un gran número de veces. </a:t>
            </a:r>
          </a:p>
          <a:p>
            <a:pPr eaLnBrk="1" hangingPunct="1">
              <a:spcBef>
                <a:spcPts val="600"/>
              </a:spcBef>
              <a:buClr>
                <a:srgbClr val="FF0000"/>
              </a:buClr>
            </a:pPr>
            <a:r>
              <a:rPr kumimoji="0" lang="es-ES" altLang="en-US" sz="1800" b="0" i="0">
                <a:solidFill>
                  <a:srgbClr val="000099"/>
                </a:solidFill>
                <a:latin typeface="Calibri" panose="020F0502020204030204" pitchFamily="34" charset="0"/>
              </a:rPr>
              <a:t>Como consecuencia, se producen grandes cadenas hidrocarbonadas llamadas </a:t>
            </a:r>
            <a:r>
              <a:rPr kumimoji="0" lang="es-ES" altLang="en-US" sz="1800" i="0">
                <a:solidFill>
                  <a:srgbClr val="000099"/>
                </a:solidFill>
                <a:latin typeface="Calibri" panose="020F0502020204030204" pitchFamily="34" charset="0"/>
              </a:rPr>
              <a:t>macromoléculas</a:t>
            </a:r>
            <a:r>
              <a:rPr kumimoji="0" lang="es-ES" altLang="en-US" sz="1800" b="0" i="0">
                <a:solidFill>
                  <a:srgbClr val="000099"/>
                </a:solidFill>
                <a:latin typeface="Calibri" panose="020F0502020204030204" pitchFamily="34" charset="0"/>
              </a:rPr>
              <a:t> o </a:t>
            </a:r>
            <a:r>
              <a:rPr kumimoji="0" lang="es-ES" altLang="en-US" sz="1800" i="0">
                <a:solidFill>
                  <a:srgbClr val="006600"/>
                </a:solidFill>
                <a:latin typeface="Calibri" panose="020F0502020204030204" pitchFamily="34" charset="0"/>
              </a:rPr>
              <a:t>polímeros</a:t>
            </a:r>
            <a:r>
              <a:rPr kumimoji="0" lang="es-ES" altLang="en-US" sz="1800" b="0" i="0">
                <a:solidFill>
                  <a:srgbClr val="000099"/>
                </a:solidFill>
                <a:latin typeface="Calibri" panose="020F0502020204030204" pitchFamily="34" charset="0"/>
              </a:rPr>
              <a:t>, de peso molecular superior 10000 daltons (uma)</a:t>
            </a:r>
            <a:endParaRPr kumimoji="0" lang="el-GR" altLang="en-US" sz="1800" b="0" i="0">
              <a:solidFill>
                <a:srgbClr val="000099"/>
              </a:solidFill>
              <a:latin typeface="Calibri" panose="020F0502020204030204" pitchFamily="34" charset="0"/>
              <a:cs typeface="Times New Roman" panose="02020603050405020304" pitchFamily="18" charset="0"/>
            </a:endParaRPr>
          </a:p>
        </p:txBody>
      </p:sp>
      <p:sp>
        <p:nvSpPr>
          <p:cNvPr id="27655"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hlink"/>
                </a:solidFill>
                <a:latin typeface="Arial" panose="020B0604020202020204" pitchFamily="34" charset="0"/>
              </a:rPr>
              <a:t>9. Reactividad de las olefinas</a:t>
            </a:r>
            <a:endParaRPr kumimoji="0" lang="es-ES" altLang="en-US" sz="2000" b="0" i="0">
              <a:solidFill>
                <a:schemeClr val="accent1"/>
              </a:solidFill>
              <a:latin typeface="Arial" panose="020B0604020202020204" pitchFamily="34" charset="0"/>
            </a:endParaRP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Reacciones de polimerización</a:t>
            </a:r>
          </a:p>
        </p:txBody>
      </p:sp>
      <p:pic>
        <p:nvPicPr>
          <p:cNvPr id="27656"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3141663"/>
            <a:ext cx="462438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7" name="Rectangle 3"/>
          <p:cNvSpPr>
            <a:spLocks noChangeArrowheads="1"/>
          </p:cNvSpPr>
          <p:nvPr/>
        </p:nvSpPr>
        <p:spPr bwMode="auto">
          <a:xfrm>
            <a:off x="803275" y="3933825"/>
            <a:ext cx="7926388"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800" b="0" i="0">
                <a:latin typeface="Times New Roman" panose="02020603050405020304" pitchFamily="18" charset="0"/>
                <a:cs typeface="Times New Roman" panose="02020603050405020304" pitchFamily="18" charset="0"/>
                <a:sym typeface="Wingdings" panose="05000000000000000000" pitchFamily="2" charset="2"/>
              </a:rPr>
              <a:t>Los polímeros (de </a:t>
            </a:r>
            <a:r>
              <a:rPr lang="es-ES" altLang="en-US" sz="1800" b="0">
                <a:latin typeface="Times New Roman" panose="02020603050405020304" pitchFamily="18" charset="0"/>
                <a:cs typeface="Times New Roman" panose="02020603050405020304" pitchFamily="18" charset="0"/>
                <a:sym typeface="Wingdings" panose="05000000000000000000" pitchFamily="2" charset="2"/>
              </a:rPr>
              <a:t>poli-</a:t>
            </a:r>
            <a:r>
              <a:rPr lang="es-ES" altLang="en-US" sz="1800" b="0" i="0">
                <a:latin typeface="Times New Roman" panose="02020603050405020304" pitchFamily="18" charset="0"/>
                <a:cs typeface="Times New Roman" panose="02020603050405020304" pitchFamily="18" charset="0"/>
                <a:sym typeface="Wingdings" panose="05000000000000000000" pitchFamily="2" charset="2"/>
              </a:rPr>
              <a:t>, muchos, </a:t>
            </a:r>
            <a:r>
              <a:rPr lang="es-ES" altLang="en-US" sz="1800" b="0">
                <a:latin typeface="Times New Roman" panose="02020603050405020304" pitchFamily="18" charset="0"/>
                <a:cs typeface="Times New Roman" panose="02020603050405020304" pitchFamily="18" charset="0"/>
                <a:sym typeface="Wingdings" panose="05000000000000000000" pitchFamily="2" charset="2"/>
              </a:rPr>
              <a:t>-mero</a:t>
            </a:r>
            <a:r>
              <a:rPr lang="es-ES" altLang="en-US" sz="1800" b="0" i="0">
                <a:latin typeface="Times New Roman" panose="02020603050405020304" pitchFamily="18" charset="0"/>
                <a:cs typeface="Times New Roman" panose="02020603050405020304" pitchFamily="18" charset="0"/>
                <a:sym typeface="Wingdings" panose="05000000000000000000" pitchFamily="2" charset="2"/>
              </a:rPr>
              <a:t>, parte) están formados por un gran número de unidades estructurales llamadas </a:t>
            </a:r>
            <a:r>
              <a:rPr lang="es-ES" altLang="en-US" sz="1800" i="0">
                <a:latin typeface="Times New Roman" panose="02020603050405020304" pitchFamily="18" charset="0"/>
                <a:cs typeface="Times New Roman" panose="02020603050405020304" pitchFamily="18" charset="0"/>
                <a:sym typeface="Wingdings" panose="05000000000000000000" pitchFamily="2" charset="2"/>
              </a:rPr>
              <a:t>monómeros</a:t>
            </a:r>
            <a:r>
              <a:rPr lang="es-ES" altLang="en-US" sz="1800" b="0" i="0">
                <a:latin typeface="Times New Roman" panose="02020603050405020304" pitchFamily="18" charset="0"/>
                <a:cs typeface="Times New Roman" panose="02020603050405020304" pitchFamily="18" charset="0"/>
                <a:sym typeface="Wingdings" panose="05000000000000000000" pitchFamily="2" charset="2"/>
              </a:rPr>
              <a:t> que se replican un gran número de veces</a:t>
            </a:r>
          </a:p>
        </p:txBody>
      </p:sp>
      <p:pic>
        <p:nvPicPr>
          <p:cNvPr id="27658"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4941888"/>
            <a:ext cx="5570538"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9" name="Freeform 19"/>
          <p:cNvSpPr>
            <a:spLocks/>
          </p:cNvSpPr>
          <p:nvPr/>
        </p:nvSpPr>
        <p:spPr bwMode="auto">
          <a:xfrm>
            <a:off x="5975350" y="4816475"/>
            <a:ext cx="922338" cy="1630363"/>
          </a:xfrm>
          <a:custGeom>
            <a:avLst/>
            <a:gdLst>
              <a:gd name="T0" fmla="*/ 2147483647 w 581"/>
              <a:gd name="T1" fmla="*/ 2147483647 h 1027"/>
              <a:gd name="T2" fmla="*/ 2147483647 w 581"/>
              <a:gd name="T3" fmla="*/ 2147483647 h 1027"/>
              <a:gd name="T4" fmla="*/ 2147483647 w 581"/>
              <a:gd name="T5" fmla="*/ 2147483647 h 1027"/>
              <a:gd name="T6" fmla="*/ 2147483647 w 581"/>
              <a:gd name="T7" fmla="*/ 2147483647 h 1027"/>
              <a:gd name="T8" fmla="*/ 2147483647 w 581"/>
              <a:gd name="T9" fmla="*/ 2147483647 h 1027"/>
              <a:gd name="T10" fmla="*/ 2147483647 w 581"/>
              <a:gd name="T11" fmla="*/ 2147483647 h 1027"/>
              <a:gd name="T12" fmla="*/ 2147483647 w 581"/>
              <a:gd name="T13" fmla="*/ 2147483647 h 1027"/>
              <a:gd name="T14" fmla="*/ 2147483647 w 581"/>
              <a:gd name="T15" fmla="*/ 2147483647 h 1027"/>
              <a:gd name="T16" fmla="*/ 2147483647 w 581"/>
              <a:gd name="T17" fmla="*/ 2147483647 h 10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81" h="1027">
                <a:moveTo>
                  <a:pt x="64" y="380"/>
                </a:moveTo>
                <a:cubicBezTo>
                  <a:pt x="90" y="468"/>
                  <a:pt x="175" y="510"/>
                  <a:pt x="202" y="607"/>
                </a:cubicBezTo>
                <a:cubicBezTo>
                  <a:pt x="229" y="704"/>
                  <a:pt x="174" y="897"/>
                  <a:pt x="226" y="962"/>
                </a:cubicBezTo>
                <a:cubicBezTo>
                  <a:pt x="278" y="1027"/>
                  <a:pt x="458" y="1027"/>
                  <a:pt x="514" y="998"/>
                </a:cubicBezTo>
                <a:cubicBezTo>
                  <a:pt x="570" y="969"/>
                  <a:pt x="581" y="878"/>
                  <a:pt x="565" y="788"/>
                </a:cubicBezTo>
                <a:cubicBezTo>
                  <a:pt x="549" y="698"/>
                  <a:pt x="456" y="579"/>
                  <a:pt x="418" y="458"/>
                </a:cubicBezTo>
                <a:cubicBezTo>
                  <a:pt x="380" y="337"/>
                  <a:pt x="400" y="126"/>
                  <a:pt x="338" y="63"/>
                </a:cubicBezTo>
                <a:cubicBezTo>
                  <a:pt x="276" y="0"/>
                  <a:pt x="92" y="27"/>
                  <a:pt x="46" y="80"/>
                </a:cubicBezTo>
                <a:cubicBezTo>
                  <a:pt x="0" y="133"/>
                  <a:pt x="38" y="292"/>
                  <a:pt x="64" y="380"/>
                </a:cubicBezTo>
                <a:close/>
              </a:path>
            </a:pathLst>
          </a:custGeom>
          <a:noFill/>
          <a:ln w="25400" cap="rnd">
            <a:solidFill>
              <a:srgbClr val="008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27660" name="Oval 21"/>
          <p:cNvSpPr>
            <a:spLocks noChangeArrowheads="1"/>
          </p:cNvSpPr>
          <p:nvPr/>
        </p:nvSpPr>
        <p:spPr bwMode="auto">
          <a:xfrm rot="-899696">
            <a:off x="2498725" y="4832350"/>
            <a:ext cx="976313" cy="1497013"/>
          </a:xfrm>
          <a:prstGeom prst="ellipse">
            <a:avLst/>
          </a:pr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lang="es-ES" altLang="en-US" sz="2800">
              <a:solidFill>
                <a:srgbClr val="0033CC"/>
              </a:solidFill>
            </a:endParaRPr>
          </a:p>
        </p:txBody>
      </p:sp>
      <p:sp>
        <p:nvSpPr>
          <p:cNvPr id="27661" name="Freeform 22"/>
          <p:cNvSpPr>
            <a:spLocks/>
          </p:cNvSpPr>
          <p:nvPr/>
        </p:nvSpPr>
        <p:spPr bwMode="auto">
          <a:xfrm>
            <a:off x="3203575" y="4670425"/>
            <a:ext cx="2835275" cy="342900"/>
          </a:xfrm>
          <a:custGeom>
            <a:avLst/>
            <a:gdLst>
              <a:gd name="T0" fmla="*/ 0 w 1786"/>
              <a:gd name="T1" fmla="*/ 2147483647 h 216"/>
              <a:gd name="T2" fmla="*/ 2147483647 w 1786"/>
              <a:gd name="T3" fmla="*/ 2147483647 h 216"/>
              <a:gd name="T4" fmla="*/ 2147483647 w 1786"/>
              <a:gd name="T5" fmla="*/ 2147483647 h 216"/>
              <a:gd name="T6" fmla="*/ 2147483647 w 1786"/>
              <a:gd name="T7" fmla="*/ 2147483647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86" h="216">
                <a:moveTo>
                  <a:pt x="0" y="216"/>
                </a:moveTo>
                <a:cubicBezTo>
                  <a:pt x="194" y="140"/>
                  <a:pt x="422" y="66"/>
                  <a:pt x="634" y="34"/>
                </a:cubicBezTo>
                <a:cubicBezTo>
                  <a:pt x="846" y="2"/>
                  <a:pt x="1078" y="0"/>
                  <a:pt x="1270" y="22"/>
                </a:cubicBezTo>
                <a:cubicBezTo>
                  <a:pt x="1462" y="44"/>
                  <a:pt x="1679" y="136"/>
                  <a:pt x="1786" y="166"/>
                </a:cubicBezTo>
              </a:path>
            </a:pathLst>
          </a:custGeom>
          <a:noFill/>
          <a:ln w="25400">
            <a:solidFill>
              <a:srgbClr val="008000"/>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867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2867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2867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87100CCF-A096-487A-A259-8C2AC93E2B01}" type="slidenum">
              <a:rPr kumimoji="0" lang="en-US" altLang="en-US" sz="1400" b="0" i="0">
                <a:solidFill>
                  <a:schemeClr val="tx1"/>
                </a:solidFill>
                <a:latin typeface="Tahoma" panose="020B0604030504040204" pitchFamily="34" charset="0"/>
              </a:rPr>
              <a:pPr algn="r" eaLnBrk="1" hangingPunct="1">
                <a:spcBef>
                  <a:spcPct val="0"/>
                </a:spcBef>
                <a:buClrTx/>
                <a:buFontTx/>
                <a:buNone/>
              </a:pPr>
              <a:t>16</a:t>
            </a:fld>
            <a:endParaRPr kumimoji="0" lang="en-US" altLang="en-US" sz="1400" b="0" i="0">
              <a:solidFill>
                <a:schemeClr val="tx1"/>
              </a:solidFill>
              <a:latin typeface="Tahoma" panose="020B0604030504040204" pitchFamily="34" charset="0"/>
            </a:endParaRPr>
          </a:p>
        </p:txBody>
      </p:sp>
      <p:sp>
        <p:nvSpPr>
          <p:cNvPr id="28678" name="Rectangle 15"/>
          <p:cNvSpPr>
            <a:spLocks noChangeArrowheads="1"/>
          </p:cNvSpPr>
          <p:nvPr/>
        </p:nvSpPr>
        <p:spPr bwMode="auto">
          <a:xfrm>
            <a:off x="893763" y="1628775"/>
            <a:ext cx="77819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latin typeface="Calibri" panose="020F0502020204030204" pitchFamily="34" charset="0"/>
              </a:rPr>
              <a:t>La reacción de apertura del doble enlace y posterior polimerización de las olefinas puede ocurrir por diferentes mecanismos: </a:t>
            </a:r>
          </a:p>
        </p:txBody>
      </p:sp>
      <p:sp>
        <p:nvSpPr>
          <p:cNvPr id="28679" name="Rectangle 3"/>
          <p:cNvSpPr>
            <a:spLocks noChangeArrowheads="1"/>
          </p:cNvSpPr>
          <p:nvPr/>
        </p:nvSpPr>
        <p:spPr bwMode="auto">
          <a:xfrm>
            <a:off x="1268413" y="2276475"/>
            <a:ext cx="18637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452438" indent="-18256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spcBef>
                <a:spcPts val="388"/>
              </a:spcBef>
              <a:buSzPts val="1600"/>
              <a:buFont typeface="Arial" panose="020B0604020202020204" pitchFamily="34" charset="0"/>
              <a:buChar char="•"/>
            </a:pPr>
            <a:r>
              <a:rPr lang="es-ES" altLang="en-US" sz="1600" b="0" i="0">
                <a:solidFill>
                  <a:srgbClr val="000099"/>
                </a:solidFill>
                <a:latin typeface="Calibri" panose="020F0502020204030204" pitchFamily="34" charset="0"/>
              </a:rPr>
              <a:t>radicálico</a:t>
            </a:r>
          </a:p>
          <a:p>
            <a:pPr lvl="1" eaLnBrk="1" hangingPunct="1">
              <a:spcBef>
                <a:spcPts val="388"/>
              </a:spcBef>
              <a:buSzPts val="1600"/>
              <a:buFont typeface="Arial" panose="020B0604020202020204" pitchFamily="34" charset="0"/>
              <a:buChar char="•"/>
            </a:pPr>
            <a:r>
              <a:rPr lang="es-ES" altLang="en-US" sz="1600" b="0" i="0">
                <a:solidFill>
                  <a:srgbClr val="000099"/>
                </a:solidFill>
                <a:latin typeface="Calibri" panose="020F0502020204030204" pitchFamily="34" charset="0"/>
              </a:rPr>
              <a:t>iónico</a:t>
            </a:r>
          </a:p>
          <a:p>
            <a:pPr lvl="1" eaLnBrk="1" hangingPunct="1">
              <a:spcBef>
                <a:spcPts val="388"/>
              </a:spcBef>
              <a:buSzPts val="1600"/>
              <a:buFont typeface="Arial" panose="020B0604020202020204" pitchFamily="34" charset="0"/>
              <a:buChar char="•"/>
            </a:pPr>
            <a:r>
              <a:rPr lang="es-ES" altLang="en-US" sz="1600" b="0" i="0">
                <a:solidFill>
                  <a:srgbClr val="000099"/>
                </a:solidFill>
                <a:latin typeface="Calibri" panose="020F0502020204030204" pitchFamily="34" charset="0"/>
              </a:rPr>
              <a:t>coordinación</a:t>
            </a:r>
          </a:p>
        </p:txBody>
      </p:sp>
      <p:sp>
        <p:nvSpPr>
          <p:cNvPr id="28680" name="Rectangle 3"/>
          <p:cNvSpPr>
            <a:spLocks noChangeArrowheads="1"/>
          </p:cNvSpPr>
          <p:nvPr/>
        </p:nvSpPr>
        <p:spPr bwMode="auto">
          <a:xfrm>
            <a:off x="3429000" y="2422525"/>
            <a:ext cx="1863725"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452438" indent="-18256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spcBef>
                <a:spcPts val="388"/>
              </a:spcBef>
              <a:buSzPts val="1600"/>
              <a:buFont typeface="Arial" panose="020B0604020202020204" pitchFamily="34" charset="0"/>
              <a:buChar char="•"/>
            </a:pPr>
            <a:r>
              <a:rPr lang="es-ES" altLang="en-US" sz="1600" b="0" i="0">
                <a:solidFill>
                  <a:srgbClr val="000099"/>
                </a:solidFill>
                <a:latin typeface="Calibri" panose="020F0502020204030204" pitchFamily="34" charset="0"/>
              </a:rPr>
              <a:t>aniónico</a:t>
            </a:r>
          </a:p>
          <a:p>
            <a:pPr lvl="1" eaLnBrk="1" hangingPunct="1">
              <a:spcBef>
                <a:spcPts val="388"/>
              </a:spcBef>
              <a:buSzPts val="1600"/>
              <a:buFont typeface="Arial" panose="020B0604020202020204" pitchFamily="34" charset="0"/>
              <a:buChar char="•"/>
            </a:pPr>
            <a:r>
              <a:rPr lang="es-ES" altLang="en-US" sz="1600" b="0" i="0">
                <a:solidFill>
                  <a:srgbClr val="000099"/>
                </a:solidFill>
                <a:latin typeface="Calibri" panose="020F0502020204030204" pitchFamily="34" charset="0"/>
              </a:rPr>
              <a:t>catiónico</a:t>
            </a:r>
          </a:p>
        </p:txBody>
      </p:sp>
      <p:sp>
        <p:nvSpPr>
          <p:cNvPr id="28681" name="12 Cerrar llave"/>
          <p:cNvSpPr>
            <a:spLocks/>
          </p:cNvSpPr>
          <p:nvPr/>
        </p:nvSpPr>
        <p:spPr bwMode="auto">
          <a:xfrm flipH="1">
            <a:off x="3641725" y="2439988"/>
            <a:ext cx="88900" cy="596900"/>
          </a:xfrm>
          <a:prstGeom prst="rightBrace">
            <a:avLst>
              <a:gd name="adj1" fmla="val 49735"/>
              <a:gd name="adj2" fmla="val 50000"/>
            </a:avLst>
          </a:prstGeom>
          <a:noFill/>
          <a:ln w="31750" cap="rnd" algn="ctr">
            <a:solidFill>
              <a:srgbClr val="8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8682" name="Line 17"/>
          <p:cNvSpPr>
            <a:spLocks noChangeShapeType="1"/>
          </p:cNvSpPr>
          <p:nvPr/>
        </p:nvSpPr>
        <p:spPr bwMode="auto">
          <a:xfrm>
            <a:off x="2555875" y="2736850"/>
            <a:ext cx="936625" cy="0"/>
          </a:xfrm>
          <a:prstGeom prst="line">
            <a:avLst/>
          </a:prstGeom>
          <a:noFill/>
          <a:ln w="25400">
            <a:solidFill>
              <a:srgbClr val="808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28683" name="Rectangle 15"/>
          <p:cNvSpPr>
            <a:spLocks noChangeArrowheads="1"/>
          </p:cNvSpPr>
          <p:nvPr/>
        </p:nvSpPr>
        <p:spPr bwMode="auto">
          <a:xfrm>
            <a:off x="893763" y="3284538"/>
            <a:ext cx="7999412"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latin typeface="Calibri" panose="020F0502020204030204" pitchFamily="34" charset="0"/>
              </a:rPr>
              <a:t>En todos los casos se necesita </a:t>
            </a:r>
            <a:r>
              <a:rPr kumimoji="0" lang="es-ES" altLang="en-US" sz="1800" b="0">
                <a:latin typeface="Calibri" panose="020F0502020204030204" pitchFamily="34" charset="0"/>
              </a:rPr>
              <a:t>un iniciador</a:t>
            </a:r>
            <a:r>
              <a:rPr kumimoji="0" lang="es-ES" altLang="en-US" sz="1800" b="0" i="0">
                <a:latin typeface="Calibri" panose="020F0502020204030204" pitchFamily="34" charset="0"/>
              </a:rPr>
              <a:t> que desencadene el proceso de polimerización </a:t>
            </a:r>
          </a:p>
        </p:txBody>
      </p:sp>
      <p:pic>
        <p:nvPicPr>
          <p:cNvPr id="28684"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3933825"/>
            <a:ext cx="6538913" cy="115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85" name="Rectangle 15"/>
          <p:cNvSpPr>
            <a:spLocks noChangeArrowheads="1"/>
          </p:cNvSpPr>
          <p:nvPr/>
        </p:nvSpPr>
        <p:spPr bwMode="auto">
          <a:xfrm>
            <a:off x="893763" y="5300663"/>
            <a:ext cx="79994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600" b="0" i="0">
                <a:solidFill>
                  <a:srgbClr val="000099"/>
                </a:solidFill>
                <a:latin typeface="Calibri" panose="020F0502020204030204" pitchFamily="34" charset="0"/>
              </a:rPr>
              <a:t>El tamaño de las macromoléculas no es uniforme: depende tanto del número de </a:t>
            </a:r>
            <a:r>
              <a:rPr kumimoji="0" lang="es-ES" altLang="en-US" sz="1600" b="0">
                <a:solidFill>
                  <a:srgbClr val="000099"/>
                </a:solidFill>
                <a:latin typeface="Calibri" panose="020F0502020204030204" pitchFamily="34" charset="0"/>
              </a:rPr>
              <a:t>unidades monoméricas</a:t>
            </a:r>
            <a:r>
              <a:rPr kumimoji="0" lang="es-ES" altLang="en-US" sz="1600" b="0" i="0">
                <a:solidFill>
                  <a:srgbClr val="000099"/>
                </a:solidFill>
                <a:latin typeface="Calibri" panose="020F0502020204030204" pitchFamily="34" charset="0"/>
              </a:rPr>
              <a:t> incorporadas a la cadena, como del procedimiento de </a:t>
            </a:r>
            <a:r>
              <a:rPr kumimoji="0" lang="es-ES" altLang="en-US" sz="1600" b="0">
                <a:solidFill>
                  <a:srgbClr val="000099"/>
                </a:solidFill>
                <a:latin typeface="Calibri" panose="020F0502020204030204" pitchFamily="34" charset="0"/>
              </a:rPr>
              <a:t>finalización</a:t>
            </a:r>
            <a:r>
              <a:rPr kumimoji="0" lang="es-ES" altLang="en-US" sz="1600" b="0" i="0">
                <a:solidFill>
                  <a:srgbClr val="000099"/>
                </a:solidFill>
                <a:latin typeface="Calibri" panose="020F0502020204030204" pitchFamily="34" charset="0"/>
              </a:rPr>
              <a:t>. El peso molecular asignado a la macromolécula resultante es una valor promedio (estadístico)</a:t>
            </a:r>
          </a:p>
        </p:txBody>
      </p:sp>
      <p:sp>
        <p:nvSpPr>
          <p:cNvPr id="28686"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hlink"/>
                </a:solidFill>
                <a:latin typeface="Arial" panose="020B0604020202020204" pitchFamily="34" charset="0"/>
              </a:rPr>
              <a:t>9. Reactividad de las olefinas</a:t>
            </a:r>
            <a:endParaRPr kumimoji="0" lang="es-ES" altLang="en-US" sz="2000" b="0" i="0">
              <a:solidFill>
                <a:schemeClr val="accent1"/>
              </a:solidFill>
              <a:latin typeface="Arial" panose="020B0604020202020204" pitchFamily="34" charset="0"/>
            </a:endParaRP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Reacciones de polimerización</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969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2970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2970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791A8E92-B058-4C66-99EA-65E9CCF7450C}" type="slidenum">
              <a:rPr kumimoji="0" lang="en-US" altLang="en-US" sz="1400" b="0" i="0">
                <a:solidFill>
                  <a:schemeClr val="tx1"/>
                </a:solidFill>
                <a:latin typeface="Tahoma" panose="020B0604030504040204" pitchFamily="34" charset="0"/>
              </a:rPr>
              <a:pPr algn="r" eaLnBrk="1" hangingPunct="1">
                <a:spcBef>
                  <a:spcPct val="0"/>
                </a:spcBef>
                <a:buClrTx/>
                <a:buFontTx/>
                <a:buNone/>
              </a:pPr>
              <a:t>17</a:t>
            </a:fld>
            <a:endParaRPr kumimoji="0" lang="en-US" altLang="en-US" sz="1400" b="0" i="0">
              <a:solidFill>
                <a:schemeClr val="tx1"/>
              </a:solidFill>
              <a:latin typeface="Tahoma" panose="020B0604030504040204" pitchFamily="34" charset="0"/>
            </a:endParaRPr>
          </a:p>
        </p:txBody>
      </p:sp>
      <p:sp>
        <p:nvSpPr>
          <p:cNvPr id="29702" name="Rectangle 15"/>
          <p:cNvSpPr>
            <a:spLocks noChangeArrowheads="1"/>
          </p:cNvSpPr>
          <p:nvPr/>
        </p:nvSpPr>
        <p:spPr bwMode="auto">
          <a:xfrm>
            <a:off x="893763" y="1628775"/>
            <a:ext cx="77819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latin typeface="Calibri" panose="020F0502020204030204" pitchFamily="34" charset="0"/>
              </a:rPr>
              <a:t>En la </a:t>
            </a:r>
            <a:r>
              <a:rPr kumimoji="0" lang="es-ES" altLang="en-US" sz="1800">
                <a:latin typeface="Calibri" panose="020F0502020204030204" pitchFamily="34" charset="0"/>
              </a:rPr>
              <a:t>polimerización radicálica</a:t>
            </a:r>
            <a:r>
              <a:rPr kumimoji="0" lang="es-ES" altLang="en-US" sz="1800" b="0" i="0">
                <a:latin typeface="Calibri" panose="020F0502020204030204" pitchFamily="34" charset="0"/>
              </a:rPr>
              <a:t>, la especie iniciadora es un radical que se genera por acción de la luz UV o por calor. </a:t>
            </a:r>
          </a:p>
          <a:p>
            <a:pPr eaLnBrk="1" hangingPunct="1">
              <a:spcBef>
                <a:spcPts val="600"/>
              </a:spcBef>
              <a:buClr>
                <a:srgbClr val="FF0000"/>
              </a:buClr>
            </a:pPr>
            <a:r>
              <a:rPr kumimoji="0" lang="es-ES" altLang="en-US" sz="1800" b="0" i="0">
                <a:latin typeface="Calibri" panose="020F0502020204030204" pitchFamily="34" charset="0"/>
              </a:rPr>
              <a:t>En la </a:t>
            </a:r>
            <a:r>
              <a:rPr kumimoji="0" lang="es-ES" altLang="en-US" sz="1800">
                <a:latin typeface="Calibri" panose="020F0502020204030204" pitchFamily="34" charset="0"/>
              </a:rPr>
              <a:t>polimerización iónica</a:t>
            </a:r>
            <a:r>
              <a:rPr kumimoji="0" lang="es-ES" altLang="en-US" sz="1800" b="0" i="0">
                <a:latin typeface="Calibri" panose="020F0502020204030204" pitchFamily="34" charset="0"/>
              </a:rPr>
              <a:t>, el iniciador es un ión (un carbocatión o un carboanión). </a:t>
            </a:r>
          </a:p>
          <a:p>
            <a:pPr lvl="1" eaLnBrk="1" hangingPunct="1">
              <a:spcBef>
                <a:spcPts val="600"/>
              </a:spcBef>
              <a:buClr>
                <a:srgbClr val="006600"/>
              </a:buClr>
              <a:buFont typeface="Calibri" panose="020F0502020204030204" pitchFamily="34" charset="0"/>
              <a:buChar char="→"/>
            </a:pPr>
            <a:r>
              <a:rPr kumimoji="0" lang="es-ES" altLang="en-US" sz="1600" b="0" i="0">
                <a:solidFill>
                  <a:srgbClr val="000099"/>
                </a:solidFill>
                <a:latin typeface="Calibri" panose="020F0502020204030204" pitchFamily="34" charset="0"/>
              </a:rPr>
              <a:t>La olefina polimeriza por mecanismo aniónico o catiónico dependiendo de la estabilidad del intermedio de reacción y por tanto, de su estructura</a:t>
            </a:r>
          </a:p>
        </p:txBody>
      </p:sp>
      <p:sp>
        <p:nvSpPr>
          <p:cNvPr id="29703" name="Rectangle 15"/>
          <p:cNvSpPr>
            <a:spLocks noChangeArrowheads="1"/>
          </p:cNvSpPr>
          <p:nvPr/>
        </p:nvSpPr>
        <p:spPr bwMode="auto">
          <a:xfrm>
            <a:off x="893763" y="3789363"/>
            <a:ext cx="7781925" cy="91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latin typeface="Calibri" panose="020F0502020204030204" pitchFamily="34" charset="0"/>
              </a:rPr>
              <a:t>La </a:t>
            </a:r>
            <a:r>
              <a:rPr kumimoji="0" lang="es-ES" altLang="en-US" sz="1800">
                <a:latin typeface="Calibri" panose="020F0502020204030204" pitchFamily="34" charset="0"/>
              </a:rPr>
              <a:t>polimerización por coordinación</a:t>
            </a:r>
            <a:r>
              <a:rPr kumimoji="0" lang="es-ES" altLang="en-US" sz="1800" b="0" i="0">
                <a:latin typeface="Calibri" panose="020F0502020204030204" pitchFamily="34" charset="0"/>
              </a:rPr>
              <a:t> se realiza con unos sistemas catalíticos llamados Ziegler-Natta. Consisten en un catalizador (un halogenuro de vanadio o de titanio), y un co-catalizador (un alquil aluminio). </a:t>
            </a:r>
          </a:p>
        </p:txBody>
      </p:sp>
      <p:pic>
        <p:nvPicPr>
          <p:cNvPr id="29704"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4941888"/>
            <a:ext cx="2840038"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5"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hlink"/>
                </a:solidFill>
                <a:latin typeface="Arial" panose="020B0604020202020204" pitchFamily="34" charset="0"/>
              </a:rPr>
              <a:t>9. Reactividad de las olefinas</a:t>
            </a:r>
            <a:endParaRPr kumimoji="0" lang="es-ES" altLang="en-US" sz="2000" b="0" i="0">
              <a:solidFill>
                <a:schemeClr val="accent1"/>
              </a:solidFill>
              <a:latin typeface="Arial" panose="020B0604020202020204" pitchFamily="34" charset="0"/>
            </a:endParaRP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Reacciones de polimerización</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3072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3072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3072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B3EC42B1-2ED6-4888-91E1-5EFC36829699}" type="slidenum">
              <a:rPr kumimoji="0" lang="en-US" altLang="en-US" sz="1400" b="0" i="0">
                <a:solidFill>
                  <a:schemeClr val="tx1"/>
                </a:solidFill>
                <a:latin typeface="Tahoma" panose="020B0604030504040204" pitchFamily="34" charset="0"/>
              </a:rPr>
              <a:pPr algn="r" eaLnBrk="1" hangingPunct="1">
                <a:spcBef>
                  <a:spcPct val="0"/>
                </a:spcBef>
                <a:buClrTx/>
                <a:buFontTx/>
                <a:buNone/>
              </a:pPr>
              <a:t>18</a:t>
            </a:fld>
            <a:endParaRPr kumimoji="0" lang="en-US" altLang="en-US" sz="1400" b="0" i="0">
              <a:solidFill>
                <a:schemeClr val="tx1"/>
              </a:solidFill>
              <a:latin typeface="Tahoma" panose="020B0604030504040204" pitchFamily="34" charset="0"/>
            </a:endParaRPr>
          </a:p>
        </p:txBody>
      </p:sp>
      <p:sp>
        <p:nvSpPr>
          <p:cNvPr id="30726" name="Rectangle 15"/>
          <p:cNvSpPr>
            <a:spLocks noChangeArrowheads="1"/>
          </p:cNvSpPr>
          <p:nvPr/>
        </p:nvSpPr>
        <p:spPr bwMode="auto">
          <a:xfrm>
            <a:off x="755650" y="1484313"/>
            <a:ext cx="77819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latin typeface="Calibri" panose="020F0502020204030204" pitchFamily="34" charset="0"/>
              </a:rPr>
              <a:t>En la </a:t>
            </a:r>
            <a:r>
              <a:rPr kumimoji="0" lang="es-ES" altLang="en-US" sz="1800" b="0">
                <a:latin typeface="Calibri" panose="020F0502020204030204" pitchFamily="34" charset="0"/>
              </a:rPr>
              <a:t>polimerización por coordinación</a:t>
            </a:r>
            <a:r>
              <a:rPr kumimoji="0" lang="es-ES" altLang="en-US" sz="1800" b="0" i="0">
                <a:latin typeface="Calibri" panose="020F0502020204030204" pitchFamily="34" charset="0"/>
              </a:rPr>
              <a:t>:</a:t>
            </a:r>
          </a:p>
        </p:txBody>
      </p:sp>
      <p:sp>
        <p:nvSpPr>
          <p:cNvPr id="30727" name="Rectangle 15"/>
          <p:cNvSpPr>
            <a:spLocks noChangeArrowheads="1"/>
          </p:cNvSpPr>
          <p:nvPr/>
        </p:nvSpPr>
        <p:spPr bwMode="auto">
          <a:xfrm>
            <a:off x="1042988" y="1916113"/>
            <a:ext cx="770572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266700" indent="-2667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6600"/>
              </a:buClr>
              <a:buFont typeface="Calibri" panose="020F0502020204030204" pitchFamily="34" charset="0"/>
              <a:buChar char="→"/>
            </a:pPr>
            <a:r>
              <a:rPr kumimoji="0" lang="es-ES" altLang="en-US" sz="1600" b="0" i="0">
                <a:solidFill>
                  <a:srgbClr val="000099"/>
                </a:solidFill>
                <a:latin typeface="Times New Roman" panose="02020603050405020304" pitchFamily="18" charset="0"/>
              </a:rPr>
              <a:t>la olefina se incorpora siempre en la misma disposición espacial a la molécula en crecimiento. Por eso, las moléculas resultantes tienen una gran regularidad estructural, y forman polímeros semicristalinos con buenas propiedades mecánicas y térmicas. </a:t>
            </a:r>
          </a:p>
          <a:p>
            <a:pPr eaLnBrk="1" hangingPunct="1">
              <a:spcBef>
                <a:spcPts val="600"/>
              </a:spcBef>
              <a:buClr>
                <a:srgbClr val="006600"/>
              </a:buClr>
              <a:buFont typeface="Calibri" panose="020F0502020204030204" pitchFamily="34" charset="0"/>
              <a:buChar char="→"/>
            </a:pPr>
            <a:r>
              <a:rPr kumimoji="0" lang="es-ES" altLang="en-US" sz="1600" b="0" i="0">
                <a:solidFill>
                  <a:srgbClr val="000099"/>
                </a:solidFill>
                <a:latin typeface="Times New Roman" panose="02020603050405020304" pitchFamily="18" charset="0"/>
              </a:rPr>
              <a:t>Esta ordenación no es común en las otras polimerizaciones, en las que los monómeros se incorporan de forma aleatoria a la cadena en crecimiento</a:t>
            </a:r>
          </a:p>
          <a:p>
            <a:pPr eaLnBrk="1" hangingPunct="1">
              <a:spcBef>
                <a:spcPts val="600"/>
              </a:spcBef>
              <a:buClr>
                <a:srgbClr val="006600"/>
              </a:buClr>
              <a:buFont typeface="Calibri" panose="020F0502020204030204" pitchFamily="34" charset="0"/>
              <a:buChar char="→"/>
            </a:pPr>
            <a:r>
              <a:rPr kumimoji="0" lang="es-ES" altLang="en-US" sz="1600" b="0" i="0">
                <a:solidFill>
                  <a:srgbClr val="000099"/>
                </a:solidFill>
                <a:latin typeface="Times New Roman" panose="02020603050405020304" pitchFamily="18" charset="0"/>
              </a:rPr>
              <a:t>Los distintos tipos espaciales de polímeros se llaman </a:t>
            </a:r>
            <a:r>
              <a:rPr kumimoji="0" lang="es-ES" altLang="en-US" sz="1600" b="0">
                <a:solidFill>
                  <a:srgbClr val="000099"/>
                </a:solidFill>
                <a:latin typeface="Times New Roman" panose="02020603050405020304" pitchFamily="18" charset="0"/>
              </a:rPr>
              <a:t>atácticas</a:t>
            </a:r>
            <a:r>
              <a:rPr kumimoji="0" lang="es-ES" altLang="en-US" sz="1600" b="0" i="0">
                <a:solidFill>
                  <a:srgbClr val="000099"/>
                </a:solidFill>
                <a:latin typeface="Times New Roman" panose="02020603050405020304" pitchFamily="18" charset="0"/>
              </a:rPr>
              <a:t>, </a:t>
            </a:r>
            <a:r>
              <a:rPr kumimoji="0" lang="es-ES" altLang="en-US" sz="1600" b="0">
                <a:solidFill>
                  <a:srgbClr val="000099"/>
                </a:solidFill>
                <a:latin typeface="Times New Roman" panose="02020603050405020304" pitchFamily="18" charset="0"/>
              </a:rPr>
              <a:t>isotácticas</a:t>
            </a:r>
            <a:r>
              <a:rPr kumimoji="0" lang="es-ES" altLang="en-US" sz="1600" b="0" i="0">
                <a:solidFill>
                  <a:srgbClr val="000099"/>
                </a:solidFill>
                <a:latin typeface="Times New Roman" panose="02020603050405020304" pitchFamily="18" charset="0"/>
              </a:rPr>
              <a:t> y </a:t>
            </a:r>
            <a:r>
              <a:rPr kumimoji="0" lang="es-ES" altLang="en-US" sz="1600" b="0">
                <a:solidFill>
                  <a:srgbClr val="000099"/>
                </a:solidFill>
                <a:latin typeface="Times New Roman" panose="02020603050405020304" pitchFamily="18" charset="0"/>
              </a:rPr>
              <a:t>sindiotácticas</a:t>
            </a:r>
          </a:p>
        </p:txBody>
      </p:sp>
      <p:pic>
        <p:nvPicPr>
          <p:cNvPr id="30728" name="Picture 13"/>
          <p:cNvPicPr>
            <a:picLocks noChangeArrowheads="1"/>
          </p:cNvPicPr>
          <p:nvPr/>
        </p:nvPicPr>
        <p:blipFill>
          <a:blip r:embed="rId2">
            <a:extLst>
              <a:ext uri="{28A0092B-C50C-407E-A947-70E740481C1C}">
                <a14:useLocalDpi xmlns:a14="http://schemas.microsoft.com/office/drawing/2010/main" val="0"/>
              </a:ext>
            </a:extLst>
          </a:blip>
          <a:srcRect r="18614"/>
          <a:stretch>
            <a:fillRect/>
          </a:stretch>
        </p:blipFill>
        <p:spPr bwMode="auto">
          <a:xfrm>
            <a:off x="900113" y="3932238"/>
            <a:ext cx="3567112"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9" name="Picture 14"/>
          <p:cNvPicPr>
            <a:picLocks noChangeArrowheads="1"/>
          </p:cNvPicPr>
          <p:nvPr/>
        </p:nvPicPr>
        <p:blipFill>
          <a:blip r:embed="rId3">
            <a:extLst>
              <a:ext uri="{28A0092B-C50C-407E-A947-70E740481C1C}">
                <a14:useLocalDpi xmlns:a14="http://schemas.microsoft.com/office/drawing/2010/main" val="0"/>
              </a:ext>
            </a:extLst>
          </a:blip>
          <a:srcRect r="30566"/>
          <a:stretch>
            <a:fillRect/>
          </a:stretch>
        </p:blipFill>
        <p:spPr bwMode="auto">
          <a:xfrm>
            <a:off x="5219700" y="3932238"/>
            <a:ext cx="3468688"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3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5300663"/>
            <a:ext cx="3414713" cy="106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31" name="Text Box 17"/>
          <p:cNvSpPr txBox="1">
            <a:spLocks noChangeArrowheads="1"/>
          </p:cNvSpPr>
          <p:nvPr/>
        </p:nvSpPr>
        <p:spPr bwMode="auto">
          <a:xfrm>
            <a:off x="1835150" y="4941888"/>
            <a:ext cx="165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1400" b="0">
                <a:latin typeface="Calibri" panose="020F0502020204030204" pitchFamily="34" charset="0"/>
              </a:rPr>
              <a:t>Atáctico</a:t>
            </a:r>
            <a:endParaRPr kumimoji="0" lang="es-ES" altLang="en-US" sz="1400" b="0">
              <a:solidFill>
                <a:srgbClr val="FF0000"/>
              </a:solidFill>
              <a:latin typeface="Calibri" panose="020F0502020204030204" pitchFamily="34" charset="0"/>
            </a:endParaRPr>
          </a:p>
        </p:txBody>
      </p:sp>
      <p:sp>
        <p:nvSpPr>
          <p:cNvPr id="30732" name="Text Box 17"/>
          <p:cNvSpPr txBox="1">
            <a:spLocks noChangeArrowheads="1"/>
          </p:cNvSpPr>
          <p:nvPr/>
        </p:nvSpPr>
        <p:spPr bwMode="auto">
          <a:xfrm>
            <a:off x="6227763" y="4941888"/>
            <a:ext cx="165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1400" b="0">
                <a:latin typeface="Calibri" panose="020F0502020204030204" pitchFamily="34" charset="0"/>
              </a:rPr>
              <a:t>Isotáctico</a:t>
            </a:r>
            <a:endParaRPr kumimoji="0" lang="es-ES" altLang="en-US" sz="1400" b="0">
              <a:solidFill>
                <a:srgbClr val="FF0000"/>
              </a:solidFill>
              <a:latin typeface="Calibri" panose="020F0502020204030204" pitchFamily="34" charset="0"/>
            </a:endParaRPr>
          </a:p>
        </p:txBody>
      </p:sp>
      <p:sp>
        <p:nvSpPr>
          <p:cNvPr id="30733" name="Text Box 17"/>
          <p:cNvSpPr txBox="1">
            <a:spLocks noChangeArrowheads="1"/>
          </p:cNvSpPr>
          <p:nvPr/>
        </p:nvSpPr>
        <p:spPr bwMode="auto">
          <a:xfrm>
            <a:off x="1476375" y="5734050"/>
            <a:ext cx="165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1400" b="0">
                <a:latin typeface="Calibri" panose="020F0502020204030204" pitchFamily="34" charset="0"/>
              </a:rPr>
              <a:t>Sindiotáctico </a:t>
            </a:r>
            <a:r>
              <a:rPr kumimoji="0" lang="es-ES" altLang="en-US" sz="1400" b="0" i="0">
                <a:latin typeface="Calibri" panose="020F0502020204030204" pitchFamily="34" charset="0"/>
                <a:sym typeface="Wingdings" panose="05000000000000000000" pitchFamily="2" charset="2"/>
              </a:rPr>
              <a:t></a:t>
            </a:r>
            <a:endParaRPr kumimoji="0" lang="es-ES" altLang="en-US" sz="1400" b="0" i="0">
              <a:solidFill>
                <a:srgbClr val="FF0000"/>
              </a:solidFill>
              <a:latin typeface="Calibri" panose="020F0502020204030204" pitchFamily="34" charset="0"/>
            </a:endParaRPr>
          </a:p>
        </p:txBody>
      </p:sp>
      <p:sp>
        <p:nvSpPr>
          <p:cNvPr id="30734"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hlink"/>
                </a:solidFill>
                <a:latin typeface="Arial" panose="020B0604020202020204" pitchFamily="34" charset="0"/>
              </a:rPr>
              <a:t>9. Reactividad de las olefinas</a:t>
            </a:r>
            <a:endParaRPr kumimoji="0" lang="es-ES" altLang="en-US" sz="2000" b="0" i="0">
              <a:solidFill>
                <a:schemeClr val="accent1"/>
              </a:solidFill>
              <a:latin typeface="Arial" panose="020B0604020202020204" pitchFamily="34" charset="0"/>
            </a:endParaRP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Reacciones de polimerización</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3174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3174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3174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17299AC3-F609-4357-AD29-4BFBDABCED52}" type="slidenum">
              <a:rPr kumimoji="0" lang="en-US" altLang="en-US" sz="1400" b="0" i="0">
                <a:solidFill>
                  <a:schemeClr val="tx1"/>
                </a:solidFill>
                <a:latin typeface="Tahoma" panose="020B0604030504040204" pitchFamily="34" charset="0"/>
              </a:rPr>
              <a:pPr algn="r" eaLnBrk="1" hangingPunct="1">
                <a:spcBef>
                  <a:spcPct val="0"/>
                </a:spcBef>
                <a:buClrTx/>
                <a:buFontTx/>
                <a:buNone/>
              </a:pPr>
              <a:t>19</a:t>
            </a:fld>
            <a:endParaRPr kumimoji="0" lang="en-US" altLang="en-US" sz="1400" b="0" i="0">
              <a:solidFill>
                <a:schemeClr val="tx1"/>
              </a:solidFill>
              <a:latin typeface="Tahoma" panose="020B0604030504040204" pitchFamily="34" charset="0"/>
            </a:endParaRPr>
          </a:p>
        </p:txBody>
      </p:sp>
      <p:sp>
        <p:nvSpPr>
          <p:cNvPr id="31750" name="Rectangle 15"/>
          <p:cNvSpPr>
            <a:spLocks noChangeArrowheads="1"/>
          </p:cNvSpPr>
          <p:nvPr/>
        </p:nvSpPr>
        <p:spPr bwMode="auto">
          <a:xfrm>
            <a:off x="893763" y="1484313"/>
            <a:ext cx="79994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600" b="0" i="0">
                <a:latin typeface="Calibri" panose="020F0502020204030204" pitchFamily="34" charset="0"/>
              </a:rPr>
              <a:t>Los enlaces dobles (alquenos) mantienen su comportamiento en la polimerización. Las unidades monoméricas se unen por los extremos de las insaturaciones de la cadena, mientras se forma un doble enlace en posición central. </a:t>
            </a:r>
          </a:p>
        </p:txBody>
      </p:sp>
      <p:pic>
        <p:nvPicPr>
          <p:cNvPr id="31751"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563813"/>
            <a:ext cx="5715000"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52" name="Rectangle 15"/>
          <p:cNvSpPr>
            <a:spLocks noChangeArrowheads="1"/>
          </p:cNvSpPr>
          <p:nvPr/>
        </p:nvSpPr>
        <p:spPr bwMode="auto">
          <a:xfrm>
            <a:off x="893763" y="3284538"/>
            <a:ext cx="7999412"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600" b="0" i="0">
                <a:latin typeface="Calibri" panose="020F0502020204030204" pitchFamily="34" charset="0"/>
              </a:rPr>
              <a:t>Así, la macromolécula resultante sigue siendo una olefina y la polimerización puede continuar.  </a:t>
            </a:r>
          </a:p>
        </p:txBody>
      </p:sp>
      <p:pic>
        <p:nvPicPr>
          <p:cNvPr id="31753" name="Picture 11" descr="http://www.revistavirtualpro.com/revista/imagenes/2008/febrero/imagenes/polimerizacion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862388"/>
            <a:ext cx="2711450"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4"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hlink"/>
                </a:solidFill>
                <a:latin typeface="Arial" panose="020B0604020202020204" pitchFamily="34" charset="0"/>
              </a:rPr>
              <a:t>9. Reactividad de las olefinas</a:t>
            </a:r>
            <a:endParaRPr kumimoji="0" lang="es-ES" altLang="en-US" sz="2000" b="0" i="0">
              <a:solidFill>
                <a:schemeClr val="accent1"/>
              </a:solidFill>
              <a:latin typeface="Arial" panose="020B0604020202020204" pitchFamily="34" charset="0"/>
            </a:endParaRP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Reacciones de polimerización</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2244725" y="665163"/>
            <a:ext cx="4665663" cy="460375"/>
          </a:xfrm>
          <a:prstGeom prst="rect">
            <a:avLst/>
          </a:prstGeom>
          <a:solidFill>
            <a:srgbClr val="FFCC99"/>
          </a:solidFill>
        </p:spPr>
        <p:txBody>
          <a:bodyPr/>
          <a:lstStyle/>
          <a:p>
            <a:pPr eaLnBrk="1" hangingPunct="1"/>
            <a:r>
              <a:rPr lang="es-ES" altLang="en-US" smtClean="0">
                <a:effectLst/>
                <a:latin typeface="Calibri" panose="020F0502020204030204" pitchFamily="34" charset="0"/>
              </a:rPr>
              <a:t>Contenido (I)</a:t>
            </a:r>
          </a:p>
        </p:txBody>
      </p:sp>
      <p:pic>
        <p:nvPicPr>
          <p:cNvPr id="14339" name="Picture 154" descr="Logo%20UNED%20ver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52388"/>
            <a:ext cx="601663" cy="6016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4340" name="Rectangle 4"/>
          <p:cNvSpPr>
            <a:spLocks noChangeArrowheads="1"/>
          </p:cNvSpPr>
          <p:nvPr/>
        </p:nvSpPr>
        <p:spPr bwMode="auto">
          <a:xfrm>
            <a:off x="1892300" y="258763"/>
            <a:ext cx="5343525" cy="3937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n-US" sz="1800" i="0">
                <a:solidFill>
                  <a:schemeClr val="tx1"/>
                </a:solidFill>
                <a:latin typeface="Tahoma" panose="020B0604030504040204" pitchFamily="34" charset="0"/>
                <a:cs typeface="Tahoma" panose="020B0604030504040204" pitchFamily="34" charset="0"/>
              </a:rPr>
              <a:t>Tema 16: Hidrocarburos</a:t>
            </a:r>
          </a:p>
        </p:txBody>
      </p:sp>
      <p:graphicFrame>
        <p:nvGraphicFramePr>
          <p:cNvPr id="53" name="Group 63"/>
          <p:cNvGraphicFramePr>
            <a:graphicFrameLocks noGrp="1"/>
          </p:cNvGraphicFramePr>
          <p:nvPr/>
        </p:nvGraphicFramePr>
        <p:xfrm>
          <a:off x="315913" y="1341438"/>
          <a:ext cx="6272212" cy="4746625"/>
        </p:xfrm>
        <a:graphic>
          <a:graphicData uri="http://schemas.openxmlformats.org/drawingml/2006/table">
            <a:tbl>
              <a:tblPr/>
              <a:tblGrid>
                <a:gridCol w="285806">
                  <a:extLst>
                    <a:ext uri="{9D8B030D-6E8A-4147-A177-3AD203B41FA5}">
                      <a16:colId xmlns:a16="http://schemas.microsoft.com/office/drawing/2014/main" val="20000"/>
                    </a:ext>
                  </a:extLst>
                </a:gridCol>
                <a:gridCol w="98905">
                  <a:extLst>
                    <a:ext uri="{9D8B030D-6E8A-4147-A177-3AD203B41FA5}">
                      <a16:colId xmlns:a16="http://schemas.microsoft.com/office/drawing/2014/main" val="20001"/>
                    </a:ext>
                  </a:extLst>
                </a:gridCol>
                <a:gridCol w="5887500">
                  <a:extLst>
                    <a:ext uri="{9D8B030D-6E8A-4147-A177-3AD203B41FA5}">
                      <a16:colId xmlns:a16="http://schemas.microsoft.com/office/drawing/2014/main" val="20002"/>
                    </a:ext>
                  </a:extLst>
                </a:gridCol>
              </a:tblGrid>
              <a:tr h="269992">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s-ES_tradnl"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1. </a:t>
                      </a:r>
                      <a:r>
                        <a:rPr kumimoji="0" lang="es-ES" altLang="en-US" sz="1600" dirty="0" smtClean="0">
                          <a:solidFill>
                            <a:srgbClr val="000000"/>
                          </a:solidFill>
                          <a:effectLst/>
                          <a:latin typeface="Calibri" pitchFamily="34" charset="0"/>
                        </a:rPr>
                        <a:t>Introducción</a:t>
                      </a: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9992">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s-ES_tradnl"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2. </a:t>
                      </a:r>
                      <a:r>
                        <a:rPr kumimoji="1" lang="es-ES"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Parafinas o alcanos</a:t>
                      </a: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9992">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_tradnl"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3. </a:t>
                      </a:r>
                      <a:r>
                        <a:rPr kumimoji="1" lang="es-ES"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Olefinas o alquenos</a:t>
                      </a: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9992">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s-ES_tradnl"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4. </a:t>
                      </a:r>
                      <a:r>
                        <a:rPr kumimoji="1" lang="es-ES"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Acetilénicos o alquinos</a:t>
                      </a: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9992">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s-ES"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5. Naftenos o alicíclicos</a:t>
                      </a: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9992">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6. Aromáticos</a:t>
                      </a: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9992">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400" b="1" i="0" u="none" strike="noStrike" kern="1200" cap="none" spc="0" normalizeH="0" baseline="0" noProof="0" dirty="0" smtClean="0">
                          <a:ln>
                            <a:noFill/>
                          </a:ln>
                          <a:solidFill>
                            <a:srgbClr val="B2B2B2"/>
                          </a:solidFill>
                          <a:effectLst/>
                          <a:uLnTx/>
                          <a:uFillTx/>
                          <a:latin typeface="Tahoma" pitchFamily="34" charset="0"/>
                          <a:ea typeface="+mn-ea"/>
                          <a:cs typeface="Tahoma" pitchFamily="34" charset="0"/>
                          <a:sym typeface="Wingdings" pitchFamily="2" charset="2"/>
                        </a:rPr>
                        <a:t></a:t>
                      </a:r>
                      <a:endPar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endParaRP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175" marR="0" lvl="0" indent="-3175" algn="l" defTabSz="914400" rtl="0" eaLnBrk="0" fontAlgn="base" latinLnBrk="0" hangingPunct="0">
                        <a:lnSpc>
                          <a:spcPct val="100000"/>
                        </a:lnSpc>
                        <a:spcBef>
                          <a:spcPct val="0"/>
                        </a:spcBef>
                        <a:spcAft>
                          <a:spcPct val="0"/>
                        </a:spcAft>
                        <a:buClrTx/>
                        <a:buSzTx/>
                        <a:buFontTx/>
                        <a:buNone/>
                        <a:tabLst/>
                      </a:pPr>
                      <a:r>
                        <a:rPr kumimoji="1" lang="es-ES_tradnl" sz="1600" b="0" i="0" u="none" strike="noStrike" cap="none" normalizeH="0" baseline="0" dirty="0" smtClean="0">
                          <a:ln>
                            <a:noFill/>
                          </a:ln>
                          <a:solidFill>
                            <a:srgbClr val="4D4D4D"/>
                          </a:solidFill>
                          <a:effectLst/>
                          <a:latin typeface="Calibri" pitchFamily="34" charset="0"/>
                          <a:ea typeface="Times New Roman" pitchFamily="18" charset="0"/>
                          <a:cs typeface="Calibri" pitchFamily="34" charset="0"/>
                        </a:rPr>
                        <a:t>7. </a:t>
                      </a:r>
                      <a:r>
                        <a:rPr kumimoji="1" lang="es-ES" sz="1600" b="0" i="0" u="none" strike="noStrike" cap="none" normalizeH="0" baseline="0" dirty="0" smtClean="0">
                          <a:ln>
                            <a:noFill/>
                          </a:ln>
                          <a:solidFill>
                            <a:srgbClr val="4D4D4D"/>
                          </a:solidFill>
                          <a:effectLst/>
                          <a:latin typeface="Calibri" pitchFamily="34" charset="0"/>
                          <a:ea typeface="Times New Roman" pitchFamily="18" charset="0"/>
                          <a:cs typeface="Calibri" pitchFamily="34" charset="0"/>
                        </a:rPr>
                        <a:t>Propiedades físicas de los hidrocarburos</a:t>
                      </a: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9992">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400" b="1" i="0" u="none" strike="noStrike" kern="1200" cap="none" spc="0" normalizeH="0" baseline="0" noProof="0" dirty="0" smtClean="0">
                          <a:ln>
                            <a:noFill/>
                          </a:ln>
                          <a:solidFill>
                            <a:srgbClr val="B2B2B2"/>
                          </a:solidFill>
                          <a:effectLst/>
                          <a:uLnTx/>
                          <a:uFillTx/>
                          <a:latin typeface="Tahoma" pitchFamily="34" charset="0"/>
                          <a:ea typeface="+mn-ea"/>
                          <a:cs typeface="Tahoma" pitchFamily="34" charset="0"/>
                          <a:sym typeface="Wingdings" pitchFamily="2" charset="2"/>
                        </a:rPr>
                        <a:t></a:t>
                      </a:r>
                      <a:endPar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endParaRP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175" marR="0" lvl="0" indent="-3175" algn="l" defTabSz="914400" rtl="0" eaLnBrk="0" fontAlgn="base" latinLnBrk="0" hangingPunct="0">
                        <a:lnSpc>
                          <a:spcPct val="100000"/>
                        </a:lnSpc>
                        <a:spcBef>
                          <a:spcPct val="0"/>
                        </a:spcBef>
                        <a:spcAft>
                          <a:spcPct val="0"/>
                        </a:spcAft>
                        <a:buClrTx/>
                        <a:buSzTx/>
                        <a:buFontTx/>
                        <a:buNone/>
                        <a:tabLst/>
                        <a:defRPr/>
                      </a:pPr>
                      <a:r>
                        <a:rPr kumimoji="1" lang="es-ES_tradnl"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8. </a:t>
                      </a:r>
                      <a:r>
                        <a:rPr kumimoji="1" lang="es-ES"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Reactividad de las parafinas (solo definiciones)</a:t>
                      </a: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9992">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4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175" marR="0" lvl="0" indent="-3175" algn="l" defTabSz="914400" rtl="0" eaLnBrk="0" fontAlgn="base" latinLnBrk="0" hangingPunct="0">
                        <a:lnSpc>
                          <a:spcPct val="100000"/>
                        </a:lnSpc>
                        <a:spcBef>
                          <a:spcPct val="0"/>
                        </a:spcBef>
                        <a:spcAft>
                          <a:spcPct val="0"/>
                        </a:spcAft>
                        <a:buClrTx/>
                        <a:buSzTx/>
                        <a:buFontTx/>
                        <a:buNone/>
                        <a:tabLst/>
                        <a:defRPr/>
                      </a:pPr>
                      <a:r>
                        <a:rPr kumimoji="1" lang="es-ES_tradnl"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9. </a:t>
                      </a:r>
                      <a:r>
                        <a:rPr kumimoji="1" lang="es-ES"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Reactividad de las olefinas</a:t>
                      </a: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6749">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100" b="1" i="0" u="none" strike="noStrike" kern="1200" cap="none" spc="0" normalizeH="0" baseline="0" noProof="0" dirty="0" smtClean="0">
                          <a:ln>
                            <a:noFill/>
                          </a:ln>
                          <a:solidFill>
                            <a:srgbClr val="B2B2B2"/>
                          </a:solidFill>
                          <a:effectLst/>
                          <a:uLnTx/>
                          <a:uFillTx/>
                          <a:latin typeface="Tahoma" pitchFamily="34" charset="0"/>
                          <a:ea typeface="+mn-ea"/>
                          <a:cs typeface="Tahoma" pitchFamily="34" charset="0"/>
                          <a:sym typeface="Wingdings" pitchFamily="2" charset="2"/>
                        </a:rPr>
                        <a:t></a:t>
                      </a:r>
                      <a:endParaRPr kumimoji="1" lang="es-ES" sz="1100" b="0" i="0" u="none" strike="noStrike" cap="none" normalizeH="0" baseline="0" dirty="0" smtClean="0">
                        <a:ln>
                          <a:noFill/>
                        </a:ln>
                        <a:solidFill>
                          <a:srgbClr val="FF0000"/>
                        </a:solidFill>
                        <a:effectLst/>
                        <a:latin typeface="Tahoma" pitchFamily="34" charset="0"/>
                        <a:cs typeface="Tahoma" pitchFamily="34" charset="0"/>
                        <a:sym typeface="Wingdings" pitchFamily="2" charset="2"/>
                      </a:endParaRPr>
                    </a:p>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1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p>
                  </a:txBody>
                  <a:tcPr marL="35997" marR="35997"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4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460375" marR="0" lvl="1" indent="-3175" algn="l" defTabSz="914400" rtl="0" eaLnBrk="0" fontAlgn="base" latinLnBrk="0" hangingPunct="0">
                        <a:lnSpc>
                          <a:spcPct val="100000"/>
                        </a:lnSpc>
                        <a:spcBef>
                          <a:spcPct val="0"/>
                        </a:spcBef>
                        <a:spcAft>
                          <a:spcPct val="0"/>
                        </a:spcAft>
                        <a:buClrTx/>
                        <a:buSzTx/>
                        <a:buFontTx/>
                        <a:buNone/>
                        <a:tabLst/>
                        <a:defRPr/>
                      </a:pPr>
                      <a:r>
                        <a:rPr kumimoji="1" lang="es-ES" sz="14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9.1 Reacciones de alquilación</a:t>
                      </a:r>
                    </a:p>
                    <a:p>
                      <a:pPr marL="460375" marR="0" lvl="1" indent="-3175" algn="l" defTabSz="914400" rtl="0" eaLnBrk="0" fontAlgn="base" latinLnBrk="0" hangingPunct="0">
                        <a:lnSpc>
                          <a:spcPct val="100000"/>
                        </a:lnSpc>
                        <a:spcBef>
                          <a:spcPct val="0"/>
                        </a:spcBef>
                        <a:spcAft>
                          <a:spcPct val="0"/>
                        </a:spcAft>
                        <a:buClrTx/>
                        <a:buSzTx/>
                        <a:buFontTx/>
                        <a:buNone/>
                        <a:tabLst/>
                        <a:defRPr/>
                      </a:pPr>
                      <a:r>
                        <a:rPr kumimoji="1" lang="es-ES" sz="14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9.2 Reacciones de polimerización</a:t>
                      </a: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69992">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400" b="1" i="0" u="none" strike="noStrike" kern="1200" cap="none" spc="0" normalizeH="0" baseline="0" noProof="0" dirty="0" smtClean="0">
                          <a:ln>
                            <a:noFill/>
                          </a:ln>
                          <a:solidFill>
                            <a:srgbClr val="B2B2B2"/>
                          </a:solidFill>
                          <a:effectLst/>
                          <a:uLnTx/>
                          <a:uFillTx/>
                          <a:latin typeface="Tahoma" pitchFamily="34" charset="0"/>
                          <a:ea typeface="+mn-ea"/>
                          <a:cs typeface="Tahoma" pitchFamily="34" charset="0"/>
                          <a:sym typeface="Wingdings" pitchFamily="2" charset="2"/>
                        </a:rPr>
                        <a:t></a:t>
                      </a:r>
                      <a:endPar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endParaRP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175" marR="0" lvl="0" indent="-3175" algn="l" defTabSz="914400" rtl="0" eaLnBrk="0" fontAlgn="base" latinLnBrk="0" hangingPunct="0">
                        <a:lnSpc>
                          <a:spcPct val="100000"/>
                        </a:lnSpc>
                        <a:spcBef>
                          <a:spcPct val="0"/>
                        </a:spcBef>
                        <a:spcAft>
                          <a:spcPct val="0"/>
                        </a:spcAft>
                        <a:buClrTx/>
                        <a:buSzTx/>
                        <a:buFontTx/>
                        <a:buNone/>
                        <a:tabLst/>
                      </a:pPr>
                      <a:r>
                        <a:rPr kumimoji="1" lang="es-ES" sz="1600" b="0" i="0" u="none" strike="noStrike" cap="none" normalizeH="0" baseline="0" dirty="0" smtClean="0">
                          <a:ln>
                            <a:noFill/>
                          </a:ln>
                          <a:solidFill>
                            <a:srgbClr val="4D4D4D"/>
                          </a:solidFill>
                          <a:effectLst/>
                          <a:latin typeface="Calibri" pitchFamily="34" charset="0"/>
                          <a:ea typeface="Times New Roman" pitchFamily="18" charset="0"/>
                          <a:cs typeface="Calibri" pitchFamily="34" charset="0"/>
                        </a:rPr>
                        <a:t>10. Reactividad de los alquinos</a:t>
                      </a: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69992">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400" b="1" i="0" u="none" strike="noStrike" kern="1200" cap="none" spc="0" normalizeH="0" baseline="0" noProof="0" dirty="0" smtClean="0">
                          <a:ln>
                            <a:noFill/>
                          </a:ln>
                          <a:solidFill>
                            <a:srgbClr val="B2B2B2"/>
                          </a:solidFill>
                          <a:effectLst/>
                          <a:uLnTx/>
                          <a:uFillTx/>
                          <a:latin typeface="Tahoma" pitchFamily="34" charset="0"/>
                          <a:ea typeface="+mn-ea"/>
                          <a:cs typeface="Tahoma" pitchFamily="34" charset="0"/>
                          <a:sym typeface="Wingdings" pitchFamily="2" charset="2"/>
                        </a:rPr>
                        <a:t></a:t>
                      </a:r>
                      <a:endPar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endParaRP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175" marR="0" lvl="0" indent="-3175" algn="l" defTabSz="914400" rtl="0" eaLnBrk="0" fontAlgn="base" latinLnBrk="0" hangingPunct="0">
                        <a:lnSpc>
                          <a:spcPct val="100000"/>
                        </a:lnSpc>
                        <a:spcBef>
                          <a:spcPct val="0"/>
                        </a:spcBef>
                        <a:spcAft>
                          <a:spcPct val="0"/>
                        </a:spcAft>
                        <a:buClrTx/>
                        <a:buSzTx/>
                        <a:buFontTx/>
                        <a:buNone/>
                        <a:tabLst/>
                      </a:pPr>
                      <a:r>
                        <a:rPr kumimoji="1" lang="es-ES" sz="1600" b="0" i="0" u="none" strike="noStrike" cap="none" normalizeH="0" baseline="0" dirty="0" smtClean="0">
                          <a:ln>
                            <a:noFill/>
                          </a:ln>
                          <a:solidFill>
                            <a:srgbClr val="4D4D4D"/>
                          </a:solidFill>
                          <a:effectLst/>
                          <a:latin typeface="Calibri" pitchFamily="34" charset="0"/>
                          <a:ea typeface="Times New Roman" pitchFamily="18" charset="0"/>
                          <a:cs typeface="Calibri" pitchFamily="34" charset="0"/>
                        </a:rPr>
                        <a:t>11. Reactividad de los aromáticos. Sustitución </a:t>
                      </a:r>
                      <a:r>
                        <a:rPr kumimoji="1" lang="es-ES" sz="1600" b="0" i="0" u="none" strike="noStrike" cap="none" normalizeH="0" baseline="0" dirty="0" err="1" smtClean="0">
                          <a:ln>
                            <a:noFill/>
                          </a:ln>
                          <a:solidFill>
                            <a:srgbClr val="4D4D4D"/>
                          </a:solidFill>
                          <a:effectLst/>
                          <a:latin typeface="Calibri" pitchFamily="34" charset="0"/>
                          <a:ea typeface="Times New Roman" pitchFamily="18" charset="0"/>
                          <a:cs typeface="Calibri" pitchFamily="34" charset="0"/>
                        </a:rPr>
                        <a:t>electrófila</a:t>
                      </a:r>
                      <a:r>
                        <a:rPr kumimoji="1" lang="es-ES" sz="1600" b="0" i="0" u="none" strike="noStrike" cap="none" normalizeH="0" baseline="0" dirty="0" smtClean="0">
                          <a:ln>
                            <a:noFill/>
                          </a:ln>
                          <a:solidFill>
                            <a:srgbClr val="4D4D4D"/>
                          </a:solidFill>
                          <a:effectLst/>
                          <a:latin typeface="Calibri" pitchFamily="34" charset="0"/>
                          <a:ea typeface="Times New Roman" pitchFamily="18" charset="0"/>
                          <a:cs typeface="Calibri" pitchFamily="34" charset="0"/>
                        </a:rPr>
                        <a:t> aromática</a:t>
                      </a: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69992">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175" marR="0" lvl="0" indent="-3175" algn="l" defTabSz="914400" rtl="0" eaLnBrk="0" fontAlgn="base" latinLnBrk="0" hangingPunct="0">
                        <a:lnSpc>
                          <a:spcPct val="100000"/>
                        </a:lnSpc>
                        <a:spcBef>
                          <a:spcPct val="0"/>
                        </a:spcBef>
                        <a:spcAft>
                          <a:spcPct val="0"/>
                        </a:spcAft>
                        <a:buClrTx/>
                        <a:buSzTx/>
                        <a:buFontTx/>
                        <a:buNone/>
                        <a:tabLst/>
                      </a:pPr>
                      <a:r>
                        <a:rPr kumimoji="1" lang="es-ES"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12. Parafinas de mayor interés</a:t>
                      </a: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699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175" marR="0" lvl="0" indent="-3175" algn="l" defTabSz="914400" rtl="0" eaLnBrk="0" fontAlgn="base" latinLnBrk="0" hangingPunct="0">
                        <a:lnSpc>
                          <a:spcPct val="100000"/>
                        </a:lnSpc>
                        <a:spcBef>
                          <a:spcPct val="0"/>
                        </a:spcBef>
                        <a:spcAft>
                          <a:spcPct val="0"/>
                        </a:spcAft>
                        <a:buClrTx/>
                        <a:buSzTx/>
                        <a:buFontTx/>
                        <a:buNone/>
                        <a:tabLst/>
                        <a:defRPr/>
                      </a:pPr>
                      <a:r>
                        <a:rPr kumimoji="1" lang="es-ES"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13. Olefinas de mayor interés</a:t>
                      </a: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69992">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175" marR="0" lvl="0" indent="-3175" algn="l" defTabSz="914400" rtl="0" eaLnBrk="0" fontAlgn="base" latinLnBrk="0" hangingPunct="0">
                        <a:lnSpc>
                          <a:spcPct val="100000"/>
                        </a:lnSpc>
                        <a:spcBef>
                          <a:spcPct val="0"/>
                        </a:spcBef>
                        <a:spcAft>
                          <a:spcPct val="0"/>
                        </a:spcAft>
                        <a:buClrTx/>
                        <a:buSzTx/>
                        <a:buFontTx/>
                        <a:buNone/>
                        <a:tabLst/>
                      </a:pPr>
                      <a:r>
                        <a:rPr kumimoji="1" lang="es-ES"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14. Acetilénicos de mayor interés</a:t>
                      </a: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69992">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400" b="1" i="0" u="none" strike="noStrike" kern="1200" cap="none" spc="0" normalizeH="0" baseline="0" noProof="0" dirty="0" smtClean="0">
                          <a:ln>
                            <a:noFill/>
                          </a:ln>
                          <a:solidFill>
                            <a:srgbClr val="B2B2B2"/>
                          </a:solidFill>
                          <a:effectLst/>
                          <a:uLnTx/>
                          <a:uFillTx/>
                          <a:latin typeface="Tahoma" pitchFamily="34" charset="0"/>
                          <a:ea typeface="+mn-ea"/>
                          <a:cs typeface="Tahoma" pitchFamily="34" charset="0"/>
                          <a:sym typeface="Wingdings" pitchFamily="2" charset="2"/>
                        </a:rPr>
                        <a:t></a:t>
                      </a:r>
                      <a:endPar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endParaRP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175" marR="0" lvl="0" indent="-3175" algn="l" defTabSz="914400" rtl="0" eaLnBrk="0" fontAlgn="base" latinLnBrk="0" hangingPunct="0">
                        <a:lnSpc>
                          <a:spcPct val="100000"/>
                        </a:lnSpc>
                        <a:spcBef>
                          <a:spcPct val="0"/>
                        </a:spcBef>
                        <a:spcAft>
                          <a:spcPct val="0"/>
                        </a:spcAft>
                        <a:buClrTx/>
                        <a:buSzTx/>
                        <a:buFontTx/>
                        <a:buNone/>
                        <a:tabLst/>
                        <a:defRPr/>
                      </a:pPr>
                      <a:r>
                        <a:rPr kumimoji="1" lang="es-ES" sz="1600" b="0" i="0" u="none" strike="noStrike" cap="none" normalizeH="0" baseline="0" dirty="0" smtClean="0">
                          <a:ln>
                            <a:noFill/>
                          </a:ln>
                          <a:solidFill>
                            <a:srgbClr val="4D4D4D"/>
                          </a:solidFill>
                          <a:effectLst/>
                          <a:latin typeface="Calibri" pitchFamily="34" charset="0"/>
                          <a:ea typeface="Times New Roman" pitchFamily="18" charset="0"/>
                          <a:cs typeface="Calibri" pitchFamily="34" charset="0"/>
                        </a:rPr>
                        <a:t>15. Naftenos de mayor interés</a:t>
                      </a: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69992">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175" marR="0" lvl="0" indent="-3175" algn="l" defTabSz="914400" rtl="0" eaLnBrk="0" fontAlgn="base" latinLnBrk="0" hangingPunct="0">
                        <a:lnSpc>
                          <a:spcPct val="100000"/>
                        </a:lnSpc>
                        <a:spcBef>
                          <a:spcPct val="0"/>
                        </a:spcBef>
                        <a:spcAft>
                          <a:spcPct val="0"/>
                        </a:spcAft>
                        <a:buClrTx/>
                        <a:buSzTx/>
                        <a:buFontTx/>
                        <a:buNone/>
                        <a:tabLst/>
                      </a:pPr>
                      <a:r>
                        <a:rPr kumimoji="1" lang="es-ES"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16. Aromáticos de mayor interés</a:t>
                      </a:r>
                    </a:p>
                  </a:txBody>
                  <a:tcPr marL="36000" marR="36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pic>
        <p:nvPicPr>
          <p:cNvPr id="14393" name="Picture 36" descr="http://www.ruedasypiezas.com/wp-content/uploads/2011/03/Todo-lo-que-debes-conocer-sobre-los-lubricantes-560x34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4513" y="1654175"/>
            <a:ext cx="3273425" cy="199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94" name="Picture 2" descr="http://www.prosener.com/imagenes/gas_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4894263"/>
            <a:ext cx="3143250"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8"/>
          <p:cNvSpPr>
            <a:spLocks noChangeArrowheads="1"/>
          </p:cNvSpPr>
          <p:nvPr/>
        </p:nvSpPr>
        <p:spPr bwMode="auto">
          <a:xfrm>
            <a:off x="468313" y="1768475"/>
            <a:ext cx="2551112" cy="2936875"/>
          </a:xfrm>
          <a:prstGeom prst="rect">
            <a:avLst/>
          </a:prstGeom>
          <a:solidFill>
            <a:srgbClr val="FFFF99">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lang="es-ES" altLang="en-US" sz="2800">
              <a:solidFill>
                <a:srgbClr val="0033CC"/>
              </a:solidFill>
            </a:endParaRPr>
          </a:p>
        </p:txBody>
      </p:sp>
      <p:sp>
        <p:nvSpPr>
          <p:cNvPr id="32771"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32772"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32773"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32774"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8BC6DCDD-C6D3-4DAF-9F84-07BB1537E870}" type="slidenum">
              <a:rPr kumimoji="0" lang="en-US" altLang="en-US" sz="1400" b="0" i="0">
                <a:solidFill>
                  <a:schemeClr val="tx1"/>
                </a:solidFill>
                <a:latin typeface="Tahoma" panose="020B0604030504040204" pitchFamily="34" charset="0"/>
              </a:rPr>
              <a:pPr algn="r" eaLnBrk="1" hangingPunct="1">
                <a:spcBef>
                  <a:spcPct val="0"/>
                </a:spcBef>
                <a:buClrTx/>
                <a:buFontTx/>
                <a:buNone/>
              </a:pPr>
              <a:t>20</a:t>
            </a:fld>
            <a:endParaRPr kumimoji="0" lang="en-US" altLang="en-US" sz="1400" b="0" i="0">
              <a:solidFill>
                <a:schemeClr val="tx1"/>
              </a:solidFill>
              <a:latin typeface="Tahoma" panose="020B0604030504040204" pitchFamily="34" charset="0"/>
            </a:endParaRPr>
          </a:p>
        </p:txBody>
      </p:sp>
      <p:sp>
        <p:nvSpPr>
          <p:cNvPr id="32775"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i="0">
                <a:solidFill>
                  <a:srgbClr val="990033"/>
                </a:solidFill>
                <a:latin typeface="Arial" panose="020B0604020202020204" pitchFamily="34" charset="0"/>
              </a:rPr>
              <a:t>12. Parafinas de mayor interés</a:t>
            </a:r>
          </a:p>
        </p:txBody>
      </p:sp>
      <p:sp>
        <p:nvSpPr>
          <p:cNvPr id="32776" name="Rectangle 15"/>
          <p:cNvSpPr>
            <a:spLocks noChangeArrowheads="1"/>
          </p:cNvSpPr>
          <p:nvPr/>
        </p:nvSpPr>
        <p:spPr bwMode="auto">
          <a:xfrm>
            <a:off x="973138" y="1773238"/>
            <a:ext cx="2303462"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Metano</a:t>
            </a:r>
          </a:p>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Etano</a:t>
            </a:r>
          </a:p>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Propano</a:t>
            </a:r>
          </a:p>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Éter de petróleo</a:t>
            </a:r>
          </a:p>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Nafta</a:t>
            </a:r>
          </a:p>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Aceites de parafina</a:t>
            </a:r>
          </a:p>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Parafina</a:t>
            </a:r>
          </a:p>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Gasolinas</a:t>
            </a:r>
          </a:p>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Gasóleo</a:t>
            </a:r>
          </a:p>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Lubricantes</a:t>
            </a:r>
          </a:p>
        </p:txBody>
      </p:sp>
      <p:sp>
        <p:nvSpPr>
          <p:cNvPr id="32777" name="Rectangle 15"/>
          <p:cNvSpPr>
            <a:spLocks noChangeArrowheads="1"/>
          </p:cNvSpPr>
          <p:nvPr/>
        </p:nvSpPr>
        <p:spPr bwMode="auto">
          <a:xfrm>
            <a:off x="468313" y="1341438"/>
            <a:ext cx="597535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000099"/>
                </a:solidFill>
                <a:latin typeface="Calibri" panose="020F0502020204030204" pitchFamily="34" charset="0"/>
              </a:rPr>
              <a:t>Familia de funciones orgánicas con aplicación industrial:</a:t>
            </a:r>
          </a:p>
        </p:txBody>
      </p:sp>
      <p:sp>
        <p:nvSpPr>
          <p:cNvPr id="32778" name="Rectangle 3"/>
          <p:cNvSpPr>
            <a:spLocks noChangeArrowheads="1"/>
          </p:cNvSpPr>
          <p:nvPr/>
        </p:nvSpPr>
        <p:spPr bwMode="auto">
          <a:xfrm>
            <a:off x="1258888" y="5084763"/>
            <a:ext cx="7273925" cy="147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50888"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El </a:t>
            </a:r>
            <a:r>
              <a:rPr lang="es-ES" altLang="en-US" sz="1600" i="0">
                <a:latin typeface="Times New Roman" panose="02020603050405020304" pitchFamily="18" charset="0"/>
                <a:cs typeface="Times New Roman" panose="02020603050405020304" pitchFamily="18" charset="0"/>
                <a:sym typeface="Wingdings" panose="05000000000000000000" pitchFamily="2" charset="2"/>
              </a:rPr>
              <a:t>metano</a:t>
            </a:r>
            <a:r>
              <a:rPr lang="es-ES" altLang="en-US" sz="16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(CH</a:t>
            </a:r>
            <a:r>
              <a:rPr lang="es-ES" altLang="en-US" sz="1600" b="0" i="0" baseline="-2500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4</a:t>
            </a:r>
            <a:r>
              <a:rPr lang="es-ES" altLang="en-US" sz="16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es un gas incoloro, principal componente del gas natural. Es muy apreciado como combustible y como base para obtener distintos compuestos</a:t>
            </a:r>
          </a:p>
          <a:p>
            <a:pPr lvl="1" eaLnBrk="1" hangingPunct="1">
              <a:buClr>
                <a:srgbClr val="FF0000"/>
              </a:buClr>
              <a:buFontTx/>
              <a:buChar char="•"/>
            </a:pPr>
            <a:r>
              <a:rPr lang="es-ES" altLang="en-US" sz="1400" b="0" i="0">
                <a:solidFill>
                  <a:srgbClr val="333333"/>
                </a:solidFill>
                <a:latin typeface="Calibri" panose="020F0502020204030204" pitchFamily="34" charset="0"/>
                <a:cs typeface="Times New Roman" panose="02020603050405020304" pitchFamily="18" charset="0"/>
                <a:sym typeface="Wingdings" panose="05000000000000000000" pitchFamily="2" charset="2"/>
              </a:rPr>
              <a:t>El metano se forma: por fermentación anaerobia de restos orgánicos en vertederos (</a:t>
            </a:r>
            <a:r>
              <a:rPr lang="es-ES" altLang="en-US" sz="1400" b="0">
                <a:solidFill>
                  <a:srgbClr val="333333"/>
                </a:solidFill>
                <a:latin typeface="Calibri" panose="020F0502020204030204" pitchFamily="34" charset="0"/>
                <a:cs typeface="Times New Roman" panose="02020603050405020304" pitchFamily="18" charset="0"/>
                <a:sym typeface="Wingdings" panose="05000000000000000000" pitchFamily="2" charset="2"/>
              </a:rPr>
              <a:t>biogás</a:t>
            </a:r>
            <a:r>
              <a:rPr lang="es-ES" altLang="en-US" sz="1400" b="0" i="0">
                <a:solidFill>
                  <a:srgbClr val="333333"/>
                </a:solidFill>
                <a:latin typeface="Calibri" panose="020F0502020204030204" pitchFamily="34" charset="0"/>
                <a:cs typeface="Times New Roman" panose="02020603050405020304" pitchFamily="18" charset="0"/>
                <a:sym typeface="Wingdings" panose="05000000000000000000" pitchFamily="2" charset="2"/>
              </a:rPr>
              <a:t>), en pantanos y estanques (</a:t>
            </a:r>
            <a:r>
              <a:rPr lang="es-ES" altLang="en-US" sz="1400" b="0">
                <a:solidFill>
                  <a:srgbClr val="333333"/>
                </a:solidFill>
                <a:latin typeface="Calibri" panose="020F0502020204030204" pitchFamily="34" charset="0"/>
                <a:cs typeface="Times New Roman" panose="02020603050405020304" pitchFamily="18" charset="0"/>
                <a:sym typeface="Wingdings" panose="05000000000000000000" pitchFamily="2" charset="2"/>
              </a:rPr>
              <a:t>gas de los pantanos</a:t>
            </a:r>
            <a:r>
              <a:rPr lang="es-ES" altLang="en-US" sz="1400" b="0" i="0">
                <a:solidFill>
                  <a:srgbClr val="333333"/>
                </a:solidFill>
                <a:latin typeface="Calibri" panose="020F0502020204030204" pitchFamily="34" charset="0"/>
                <a:cs typeface="Times New Roman" panose="02020603050405020304" pitchFamily="18" charset="0"/>
                <a:sym typeface="Wingdings" panose="05000000000000000000" pitchFamily="2" charset="2"/>
              </a:rPr>
              <a:t>), en la digestión de celulosa en los rumiantes. También se produce en la destilación seca de la hulla y se encuentra en las minas de hulla (</a:t>
            </a:r>
            <a:r>
              <a:rPr lang="es-ES" altLang="en-US" sz="1400" b="0">
                <a:solidFill>
                  <a:srgbClr val="333333"/>
                </a:solidFill>
                <a:latin typeface="Calibri" panose="020F0502020204030204" pitchFamily="34" charset="0"/>
                <a:cs typeface="Times New Roman" panose="02020603050405020304" pitchFamily="18" charset="0"/>
                <a:sym typeface="Wingdings" panose="05000000000000000000" pitchFamily="2" charset="2"/>
              </a:rPr>
              <a:t>gas grisú</a:t>
            </a:r>
            <a:r>
              <a:rPr lang="es-ES" altLang="en-US" sz="1400" b="0" i="0">
                <a:solidFill>
                  <a:srgbClr val="333333"/>
                </a:solidFill>
                <a:latin typeface="Calibri" panose="020F0502020204030204" pitchFamily="34" charset="0"/>
                <a:cs typeface="Times New Roman" panose="02020603050405020304" pitchFamily="18" charset="0"/>
                <a:sym typeface="Wingdings" panose="05000000000000000000" pitchFamily="2" charset="2"/>
              </a:rPr>
              <a:t>)</a:t>
            </a:r>
            <a:endParaRPr lang="es-ES" altLang="en-US" sz="1400" b="0" i="0">
              <a:solidFill>
                <a:srgbClr val="333333"/>
              </a:solidFill>
              <a:latin typeface="Calibri" panose="020F0502020204030204" pitchFamily="34" charset="0"/>
            </a:endParaRPr>
          </a:p>
        </p:txBody>
      </p:sp>
      <p:sp>
        <p:nvSpPr>
          <p:cNvPr id="32779" name="Line 15"/>
          <p:cNvSpPr>
            <a:spLocks noChangeShapeType="1"/>
          </p:cNvSpPr>
          <p:nvPr/>
        </p:nvSpPr>
        <p:spPr bwMode="auto">
          <a:xfrm>
            <a:off x="827088" y="1917700"/>
            <a:ext cx="0" cy="2519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2780" name="Rectangle 3"/>
          <p:cNvSpPr>
            <a:spLocks noChangeArrowheads="1"/>
          </p:cNvSpPr>
          <p:nvPr/>
        </p:nvSpPr>
        <p:spPr bwMode="auto">
          <a:xfrm>
            <a:off x="611188" y="2133600"/>
            <a:ext cx="4318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Tx/>
              <a:buFontTx/>
              <a:buNone/>
            </a:pPr>
            <a:r>
              <a:rPr lang="es-ES" altLang="en-US" sz="16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C</a:t>
            </a:r>
            <a:r>
              <a:rPr lang="es-ES" altLang="en-US" sz="1600" b="0" baseline="-2500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x</a:t>
            </a:r>
            <a:endParaRPr lang="es-ES" altLang="en-US" sz="1600" b="0">
              <a:solidFill>
                <a:srgbClr val="000099"/>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32781" name="Rectangle 3"/>
          <p:cNvSpPr>
            <a:spLocks noChangeArrowheads="1"/>
          </p:cNvSpPr>
          <p:nvPr/>
        </p:nvSpPr>
        <p:spPr bwMode="auto">
          <a:xfrm rot="-5400000">
            <a:off x="166688" y="3640138"/>
            <a:ext cx="1016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Tx/>
              <a:buFontTx/>
              <a:buNone/>
            </a:pPr>
            <a:r>
              <a:rPr lang="es-ES" altLang="en-US" sz="1400" b="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x</a:t>
            </a:r>
            <a:r>
              <a:rPr lang="es-ES" altLang="en-US" sz="14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creciente</a:t>
            </a:r>
          </a:p>
        </p:txBody>
      </p:sp>
      <p:pic>
        <p:nvPicPr>
          <p:cNvPr id="32782"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1844675"/>
            <a:ext cx="5754687" cy="287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8"/>
          <p:cNvSpPr>
            <a:spLocks noChangeArrowheads="1"/>
          </p:cNvSpPr>
          <p:nvPr/>
        </p:nvSpPr>
        <p:spPr bwMode="auto">
          <a:xfrm>
            <a:off x="468313" y="1768475"/>
            <a:ext cx="2551112" cy="2936875"/>
          </a:xfrm>
          <a:prstGeom prst="rect">
            <a:avLst/>
          </a:prstGeom>
          <a:solidFill>
            <a:srgbClr val="FFFF99">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lang="es-ES" altLang="en-US" sz="2800">
              <a:solidFill>
                <a:srgbClr val="0033CC"/>
              </a:solidFill>
            </a:endParaRPr>
          </a:p>
        </p:txBody>
      </p:sp>
      <p:sp>
        <p:nvSpPr>
          <p:cNvPr id="33795"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33796"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33797"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33798"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CE2C61EF-1F41-40AB-AA67-874E48D91EE3}" type="slidenum">
              <a:rPr kumimoji="0" lang="en-US" altLang="en-US" sz="1400" b="0" i="0">
                <a:solidFill>
                  <a:schemeClr val="tx1"/>
                </a:solidFill>
                <a:latin typeface="Tahoma" panose="020B0604030504040204" pitchFamily="34" charset="0"/>
              </a:rPr>
              <a:pPr algn="r" eaLnBrk="1" hangingPunct="1">
                <a:spcBef>
                  <a:spcPct val="0"/>
                </a:spcBef>
                <a:buClrTx/>
                <a:buFontTx/>
                <a:buNone/>
              </a:pPr>
              <a:t>21</a:t>
            </a:fld>
            <a:endParaRPr kumimoji="0" lang="en-US" altLang="en-US" sz="1400" b="0" i="0">
              <a:solidFill>
                <a:schemeClr val="tx1"/>
              </a:solidFill>
              <a:latin typeface="Tahoma" panose="020B0604030504040204" pitchFamily="34" charset="0"/>
            </a:endParaRPr>
          </a:p>
        </p:txBody>
      </p:sp>
      <p:sp>
        <p:nvSpPr>
          <p:cNvPr id="33799" name="Text Box 7"/>
          <p:cNvSpPr txBox="1">
            <a:spLocks noChangeArrowheads="1"/>
          </p:cNvSpPr>
          <p:nvPr/>
        </p:nvSpPr>
        <p:spPr bwMode="auto">
          <a:xfrm>
            <a:off x="179388" y="476250"/>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rgbClr val="990033"/>
                </a:solidFill>
                <a:latin typeface="Arial" panose="020B0604020202020204" pitchFamily="34" charset="0"/>
              </a:rPr>
              <a:t>12. Parafinas de mayor interés</a:t>
            </a:r>
          </a:p>
        </p:txBody>
      </p:sp>
      <p:sp>
        <p:nvSpPr>
          <p:cNvPr id="33800" name="Rectangle 3"/>
          <p:cNvSpPr>
            <a:spLocks noChangeArrowheads="1"/>
          </p:cNvSpPr>
          <p:nvPr/>
        </p:nvSpPr>
        <p:spPr bwMode="auto">
          <a:xfrm>
            <a:off x="3249613" y="1811338"/>
            <a:ext cx="56435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El </a:t>
            </a:r>
            <a:r>
              <a:rPr lang="es-ES" altLang="en-US" sz="1600" i="0">
                <a:latin typeface="Times New Roman" panose="02020603050405020304" pitchFamily="18" charset="0"/>
                <a:cs typeface="Times New Roman" panose="02020603050405020304" pitchFamily="18" charset="0"/>
                <a:sym typeface="Wingdings" panose="05000000000000000000" pitchFamily="2" charset="2"/>
              </a:rPr>
              <a:t>etano</a:t>
            </a:r>
            <a:r>
              <a:rPr lang="es-ES" altLang="en-US" sz="16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(C</a:t>
            </a:r>
            <a:r>
              <a:rPr lang="es-ES" altLang="en-US" sz="1600" b="0" i="0" baseline="-2500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2</a:t>
            </a:r>
            <a:r>
              <a:rPr lang="es-ES" altLang="en-US" sz="16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H</a:t>
            </a:r>
            <a:r>
              <a:rPr lang="es-ES" altLang="en-US" sz="1600" b="0" i="0" baseline="-2500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6</a:t>
            </a:r>
            <a:r>
              <a:rPr lang="es-ES" altLang="en-US" sz="16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tiene in</a:t>
            </a:r>
            <a:r>
              <a:rPr lang="es-ES" altLang="en-US" sz="1600" b="0" i="0">
                <a:solidFill>
                  <a:schemeClr val="tx1"/>
                </a:solidFill>
                <a:latin typeface="Times New Roman" panose="02020603050405020304" pitchFamily="18" charset="0"/>
              </a:rPr>
              <a:t>terés en la producción de etileno, que permite sintetizar varios compuestos secundarios</a:t>
            </a:r>
          </a:p>
        </p:txBody>
      </p:sp>
      <p:sp>
        <p:nvSpPr>
          <p:cNvPr id="33801" name="Rectangle 3"/>
          <p:cNvSpPr>
            <a:spLocks noChangeArrowheads="1"/>
          </p:cNvSpPr>
          <p:nvPr/>
        </p:nvSpPr>
        <p:spPr bwMode="auto">
          <a:xfrm>
            <a:off x="3249613" y="2532063"/>
            <a:ext cx="5643562"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b="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El </a:t>
            </a:r>
            <a:r>
              <a:rPr lang="es-ES" altLang="en-US" sz="160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propano</a:t>
            </a:r>
            <a:r>
              <a:rPr lang="es-ES" altLang="en-US" sz="1600" b="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 (C</a:t>
            </a:r>
            <a:r>
              <a:rPr lang="es-ES" altLang="en-US" sz="1600" b="0" i="0" baseline="-2500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3</a:t>
            </a:r>
            <a:r>
              <a:rPr lang="es-ES" altLang="en-US" sz="1600" b="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H</a:t>
            </a:r>
            <a:r>
              <a:rPr lang="es-ES" altLang="en-US" sz="1600" b="0" i="0" baseline="-2500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8</a:t>
            </a:r>
            <a:r>
              <a:rPr lang="es-ES" altLang="en-US" sz="1600" b="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 tiene m</a:t>
            </a:r>
            <a:r>
              <a:rPr lang="es-ES" altLang="en-US" sz="1600" b="0" i="0">
                <a:solidFill>
                  <a:srgbClr val="333333"/>
                </a:solidFill>
                <a:latin typeface="Times New Roman" panose="02020603050405020304" pitchFamily="18" charset="0"/>
              </a:rPr>
              <a:t>ayor interés que el </a:t>
            </a:r>
            <a:r>
              <a:rPr lang="es-ES" altLang="en-US" sz="1600" b="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etano en la industria petroquímica, por la presencia de hidrógenos secundarios en la molécula</a:t>
            </a:r>
          </a:p>
        </p:txBody>
      </p:sp>
      <p:sp>
        <p:nvSpPr>
          <p:cNvPr id="33802" name="Rectangle 3"/>
          <p:cNvSpPr>
            <a:spLocks noChangeArrowheads="1"/>
          </p:cNvSpPr>
          <p:nvPr/>
        </p:nvSpPr>
        <p:spPr bwMode="auto">
          <a:xfrm>
            <a:off x="3249613" y="3497263"/>
            <a:ext cx="56435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La mezcla pentano+hexano (C</a:t>
            </a:r>
            <a:r>
              <a:rPr lang="es-ES" altLang="en-US" sz="1600" b="0" i="0" baseline="-2500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5</a:t>
            </a:r>
            <a:r>
              <a:rPr lang="es-ES" altLang="en-US" sz="16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y C</a:t>
            </a:r>
            <a:r>
              <a:rPr lang="es-ES" altLang="en-US" sz="1600" b="0" i="0" baseline="-2500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6</a:t>
            </a:r>
            <a:r>
              <a:rPr lang="es-ES" altLang="en-US" sz="16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se llama </a:t>
            </a:r>
            <a:r>
              <a:rPr lang="es-ES" altLang="en-US" sz="1600" i="0">
                <a:latin typeface="Times New Roman" panose="02020603050405020304" pitchFamily="18" charset="0"/>
                <a:cs typeface="Times New Roman" panose="02020603050405020304" pitchFamily="18" charset="0"/>
                <a:sym typeface="Wingdings" panose="05000000000000000000" pitchFamily="2" charset="2"/>
              </a:rPr>
              <a:t>éter de petróleo</a:t>
            </a:r>
            <a:r>
              <a:rPr lang="es-ES" altLang="en-US" sz="16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y se usa como disolvente</a:t>
            </a:r>
          </a:p>
        </p:txBody>
      </p:sp>
      <p:sp>
        <p:nvSpPr>
          <p:cNvPr id="33803" name="Rectangle 15"/>
          <p:cNvSpPr>
            <a:spLocks noChangeArrowheads="1"/>
          </p:cNvSpPr>
          <p:nvPr/>
        </p:nvSpPr>
        <p:spPr bwMode="auto">
          <a:xfrm>
            <a:off x="973138" y="1773238"/>
            <a:ext cx="2303462"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Metano</a:t>
            </a:r>
          </a:p>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Etano</a:t>
            </a:r>
          </a:p>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Propano</a:t>
            </a:r>
          </a:p>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Éter de petróleo</a:t>
            </a:r>
          </a:p>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Nafta</a:t>
            </a:r>
          </a:p>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Aceites de parafina</a:t>
            </a:r>
          </a:p>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Parafina</a:t>
            </a:r>
          </a:p>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Gasolinas</a:t>
            </a:r>
          </a:p>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Gasóleo</a:t>
            </a:r>
          </a:p>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Lubricantes</a:t>
            </a:r>
          </a:p>
        </p:txBody>
      </p:sp>
      <p:sp>
        <p:nvSpPr>
          <p:cNvPr id="33804" name="Rectangle 15"/>
          <p:cNvSpPr>
            <a:spLocks noChangeArrowheads="1"/>
          </p:cNvSpPr>
          <p:nvPr/>
        </p:nvSpPr>
        <p:spPr bwMode="auto">
          <a:xfrm>
            <a:off x="468313" y="1341438"/>
            <a:ext cx="597535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000099"/>
                </a:solidFill>
                <a:latin typeface="Calibri" panose="020F0502020204030204" pitchFamily="34" charset="0"/>
              </a:rPr>
              <a:t>Familia de funciones orgánicas con aplicación industrial:</a:t>
            </a:r>
          </a:p>
        </p:txBody>
      </p:sp>
      <p:sp>
        <p:nvSpPr>
          <p:cNvPr id="33805" name="Line 18"/>
          <p:cNvSpPr>
            <a:spLocks noChangeShapeType="1"/>
          </p:cNvSpPr>
          <p:nvPr/>
        </p:nvSpPr>
        <p:spPr bwMode="auto">
          <a:xfrm>
            <a:off x="827088" y="1917700"/>
            <a:ext cx="0" cy="2519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3806" name="Rectangle 3"/>
          <p:cNvSpPr>
            <a:spLocks noChangeArrowheads="1"/>
          </p:cNvSpPr>
          <p:nvPr/>
        </p:nvSpPr>
        <p:spPr bwMode="auto">
          <a:xfrm>
            <a:off x="611188" y="2133600"/>
            <a:ext cx="4318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Tx/>
              <a:buFontTx/>
              <a:buNone/>
            </a:pPr>
            <a:r>
              <a:rPr lang="es-ES" altLang="en-US" sz="16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C</a:t>
            </a:r>
            <a:r>
              <a:rPr lang="es-ES" altLang="en-US" sz="1600" b="0" baseline="-2500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x</a:t>
            </a:r>
            <a:endParaRPr lang="es-ES" altLang="en-US" sz="1600" b="0">
              <a:solidFill>
                <a:srgbClr val="000099"/>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33807" name="Rectangle 3"/>
          <p:cNvSpPr>
            <a:spLocks noChangeArrowheads="1"/>
          </p:cNvSpPr>
          <p:nvPr/>
        </p:nvSpPr>
        <p:spPr bwMode="auto">
          <a:xfrm rot="-5400000">
            <a:off x="166688" y="3640138"/>
            <a:ext cx="1016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Tx/>
              <a:buFontTx/>
              <a:buNone/>
            </a:pPr>
            <a:r>
              <a:rPr lang="es-ES" altLang="en-US" sz="1400" b="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x</a:t>
            </a:r>
            <a:r>
              <a:rPr lang="es-ES" altLang="en-US" sz="14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creciente</a:t>
            </a:r>
          </a:p>
        </p:txBody>
      </p:sp>
      <p:sp>
        <p:nvSpPr>
          <p:cNvPr id="33808" name="Rectangle 3"/>
          <p:cNvSpPr>
            <a:spLocks noChangeArrowheads="1"/>
          </p:cNvSpPr>
          <p:nvPr/>
        </p:nvSpPr>
        <p:spPr bwMode="auto">
          <a:xfrm>
            <a:off x="3249613" y="4217988"/>
            <a:ext cx="56435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b="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La mezcla de parafinas C</a:t>
            </a:r>
            <a:r>
              <a:rPr lang="es-ES" altLang="en-US" sz="1600" b="0" i="0" baseline="-2500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7</a:t>
            </a:r>
            <a:r>
              <a:rPr lang="es-ES" altLang="en-US" sz="1600" b="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 – C</a:t>
            </a:r>
            <a:r>
              <a:rPr lang="es-ES" altLang="en-US" sz="1600" b="0" i="0" baseline="-2500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10</a:t>
            </a:r>
            <a:r>
              <a:rPr lang="es-ES" altLang="en-US" sz="1600" b="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 se denomina </a:t>
            </a:r>
            <a:r>
              <a:rPr lang="es-ES" altLang="en-US" sz="160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nafta</a:t>
            </a:r>
            <a:r>
              <a:rPr lang="es-ES" altLang="en-US" sz="1600" b="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 y se utilizan para producir productos energéticos y sintéticos</a:t>
            </a:r>
          </a:p>
        </p:txBody>
      </p:sp>
      <p:sp>
        <p:nvSpPr>
          <p:cNvPr id="33809" name="Rectangle 3"/>
          <p:cNvSpPr>
            <a:spLocks noChangeArrowheads="1"/>
          </p:cNvSpPr>
          <p:nvPr/>
        </p:nvSpPr>
        <p:spPr bwMode="auto">
          <a:xfrm>
            <a:off x="1476375" y="4938713"/>
            <a:ext cx="7416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Las mezclas C</a:t>
            </a:r>
            <a:r>
              <a:rPr lang="es-ES" altLang="en-US" sz="1600" b="0" i="0" baseline="-2500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13</a:t>
            </a:r>
            <a:r>
              <a:rPr lang="es-ES" altLang="en-US" sz="16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a C</a:t>
            </a:r>
            <a:r>
              <a:rPr lang="es-ES" altLang="en-US" sz="1600" b="0" i="0" baseline="-2500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20</a:t>
            </a:r>
            <a:r>
              <a:rPr lang="es-ES" altLang="en-US" sz="16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constituyen los </a:t>
            </a:r>
            <a:r>
              <a:rPr lang="es-ES" altLang="en-US" sz="1600" i="0">
                <a:latin typeface="Times New Roman" panose="02020603050405020304" pitchFamily="18" charset="0"/>
                <a:cs typeface="Times New Roman" panose="02020603050405020304" pitchFamily="18" charset="0"/>
                <a:sym typeface="Wingdings" panose="05000000000000000000" pitchFamily="2" charset="2"/>
              </a:rPr>
              <a:t>aceites de parafina</a:t>
            </a:r>
            <a:r>
              <a:rPr lang="es-ES" altLang="en-US" sz="16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y se usan para síntesis de alcoholes y ácidos grasos empleados en la fabricación de detergentes</a:t>
            </a:r>
          </a:p>
        </p:txBody>
      </p:sp>
      <p:sp>
        <p:nvSpPr>
          <p:cNvPr id="33810" name="Rectangle 3"/>
          <p:cNvSpPr>
            <a:spLocks noChangeArrowheads="1"/>
          </p:cNvSpPr>
          <p:nvPr/>
        </p:nvSpPr>
        <p:spPr bwMode="auto">
          <a:xfrm>
            <a:off x="1476375" y="5661025"/>
            <a:ext cx="74168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b="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La </a:t>
            </a:r>
            <a:r>
              <a:rPr lang="es-ES" altLang="en-US" sz="160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parafina</a:t>
            </a:r>
            <a:r>
              <a:rPr lang="es-ES" altLang="en-US" sz="1600" b="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 es un sólido formado por una mezcla de C</a:t>
            </a:r>
            <a:r>
              <a:rPr lang="es-ES" altLang="en-US" sz="1600" b="0" i="0" baseline="-2500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22</a:t>
            </a:r>
            <a:r>
              <a:rPr lang="es-ES" altLang="en-US" sz="1600" b="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 a C</a:t>
            </a:r>
            <a:r>
              <a:rPr lang="es-ES" altLang="en-US" sz="1600" b="0" i="0" baseline="-2500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35</a:t>
            </a:r>
            <a:r>
              <a:rPr lang="es-ES" altLang="en-US" sz="1600" b="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 y es la más dura y cristalina formada por cadenas lineales. Las de mayor tamaño C</a:t>
            </a:r>
            <a:r>
              <a:rPr lang="es-ES" altLang="en-US" sz="1600" b="0" i="0" baseline="-2500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30</a:t>
            </a:r>
            <a:r>
              <a:rPr lang="es-ES" altLang="en-US" sz="1600" b="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 – C</a:t>
            </a:r>
            <a:r>
              <a:rPr lang="es-ES" altLang="en-US" sz="1600" b="0" i="0" baseline="-2500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75</a:t>
            </a:r>
            <a:r>
              <a:rPr lang="es-ES" altLang="en-US" sz="1600" b="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 se usan como bases viscosas de aceites lubricante</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3481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3482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3482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6F3965E6-2E4E-477B-B7ED-2F8D90F8DDAA}" type="slidenum">
              <a:rPr kumimoji="0" lang="en-US" altLang="en-US" sz="1400" b="0" i="0">
                <a:solidFill>
                  <a:schemeClr val="tx1"/>
                </a:solidFill>
                <a:latin typeface="Tahoma" panose="020B0604030504040204" pitchFamily="34" charset="0"/>
              </a:rPr>
              <a:pPr algn="r" eaLnBrk="1" hangingPunct="1">
                <a:spcBef>
                  <a:spcPct val="0"/>
                </a:spcBef>
                <a:buClrTx/>
                <a:buFontTx/>
                <a:buNone/>
              </a:pPr>
              <a:t>22</a:t>
            </a:fld>
            <a:endParaRPr kumimoji="0" lang="en-US" altLang="en-US" sz="1400" b="0" i="0">
              <a:solidFill>
                <a:schemeClr val="tx1"/>
              </a:solidFill>
              <a:latin typeface="Tahoma" panose="020B0604030504040204" pitchFamily="34" charset="0"/>
            </a:endParaRPr>
          </a:p>
        </p:txBody>
      </p:sp>
      <p:sp>
        <p:nvSpPr>
          <p:cNvPr id="34822" name="Rectangle 15"/>
          <p:cNvSpPr>
            <a:spLocks noChangeArrowheads="1"/>
          </p:cNvSpPr>
          <p:nvPr/>
        </p:nvSpPr>
        <p:spPr bwMode="auto">
          <a:xfrm>
            <a:off x="468313" y="1341438"/>
            <a:ext cx="7704137"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000099"/>
                </a:solidFill>
                <a:latin typeface="Calibri" panose="020F0502020204030204" pitchFamily="34" charset="0"/>
              </a:rPr>
              <a:t>Producción de productos a partir de la nafta a nivel industrial:</a:t>
            </a:r>
          </a:p>
        </p:txBody>
      </p:sp>
      <p:pic>
        <p:nvPicPr>
          <p:cNvPr id="34823"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916113"/>
            <a:ext cx="6496050" cy="409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4" name="Text Box 7"/>
          <p:cNvSpPr txBox="1">
            <a:spLocks noChangeArrowheads="1"/>
          </p:cNvSpPr>
          <p:nvPr/>
        </p:nvSpPr>
        <p:spPr bwMode="auto">
          <a:xfrm>
            <a:off x="179388" y="476250"/>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rgbClr val="990033"/>
                </a:solidFill>
                <a:latin typeface="Arial" panose="020B0604020202020204" pitchFamily="34" charset="0"/>
              </a:rPr>
              <a:t>12. Parafinas de mayor interés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3584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3584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3584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A44ADE96-2986-4935-84FB-3463185B46C0}" type="slidenum">
              <a:rPr kumimoji="0" lang="en-US" altLang="en-US" sz="1400" b="0" i="0">
                <a:solidFill>
                  <a:schemeClr val="tx1"/>
                </a:solidFill>
                <a:latin typeface="Tahoma" panose="020B0604030504040204" pitchFamily="34" charset="0"/>
              </a:rPr>
              <a:pPr algn="r" eaLnBrk="1" hangingPunct="1">
                <a:spcBef>
                  <a:spcPct val="0"/>
                </a:spcBef>
                <a:buClrTx/>
                <a:buFontTx/>
                <a:buNone/>
              </a:pPr>
              <a:t>23</a:t>
            </a:fld>
            <a:endParaRPr kumimoji="0" lang="en-US" altLang="en-US" sz="1400" b="0" i="0">
              <a:solidFill>
                <a:schemeClr val="tx1"/>
              </a:solidFill>
              <a:latin typeface="Tahoma" panose="020B0604030504040204" pitchFamily="34" charset="0"/>
            </a:endParaRPr>
          </a:p>
        </p:txBody>
      </p:sp>
      <p:sp>
        <p:nvSpPr>
          <p:cNvPr id="35846" name="Rectangle 3"/>
          <p:cNvSpPr>
            <a:spLocks noChangeArrowheads="1"/>
          </p:cNvSpPr>
          <p:nvPr/>
        </p:nvSpPr>
        <p:spPr bwMode="auto">
          <a:xfrm>
            <a:off x="539750" y="1341438"/>
            <a:ext cx="4395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i="0">
                <a:latin typeface="Calibri" panose="020F0502020204030204" pitchFamily="34" charset="0"/>
              </a:rPr>
              <a:t> Gasolinas</a:t>
            </a:r>
          </a:p>
        </p:txBody>
      </p:sp>
      <p:sp>
        <p:nvSpPr>
          <p:cNvPr id="35847" name="Rectangle 15"/>
          <p:cNvSpPr>
            <a:spLocks noChangeArrowheads="1"/>
          </p:cNvSpPr>
          <p:nvPr/>
        </p:nvSpPr>
        <p:spPr bwMode="auto">
          <a:xfrm>
            <a:off x="893763" y="1773238"/>
            <a:ext cx="5694362" cy="91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000099"/>
                </a:solidFill>
                <a:latin typeface="Calibri" panose="020F0502020204030204" pitchFamily="34" charset="0"/>
              </a:rPr>
              <a:t>El rendimiento de un motor de combustión de gasolina depende de la </a:t>
            </a:r>
            <a:r>
              <a:rPr kumimoji="0" lang="es-ES" altLang="en-US" sz="1800">
                <a:solidFill>
                  <a:srgbClr val="000099"/>
                </a:solidFill>
                <a:latin typeface="Calibri" panose="020F0502020204030204" pitchFamily="34" charset="0"/>
              </a:rPr>
              <a:t>relación de compresión</a:t>
            </a:r>
            <a:r>
              <a:rPr kumimoji="0" lang="es-ES" altLang="en-US" sz="1800" b="0" i="0">
                <a:solidFill>
                  <a:srgbClr val="000099"/>
                </a:solidFill>
                <a:latin typeface="Calibri" panose="020F0502020204030204" pitchFamily="34" charset="0"/>
              </a:rPr>
              <a:t> = relación entre volúmenes inicial y final de la mezcla aire/carburante. </a:t>
            </a:r>
            <a:endParaRPr kumimoji="0" lang="el-GR" altLang="en-US" sz="1800" b="0" i="0">
              <a:solidFill>
                <a:srgbClr val="000099"/>
              </a:solidFill>
              <a:latin typeface="Calibri" panose="020F0502020204030204" pitchFamily="34" charset="0"/>
              <a:cs typeface="Times New Roman" panose="02020603050405020304" pitchFamily="18" charset="0"/>
            </a:endParaRPr>
          </a:p>
        </p:txBody>
      </p:sp>
      <p:pic>
        <p:nvPicPr>
          <p:cNvPr id="35848" name="Picture 12" descr="http://www.omicrono.com/wp-content/uploads/2011/08/gasolin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125" y="620713"/>
            <a:ext cx="235585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9" name="Rectangle 3"/>
          <p:cNvSpPr>
            <a:spLocks noChangeArrowheads="1"/>
          </p:cNvSpPr>
          <p:nvPr/>
        </p:nvSpPr>
        <p:spPr bwMode="auto">
          <a:xfrm>
            <a:off x="1330325" y="2781300"/>
            <a:ext cx="6986588"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006600"/>
              </a:buClr>
              <a:buFont typeface="Calibri" panose="020F0502020204030204" pitchFamily="34" charset="0"/>
              <a:buChar char="→"/>
            </a:pPr>
            <a:r>
              <a:rPr lang="es-ES" altLang="en-US" sz="1600" b="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Valores elevados producen detonación del motor (</a:t>
            </a:r>
            <a:r>
              <a:rPr lang="es-ES" altLang="en-US" sz="1600" b="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knocking</a:t>
            </a:r>
            <a:r>
              <a:rPr lang="es-ES" altLang="en-US" sz="1600" b="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 que causa un desgaste excesivo en el motor y un gran consumo de gasolina. Por ello, se usan gasolinas con poder antidetonante</a:t>
            </a:r>
            <a:endParaRPr lang="es-ES" altLang="en-US" sz="1600" b="0" i="0">
              <a:solidFill>
                <a:srgbClr val="333333"/>
              </a:solidFill>
              <a:latin typeface="Times New Roman" panose="02020603050405020304" pitchFamily="18" charset="0"/>
            </a:endParaRPr>
          </a:p>
        </p:txBody>
      </p:sp>
      <p:sp>
        <p:nvSpPr>
          <p:cNvPr id="35850" name="Rectangle 15"/>
          <p:cNvSpPr>
            <a:spLocks noChangeArrowheads="1"/>
          </p:cNvSpPr>
          <p:nvPr/>
        </p:nvSpPr>
        <p:spPr bwMode="auto">
          <a:xfrm>
            <a:off x="893763" y="3716338"/>
            <a:ext cx="77819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600" b="0" i="0">
                <a:solidFill>
                  <a:srgbClr val="000099"/>
                </a:solidFill>
                <a:latin typeface="Calibri" panose="020F0502020204030204" pitchFamily="34" charset="0"/>
              </a:rPr>
              <a:t>La capacidad antidetonante de la gasolina se mide por el </a:t>
            </a:r>
            <a:r>
              <a:rPr kumimoji="0" lang="es-ES" altLang="en-US" sz="1600">
                <a:solidFill>
                  <a:srgbClr val="000099"/>
                </a:solidFill>
                <a:latin typeface="Calibri" panose="020F0502020204030204" pitchFamily="34" charset="0"/>
              </a:rPr>
              <a:t>índice de octano</a:t>
            </a:r>
            <a:r>
              <a:rPr kumimoji="0" lang="es-ES" altLang="en-US" sz="1600" b="0" i="0">
                <a:solidFill>
                  <a:srgbClr val="000099"/>
                </a:solidFill>
                <a:latin typeface="Calibri" panose="020F0502020204030204" pitchFamily="34" charset="0"/>
              </a:rPr>
              <a:t>. Se determina comparando su poder detonante con una mezcla de dos materiales de referencia: n-heptano (gran poder detonante) y 2,2,4-trimetilpentano-isoctano (resistente a la detonación)</a:t>
            </a:r>
            <a:endParaRPr kumimoji="0" lang="el-GR" altLang="en-US" sz="1600" b="0" i="0">
              <a:solidFill>
                <a:srgbClr val="000099"/>
              </a:solidFill>
              <a:latin typeface="Calibri" panose="020F0502020204030204" pitchFamily="34" charset="0"/>
              <a:cs typeface="Times New Roman" panose="02020603050405020304" pitchFamily="18" charset="0"/>
            </a:endParaRPr>
          </a:p>
        </p:txBody>
      </p:sp>
      <p:sp>
        <p:nvSpPr>
          <p:cNvPr id="35851" name="Rectangle 3"/>
          <p:cNvSpPr>
            <a:spLocks noChangeArrowheads="1"/>
          </p:cNvSpPr>
          <p:nvPr/>
        </p:nvSpPr>
        <p:spPr bwMode="auto">
          <a:xfrm>
            <a:off x="1330325" y="4864100"/>
            <a:ext cx="7489825" cy="136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006600"/>
              </a:buClr>
              <a:buFont typeface="Calibri" panose="020F0502020204030204" pitchFamily="34" charset="0"/>
              <a:buChar char="→"/>
            </a:pPr>
            <a:r>
              <a:rPr lang="es-ES" altLang="en-US" sz="1600" b="0" i="0">
                <a:solidFill>
                  <a:srgbClr val="FF0000"/>
                </a:solidFill>
                <a:latin typeface="Calibri" panose="020F0502020204030204" pitchFamily="34" charset="0"/>
                <a:cs typeface="Times New Roman" panose="02020603050405020304" pitchFamily="18" charset="0"/>
                <a:sym typeface="Wingdings" panose="05000000000000000000" pitchFamily="2" charset="2"/>
              </a:rPr>
              <a:t> Ejemplo:</a:t>
            </a:r>
            <a:r>
              <a:rPr lang="es-ES" altLang="en-US" sz="1600" b="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 Si la gasolina a ensayar se comporta como una mezcla de 25% de n-heptano y 75% de trimetilpentano, se dice que tiene un índice de octano de 75. </a:t>
            </a:r>
          </a:p>
          <a:p>
            <a:pPr eaLnBrk="1" hangingPunct="1">
              <a:buClr>
                <a:srgbClr val="006600"/>
              </a:buClr>
              <a:buFont typeface="Calibri" panose="020F0502020204030204" pitchFamily="34" charset="0"/>
              <a:buChar char="→"/>
            </a:pPr>
            <a:r>
              <a:rPr lang="es-ES" altLang="en-US" sz="1600" b="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 Los hidrocarburos lineales tienen índices de octano bajos; los ramificados y alicíclicos lo tienen alto; y aún más alto para los aromáticos. Por eso se somete a hidrocarburos saturados y cicloalcanos a reformado para hacerlos aromáticos</a:t>
            </a:r>
            <a:endParaRPr lang="es-ES" altLang="en-US" sz="1600" b="0" i="0">
              <a:solidFill>
                <a:srgbClr val="333333"/>
              </a:solidFill>
              <a:latin typeface="Times New Roman" panose="02020603050405020304" pitchFamily="18" charset="0"/>
            </a:endParaRPr>
          </a:p>
        </p:txBody>
      </p:sp>
      <p:sp>
        <p:nvSpPr>
          <p:cNvPr id="35852" name="Text Box 7"/>
          <p:cNvSpPr txBox="1">
            <a:spLocks noChangeArrowheads="1"/>
          </p:cNvSpPr>
          <p:nvPr/>
        </p:nvSpPr>
        <p:spPr bwMode="auto">
          <a:xfrm>
            <a:off x="179388" y="476250"/>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rgbClr val="990033"/>
                </a:solidFill>
                <a:latin typeface="Arial" panose="020B0604020202020204" pitchFamily="34" charset="0"/>
              </a:rPr>
              <a:t>12. Parafinas de mayor interés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3686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3686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3686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77A89626-CCEF-49E1-B1B9-6ED45B648D9B}" type="slidenum">
              <a:rPr kumimoji="0" lang="en-US" altLang="en-US" sz="1400" b="0" i="0">
                <a:solidFill>
                  <a:schemeClr val="tx1"/>
                </a:solidFill>
                <a:latin typeface="Tahoma" panose="020B0604030504040204" pitchFamily="34" charset="0"/>
              </a:rPr>
              <a:pPr algn="r" eaLnBrk="1" hangingPunct="1">
                <a:spcBef>
                  <a:spcPct val="0"/>
                </a:spcBef>
                <a:buClrTx/>
                <a:buFontTx/>
                <a:buNone/>
              </a:pPr>
              <a:t>24</a:t>
            </a:fld>
            <a:endParaRPr kumimoji="0" lang="en-US" altLang="en-US" sz="1400" b="0" i="0">
              <a:solidFill>
                <a:schemeClr val="tx1"/>
              </a:solidFill>
              <a:latin typeface="Tahoma" panose="020B0604030504040204" pitchFamily="34" charset="0"/>
            </a:endParaRPr>
          </a:p>
        </p:txBody>
      </p:sp>
      <p:sp>
        <p:nvSpPr>
          <p:cNvPr id="36870" name="Rectangle 15"/>
          <p:cNvSpPr>
            <a:spLocks noChangeArrowheads="1"/>
          </p:cNvSpPr>
          <p:nvPr/>
        </p:nvSpPr>
        <p:spPr bwMode="auto">
          <a:xfrm>
            <a:off x="900113" y="1628775"/>
            <a:ext cx="7993062"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000099"/>
                </a:solidFill>
                <a:latin typeface="Calibri" panose="020F0502020204030204" pitchFamily="34" charset="0"/>
              </a:rPr>
              <a:t>Se fabrican gasolinas con índices de octano &gt; 100. Aditivos como el Pb (CH</a:t>
            </a:r>
            <a:r>
              <a:rPr kumimoji="0" lang="es-ES" altLang="en-US" sz="1800" b="0" i="0" baseline="-25000">
                <a:solidFill>
                  <a:srgbClr val="000099"/>
                </a:solidFill>
                <a:latin typeface="Calibri" panose="020F0502020204030204" pitchFamily="34" charset="0"/>
              </a:rPr>
              <a:t>2</a:t>
            </a:r>
            <a:r>
              <a:rPr kumimoji="0" lang="es-ES" altLang="en-US" sz="1800" b="0" i="0">
                <a:solidFill>
                  <a:srgbClr val="000099"/>
                </a:solidFill>
                <a:latin typeface="Calibri" panose="020F0502020204030204" pitchFamily="34" charset="0"/>
              </a:rPr>
              <a:t>-CH</a:t>
            </a:r>
            <a:r>
              <a:rPr kumimoji="0" lang="es-ES" altLang="en-US" sz="1800" b="0" i="0" baseline="-25000">
                <a:solidFill>
                  <a:srgbClr val="000099"/>
                </a:solidFill>
                <a:latin typeface="Calibri" panose="020F0502020204030204" pitchFamily="34" charset="0"/>
              </a:rPr>
              <a:t>3</a:t>
            </a:r>
            <a:r>
              <a:rPr kumimoji="0" lang="es-ES" altLang="en-US" sz="1800" b="0" i="0">
                <a:solidFill>
                  <a:srgbClr val="000099"/>
                </a:solidFill>
                <a:latin typeface="Calibri" panose="020F0502020204030204" pitchFamily="34" charset="0"/>
              </a:rPr>
              <a:t>)</a:t>
            </a:r>
            <a:r>
              <a:rPr kumimoji="0" lang="es-ES" altLang="en-US" sz="1800" b="0" i="0" baseline="-25000">
                <a:solidFill>
                  <a:srgbClr val="000099"/>
                </a:solidFill>
                <a:latin typeface="Calibri" panose="020F0502020204030204" pitchFamily="34" charset="0"/>
              </a:rPr>
              <a:t>4</a:t>
            </a:r>
            <a:r>
              <a:rPr kumimoji="0" lang="es-ES" altLang="en-US" sz="1800" b="0" i="0">
                <a:solidFill>
                  <a:srgbClr val="000099"/>
                </a:solidFill>
                <a:latin typeface="Calibri" panose="020F0502020204030204" pitchFamily="34" charset="0"/>
              </a:rPr>
              <a:t> reducen el poder detonante y aumentan el índice de octano</a:t>
            </a:r>
          </a:p>
        </p:txBody>
      </p:sp>
      <p:sp>
        <p:nvSpPr>
          <p:cNvPr id="36871"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rgbClr val="990033"/>
                </a:solidFill>
                <a:latin typeface="Arial" panose="020B0604020202020204" pitchFamily="34" charset="0"/>
              </a:rPr>
              <a:t>12. Parafinas de mayor interés</a:t>
            </a:r>
            <a:endParaRPr kumimoji="0" lang="es-ES" altLang="en-US" sz="2000" b="0" i="0">
              <a:solidFill>
                <a:schemeClr val="accent1"/>
              </a:solidFill>
              <a:latin typeface="Arial" panose="020B0604020202020204" pitchFamily="34" charset="0"/>
            </a:endParaRP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Gasolinas</a:t>
            </a:r>
          </a:p>
        </p:txBody>
      </p:sp>
      <p:sp>
        <p:nvSpPr>
          <p:cNvPr id="36872" name="Rectangle 3"/>
          <p:cNvSpPr>
            <a:spLocks noChangeArrowheads="1"/>
          </p:cNvSpPr>
          <p:nvPr/>
        </p:nvSpPr>
        <p:spPr bwMode="auto">
          <a:xfrm>
            <a:off x="1268413" y="2349500"/>
            <a:ext cx="7272337" cy="136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Tx/>
              <a:buFontTx/>
              <a:buChar char="–"/>
            </a:pPr>
            <a:r>
              <a:rPr lang="es-ES" altLang="en-US" sz="1600" b="0" i="0">
                <a:solidFill>
                  <a:srgbClr val="333333"/>
                </a:solidFill>
                <a:latin typeface="Times New Roman" panose="02020603050405020304" pitchFamily="18" charset="0"/>
              </a:rPr>
              <a:t>Se han buscado otras sustancias alternativas al plomo por sus efectos tóxicos: compuestos oxigenados como alcoholes y éteres también tienen buenas propiedades antidetonantes y se pueden mezclar con las gasolinas. </a:t>
            </a:r>
          </a:p>
          <a:p>
            <a:pPr eaLnBrk="1" hangingPunct="1">
              <a:buClrTx/>
              <a:buFontTx/>
              <a:buChar char="–"/>
            </a:pPr>
            <a:r>
              <a:rPr lang="es-ES" altLang="en-US" sz="1600" b="0" i="0">
                <a:solidFill>
                  <a:srgbClr val="333333"/>
                </a:solidFill>
                <a:latin typeface="Times New Roman" panose="02020603050405020304" pitchFamily="18" charset="0"/>
              </a:rPr>
              <a:t>Los mejores resultados con metil-tercbutil-éter (MTBE) y alcohol terc-butílico (TBA)</a:t>
            </a:r>
          </a:p>
        </p:txBody>
      </p:sp>
      <p:sp>
        <p:nvSpPr>
          <p:cNvPr id="36873" name="Rectangle 15"/>
          <p:cNvSpPr>
            <a:spLocks noChangeArrowheads="1"/>
          </p:cNvSpPr>
          <p:nvPr/>
        </p:nvSpPr>
        <p:spPr bwMode="auto">
          <a:xfrm>
            <a:off x="900113" y="3860800"/>
            <a:ext cx="7993062"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000099"/>
                </a:solidFill>
                <a:latin typeface="Calibri" panose="020F0502020204030204" pitchFamily="34" charset="0"/>
              </a:rPr>
              <a:t>La gasolina se puede obtener sintéticamente (proceso Fischer-Tropsch, desarrollado en Alemania en la II GM) a partir del gás de síntesis. </a:t>
            </a:r>
          </a:p>
        </p:txBody>
      </p:sp>
      <p:pic>
        <p:nvPicPr>
          <p:cNvPr id="36874"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4581525"/>
            <a:ext cx="449580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5" name="Rectangle 3"/>
          <p:cNvSpPr>
            <a:spLocks noChangeArrowheads="1"/>
          </p:cNvSpPr>
          <p:nvPr/>
        </p:nvSpPr>
        <p:spPr bwMode="auto">
          <a:xfrm>
            <a:off x="1268413" y="5013325"/>
            <a:ext cx="7407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Tx/>
              <a:buFontTx/>
              <a:buChar char="–"/>
            </a:pPr>
            <a:r>
              <a:rPr lang="es-ES" altLang="en-US" sz="1600" b="0" i="0">
                <a:solidFill>
                  <a:srgbClr val="333333"/>
                </a:solidFill>
                <a:latin typeface="Times New Roman" panose="02020603050405020304" pitchFamily="18" charset="0"/>
              </a:rPr>
              <a:t>Su índice de octano es bajo por lo que deben someterse a reformado posteriormente</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3789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3789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3789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EBE1D5D3-22CB-47BA-B036-59411E3E5DD9}" type="slidenum">
              <a:rPr kumimoji="0" lang="en-US" altLang="en-US" sz="1400" b="0" i="0">
                <a:solidFill>
                  <a:schemeClr val="tx1"/>
                </a:solidFill>
                <a:latin typeface="Tahoma" panose="020B0604030504040204" pitchFamily="34" charset="0"/>
              </a:rPr>
              <a:pPr algn="r" eaLnBrk="1" hangingPunct="1">
                <a:spcBef>
                  <a:spcPct val="0"/>
                </a:spcBef>
                <a:buClrTx/>
                <a:buFontTx/>
                <a:buNone/>
              </a:pPr>
              <a:t>25</a:t>
            </a:fld>
            <a:endParaRPr kumimoji="0" lang="en-US" altLang="en-US" sz="1400" b="0" i="0">
              <a:solidFill>
                <a:schemeClr val="tx1"/>
              </a:solidFill>
              <a:latin typeface="Tahoma" panose="020B0604030504040204" pitchFamily="34" charset="0"/>
            </a:endParaRPr>
          </a:p>
        </p:txBody>
      </p:sp>
      <p:sp>
        <p:nvSpPr>
          <p:cNvPr id="37894" name="Rectangle 3"/>
          <p:cNvSpPr>
            <a:spLocks noChangeArrowheads="1"/>
          </p:cNvSpPr>
          <p:nvPr/>
        </p:nvSpPr>
        <p:spPr bwMode="auto">
          <a:xfrm>
            <a:off x="539750" y="1341438"/>
            <a:ext cx="4395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i="0">
                <a:latin typeface="Calibri" panose="020F0502020204030204" pitchFamily="34" charset="0"/>
              </a:rPr>
              <a:t> Gasóleo</a:t>
            </a:r>
          </a:p>
        </p:txBody>
      </p:sp>
      <p:sp>
        <p:nvSpPr>
          <p:cNvPr id="37895" name="Rectangle 15"/>
          <p:cNvSpPr>
            <a:spLocks noChangeArrowheads="1"/>
          </p:cNvSpPr>
          <p:nvPr/>
        </p:nvSpPr>
        <p:spPr bwMode="auto">
          <a:xfrm>
            <a:off x="893763" y="1773238"/>
            <a:ext cx="6054725" cy="126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000099"/>
                </a:solidFill>
                <a:latin typeface="Calibri" panose="020F0502020204030204" pitchFamily="34" charset="0"/>
              </a:rPr>
              <a:t>El gasóleo es la fracción del petróleo comprendida entre C</a:t>
            </a:r>
            <a:r>
              <a:rPr kumimoji="0" lang="es-ES" altLang="en-US" sz="1800" b="0" i="0" baseline="-25000">
                <a:solidFill>
                  <a:srgbClr val="000099"/>
                </a:solidFill>
                <a:latin typeface="Calibri" panose="020F0502020204030204" pitchFamily="34" charset="0"/>
              </a:rPr>
              <a:t>15</a:t>
            </a:r>
            <a:r>
              <a:rPr kumimoji="0" lang="es-ES" altLang="en-US" sz="1800" b="0" i="0">
                <a:solidFill>
                  <a:srgbClr val="000099"/>
                </a:solidFill>
                <a:latin typeface="Calibri" panose="020F0502020204030204" pitchFamily="34" charset="0"/>
              </a:rPr>
              <a:t> – C</a:t>
            </a:r>
            <a:r>
              <a:rPr kumimoji="0" lang="es-ES" altLang="en-US" sz="1800" b="0" i="0" baseline="-25000">
                <a:solidFill>
                  <a:srgbClr val="000099"/>
                </a:solidFill>
                <a:latin typeface="Calibri" panose="020F0502020204030204" pitchFamily="34" charset="0"/>
              </a:rPr>
              <a:t>25</a:t>
            </a:r>
            <a:r>
              <a:rPr kumimoji="0" lang="es-ES" altLang="en-US" sz="1800" b="0" i="0">
                <a:solidFill>
                  <a:srgbClr val="000099"/>
                </a:solidFill>
                <a:latin typeface="Calibri" panose="020F0502020204030204" pitchFamily="34" charset="0"/>
              </a:rPr>
              <a:t> y se usa en motores de encendido rápido por compresión (Diesel) y para calefacción. </a:t>
            </a:r>
          </a:p>
          <a:p>
            <a:pPr eaLnBrk="1" hangingPunct="1">
              <a:spcBef>
                <a:spcPts val="600"/>
              </a:spcBef>
              <a:buClr>
                <a:srgbClr val="FF0000"/>
              </a:buClr>
            </a:pPr>
            <a:r>
              <a:rPr kumimoji="0" lang="es-ES" altLang="en-US" sz="1800" b="0" i="0">
                <a:solidFill>
                  <a:srgbClr val="000099"/>
                </a:solidFill>
                <a:latin typeface="Calibri" panose="020F0502020204030204" pitchFamily="34" charset="0"/>
              </a:rPr>
              <a:t>Tres tipos de gasóleo: doméstico, de automoción y agrícola.</a:t>
            </a:r>
            <a:endParaRPr kumimoji="0" lang="el-GR" altLang="en-US" sz="1800" b="0" i="0">
              <a:solidFill>
                <a:srgbClr val="000099"/>
              </a:solidFill>
              <a:latin typeface="Calibri" panose="020F0502020204030204" pitchFamily="34" charset="0"/>
              <a:cs typeface="Times New Roman" panose="02020603050405020304" pitchFamily="18" charset="0"/>
            </a:endParaRPr>
          </a:p>
        </p:txBody>
      </p:sp>
      <p:sp>
        <p:nvSpPr>
          <p:cNvPr id="37896" name="Rectangle 15"/>
          <p:cNvSpPr>
            <a:spLocks noChangeArrowheads="1"/>
          </p:cNvSpPr>
          <p:nvPr/>
        </p:nvSpPr>
        <p:spPr bwMode="auto">
          <a:xfrm>
            <a:off x="1035050" y="3068638"/>
            <a:ext cx="5913438"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600" b="0" i="0">
                <a:latin typeface="Calibri" panose="020F0502020204030204" pitchFamily="34" charset="0"/>
              </a:rPr>
              <a:t>La velocidad de combustión del gasóleo de automoción influye en el rendimiento y duracón del motor. Si es baja, se puede acumular en el interior, y si es muy alta origina una presión excesiva (</a:t>
            </a:r>
            <a:r>
              <a:rPr kumimoji="0" lang="es-ES" altLang="en-US" sz="1600" b="0">
                <a:latin typeface="Calibri" panose="020F0502020204030204" pitchFamily="34" charset="0"/>
              </a:rPr>
              <a:t>diesel knocking</a:t>
            </a:r>
            <a:r>
              <a:rPr kumimoji="0" lang="es-ES" altLang="en-US" sz="1600" b="0" i="0">
                <a:latin typeface="Calibri" panose="020F0502020204030204" pitchFamily="34" charset="0"/>
              </a:rPr>
              <a:t>, similar a la detonación en gasolinas). </a:t>
            </a:r>
          </a:p>
          <a:p>
            <a:pPr eaLnBrk="1" hangingPunct="1">
              <a:spcBef>
                <a:spcPts val="600"/>
              </a:spcBef>
              <a:buClr>
                <a:srgbClr val="FF0000"/>
              </a:buClr>
            </a:pPr>
            <a:r>
              <a:rPr kumimoji="0" lang="es-ES" altLang="en-US" sz="1600" b="0" i="0">
                <a:latin typeface="Calibri" panose="020F0502020204030204" pitchFamily="34" charset="0"/>
              </a:rPr>
              <a:t>Este comportamiento se mide por el </a:t>
            </a:r>
            <a:r>
              <a:rPr kumimoji="0" lang="es-ES" altLang="en-US" sz="1600" i="0">
                <a:latin typeface="Calibri" panose="020F0502020204030204" pitchFamily="34" charset="0"/>
              </a:rPr>
              <a:t>índice de cetano</a:t>
            </a:r>
            <a:r>
              <a:rPr kumimoji="0" lang="es-ES" altLang="en-US" sz="1600" b="0" i="0">
                <a:latin typeface="Calibri" panose="020F0502020204030204" pitchFamily="34" charset="0"/>
              </a:rPr>
              <a:t>, equivalente al de octano en gasolinas. La escala 100-0 se define a partir de dos parafina: el cetano (C</a:t>
            </a:r>
            <a:r>
              <a:rPr kumimoji="0" lang="es-ES" altLang="en-US" sz="1600" b="0" i="0" baseline="-25000">
                <a:latin typeface="Calibri" panose="020F0502020204030204" pitchFamily="34" charset="0"/>
              </a:rPr>
              <a:t>16</a:t>
            </a:r>
            <a:r>
              <a:rPr kumimoji="0" lang="es-ES" altLang="en-US" sz="1600" b="0" i="0">
                <a:latin typeface="Calibri" panose="020F0502020204030204" pitchFamily="34" charset="0"/>
              </a:rPr>
              <a:t>) con índice igual a 100 (bajo tiempo de retraso a la combustión)  y el </a:t>
            </a:r>
            <a:r>
              <a:rPr kumimoji="0" lang="el-GR" altLang="en-US" sz="1600" b="0" i="0">
                <a:latin typeface="Calibri" panose="020F0502020204030204" pitchFamily="34" charset="0"/>
                <a:cs typeface="Calibri" panose="020F0502020204030204" pitchFamily="34" charset="0"/>
              </a:rPr>
              <a:t>α</a:t>
            </a:r>
            <a:r>
              <a:rPr kumimoji="0" lang="es-ES" altLang="en-US" sz="1600" b="0" i="0">
                <a:latin typeface="Calibri" panose="020F0502020204030204" pitchFamily="34" charset="0"/>
                <a:cs typeface="Calibri" panose="020F0502020204030204" pitchFamily="34" charset="0"/>
              </a:rPr>
              <a:t>-metil naftaleno con índice igual a 0 (que produce el indeseado knocking). El índice de cetano en gasóleos de automoción oscila entre 46 y 49. </a:t>
            </a:r>
            <a:endParaRPr kumimoji="0" lang="el-GR" altLang="en-US" sz="1600" b="0" i="0">
              <a:solidFill>
                <a:srgbClr val="000099"/>
              </a:solidFill>
              <a:latin typeface="Calibri" panose="020F0502020204030204" pitchFamily="34" charset="0"/>
              <a:cs typeface="Calibri" panose="020F0502020204030204" pitchFamily="34" charset="0"/>
            </a:endParaRPr>
          </a:p>
        </p:txBody>
      </p:sp>
      <p:pic>
        <p:nvPicPr>
          <p:cNvPr id="37897" name="Picture 22" descr="http://static.soliclima.es/imagenes/calderas-gasoleo-ourens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950" y="1557338"/>
            <a:ext cx="1863725" cy="248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8" name="Picture 24" descr="http://api.ning.com/files/3j-fxs5mPM3rUZp5V8M*wD1yNy8tVYn*BjCMBX0F5Lfvmbs0KlkMZyWodWxqsfoAZXF2POjBMOVA7IJ7ky-B*d5N-29IhJ1O/tractorcillo.jpeg"/>
          <p:cNvPicPr>
            <a:picLocks noChangeAspect="1" noChangeArrowheads="1"/>
          </p:cNvPicPr>
          <p:nvPr/>
        </p:nvPicPr>
        <p:blipFill>
          <a:blip r:embed="rId3">
            <a:extLst>
              <a:ext uri="{28A0092B-C50C-407E-A947-70E740481C1C}">
                <a14:useLocalDpi xmlns:a14="http://schemas.microsoft.com/office/drawing/2010/main" val="0"/>
              </a:ext>
            </a:extLst>
          </a:blip>
          <a:srcRect l="26926"/>
          <a:stretch>
            <a:fillRect/>
          </a:stretch>
        </p:blipFill>
        <p:spPr bwMode="auto">
          <a:xfrm>
            <a:off x="7116763" y="4362450"/>
            <a:ext cx="1846262"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9" name="Text Box 7"/>
          <p:cNvSpPr txBox="1">
            <a:spLocks noChangeArrowheads="1"/>
          </p:cNvSpPr>
          <p:nvPr/>
        </p:nvSpPr>
        <p:spPr bwMode="auto">
          <a:xfrm>
            <a:off x="179388" y="476250"/>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rgbClr val="990033"/>
                </a:solidFill>
                <a:latin typeface="Arial" panose="020B0604020202020204" pitchFamily="34" charset="0"/>
              </a:rPr>
              <a:t>12. Parafinas de mayor interés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3891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3891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3891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D2CEBE16-1DA9-409F-8135-C03574D7153D}" type="slidenum">
              <a:rPr kumimoji="0" lang="en-US" altLang="en-US" sz="1400" b="0" i="0">
                <a:solidFill>
                  <a:schemeClr val="tx1"/>
                </a:solidFill>
                <a:latin typeface="Tahoma" panose="020B0604030504040204" pitchFamily="34" charset="0"/>
              </a:rPr>
              <a:pPr algn="r" eaLnBrk="1" hangingPunct="1">
                <a:spcBef>
                  <a:spcPct val="0"/>
                </a:spcBef>
                <a:buClrTx/>
                <a:buFontTx/>
                <a:buNone/>
              </a:pPr>
              <a:t>26</a:t>
            </a:fld>
            <a:endParaRPr kumimoji="0" lang="en-US" altLang="en-US" sz="1400" b="0" i="0">
              <a:solidFill>
                <a:schemeClr val="tx1"/>
              </a:solidFill>
              <a:latin typeface="Tahoma" panose="020B0604030504040204" pitchFamily="34" charset="0"/>
            </a:endParaRPr>
          </a:p>
        </p:txBody>
      </p:sp>
      <p:sp>
        <p:nvSpPr>
          <p:cNvPr id="38918" name="Rectangle 3"/>
          <p:cNvSpPr>
            <a:spLocks noChangeArrowheads="1"/>
          </p:cNvSpPr>
          <p:nvPr/>
        </p:nvSpPr>
        <p:spPr bwMode="auto">
          <a:xfrm>
            <a:off x="539750" y="1341438"/>
            <a:ext cx="4395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i="0">
                <a:latin typeface="Calibri" panose="020F0502020204030204" pitchFamily="34" charset="0"/>
              </a:rPr>
              <a:t> Lubricantes</a:t>
            </a:r>
          </a:p>
        </p:txBody>
      </p:sp>
      <p:sp>
        <p:nvSpPr>
          <p:cNvPr id="38919" name="Rectangle 15"/>
          <p:cNvSpPr>
            <a:spLocks noChangeArrowheads="1"/>
          </p:cNvSpPr>
          <p:nvPr/>
        </p:nvSpPr>
        <p:spPr bwMode="auto">
          <a:xfrm>
            <a:off x="893763" y="1773238"/>
            <a:ext cx="7781925" cy="153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000099"/>
                </a:solidFill>
                <a:latin typeface="Calibri" panose="020F0502020204030204" pitchFamily="34" charset="0"/>
              </a:rPr>
              <a:t>La mezcla de hidrocarburos C</a:t>
            </a:r>
            <a:r>
              <a:rPr kumimoji="0" lang="es-ES" altLang="en-US" sz="1800" b="0" i="0" baseline="-25000">
                <a:solidFill>
                  <a:srgbClr val="000099"/>
                </a:solidFill>
                <a:latin typeface="Calibri" panose="020F0502020204030204" pitchFamily="34" charset="0"/>
              </a:rPr>
              <a:t>25</a:t>
            </a:r>
            <a:r>
              <a:rPr kumimoji="0" lang="es-ES" altLang="en-US" sz="1800" b="0" i="0">
                <a:solidFill>
                  <a:srgbClr val="000099"/>
                </a:solidFill>
                <a:latin typeface="Calibri" panose="020F0502020204030204" pitchFamily="34" charset="0"/>
              </a:rPr>
              <a:t> – C</a:t>
            </a:r>
            <a:r>
              <a:rPr kumimoji="0" lang="es-ES" altLang="en-US" sz="1800" b="0" i="0" baseline="-25000">
                <a:solidFill>
                  <a:srgbClr val="000099"/>
                </a:solidFill>
                <a:latin typeface="Calibri" panose="020F0502020204030204" pitchFamily="34" charset="0"/>
              </a:rPr>
              <a:t>70</a:t>
            </a:r>
            <a:r>
              <a:rPr kumimoji="0" lang="es-ES" altLang="en-US" sz="1800" b="0" i="0">
                <a:solidFill>
                  <a:srgbClr val="000099"/>
                </a:solidFill>
                <a:latin typeface="Calibri" panose="020F0502020204030204" pitchFamily="34" charset="0"/>
              </a:rPr>
              <a:t> se usa como lubricante por su </a:t>
            </a:r>
            <a:r>
              <a:rPr kumimoji="0" lang="es-ES" altLang="en-US" sz="1800" b="0">
                <a:solidFill>
                  <a:srgbClr val="000099"/>
                </a:solidFill>
                <a:latin typeface="Calibri" panose="020F0502020204030204" pitchFamily="34" charset="0"/>
              </a:rPr>
              <a:t>untuosidad</a:t>
            </a:r>
            <a:r>
              <a:rPr kumimoji="0" lang="es-ES" altLang="en-US" sz="1800" b="0" i="0">
                <a:solidFill>
                  <a:srgbClr val="000099"/>
                </a:solidFill>
                <a:latin typeface="Calibri" panose="020F0502020204030204" pitchFamily="34" charset="0"/>
              </a:rPr>
              <a:t>, disminuyendo el coeficiente de fricción entre superficies. </a:t>
            </a:r>
          </a:p>
          <a:p>
            <a:pPr eaLnBrk="1" hangingPunct="1">
              <a:spcBef>
                <a:spcPts val="600"/>
              </a:spcBef>
              <a:buClr>
                <a:srgbClr val="FF0000"/>
              </a:buClr>
            </a:pPr>
            <a:r>
              <a:rPr kumimoji="0" lang="es-ES" altLang="en-US" sz="1800" b="0" i="0">
                <a:solidFill>
                  <a:srgbClr val="000099"/>
                </a:solidFill>
                <a:latin typeface="Calibri" panose="020F0502020204030204" pitchFamily="34" charset="0"/>
              </a:rPr>
              <a:t>Requisitos para un lubricante: químicamente estables, no sufrir oxidaciones ni degradaciones, pequeña variación de viscosidad con la temperatura para evitar cristalización a </a:t>
            </a:r>
            <a:r>
              <a:rPr kumimoji="0" lang="es-ES" altLang="en-US" sz="1800" b="0">
                <a:solidFill>
                  <a:srgbClr val="000099"/>
                </a:solidFill>
                <a:latin typeface="Calibri" panose="020F0502020204030204" pitchFamily="34" charset="0"/>
              </a:rPr>
              <a:t>T</a:t>
            </a:r>
            <a:r>
              <a:rPr kumimoji="0" lang="es-ES" altLang="en-US" sz="1800" b="0" i="0">
                <a:solidFill>
                  <a:srgbClr val="000099"/>
                </a:solidFill>
                <a:latin typeface="Calibri" panose="020F0502020204030204" pitchFamily="34" charset="0"/>
              </a:rPr>
              <a:t> bajas.</a:t>
            </a:r>
            <a:endParaRPr kumimoji="0" lang="el-GR" altLang="en-US" sz="1800" b="0" i="0">
              <a:solidFill>
                <a:srgbClr val="000099"/>
              </a:solidFill>
              <a:latin typeface="Calibri" panose="020F0502020204030204" pitchFamily="34" charset="0"/>
              <a:cs typeface="Times New Roman" panose="02020603050405020304" pitchFamily="18" charset="0"/>
            </a:endParaRPr>
          </a:p>
        </p:txBody>
      </p:sp>
      <p:sp>
        <p:nvSpPr>
          <p:cNvPr id="38920" name="Rectangle 15"/>
          <p:cNvSpPr>
            <a:spLocks noChangeArrowheads="1"/>
          </p:cNvSpPr>
          <p:nvPr/>
        </p:nvSpPr>
        <p:spPr bwMode="auto">
          <a:xfrm>
            <a:off x="1187450" y="3357563"/>
            <a:ext cx="74882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600" b="0" i="0">
                <a:latin typeface="Calibri" panose="020F0502020204030204" pitchFamily="34" charset="0"/>
              </a:rPr>
              <a:t>Los </a:t>
            </a:r>
            <a:r>
              <a:rPr kumimoji="0" lang="es-ES" altLang="en-US" sz="1600" b="0">
                <a:latin typeface="Calibri" panose="020F0502020204030204" pitchFamily="34" charset="0"/>
              </a:rPr>
              <a:t>aditivos</a:t>
            </a:r>
            <a:r>
              <a:rPr kumimoji="0" lang="es-ES" altLang="en-US" sz="1600" b="0" i="0">
                <a:latin typeface="Calibri" panose="020F0502020204030204" pitchFamily="34" charset="0"/>
              </a:rPr>
              <a:t> incorporados a lubricantes permiten mejorar estas propiedades y adaptarse a distintas aplicaciones: aceites de motores, aceites marinos, hidráulicos, de ferrocarril, de cajas de cambio, de engrase en general, para trasnformadores, etc</a:t>
            </a:r>
            <a:endParaRPr kumimoji="0" lang="el-GR" altLang="en-US" sz="1600" b="0" i="0">
              <a:solidFill>
                <a:srgbClr val="000099"/>
              </a:solidFill>
              <a:latin typeface="Calibri" panose="020F0502020204030204" pitchFamily="34" charset="0"/>
              <a:cs typeface="Calibri" panose="020F0502020204030204" pitchFamily="34" charset="0"/>
            </a:endParaRPr>
          </a:p>
        </p:txBody>
      </p:sp>
      <p:pic>
        <p:nvPicPr>
          <p:cNvPr id="38921" name="Picture 13" descr="https://tecnoquendas.wikispaces.com/file/view/lubricantes.jpg/126761277/lubricant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4567238"/>
            <a:ext cx="2016125" cy="196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15" descr="http://www.garma.com/css/lubricantes-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4525963"/>
            <a:ext cx="3097213" cy="212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3" name="Text Box 7"/>
          <p:cNvSpPr txBox="1">
            <a:spLocks noChangeArrowheads="1"/>
          </p:cNvSpPr>
          <p:nvPr/>
        </p:nvSpPr>
        <p:spPr bwMode="auto">
          <a:xfrm>
            <a:off x="179388" y="476250"/>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rgbClr val="990033"/>
                </a:solidFill>
                <a:latin typeface="Arial" panose="020B0604020202020204" pitchFamily="34" charset="0"/>
              </a:rPr>
              <a:t>12. Parafinas de mayor interés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3993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3994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3994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35127184-76A3-495D-B5F0-84666A67B961}" type="slidenum">
              <a:rPr kumimoji="0" lang="en-US" altLang="en-US" sz="1400" b="0" i="0">
                <a:solidFill>
                  <a:schemeClr val="tx1"/>
                </a:solidFill>
                <a:latin typeface="Tahoma" panose="020B0604030504040204" pitchFamily="34" charset="0"/>
              </a:rPr>
              <a:pPr algn="r" eaLnBrk="1" hangingPunct="1">
                <a:spcBef>
                  <a:spcPct val="0"/>
                </a:spcBef>
                <a:buClrTx/>
                <a:buFontTx/>
                <a:buNone/>
              </a:pPr>
              <a:t>27</a:t>
            </a:fld>
            <a:endParaRPr kumimoji="0" lang="en-US" altLang="en-US" sz="1400" b="0" i="0">
              <a:solidFill>
                <a:schemeClr val="tx1"/>
              </a:solidFill>
              <a:latin typeface="Tahoma" panose="020B0604030504040204" pitchFamily="34" charset="0"/>
            </a:endParaRPr>
          </a:p>
        </p:txBody>
      </p:sp>
      <p:sp>
        <p:nvSpPr>
          <p:cNvPr id="39942"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i="0">
                <a:solidFill>
                  <a:schemeClr val="accent1"/>
                </a:solidFill>
                <a:latin typeface="Arial" panose="020B0604020202020204" pitchFamily="34" charset="0"/>
              </a:rPr>
              <a:t>13. Olefinas de mayor interés</a:t>
            </a:r>
            <a:endParaRPr kumimoji="0" lang="es-ES" altLang="en-US" b="0">
              <a:solidFill>
                <a:schemeClr val="tx1"/>
              </a:solidFill>
              <a:latin typeface="Arial" panose="020B0604020202020204" pitchFamily="34" charset="0"/>
            </a:endParaRPr>
          </a:p>
        </p:txBody>
      </p:sp>
      <p:sp>
        <p:nvSpPr>
          <p:cNvPr id="39943" name="Rectangle 12"/>
          <p:cNvSpPr>
            <a:spLocks noChangeArrowheads="1"/>
          </p:cNvSpPr>
          <p:nvPr/>
        </p:nvSpPr>
        <p:spPr bwMode="auto">
          <a:xfrm>
            <a:off x="757238" y="1839913"/>
            <a:ext cx="2590800" cy="2165350"/>
          </a:xfrm>
          <a:prstGeom prst="rect">
            <a:avLst/>
          </a:prstGeom>
          <a:solidFill>
            <a:srgbClr val="FFFF99">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lang="es-ES" altLang="en-US" sz="2800">
              <a:solidFill>
                <a:srgbClr val="0033CC"/>
              </a:solidFill>
            </a:endParaRPr>
          </a:p>
        </p:txBody>
      </p:sp>
      <p:sp>
        <p:nvSpPr>
          <p:cNvPr id="39944" name="Rectangle 15"/>
          <p:cNvSpPr>
            <a:spLocks noChangeArrowheads="1"/>
          </p:cNvSpPr>
          <p:nvPr/>
        </p:nvSpPr>
        <p:spPr bwMode="auto">
          <a:xfrm>
            <a:off x="900113" y="1844675"/>
            <a:ext cx="2447925"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Etileno</a:t>
            </a:r>
          </a:p>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Propileno</a:t>
            </a:r>
          </a:p>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Butenos</a:t>
            </a:r>
          </a:p>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Butadieno</a:t>
            </a:r>
          </a:p>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Isopreno</a:t>
            </a:r>
          </a:p>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Plásticos (poliolefinas)</a:t>
            </a:r>
          </a:p>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Cauchos poli(olefínicos)</a:t>
            </a:r>
          </a:p>
        </p:txBody>
      </p:sp>
      <p:sp>
        <p:nvSpPr>
          <p:cNvPr id="39945" name="Rectangle 15"/>
          <p:cNvSpPr>
            <a:spLocks noChangeArrowheads="1"/>
          </p:cNvSpPr>
          <p:nvPr/>
        </p:nvSpPr>
        <p:spPr bwMode="auto">
          <a:xfrm>
            <a:off x="468313" y="1341438"/>
            <a:ext cx="597535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000099"/>
                </a:solidFill>
                <a:latin typeface="Calibri" panose="020F0502020204030204" pitchFamily="34" charset="0"/>
              </a:rPr>
              <a:t>Estudiadas aquí por su aplicación industrial:</a:t>
            </a:r>
          </a:p>
        </p:txBody>
      </p:sp>
      <p:sp>
        <p:nvSpPr>
          <p:cNvPr id="39946" name="Rectangle 3"/>
          <p:cNvSpPr>
            <a:spLocks noChangeArrowheads="1"/>
          </p:cNvSpPr>
          <p:nvPr/>
        </p:nvSpPr>
        <p:spPr bwMode="auto">
          <a:xfrm>
            <a:off x="3708400" y="2133600"/>
            <a:ext cx="5327650" cy="185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El </a:t>
            </a:r>
            <a:r>
              <a:rPr lang="es-ES" altLang="en-US" sz="1600" i="0">
                <a:latin typeface="Times New Roman" panose="02020603050405020304" pitchFamily="18" charset="0"/>
                <a:cs typeface="Times New Roman" panose="02020603050405020304" pitchFamily="18" charset="0"/>
                <a:sym typeface="Wingdings" panose="05000000000000000000" pitchFamily="2" charset="2"/>
              </a:rPr>
              <a:t>etileno</a:t>
            </a:r>
            <a:r>
              <a:rPr lang="es-ES" altLang="en-US" sz="16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(C</a:t>
            </a:r>
            <a:r>
              <a:rPr lang="es-ES" altLang="en-US" sz="1600" b="0" i="0" baseline="-2500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2</a:t>
            </a:r>
            <a:r>
              <a:rPr lang="es-ES" altLang="en-US" sz="16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H</a:t>
            </a:r>
            <a:r>
              <a:rPr lang="es-ES" altLang="en-US" sz="1600" b="0" i="0" baseline="-2500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4</a:t>
            </a:r>
            <a:r>
              <a:rPr lang="es-ES" altLang="en-US" sz="16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es la ofelina más sencilla y de mayor interés industrial, siendo precursor de una 40% de los productos petroquímicos.</a:t>
            </a:r>
          </a:p>
          <a:p>
            <a:pPr eaLnBrk="1" hangingPunct="1">
              <a:buClr>
                <a:srgbClr val="FF0000"/>
              </a:buClr>
            </a:pPr>
            <a:r>
              <a:rPr lang="es-ES" altLang="en-US" sz="1600" b="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La mayor parte del etileno se usa en la formación de polietileno. El polietileno y el </a:t>
            </a:r>
            <a:r>
              <a:rPr lang="es-ES" altLang="en-US" sz="160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propileno</a:t>
            </a:r>
            <a:r>
              <a:rPr lang="es-ES" altLang="en-US" sz="1600" b="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 son los productos de mayor consumo, conocidos de forma conjunta como poliolefinas.</a:t>
            </a:r>
            <a:r>
              <a:rPr lang="es-ES" altLang="en-US" sz="16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39947" name="Rectangle 3"/>
          <p:cNvSpPr>
            <a:spLocks noChangeArrowheads="1"/>
          </p:cNvSpPr>
          <p:nvPr/>
        </p:nvSpPr>
        <p:spPr bwMode="auto">
          <a:xfrm>
            <a:off x="1042988" y="4292600"/>
            <a:ext cx="7632700" cy="173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568325" indent="-20796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El </a:t>
            </a:r>
            <a:r>
              <a:rPr lang="es-ES" altLang="en-US" sz="1600" i="0">
                <a:latin typeface="Times New Roman" panose="02020603050405020304" pitchFamily="18" charset="0"/>
                <a:cs typeface="Times New Roman" panose="02020603050405020304" pitchFamily="18" charset="0"/>
                <a:sym typeface="Wingdings" panose="05000000000000000000" pitchFamily="2" charset="2"/>
              </a:rPr>
              <a:t>buteno</a:t>
            </a:r>
            <a:r>
              <a:rPr lang="es-ES" altLang="en-US" sz="16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se obtiene en las refinerías a partir de la fracción C</a:t>
            </a:r>
            <a:r>
              <a:rPr lang="es-ES" altLang="en-US" sz="1600" b="0" i="0" baseline="-2500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4</a:t>
            </a:r>
            <a:r>
              <a:rPr lang="es-ES" altLang="en-US" sz="16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de las naftas y su composición varía según las condiciones de craqueo. </a:t>
            </a:r>
          </a:p>
          <a:p>
            <a:pPr lvl="1" eaLnBrk="1" hangingPunct="1">
              <a:buClr>
                <a:srgbClr val="FF0000"/>
              </a:buClr>
              <a:buFontTx/>
              <a:buChar char="•"/>
            </a:pPr>
            <a:r>
              <a:rPr lang="es-ES" altLang="en-US" sz="1400" b="0" i="0">
                <a:solidFill>
                  <a:srgbClr val="333333"/>
                </a:solidFill>
                <a:latin typeface="Calibri" panose="020F0502020204030204" pitchFamily="34" charset="0"/>
                <a:cs typeface="Times New Roman" panose="02020603050405020304" pitchFamily="18" charset="0"/>
                <a:sym typeface="Wingdings" panose="05000000000000000000" pitchFamily="2" charset="2"/>
              </a:rPr>
              <a:t>Todos los butenos se usan como puntos de aprtida para síntesis industriales: el i-buteno para producir carburantes con alto índice de octano; para obtener caucho butilo junto al isopreno; el 1-buteno para modificarl las propiedades del etileno.</a:t>
            </a:r>
          </a:p>
          <a:p>
            <a:pPr lvl="1" eaLnBrk="1" hangingPunct="1">
              <a:buClr>
                <a:srgbClr val="FF0000"/>
              </a:buClr>
              <a:buFontTx/>
              <a:buChar char="•"/>
            </a:pPr>
            <a:r>
              <a:rPr lang="es-ES" altLang="en-US" sz="1400" b="0" i="0">
                <a:solidFill>
                  <a:srgbClr val="333333"/>
                </a:solidFill>
                <a:latin typeface="Calibri" panose="020F0502020204030204" pitchFamily="34" charset="0"/>
                <a:cs typeface="Times New Roman" panose="02020603050405020304" pitchFamily="18" charset="0"/>
                <a:sym typeface="Wingdings" panose="05000000000000000000" pitchFamily="2" charset="2"/>
              </a:rPr>
              <a:t>Con adición de metanol, el i-buteno origina el metil-tercbutil-éter (MTBE) utilizado para aumentar el índice de octano en gasolinas sin plomo</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4096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4096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4096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21093B48-587F-4B12-B365-5ABAB06F5BDF}" type="slidenum">
              <a:rPr kumimoji="0" lang="en-US" altLang="en-US" sz="1400" b="0" i="0">
                <a:solidFill>
                  <a:schemeClr val="tx1"/>
                </a:solidFill>
                <a:latin typeface="Tahoma" panose="020B0604030504040204" pitchFamily="34" charset="0"/>
              </a:rPr>
              <a:pPr algn="r" eaLnBrk="1" hangingPunct="1">
                <a:spcBef>
                  <a:spcPct val="0"/>
                </a:spcBef>
                <a:buClrTx/>
                <a:buFontTx/>
                <a:buNone/>
              </a:pPr>
              <a:t>28</a:t>
            </a:fld>
            <a:endParaRPr kumimoji="0" lang="en-US" altLang="en-US" sz="1400" b="0" i="0">
              <a:solidFill>
                <a:schemeClr val="tx1"/>
              </a:solidFill>
              <a:latin typeface="Tahoma" panose="020B0604030504040204" pitchFamily="34" charset="0"/>
            </a:endParaRPr>
          </a:p>
        </p:txBody>
      </p:sp>
      <p:sp>
        <p:nvSpPr>
          <p:cNvPr id="40966" name="Text Box 7"/>
          <p:cNvSpPr txBox="1">
            <a:spLocks noChangeArrowheads="1"/>
          </p:cNvSpPr>
          <p:nvPr/>
        </p:nvSpPr>
        <p:spPr bwMode="auto">
          <a:xfrm>
            <a:off x="179388" y="476250"/>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accent1"/>
                </a:solidFill>
                <a:latin typeface="Arial" panose="020B0604020202020204" pitchFamily="34" charset="0"/>
              </a:rPr>
              <a:t>13. Olefinas de mayor interés</a:t>
            </a:r>
            <a:endParaRPr kumimoji="0" lang="es-ES" altLang="en-US" sz="2000" b="0">
              <a:solidFill>
                <a:schemeClr val="tx1"/>
              </a:solidFill>
              <a:latin typeface="Arial" panose="020B0604020202020204" pitchFamily="34" charset="0"/>
            </a:endParaRPr>
          </a:p>
        </p:txBody>
      </p:sp>
      <p:sp>
        <p:nvSpPr>
          <p:cNvPr id="40967" name="Rectangle 7"/>
          <p:cNvSpPr>
            <a:spLocks noChangeArrowheads="1"/>
          </p:cNvSpPr>
          <p:nvPr/>
        </p:nvSpPr>
        <p:spPr bwMode="auto">
          <a:xfrm>
            <a:off x="757238" y="1839913"/>
            <a:ext cx="2590800" cy="2165350"/>
          </a:xfrm>
          <a:prstGeom prst="rect">
            <a:avLst/>
          </a:prstGeom>
          <a:solidFill>
            <a:srgbClr val="FFFF99">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lang="es-ES" altLang="en-US" sz="2800">
              <a:solidFill>
                <a:srgbClr val="0033CC"/>
              </a:solidFill>
            </a:endParaRPr>
          </a:p>
        </p:txBody>
      </p:sp>
      <p:sp>
        <p:nvSpPr>
          <p:cNvPr id="40968" name="Rectangle 15"/>
          <p:cNvSpPr>
            <a:spLocks noChangeArrowheads="1"/>
          </p:cNvSpPr>
          <p:nvPr/>
        </p:nvSpPr>
        <p:spPr bwMode="auto">
          <a:xfrm>
            <a:off x="900113" y="1844675"/>
            <a:ext cx="2447925"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Etileno</a:t>
            </a:r>
          </a:p>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Propileno</a:t>
            </a:r>
          </a:p>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Butenos</a:t>
            </a:r>
          </a:p>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Butadieno</a:t>
            </a:r>
          </a:p>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Isopreno</a:t>
            </a:r>
          </a:p>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Plásticos (poliolefinas)</a:t>
            </a:r>
          </a:p>
          <a:p>
            <a:pPr eaLnBrk="1" hangingPunct="1">
              <a:spcBef>
                <a:spcPts val="3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Cauchos poli(olefínicos)</a:t>
            </a:r>
          </a:p>
        </p:txBody>
      </p:sp>
      <p:sp>
        <p:nvSpPr>
          <p:cNvPr id="40969" name="Rectangle 15"/>
          <p:cNvSpPr>
            <a:spLocks noChangeArrowheads="1"/>
          </p:cNvSpPr>
          <p:nvPr/>
        </p:nvSpPr>
        <p:spPr bwMode="auto">
          <a:xfrm>
            <a:off x="468313" y="1341438"/>
            <a:ext cx="597535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000099"/>
                </a:solidFill>
                <a:latin typeface="Calibri" panose="020F0502020204030204" pitchFamily="34" charset="0"/>
              </a:rPr>
              <a:t>Estudiadas aquí por su aplicación industrial:</a:t>
            </a:r>
          </a:p>
        </p:txBody>
      </p:sp>
      <p:sp>
        <p:nvSpPr>
          <p:cNvPr id="40970" name="Rectangle 3"/>
          <p:cNvSpPr>
            <a:spLocks noChangeArrowheads="1"/>
          </p:cNvSpPr>
          <p:nvPr/>
        </p:nvSpPr>
        <p:spPr bwMode="auto">
          <a:xfrm>
            <a:off x="3816350" y="1844675"/>
            <a:ext cx="532765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El 1,3-</a:t>
            </a:r>
            <a:r>
              <a:rPr lang="es-ES" altLang="en-US" sz="1600" i="0">
                <a:latin typeface="Times New Roman" panose="02020603050405020304" pitchFamily="18" charset="0"/>
                <a:cs typeface="Times New Roman" panose="02020603050405020304" pitchFamily="18" charset="0"/>
                <a:sym typeface="Wingdings" panose="05000000000000000000" pitchFamily="2" charset="2"/>
              </a:rPr>
              <a:t>butadieno</a:t>
            </a:r>
            <a:r>
              <a:rPr lang="es-ES" altLang="en-US" sz="16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es el dieno C</a:t>
            </a:r>
            <a:r>
              <a:rPr lang="es-ES" altLang="en-US" sz="1600" b="0" i="0" baseline="-2500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4</a:t>
            </a:r>
            <a:r>
              <a:rPr lang="es-ES" altLang="en-US" sz="16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más importante a nivel industrial, para su transformación posterior en cauchos. Se obtiene por craqueo de alta intensidad de la nafta. Permite obtener cauchos como monómero exclusivo, o combinado con otros, o en reacciones de cicloadición</a:t>
            </a:r>
          </a:p>
        </p:txBody>
      </p:sp>
      <p:pic>
        <p:nvPicPr>
          <p:cNvPr id="40971" name="Picture 13" descr="http://2.bp.blogspot.com/-6TT6I4Y3KEc/TkNaMdfjOAI/AAAAAAAASNY/svw3OqbGZJo/s1600/1%252C3+butadien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625" y="3286125"/>
            <a:ext cx="20066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2" name="Rectangle 3"/>
          <p:cNvSpPr>
            <a:spLocks noChangeArrowheads="1"/>
          </p:cNvSpPr>
          <p:nvPr/>
        </p:nvSpPr>
        <p:spPr bwMode="auto">
          <a:xfrm>
            <a:off x="1187450" y="5229225"/>
            <a:ext cx="5761038"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b="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El </a:t>
            </a:r>
            <a:r>
              <a:rPr lang="es-ES" altLang="en-US" sz="160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isopreno</a:t>
            </a:r>
            <a:r>
              <a:rPr lang="es-ES" altLang="en-US" sz="1600" b="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 (2-metil-1,3-butadieno) es una diolefina C</a:t>
            </a:r>
            <a:r>
              <a:rPr lang="es-ES" altLang="en-US" sz="1600" b="0" i="0" baseline="-2500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5</a:t>
            </a:r>
            <a:r>
              <a:rPr lang="es-ES" altLang="en-US" sz="1600" b="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 obtenida de la nafta, que se aplica en la síntesis de caucho sintético. Su polimerización con catalizadores Ziegler-Natta ha permitido reproducir la composición y estructura del caucho natural</a:t>
            </a:r>
          </a:p>
        </p:txBody>
      </p:sp>
      <p:pic>
        <p:nvPicPr>
          <p:cNvPr id="40973" name="Picture 16" descr="http://www.educarchile.cl/UserFiles/P0001/Image/Mod_4_contenidos_estudiantes_ciencias_quimica/Dibujo%2007.JPG"/>
          <p:cNvPicPr>
            <a:picLocks noChangeAspect="1" noChangeArrowheads="1"/>
          </p:cNvPicPr>
          <p:nvPr/>
        </p:nvPicPr>
        <p:blipFill>
          <a:blip r:embed="rId3">
            <a:extLst>
              <a:ext uri="{28A0092B-C50C-407E-A947-70E740481C1C}">
                <a14:useLocalDpi xmlns:a14="http://schemas.microsoft.com/office/drawing/2010/main" val="0"/>
              </a:ext>
            </a:extLst>
          </a:blip>
          <a:srcRect b="29677"/>
          <a:stretch>
            <a:fillRect/>
          </a:stretch>
        </p:blipFill>
        <p:spPr bwMode="auto">
          <a:xfrm>
            <a:off x="7164388" y="5084763"/>
            <a:ext cx="1709737"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4" name="Text Box 17"/>
          <p:cNvSpPr txBox="1">
            <a:spLocks noChangeArrowheads="1"/>
          </p:cNvSpPr>
          <p:nvPr/>
        </p:nvSpPr>
        <p:spPr bwMode="auto">
          <a:xfrm>
            <a:off x="5724525" y="4581525"/>
            <a:ext cx="16541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1200" b="0" i="0">
                <a:solidFill>
                  <a:srgbClr val="FF0000"/>
                </a:solidFill>
                <a:latin typeface="Calibri" panose="020F0502020204030204" pitchFamily="34" charset="0"/>
                <a:sym typeface="Wingdings" panose="05000000000000000000" pitchFamily="2" charset="2"/>
              </a:rPr>
              <a:t> </a:t>
            </a:r>
            <a:r>
              <a:rPr kumimoji="0" lang="es-ES" altLang="en-US" sz="1200" b="0">
                <a:latin typeface="Calibri" panose="020F0502020204030204" pitchFamily="34" charset="0"/>
              </a:rPr>
              <a:t>1,3-butadieno</a:t>
            </a:r>
            <a:endParaRPr kumimoji="0" lang="es-ES" altLang="en-US" sz="1200" b="0">
              <a:solidFill>
                <a:srgbClr val="FF0000"/>
              </a:solidFill>
              <a:latin typeface="Calibri" panose="020F0502020204030204" pitchFamily="34" charset="0"/>
            </a:endParaRPr>
          </a:p>
        </p:txBody>
      </p:sp>
      <p:sp>
        <p:nvSpPr>
          <p:cNvPr id="40975" name="Text Box 17"/>
          <p:cNvSpPr txBox="1">
            <a:spLocks noChangeArrowheads="1"/>
          </p:cNvSpPr>
          <p:nvPr/>
        </p:nvSpPr>
        <p:spPr bwMode="auto">
          <a:xfrm>
            <a:off x="7164388" y="6021388"/>
            <a:ext cx="16541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1200" b="0" i="0">
                <a:solidFill>
                  <a:srgbClr val="FF0000"/>
                </a:solidFill>
                <a:latin typeface="Calibri" panose="020F0502020204030204" pitchFamily="34" charset="0"/>
                <a:sym typeface="Wingdings" panose="05000000000000000000" pitchFamily="2" charset="2"/>
              </a:rPr>
              <a:t> </a:t>
            </a:r>
            <a:r>
              <a:rPr kumimoji="0" lang="es-ES" altLang="en-US" sz="1200" b="0">
                <a:latin typeface="Calibri" panose="020F0502020204030204" pitchFamily="34" charset="0"/>
              </a:rPr>
              <a:t>isopreno</a:t>
            </a:r>
            <a:endParaRPr kumimoji="0" lang="es-ES" altLang="en-US" sz="1200" b="0">
              <a:solidFill>
                <a:srgbClr val="FF0000"/>
              </a:solidFill>
              <a:latin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4198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4198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4198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F13046B2-5F93-4DA9-B80B-6A83AE4CC8F7}" type="slidenum">
              <a:rPr kumimoji="0" lang="en-US" altLang="en-US" sz="1400" b="0" i="0">
                <a:solidFill>
                  <a:schemeClr val="tx1"/>
                </a:solidFill>
                <a:latin typeface="Tahoma" panose="020B0604030504040204" pitchFamily="34" charset="0"/>
              </a:rPr>
              <a:pPr algn="r" eaLnBrk="1" hangingPunct="1">
                <a:spcBef>
                  <a:spcPct val="0"/>
                </a:spcBef>
                <a:buClrTx/>
                <a:buFontTx/>
                <a:buNone/>
              </a:pPr>
              <a:t>29</a:t>
            </a:fld>
            <a:endParaRPr kumimoji="0" lang="en-US" altLang="en-US" sz="1400" b="0" i="0">
              <a:solidFill>
                <a:schemeClr val="tx1"/>
              </a:solidFill>
              <a:latin typeface="Tahoma" panose="020B0604030504040204" pitchFamily="34" charset="0"/>
            </a:endParaRPr>
          </a:p>
        </p:txBody>
      </p:sp>
      <p:pic>
        <p:nvPicPr>
          <p:cNvPr id="4199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952625"/>
            <a:ext cx="8820150"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Rectangle 15"/>
          <p:cNvSpPr>
            <a:spLocks noChangeArrowheads="1"/>
          </p:cNvSpPr>
          <p:nvPr/>
        </p:nvSpPr>
        <p:spPr bwMode="auto">
          <a:xfrm>
            <a:off x="468313" y="1341438"/>
            <a:ext cx="597535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000099"/>
                </a:solidFill>
                <a:latin typeface="Calibri" panose="020F0502020204030204" pitchFamily="34" charset="0"/>
              </a:rPr>
              <a:t>Algunos derivados de las olefinas C</a:t>
            </a:r>
            <a:r>
              <a:rPr kumimoji="0" lang="es-ES" altLang="en-US" sz="1800" b="0" i="0" baseline="-25000">
                <a:solidFill>
                  <a:srgbClr val="000099"/>
                </a:solidFill>
                <a:latin typeface="Calibri" panose="020F0502020204030204" pitchFamily="34" charset="0"/>
              </a:rPr>
              <a:t>2</a:t>
            </a:r>
            <a:r>
              <a:rPr kumimoji="0" lang="es-ES" altLang="en-US" sz="1800" b="0" i="0">
                <a:solidFill>
                  <a:srgbClr val="000099"/>
                </a:solidFill>
                <a:latin typeface="Calibri" panose="020F0502020204030204" pitchFamily="34" charset="0"/>
              </a:rPr>
              <a:t> – C</a:t>
            </a:r>
            <a:r>
              <a:rPr kumimoji="0" lang="es-ES" altLang="en-US" sz="1800" b="0" i="0" baseline="-25000">
                <a:solidFill>
                  <a:srgbClr val="000099"/>
                </a:solidFill>
                <a:latin typeface="Calibri" panose="020F0502020204030204" pitchFamily="34" charset="0"/>
              </a:rPr>
              <a:t>4</a:t>
            </a:r>
            <a:r>
              <a:rPr kumimoji="0" lang="es-ES" altLang="en-US" sz="1800" b="0" i="0">
                <a:solidFill>
                  <a:srgbClr val="000099"/>
                </a:solidFill>
                <a:latin typeface="Calibri" panose="020F0502020204030204" pitchFamily="34" charset="0"/>
              </a:rPr>
              <a:t> :</a:t>
            </a:r>
          </a:p>
        </p:txBody>
      </p:sp>
      <p:sp>
        <p:nvSpPr>
          <p:cNvPr id="41992" name="Text Box 7"/>
          <p:cNvSpPr txBox="1">
            <a:spLocks noChangeArrowheads="1"/>
          </p:cNvSpPr>
          <p:nvPr/>
        </p:nvSpPr>
        <p:spPr bwMode="auto">
          <a:xfrm>
            <a:off x="179388" y="476250"/>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accent1"/>
                </a:solidFill>
                <a:latin typeface="Arial" panose="020B0604020202020204" pitchFamily="34" charset="0"/>
              </a:rPr>
              <a:t>13. Olefinas de mayor interés</a:t>
            </a:r>
            <a:endParaRPr kumimoji="0" lang="es-ES" altLang="en-US" sz="2000" b="0">
              <a:solidFill>
                <a:schemeClr val="tx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1536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1536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1536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49F91292-158D-4483-93D7-6DF9DBA9C4AB}" type="slidenum">
              <a:rPr kumimoji="0" lang="en-US" altLang="en-US" sz="1400" b="0" i="0">
                <a:solidFill>
                  <a:schemeClr val="tx1"/>
                </a:solidFill>
                <a:latin typeface="Tahoma" panose="020B0604030504040204" pitchFamily="34" charset="0"/>
              </a:rPr>
              <a:pPr algn="r" eaLnBrk="1" hangingPunct="1">
                <a:spcBef>
                  <a:spcPct val="0"/>
                </a:spcBef>
                <a:buClrTx/>
                <a:buFontTx/>
                <a:buNone/>
              </a:pPr>
              <a:t>3</a:t>
            </a:fld>
            <a:endParaRPr kumimoji="0" lang="en-US" altLang="en-US" sz="1400" b="0" i="0">
              <a:solidFill>
                <a:schemeClr val="tx1"/>
              </a:solidFill>
              <a:latin typeface="Tahoma" panose="020B0604030504040204" pitchFamily="34" charset="0"/>
            </a:endParaRPr>
          </a:p>
        </p:txBody>
      </p:sp>
      <p:sp>
        <p:nvSpPr>
          <p:cNvPr id="15366"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i="0">
                <a:solidFill>
                  <a:srgbClr val="000099"/>
                </a:solidFill>
                <a:latin typeface="Arial" panose="020B0604020202020204" pitchFamily="34" charset="0"/>
              </a:rPr>
              <a:t>1. Hidrocarburos</a:t>
            </a:r>
          </a:p>
        </p:txBody>
      </p:sp>
      <p:sp>
        <p:nvSpPr>
          <p:cNvPr id="15367" name="Rectangle 3"/>
          <p:cNvSpPr>
            <a:spLocks noChangeArrowheads="1"/>
          </p:cNvSpPr>
          <p:nvPr/>
        </p:nvSpPr>
        <p:spPr bwMode="auto">
          <a:xfrm>
            <a:off x="755650" y="1268413"/>
            <a:ext cx="7974013" cy="70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n-US" sz="2000" b="0">
                <a:solidFill>
                  <a:srgbClr val="292929"/>
                </a:solidFill>
                <a:latin typeface="Calibri" panose="020F0502020204030204" pitchFamily="34" charset="0"/>
              </a:rPr>
              <a:t>Hidrocaburos</a:t>
            </a:r>
            <a:r>
              <a:rPr lang="es-ES" altLang="en-US" sz="2000" b="0" i="0">
                <a:solidFill>
                  <a:srgbClr val="292929"/>
                </a:solidFill>
                <a:latin typeface="Calibri" panose="020F0502020204030204" pitchFamily="34" charset="0"/>
              </a:rPr>
              <a:t> = compuestos químicos formados exclusivamente por carbono e hidrógeno</a:t>
            </a:r>
          </a:p>
        </p:txBody>
      </p:sp>
      <p:sp>
        <p:nvSpPr>
          <p:cNvPr id="15368" name="Rectangle 3"/>
          <p:cNvSpPr>
            <a:spLocks noChangeArrowheads="1"/>
          </p:cNvSpPr>
          <p:nvPr/>
        </p:nvSpPr>
        <p:spPr bwMode="auto">
          <a:xfrm>
            <a:off x="1116013" y="1916113"/>
            <a:ext cx="7848600" cy="136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Tx/>
              <a:buFontTx/>
              <a:buChar char="–"/>
            </a:pPr>
            <a:r>
              <a:rPr lang="es-ES" altLang="en-US" sz="1800" b="0" i="0">
                <a:solidFill>
                  <a:srgbClr val="000099"/>
                </a:solidFill>
                <a:latin typeface="Calibri" panose="020F0502020204030204" pitchFamily="34" charset="0"/>
              </a:rPr>
              <a:t>Son los compuestos más sencillos en química orgánica</a:t>
            </a:r>
          </a:p>
          <a:p>
            <a:pPr eaLnBrk="1" hangingPunct="1">
              <a:buClrTx/>
              <a:buFontTx/>
              <a:buChar char="–"/>
            </a:pPr>
            <a:r>
              <a:rPr lang="es-ES" altLang="en-US" sz="1800" b="0" i="0">
                <a:solidFill>
                  <a:srgbClr val="000099"/>
                </a:solidFill>
                <a:latin typeface="Calibri" panose="020F0502020204030204" pitchFamily="34" charset="0"/>
                <a:cs typeface="Calibri" panose="020F0502020204030204" pitchFamily="34" charset="0"/>
              </a:rPr>
              <a:t>Dos series de hidrocarburos, en función de la hibridación del átomo de C: </a:t>
            </a:r>
          </a:p>
          <a:p>
            <a:pPr lvl="1" eaLnBrk="1" hangingPunct="1"/>
            <a:r>
              <a:rPr lang="es-ES" altLang="en-US" sz="1800" b="0">
                <a:solidFill>
                  <a:srgbClr val="000099"/>
                </a:solidFill>
                <a:latin typeface="Calibri" panose="020F0502020204030204" pitchFamily="34" charset="0"/>
                <a:cs typeface="Calibri" panose="020F0502020204030204" pitchFamily="34" charset="0"/>
              </a:rPr>
              <a:t>Estructura abierta</a:t>
            </a:r>
            <a:r>
              <a:rPr lang="es-ES" altLang="en-US" sz="1800" b="0" i="0">
                <a:solidFill>
                  <a:srgbClr val="000099"/>
                </a:solidFill>
                <a:latin typeface="Calibri" panose="020F0502020204030204" pitchFamily="34" charset="0"/>
                <a:cs typeface="Calibri" panose="020F0502020204030204" pitchFamily="34" charset="0"/>
              </a:rPr>
              <a:t>: parafinas, olefinas, acetilénicos</a:t>
            </a:r>
          </a:p>
          <a:p>
            <a:pPr lvl="1" eaLnBrk="1" hangingPunct="1"/>
            <a:r>
              <a:rPr lang="es-ES" altLang="en-US" sz="1800" b="0">
                <a:solidFill>
                  <a:srgbClr val="000099"/>
                </a:solidFill>
                <a:latin typeface="Calibri" panose="020F0502020204030204" pitchFamily="34" charset="0"/>
                <a:cs typeface="Calibri" panose="020F0502020204030204" pitchFamily="34" charset="0"/>
              </a:rPr>
              <a:t>Estructura cíclica</a:t>
            </a:r>
            <a:r>
              <a:rPr lang="es-ES" altLang="en-US" sz="1800" b="0" i="0">
                <a:solidFill>
                  <a:srgbClr val="000099"/>
                </a:solidFill>
                <a:latin typeface="Calibri" panose="020F0502020204030204" pitchFamily="34" charset="0"/>
                <a:cs typeface="Calibri" panose="020F0502020204030204" pitchFamily="34" charset="0"/>
              </a:rPr>
              <a:t>: cicloparafinas, aromáticos	</a:t>
            </a:r>
          </a:p>
        </p:txBody>
      </p:sp>
      <p:pic>
        <p:nvPicPr>
          <p:cNvPr id="15369"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3560763"/>
            <a:ext cx="5327650" cy="190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70" name="Line 18"/>
          <p:cNvSpPr>
            <a:spLocks noChangeShapeType="1"/>
          </p:cNvSpPr>
          <p:nvPr/>
        </p:nvSpPr>
        <p:spPr bwMode="auto">
          <a:xfrm>
            <a:off x="1908175" y="4713288"/>
            <a:ext cx="0" cy="747712"/>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5371" name="Rectangle 3"/>
          <p:cNvSpPr>
            <a:spLocks noChangeArrowheads="1"/>
          </p:cNvSpPr>
          <p:nvPr/>
        </p:nvSpPr>
        <p:spPr bwMode="auto">
          <a:xfrm>
            <a:off x="684213" y="4916488"/>
            <a:ext cx="11747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buClrTx/>
              <a:buFontTx/>
              <a:buNone/>
            </a:pPr>
            <a:r>
              <a:rPr lang="es-ES" altLang="en-US" sz="1600" b="0" i="0">
                <a:solidFill>
                  <a:srgbClr val="000099"/>
                </a:solidFill>
                <a:latin typeface="Tempus Sans ITC" panose="04020404030D07020202" pitchFamily="82" charset="0"/>
              </a:rPr>
              <a:t>Alifáticos</a:t>
            </a:r>
            <a:endParaRPr lang="es-ES" altLang="en-US" sz="1600" b="0" i="0">
              <a:solidFill>
                <a:srgbClr val="000099"/>
              </a:solidFill>
              <a:latin typeface="Tempus Sans ITC" panose="04020404030D07020202" pitchFamily="82" charset="0"/>
              <a:cs typeface="Calibri" panose="020F0502020204030204" pitchFamily="34" charset="0"/>
            </a:endParaRPr>
          </a:p>
        </p:txBody>
      </p:sp>
      <p:sp>
        <p:nvSpPr>
          <p:cNvPr id="15372" name="Rectangle 3"/>
          <p:cNvSpPr>
            <a:spLocks noChangeArrowheads="1"/>
          </p:cNvSpPr>
          <p:nvPr/>
        </p:nvSpPr>
        <p:spPr bwMode="auto">
          <a:xfrm>
            <a:off x="1116013" y="5805488"/>
            <a:ext cx="7848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Tx/>
              <a:buFontTx/>
              <a:buChar char="–"/>
            </a:pPr>
            <a:r>
              <a:rPr lang="es-ES" altLang="en-US" sz="1800" b="0" i="0">
                <a:solidFill>
                  <a:srgbClr val="000099"/>
                </a:solidFill>
                <a:latin typeface="Calibri" panose="020F0502020204030204" pitchFamily="34" charset="0"/>
              </a:rPr>
              <a:t>Los alquenos (olefinas) y los aromáticos son los pilares sobre los que se sustenta la industria petroquímica</a:t>
            </a:r>
            <a:endParaRPr lang="es-ES" altLang="en-US" sz="1800" b="0" i="0">
              <a:solidFill>
                <a:srgbClr val="000099"/>
              </a:solidFill>
              <a:latin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4301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4301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4301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F25F5ACD-FF3A-4878-8B1F-3ECFFAA69DDD}" type="slidenum">
              <a:rPr kumimoji="0" lang="en-US" altLang="en-US" sz="1400" b="0" i="0">
                <a:solidFill>
                  <a:schemeClr val="tx1"/>
                </a:solidFill>
                <a:latin typeface="Tahoma" panose="020B0604030504040204" pitchFamily="34" charset="0"/>
              </a:rPr>
              <a:pPr algn="r" eaLnBrk="1" hangingPunct="1">
                <a:spcBef>
                  <a:spcPct val="0"/>
                </a:spcBef>
                <a:buClrTx/>
                <a:buFontTx/>
                <a:buNone/>
              </a:pPr>
              <a:t>30</a:t>
            </a:fld>
            <a:endParaRPr kumimoji="0" lang="en-US" altLang="en-US" sz="1400" b="0" i="0">
              <a:solidFill>
                <a:schemeClr val="tx1"/>
              </a:solidFill>
              <a:latin typeface="Tahoma" panose="020B0604030504040204" pitchFamily="34" charset="0"/>
            </a:endParaRPr>
          </a:p>
        </p:txBody>
      </p:sp>
      <p:sp>
        <p:nvSpPr>
          <p:cNvPr id="43014" name="Rectangle 3"/>
          <p:cNvSpPr>
            <a:spLocks noChangeArrowheads="1"/>
          </p:cNvSpPr>
          <p:nvPr/>
        </p:nvSpPr>
        <p:spPr bwMode="auto">
          <a:xfrm>
            <a:off x="539750" y="1268413"/>
            <a:ext cx="4395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i="0">
                <a:latin typeface="Calibri" panose="020F0502020204030204" pitchFamily="34" charset="0"/>
              </a:rPr>
              <a:t> Plásticos</a:t>
            </a:r>
          </a:p>
        </p:txBody>
      </p:sp>
      <p:sp>
        <p:nvSpPr>
          <p:cNvPr id="43015" name="Rectangle 15"/>
          <p:cNvSpPr>
            <a:spLocks noChangeArrowheads="1"/>
          </p:cNvSpPr>
          <p:nvPr/>
        </p:nvSpPr>
        <p:spPr bwMode="auto">
          <a:xfrm>
            <a:off x="893763" y="1628775"/>
            <a:ext cx="576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266700" indent="-2667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6600"/>
              </a:buClr>
              <a:buFont typeface="Calibri" panose="020F0502020204030204" pitchFamily="34" charset="0"/>
              <a:buChar char="→"/>
            </a:pPr>
            <a:r>
              <a:rPr kumimoji="0" lang="es-ES" altLang="en-US" sz="1600" b="0" i="0">
                <a:solidFill>
                  <a:srgbClr val="333333"/>
                </a:solidFill>
                <a:latin typeface="Times New Roman" panose="02020603050405020304" pitchFamily="18" charset="0"/>
              </a:rPr>
              <a:t>Nos centramos sólo en los plásticos denominados </a:t>
            </a:r>
            <a:r>
              <a:rPr kumimoji="0" lang="es-ES" altLang="en-US" sz="1600" b="0">
                <a:solidFill>
                  <a:srgbClr val="333333"/>
                </a:solidFill>
                <a:latin typeface="Times New Roman" panose="02020603050405020304" pitchFamily="18" charset="0"/>
              </a:rPr>
              <a:t>poliolefinas</a:t>
            </a:r>
            <a:r>
              <a:rPr kumimoji="0" lang="es-ES" altLang="en-US" sz="1600" b="0" i="0">
                <a:solidFill>
                  <a:srgbClr val="333333"/>
                </a:solidFill>
                <a:latin typeface="Times New Roman" panose="02020603050405020304" pitchFamily="18" charset="0"/>
              </a:rPr>
              <a:t> [poli(etileno), poli(propileno) y poli(estireno)] que son los compuestos por hidrocarburos.</a:t>
            </a:r>
            <a:r>
              <a:rPr kumimoji="0" lang="es-ES" altLang="en-US" sz="1600" b="0" i="0">
                <a:solidFill>
                  <a:srgbClr val="000099"/>
                </a:solidFill>
                <a:latin typeface="Times New Roman" panose="02020603050405020304" pitchFamily="18" charset="0"/>
              </a:rPr>
              <a:t> </a:t>
            </a:r>
            <a:endParaRPr kumimoji="0" lang="el-GR" altLang="en-US" sz="1600" b="0" i="0">
              <a:solidFill>
                <a:srgbClr val="000099"/>
              </a:solidFill>
              <a:latin typeface="Times New Roman" panose="02020603050405020304" pitchFamily="18" charset="0"/>
              <a:cs typeface="Times New Roman" panose="02020603050405020304" pitchFamily="18" charset="0"/>
            </a:endParaRPr>
          </a:p>
        </p:txBody>
      </p:sp>
      <p:sp>
        <p:nvSpPr>
          <p:cNvPr id="43016" name="Rectangle 15"/>
          <p:cNvSpPr>
            <a:spLocks noChangeArrowheads="1"/>
          </p:cNvSpPr>
          <p:nvPr/>
        </p:nvSpPr>
        <p:spPr bwMode="auto">
          <a:xfrm>
            <a:off x="893763" y="2492375"/>
            <a:ext cx="7781925"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000099"/>
                </a:solidFill>
                <a:latin typeface="Calibri" panose="020F0502020204030204" pitchFamily="34" charset="0"/>
              </a:rPr>
              <a:t>Los plásticos son materiales con naturaleza de polímero, aditivados con sustancias para dotarles de propiedades específicas: plastificantes, estabilizantes térmicos, a la radiación UV, cargas, colorantes, etc. </a:t>
            </a:r>
            <a:endParaRPr kumimoji="0" lang="el-GR" altLang="en-US" sz="1800" b="0" i="0">
              <a:solidFill>
                <a:srgbClr val="000099"/>
              </a:solidFill>
              <a:latin typeface="Calibri" panose="020F0502020204030204" pitchFamily="34" charset="0"/>
              <a:cs typeface="Times New Roman" panose="02020603050405020304" pitchFamily="18" charset="0"/>
            </a:endParaRPr>
          </a:p>
        </p:txBody>
      </p:sp>
      <p:pic>
        <p:nvPicPr>
          <p:cNvPr id="43017" name="Picture 13" descr="http://www.codols.com/img/content/sector_plastico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588" y="620713"/>
            <a:ext cx="2255837" cy="149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8" name="Rectangle 15"/>
          <p:cNvSpPr>
            <a:spLocks noChangeArrowheads="1"/>
          </p:cNvSpPr>
          <p:nvPr/>
        </p:nvSpPr>
        <p:spPr bwMode="auto">
          <a:xfrm>
            <a:off x="893763" y="3429000"/>
            <a:ext cx="7781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000099"/>
                </a:solidFill>
                <a:latin typeface="Calibri" panose="020F0502020204030204" pitchFamily="34" charset="0"/>
              </a:rPr>
              <a:t>Los plásticos se clasifican en termoplásticos, termofijos y elastómeros.</a:t>
            </a:r>
            <a:endParaRPr kumimoji="0" lang="el-GR" altLang="en-US" sz="1800" b="0" i="0">
              <a:solidFill>
                <a:srgbClr val="000099"/>
              </a:solidFill>
              <a:latin typeface="Calibri" panose="020F0502020204030204" pitchFamily="34" charset="0"/>
              <a:cs typeface="Times New Roman" panose="02020603050405020304" pitchFamily="18" charset="0"/>
            </a:endParaRPr>
          </a:p>
        </p:txBody>
      </p:sp>
      <p:sp>
        <p:nvSpPr>
          <p:cNvPr id="43019" name="Rectangle 3"/>
          <p:cNvSpPr>
            <a:spLocks noChangeArrowheads="1"/>
          </p:cNvSpPr>
          <p:nvPr/>
        </p:nvSpPr>
        <p:spPr bwMode="auto">
          <a:xfrm>
            <a:off x="1116013" y="3789363"/>
            <a:ext cx="755967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latin typeface="Calibri" panose="020F0502020204030204" pitchFamily="34" charset="0"/>
                <a:sym typeface="Wingdings" panose="05000000000000000000" pitchFamily="2" charset="2"/>
              </a:rPr>
              <a:t>En los </a:t>
            </a:r>
            <a:r>
              <a:rPr lang="es-ES" altLang="en-US" sz="1600" i="0">
                <a:latin typeface="Calibri" panose="020F0502020204030204" pitchFamily="34" charset="0"/>
                <a:sym typeface="Wingdings" panose="05000000000000000000" pitchFamily="2" charset="2"/>
              </a:rPr>
              <a:t>termoplásticos</a:t>
            </a:r>
            <a:r>
              <a:rPr lang="es-ES" altLang="en-US" sz="1600" b="0" i="0">
                <a:latin typeface="Calibri" panose="020F0502020204030204" pitchFamily="34" charset="0"/>
                <a:sym typeface="Wingdings" panose="05000000000000000000" pitchFamily="2" charset="2"/>
              </a:rPr>
              <a:t>, las cadenas macromoleculares están independientes unas de otras, ligadas por fuerzas débiles (Van der Waals). Al aumentar </a:t>
            </a:r>
            <a:r>
              <a:rPr lang="es-ES" altLang="en-US" sz="1600" b="0">
                <a:latin typeface="Calibri" panose="020F0502020204030204" pitchFamily="34" charset="0"/>
                <a:sym typeface="Wingdings" panose="05000000000000000000" pitchFamily="2" charset="2"/>
              </a:rPr>
              <a:t>T</a:t>
            </a:r>
            <a:r>
              <a:rPr lang="es-ES" altLang="en-US" sz="1600" b="0" i="0">
                <a:latin typeface="Calibri" panose="020F0502020204030204" pitchFamily="34" charset="0"/>
                <a:sym typeface="Wingdings" panose="05000000000000000000" pitchFamily="2" charset="2"/>
              </a:rPr>
              <a:t>, las fuerzas de unión desaparecen y las cadenas pueden desplazarse unas sobre otras, llegando a fluir. Al bajar </a:t>
            </a:r>
            <a:r>
              <a:rPr lang="es-ES" altLang="en-US" sz="1600" b="0">
                <a:latin typeface="Calibri" panose="020F0502020204030204" pitchFamily="34" charset="0"/>
                <a:sym typeface="Wingdings" panose="05000000000000000000" pitchFamily="2" charset="2"/>
              </a:rPr>
              <a:t>T</a:t>
            </a:r>
            <a:r>
              <a:rPr lang="es-ES" altLang="en-US" sz="1600" b="0" i="0">
                <a:latin typeface="Calibri" panose="020F0502020204030204" pitchFamily="34" charset="0"/>
                <a:sym typeface="Wingdings" panose="05000000000000000000" pitchFamily="2" charset="2"/>
              </a:rPr>
              <a:t>, vuelven a solidificar por lo que pueden ser moldeados varias veces. Son reciclables mecánicamente y solubles en determinados disolventes. </a:t>
            </a:r>
          </a:p>
        </p:txBody>
      </p:sp>
      <p:pic>
        <p:nvPicPr>
          <p:cNvPr id="4302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5200650"/>
            <a:ext cx="53594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21" name="Text Box 17"/>
          <p:cNvSpPr txBox="1">
            <a:spLocks noChangeArrowheads="1"/>
          </p:cNvSpPr>
          <p:nvPr/>
        </p:nvSpPr>
        <p:spPr bwMode="auto">
          <a:xfrm>
            <a:off x="2195513" y="6453188"/>
            <a:ext cx="16541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1200" b="0" i="0">
                <a:solidFill>
                  <a:srgbClr val="FF0000"/>
                </a:solidFill>
                <a:latin typeface="Calibri" panose="020F0502020204030204" pitchFamily="34" charset="0"/>
                <a:sym typeface="Wingdings" panose="05000000000000000000" pitchFamily="2" charset="2"/>
              </a:rPr>
              <a:t> </a:t>
            </a:r>
            <a:r>
              <a:rPr kumimoji="0" lang="es-ES" altLang="en-US" sz="1200" b="0">
                <a:latin typeface="Calibri" panose="020F0502020204030204" pitchFamily="34" charset="0"/>
              </a:rPr>
              <a:t>termoplástico</a:t>
            </a:r>
            <a:endParaRPr kumimoji="0" lang="es-ES" altLang="en-US" sz="1200" b="0">
              <a:solidFill>
                <a:srgbClr val="FF0000"/>
              </a:solidFill>
              <a:latin typeface="Calibri" panose="020F0502020204030204" pitchFamily="34" charset="0"/>
            </a:endParaRPr>
          </a:p>
        </p:txBody>
      </p:sp>
      <p:sp>
        <p:nvSpPr>
          <p:cNvPr id="43022" name="Text Box 17"/>
          <p:cNvSpPr txBox="1">
            <a:spLocks noChangeArrowheads="1"/>
          </p:cNvSpPr>
          <p:nvPr/>
        </p:nvSpPr>
        <p:spPr bwMode="auto">
          <a:xfrm>
            <a:off x="4067175" y="6453188"/>
            <a:ext cx="16541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1200" b="0" i="0">
                <a:solidFill>
                  <a:srgbClr val="FF0000"/>
                </a:solidFill>
                <a:latin typeface="Calibri" panose="020F0502020204030204" pitchFamily="34" charset="0"/>
                <a:sym typeface="Wingdings" panose="05000000000000000000" pitchFamily="2" charset="2"/>
              </a:rPr>
              <a:t> </a:t>
            </a:r>
            <a:r>
              <a:rPr kumimoji="0" lang="es-ES" altLang="en-US" sz="1200" b="0">
                <a:latin typeface="Calibri" panose="020F0502020204030204" pitchFamily="34" charset="0"/>
              </a:rPr>
              <a:t>termofijo</a:t>
            </a:r>
            <a:endParaRPr kumimoji="0" lang="es-ES" altLang="en-US" sz="1200" b="0">
              <a:solidFill>
                <a:srgbClr val="FF0000"/>
              </a:solidFill>
              <a:latin typeface="Calibri" panose="020F0502020204030204" pitchFamily="34" charset="0"/>
            </a:endParaRPr>
          </a:p>
        </p:txBody>
      </p:sp>
      <p:sp>
        <p:nvSpPr>
          <p:cNvPr id="43023" name="Text Box 17"/>
          <p:cNvSpPr txBox="1">
            <a:spLocks noChangeArrowheads="1"/>
          </p:cNvSpPr>
          <p:nvPr/>
        </p:nvSpPr>
        <p:spPr bwMode="auto">
          <a:xfrm>
            <a:off x="5940425" y="6453188"/>
            <a:ext cx="16541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1200" b="0" i="0">
                <a:solidFill>
                  <a:srgbClr val="FF0000"/>
                </a:solidFill>
                <a:latin typeface="Calibri" panose="020F0502020204030204" pitchFamily="34" charset="0"/>
                <a:sym typeface="Wingdings" panose="05000000000000000000" pitchFamily="2" charset="2"/>
              </a:rPr>
              <a:t> </a:t>
            </a:r>
            <a:r>
              <a:rPr kumimoji="0" lang="es-ES" altLang="en-US" sz="1200" b="0">
                <a:latin typeface="Calibri" panose="020F0502020204030204" pitchFamily="34" charset="0"/>
              </a:rPr>
              <a:t>elastómero</a:t>
            </a:r>
            <a:endParaRPr kumimoji="0" lang="es-ES" altLang="en-US" sz="1200" b="0">
              <a:solidFill>
                <a:srgbClr val="FF0000"/>
              </a:solidFill>
              <a:latin typeface="Calibri" panose="020F0502020204030204" pitchFamily="34" charset="0"/>
            </a:endParaRPr>
          </a:p>
        </p:txBody>
      </p:sp>
      <p:sp>
        <p:nvSpPr>
          <p:cNvPr id="43024" name="Text Box 7"/>
          <p:cNvSpPr txBox="1">
            <a:spLocks noChangeArrowheads="1"/>
          </p:cNvSpPr>
          <p:nvPr/>
        </p:nvSpPr>
        <p:spPr bwMode="auto">
          <a:xfrm>
            <a:off x="179388" y="476250"/>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accent1"/>
                </a:solidFill>
                <a:latin typeface="Arial" panose="020B0604020202020204" pitchFamily="34" charset="0"/>
              </a:rPr>
              <a:t>13. Olefinas de mayor interés</a:t>
            </a:r>
            <a:endParaRPr kumimoji="0" lang="es-ES" altLang="en-US" sz="2000" b="0">
              <a:solidFill>
                <a:schemeClr val="tx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4403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4403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4403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0BB894ED-09A5-43B2-830F-3BBD176A9B51}" type="slidenum">
              <a:rPr kumimoji="0" lang="en-US" altLang="en-US" sz="1400" b="0" i="0">
                <a:solidFill>
                  <a:schemeClr val="tx1"/>
                </a:solidFill>
                <a:latin typeface="Tahoma" panose="020B0604030504040204" pitchFamily="34" charset="0"/>
              </a:rPr>
              <a:pPr algn="r" eaLnBrk="1" hangingPunct="1">
                <a:spcBef>
                  <a:spcPct val="0"/>
                </a:spcBef>
                <a:buClrTx/>
                <a:buFontTx/>
                <a:buNone/>
              </a:pPr>
              <a:t>31</a:t>
            </a:fld>
            <a:endParaRPr kumimoji="0" lang="en-US" altLang="en-US" sz="1400" b="0" i="0">
              <a:solidFill>
                <a:schemeClr val="tx1"/>
              </a:solidFill>
              <a:latin typeface="Tahoma" panose="020B0604030504040204" pitchFamily="34" charset="0"/>
            </a:endParaRPr>
          </a:p>
        </p:txBody>
      </p:sp>
      <p:sp>
        <p:nvSpPr>
          <p:cNvPr id="44038"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accent1"/>
                </a:solidFill>
                <a:latin typeface="Arial" panose="020B0604020202020204" pitchFamily="34" charset="0"/>
              </a:rPr>
              <a:t>13. Olefinas de mayor interés</a:t>
            </a: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Plásticos</a:t>
            </a:r>
          </a:p>
        </p:txBody>
      </p:sp>
      <p:sp>
        <p:nvSpPr>
          <p:cNvPr id="44039" name="Rectangle 3"/>
          <p:cNvSpPr>
            <a:spLocks noChangeArrowheads="1"/>
          </p:cNvSpPr>
          <p:nvPr/>
        </p:nvSpPr>
        <p:spPr bwMode="auto">
          <a:xfrm>
            <a:off x="1116013" y="1557338"/>
            <a:ext cx="7559675" cy="160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latin typeface="Calibri" panose="020F0502020204030204" pitchFamily="34" charset="0"/>
                <a:sym typeface="Wingdings" panose="05000000000000000000" pitchFamily="2" charset="2"/>
              </a:rPr>
              <a:t>En los polímeros </a:t>
            </a:r>
            <a:r>
              <a:rPr lang="es-ES" altLang="en-US" sz="1600" i="0">
                <a:latin typeface="Calibri" panose="020F0502020204030204" pitchFamily="34" charset="0"/>
                <a:sym typeface="Wingdings" panose="05000000000000000000" pitchFamily="2" charset="2"/>
              </a:rPr>
              <a:t>termofijos</a:t>
            </a:r>
            <a:r>
              <a:rPr lang="es-ES" altLang="en-US" sz="1600" b="0" i="0">
                <a:latin typeface="Calibri" panose="020F0502020204030204" pitchFamily="34" charset="0"/>
                <a:sym typeface="Wingdings" panose="05000000000000000000" pitchFamily="2" charset="2"/>
              </a:rPr>
              <a:t> y en los </a:t>
            </a:r>
            <a:r>
              <a:rPr lang="es-ES" altLang="en-US" sz="1600" i="0">
                <a:latin typeface="Calibri" panose="020F0502020204030204" pitchFamily="34" charset="0"/>
                <a:sym typeface="Wingdings" panose="05000000000000000000" pitchFamily="2" charset="2"/>
              </a:rPr>
              <a:t>elastómeros</a:t>
            </a:r>
            <a:r>
              <a:rPr lang="es-ES" altLang="en-US" sz="1600" b="0" i="0">
                <a:latin typeface="Calibri" panose="020F0502020204030204" pitchFamily="34" charset="0"/>
                <a:sym typeface="Wingdings" panose="05000000000000000000" pitchFamily="2" charset="2"/>
              </a:rPr>
              <a:t> las cadenas macromoleculares están unidas por fuertes enlaces covalentes, por lo que no pueden deslizarse, ni fundir por incremento de la temperatura, ni se disuelven en ningún disolvente</a:t>
            </a:r>
          </a:p>
          <a:p>
            <a:pPr eaLnBrk="1" hangingPunct="1">
              <a:buClr>
                <a:srgbClr val="595985"/>
              </a:buClr>
            </a:pPr>
            <a:r>
              <a:rPr lang="es-ES" altLang="en-US" sz="1600" b="0" i="0">
                <a:latin typeface="Calibri" panose="020F0502020204030204" pitchFamily="34" charset="0"/>
                <a:sym typeface="Wingdings" panose="05000000000000000000" pitchFamily="2" charset="2"/>
              </a:rPr>
              <a:t>La diferencia entre termofijos y elastómeros está en la frecuencia de las uniones (llamadas </a:t>
            </a:r>
            <a:r>
              <a:rPr lang="es-ES" altLang="en-US" sz="1600" b="0">
                <a:latin typeface="Calibri" panose="020F0502020204030204" pitchFamily="34" charset="0"/>
                <a:sym typeface="Wingdings" panose="05000000000000000000" pitchFamily="2" charset="2"/>
              </a:rPr>
              <a:t>nudos</a:t>
            </a:r>
            <a:r>
              <a:rPr lang="es-ES" altLang="en-US" sz="1600" b="0" i="0">
                <a:latin typeface="Calibri" panose="020F0502020204030204" pitchFamily="34" charset="0"/>
                <a:sym typeface="Wingdings" panose="05000000000000000000" pitchFamily="2" charset="2"/>
              </a:rPr>
              <a:t>) entre cadenas y en la </a:t>
            </a:r>
            <a:r>
              <a:rPr lang="es-ES" altLang="en-US" sz="1600" b="0">
                <a:latin typeface="Calibri" panose="020F0502020204030204" pitchFamily="34" charset="0"/>
                <a:sym typeface="Wingdings" panose="05000000000000000000" pitchFamily="2" charset="2"/>
              </a:rPr>
              <a:t>densidad de los nudos</a:t>
            </a:r>
            <a:r>
              <a:rPr lang="es-ES" altLang="en-US" sz="1600" b="0" i="0">
                <a:latin typeface="Calibri" panose="020F0502020204030204" pitchFamily="34" charset="0"/>
                <a:sym typeface="Wingdings" panose="05000000000000000000" pitchFamily="2" charset="2"/>
              </a:rPr>
              <a:t>. En elastómeros las uniones están más alejadas que en los termofijos.</a:t>
            </a:r>
          </a:p>
        </p:txBody>
      </p:sp>
      <p:sp>
        <p:nvSpPr>
          <p:cNvPr id="44040" name="Rectangle 15"/>
          <p:cNvSpPr>
            <a:spLocks noChangeArrowheads="1"/>
          </p:cNvSpPr>
          <p:nvPr/>
        </p:nvSpPr>
        <p:spPr bwMode="auto">
          <a:xfrm>
            <a:off x="893763" y="3429000"/>
            <a:ext cx="7781925"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000099"/>
                </a:solidFill>
                <a:latin typeface="Calibri" panose="020F0502020204030204" pitchFamily="34" charset="0"/>
              </a:rPr>
              <a:t>El </a:t>
            </a:r>
            <a:r>
              <a:rPr kumimoji="0" lang="es-ES" altLang="en-US" sz="1800" i="0">
                <a:solidFill>
                  <a:srgbClr val="000099"/>
                </a:solidFill>
                <a:latin typeface="Calibri" panose="020F0502020204030204" pitchFamily="34" charset="0"/>
              </a:rPr>
              <a:t>poli(etileno)</a:t>
            </a:r>
            <a:r>
              <a:rPr kumimoji="0" lang="es-ES" altLang="en-US" sz="1800" b="0" i="0">
                <a:solidFill>
                  <a:srgbClr val="000099"/>
                </a:solidFill>
                <a:latin typeface="Calibri" panose="020F0502020204030204" pitchFamily="34" charset="0"/>
              </a:rPr>
              <a:t> (PE) es un polímero lineal de gran regularidad estructural. Según las condiciones de polimerización (</a:t>
            </a:r>
            <a:r>
              <a:rPr kumimoji="0" lang="es-ES" altLang="en-US" sz="1800" b="0">
                <a:solidFill>
                  <a:srgbClr val="000099"/>
                </a:solidFill>
                <a:latin typeface="Calibri" panose="020F0502020204030204" pitchFamily="34" charset="0"/>
              </a:rPr>
              <a:t>P</a:t>
            </a:r>
            <a:r>
              <a:rPr kumimoji="0" lang="es-ES" altLang="en-US" sz="1800" b="0" i="0">
                <a:solidFill>
                  <a:srgbClr val="000099"/>
                </a:solidFill>
                <a:latin typeface="Calibri" panose="020F0502020204030204" pitchFamily="34" charset="0"/>
              </a:rPr>
              <a:t>,</a:t>
            </a:r>
            <a:r>
              <a:rPr kumimoji="0" lang="es-ES" altLang="en-US" sz="1800" b="0">
                <a:solidFill>
                  <a:srgbClr val="000099"/>
                </a:solidFill>
                <a:latin typeface="Calibri" panose="020F0502020204030204" pitchFamily="34" charset="0"/>
              </a:rPr>
              <a:t>T</a:t>
            </a:r>
            <a:r>
              <a:rPr kumimoji="0" lang="es-ES" altLang="en-US" sz="1800" b="0" i="0">
                <a:solidFill>
                  <a:srgbClr val="000099"/>
                </a:solidFill>
                <a:latin typeface="Calibri" panose="020F0502020204030204" pitchFamily="34" charset="0"/>
              </a:rPr>
              <a:t>) se obtienen distintos tipos de PE, lineales o ramificados, con diferentes densidades y cristalinidad. </a:t>
            </a:r>
            <a:endParaRPr kumimoji="0" lang="el-GR" altLang="en-US" sz="1800" b="0" i="0">
              <a:solidFill>
                <a:srgbClr val="000099"/>
              </a:solidFill>
              <a:latin typeface="Calibri" panose="020F0502020204030204" pitchFamily="34" charset="0"/>
              <a:cs typeface="Times New Roman" panose="02020603050405020304" pitchFamily="18" charset="0"/>
            </a:endParaRPr>
          </a:p>
        </p:txBody>
      </p:sp>
      <p:sp>
        <p:nvSpPr>
          <p:cNvPr id="44041" name="Rectangle 3"/>
          <p:cNvSpPr>
            <a:spLocks noChangeArrowheads="1"/>
          </p:cNvSpPr>
          <p:nvPr/>
        </p:nvSpPr>
        <p:spPr bwMode="auto">
          <a:xfrm>
            <a:off x="1116013" y="4437063"/>
            <a:ext cx="7704137"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El PE ramificado tiene baja densidad y baja cristalinidad. Se denomina PE </a:t>
            </a:r>
            <a:r>
              <a:rPr lang="es-ES" altLang="en-US" sz="1600" b="0" u="sng">
                <a:latin typeface="Times New Roman" panose="02020603050405020304" pitchFamily="18" charset="0"/>
                <a:cs typeface="Times New Roman" panose="02020603050405020304" pitchFamily="18" charset="0"/>
                <a:sym typeface="Wingdings" panose="05000000000000000000" pitchFamily="2" charset="2"/>
              </a:rPr>
              <a:t>de baja densidad</a:t>
            </a: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 (en inglés, </a:t>
            </a:r>
            <a:r>
              <a:rPr lang="es-ES" altLang="en-US" sz="1600" b="0">
                <a:latin typeface="Times New Roman" panose="02020603050405020304" pitchFamily="18" charset="0"/>
                <a:cs typeface="Times New Roman" panose="02020603050405020304" pitchFamily="18" charset="0"/>
                <a:sym typeface="Wingdings" panose="05000000000000000000" pitchFamily="2" charset="2"/>
              </a:rPr>
              <a:t>LDPE</a:t>
            </a: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 en español, </a:t>
            </a:r>
            <a:r>
              <a:rPr lang="es-ES" altLang="en-US" sz="1600" b="0">
                <a:latin typeface="Times New Roman" panose="02020603050405020304" pitchFamily="18" charset="0"/>
                <a:cs typeface="Times New Roman" panose="02020603050405020304" pitchFamily="18" charset="0"/>
                <a:sym typeface="Wingdings" panose="05000000000000000000" pitchFamily="2" charset="2"/>
              </a:rPr>
              <a:t>PEBD</a:t>
            </a: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 Es resistente al impacto, muy flexible y buen aislante eléctrico. Se emplea en fabricación de envases y como aislante para cables.</a:t>
            </a:r>
          </a:p>
          <a:p>
            <a:pPr eaLnBrk="1" hangingPunct="1">
              <a:buClr>
                <a:srgbClr val="595985"/>
              </a:buClr>
            </a:pP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Otro PE con ramificaciones de mayor longitud es el </a:t>
            </a:r>
            <a:r>
              <a:rPr lang="es-ES" altLang="en-US" sz="1600" b="0" u="sng">
                <a:latin typeface="Times New Roman" panose="02020603050405020304" pitchFamily="18" charset="0"/>
                <a:cs typeface="Times New Roman" panose="02020603050405020304" pitchFamily="18" charset="0"/>
                <a:sym typeface="Wingdings" panose="05000000000000000000" pitchFamily="2" charset="2"/>
              </a:rPr>
              <a:t>PE de menor densidad</a:t>
            </a:r>
            <a:r>
              <a:rPr lang="es-ES" altLang="en-US" sz="1600" b="0">
                <a:latin typeface="Times New Roman" panose="02020603050405020304" pitchFamily="18" charset="0"/>
                <a:cs typeface="Times New Roman" panose="02020603050405020304" pitchFamily="18" charset="0"/>
                <a:sym typeface="Wingdings" panose="05000000000000000000" pitchFamily="2" charset="2"/>
              </a:rPr>
              <a:t> LLDPE</a:t>
            </a: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 Se obtiene polimerizando etileno con i-buteno o 1-hexeno. El LLDPE es un polímero amorfo y transparente,</a:t>
            </a:r>
            <a:r>
              <a:rPr lang="pt-BR" altLang="en-US" sz="1600" b="0" i="0">
                <a:latin typeface="Times New Roman" panose="02020603050405020304" pitchFamily="18" charset="0"/>
                <a:cs typeface="Times New Roman" panose="02020603050405020304" pitchFamily="18" charset="0"/>
                <a:sym typeface="Wingdings" panose="05000000000000000000" pitchFamily="2" charset="2"/>
              </a:rPr>
              <a:t> que se usa como film protector de alimentos</a:t>
            </a: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  </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4505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4506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4506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1D938ACC-6763-48D4-A6A1-46F2CCDB5F0F}" type="slidenum">
              <a:rPr kumimoji="0" lang="en-US" altLang="en-US" sz="1400" b="0" i="0">
                <a:solidFill>
                  <a:schemeClr val="tx1"/>
                </a:solidFill>
                <a:latin typeface="Tahoma" panose="020B0604030504040204" pitchFamily="34" charset="0"/>
              </a:rPr>
              <a:pPr algn="r" eaLnBrk="1" hangingPunct="1">
                <a:spcBef>
                  <a:spcPct val="0"/>
                </a:spcBef>
                <a:buClrTx/>
                <a:buFontTx/>
                <a:buNone/>
              </a:pPr>
              <a:t>32</a:t>
            </a:fld>
            <a:endParaRPr kumimoji="0" lang="en-US" altLang="en-US" sz="1400" b="0" i="0">
              <a:solidFill>
                <a:schemeClr val="tx1"/>
              </a:solidFill>
              <a:latin typeface="Tahoma" panose="020B0604030504040204" pitchFamily="34" charset="0"/>
            </a:endParaRPr>
          </a:p>
        </p:txBody>
      </p:sp>
      <p:sp>
        <p:nvSpPr>
          <p:cNvPr id="45062" name="Rectangle 3"/>
          <p:cNvSpPr>
            <a:spLocks noChangeArrowheads="1"/>
          </p:cNvSpPr>
          <p:nvPr/>
        </p:nvSpPr>
        <p:spPr bwMode="auto">
          <a:xfrm>
            <a:off x="1116013" y="1798638"/>
            <a:ext cx="7704137" cy="211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latin typeface="Calibri" panose="020F0502020204030204" pitchFamily="34" charset="0"/>
                <a:sym typeface="Wingdings" panose="05000000000000000000" pitchFamily="2" charset="2"/>
              </a:rPr>
              <a:t>El PE </a:t>
            </a:r>
            <a:r>
              <a:rPr lang="es-ES" altLang="en-US" sz="1600" b="0" u="sng">
                <a:latin typeface="Calibri" panose="020F0502020204030204" pitchFamily="34" charset="0"/>
                <a:sym typeface="Wingdings" panose="05000000000000000000" pitchFamily="2" charset="2"/>
              </a:rPr>
              <a:t>de alta densidad</a:t>
            </a:r>
            <a:r>
              <a:rPr lang="es-ES" altLang="en-US" sz="1600" b="0" i="0">
                <a:latin typeface="Calibri" panose="020F0502020204030204" pitchFamily="34" charset="0"/>
                <a:sym typeface="Wingdings" panose="05000000000000000000" pitchFamily="2" charset="2"/>
              </a:rPr>
              <a:t> (en inglés, </a:t>
            </a:r>
            <a:r>
              <a:rPr lang="es-ES" altLang="en-US" sz="1600" b="0">
                <a:latin typeface="Calibri" panose="020F0502020204030204" pitchFamily="34" charset="0"/>
                <a:sym typeface="Wingdings" panose="05000000000000000000" pitchFamily="2" charset="2"/>
              </a:rPr>
              <a:t>HDPE</a:t>
            </a:r>
            <a:r>
              <a:rPr lang="es-ES" altLang="en-US" sz="1600" b="0" i="0">
                <a:latin typeface="Calibri" panose="020F0502020204030204" pitchFamily="34" charset="0"/>
                <a:sym typeface="Wingdings" panose="05000000000000000000" pitchFamily="2" charset="2"/>
              </a:rPr>
              <a:t>, en español, </a:t>
            </a:r>
            <a:r>
              <a:rPr lang="es-ES" altLang="en-US" sz="1600" b="0">
                <a:latin typeface="Calibri" panose="020F0502020204030204" pitchFamily="34" charset="0"/>
                <a:sym typeface="Wingdings" panose="05000000000000000000" pitchFamily="2" charset="2"/>
              </a:rPr>
              <a:t>PEAD</a:t>
            </a:r>
            <a:r>
              <a:rPr lang="es-ES" altLang="en-US" sz="1600" b="0" i="0">
                <a:latin typeface="Calibri" panose="020F0502020204030204" pitchFamily="34" charset="0"/>
                <a:sym typeface="Wingdings" panose="05000000000000000000" pitchFamily="2" charset="2"/>
              </a:rPr>
              <a:t>) tiene una estructura muy regular y un alto grado de cristalinidad. Se sintetiza con catalizadores. Tiene excelentes propiedades mecánicas, y se usa para fabricar contendores, envases de gran resistencia, artículos domésticos </a:t>
            </a:r>
          </a:p>
          <a:p>
            <a:pPr eaLnBrk="1" hangingPunct="1">
              <a:buClr>
                <a:srgbClr val="595985"/>
              </a:buClr>
            </a:pPr>
            <a:r>
              <a:rPr lang="es-ES" altLang="en-US" sz="1600" b="0" i="0">
                <a:latin typeface="Calibri" panose="020F0502020204030204" pitchFamily="34" charset="0"/>
                <a:sym typeface="Wingdings" panose="05000000000000000000" pitchFamily="2" charset="2"/>
              </a:rPr>
              <a:t>Finalmente, existe un </a:t>
            </a:r>
            <a:r>
              <a:rPr lang="es-ES" altLang="en-US" sz="1600" b="0" u="sng">
                <a:latin typeface="Calibri" panose="020F0502020204030204" pitchFamily="34" charset="0"/>
                <a:sym typeface="Wingdings" panose="05000000000000000000" pitchFamily="2" charset="2"/>
              </a:rPr>
              <a:t>PE de ultra alto peso molecular</a:t>
            </a:r>
            <a:r>
              <a:rPr lang="es-ES" altLang="en-US" sz="1600" b="0">
                <a:latin typeface="Calibri" panose="020F0502020204030204" pitchFamily="34" charset="0"/>
                <a:sym typeface="Wingdings" panose="05000000000000000000" pitchFamily="2" charset="2"/>
              </a:rPr>
              <a:t> (UHMWPE</a:t>
            </a:r>
            <a:r>
              <a:rPr lang="es-ES" altLang="en-US" sz="1600" b="0" i="0">
                <a:latin typeface="Calibri" panose="020F0502020204030204" pitchFamily="34" charset="0"/>
                <a:sym typeface="Wingdings" panose="05000000000000000000" pitchFamily="2" charset="2"/>
              </a:rPr>
              <a:t> o </a:t>
            </a:r>
            <a:r>
              <a:rPr lang="es-ES" altLang="en-US" sz="1600" b="0">
                <a:latin typeface="Calibri" panose="020F0502020204030204" pitchFamily="34" charset="0"/>
                <a:sym typeface="Wingdings" panose="05000000000000000000" pitchFamily="2" charset="2"/>
              </a:rPr>
              <a:t>PEUAPM</a:t>
            </a:r>
            <a:r>
              <a:rPr lang="es-ES" altLang="en-US" sz="1600" b="0" i="0">
                <a:latin typeface="Calibri" panose="020F0502020204030204" pitchFamily="34" charset="0"/>
                <a:sym typeface="Wingdings" panose="05000000000000000000" pitchFamily="2" charset="2"/>
              </a:rPr>
              <a:t>), con un peso molecular &gt; 3000000 u, y propiedades superiores a cualquier otro termoplástico. Se usa en fabricación de equipamiento deportivo, en implantes en medicina (rótulas, caderas) por ser biocompatible.</a:t>
            </a:r>
          </a:p>
        </p:txBody>
      </p:sp>
      <p:pic>
        <p:nvPicPr>
          <p:cNvPr id="45063" name="Picture 2"/>
          <p:cNvPicPr>
            <a:picLocks noChangeAspect="1" noChangeArrowheads="1"/>
          </p:cNvPicPr>
          <p:nvPr/>
        </p:nvPicPr>
        <p:blipFill>
          <a:blip r:embed="rId2">
            <a:extLst>
              <a:ext uri="{28A0092B-C50C-407E-A947-70E740481C1C}">
                <a14:useLocalDpi xmlns:a14="http://schemas.microsoft.com/office/drawing/2010/main" val="0"/>
              </a:ext>
            </a:extLst>
          </a:blip>
          <a:srcRect l="5241" t="28613" r="3059" b="14745"/>
          <a:stretch>
            <a:fillRect/>
          </a:stretch>
        </p:blipFill>
        <p:spPr bwMode="auto">
          <a:xfrm>
            <a:off x="2771775" y="4040188"/>
            <a:ext cx="4471988" cy="207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64" name="Text Box 17"/>
          <p:cNvSpPr txBox="1">
            <a:spLocks noChangeArrowheads="1"/>
          </p:cNvSpPr>
          <p:nvPr/>
        </p:nvSpPr>
        <p:spPr bwMode="auto">
          <a:xfrm>
            <a:off x="3132138" y="6316663"/>
            <a:ext cx="3671887"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1200" b="0" i="0">
                <a:solidFill>
                  <a:srgbClr val="FF0000"/>
                </a:solidFill>
                <a:latin typeface="Calibri" panose="020F0502020204030204" pitchFamily="34" charset="0"/>
                <a:sym typeface="Wingdings" panose="05000000000000000000" pitchFamily="2" charset="2"/>
              </a:rPr>
              <a:t> </a:t>
            </a:r>
            <a:r>
              <a:rPr kumimoji="0" lang="es-ES" altLang="en-US" sz="1200" b="0">
                <a:latin typeface="Calibri" panose="020F0502020204030204" pitchFamily="34" charset="0"/>
              </a:rPr>
              <a:t>Distintos tipos de cadenas de poli(etileno)</a:t>
            </a:r>
            <a:endParaRPr kumimoji="0" lang="es-ES" altLang="en-US" sz="1200" b="0">
              <a:solidFill>
                <a:srgbClr val="FF0000"/>
              </a:solidFill>
              <a:latin typeface="Calibri" panose="020F0502020204030204" pitchFamily="34" charset="0"/>
            </a:endParaRPr>
          </a:p>
        </p:txBody>
      </p:sp>
      <p:sp>
        <p:nvSpPr>
          <p:cNvPr id="45065"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accent1"/>
                </a:solidFill>
                <a:latin typeface="Arial" panose="020B0604020202020204" pitchFamily="34" charset="0"/>
              </a:rPr>
              <a:t>13. Olefinas de mayor interés</a:t>
            </a: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Plásticos</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4608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4608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4608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B9B0967F-70CB-4257-B12F-A9895415393F}" type="slidenum">
              <a:rPr kumimoji="0" lang="en-US" altLang="en-US" sz="1400" b="0" i="0">
                <a:solidFill>
                  <a:schemeClr val="tx1"/>
                </a:solidFill>
                <a:latin typeface="Tahoma" panose="020B0604030504040204" pitchFamily="34" charset="0"/>
              </a:rPr>
              <a:pPr algn="r" eaLnBrk="1" hangingPunct="1">
                <a:spcBef>
                  <a:spcPct val="0"/>
                </a:spcBef>
                <a:buClrTx/>
                <a:buFontTx/>
                <a:buNone/>
              </a:pPr>
              <a:t>33</a:t>
            </a:fld>
            <a:endParaRPr kumimoji="0" lang="en-US" altLang="en-US" sz="1400" b="0" i="0">
              <a:solidFill>
                <a:schemeClr val="tx1"/>
              </a:solidFill>
              <a:latin typeface="Tahoma" panose="020B0604030504040204" pitchFamily="34" charset="0"/>
            </a:endParaRPr>
          </a:p>
        </p:txBody>
      </p:sp>
      <p:sp>
        <p:nvSpPr>
          <p:cNvPr id="46086" name="Rectangle 15"/>
          <p:cNvSpPr>
            <a:spLocks noChangeArrowheads="1"/>
          </p:cNvSpPr>
          <p:nvPr/>
        </p:nvSpPr>
        <p:spPr bwMode="auto">
          <a:xfrm>
            <a:off x="893763" y="1484313"/>
            <a:ext cx="7781925"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000099"/>
                </a:solidFill>
                <a:latin typeface="Calibri" panose="020F0502020204030204" pitchFamily="34" charset="0"/>
              </a:rPr>
              <a:t>El </a:t>
            </a:r>
            <a:r>
              <a:rPr kumimoji="0" lang="es-ES" altLang="en-US" sz="1800" i="0">
                <a:solidFill>
                  <a:srgbClr val="000099"/>
                </a:solidFill>
                <a:latin typeface="Calibri" panose="020F0502020204030204" pitchFamily="34" charset="0"/>
              </a:rPr>
              <a:t>poli(propileno)</a:t>
            </a:r>
            <a:r>
              <a:rPr kumimoji="0" lang="es-ES" altLang="en-US" sz="1800" b="0" i="0">
                <a:solidFill>
                  <a:srgbClr val="000099"/>
                </a:solidFill>
                <a:latin typeface="Calibri" panose="020F0502020204030204" pitchFamily="34" charset="0"/>
              </a:rPr>
              <a:t> (PPE) se presenta en dos modalidades: cristalino y amorfo. El cristalino se obtiene con catalizadores Ziegler-Natta, y presenta mejores propiedades que el PE. Se le considera como </a:t>
            </a:r>
            <a:r>
              <a:rPr kumimoji="0" lang="es-ES" altLang="en-US" sz="1800" b="0">
                <a:solidFill>
                  <a:srgbClr val="000099"/>
                </a:solidFill>
                <a:latin typeface="Calibri" panose="020F0502020204030204" pitchFamily="34" charset="0"/>
              </a:rPr>
              <a:t>plástico técnico</a:t>
            </a:r>
            <a:r>
              <a:rPr kumimoji="0" lang="es-ES" altLang="en-US" sz="1800" b="0" i="0">
                <a:solidFill>
                  <a:srgbClr val="000099"/>
                </a:solidFill>
                <a:latin typeface="Calibri" panose="020F0502020204030204" pitchFamily="34" charset="0"/>
              </a:rPr>
              <a:t>, de uso en automoción y electrodomésticos </a:t>
            </a:r>
            <a:endParaRPr kumimoji="0" lang="el-GR" altLang="en-US" sz="1800" b="0" i="0">
              <a:solidFill>
                <a:srgbClr val="000099"/>
              </a:solidFill>
              <a:latin typeface="Calibri" panose="020F0502020204030204" pitchFamily="34" charset="0"/>
              <a:cs typeface="Times New Roman" panose="02020603050405020304" pitchFamily="18" charset="0"/>
            </a:endParaRPr>
          </a:p>
        </p:txBody>
      </p:sp>
      <p:sp>
        <p:nvSpPr>
          <p:cNvPr id="46087" name="Rectangle 3"/>
          <p:cNvSpPr>
            <a:spLocks noChangeArrowheads="1"/>
          </p:cNvSpPr>
          <p:nvPr/>
        </p:nvSpPr>
        <p:spPr bwMode="auto">
          <a:xfrm>
            <a:off x="1116013" y="5272088"/>
            <a:ext cx="7704137"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latin typeface="Calibri" panose="020F0502020204030204" pitchFamily="34" charset="0"/>
                <a:sym typeface="Wingdings" panose="05000000000000000000" pitchFamily="2" charset="2"/>
              </a:rPr>
              <a:t>Tiene gran éxito comercial por sus buenas propiedades: índice de refracción, falta de color, facilidad de transformación, estabilidad térmica, bajo coste. </a:t>
            </a:r>
          </a:p>
          <a:p>
            <a:pPr eaLnBrk="1" hangingPunct="1">
              <a:buClr>
                <a:srgbClr val="595985"/>
              </a:buClr>
            </a:pPr>
            <a:r>
              <a:rPr lang="es-ES" altLang="en-US" sz="1600" b="0" i="0">
                <a:latin typeface="Calibri" panose="020F0502020204030204" pitchFamily="34" charset="0"/>
                <a:sym typeface="Wingdings" panose="05000000000000000000" pitchFamily="2" charset="2"/>
              </a:rPr>
              <a:t>Se puede fabricar en forma de espuma, el poli(estireno) expandido PSE, que es un aislante térmico de uso en construcción, y como material de embalaje y envases.</a:t>
            </a:r>
          </a:p>
        </p:txBody>
      </p:sp>
      <p:pic>
        <p:nvPicPr>
          <p:cNvPr id="4608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20477" t="31609" r="14729" b="21381"/>
          <a:stretch>
            <a:fillRect/>
          </a:stretch>
        </p:blipFill>
        <p:spPr bwMode="auto">
          <a:xfrm>
            <a:off x="611188" y="2801938"/>
            <a:ext cx="2509837"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9" name="Rectangle 15"/>
          <p:cNvSpPr>
            <a:spLocks noChangeArrowheads="1"/>
          </p:cNvSpPr>
          <p:nvPr/>
        </p:nvSpPr>
        <p:spPr bwMode="auto">
          <a:xfrm>
            <a:off x="893763" y="4611688"/>
            <a:ext cx="778192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4D4D4D"/>
                </a:solidFill>
                <a:latin typeface="Calibri" panose="020F0502020204030204" pitchFamily="34" charset="0"/>
              </a:rPr>
              <a:t>El </a:t>
            </a:r>
            <a:r>
              <a:rPr kumimoji="0" lang="es-ES" altLang="en-US" sz="1800" i="0">
                <a:solidFill>
                  <a:srgbClr val="4D4D4D"/>
                </a:solidFill>
                <a:latin typeface="Calibri" panose="020F0502020204030204" pitchFamily="34" charset="0"/>
              </a:rPr>
              <a:t>poli(estireno)</a:t>
            </a:r>
            <a:r>
              <a:rPr kumimoji="0" lang="es-ES" altLang="en-US" sz="1800" b="0" i="0">
                <a:solidFill>
                  <a:srgbClr val="4D4D4D"/>
                </a:solidFill>
                <a:latin typeface="Calibri" panose="020F0502020204030204" pitchFamily="34" charset="0"/>
              </a:rPr>
              <a:t> (PS) es una poliolefina aromática. Puede polimerizar en distintas estructuras espaciales por ser asimétrica </a:t>
            </a:r>
            <a:endParaRPr kumimoji="0" lang="el-GR" altLang="en-US" sz="1800" b="0" i="0">
              <a:solidFill>
                <a:srgbClr val="4D4D4D"/>
              </a:solidFill>
              <a:latin typeface="Calibri" panose="020F0502020204030204" pitchFamily="34" charset="0"/>
              <a:cs typeface="Times New Roman" panose="02020603050405020304" pitchFamily="18" charset="0"/>
            </a:endParaRPr>
          </a:p>
        </p:txBody>
      </p:sp>
      <p:pic>
        <p:nvPicPr>
          <p:cNvPr id="4609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838" y="3070225"/>
            <a:ext cx="61912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91" name="Picture 6"/>
          <p:cNvPicPr>
            <a:picLocks noChangeAspect="1" noChangeArrowheads="1"/>
          </p:cNvPicPr>
          <p:nvPr/>
        </p:nvPicPr>
        <p:blipFill>
          <a:blip r:embed="rId4">
            <a:extLst>
              <a:ext uri="{28A0092B-C50C-407E-A947-70E740481C1C}">
                <a14:useLocalDpi xmlns:a14="http://schemas.microsoft.com/office/drawing/2010/main" val="0"/>
              </a:ext>
            </a:extLst>
          </a:blip>
          <a:srcRect r="7690" b="66664"/>
          <a:stretch>
            <a:fillRect/>
          </a:stretch>
        </p:blipFill>
        <p:spPr bwMode="auto">
          <a:xfrm>
            <a:off x="4695825" y="2919413"/>
            <a:ext cx="4124325"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92" name="Text Box 17"/>
          <p:cNvSpPr txBox="1">
            <a:spLocks noChangeArrowheads="1"/>
          </p:cNvSpPr>
          <p:nvPr/>
        </p:nvSpPr>
        <p:spPr bwMode="auto">
          <a:xfrm>
            <a:off x="107950" y="4200525"/>
            <a:ext cx="36718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1200" b="0" i="0">
                <a:solidFill>
                  <a:srgbClr val="FF0000"/>
                </a:solidFill>
                <a:latin typeface="Calibri" panose="020F0502020204030204" pitchFamily="34" charset="0"/>
                <a:sym typeface="Wingdings" panose="05000000000000000000" pitchFamily="2" charset="2"/>
              </a:rPr>
              <a:t> </a:t>
            </a:r>
            <a:r>
              <a:rPr kumimoji="0" lang="es-ES" altLang="en-US" sz="1200" b="0">
                <a:latin typeface="Calibri" panose="020F0502020204030204" pitchFamily="34" charset="0"/>
              </a:rPr>
              <a:t>Poli(propileno) cristalino (isotáctico)</a:t>
            </a:r>
            <a:endParaRPr kumimoji="0" lang="es-ES" altLang="en-US" sz="1200" b="0">
              <a:solidFill>
                <a:srgbClr val="FF0000"/>
              </a:solidFill>
              <a:latin typeface="Calibri" panose="020F0502020204030204" pitchFamily="34" charset="0"/>
            </a:endParaRPr>
          </a:p>
        </p:txBody>
      </p:sp>
      <p:sp>
        <p:nvSpPr>
          <p:cNvPr id="46093" name="Text Box 17"/>
          <p:cNvSpPr txBox="1">
            <a:spLocks noChangeArrowheads="1"/>
          </p:cNvSpPr>
          <p:nvPr/>
        </p:nvSpPr>
        <p:spPr bwMode="auto">
          <a:xfrm>
            <a:off x="4967288" y="4200525"/>
            <a:ext cx="36734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1200" b="0" i="0">
                <a:solidFill>
                  <a:srgbClr val="FF0000"/>
                </a:solidFill>
                <a:latin typeface="Calibri" panose="020F0502020204030204" pitchFamily="34" charset="0"/>
                <a:sym typeface="Wingdings" panose="05000000000000000000" pitchFamily="2" charset="2"/>
              </a:rPr>
              <a:t> </a:t>
            </a:r>
            <a:r>
              <a:rPr kumimoji="0" lang="es-ES" altLang="en-US" sz="1200" b="0">
                <a:latin typeface="Calibri" panose="020F0502020204030204" pitchFamily="34" charset="0"/>
              </a:rPr>
              <a:t>Cadena de poli(estireno)</a:t>
            </a:r>
            <a:endParaRPr kumimoji="0" lang="es-ES" altLang="en-US" sz="1200" b="0">
              <a:solidFill>
                <a:srgbClr val="FF0000"/>
              </a:solidFill>
              <a:latin typeface="Calibri" panose="020F0502020204030204" pitchFamily="34" charset="0"/>
            </a:endParaRPr>
          </a:p>
        </p:txBody>
      </p:sp>
      <p:sp>
        <p:nvSpPr>
          <p:cNvPr id="46094" name="Text Box 17"/>
          <p:cNvSpPr txBox="1">
            <a:spLocks noChangeArrowheads="1"/>
          </p:cNvSpPr>
          <p:nvPr/>
        </p:nvSpPr>
        <p:spPr bwMode="auto">
          <a:xfrm>
            <a:off x="3563938" y="4200525"/>
            <a:ext cx="10080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1200" b="0" i="0">
                <a:solidFill>
                  <a:srgbClr val="FF0000"/>
                </a:solidFill>
                <a:latin typeface="Calibri" panose="020F0502020204030204" pitchFamily="34" charset="0"/>
                <a:sym typeface="Wingdings" panose="05000000000000000000" pitchFamily="2" charset="2"/>
              </a:rPr>
              <a:t> </a:t>
            </a:r>
            <a:r>
              <a:rPr kumimoji="0" lang="es-ES" altLang="en-US" sz="1200" b="0">
                <a:latin typeface="Calibri" panose="020F0502020204030204" pitchFamily="34" charset="0"/>
              </a:rPr>
              <a:t>estireno</a:t>
            </a:r>
            <a:endParaRPr kumimoji="0" lang="es-ES" altLang="en-US" sz="1200" b="0">
              <a:solidFill>
                <a:srgbClr val="FF0000"/>
              </a:solidFill>
              <a:latin typeface="Calibri" panose="020F0502020204030204" pitchFamily="34" charset="0"/>
            </a:endParaRPr>
          </a:p>
        </p:txBody>
      </p:sp>
      <p:sp>
        <p:nvSpPr>
          <p:cNvPr id="46095"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accent1"/>
                </a:solidFill>
                <a:latin typeface="Arial" panose="020B0604020202020204" pitchFamily="34" charset="0"/>
              </a:rPr>
              <a:t>13. Olefinas de mayor interés</a:t>
            </a: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Plásticos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4710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4710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4710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39F578C8-75D6-4624-A1C4-A6FC7CDC25CC}" type="slidenum">
              <a:rPr kumimoji="0" lang="en-US" altLang="en-US" sz="1400" b="0" i="0">
                <a:solidFill>
                  <a:schemeClr val="tx1"/>
                </a:solidFill>
                <a:latin typeface="Tahoma" panose="020B0604030504040204" pitchFamily="34" charset="0"/>
              </a:rPr>
              <a:pPr algn="r" eaLnBrk="1" hangingPunct="1">
                <a:spcBef>
                  <a:spcPct val="0"/>
                </a:spcBef>
                <a:buClrTx/>
                <a:buFontTx/>
                <a:buNone/>
              </a:pPr>
              <a:t>34</a:t>
            </a:fld>
            <a:endParaRPr kumimoji="0" lang="en-US" altLang="en-US" sz="1400" b="0" i="0">
              <a:solidFill>
                <a:schemeClr val="tx1"/>
              </a:solidFill>
              <a:latin typeface="Tahoma" panose="020B0604030504040204" pitchFamily="34" charset="0"/>
            </a:endParaRPr>
          </a:p>
        </p:txBody>
      </p:sp>
      <p:sp>
        <p:nvSpPr>
          <p:cNvPr id="47110"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accent1"/>
                </a:solidFill>
                <a:latin typeface="Arial" panose="020B0604020202020204" pitchFamily="34" charset="0"/>
              </a:rPr>
              <a:t>13. Olefinas de mayor interés</a:t>
            </a:r>
          </a:p>
        </p:txBody>
      </p:sp>
      <p:sp>
        <p:nvSpPr>
          <p:cNvPr id="47111" name="Rectangle 3"/>
          <p:cNvSpPr>
            <a:spLocks noChangeArrowheads="1"/>
          </p:cNvSpPr>
          <p:nvPr/>
        </p:nvSpPr>
        <p:spPr bwMode="auto">
          <a:xfrm>
            <a:off x="539750" y="1268413"/>
            <a:ext cx="43957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i="0">
                <a:latin typeface="Calibri" panose="020F0502020204030204" pitchFamily="34" charset="0"/>
              </a:rPr>
              <a:t> Cauchos poli(olefínicos)</a:t>
            </a:r>
          </a:p>
        </p:txBody>
      </p:sp>
      <p:sp>
        <p:nvSpPr>
          <p:cNvPr id="47112" name="Rectangle 15"/>
          <p:cNvSpPr>
            <a:spLocks noChangeArrowheads="1"/>
          </p:cNvSpPr>
          <p:nvPr/>
        </p:nvSpPr>
        <p:spPr bwMode="auto">
          <a:xfrm>
            <a:off x="893763" y="1797050"/>
            <a:ext cx="8142287"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266700" indent="-2667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6600"/>
              </a:buClr>
              <a:buFont typeface="Calibri" panose="020F0502020204030204" pitchFamily="34" charset="0"/>
              <a:buChar char="→"/>
            </a:pPr>
            <a:r>
              <a:rPr kumimoji="0" lang="es-ES" altLang="en-US" sz="1600" b="0" i="0">
                <a:solidFill>
                  <a:srgbClr val="333333"/>
                </a:solidFill>
                <a:latin typeface="Times New Roman" panose="02020603050405020304" pitchFamily="18" charset="0"/>
              </a:rPr>
              <a:t>Nos fijamos solo en cauchos procedentes de monómeros hidrocarbonados alifáticos.</a:t>
            </a:r>
            <a:r>
              <a:rPr kumimoji="0" lang="es-ES" altLang="en-US" sz="1600" b="0" i="0">
                <a:solidFill>
                  <a:srgbClr val="000099"/>
                </a:solidFill>
                <a:latin typeface="Times New Roman" panose="02020603050405020304" pitchFamily="18" charset="0"/>
              </a:rPr>
              <a:t> </a:t>
            </a:r>
            <a:endParaRPr kumimoji="0" lang="el-GR" altLang="en-US" sz="1600" b="0" i="0">
              <a:solidFill>
                <a:srgbClr val="000099"/>
              </a:solidFill>
              <a:latin typeface="Times New Roman" panose="02020603050405020304" pitchFamily="18" charset="0"/>
              <a:cs typeface="Times New Roman" panose="02020603050405020304" pitchFamily="18" charset="0"/>
            </a:endParaRPr>
          </a:p>
        </p:txBody>
      </p:sp>
      <p:sp>
        <p:nvSpPr>
          <p:cNvPr id="47113" name="Rectangle 15"/>
          <p:cNvSpPr>
            <a:spLocks noChangeArrowheads="1"/>
          </p:cNvSpPr>
          <p:nvPr/>
        </p:nvSpPr>
        <p:spPr bwMode="auto">
          <a:xfrm>
            <a:off x="893763" y="2276475"/>
            <a:ext cx="7781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000099"/>
                </a:solidFill>
                <a:latin typeface="Calibri" panose="020F0502020204030204" pitchFamily="34" charset="0"/>
              </a:rPr>
              <a:t>Los cauchos son materiales de naturaleza polímero-elastómero. </a:t>
            </a:r>
            <a:endParaRPr kumimoji="0" lang="el-GR" altLang="en-US" sz="1800" b="0" i="0">
              <a:solidFill>
                <a:srgbClr val="000099"/>
              </a:solidFill>
              <a:latin typeface="Calibri" panose="020F0502020204030204" pitchFamily="34" charset="0"/>
              <a:cs typeface="Times New Roman" panose="02020603050405020304" pitchFamily="18" charset="0"/>
            </a:endParaRPr>
          </a:p>
        </p:txBody>
      </p:sp>
      <p:sp>
        <p:nvSpPr>
          <p:cNvPr id="47114" name="Rectangle 3"/>
          <p:cNvSpPr>
            <a:spLocks noChangeArrowheads="1"/>
          </p:cNvSpPr>
          <p:nvPr/>
        </p:nvSpPr>
        <p:spPr bwMode="auto">
          <a:xfrm>
            <a:off x="1116013" y="2708275"/>
            <a:ext cx="532765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595985"/>
              </a:buClr>
            </a:pPr>
            <a:r>
              <a:rPr lang="es-ES" altLang="en-US" sz="1600" b="0" i="0">
                <a:latin typeface="Calibri" panose="020F0502020204030204" pitchFamily="34" charset="0"/>
                <a:sym typeface="Wingdings" panose="05000000000000000000" pitchFamily="2" charset="2"/>
              </a:rPr>
              <a:t>La estructura de los cauchos se basa en cadenas macromoleculares enlazadas tridimensionalmente mediante enlaces covalentes. Por ello, pueden deformarse por acción de una fuerza externa y recuperar la forma inicial cuando cesa.</a:t>
            </a:r>
          </a:p>
          <a:p>
            <a:pPr eaLnBrk="1" hangingPunct="1">
              <a:spcBef>
                <a:spcPts val="600"/>
              </a:spcBef>
              <a:buClr>
                <a:srgbClr val="595985"/>
              </a:buClr>
            </a:pPr>
            <a:r>
              <a:rPr lang="es-ES" altLang="en-US" sz="1600" b="0" i="0">
                <a:latin typeface="Calibri" panose="020F0502020204030204" pitchFamily="34" charset="0"/>
                <a:sym typeface="Wingdings" panose="05000000000000000000" pitchFamily="2" charset="2"/>
              </a:rPr>
              <a:t>El primer material de esta naturaleza conocido fue el caucho natural, extraído de la corteza del árbol </a:t>
            </a:r>
            <a:r>
              <a:rPr lang="es-ES" altLang="en-US" sz="1600" b="0">
                <a:latin typeface="Calibri" panose="020F0502020204030204" pitchFamily="34" charset="0"/>
                <a:sym typeface="Wingdings" panose="05000000000000000000" pitchFamily="2" charset="2"/>
              </a:rPr>
              <a:t>Hevea Brasiliensis</a:t>
            </a:r>
            <a:r>
              <a:rPr lang="es-ES" altLang="en-US" sz="1600" b="0" i="0">
                <a:latin typeface="Calibri" panose="020F0502020204030204" pitchFamily="34" charset="0"/>
                <a:sym typeface="Wingdings" panose="05000000000000000000" pitchFamily="2" charset="2"/>
              </a:rPr>
              <a:t>, oriundo de Brasil (actualmente se cultiva en Indonesia).</a:t>
            </a:r>
          </a:p>
          <a:p>
            <a:pPr eaLnBrk="1" hangingPunct="1">
              <a:spcBef>
                <a:spcPts val="600"/>
              </a:spcBef>
              <a:buClr>
                <a:srgbClr val="595985"/>
              </a:buClr>
            </a:pPr>
            <a:r>
              <a:rPr lang="es-ES" altLang="en-US" sz="1600" b="0" i="0">
                <a:latin typeface="Calibri" panose="020F0502020204030204" pitchFamily="34" charset="0"/>
                <a:sym typeface="Wingdings" panose="05000000000000000000" pitchFamily="2" charset="2"/>
              </a:rPr>
              <a:t>El polímero natural se obtiene en forma de </a:t>
            </a:r>
            <a:r>
              <a:rPr lang="es-ES" altLang="en-US" sz="1600" b="0">
                <a:latin typeface="Calibri" panose="020F0502020204030204" pitchFamily="34" charset="0"/>
                <a:sym typeface="Wingdings" panose="05000000000000000000" pitchFamily="2" charset="2"/>
              </a:rPr>
              <a:t>látex</a:t>
            </a:r>
            <a:r>
              <a:rPr lang="es-ES" altLang="en-US" sz="1600" b="0" i="0">
                <a:latin typeface="Calibri" panose="020F0502020204030204" pitchFamily="34" charset="0"/>
                <a:sym typeface="Wingdings" panose="05000000000000000000" pitchFamily="2" charset="2"/>
              </a:rPr>
              <a:t> (una suspensión acuosa coloidal de la macromolécula). Se recupera por coagulación en medio ácido, obteniendo un material blanco y de baja elasticidad.</a:t>
            </a:r>
          </a:p>
        </p:txBody>
      </p:sp>
      <p:pic>
        <p:nvPicPr>
          <p:cNvPr id="471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2575" y="2840038"/>
            <a:ext cx="2270125" cy="335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7988" y="455613"/>
            <a:ext cx="1006475" cy="139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4813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4813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4813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0D8A4C0D-8C0F-43CD-BFA2-28ABE9FF09EC}" type="slidenum">
              <a:rPr kumimoji="0" lang="en-US" altLang="en-US" sz="1400" b="0" i="0">
                <a:solidFill>
                  <a:schemeClr val="tx1"/>
                </a:solidFill>
                <a:latin typeface="Tahoma" panose="020B0604030504040204" pitchFamily="34" charset="0"/>
              </a:rPr>
              <a:pPr algn="r" eaLnBrk="1" hangingPunct="1">
                <a:spcBef>
                  <a:spcPct val="0"/>
                </a:spcBef>
                <a:buClrTx/>
                <a:buFontTx/>
                <a:buNone/>
              </a:pPr>
              <a:t>35</a:t>
            </a:fld>
            <a:endParaRPr kumimoji="0" lang="en-US" altLang="en-US" sz="1400" b="0" i="0">
              <a:solidFill>
                <a:schemeClr val="tx1"/>
              </a:solidFill>
              <a:latin typeface="Tahoma" panose="020B0604030504040204" pitchFamily="34" charset="0"/>
            </a:endParaRPr>
          </a:p>
        </p:txBody>
      </p:sp>
      <p:sp>
        <p:nvSpPr>
          <p:cNvPr id="48134" name="Rectangle 3"/>
          <p:cNvSpPr>
            <a:spLocks noChangeArrowheads="1"/>
          </p:cNvSpPr>
          <p:nvPr/>
        </p:nvSpPr>
        <p:spPr bwMode="auto">
          <a:xfrm>
            <a:off x="250825" y="1668463"/>
            <a:ext cx="338455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à"/>
            </a:pPr>
            <a:r>
              <a:rPr lang="es-ES" altLang="en-US" sz="1600" b="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El caucho natural (NR, </a:t>
            </a:r>
            <a:r>
              <a:rPr lang="es-ES" altLang="en-US" sz="1600" b="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natural rubber</a:t>
            </a:r>
            <a:r>
              <a:rPr lang="es-ES" altLang="en-US" sz="1600" b="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 está formado por unidades de cis-isopreno (metil-butadieno)</a:t>
            </a:r>
          </a:p>
        </p:txBody>
      </p:sp>
      <p:sp>
        <p:nvSpPr>
          <p:cNvPr id="48135"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accent1"/>
                </a:solidFill>
                <a:latin typeface="Arial" panose="020B0604020202020204" pitchFamily="34" charset="0"/>
              </a:rPr>
              <a:t>13. Olefinas de mayor interés</a:t>
            </a: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Cauchos</a:t>
            </a:r>
          </a:p>
        </p:txBody>
      </p:sp>
      <p:pic>
        <p:nvPicPr>
          <p:cNvPr id="48136"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1755775"/>
            <a:ext cx="5581650" cy="96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7" name="Picture 16" descr="http://www.educarchile.cl/UserFiles/P0001/Image/Mod_4_contenidos_estudiantes_ciencias_quimica/Dibujo%2007.JPG"/>
          <p:cNvPicPr>
            <a:picLocks noChangeAspect="1" noChangeArrowheads="1"/>
          </p:cNvPicPr>
          <p:nvPr/>
        </p:nvPicPr>
        <p:blipFill>
          <a:blip r:embed="rId3">
            <a:extLst>
              <a:ext uri="{28A0092B-C50C-407E-A947-70E740481C1C}">
                <a14:useLocalDpi xmlns:a14="http://schemas.microsoft.com/office/drawing/2010/main" val="0"/>
              </a:ext>
            </a:extLst>
          </a:blip>
          <a:srcRect b="29677"/>
          <a:stretch>
            <a:fillRect/>
          </a:stretch>
        </p:blipFill>
        <p:spPr bwMode="auto">
          <a:xfrm>
            <a:off x="7221538" y="476250"/>
            <a:ext cx="159861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8" name="Text Box 17"/>
          <p:cNvSpPr txBox="1">
            <a:spLocks noChangeArrowheads="1"/>
          </p:cNvSpPr>
          <p:nvPr/>
        </p:nvSpPr>
        <p:spPr bwMode="auto">
          <a:xfrm>
            <a:off x="7165975" y="1344613"/>
            <a:ext cx="16541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1200" b="0" i="0">
                <a:solidFill>
                  <a:srgbClr val="FF0000"/>
                </a:solidFill>
                <a:latin typeface="Calibri" panose="020F0502020204030204" pitchFamily="34" charset="0"/>
                <a:sym typeface="Wingdings" panose="05000000000000000000" pitchFamily="2" charset="2"/>
              </a:rPr>
              <a:t> </a:t>
            </a:r>
            <a:r>
              <a:rPr kumimoji="0" lang="es-ES" altLang="en-US" sz="1200" b="0">
                <a:latin typeface="Calibri" panose="020F0502020204030204" pitchFamily="34" charset="0"/>
              </a:rPr>
              <a:t>isopreno</a:t>
            </a:r>
            <a:endParaRPr kumimoji="0" lang="es-ES" altLang="en-US" sz="1200" b="0">
              <a:solidFill>
                <a:srgbClr val="FF0000"/>
              </a:solidFill>
              <a:latin typeface="Calibri" panose="020F0502020204030204" pitchFamily="34" charset="0"/>
            </a:endParaRPr>
          </a:p>
        </p:txBody>
      </p:sp>
      <p:sp>
        <p:nvSpPr>
          <p:cNvPr id="48139" name="Text Box 17"/>
          <p:cNvSpPr txBox="1">
            <a:spLocks noChangeArrowheads="1"/>
          </p:cNvSpPr>
          <p:nvPr/>
        </p:nvSpPr>
        <p:spPr bwMode="auto">
          <a:xfrm>
            <a:off x="5448300" y="1412875"/>
            <a:ext cx="16541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1200" b="0" i="0">
                <a:solidFill>
                  <a:srgbClr val="FF0000"/>
                </a:solidFill>
                <a:latin typeface="Calibri" panose="020F0502020204030204" pitchFamily="34" charset="0"/>
                <a:sym typeface="Wingdings" panose="05000000000000000000" pitchFamily="2" charset="2"/>
              </a:rPr>
              <a:t> </a:t>
            </a:r>
            <a:r>
              <a:rPr kumimoji="0" lang="es-ES" altLang="en-US" sz="1200" b="0">
                <a:latin typeface="Calibri" panose="020F0502020204030204" pitchFamily="34" charset="0"/>
              </a:rPr>
              <a:t>poli(cis-isopreno)</a:t>
            </a:r>
            <a:endParaRPr kumimoji="0" lang="es-ES" altLang="en-US" sz="1200" b="0">
              <a:solidFill>
                <a:srgbClr val="FF0000"/>
              </a:solidFill>
              <a:latin typeface="Calibri" panose="020F0502020204030204" pitchFamily="34" charset="0"/>
            </a:endParaRPr>
          </a:p>
        </p:txBody>
      </p:sp>
      <p:pic>
        <p:nvPicPr>
          <p:cNvPr id="4814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75" y="2865438"/>
            <a:ext cx="4545013"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41" name="Text Box 17"/>
          <p:cNvSpPr txBox="1">
            <a:spLocks noChangeArrowheads="1"/>
          </p:cNvSpPr>
          <p:nvPr/>
        </p:nvSpPr>
        <p:spPr bwMode="auto">
          <a:xfrm>
            <a:off x="5508625" y="3595688"/>
            <a:ext cx="16541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1200" b="0" i="0">
                <a:solidFill>
                  <a:srgbClr val="FF0000"/>
                </a:solidFill>
                <a:latin typeface="Calibri" panose="020F0502020204030204" pitchFamily="34" charset="0"/>
                <a:sym typeface="Wingdings" panose="05000000000000000000" pitchFamily="2" charset="2"/>
              </a:rPr>
              <a:t> </a:t>
            </a:r>
            <a:r>
              <a:rPr kumimoji="0" lang="es-ES" altLang="en-US" sz="1200" b="0">
                <a:latin typeface="Calibri" panose="020F0502020204030204" pitchFamily="34" charset="0"/>
              </a:rPr>
              <a:t>gutapercha</a:t>
            </a:r>
            <a:endParaRPr kumimoji="0" lang="es-ES" altLang="en-US" sz="1200" b="0">
              <a:solidFill>
                <a:srgbClr val="FF0000"/>
              </a:solidFill>
              <a:latin typeface="Calibri" panose="020F0502020204030204" pitchFamily="34" charset="0"/>
            </a:endParaRPr>
          </a:p>
        </p:txBody>
      </p:sp>
      <p:sp>
        <p:nvSpPr>
          <p:cNvPr id="48142" name="Rectangle 3"/>
          <p:cNvSpPr>
            <a:spLocks noChangeArrowheads="1"/>
          </p:cNvSpPr>
          <p:nvPr/>
        </p:nvSpPr>
        <p:spPr bwMode="auto">
          <a:xfrm>
            <a:off x="250825" y="2797175"/>
            <a:ext cx="338455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à"/>
            </a:pPr>
            <a:r>
              <a:rPr lang="es-ES" altLang="en-US" sz="1600" b="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El isomero trans se llama </a:t>
            </a:r>
            <a:r>
              <a:rPr lang="es-ES" altLang="en-US" sz="1600" b="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gutapercha</a:t>
            </a:r>
            <a:r>
              <a:rPr lang="es-ES" altLang="en-US" sz="1600" b="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 o </a:t>
            </a:r>
            <a:r>
              <a:rPr lang="es-ES" altLang="en-US" sz="1600" b="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balata</a:t>
            </a:r>
            <a:r>
              <a:rPr lang="es-ES" altLang="en-US" sz="1600" b="0" i="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 Es más rígido y duro que el caucho natural.</a:t>
            </a:r>
          </a:p>
        </p:txBody>
      </p:sp>
      <p:sp>
        <p:nvSpPr>
          <p:cNvPr id="48143" name="Rectangle 15"/>
          <p:cNvSpPr>
            <a:spLocks noChangeArrowheads="1"/>
          </p:cNvSpPr>
          <p:nvPr/>
        </p:nvSpPr>
        <p:spPr bwMode="auto">
          <a:xfrm>
            <a:off x="468313" y="4022725"/>
            <a:ext cx="741680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000099"/>
                </a:solidFill>
                <a:latin typeface="Calibri" panose="020F0502020204030204" pitchFamily="34" charset="0"/>
              </a:rPr>
              <a:t>La técnica de vulcanización del caucho natural  se debe a Charles Goodyear (1839) al tratar el látex natural con azufre y calentarlo posteriormente. </a:t>
            </a:r>
            <a:endParaRPr kumimoji="0" lang="el-GR" altLang="en-US" sz="1800" b="0" i="0">
              <a:solidFill>
                <a:srgbClr val="000099"/>
              </a:solidFill>
              <a:latin typeface="Calibri" panose="020F0502020204030204" pitchFamily="34" charset="0"/>
              <a:cs typeface="Times New Roman" panose="02020603050405020304" pitchFamily="18" charset="0"/>
            </a:endParaRPr>
          </a:p>
        </p:txBody>
      </p:sp>
      <p:sp>
        <p:nvSpPr>
          <p:cNvPr id="48144" name="Rectangle 3"/>
          <p:cNvSpPr>
            <a:spLocks noChangeArrowheads="1"/>
          </p:cNvSpPr>
          <p:nvPr/>
        </p:nvSpPr>
        <p:spPr bwMode="auto">
          <a:xfrm>
            <a:off x="971550" y="4743450"/>
            <a:ext cx="6840538"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595985"/>
              </a:buClr>
            </a:pPr>
            <a:r>
              <a:rPr lang="es-ES" altLang="en-US" sz="1600" b="0" i="0">
                <a:latin typeface="Calibri" panose="020F0502020204030204" pitchFamily="34" charset="0"/>
                <a:sym typeface="Wingdings" panose="05000000000000000000" pitchFamily="2" charset="2"/>
              </a:rPr>
              <a:t>En el proceso de vulcanización, las cadenas de poli(isopreno) se unen entre sí por efecto del azufre a través de los dobles enlaces. El polímero termoplástico (cadenas independientes) se transforma en un polímero termofijo (cadenas entrecruzadas)</a:t>
            </a:r>
          </a:p>
          <a:p>
            <a:pPr eaLnBrk="1" hangingPunct="1">
              <a:spcBef>
                <a:spcPts val="600"/>
              </a:spcBef>
              <a:buClr>
                <a:srgbClr val="595985"/>
              </a:buClr>
            </a:pPr>
            <a:r>
              <a:rPr lang="es-ES" altLang="en-US" sz="1600" b="0" i="0">
                <a:latin typeface="Calibri" panose="020F0502020204030204" pitchFamily="34" charset="0"/>
                <a:sym typeface="Wingdings" panose="05000000000000000000" pitchFamily="2" charset="2"/>
              </a:rPr>
              <a:t>La flexibilidad del caucho (y su grado de reticulación) depende de la cantidad de azufre incorporado. El grado de reticulación es inverso a la elasticidad. </a:t>
            </a:r>
          </a:p>
        </p:txBody>
      </p:sp>
      <p:pic>
        <p:nvPicPr>
          <p:cNvPr id="48145" name="Picture 13"/>
          <p:cNvPicPr>
            <a:picLocks noChangeAspect="1" noChangeArrowheads="1"/>
          </p:cNvPicPr>
          <p:nvPr/>
        </p:nvPicPr>
        <p:blipFill>
          <a:blip r:embed="rId5">
            <a:extLst>
              <a:ext uri="{28A0092B-C50C-407E-A947-70E740481C1C}">
                <a14:useLocalDpi xmlns:a14="http://schemas.microsoft.com/office/drawing/2010/main" val="0"/>
              </a:ext>
            </a:extLst>
          </a:blip>
          <a:srcRect l="22018" t="11952" r="27827" b="26295"/>
          <a:stretch>
            <a:fillRect/>
          </a:stretch>
        </p:blipFill>
        <p:spPr bwMode="auto">
          <a:xfrm>
            <a:off x="7929563" y="4238625"/>
            <a:ext cx="1050925" cy="149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46" name="Text Box 17"/>
          <p:cNvSpPr txBox="1">
            <a:spLocks noChangeArrowheads="1"/>
          </p:cNvSpPr>
          <p:nvPr/>
        </p:nvSpPr>
        <p:spPr bwMode="auto">
          <a:xfrm>
            <a:off x="7929563" y="5727700"/>
            <a:ext cx="10509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1100" i="0">
                <a:solidFill>
                  <a:srgbClr val="4D4D4D"/>
                </a:solidFill>
                <a:latin typeface="Times New Roman" panose="02020603050405020304" pitchFamily="18" charset="0"/>
              </a:rPr>
              <a:t>C. Goodyear</a:t>
            </a:r>
          </a:p>
          <a:p>
            <a:pPr algn="ctr" eaLnBrk="1" hangingPunct="1">
              <a:spcBef>
                <a:spcPct val="0"/>
              </a:spcBef>
              <a:buClrTx/>
              <a:buFontTx/>
              <a:buNone/>
            </a:pPr>
            <a:r>
              <a:rPr kumimoji="0" lang="es-ES" altLang="en-US" sz="1100" i="0">
                <a:solidFill>
                  <a:srgbClr val="4D4D4D"/>
                </a:solidFill>
                <a:latin typeface="Times New Roman" panose="02020603050405020304" pitchFamily="18" charset="0"/>
              </a:rPr>
              <a:t>(1800 – 1860)</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4915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4915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4915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BDA00C4F-F611-4AC6-975E-F30EDA8DFB40}" type="slidenum">
              <a:rPr kumimoji="0" lang="en-US" altLang="en-US" sz="1400" b="0" i="0">
                <a:solidFill>
                  <a:schemeClr val="tx1"/>
                </a:solidFill>
                <a:latin typeface="Tahoma" panose="020B0604030504040204" pitchFamily="34" charset="0"/>
              </a:rPr>
              <a:pPr algn="r" eaLnBrk="1" hangingPunct="1">
                <a:spcBef>
                  <a:spcPct val="0"/>
                </a:spcBef>
                <a:buClrTx/>
                <a:buFontTx/>
                <a:buNone/>
              </a:pPr>
              <a:t>36</a:t>
            </a:fld>
            <a:endParaRPr kumimoji="0" lang="en-US" altLang="en-US" sz="1400" b="0" i="0">
              <a:solidFill>
                <a:schemeClr val="tx1"/>
              </a:solidFill>
              <a:latin typeface="Tahoma" panose="020B0604030504040204" pitchFamily="34" charset="0"/>
            </a:endParaRPr>
          </a:p>
        </p:txBody>
      </p:sp>
      <p:sp>
        <p:nvSpPr>
          <p:cNvPr id="49158" name="Rectangle 15"/>
          <p:cNvSpPr>
            <a:spLocks noChangeArrowheads="1"/>
          </p:cNvSpPr>
          <p:nvPr/>
        </p:nvSpPr>
        <p:spPr bwMode="auto">
          <a:xfrm>
            <a:off x="468313" y="1484313"/>
            <a:ext cx="8369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000099"/>
                </a:solidFill>
                <a:latin typeface="Calibri" panose="020F0502020204030204" pitchFamily="34" charset="0"/>
              </a:rPr>
              <a:t>Se han sintetizado en laboratorio distintos tipos de cauchos con propiedades diversas:</a:t>
            </a:r>
            <a:endParaRPr kumimoji="0" lang="el-GR" altLang="en-US" sz="1800" b="0" i="0">
              <a:solidFill>
                <a:srgbClr val="000099"/>
              </a:solidFill>
              <a:latin typeface="Calibri" panose="020F0502020204030204" pitchFamily="34" charset="0"/>
              <a:cs typeface="Times New Roman" panose="02020603050405020304" pitchFamily="18" charset="0"/>
            </a:endParaRPr>
          </a:p>
        </p:txBody>
      </p:sp>
      <p:sp>
        <p:nvSpPr>
          <p:cNvPr id="49159" name="Rectangle 3"/>
          <p:cNvSpPr>
            <a:spLocks noChangeArrowheads="1"/>
          </p:cNvSpPr>
          <p:nvPr/>
        </p:nvSpPr>
        <p:spPr bwMode="auto">
          <a:xfrm>
            <a:off x="971550" y="1916113"/>
            <a:ext cx="5472113" cy="210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595985"/>
              </a:buClr>
            </a:pPr>
            <a:r>
              <a:rPr lang="es-ES" altLang="en-US" sz="1800" b="0" i="0">
                <a:latin typeface="Calibri" panose="020F0502020204030204" pitchFamily="34" charset="0"/>
                <a:sym typeface="Wingdings" panose="05000000000000000000" pitchFamily="2" charset="2"/>
              </a:rPr>
              <a:t>Se puede sintetizar caucho de cis-isopreno, el </a:t>
            </a:r>
            <a:r>
              <a:rPr lang="es-ES" altLang="en-US" sz="1800" b="0">
                <a:latin typeface="Calibri" panose="020F0502020204030204" pitchFamily="34" charset="0"/>
                <a:sym typeface="Wingdings" panose="05000000000000000000" pitchFamily="2" charset="2"/>
              </a:rPr>
              <a:t>poli(isopreno) sintético</a:t>
            </a:r>
            <a:r>
              <a:rPr lang="es-ES" altLang="en-US" sz="1800" b="0" i="0">
                <a:latin typeface="Calibri" panose="020F0502020204030204" pitchFamily="34" charset="0"/>
                <a:sym typeface="Wingdings" panose="05000000000000000000" pitchFamily="2" charset="2"/>
              </a:rPr>
              <a:t> (IR), que es similar al natural, usando catalizadores de Ziegler-Natta. </a:t>
            </a:r>
          </a:p>
          <a:p>
            <a:pPr eaLnBrk="1" hangingPunct="1">
              <a:spcBef>
                <a:spcPts val="600"/>
              </a:spcBef>
              <a:buClr>
                <a:srgbClr val="595985"/>
              </a:buClr>
            </a:pPr>
            <a:r>
              <a:rPr lang="es-ES" altLang="en-US" sz="1800" b="0" i="0">
                <a:latin typeface="Calibri" panose="020F0502020204030204" pitchFamily="34" charset="0"/>
                <a:sym typeface="Wingdings" panose="05000000000000000000" pitchFamily="2" charset="2"/>
              </a:rPr>
              <a:t>El caucho BUNA, una caucho de butadieno que se fabricó por primera vez en Alemania, se creyó que podía sustituir al caucho natural, pero no consiguió mejorar sus propiedades</a:t>
            </a:r>
          </a:p>
        </p:txBody>
      </p:sp>
      <p:pic>
        <p:nvPicPr>
          <p:cNvPr id="49160" name="Picture 11" descr="http://www.autopartesnorte.com.ar/documentos/2/Correa%20de%20distribuc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1525" y="5072063"/>
            <a:ext cx="15621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1" name="Picture 15" descr="http://www.rubbersealing.com/images/guijiaogu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8100" y="4862513"/>
            <a:ext cx="1441450" cy="135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2" name="Picture 17" descr="Butyl Rubber Ag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9713" y="2019300"/>
            <a:ext cx="2417762"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3" name="Rectangle 3"/>
          <p:cNvSpPr>
            <a:spLocks noChangeArrowheads="1"/>
          </p:cNvSpPr>
          <p:nvPr/>
        </p:nvSpPr>
        <p:spPr bwMode="auto">
          <a:xfrm>
            <a:off x="971550" y="3984625"/>
            <a:ext cx="5113338" cy="210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595985"/>
              </a:buClr>
            </a:pPr>
            <a:r>
              <a:rPr lang="es-ES" altLang="en-US" sz="1800" b="0" i="0">
                <a:latin typeface="Calibri" panose="020F0502020204030204" pitchFamily="34" charset="0"/>
                <a:sym typeface="Wingdings" panose="05000000000000000000" pitchFamily="2" charset="2"/>
              </a:rPr>
              <a:t>Cauchos de butileno-isopreno (IIR, o </a:t>
            </a:r>
            <a:r>
              <a:rPr lang="es-ES" altLang="en-US" sz="1800" b="0">
                <a:latin typeface="Calibri" panose="020F0502020204030204" pitchFamily="34" charset="0"/>
                <a:sym typeface="Wingdings" panose="05000000000000000000" pitchFamily="2" charset="2"/>
              </a:rPr>
              <a:t>butyl rubber</a:t>
            </a:r>
            <a:r>
              <a:rPr lang="es-ES" altLang="en-US" sz="1800" b="0" i="0">
                <a:latin typeface="Calibri" panose="020F0502020204030204" pitchFamily="34" charset="0"/>
                <a:sym typeface="Wingdings" panose="05000000000000000000" pitchFamily="2" charset="2"/>
              </a:rPr>
              <a:t>) se utilizan para fabricar air-bags por su baja permeabilidad al aire</a:t>
            </a:r>
          </a:p>
          <a:p>
            <a:pPr eaLnBrk="1" hangingPunct="1">
              <a:spcBef>
                <a:spcPts val="600"/>
              </a:spcBef>
              <a:buClr>
                <a:srgbClr val="595985"/>
              </a:buClr>
            </a:pPr>
            <a:r>
              <a:rPr lang="es-ES" altLang="en-US" sz="1800" b="0" i="0">
                <a:latin typeface="Calibri" panose="020F0502020204030204" pitchFamily="34" charset="0"/>
                <a:sym typeface="Wingdings" panose="05000000000000000000" pitchFamily="2" charset="2"/>
              </a:rPr>
              <a:t>Cauchos de butadieno-estireno (SBR) son los sintéticos de mayor consumo. Se utilizan para hacer cintas transportadoras, por su mayor resistencia a la abrasión que el caucho natural</a:t>
            </a:r>
          </a:p>
        </p:txBody>
      </p:sp>
      <p:sp>
        <p:nvSpPr>
          <p:cNvPr id="49164" name="Text Box 17"/>
          <p:cNvSpPr txBox="1">
            <a:spLocks noChangeArrowheads="1"/>
          </p:cNvSpPr>
          <p:nvPr/>
        </p:nvSpPr>
        <p:spPr bwMode="auto">
          <a:xfrm>
            <a:off x="6494463" y="3971925"/>
            <a:ext cx="2513012"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1200" b="0" i="0">
                <a:solidFill>
                  <a:srgbClr val="FF0000"/>
                </a:solidFill>
                <a:latin typeface="Calibri" panose="020F0502020204030204" pitchFamily="34" charset="0"/>
                <a:sym typeface="Wingdings" panose="05000000000000000000" pitchFamily="2" charset="2"/>
              </a:rPr>
              <a:t> </a:t>
            </a:r>
            <a:r>
              <a:rPr kumimoji="0" lang="es-ES" altLang="en-US" sz="1200" b="0">
                <a:latin typeface="Calibri" panose="020F0502020204030204" pitchFamily="34" charset="0"/>
              </a:rPr>
              <a:t>Pruebas de envejecimiento del caucho natural (NR) frente al IIR</a:t>
            </a:r>
            <a:endParaRPr kumimoji="0" lang="es-ES" altLang="en-US" sz="1200" b="0">
              <a:solidFill>
                <a:srgbClr val="FF0000"/>
              </a:solidFill>
              <a:latin typeface="Calibri" panose="020F0502020204030204" pitchFamily="34" charset="0"/>
            </a:endParaRPr>
          </a:p>
        </p:txBody>
      </p:sp>
      <p:sp>
        <p:nvSpPr>
          <p:cNvPr id="49165"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accent1"/>
                </a:solidFill>
                <a:latin typeface="Arial" panose="020B0604020202020204" pitchFamily="34" charset="0"/>
              </a:rPr>
              <a:t>13. Olefinas de mayor interés</a:t>
            </a: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Cauchos</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5017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5018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5018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B75073FE-CA10-4771-90D8-A7F25F3844C6}" type="slidenum">
              <a:rPr kumimoji="0" lang="en-US" altLang="en-US" sz="1400" b="0" i="0">
                <a:solidFill>
                  <a:schemeClr val="tx1"/>
                </a:solidFill>
                <a:latin typeface="Tahoma" panose="020B0604030504040204" pitchFamily="34" charset="0"/>
              </a:rPr>
              <a:pPr algn="r" eaLnBrk="1" hangingPunct="1">
                <a:spcBef>
                  <a:spcPct val="0"/>
                </a:spcBef>
                <a:buClrTx/>
                <a:buFontTx/>
                <a:buNone/>
              </a:pPr>
              <a:t>37</a:t>
            </a:fld>
            <a:endParaRPr kumimoji="0" lang="en-US" altLang="en-US" sz="1400" b="0" i="0">
              <a:solidFill>
                <a:schemeClr val="tx1"/>
              </a:solidFill>
              <a:latin typeface="Tahoma" panose="020B0604030504040204" pitchFamily="34" charset="0"/>
            </a:endParaRPr>
          </a:p>
        </p:txBody>
      </p:sp>
      <p:sp>
        <p:nvSpPr>
          <p:cNvPr id="50182"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i="0">
                <a:solidFill>
                  <a:srgbClr val="C00000"/>
                </a:solidFill>
                <a:latin typeface="Arial" panose="020B0604020202020204" pitchFamily="34" charset="0"/>
              </a:rPr>
              <a:t>14. Acetilénicos de mayor interés</a:t>
            </a:r>
            <a:endParaRPr kumimoji="0" lang="es-ES" altLang="en-US" b="0">
              <a:solidFill>
                <a:srgbClr val="C00000"/>
              </a:solidFill>
              <a:latin typeface="Arial" panose="020B0604020202020204" pitchFamily="34" charset="0"/>
            </a:endParaRPr>
          </a:p>
        </p:txBody>
      </p:sp>
      <p:sp>
        <p:nvSpPr>
          <p:cNvPr id="50183" name="Rectangle 15"/>
          <p:cNvSpPr>
            <a:spLocks noChangeArrowheads="1"/>
          </p:cNvSpPr>
          <p:nvPr/>
        </p:nvSpPr>
        <p:spPr bwMode="auto">
          <a:xfrm>
            <a:off x="468313" y="1484313"/>
            <a:ext cx="836930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000099"/>
                </a:solidFill>
                <a:latin typeface="Calibri" panose="020F0502020204030204" pitchFamily="34" charset="0"/>
              </a:rPr>
              <a:t>El alquilo de mayor interés industrial es el </a:t>
            </a:r>
            <a:r>
              <a:rPr kumimoji="0" lang="es-ES" altLang="en-US" sz="1800" b="0">
                <a:solidFill>
                  <a:srgbClr val="000099"/>
                </a:solidFill>
                <a:latin typeface="Calibri" panose="020F0502020204030204" pitchFamily="34" charset="0"/>
              </a:rPr>
              <a:t>acetileno</a:t>
            </a:r>
            <a:r>
              <a:rPr kumimoji="0" lang="es-ES" altLang="en-US" sz="1800" b="0" i="0">
                <a:solidFill>
                  <a:srgbClr val="000099"/>
                </a:solidFill>
                <a:latin typeface="Calibri" panose="020F0502020204030204" pitchFamily="34" charset="0"/>
              </a:rPr>
              <a:t>, un gas de olor característico y desagradable. </a:t>
            </a:r>
            <a:endParaRPr kumimoji="0" lang="el-GR" altLang="en-US" sz="1800" b="0" i="0">
              <a:solidFill>
                <a:srgbClr val="000099"/>
              </a:solidFill>
              <a:latin typeface="Calibri" panose="020F0502020204030204" pitchFamily="34" charset="0"/>
              <a:cs typeface="Times New Roman" panose="02020603050405020304" pitchFamily="18" charset="0"/>
            </a:endParaRPr>
          </a:p>
        </p:txBody>
      </p:sp>
      <p:sp>
        <p:nvSpPr>
          <p:cNvPr id="50184" name="Rectangle 3"/>
          <p:cNvSpPr>
            <a:spLocks noChangeArrowheads="1"/>
          </p:cNvSpPr>
          <p:nvPr/>
        </p:nvSpPr>
        <p:spPr bwMode="auto">
          <a:xfrm>
            <a:off x="971550" y="2128838"/>
            <a:ext cx="76327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595985"/>
              </a:buClr>
            </a:pPr>
            <a:r>
              <a:rPr lang="es-ES" altLang="en-US" sz="1800" b="0" i="0">
                <a:latin typeface="Times New Roman" panose="02020603050405020304" pitchFamily="18" charset="0"/>
                <a:cs typeface="Times New Roman" panose="02020603050405020304" pitchFamily="18" charset="0"/>
                <a:sym typeface="Wingdings" panose="05000000000000000000" pitchFamily="2" charset="2"/>
              </a:rPr>
              <a:t>La reacción de combustión es muy exotérmica:</a:t>
            </a:r>
          </a:p>
        </p:txBody>
      </p:sp>
      <p:pic>
        <p:nvPicPr>
          <p:cNvPr id="5018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063" y="2498725"/>
            <a:ext cx="450850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86" name="Rectangle 3"/>
          <p:cNvSpPr>
            <a:spLocks noChangeArrowheads="1"/>
          </p:cNvSpPr>
          <p:nvPr/>
        </p:nvSpPr>
        <p:spPr bwMode="auto">
          <a:xfrm>
            <a:off x="971550" y="2924175"/>
            <a:ext cx="7632700"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595985"/>
              </a:buClr>
            </a:pPr>
            <a:r>
              <a:rPr lang="es-ES" altLang="en-US" sz="1800" b="0" i="0">
                <a:latin typeface="Times New Roman" panose="02020603050405020304" pitchFamily="18" charset="0"/>
                <a:cs typeface="Times New Roman" panose="02020603050405020304" pitchFamily="18" charset="0"/>
                <a:sym typeface="Wingdings" panose="05000000000000000000" pitchFamily="2" charset="2"/>
              </a:rPr>
              <a:t>Para aprovechar la energía calorífica desprendida, por ejemplo en soldadura autógena y en el corte de metales, se han diseñado sopletes y mecheros especiales de acetileno</a:t>
            </a:r>
          </a:p>
        </p:txBody>
      </p:sp>
      <p:pic>
        <p:nvPicPr>
          <p:cNvPr id="50187" name="Picture 8" descr="http://us.123rf.com/400wm/400/400/lisafx/lisafx0812/lisafx081200010/3944809-trabajador-mediante-un-soplete-de-acetileno-para-cortar-metales-a-traves-de-metalworks-en-una-fabri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025" y="3798888"/>
            <a:ext cx="3286125"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8" name="Rectangle 3"/>
          <p:cNvSpPr>
            <a:spLocks noChangeArrowheads="1"/>
          </p:cNvSpPr>
          <p:nvPr/>
        </p:nvSpPr>
        <p:spPr bwMode="auto">
          <a:xfrm>
            <a:off x="971550" y="4149725"/>
            <a:ext cx="4452938" cy="175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595985"/>
              </a:buClr>
            </a:pPr>
            <a:r>
              <a:rPr lang="es-ES" altLang="en-US" sz="1800" b="0" i="0">
                <a:latin typeface="Times New Roman" panose="02020603050405020304" pitchFamily="18" charset="0"/>
                <a:cs typeface="Times New Roman" panose="02020603050405020304" pitchFamily="18" charset="0"/>
                <a:sym typeface="Wingdings" panose="05000000000000000000" pitchFamily="2" charset="2"/>
              </a:rPr>
              <a:t>El acetileno también tiene interés industrial en el campo de la síntesis orgánica y permite producir varios productos de interés (PVC, poliacrilonitrilo PA, ácido acético, tricloroetileno, poliacrilatos, cloropreno, butadieno, etc)</a:t>
            </a:r>
          </a:p>
        </p:txBody>
      </p:sp>
      <p:sp>
        <p:nvSpPr>
          <p:cNvPr id="50189" name="Text Box 17"/>
          <p:cNvSpPr txBox="1">
            <a:spLocks noChangeArrowheads="1"/>
          </p:cNvSpPr>
          <p:nvPr/>
        </p:nvSpPr>
        <p:spPr bwMode="auto">
          <a:xfrm>
            <a:off x="5534025" y="5997575"/>
            <a:ext cx="3286125"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1200" b="0" i="0">
                <a:solidFill>
                  <a:srgbClr val="FF0000"/>
                </a:solidFill>
                <a:latin typeface="Calibri" panose="020F0502020204030204" pitchFamily="34" charset="0"/>
                <a:sym typeface="Wingdings" panose="05000000000000000000" pitchFamily="2" charset="2"/>
              </a:rPr>
              <a:t> </a:t>
            </a:r>
            <a:r>
              <a:rPr kumimoji="0" lang="es-ES" altLang="en-US" sz="1200" b="0">
                <a:latin typeface="Calibri" panose="020F0502020204030204" pitchFamily="34" charset="0"/>
              </a:rPr>
              <a:t>Corte de metales con acetileno</a:t>
            </a:r>
            <a:endParaRPr kumimoji="0" lang="es-ES" altLang="en-US" sz="1200" b="0">
              <a:solidFill>
                <a:srgbClr val="FF0000"/>
              </a:solidFill>
              <a:latin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5120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5120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5120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B7E46485-C1CC-41A3-969C-A0DB86019768}" type="slidenum">
              <a:rPr kumimoji="0" lang="en-US" altLang="en-US" sz="1400" b="0" i="0">
                <a:solidFill>
                  <a:schemeClr val="tx1"/>
                </a:solidFill>
                <a:latin typeface="Tahoma" panose="020B0604030504040204" pitchFamily="34" charset="0"/>
              </a:rPr>
              <a:pPr algn="r" eaLnBrk="1" hangingPunct="1">
                <a:spcBef>
                  <a:spcPct val="0"/>
                </a:spcBef>
                <a:buClrTx/>
                <a:buFontTx/>
                <a:buNone/>
              </a:pPr>
              <a:t>38</a:t>
            </a:fld>
            <a:endParaRPr kumimoji="0" lang="en-US" altLang="en-US" sz="1400" b="0" i="0">
              <a:solidFill>
                <a:schemeClr val="tx1"/>
              </a:solidFill>
              <a:latin typeface="Tahoma" panose="020B0604030504040204" pitchFamily="34" charset="0"/>
            </a:endParaRPr>
          </a:p>
        </p:txBody>
      </p:sp>
      <p:sp>
        <p:nvSpPr>
          <p:cNvPr id="51206"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i="0">
                <a:solidFill>
                  <a:srgbClr val="006600"/>
                </a:solidFill>
                <a:latin typeface="Arial" panose="020B0604020202020204" pitchFamily="34" charset="0"/>
              </a:rPr>
              <a:t>16. Aromáticos de mayor interés</a:t>
            </a:r>
            <a:endParaRPr kumimoji="0" lang="es-ES" altLang="en-US" b="0">
              <a:solidFill>
                <a:srgbClr val="006600"/>
              </a:solidFill>
              <a:latin typeface="Arial" panose="020B0604020202020204" pitchFamily="34" charset="0"/>
            </a:endParaRPr>
          </a:p>
        </p:txBody>
      </p:sp>
      <p:sp>
        <p:nvSpPr>
          <p:cNvPr id="51207" name="Rectangle 15"/>
          <p:cNvSpPr>
            <a:spLocks noChangeArrowheads="1"/>
          </p:cNvSpPr>
          <p:nvPr/>
        </p:nvSpPr>
        <p:spPr bwMode="auto">
          <a:xfrm>
            <a:off x="468313" y="1341438"/>
            <a:ext cx="8369300"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000099"/>
                </a:solidFill>
                <a:latin typeface="Calibri" panose="020F0502020204030204" pitchFamily="34" charset="0"/>
              </a:rPr>
              <a:t>Los productos de mayor demanda por sus aplicaciones son el benceno, tolueno y xileno (</a:t>
            </a:r>
            <a:r>
              <a:rPr kumimoji="0" lang="es-ES" altLang="en-US" sz="1800" i="0">
                <a:solidFill>
                  <a:srgbClr val="000099"/>
                </a:solidFill>
                <a:latin typeface="Calibri" panose="020F0502020204030204" pitchFamily="34" charset="0"/>
              </a:rPr>
              <a:t>BTX</a:t>
            </a:r>
            <a:r>
              <a:rPr kumimoji="0" lang="es-ES" altLang="en-US" sz="1800" b="0" i="0">
                <a:solidFill>
                  <a:srgbClr val="000099"/>
                </a:solidFill>
                <a:latin typeface="Calibri" panose="020F0502020204030204" pitchFamily="34" charset="0"/>
              </a:rPr>
              <a:t>), y también el etilbenceno.</a:t>
            </a:r>
            <a:endParaRPr kumimoji="0" lang="el-GR" altLang="en-US" sz="1800" b="0" i="0">
              <a:solidFill>
                <a:srgbClr val="000099"/>
              </a:solidFill>
              <a:latin typeface="Calibri" panose="020F0502020204030204" pitchFamily="34" charset="0"/>
              <a:cs typeface="Times New Roman" panose="02020603050405020304" pitchFamily="18" charset="0"/>
            </a:endParaRPr>
          </a:p>
        </p:txBody>
      </p:sp>
      <p:sp>
        <p:nvSpPr>
          <p:cNvPr id="51208" name="Rectangle 3"/>
          <p:cNvSpPr>
            <a:spLocks noChangeArrowheads="1"/>
          </p:cNvSpPr>
          <p:nvPr/>
        </p:nvSpPr>
        <p:spPr bwMode="auto">
          <a:xfrm>
            <a:off x="5757863" y="2349500"/>
            <a:ext cx="27749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i="0">
                <a:latin typeface="Calibri" panose="020F0502020204030204" pitchFamily="34" charset="0"/>
              </a:rPr>
              <a:t> Benceno</a:t>
            </a:r>
          </a:p>
        </p:txBody>
      </p:sp>
      <p:sp>
        <p:nvSpPr>
          <p:cNvPr id="51209" name="Rectangle 3"/>
          <p:cNvSpPr>
            <a:spLocks noChangeArrowheads="1"/>
          </p:cNvSpPr>
          <p:nvPr/>
        </p:nvSpPr>
        <p:spPr bwMode="auto">
          <a:xfrm>
            <a:off x="5795963" y="2749550"/>
            <a:ext cx="3240087" cy="238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C00000"/>
              </a:buClr>
              <a:buFont typeface="Wingdings" panose="05000000000000000000" pitchFamily="2" charset="2"/>
              <a:buChar char=""/>
            </a:pPr>
            <a:r>
              <a:rPr lang="es-ES" altLang="en-US" sz="1800" b="0" i="0">
                <a:latin typeface="Times New Roman" panose="02020603050405020304" pitchFamily="18" charset="0"/>
                <a:cs typeface="Times New Roman" panose="02020603050405020304" pitchFamily="18" charset="0"/>
                <a:sym typeface="Wingdings" panose="05000000000000000000" pitchFamily="2" charset="2"/>
              </a:rPr>
              <a:t>Es el hidrocarburo aromático de mayor importancia (el 5º producto químico más producido)</a:t>
            </a:r>
          </a:p>
          <a:p>
            <a:pPr eaLnBrk="1" hangingPunct="1">
              <a:spcBef>
                <a:spcPts val="600"/>
              </a:spcBef>
              <a:buClr>
                <a:srgbClr val="C00000"/>
              </a:buClr>
              <a:buFont typeface="Wingdings" panose="05000000000000000000" pitchFamily="2" charset="2"/>
              <a:buChar char=""/>
            </a:pPr>
            <a:r>
              <a:rPr lang="es-ES" altLang="en-US" sz="1800" b="0" i="0">
                <a:latin typeface="Times New Roman" panose="02020603050405020304" pitchFamily="18" charset="0"/>
                <a:cs typeface="Times New Roman" panose="02020603050405020304" pitchFamily="18" charset="0"/>
                <a:sym typeface="Wingdings" panose="05000000000000000000" pitchFamily="2" charset="2"/>
              </a:rPr>
              <a:t>Además de usarlo como disolvente, se utiliza en la síntesis de muchos otros productos</a:t>
            </a:r>
          </a:p>
        </p:txBody>
      </p:sp>
      <p:pic>
        <p:nvPicPr>
          <p:cNvPr id="51210"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388" y="2133600"/>
            <a:ext cx="5400675" cy="456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5222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5222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5222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ECBB57DF-EB84-46A7-9E21-0248E6CD747D}" type="slidenum">
              <a:rPr kumimoji="0" lang="en-US" altLang="en-US" sz="1400" b="0" i="0">
                <a:solidFill>
                  <a:schemeClr val="tx1"/>
                </a:solidFill>
                <a:latin typeface="Tahoma" panose="020B0604030504040204" pitchFamily="34" charset="0"/>
              </a:rPr>
              <a:pPr algn="r" eaLnBrk="1" hangingPunct="1">
                <a:spcBef>
                  <a:spcPct val="0"/>
                </a:spcBef>
                <a:buClrTx/>
                <a:buFontTx/>
                <a:buNone/>
              </a:pPr>
              <a:t>39</a:t>
            </a:fld>
            <a:endParaRPr kumimoji="0" lang="en-US" altLang="en-US" sz="1400" b="0" i="0">
              <a:solidFill>
                <a:schemeClr val="tx1"/>
              </a:solidFill>
              <a:latin typeface="Tahoma" panose="020B0604030504040204" pitchFamily="34" charset="0"/>
            </a:endParaRPr>
          </a:p>
        </p:txBody>
      </p:sp>
      <p:sp>
        <p:nvSpPr>
          <p:cNvPr id="52230"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rgbClr val="006600"/>
                </a:solidFill>
                <a:latin typeface="Arial" panose="020B0604020202020204" pitchFamily="34" charset="0"/>
              </a:rPr>
              <a:t>16. Aromáticos de mayor interés</a:t>
            </a:r>
            <a:endParaRPr kumimoji="0" lang="es-ES" altLang="en-US" sz="2000" b="0">
              <a:solidFill>
                <a:srgbClr val="006600"/>
              </a:solidFill>
              <a:latin typeface="Arial" panose="020B0604020202020204" pitchFamily="34" charset="0"/>
            </a:endParaRPr>
          </a:p>
        </p:txBody>
      </p:sp>
      <p:sp>
        <p:nvSpPr>
          <p:cNvPr id="52231" name="Rectangle 15"/>
          <p:cNvSpPr>
            <a:spLocks noChangeArrowheads="1"/>
          </p:cNvSpPr>
          <p:nvPr/>
        </p:nvSpPr>
        <p:spPr bwMode="auto">
          <a:xfrm>
            <a:off x="673100" y="1651000"/>
            <a:ext cx="8164513"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000099"/>
                </a:solidFill>
                <a:latin typeface="Calibri" panose="020F0502020204030204" pitchFamily="34" charset="0"/>
              </a:rPr>
              <a:t>El tolueno se utiliza como materia prima para producir benceno por hidro-desmetilación; para fabricar por nitración el explosivo trinitrotolueno (TNT); y para producir toluen-diisocianato (TDI) usado para fabricar espumas de poli(uretano)</a:t>
            </a:r>
          </a:p>
          <a:p>
            <a:pPr eaLnBrk="1" hangingPunct="1">
              <a:spcBef>
                <a:spcPts val="600"/>
              </a:spcBef>
              <a:buClr>
                <a:srgbClr val="FF0000"/>
              </a:buClr>
            </a:pPr>
            <a:r>
              <a:rPr kumimoji="0" lang="es-ES" altLang="en-US" sz="1800" b="0" i="0">
                <a:solidFill>
                  <a:srgbClr val="000099"/>
                </a:solidFill>
                <a:latin typeface="Calibri" panose="020F0502020204030204" pitchFamily="34" charset="0"/>
                <a:cs typeface="Times New Roman" panose="02020603050405020304" pitchFamily="18" charset="0"/>
              </a:rPr>
              <a:t>Es un buen disolvente (aplicaciones de recubrimientos y pinturas) pero tiende a dejar de utilizarse por su dispersión al medioambiente durante el secado.</a:t>
            </a:r>
            <a:endParaRPr kumimoji="0" lang="el-GR" altLang="en-US" sz="1800" b="0" i="0">
              <a:solidFill>
                <a:srgbClr val="000099"/>
              </a:solidFill>
              <a:latin typeface="Calibri" panose="020F0502020204030204" pitchFamily="34" charset="0"/>
              <a:cs typeface="Times New Roman" panose="02020603050405020304" pitchFamily="18" charset="0"/>
            </a:endParaRPr>
          </a:p>
        </p:txBody>
      </p:sp>
      <p:sp>
        <p:nvSpPr>
          <p:cNvPr id="52232" name="Rectangle 3"/>
          <p:cNvSpPr>
            <a:spLocks noChangeArrowheads="1"/>
          </p:cNvSpPr>
          <p:nvPr/>
        </p:nvSpPr>
        <p:spPr bwMode="auto">
          <a:xfrm>
            <a:off x="468313" y="1196975"/>
            <a:ext cx="27749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i="0">
                <a:latin typeface="Calibri" panose="020F0502020204030204" pitchFamily="34" charset="0"/>
              </a:rPr>
              <a:t> Tolueno</a:t>
            </a:r>
          </a:p>
        </p:txBody>
      </p:sp>
      <p:sp>
        <p:nvSpPr>
          <p:cNvPr id="52233" name="1 Rectángulo"/>
          <p:cNvSpPr>
            <a:spLocks noChangeArrowheads="1"/>
          </p:cNvSpPr>
          <p:nvPr/>
        </p:nvSpPr>
        <p:spPr bwMode="auto">
          <a:xfrm>
            <a:off x="846138" y="3162300"/>
            <a:ext cx="7902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b="0" i="0">
                <a:solidFill>
                  <a:srgbClr val="4D4D4D"/>
                </a:solidFill>
                <a:latin typeface="Times New Roman" panose="02020603050405020304" pitchFamily="18" charset="0"/>
                <a:cs typeface="Times New Roman" panose="02020603050405020304" pitchFamily="18" charset="0"/>
              </a:rPr>
              <a:t>Nota: el tolueno es una sustancia nociva aunque su toxicidad es muy inferior a la del benceno</a:t>
            </a:r>
          </a:p>
        </p:txBody>
      </p:sp>
      <p:sp>
        <p:nvSpPr>
          <p:cNvPr id="52234" name="Rectangle 15"/>
          <p:cNvSpPr>
            <a:spLocks noChangeArrowheads="1"/>
          </p:cNvSpPr>
          <p:nvPr/>
        </p:nvSpPr>
        <p:spPr bwMode="auto">
          <a:xfrm>
            <a:off x="673100" y="4078288"/>
            <a:ext cx="8164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4D4D4D"/>
                </a:solidFill>
                <a:latin typeface="Calibri" panose="020F0502020204030204" pitchFamily="34" charset="0"/>
              </a:rPr>
              <a:t>Hay varios xilenos con distinta importancia a nivel industrial: </a:t>
            </a:r>
            <a:endParaRPr kumimoji="0" lang="el-GR" altLang="en-US" sz="1800" b="0" i="0">
              <a:solidFill>
                <a:srgbClr val="4D4D4D"/>
              </a:solidFill>
              <a:latin typeface="Calibri" panose="020F0502020204030204" pitchFamily="34" charset="0"/>
              <a:cs typeface="Times New Roman" panose="02020603050405020304" pitchFamily="18" charset="0"/>
            </a:endParaRPr>
          </a:p>
        </p:txBody>
      </p:sp>
      <p:sp>
        <p:nvSpPr>
          <p:cNvPr id="52235" name="Rectangle 3"/>
          <p:cNvSpPr>
            <a:spLocks noChangeArrowheads="1"/>
          </p:cNvSpPr>
          <p:nvPr/>
        </p:nvSpPr>
        <p:spPr bwMode="auto">
          <a:xfrm>
            <a:off x="468313" y="3644900"/>
            <a:ext cx="27749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i="0">
                <a:latin typeface="Calibri" panose="020F0502020204030204" pitchFamily="34" charset="0"/>
              </a:rPr>
              <a:t> Xilenos</a:t>
            </a:r>
          </a:p>
        </p:txBody>
      </p:sp>
      <p:sp>
        <p:nvSpPr>
          <p:cNvPr id="52236" name="Rectangle 3"/>
          <p:cNvSpPr>
            <a:spLocks noChangeArrowheads="1"/>
          </p:cNvSpPr>
          <p:nvPr/>
        </p:nvSpPr>
        <p:spPr bwMode="auto">
          <a:xfrm>
            <a:off x="971550" y="4427538"/>
            <a:ext cx="7632700" cy="197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595985"/>
              </a:buClr>
            </a:pP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El </a:t>
            </a:r>
            <a:r>
              <a:rPr lang="es-ES" altLang="en-US" sz="1600" b="0">
                <a:latin typeface="Times New Roman" panose="02020603050405020304" pitchFamily="18" charset="0"/>
                <a:cs typeface="Times New Roman" panose="02020603050405020304" pitchFamily="18" charset="0"/>
                <a:sym typeface="Wingdings" panose="05000000000000000000" pitchFamily="2" charset="2"/>
              </a:rPr>
              <a:t>o-xileno</a:t>
            </a: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 se usa para fabricar mediante oxidación el anhídrido ftálico (utilizado en la industria de plastificantes del PVC) y ácido ftálico (usado para fabricar poliésteres)</a:t>
            </a:r>
          </a:p>
          <a:p>
            <a:pPr eaLnBrk="1" hangingPunct="1">
              <a:spcBef>
                <a:spcPts val="600"/>
              </a:spcBef>
              <a:buClr>
                <a:srgbClr val="595985"/>
              </a:buClr>
            </a:pP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El </a:t>
            </a:r>
            <a:r>
              <a:rPr lang="es-ES" altLang="en-US" sz="1600" b="0">
                <a:latin typeface="Times New Roman" panose="02020603050405020304" pitchFamily="18" charset="0"/>
                <a:cs typeface="Times New Roman" panose="02020603050405020304" pitchFamily="18" charset="0"/>
                <a:sym typeface="Wingdings" panose="05000000000000000000" pitchFamily="2" charset="2"/>
              </a:rPr>
              <a:t>m-xileno</a:t>
            </a: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 es el de menor interés directo, pero su producto de oxidación (ácido isoftálico) se usa como componente para fabricar distintas fibras (Nomex) y poliésteres con alta resistencia a la abrasión y gran resiliencia</a:t>
            </a:r>
          </a:p>
          <a:p>
            <a:pPr eaLnBrk="1" hangingPunct="1">
              <a:spcBef>
                <a:spcPts val="600"/>
              </a:spcBef>
              <a:buClr>
                <a:srgbClr val="595985"/>
              </a:buClr>
            </a:pP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El </a:t>
            </a:r>
            <a:r>
              <a:rPr lang="es-ES" altLang="en-US" sz="1600" b="0">
                <a:latin typeface="Times New Roman" panose="02020603050405020304" pitchFamily="18" charset="0"/>
                <a:cs typeface="Times New Roman" panose="02020603050405020304" pitchFamily="18" charset="0"/>
                <a:sym typeface="Wingdings" panose="05000000000000000000" pitchFamily="2" charset="2"/>
              </a:rPr>
              <a:t>p-xileno</a:t>
            </a: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 se emplea en producir ácido tereftálico, usado para sintetizar poli(tereftalato de etileno), y este en producción de envases de PET y de fibras de aramida (Kevlar)</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1638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1638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1638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E827A6E4-1C9F-44F4-BF84-D4EAAF4AB3B7}" type="slidenum">
              <a:rPr kumimoji="0" lang="en-US" altLang="en-US" sz="1400" b="0" i="0">
                <a:solidFill>
                  <a:schemeClr val="tx1"/>
                </a:solidFill>
                <a:latin typeface="Tahoma" panose="020B0604030504040204" pitchFamily="34" charset="0"/>
              </a:rPr>
              <a:pPr algn="r" eaLnBrk="1" hangingPunct="1">
                <a:spcBef>
                  <a:spcPct val="0"/>
                </a:spcBef>
                <a:buClrTx/>
                <a:buFontTx/>
                <a:buNone/>
              </a:pPr>
              <a:t>4</a:t>
            </a:fld>
            <a:endParaRPr kumimoji="0" lang="en-US" altLang="en-US" sz="1400" b="0" i="0">
              <a:solidFill>
                <a:schemeClr val="tx1"/>
              </a:solidFill>
              <a:latin typeface="Tahoma" panose="020B0604030504040204" pitchFamily="34" charset="0"/>
            </a:endParaRPr>
          </a:p>
        </p:txBody>
      </p:sp>
      <p:sp>
        <p:nvSpPr>
          <p:cNvPr id="16390"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i="0">
                <a:solidFill>
                  <a:schemeClr val="accent1"/>
                </a:solidFill>
                <a:latin typeface="Arial" panose="020B0604020202020204" pitchFamily="34" charset="0"/>
              </a:rPr>
              <a:t>2. Parafinas o Alcanos</a:t>
            </a:r>
          </a:p>
        </p:txBody>
      </p:sp>
      <p:sp>
        <p:nvSpPr>
          <p:cNvPr id="16391" name="Rectangle 3"/>
          <p:cNvSpPr>
            <a:spLocks noChangeArrowheads="1"/>
          </p:cNvSpPr>
          <p:nvPr/>
        </p:nvSpPr>
        <p:spPr bwMode="auto">
          <a:xfrm>
            <a:off x="803275" y="1341438"/>
            <a:ext cx="7729538" cy="280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800" b="0" i="0">
                <a:latin typeface="Times New Roman" panose="02020603050405020304" pitchFamily="18" charset="0"/>
                <a:cs typeface="Times New Roman" panose="02020603050405020304" pitchFamily="18" charset="0"/>
                <a:sym typeface="Wingdings" panose="05000000000000000000" pitchFamily="2" charset="2"/>
              </a:rPr>
              <a:t>Fórmula molecular C</a:t>
            </a:r>
            <a:r>
              <a:rPr lang="es-ES" altLang="en-US" sz="1800" b="0" i="0" baseline="-25000">
                <a:latin typeface="Times New Roman" panose="02020603050405020304" pitchFamily="18" charset="0"/>
                <a:cs typeface="Times New Roman" panose="02020603050405020304" pitchFamily="18" charset="0"/>
                <a:sym typeface="Wingdings" panose="05000000000000000000" pitchFamily="2" charset="2"/>
              </a:rPr>
              <a:t>n</a:t>
            </a:r>
            <a:r>
              <a:rPr lang="es-ES" altLang="en-US" sz="1800" b="0" i="0">
                <a:latin typeface="Times New Roman" panose="02020603050405020304" pitchFamily="18" charset="0"/>
                <a:cs typeface="Times New Roman" panose="02020603050405020304" pitchFamily="18" charset="0"/>
                <a:sym typeface="Wingdings" panose="05000000000000000000" pitchFamily="2" charset="2"/>
              </a:rPr>
              <a:t>H</a:t>
            </a:r>
            <a:r>
              <a:rPr lang="es-ES" altLang="en-US" sz="1800" b="0" i="0" baseline="-25000">
                <a:latin typeface="Times New Roman" panose="02020603050405020304" pitchFamily="18" charset="0"/>
                <a:cs typeface="Times New Roman" panose="02020603050405020304" pitchFamily="18" charset="0"/>
                <a:sym typeface="Wingdings" panose="05000000000000000000" pitchFamily="2" charset="2"/>
              </a:rPr>
              <a:t>2n+2</a:t>
            </a:r>
            <a:r>
              <a:rPr lang="es-ES" altLang="en-US" sz="1800" b="0" i="0">
                <a:latin typeface="Times New Roman" panose="02020603050405020304" pitchFamily="18" charset="0"/>
                <a:cs typeface="Times New Roman" panose="02020603050405020304" pitchFamily="18" charset="0"/>
                <a:sym typeface="Wingdings" panose="05000000000000000000" pitchFamily="2" charset="2"/>
              </a:rPr>
              <a:t>. </a:t>
            </a:r>
          </a:p>
          <a:p>
            <a:pPr eaLnBrk="1" hangingPunct="1">
              <a:buClr>
                <a:srgbClr val="FF0000"/>
              </a:buClr>
            </a:pPr>
            <a:r>
              <a:rPr lang="es-ES" altLang="en-US" sz="18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El átomo de carbono presenta hibridación sp</a:t>
            </a:r>
            <a:r>
              <a:rPr lang="es-ES" altLang="en-US" sz="1800" b="0" i="0" baseline="3000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3</a:t>
            </a:r>
            <a:r>
              <a:rPr lang="es-ES" altLang="en-US" sz="18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en todos los enlaces C–C y C–H</a:t>
            </a:r>
          </a:p>
          <a:p>
            <a:pPr eaLnBrk="1" hangingPunct="1">
              <a:buClr>
                <a:srgbClr val="FF0000"/>
              </a:buClr>
            </a:pPr>
            <a:r>
              <a:rPr lang="es-ES" altLang="en-US" sz="1800" b="0" i="0">
                <a:latin typeface="Times New Roman" panose="02020603050405020304" pitchFamily="18" charset="0"/>
                <a:cs typeface="Times New Roman" panose="02020603050405020304" pitchFamily="18" charset="0"/>
                <a:sym typeface="Wingdings" panose="05000000000000000000" pitchFamily="2" charset="2"/>
              </a:rPr>
              <a:t>Todos los átomos de carbono unidos al mayor número posible de átomos de hidrógeno  </a:t>
            </a:r>
            <a:r>
              <a:rPr lang="es-ES" altLang="en-US" sz="1800" b="0">
                <a:latin typeface="Times New Roman" panose="02020603050405020304" pitchFamily="18" charset="0"/>
                <a:cs typeface="Times New Roman" panose="02020603050405020304" pitchFamily="18" charset="0"/>
                <a:sym typeface="Wingdings" panose="05000000000000000000" pitchFamily="2" charset="2"/>
              </a:rPr>
              <a:t>hidrocarburos saturados</a:t>
            </a:r>
          </a:p>
          <a:p>
            <a:pPr eaLnBrk="1" hangingPunct="1">
              <a:buClr>
                <a:srgbClr val="FF0000"/>
              </a:buClr>
            </a:pPr>
            <a:r>
              <a:rPr lang="es-ES" altLang="en-US" sz="18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Los cuatro primeros términos de la serie: metano (CH</a:t>
            </a:r>
            <a:r>
              <a:rPr lang="es-ES" altLang="en-US" sz="1800" b="0" i="0" baseline="-2500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4</a:t>
            </a:r>
            <a:r>
              <a:rPr lang="es-ES" altLang="en-US" sz="18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etano (C</a:t>
            </a:r>
            <a:r>
              <a:rPr lang="es-ES" altLang="en-US" sz="1800" b="0" i="0" baseline="-2500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2</a:t>
            </a:r>
            <a:r>
              <a:rPr lang="es-ES" altLang="en-US" sz="18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H</a:t>
            </a:r>
            <a:r>
              <a:rPr lang="es-ES" altLang="en-US" sz="1800" b="0" i="0" baseline="-2500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6</a:t>
            </a:r>
            <a:r>
              <a:rPr lang="es-ES" altLang="en-US" sz="18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propano (C</a:t>
            </a:r>
            <a:r>
              <a:rPr lang="es-ES" altLang="en-US" sz="1800" b="0" i="0" baseline="-2500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3</a:t>
            </a:r>
            <a:r>
              <a:rPr lang="es-ES" altLang="en-US" sz="18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H</a:t>
            </a:r>
            <a:r>
              <a:rPr lang="es-ES" altLang="en-US" sz="1800" b="0" i="0" baseline="-2500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8</a:t>
            </a:r>
            <a:r>
              <a:rPr lang="es-ES" altLang="en-US" sz="18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butano (C</a:t>
            </a:r>
            <a:r>
              <a:rPr lang="es-ES" altLang="en-US" sz="1800" b="0" i="0" baseline="-2500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4</a:t>
            </a:r>
            <a:r>
              <a:rPr lang="es-ES" altLang="en-US" sz="18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H</a:t>
            </a:r>
            <a:r>
              <a:rPr lang="es-ES" altLang="en-US" sz="1800" b="0" i="0" baseline="-2500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10</a:t>
            </a:r>
            <a:r>
              <a:rPr lang="es-ES" altLang="en-US" sz="18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a:t>
            </a:r>
          </a:p>
          <a:p>
            <a:pPr eaLnBrk="1" hangingPunct="1">
              <a:buClr>
                <a:srgbClr val="FF0000"/>
              </a:buClr>
            </a:pPr>
            <a:r>
              <a:rPr lang="es-ES" altLang="en-US" sz="1800" b="0">
                <a:latin typeface="Times New Roman" panose="02020603050405020304" pitchFamily="18" charset="0"/>
                <a:cs typeface="Times New Roman" panose="02020603050405020304" pitchFamily="18" charset="0"/>
                <a:sym typeface="Wingdings" panose="05000000000000000000" pitchFamily="2" charset="2"/>
              </a:rPr>
              <a:t>Radicales alquílicos</a:t>
            </a:r>
            <a:r>
              <a:rPr lang="es-ES" altLang="en-US" sz="1800" b="0" i="0">
                <a:latin typeface="Times New Roman" panose="02020603050405020304" pitchFamily="18" charset="0"/>
                <a:cs typeface="Times New Roman" panose="02020603050405020304" pitchFamily="18" charset="0"/>
                <a:sym typeface="Wingdings" panose="05000000000000000000" pitchFamily="2" charset="2"/>
              </a:rPr>
              <a:t> = fragmentos de hidrocarburo que quedan al quitar un hidrógeno en un alcano. Toman el nombre del hidrocarburo del que provienen, terminado en </a:t>
            </a:r>
            <a:r>
              <a:rPr lang="es-ES" altLang="en-US" sz="1800" i="0">
                <a:latin typeface="Times New Roman" panose="02020603050405020304" pitchFamily="18" charset="0"/>
                <a:cs typeface="Times New Roman" panose="02020603050405020304" pitchFamily="18" charset="0"/>
                <a:sym typeface="Wingdings" panose="05000000000000000000" pitchFamily="2" charset="2"/>
              </a:rPr>
              <a:t>-il</a:t>
            </a:r>
            <a:r>
              <a:rPr lang="es-ES" altLang="en-US" sz="1800" b="0" i="0">
                <a:latin typeface="Times New Roman" panose="02020603050405020304" pitchFamily="18" charset="0"/>
                <a:cs typeface="Times New Roman" panose="02020603050405020304" pitchFamily="18" charset="0"/>
                <a:sym typeface="Wingdings" panose="05000000000000000000" pitchFamily="2" charset="2"/>
              </a:rPr>
              <a:t> o en </a:t>
            </a:r>
            <a:r>
              <a:rPr lang="es-ES" altLang="en-US" sz="1800" i="0">
                <a:latin typeface="Times New Roman" panose="02020603050405020304" pitchFamily="18" charset="0"/>
                <a:cs typeface="Times New Roman" panose="02020603050405020304" pitchFamily="18" charset="0"/>
                <a:sym typeface="Wingdings" panose="05000000000000000000" pitchFamily="2" charset="2"/>
              </a:rPr>
              <a:t>-ilo</a:t>
            </a:r>
            <a:r>
              <a:rPr lang="es-ES" altLang="en-US" sz="1800" b="0" i="0">
                <a:latin typeface="Times New Roman" panose="02020603050405020304" pitchFamily="18" charset="0"/>
                <a:cs typeface="Times New Roman" panose="02020603050405020304" pitchFamily="18" charset="0"/>
                <a:sym typeface="Wingdings" panose="05000000000000000000" pitchFamily="2" charset="2"/>
              </a:rPr>
              <a:t>.</a:t>
            </a:r>
          </a:p>
        </p:txBody>
      </p:sp>
      <p:pic>
        <p:nvPicPr>
          <p:cNvPr id="16392" name="Picture 13" descr="http://www.100ciaquimica.net/images/fororg/ima/octanog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5379">
            <a:off x="6904038" y="331788"/>
            <a:ext cx="202565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4170363"/>
            <a:ext cx="6588125"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4" name="Rectangle 61"/>
          <p:cNvSpPr>
            <a:spLocks noChangeArrowheads="1"/>
          </p:cNvSpPr>
          <p:nvPr/>
        </p:nvSpPr>
        <p:spPr bwMode="auto">
          <a:xfrm>
            <a:off x="4140200" y="4106863"/>
            <a:ext cx="45085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6350" indent="190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chemeClr val="hlink"/>
              </a:buClr>
              <a:buSzPct val="80000"/>
              <a:buFont typeface="Wingdings" panose="05000000000000000000" pitchFamily="2" charset="2"/>
              <a:buNone/>
            </a:pPr>
            <a:r>
              <a:rPr kumimoji="0" lang="en-US" altLang="en-US" sz="1800" b="0" i="0">
                <a:solidFill>
                  <a:srgbClr val="C00000"/>
                </a:solidFill>
                <a:latin typeface="Calibri" panose="020F0502020204030204" pitchFamily="34" charset="0"/>
                <a:cs typeface="Calibri" panose="020F0502020204030204" pitchFamily="34" charset="0"/>
                <a:sym typeface="Wingdings" panose="05000000000000000000" pitchFamily="2" charset="2"/>
              </a:rPr>
              <a:t></a:t>
            </a:r>
            <a:r>
              <a:rPr kumimoji="0" lang="en-US" altLang="en-US" sz="1800" b="0" i="0">
                <a:solidFill>
                  <a:srgbClr val="C00000"/>
                </a:solidFill>
                <a:latin typeface="Calibri" panose="020F0502020204030204" pitchFamily="34" charset="0"/>
                <a:cs typeface="Calibri" panose="020F0502020204030204" pitchFamily="34" charset="0"/>
              </a:rPr>
              <a:t> </a:t>
            </a:r>
          </a:p>
        </p:txBody>
      </p:sp>
      <p:sp>
        <p:nvSpPr>
          <p:cNvPr id="16395" name="Rectangle 61"/>
          <p:cNvSpPr>
            <a:spLocks noChangeArrowheads="1"/>
          </p:cNvSpPr>
          <p:nvPr/>
        </p:nvSpPr>
        <p:spPr bwMode="auto">
          <a:xfrm>
            <a:off x="4140200" y="4343400"/>
            <a:ext cx="45085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6350" indent="190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chemeClr val="hlink"/>
              </a:buClr>
              <a:buSzPct val="80000"/>
              <a:buFont typeface="Wingdings" panose="05000000000000000000" pitchFamily="2" charset="2"/>
              <a:buNone/>
            </a:pPr>
            <a:r>
              <a:rPr kumimoji="0" lang="en-US" altLang="en-US" sz="1800" b="0" i="0">
                <a:solidFill>
                  <a:srgbClr val="C00000"/>
                </a:solidFill>
                <a:latin typeface="Calibri" panose="020F0502020204030204" pitchFamily="34" charset="0"/>
                <a:cs typeface="Calibri" panose="020F0502020204030204" pitchFamily="34" charset="0"/>
                <a:sym typeface="Wingdings" panose="05000000000000000000" pitchFamily="2" charset="2"/>
              </a:rPr>
              <a:t></a:t>
            </a:r>
            <a:r>
              <a:rPr kumimoji="0" lang="en-US" altLang="en-US" sz="1800" b="0" i="0">
                <a:solidFill>
                  <a:srgbClr val="C00000"/>
                </a:solidFill>
                <a:latin typeface="Calibri" panose="020F0502020204030204" pitchFamily="34" charset="0"/>
                <a:cs typeface="Calibri" panose="020F0502020204030204" pitchFamily="34" charset="0"/>
              </a:rPr>
              <a:t> </a:t>
            </a:r>
          </a:p>
        </p:txBody>
      </p:sp>
      <p:sp>
        <p:nvSpPr>
          <p:cNvPr id="16396" name="Rectangle 61"/>
          <p:cNvSpPr>
            <a:spLocks noChangeArrowheads="1"/>
          </p:cNvSpPr>
          <p:nvPr/>
        </p:nvSpPr>
        <p:spPr bwMode="auto">
          <a:xfrm>
            <a:off x="4140200" y="4581525"/>
            <a:ext cx="45085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6350" indent="190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chemeClr val="hlink"/>
              </a:buClr>
              <a:buSzPct val="80000"/>
              <a:buFont typeface="Wingdings" panose="05000000000000000000" pitchFamily="2" charset="2"/>
              <a:buNone/>
            </a:pPr>
            <a:r>
              <a:rPr kumimoji="0" lang="en-US" altLang="en-US" sz="1800" b="0" i="0">
                <a:solidFill>
                  <a:srgbClr val="C00000"/>
                </a:solidFill>
                <a:latin typeface="Calibri" panose="020F0502020204030204" pitchFamily="34" charset="0"/>
                <a:cs typeface="Calibri" panose="020F0502020204030204" pitchFamily="34" charset="0"/>
                <a:sym typeface="Wingdings" panose="05000000000000000000" pitchFamily="2" charset="2"/>
              </a:rPr>
              <a:t></a:t>
            </a:r>
            <a:r>
              <a:rPr kumimoji="0" lang="en-US" altLang="en-US" sz="1800" b="0" i="0">
                <a:solidFill>
                  <a:srgbClr val="C00000"/>
                </a:solidFill>
                <a:latin typeface="Calibri" panose="020F0502020204030204" pitchFamily="34" charset="0"/>
                <a:cs typeface="Calibri" panose="020F0502020204030204" pitchFamily="34" charset="0"/>
              </a:rPr>
              <a:t> </a:t>
            </a:r>
          </a:p>
        </p:txBody>
      </p:sp>
      <p:sp>
        <p:nvSpPr>
          <p:cNvPr id="16397" name="Rectangle 3"/>
          <p:cNvSpPr>
            <a:spLocks noChangeArrowheads="1"/>
          </p:cNvSpPr>
          <p:nvPr/>
        </p:nvSpPr>
        <p:spPr bwMode="auto">
          <a:xfrm>
            <a:off x="803275" y="5013325"/>
            <a:ext cx="77295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8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Se pueden representar en forma desarrollada o de forma agrupada o compacta</a:t>
            </a:r>
            <a:endParaRPr lang="es-ES" altLang="en-US" sz="1800" b="0" i="0">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16398" name="Picture 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87713" y="5443538"/>
            <a:ext cx="3252787" cy="122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9" name="Rectangle 3"/>
          <p:cNvSpPr>
            <a:spLocks noChangeArrowheads="1"/>
          </p:cNvSpPr>
          <p:nvPr/>
        </p:nvSpPr>
        <p:spPr bwMode="auto">
          <a:xfrm>
            <a:off x="6588125" y="6300788"/>
            <a:ext cx="13906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Tx/>
              <a:buFontTx/>
              <a:buNone/>
            </a:pPr>
            <a:r>
              <a:rPr lang="es-ES" altLang="en-US" sz="1600" b="0" i="0">
                <a:solidFill>
                  <a:srgbClr val="000099"/>
                </a:solidFill>
                <a:latin typeface="Tempus Sans ITC" panose="04020404030D07020202" pitchFamily="82" charset="0"/>
                <a:sym typeface="Wingdings" panose="05000000000000000000" pitchFamily="2" charset="2"/>
              </a:rPr>
              <a:t> </a:t>
            </a:r>
            <a:r>
              <a:rPr lang="es-ES" altLang="en-US" sz="1600" b="0" i="0">
                <a:solidFill>
                  <a:srgbClr val="000099"/>
                </a:solidFill>
                <a:latin typeface="Tempus Sans ITC" panose="04020404030D07020202" pitchFamily="82" charset="0"/>
              </a:rPr>
              <a:t>Agrupada</a:t>
            </a:r>
            <a:endParaRPr lang="es-ES" altLang="en-US" sz="1600" b="0" i="0">
              <a:solidFill>
                <a:srgbClr val="000099"/>
              </a:solidFill>
              <a:latin typeface="Tempus Sans ITC" panose="04020404030D07020202" pitchFamily="82" charset="0"/>
              <a:cs typeface="Calibri" panose="020F0502020204030204" pitchFamily="34" charset="0"/>
            </a:endParaRPr>
          </a:p>
        </p:txBody>
      </p:sp>
      <p:sp>
        <p:nvSpPr>
          <p:cNvPr id="16400" name="Rectangle 3"/>
          <p:cNvSpPr>
            <a:spLocks noChangeArrowheads="1"/>
          </p:cNvSpPr>
          <p:nvPr/>
        </p:nvSpPr>
        <p:spPr bwMode="auto">
          <a:xfrm>
            <a:off x="6588125" y="5600700"/>
            <a:ext cx="15843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Tx/>
              <a:buFontTx/>
              <a:buNone/>
            </a:pPr>
            <a:r>
              <a:rPr lang="es-ES" altLang="en-US" sz="1600" b="0" i="0">
                <a:solidFill>
                  <a:srgbClr val="000099"/>
                </a:solidFill>
                <a:latin typeface="Tempus Sans ITC" panose="04020404030D07020202" pitchFamily="82" charset="0"/>
                <a:sym typeface="Wingdings" panose="05000000000000000000" pitchFamily="2" charset="2"/>
              </a:rPr>
              <a:t> </a:t>
            </a:r>
            <a:r>
              <a:rPr lang="es-ES" altLang="en-US" sz="1600" b="0" i="0">
                <a:solidFill>
                  <a:srgbClr val="000099"/>
                </a:solidFill>
                <a:latin typeface="Tempus Sans ITC" panose="04020404030D07020202" pitchFamily="82" charset="0"/>
              </a:rPr>
              <a:t>Desarrollada</a:t>
            </a:r>
            <a:endParaRPr lang="es-ES" altLang="en-US" sz="1600" b="0" i="0">
              <a:solidFill>
                <a:srgbClr val="000099"/>
              </a:solidFill>
              <a:latin typeface="Tempus Sans ITC" panose="04020404030D07020202" pitchFamily="82" charset="0"/>
              <a:cs typeface="Calibri" panose="020F0502020204030204" pitchFamily="34" charset="0"/>
            </a:endParaRPr>
          </a:p>
        </p:txBody>
      </p:sp>
      <p:sp>
        <p:nvSpPr>
          <p:cNvPr id="16401" name="Rectangle 61"/>
          <p:cNvSpPr>
            <a:spLocks noChangeArrowheads="1"/>
          </p:cNvSpPr>
          <p:nvPr/>
        </p:nvSpPr>
        <p:spPr bwMode="auto">
          <a:xfrm>
            <a:off x="1619250" y="5692775"/>
            <a:ext cx="15128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6350" indent="190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chemeClr val="hlink"/>
              </a:buClr>
              <a:buSzPct val="80000"/>
              <a:buFont typeface="Wingdings" panose="05000000000000000000" pitchFamily="2" charset="2"/>
              <a:buNone/>
            </a:pPr>
            <a:r>
              <a:rPr kumimoji="0" lang="en-US" altLang="en-US" sz="1800" b="0" i="0">
                <a:solidFill>
                  <a:srgbClr val="C00000"/>
                </a:solidFill>
                <a:latin typeface="Calibri" panose="020F0502020204030204" pitchFamily="34" charset="0"/>
                <a:cs typeface="Calibri" panose="020F0502020204030204" pitchFamily="34" charset="0"/>
                <a:sym typeface="Wingdings" panose="05000000000000000000" pitchFamily="2" charset="2"/>
              </a:rPr>
              <a:t></a:t>
            </a:r>
            <a:r>
              <a:rPr kumimoji="0" lang="en-US" altLang="en-US" sz="1800" b="0" i="0">
                <a:solidFill>
                  <a:srgbClr val="C00000"/>
                </a:solidFill>
                <a:latin typeface="Calibri" panose="020F0502020204030204" pitchFamily="34" charset="0"/>
                <a:cs typeface="Calibri" panose="020F0502020204030204" pitchFamily="34" charset="0"/>
              </a:rPr>
              <a:t> Ejemplo:</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BF0322CA-8C79-44CF-89BD-0D53FC5F89BC}" type="slidenum">
              <a:rPr kumimoji="0" lang="en-US" altLang="en-US" sz="1400" b="0" i="0">
                <a:solidFill>
                  <a:schemeClr val="tx1"/>
                </a:solidFill>
                <a:latin typeface="Tahoma" panose="020B0604030504040204" pitchFamily="34" charset="0"/>
              </a:rPr>
              <a:pPr algn="r" eaLnBrk="1" hangingPunct="1">
                <a:spcBef>
                  <a:spcPct val="0"/>
                </a:spcBef>
                <a:buClrTx/>
                <a:buFontTx/>
                <a:buNone/>
              </a:pPr>
              <a:t>40</a:t>
            </a:fld>
            <a:endParaRPr kumimoji="0" lang="en-US" altLang="en-US" sz="1400" b="0" i="0">
              <a:solidFill>
                <a:schemeClr val="tx1"/>
              </a:solidFill>
              <a:latin typeface="Tahoma" panose="020B0604030504040204" pitchFamily="34" charset="0"/>
            </a:endParaRPr>
          </a:p>
        </p:txBody>
      </p:sp>
      <p:sp>
        <p:nvSpPr>
          <p:cNvPr id="11" name="Rectangle 2"/>
          <p:cNvSpPr txBox="1">
            <a:spLocks noChangeArrowheads="1"/>
          </p:cNvSpPr>
          <p:nvPr/>
        </p:nvSpPr>
        <p:spPr>
          <a:xfrm>
            <a:off x="3430588" y="3454400"/>
            <a:ext cx="2293937" cy="550863"/>
          </a:xfrm>
          <a:prstGeom prst="rect">
            <a:avLst/>
          </a:prstGeom>
          <a:solidFill>
            <a:srgbClr val="FFCC99"/>
          </a:solidFill>
        </p:spPr>
        <p:txBody>
          <a:bodyPr/>
          <a:lstStyle>
            <a:lvl1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2pPr>
            <a:lvl3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3pPr>
            <a:lvl4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4pPr>
            <a:lvl5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5pPr>
            <a:lvl6pPr marL="4572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6pPr>
            <a:lvl7pPr marL="9144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7pPr>
            <a:lvl8pPr marL="13716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8pPr>
            <a:lvl9pPr marL="18288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9pPr>
          </a:lstStyle>
          <a:p>
            <a:pPr eaLnBrk="1" hangingPunct="1">
              <a:defRPr/>
            </a:pPr>
            <a:r>
              <a:rPr lang="es-ES" altLang="es-ES" i="0" kern="0" dirty="0" err="1" smtClean="0">
                <a:effectLst/>
                <a:latin typeface="Calibri" pitchFamily="34" charset="0"/>
              </a:rPr>
              <a:t>The</a:t>
            </a:r>
            <a:r>
              <a:rPr lang="es-ES" altLang="es-ES" i="0" kern="0" dirty="0" smtClean="0">
                <a:effectLst/>
                <a:latin typeface="Calibri" pitchFamily="34" charset="0"/>
              </a:rPr>
              <a:t> </a:t>
            </a:r>
            <a:r>
              <a:rPr lang="es-ES" altLang="es-ES" i="0" kern="0" dirty="0" err="1" smtClean="0">
                <a:effectLst/>
                <a:latin typeface="Calibri" pitchFamily="34" charset="0"/>
              </a:rPr>
              <a:t>end</a:t>
            </a:r>
            <a:endParaRPr lang="es-ES" altLang="es-ES" i="0" kern="0" dirty="0" smtClean="0">
              <a:effectLst/>
              <a:latin typeface="Calibri" pitchFamily="34" charset="0"/>
            </a:endParaRPr>
          </a:p>
        </p:txBody>
      </p:sp>
      <p:pic>
        <p:nvPicPr>
          <p:cNvPr id="53252" name="Picture 154" descr="Logo%20UNED%20ver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115888"/>
            <a:ext cx="601663" cy="6016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3253" name="Rectangle 4"/>
          <p:cNvSpPr>
            <a:spLocks noChangeArrowheads="1"/>
          </p:cNvSpPr>
          <p:nvPr/>
        </p:nvSpPr>
        <p:spPr bwMode="auto">
          <a:xfrm>
            <a:off x="668338" y="2349500"/>
            <a:ext cx="7791450" cy="8858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800" i="0">
                <a:solidFill>
                  <a:srgbClr val="000080"/>
                </a:solidFill>
                <a:latin typeface="Tahoma" panose="020B0604030504040204" pitchFamily="34" charset="0"/>
                <a:cs typeface="Tahoma" panose="020B0604030504040204" pitchFamily="34" charset="0"/>
              </a:rPr>
              <a:t>Tema 16 </a:t>
            </a:r>
          </a:p>
          <a:p>
            <a:pPr algn="ctr" eaLnBrk="1" hangingPunct="1">
              <a:spcBef>
                <a:spcPct val="0"/>
              </a:spcBef>
              <a:buClrTx/>
              <a:buFontTx/>
              <a:buNone/>
            </a:pPr>
            <a:r>
              <a:rPr lang="es-ES" altLang="es-ES" sz="1800" i="0">
                <a:solidFill>
                  <a:srgbClr val="000080"/>
                </a:solidFill>
                <a:latin typeface="Tahoma" panose="020B0604030504040204" pitchFamily="34" charset="0"/>
                <a:cs typeface="Tahoma" panose="020B0604030504040204" pitchFamily="34" charset="0"/>
              </a:rPr>
              <a:t>Hidrocarburos</a:t>
            </a:r>
          </a:p>
        </p:txBody>
      </p:sp>
      <p:sp>
        <p:nvSpPr>
          <p:cNvPr id="7" name="Rectangle 4"/>
          <p:cNvSpPr>
            <a:spLocks noChangeArrowheads="1"/>
          </p:cNvSpPr>
          <p:nvPr/>
        </p:nvSpPr>
        <p:spPr bwMode="auto">
          <a:xfrm>
            <a:off x="1891830" y="4292600"/>
            <a:ext cx="5344466" cy="12239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400" b="0" i="0" dirty="0">
                <a:solidFill>
                  <a:srgbClr val="4D4D4D"/>
                </a:solidFill>
                <a:latin typeface="Tahoma" panose="020B0604030504040204" pitchFamily="34" charset="0"/>
                <a:cs typeface="Tahoma" panose="020B0604030504040204" pitchFamily="34" charset="0"/>
              </a:rPr>
              <a:t>Nota: Esta presentación no incluye todos los apartados del tema en el libro de texto base y </a:t>
            </a:r>
            <a:r>
              <a:rPr lang="es-ES" altLang="es-ES" sz="1400" b="0" i="0" dirty="0" err="1">
                <a:solidFill>
                  <a:srgbClr val="4D4D4D"/>
                </a:solidFill>
                <a:latin typeface="Tahoma" panose="020B0604030504040204" pitchFamily="34" charset="0"/>
                <a:cs typeface="Tahoma" panose="020B0604030504040204" pitchFamily="34" charset="0"/>
              </a:rPr>
              <a:t>l@s</a:t>
            </a:r>
            <a:r>
              <a:rPr lang="es-ES" altLang="es-ES" sz="1400" b="0" i="0" dirty="0">
                <a:solidFill>
                  <a:srgbClr val="4D4D4D"/>
                </a:solidFill>
                <a:latin typeface="Tahoma" panose="020B0604030504040204" pitchFamily="34" charset="0"/>
                <a:cs typeface="Tahoma" panose="020B0604030504040204" pitchFamily="34" charset="0"/>
              </a:rPr>
              <a:t> </a:t>
            </a:r>
            <a:r>
              <a:rPr lang="es-ES" altLang="es-ES" sz="1400" b="0" i="0" dirty="0" err="1">
                <a:solidFill>
                  <a:srgbClr val="4D4D4D"/>
                </a:solidFill>
                <a:latin typeface="Tahoma" panose="020B0604030504040204" pitchFamily="34" charset="0"/>
                <a:cs typeface="Tahoma" panose="020B0604030504040204" pitchFamily="34" charset="0"/>
              </a:rPr>
              <a:t>alumn@s</a:t>
            </a:r>
            <a:r>
              <a:rPr lang="es-ES" altLang="es-ES" sz="1400" b="0" i="0" dirty="0">
                <a:solidFill>
                  <a:srgbClr val="4D4D4D"/>
                </a:solidFill>
                <a:latin typeface="Tahoma" panose="020B0604030504040204" pitchFamily="34" charset="0"/>
                <a:cs typeface="Tahoma" panose="020B0604030504040204" pitchFamily="34" charset="0"/>
              </a:rPr>
              <a:t> deberán completar la información de forma personal de cara a su estudio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1741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1741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1741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00AE02D2-E071-40F3-BBD4-0FBF0635B629}" type="slidenum">
              <a:rPr kumimoji="0" lang="en-US" altLang="en-US" sz="1400" b="0" i="0">
                <a:solidFill>
                  <a:schemeClr val="tx1"/>
                </a:solidFill>
                <a:latin typeface="Tahoma" panose="020B0604030504040204" pitchFamily="34" charset="0"/>
              </a:rPr>
              <a:pPr algn="r" eaLnBrk="1" hangingPunct="1">
                <a:spcBef>
                  <a:spcPct val="0"/>
                </a:spcBef>
                <a:buClrTx/>
                <a:buFontTx/>
                <a:buNone/>
              </a:pPr>
              <a:t>5</a:t>
            </a:fld>
            <a:endParaRPr kumimoji="0" lang="en-US" altLang="en-US" sz="1400" b="0" i="0">
              <a:solidFill>
                <a:schemeClr val="tx1"/>
              </a:solidFill>
              <a:latin typeface="Tahoma" panose="020B0604030504040204" pitchFamily="34" charset="0"/>
            </a:endParaRPr>
          </a:p>
        </p:txBody>
      </p:sp>
      <p:sp>
        <p:nvSpPr>
          <p:cNvPr id="17414"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i="0">
                <a:solidFill>
                  <a:srgbClr val="660033"/>
                </a:solidFill>
                <a:latin typeface="Arial" panose="020B0604020202020204" pitchFamily="34" charset="0"/>
              </a:rPr>
              <a:t>3. Olefinas o Alquenos</a:t>
            </a:r>
          </a:p>
        </p:txBody>
      </p:sp>
      <p:sp>
        <p:nvSpPr>
          <p:cNvPr id="17415" name="Rectangle 3"/>
          <p:cNvSpPr>
            <a:spLocks noChangeArrowheads="1"/>
          </p:cNvSpPr>
          <p:nvPr/>
        </p:nvSpPr>
        <p:spPr bwMode="auto">
          <a:xfrm>
            <a:off x="803275" y="1268413"/>
            <a:ext cx="5281613"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800" b="0" i="0">
                <a:latin typeface="Times New Roman" panose="02020603050405020304" pitchFamily="18" charset="0"/>
                <a:cs typeface="Times New Roman" panose="02020603050405020304" pitchFamily="18" charset="0"/>
                <a:sym typeface="Wingdings" panose="05000000000000000000" pitchFamily="2" charset="2"/>
              </a:rPr>
              <a:t>Fórmula molecular C</a:t>
            </a:r>
            <a:r>
              <a:rPr lang="es-ES" altLang="en-US" sz="1800" b="0" i="0" baseline="-25000">
                <a:latin typeface="Times New Roman" panose="02020603050405020304" pitchFamily="18" charset="0"/>
                <a:cs typeface="Times New Roman" panose="02020603050405020304" pitchFamily="18" charset="0"/>
                <a:sym typeface="Wingdings" panose="05000000000000000000" pitchFamily="2" charset="2"/>
              </a:rPr>
              <a:t>n</a:t>
            </a:r>
            <a:r>
              <a:rPr lang="es-ES" altLang="en-US" sz="1800" b="0" i="0">
                <a:latin typeface="Times New Roman" panose="02020603050405020304" pitchFamily="18" charset="0"/>
                <a:cs typeface="Times New Roman" panose="02020603050405020304" pitchFamily="18" charset="0"/>
                <a:sym typeface="Wingdings" panose="05000000000000000000" pitchFamily="2" charset="2"/>
              </a:rPr>
              <a:t>H</a:t>
            </a:r>
            <a:r>
              <a:rPr lang="es-ES" altLang="en-US" sz="1800" b="0" i="0" baseline="-25000">
                <a:latin typeface="Times New Roman" panose="02020603050405020304" pitchFamily="18" charset="0"/>
                <a:cs typeface="Times New Roman" panose="02020603050405020304" pitchFamily="18" charset="0"/>
                <a:sym typeface="Wingdings" panose="05000000000000000000" pitchFamily="2" charset="2"/>
              </a:rPr>
              <a:t>2n</a:t>
            </a:r>
            <a:r>
              <a:rPr lang="es-ES" altLang="en-US" sz="1800" b="0" i="0">
                <a:latin typeface="Times New Roman" panose="02020603050405020304" pitchFamily="18" charset="0"/>
                <a:cs typeface="Times New Roman" panose="02020603050405020304" pitchFamily="18" charset="0"/>
                <a:sym typeface="Wingdings" panose="05000000000000000000" pitchFamily="2" charset="2"/>
              </a:rPr>
              <a:t>. </a:t>
            </a:r>
          </a:p>
          <a:p>
            <a:pPr eaLnBrk="1" hangingPunct="1">
              <a:buClr>
                <a:srgbClr val="FF0000"/>
              </a:buClr>
            </a:pPr>
            <a:r>
              <a:rPr lang="es-ES" altLang="en-US" sz="18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El átomo de carbono presenta hibridación sp</a:t>
            </a:r>
            <a:r>
              <a:rPr lang="es-ES" altLang="en-US" sz="1800" b="0" i="0" baseline="3000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2</a:t>
            </a:r>
            <a:r>
              <a:rPr lang="es-ES" altLang="en-US" sz="18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y está unido a otro átomo de C mediante un </a:t>
            </a:r>
            <a:r>
              <a:rPr lang="es-ES" altLang="en-US" sz="180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doble enlace</a:t>
            </a:r>
            <a:r>
              <a:rPr lang="es-ES" altLang="en-US" sz="18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(un enlace </a:t>
            </a:r>
            <a:r>
              <a:rPr lang="es-ES" altLang="en-US" sz="1800" b="0" i="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y otro ): C = C</a:t>
            </a:r>
            <a:endParaRPr lang="es-ES" altLang="en-US" sz="18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endParaRPr>
          </a:p>
          <a:p>
            <a:pPr eaLnBrk="1" hangingPunct="1">
              <a:buClr>
                <a:srgbClr val="FF0000"/>
              </a:buClr>
            </a:pPr>
            <a:r>
              <a:rPr lang="es-ES" altLang="en-US" sz="1800" b="0" i="0">
                <a:latin typeface="Times New Roman" panose="02020603050405020304" pitchFamily="18" charset="0"/>
                <a:cs typeface="Times New Roman" panose="02020603050405020304" pitchFamily="18" charset="0"/>
                <a:sym typeface="Wingdings" panose="05000000000000000000" pitchFamily="2" charset="2"/>
              </a:rPr>
              <a:t>Los átomos de carbono no están saturados de átomos de hidrógeno  </a:t>
            </a:r>
            <a:r>
              <a:rPr lang="es-ES" altLang="en-US" sz="1800" b="0">
                <a:latin typeface="Times New Roman" panose="02020603050405020304" pitchFamily="18" charset="0"/>
                <a:cs typeface="Times New Roman" panose="02020603050405020304" pitchFamily="18" charset="0"/>
                <a:sym typeface="Wingdings" panose="05000000000000000000" pitchFamily="2" charset="2"/>
              </a:rPr>
              <a:t>hidrocarburos insaturados</a:t>
            </a:r>
          </a:p>
        </p:txBody>
      </p:sp>
      <p:pic>
        <p:nvPicPr>
          <p:cNvPr id="174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500" y="2386013"/>
            <a:ext cx="2424113"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7" name="Rectangle 3"/>
          <p:cNvSpPr>
            <a:spLocks noChangeArrowheads="1"/>
          </p:cNvSpPr>
          <p:nvPr/>
        </p:nvSpPr>
        <p:spPr bwMode="auto">
          <a:xfrm>
            <a:off x="5819775" y="3789363"/>
            <a:ext cx="3276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Tx/>
              <a:buNone/>
            </a:pPr>
            <a:r>
              <a:rPr lang="es-ES" altLang="en-US" sz="1800" b="0" i="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r>
              <a:rPr lang="es-ES" altLang="en-US" sz="18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Pueden representar isomería geométrica (formas </a:t>
            </a:r>
            <a:r>
              <a:rPr lang="es-ES" altLang="en-US" sz="1800" b="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cis-</a:t>
            </a:r>
            <a:r>
              <a:rPr lang="es-ES" altLang="en-US" sz="18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o </a:t>
            </a:r>
            <a:r>
              <a:rPr lang="es-ES" altLang="en-US" sz="1800" b="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trans-</a:t>
            </a:r>
            <a:r>
              <a:rPr lang="es-ES" altLang="en-US" sz="18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a:t>
            </a:r>
            <a:endParaRPr lang="es-ES" altLang="en-US" sz="1800" b="0" i="0">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1741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38" y="3327400"/>
            <a:ext cx="4657725"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9" name="Text Box 7"/>
          <p:cNvSpPr txBox="1">
            <a:spLocks noChangeArrowheads="1"/>
          </p:cNvSpPr>
          <p:nvPr/>
        </p:nvSpPr>
        <p:spPr bwMode="auto">
          <a:xfrm>
            <a:off x="468313" y="4724400"/>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i="0">
                <a:solidFill>
                  <a:srgbClr val="002060"/>
                </a:solidFill>
                <a:latin typeface="Arial" panose="020B0604020202020204" pitchFamily="34" charset="0"/>
              </a:rPr>
              <a:t>4. Acetilénicos o Alquinos</a:t>
            </a:r>
          </a:p>
        </p:txBody>
      </p:sp>
      <p:sp>
        <p:nvSpPr>
          <p:cNvPr id="17420" name="Rectangle 3"/>
          <p:cNvSpPr>
            <a:spLocks noChangeArrowheads="1"/>
          </p:cNvSpPr>
          <p:nvPr/>
        </p:nvSpPr>
        <p:spPr bwMode="auto">
          <a:xfrm>
            <a:off x="803275" y="5383213"/>
            <a:ext cx="8034338"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800" b="0" i="0">
                <a:latin typeface="Times New Roman" panose="02020603050405020304" pitchFamily="18" charset="0"/>
                <a:cs typeface="Times New Roman" panose="02020603050405020304" pitchFamily="18" charset="0"/>
                <a:sym typeface="Wingdings" panose="05000000000000000000" pitchFamily="2" charset="2"/>
              </a:rPr>
              <a:t>Fórmula molecular C</a:t>
            </a:r>
            <a:r>
              <a:rPr lang="es-ES" altLang="en-US" sz="1800" b="0" i="0" baseline="-25000">
                <a:latin typeface="Times New Roman" panose="02020603050405020304" pitchFamily="18" charset="0"/>
                <a:cs typeface="Times New Roman" panose="02020603050405020304" pitchFamily="18" charset="0"/>
                <a:sym typeface="Wingdings" panose="05000000000000000000" pitchFamily="2" charset="2"/>
              </a:rPr>
              <a:t>n</a:t>
            </a:r>
            <a:r>
              <a:rPr lang="es-ES" altLang="en-US" sz="1800" b="0" i="0">
                <a:latin typeface="Times New Roman" panose="02020603050405020304" pitchFamily="18" charset="0"/>
                <a:cs typeface="Times New Roman" panose="02020603050405020304" pitchFamily="18" charset="0"/>
                <a:sym typeface="Wingdings" panose="05000000000000000000" pitchFamily="2" charset="2"/>
              </a:rPr>
              <a:t>H</a:t>
            </a:r>
            <a:r>
              <a:rPr lang="es-ES" altLang="en-US" sz="1800" b="0" i="0" baseline="-25000">
                <a:latin typeface="Times New Roman" panose="02020603050405020304" pitchFamily="18" charset="0"/>
                <a:cs typeface="Times New Roman" panose="02020603050405020304" pitchFamily="18" charset="0"/>
                <a:sym typeface="Wingdings" panose="05000000000000000000" pitchFamily="2" charset="2"/>
              </a:rPr>
              <a:t>2n-2</a:t>
            </a:r>
            <a:r>
              <a:rPr lang="es-ES" altLang="en-US" sz="1800" b="0" i="0">
                <a:latin typeface="Times New Roman" panose="02020603050405020304" pitchFamily="18" charset="0"/>
                <a:cs typeface="Times New Roman" panose="02020603050405020304" pitchFamily="18" charset="0"/>
                <a:sym typeface="Wingdings" panose="05000000000000000000" pitchFamily="2" charset="2"/>
              </a:rPr>
              <a:t> </a:t>
            </a:r>
          </a:p>
          <a:p>
            <a:pPr eaLnBrk="1" hangingPunct="1">
              <a:buClr>
                <a:srgbClr val="FF0000"/>
              </a:buClr>
            </a:pPr>
            <a:r>
              <a:rPr lang="es-ES" altLang="en-US" sz="18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Hidrocarburos no saturados que presentan en la molécula un </a:t>
            </a:r>
            <a:r>
              <a:rPr lang="es-ES" altLang="en-US" sz="180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triple enlace</a:t>
            </a:r>
            <a:r>
              <a:rPr lang="es-ES" altLang="en-US" sz="18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en-US" sz="1800" b="0" i="0">
                <a:solidFill>
                  <a:srgbClr val="000099"/>
                </a:solidFill>
                <a:latin typeface="Times New Roman" panose="02020603050405020304" pitchFamily="18" charset="0"/>
                <a:cs typeface="Times New Roman" panose="02020603050405020304" pitchFamily="18" charset="0"/>
                <a:sym typeface="Symbol" panose="05050102010706020507" pitchFamily="18" charset="2"/>
              </a:rPr>
              <a:t>C  C</a:t>
            </a:r>
            <a:endParaRPr lang="es-ES" altLang="en-US" sz="18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174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6663" y="6203950"/>
            <a:ext cx="1582737"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22" name="Picture 7" descr="http://upload.wikimedia.org/wikipedia/commons/7/7a/Orbitales_pi_alquenos_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3400" y="620713"/>
            <a:ext cx="1649413"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1843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1843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1843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FF657B50-62A7-490F-9E43-08AB7F05032D}" type="slidenum">
              <a:rPr kumimoji="0" lang="en-US" altLang="en-US" sz="1400" b="0" i="0">
                <a:solidFill>
                  <a:schemeClr val="tx1"/>
                </a:solidFill>
                <a:latin typeface="Tahoma" panose="020B0604030504040204" pitchFamily="34" charset="0"/>
              </a:rPr>
              <a:pPr algn="r" eaLnBrk="1" hangingPunct="1">
                <a:spcBef>
                  <a:spcPct val="0"/>
                </a:spcBef>
                <a:buClrTx/>
                <a:buFontTx/>
                <a:buNone/>
              </a:pPr>
              <a:t>6</a:t>
            </a:fld>
            <a:endParaRPr kumimoji="0" lang="en-US" altLang="en-US" sz="1400" b="0" i="0">
              <a:solidFill>
                <a:schemeClr val="tx1"/>
              </a:solidFill>
              <a:latin typeface="Tahoma" panose="020B0604030504040204" pitchFamily="34" charset="0"/>
            </a:endParaRPr>
          </a:p>
        </p:txBody>
      </p:sp>
      <p:sp>
        <p:nvSpPr>
          <p:cNvPr id="18438"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i="0">
                <a:solidFill>
                  <a:schemeClr val="accent1"/>
                </a:solidFill>
                <a:latin typeface="Arial" panose="020B0604020202020204" pitchFamily="34" charset="0"/>
              </a:rPr>
              <a:t>5. Naftenos o alicíclicos</a:t>
            </a:r>
          </a:p>
        </p:txBody>
      </p:sp>
      <p:sp>
        <p:nvSpPr>
          <p:cNvPr id="18439" name="Rectangle 3"/>
          <p:cNvSpPr>
            <a:spLocks noChangeArrowheads="1"/>
          </p:cNvSpPr>
          <p:nvPr/>
        </p:nvSpPr>
        <p:spPr bwMode="auto">
          <a:xfrm>
            <a:off x="755650" y="1341438"/>
            <a:ext cx="7974013"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buFont typeface="Wingdings" panose="05000000000000000000" pitchFamily="2" charset="2"/>
              <a:buChar char="à"/>
            </a:pPr>
            <a:r>
              <a:rPr lang="es-ES" altLang="en-US" sz="1800" b="0" i="0">
                <a:solidFill>
                  <a:srgbClr val="4D4D4D"/>
                </a:solidFill>
                <a:latin typeface="Calibri" panose="020F0502020204030204" pitchFamily="34" charset="0"/>
              </a:rPr>
              <a:t>Las cadenas de hidrocarburos pueden cerrarse sobre sí mismas formando </a:t>
            </a:r>
            <a:r>
              <a:rPr lang="es-ES" altLang="en-US" sz="1800" b="0">
                <a:solidFill>
                  <a:srgbClr val="4D4D4D"/>
                </a:solidFill>
                <a:latin typeface="Calibri" panose="020F0502020204030204" pitchFamily="34" charset="0"/>
              </a:rPr>
              <a:t>ciclos</a:t>
            </a:r>
          </a:p>
          <a:p>
            <a:pPr eaLnBrk="1" hangingPunct="1">
              <a:spcBef>
                <a:spcPts val="600"/>
              </a:spcBef>
              <a:buClr>
                <a:srgbClr val="FF0000"/>
              </a:buClr>
              <a:buFont typeface="Wingdings" panose="05000000000000000000" pitchFamily="2" charset="2"/>
              <a:buChar char="à"/>
            </a:pPr>
            <a:r>
              <a:rPr lang="es-ES" altLang="en-US" sz="1800" b="0" i="0">
                <a:solidFill>
                  <a:srgbClr val="002060"/>
                </a:solidFill>
                <a:latin typeface="Calibri" panose="020F0502020204030204" pitchFamily="34" charset="0"/>
              </a:rPr>
              <a:t>Los naftenos son compuestos isómeros de las olefinas, ya que su fórmula también es C</a:t>
            </a:r>
            <a:r>
              <a:rPr lang="es-ES" altLang="en-US" sz="1800" b="0" i="0" baseline="-25000">
                <a:solidFill>
                  <a:srgbClr val="002060"/>
                </a:solidFill>
                <a:latin typeface="Calibri" panose="020F0502020204030204" pitchFamily="34" charset="0"/>
              </a:rPr>
              <a:t>n</a:t>
            </a:r>
            <a:r>
              <a:rPr lang="es-ES" altLang="en-US" sz="1800" b="0" i="0">
                <a:solidFill>
                  <a:srgbClr val="002060"/>
                </a:solidFill>
                <a:latin typeface="Calibri" panose="020F0502020204030204" pitchFamily="34" charset="0"/>
              </a:rPr>
              <a:t>H</a:t>
            </a:r>
            <a:r>
              <a:rPr lang="es-ES" altLang="en-US" sz="1800" b="0" i="0" baseline="-25000">
                <a:solidFill>
                  <a:srgbClr val="002060"/>
                </a:solidFill>
                <a:latin typeface="Calibri" panose="020F0502020204030204" pitchFamily="34" charset="0"/>
              </a:rPr>
              <a:t>2n</a:t>
            </a:r>
          </a:p>
          <a:p>
            <a:pPr eaLnBrk="1" hangingPunct="1">
              <a:spcBef>
                <a:spcPts val="600"/>
              </a:spcBef>
              <a:buClr>
                <a:srgbClr val="FF0000"/>
              </a:buClr>
              <a:buFont typeface="Wingdings" panose="05000000000000000000" pitchFamily="2" charset="2"/>
              <a:buChar char="à"/>
            </a:pPr>
            <a:r>
              <a:rPr lang="es-ES" altLang="en-US" sz="1800" b="0" i="0">
                <a:solidFill>
                  <a:srgbClr val="4D4D4D"/>
                </a:solidFill>
                <a:latin typeface="Calibri" panose="020F0502020204030204" pitchFamily="34" charset="0"/>
              </a:rPr>
              <a:t>Hay naftenos no saturados (</a:t>
            </a:r>
            <a:r>
              <a:rPr lang="es-ES" altLang="en-US" sz="1800" b="0">
                <a:solidFill>
                  <a:srgbClr val="4D4D4D"/>
                </a:solidFill>
                <a:latin typeface="Calibri" panose="020F0502020204030204" pitchFamily="34" charset="0"/>
              </a:rPr>
              <a:t>ciclo</a:t>
            </a:r>
            <a:r>
              <a:rPr lang="es-ES" altLang="en-US" sz="1800" b="0" i="0">
                <a:solidFill>
                  <a:srgbClr val="4D4D4D"/>
                </a:solidFill>
                <a:latin typeface="Calibri" panose="020F0502020204030204" pitchFamily="34" charset="0"/>
              </a:rPr>
              <a:t>-alquenos) y saturados (</a:t>
            </a:r>
            <a:r>
              <a:rPr lang="es-ES" altLang="en-US" sz="1800" b="0">
                <a:solidFill>
                  <a:srgbClr val="4D4D4D"/>
                </a:solidFill>
                <a:latin typeface="Calibri" panose="020F0502020204030204" pitchFamily="34" charset="0"/>
              </a:rPr>
              <a:t>ciclo</a:t>
            </a:r>
            <a:r>
              <a:rPr lang="es-ES" altLang="en-US" sz="1800" b="0" i="0">
                <a:solidFill>
                  <a:srgbClr val="4D4D4D"/>
                </a:solidFill>
                <a:latin typeface="Calibri" panose="020F0502020204030204" pitchFamily="34" charset="0"/>
              </a:rPr>
              <a:t>-alcanos). Se nombran como el alcano o el alqueno correspondiente, añadiendo ‘</a:t>
            </a:r>
            <a:r>
              <a:rPr lang="es-ES" altLang="en-US" sz="1800" b="0">
                <a:solidFill>
                  <a:srgbClr val="4D4D4D"/>
                </a:solidFill>
                <a:latin typeface="Calibri" panose="020F0502020204030204" pitchFamily="34" charset="0"/>
              </a:rPr>
              <a:t>ciclo</a:t>
            </a:r>
            <a:r>
              <a:rPr lang="es-ES" altLang="en-US" sz="1800" b="0" i="0">
                <a:solidFill>
                  <a:srgbClr val="4D4D4D"/>
                </a:solidFill>
                <a:latin typeface="Calibri" panose="020F0502020204030204" pitchFamily="34" charset="0"/>
              </a:rPr>
              <a:t>’</a:t>
            </a:r>
          </a:p>
        </p:txBody>
      </p:sp>
      <p:pic>
        <p:nvPicPr>
          <p:cNvPr id="1844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3725" y="2997200"/>
            <a:ext cx="5084763" cy="184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1" name="Picture 5" descr="http://webdelprofesor.ula.ve/ciencias/rlittle/stereoch/C6H12CH.jpg"/>
          <p:cNvPicPr>
            <a:picLocks noChangeAspect="1" noChangeArrowheads="1"/>
          </p:cNvPicPr>
          <p:nvPr/>
        </p:nvPicPr>
        <p:blipFill>
          <a:blip r:embed="rId3">
            <a:extLst>
              <a:ext uri="{28A0092B-C50C-407E-A947-70E740481C1C}">
                <a14:useLocalDpi xmlns:a14="http://schemas.microsoft.com/office/drawing/2010/main" val="0"/>
              </a:ext>
            </a:extLst>
          </a:blip>
          <a:srcRect t="19905" r="50000" b="17790"/>
          <a:stretch>
            <a:fillRect/>
          </a:stretch>
        </p:blipFill>
        <p:spPr bwMode="auto">
          <a:xfrm>
            <a:off x="5805488" y="5121275"/>
            <a:ext cx="1865312"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2" name="Picture 7" descr="http://webdelprofesor.ula.ve/ciencias/rlittle/stereoch/C6H12BT.jpg"/>
          <p:cNvPicPr>
            <a:picLocks noChangeAspect="1" noChangeArrowheads="1"/>
          </p:cNvPicPr>
          <p:nvPr/>
        </p:nvPicPr>
        <p:blipFill>
          <a:blip r:embed="rId4">
            <a:extLst>
              <a:ext uri="{28A0092B-C50C-407E-A947-70E740481C1C}">
                <a14:useLocalDpi xmlns:a14="http://schemas.microsoft.com/office/drawing/2010/main" val="0"/>
              </a:ext>
            </a:extLst>
          </a:blip>
          <a:srcRect l="48300" t="14708" b="8481"/>
          <a:stretch>
            <a:fillRect/>
          </a:stretch>
        </p:blipFill>
        <p:spPr bwMode="auto">
          <a:xfrm>
            <a:off x="7537450" y="5084763"/>
            <a:ext cx="1606550" cy="134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3" name="Rectangle 3"/>
          <p:cNvSpPr>
            <a:spLocks noChangeArrowheads="1"/>
          </p:cNvSpPr>
          <p:nvPr/>
        </p:nvSpPr>
        <p:spPr bwMode="auto">
          <a:xfrm>
            <a:off x="179388" y="5297488"/>
            <a:ext cx="2903537"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Tx/>
              <a:buNone/>
            </a:pPr>
            <a:r>
              <a:rPr lang="es-ES" altLang="en-US" sz="1800" b="0" i="0">
                <a:latin typeface="Times New Roman" panose="02020603050405020304" pitchFamily="18" charset="0"/>
                <a:cs typeface="Times New Roman" panose="02020603050405020304" pitchFamily="18" charset="0"/>
                <a:sym typeface="Wingdings" panose="05000000000000000000" pitchFamily="2" charset="2"/>
              </a:rPr>
              <a:t>El ciclohexano es el más estable, en dos formas isomeras (silla, bote) </a:t>
            </a:r>
            <a:r>
              <a:rPr lang="es-ES" altLang="en-US" sz="1800" b="0" i="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p>
        </p:txBody>
      </p:sp>
      <p:pic>
        <p:nvPicPr>
          <p:cNvPr id="18444"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87638" y="5121275"/>
            <a:ext cx="30956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1945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1946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1946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4BF3FF93-D24A-462E-B7B6-B15F401E2E4C}" type="slidenum">
              <a:rPr kumimoji="0" lang="en-US" altLang="en-US" sz="1400" b="0" i="0">
                <a:solidFill>
                  <a:schemeClr val="tx1"/>
                </a:solidFill>
                <a:latin typeface="Tahoma" panose="020B0604030504040204" pitchFamily="34" charset="0"/>
              </a:rPr>
              <a:pPr algn="r" eaLnBrk="1" hangingPunct="1">
                <a:spcBef>
                  <a:spcPct val="0"/>
                </a:spcBef>
                <a:buClrTx/>
                <a:buFontTx/>
                <a:buNone/>
              </a:pPr>
              <a:t>7</a:t>
            </a:fld>
            <a:endParaRPr kumimoji="0" lang="en-US" altLang="en-US" sz="1400" b="0" i="0">
              <a:solidFill>
                <a:schemeClr val="tx1"/>
              </a:solidFill>
              <a:latin typeface="Tahoma" panose="020B0604030504040204" pitchFamily="34" charset="0"/>
            </a:endParaRPr>
          </a:p>
        </p:txBody>
      </p:sp>
      <p:sp>
        <p:nvSpPr>
          <p:cNvPr id="19462"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i="0">
                <a:solidFill>
                  <a:srgbClr val="660033"/>
                </a:solidFill>
                <a:latin typeface="Arial" panose="020B0604020202020204" pitchFamily="34" charset="0"/>
              </a:rPr>
              <a:t>6. Aromáticos</a:t>
            </a:r>
          </a:p>
        </p:txBody>
      </p:sp>
      <p:sp>
        <p:nvSpPr>
          <p:cNvPr id="19463" name="Rectangle 15"/>
          <p:cNvSpPr>
            <a:spLocks noChangeArrowheads="1"/>
          </p:cNvSpPr>
          <p:nvPr/>
        </p:nvSpPr>
        <p:spPr bwMode="auto">
          <a:xfrm>
            <a:off x="900113" y="1341438"/>
            <a:ext cx="78581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latin typeface="Calibri" panose="020F0502020204030204" pitchFamily="34" charset="0"/>
              </a:rPr>
              <a:t>Familia de hidrocarburos con características estructurales específicas:</a:t>
            </a:r>
            <a:endParaRPr kumimoji="0" lang="el-GR" altLang="en-US" sz="1800" b="0" i="0">
              <a:solidFill>
                <a:srgbClr val="000099"/>
              </a:solidFill>
              <a:latin typeface="Calibri" panose="020F0502020204030204" pitchFamily="34" charset="0"/>
              <a:cs typeface="Times New Roman" panose="02020603050405020304" pitchFamily="18" charset="0"/>
            </a:endParaRPr>
          </a:p>
        </p:txBody>
      </p:sp>
      <p:sp>
        <p:nvSpPr>
          <p:cNvPr id="19464" name="Rectangle 3"/>
          <p:cNvSpPr>
            <a:spLocks noChangeArrowheads="1"/>
          </p:cNvSpPr>
          <p:nvPr/>
        </p:nvSpPr>
        <p:spPr bwMode="auto">
          <a:xfrm>
            <a:off x="1268413" y="1700213"/>
            <a:ext cx="7489825"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452438" indent="-18256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spcBef>
                <a:spcPts val="388"/>
              </a:spcBef>
              <a:buSzPts val="1600"/>
              <a:buFont typeface="Arial" panose="020B0604020202020204" pitchFamily="34" charset="0"/>
              <a:buChar char="•"/>
            </a:pPr>
            <a:r>
              <a:rPr lang="es-ES" altLang="en-US" sz="1600" b="0" i="0">
                <a:solidFill>
                  <a:srgbClr val="000099"/>
                </a:solidFill>
                <a:latin typeface="Calibri" panose="020F0502020204030204" pitchFamily="34" charset="0"/>
              </a:rPr>
              <a:t>Son compuestos cíclicos planos</a:t>
            </a:r>
          </a:p>
          <a:p>
            <a:pPr lvl="1" eaLnBrk="1" hangingPunct="1">
              <a:spcBef>
                <a:spcPts val="388"/>
              </a:spcBef>
              <a:buSzPts val="1600"/>
              <a:buFont typeface="Arial" panose="020B0604020202020204" pitchFamily="34" charset="0"/>
              <a:buChar char="•"/>
            </a:pPr>
            <a:r>
              <a:rPr lang="es-ES" altLang="en-US" sz="1600" b="0" i="0">
                <a:solidFill>
                  <a:srgbClr val="000099"/>
                </a:solidFill>
                <a:latin typeface="Calibri" panose="020F0502020204030204" pitchFamily="34" charset="0"/>
              </a:rPr>
              <a:t>Compuestos insaturados, con participación de (4n+2) electrones en la insaturación</a:t>
            </a:r>
          </a:p>
          <a:p>
            <a:pPr lvl="1" eaLnBrk="1" hangingPunct="1">
              <a:spcBef>
                <a:spcPts val="388"/>
              </a:spcBef>
              <a:buSzPts val="1600"/>
              <a:buFont typeface="Arial" panose="020B0604020202020204" pitchFamily="34" charset="0"/>
              <a:buChar char="•"/>
            </a:pPr>
            <a:r>
              <a:rPr lang="es-ES" altLang="en-US" sz="1600" b="0" i="0">
                <a:solidFill>
                  <a:srgbClr val="000099"/>
                </a:solidFill>
                <a:latin typeface="Calibri" panose="020F0502020204030204" pitchFamily="34" charset="0"/>
              </a:rPr>
              <a:t>Pueden ser mono-cíclicos, bi-cíclicos,…, poli-cíclicos, aislados o condensados</a:t>
            </a:r>
          </a:p>
        </p:txBody>
      </p:sp>
      <p:sp>
        <p:nvSpPr>
          <p:cNvPr id="19465" name="Rectangle 15"/>
          <p:cNvSpPr>
            <a:spLocks noChangeArrowheads="1"/>
          </p:cNvSpPr>
          <p:nvPr/>
        </p:nvSpPr>
        <p:spPr bwMode="auto">
          <a:xfrm>
            <a:off x="900113" y="2716213"/>
            <a:ext cx="7858125"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latin typeface="Calibri" panose="020F0502020204030204" pitchFamily="34" charset="0"/>
              </a:rPr>
              <a:t>El compuesto aromático más característico es el benceno. La mayor parte de aromáticos tienen algún anillo bencénico en su estructura</a:t>
            </a:r>
            <a:endParaRPr kumimoji="0" lang="el-GR" altLang="en-US" sz="1800" b="0" i="0">
              <a:solidFill>
                <a:srgbClr val="000099"/>
              </a:solidFill>
              <a:latin typeface="Calibri" panose="020F0502020204030204" pitchFamily="34" charset="0"/>
              <a:cs typeface="Times New Roman" panose="02020603050405020304" pitchFamily="18" charset="0"/>
            </a:endParaRPr>
          </a:p>
        </p:txBody>
      </p:sp>
      <p:sp>
        <p:nvSpPr>
          <p:cNvPr id="19466" name="Rectangle 3"/>
          <p:cNvSpPr>
            <a:spLocks noChangeArrowheads="1"/>
          </p:cNvSpPr>
          <p:nvPr/>
        </p:nvSpPr>
        <p:spPr bwMode="auto">
          <a:xfrm>
            <a:off x="539750" y="3716338"/>
            <a:ext cx="43957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i="0">
                <a:latin typeface="Calibri" panose="020F0502020204030204" pitchFamily="34" charset="0"/>
              </a:rPr>
              <a:t> </a:t>
            </a:r>
            <a:r>
              <a:rPr lang="es-ES" altLang="en-US" b="0" i="0">
                <a:latin typeface="Calibri" panose="020F0502020204030204" pitchFamily="34" charset="0"/>
              </a:rPr>
              <a:t>Estructura del benceno</a:t>
            </a:r>
            <a:endParaRPr lang="es-ES" altLang="en-US" i="0">
              <a:latin typeface="Calibri" panose="020F0502020204030204" pitchFamily="34" charset="0"/>
            </a:endParaRPr>
          </a:p>
        </p:txBody>
      </p:sp>
      <p:sp>
        <p:nvSpPr>
          <p:cNvPr id="19467" name="Rectangle 3"/>
          <p:cNvSpPr>
            <a:spLocks noChangeArrowheads="1"/>
          </p:cNvSpPr>
          <p:nvPr/>
        </p:nvSpPr>
        <p:spPr bwMode="auto">
          <a:xfrm>
            <a:off x="803275" y="4292600"/>
            <a:ext cx="7926388" cy="97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800" b="0" i="0">
                <a:latin typeface="Times New Roman" panose="02020603050405020304" pitchFamily="18" charset="0"/>
                <a:cs typeface="Times New Roman" panose="02020603050405020304" pitchFamily="18" charset="0"/>
                <a:sym typeface="Wingdings" panose="05000000000000000000" pitchFamily="2" charset="2"/>
              </a:rPr>
              <a:t>Fórmula molecular C</a:t>
            </a:r>
            <a:r>
              <a:rPr lang="es-ES" altLang="en-US" sz="1800" b="0" i="0" baseline="-25000">
                <a:latin typeface="Times New Roman" panose="02020603050405020304" pitchFamily="18" charset="0"/>
                <a:cs typeface="Times New Roman" panose="02020603050405020304" pitchFamily="18" charset="0"/>
                <a:sym typeface="Wingdings" panose="05000000000000000000" pitchFamily="2" charset="2"/>
              </a:rPr>
              <a:t>6</a:t>
            </a:r>
            <a:r>
              <a:rPr lang="es-ES" altLang="en-US" sz="1800" b="0" i="0">
                <a:latin typeface="Times New Roman" panose="02020603050405020304" pitchFamily="18" charset="0"/>
                <a:cs typeface="Times New Roman" panose="02020603050405020304" pitchFamily="18" charset="0"/>
                <a:sym typeface="Wingdings" panose="05000000000000000000" pitchFamily="2" charset="2"/>
              </a:rPr>
              <a:t>H</a:t>
            </a:r>
            <a:r>
              <a:rPr lang="es-ES" altLang="en-US" sz="1800" b="0" i="0" baseline="-25000">
                <a:latin typeface="Times New Roman" panose="02020603050405020304" pitchFamily="18" charset="0"/>
                <a:cs typeface="Times New Roman" panose="02020603050405020304" pitchFamily="18" charset="0"/>
                <a:sym typeface="Wingdings" panose="05000000000000000000" pitchFamily="2" charset="2"/>
              </a:rPr>
              <a:t>6</a:t>
            </a:r>
            <a:r>
              <a:rPr lang="es-ES" altLang="en-US" sz="1800" b="0" i="0">
                <a:latin typeface="Times New Roman" panose="02020603050405020304" pitchFamily="18" charset="0"/>
                <a:cs typeface="Times New Roman" panose="02020603050405020304" pitchFamily="18" charset="0"/>
                <a:sym typeface="Wingdings" panose="05000000000000000000" pitchFamily="2" charset="2"/>
              </a:rPr>
              <a:t> </a:t>
            </a:r>
          </a:p>
          <a:p>
            <a:pPr eaLnBrk="1" hangingPunct="1">
              <a:buClr>
                <a:srgbClr val="FF0000"/>
              </a:buClr>
            </a:pPr>
            <a:r>
              <a:rPr lang="es-ES" altLang="en-US" sz="18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Se propusieron varias estructuras (lineales y cíclicas) para esta molécula, pero ninguna explicaba su comportamiento:</a:t>
            </a:r>
            <a:endParaRPr lang="es-ES" altLang="en-US" sz="1800" b="0">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19468" name="Picture 5" descr="http://3.bp.blogspot.com/-5EqxqoflBZs/Td7AsAppiAI/AAAAAAAAAQU/VhPX0kME-9s/s1600/benceno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0163" y="3213100"/>
            <a:ext cx="1333500"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9" name="Rectangle 3"/>
          <p:cNvSpPr>
            <a:spLocks noChangeArrowheads="1"/>
          </p:cNvSpPr>
          <p:nvPr/>
        </p:nvSpPr>
        <p:spPr bwMode="auto">
          <a:xfrm>
            <a:off x="1268413" y="5300663"/>
            <a:ext cx="7489825"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452438" indent="-18256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spcBef>
                <a:spcPts val="388"/>
              </a:spcBef>
              <a:buSzPts val="1600"/>
              <a:buFont typeface="Arial" panose="020B0604020202020204" pitchFamily="34" charset="0"/>
              <a:buChar char="•"/>
            </a:pPr>
            <a:r>
              <a:rPr lang="es-ES" altLang="en-US" sz="1600" b="0" i="0">
                <a:solidFill>
                  <a:srgbClr val="333333"/>
                </a:solidFill>
                <a:latin typeface="Calibri" panose="020F0502020204030204" pitchFamily="34" charset="0"/>
              </a:rPr>
              <a:t>No experimenta reacciones de adición (a pesar de insaturaciones)</a:t>
            </a:r>
          </a:p>
          <a:p>
            <a:pPr lvl="1" eaLnBrk="1" hangingPunct="1">
              <a:spcBef>
                <a:spcPts val="388"/>
              </a:spcBef>
              <a:buSzPts val="1600"/>
              <a:buFont typeface="Arial" panose="020B0604020202020204" pitchFamily="34" charset="0"/>
              <a:buChar char="•"/>
            </a:pPr>
            <a:r>
              <a:rPr lang="es-ES" altLang="en-US" sz="1600" b="0" i="0">
                <a:solidFill>
                  <a:srgbClr val="333333"/>
                </a:solidFill>
                <a:latin typeface="Calibri" panose="020F0502020204030204" pitchFamily="34" charset="0"/>
              </a:rPr>
              <a:t>Siempre participa en reacciones de sustitución</a:t>
            </a:r>
          </a:p>
          <a:p>
            <a:pPr lvl="1" eaLnBrk="1" hangingPunct="1">
              <a:spcBef>
                <a:spcPts val="388"/>
              </a:spcBef>
              <a:buSzPts val="1600"/>
              <a:buFont typeface="Arial" panose="020B0604020202020204" pitchFamily="34" charset="0"/>
              <a:buChar char="•"/>
            </a:pPr>
            <a:r>
              <a:rPr lang="es-ES" altLang="en-US" sz="1600" b="0" i="0">
                <a:solidFill>
                  <a:srgbClr val="333333"/>
                </a:solidFill>
                <a:latin typeface="Calibri" panose="020F0502020204030204" pitchFamily="34" charset="0"/>
              </a:rPr>
              <a:t>En las reacciones de sustitución de un H, se obtiene un único compuesto, por lo que todos sus hidrógenos son equivalentes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048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2048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2048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7FB0C680-8F89-4618-94B8-0D08CDBE3215}" type="slidenum">
              <a:rPr kumimoji="0" lang="en-US" altLang="en-US" sz="1400" b="0" i="0">
                <a:solidFill>
                  <a:schemeClr val="tx1"/>
                </a:solidFill>
                <a:latin typeface="Tahoma" panose="020B0604030504040204" pitchFamily="34" charset="0"/>
              </a:rPr>
              <a:pPr algn="r" eaLnBrk="1" hangingPunct="1">
                <a:spcBef>
                  <a:spcPct val="0"/>
                </a:spcBef>
                <a:buClrTx/>
                <a:buFontTx/>
                <a:buNone/>
              </a:pPr>
              <a:t>8</a:t>
            </a:fld>
            <a:endParaRPr kumimoji="0" lang="en-US" altLang="en-US" sz="1400" b="0" i="0">
              <a:solidFill>
                <a:schemeClr val="tx1"/>
              </a:solidFill>
              <a:latin typeface="Tahoma" panose="020B0604030504040204" pitchFamily="34" charset="0"/>
            </a:endParaRPr>
          </a:p>
        </p:txBody>
      </p:sp>
      <p:sp>
        <p:nvSpPr>
          <p:cNvPr id="20486" name="Rectangle 15"/>
          <p:cNvSpPr>
            <a:spLocks noChangeArrowheads="1"/>
          </p:cNvSpPr>
          <p:nvPr/>
        </p:nvSpPr>
        <p:spPr bwMode="auto">
          <a:xfrm>
            <a:off x="900113" y="1550988"/>
            <a:ext cx="6408737"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latin typeface="Calibri" panose="020F0502020204030204" pitchFamily="34" charset="0"/>
              </a:rPr>
              <a:t>La estructura del benceno (sugerida por Kekulé) no tiene los dobles enlaces localizados en posiciones fijas. Es un híbrido de resonancia</a:t>
            </a:r>
            <a:endParaRPr kumimoji="0" lang="el-GR" altLang="en-US" sz="1800" b="0" i="0">
              <a:solidFill>
                <a:srgbClr val="000099"/>
              </a:solidFill>
              <a:latin typeface="Calibri" panose="020F0502020204030204" pitchFamily="34" charset="0"/>
              <a:cs typeface="Times New Roman" panose="02020603050405020304" pitchFamily="18" charset="0"/>
            </a:endParaRPr>
          </a:p>
        </p:txBody>
      </p:sp>
      <p:sp>
        <p:nvSpPr>
          <p:cNvPr id="20487"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rgbClr val="660033"/>
                </a:solidFill>
                <a:latin typeface="Arial" panose="020B0604020202020204" pitchFamily="34" charset="0"/>
              </a:rPr>
              <a:t>6. Aromáticos</a:t>
            </a: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Estructura del benceno</a:t>
            </a:r>
          </a:p>
        </p:txBody>
      </p:sp>
      <p:pic>
        <p:nvPicPr>
          <p:cNvPr id="20488" name="Picture 2" descr="http://upload.wikimedia.org/wikipedia/commons/thumb/f/fa/Frkekul%C3%A9.jpg/200px-Frkekul%C3%A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8413" y="792163"/>
            <a:ext cx="121920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Text Box 17"/>
          <p:cNvSpPr txBox="1">
            <a:spLocks noChangeArrowheads="1"/>
          </p:cNvSpPr>
          <p:nvPr/>
        </p:nvSpPr>
        <p:spPr bwMode="auto">
          <a:xfrm>
            <a:off x="7631113" y="2205038"/>
            <a:ext cx="122555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1100">
                <a:solidFill>
                  <a:srgbClr val="4D4D4D"/>
                </a:solidFill>
                <a:latin typeface="Times New Roman" panose="02020603050405020304" pitchFamily="18" charset="0"/>
              </a:rPr>
              <a:t>Friedrich August Kekulé</a:t>
            </a:r>
          </a:p>
          <a:p>
            <a:pPr algn="ctr" eaLnBrk="1" hangingPunct="1">
              <a:spcBef>
                <a:spcPct val="0"/>
              </a:spcBef>
              <a:buClrTx/>
              <a:buFontTx/>
              <a:buNone/>
            </a:pPr>
            <a:r>
              <a:rPr kumimoji="0" lang="es-ES" altLang="en-US" sz="1100">
                <a:solidFill>
                  <a:srgbClr val="4D4D4D"/>
                </a:solidFill>
                <a:latin typeface="Times New Roman" panose="02020603050405020304" pitchFamily="18" charset="0"/>
              </a:rPr>
              <a:t>(1829-1896)</a:t>
            </a:r>
          </a:p>
        </p:txBody>
      </p:sp>
      <p:pic>
        <p:nvPicPr>
          <p:cNvPr id="2049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8800" y="2239963"/>
            <a:ext cx="2276475" cy="80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91"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8363" y="3141663"/>
            <a:ext cx="3854450"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92" name="Rectangle 3"/>
          <p:cNvSpPr>
            <a:spLocks noChangeArrowheads="1"/>
          </p:cNvSpPr>
          <p:nvPr/>
        </p:nvSpPr>
        <p:spPr bwMode="auto">
          <a:xfrm>
            <a:off x="395288" y="3141663"/>
            <a:ext cx="3981450" cy="166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buClrTx/>
              <a:buFontTx/>
              <a:buNone/>
            </a:pPr>
            <a:r>
              <a:rPr lang="es-ES" altLang="en-US" sz="1600" b="0" i="0">
                <a:solidFill>
                  <a:srgbClr val="000099"/>
                </a:solidFill>
                <a:latin typeface="Tempus Sans ITC" panose="04020404030D07020202" pitchFamily="82" charset="0"/>
              </a:rPr>
              <a:t>La estructura del benceno está </a:t>
            </a:r>
            <a:r>
              <a:rPr lang="es-ES" altLang="en-US" sz="1600" b="0" i="0">
                <a:solidFill>
                  <a:srgbClr val="FF0000"/>
                </a:solidFill>
                <a:latin typeface="Tempus Sans ITC" panose="04020404030D07020202" pitchFamily="82" charset="0"/>
                <a:sym typeface="Wingdings" panose="05000000000000000000" pitchFamily="2" charset="2"/>
              </a:rPr>
              <a:t></a:t>
            </a:r>
            <a:r>
              <a:rPr lang="es-ES" altLang="en-US" sz="1600" b="0" i="0">
                <a:solidFill>
                  <a:srgbClr val="000099"/>
                </a:solidFill>
                <a:latin typeface="Tempus Sans ITC" panose="04020404030D07020202" pitchFamily="82" charset="0"/>
              </a:rPr>
              <a:t> estabilizada por efecto de la resonancia</a:t>
            </a:r>
          </a:p>
          <a:p>
            <a:pPr algn="r" eaLnBrk="1" hangingPunct="1">
              <a:buClrTx/>
              <a:buFontTx/>
              <a:buNone/>
            </a:pPr>
            <a:r>
              <a:rPr lang="es-ES" altLang="en-US" sz="1600" b="0" i="0">
                <a:latin typeface="Tempus Sans ITC" panose="04020404030D07020202" pitchFamily="82" charset="0"/>
                <a:cs typeface="Calibri" panose="020F0502020204030204" pitchFamily="34" charset="0"/>
              </a:rPr>
              <a:t>Su calor de hidrogenación es 36 kcal/mol más bajo que el del 1,3,5 ciclohexatrieno</a:t>
            </a:r>
          </a:p>
          <a:p>
            <a:pPr algn="r" eaLnBrk="1" hangingPunct="1">
              <a:buClrTx/>
              <a:buFontTx/>
              <a:buNone/>
            </a:pPr>
            <a:r>
              <a:rPr lang="es-ES" altLang="en-US" sz="1600" b="0" i="0">
                <a:solidFill>
                  <a:srgbClr val="000099"/>
                </a:solidFill>
                <a:latin typeface="Tempus Sans ITC" panose="04020404030D07020202" pitchFamily="82" charset="0"/>
                <a:cs typeface="Calibri" panose="020F0502020204030204" pitchFamily="34" charset="0"/>
              </a:rPr>
              <a:t>A esa diferencia energética se le llama </a:t>
            </a:r>
            <a:r>
              <a:rPr lang="es-ES" altLang="en-US" sz="1600" i="0" u="sng">
                <a:solidFill>
                  <a:srgbClr val="000099"/>
                </a:solidFill>
                <a:latin typeface="Tempus Sans ITC" panose="04020404030D07020202" pitchFamily="82" charset="0"/>
                <a:cs typeface="Calibri" panose="020F0502020204030204" pitchFamily="34" charset="0"/>
              </a:rPr>
              <a:t>energía de resonancia</a:t>
            </a:r>
          </a:p>
        </p:txBody>
      </p:sp>
      <p:sp>
        <p:nvSpPr>
          <p:cNvPr id="20493" name="Rectangle 15"/>
          <p:cNvSpPr>
            <a:spLocks noChangeArrowheads="1"/>
          </p:cNvSpPr>
          <p:nvPr/>
        </p:nvSpPr>
        <p:spPr bwMode="auto">
          <a:xfrm>
            <a:off x="900113" y="5084763"/>
            <a:ext cx="4176712" cy="147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latin typeface="Calibri" panose="020F0502020204030204" pitchFamily="34" charset="0"/>
              </a:rPr>
              <a:t>Los átomos de C en el benceno presentan hibridación sp</a:t>
            </a:r>
            <a:r>
              <a:rPr kumimoji="0" lang="es-ES" altLang="en-US" sz="1800" b="0" i="0" baseline="30000">
                <a:latin typeface="Calibri" panose="020F0502020204030204" pitchFamily="34" charset="0"/>
              </a:rPr>
              <a:t>2</a:t>
            </a:r>
            <a:r>
              <a:rPr kumimoji="0" lang="es-ES" altLang="en-US" sz="1800" b="0" i="0">
                <a:latin typeface="Calibri" panose="020F0502020204030204" pitchFamily="34" charset="0"/>
              </a:rPr>
              <a:t>. Los enlaces forman ángulos de 120° que corresponde a la forma de un hexágono regular</a:t>
            </a:r>
            <a:endParaRPr kumimoji="0" lang="el-GR" altLang="en-US" sz="1800" b="0" i="0">
              <a:solidFill>
                <a:srgbClr val="000099"/>
              </a:solidFill>
              <a:latin typeface="Calibri" panose="020F0502020204030204" pitchFamily="34" charset="0"/>
              <a:cs typeface="Times New Roman" panose="02020603050405020304" pitchFamily="18" charset="0"/>
            </a:endParaRPr>
          </a:p>
        </p:txBody>
      </p:sp>
      <p:pic>
        <p:nvPicPr>
          <p:cNvPr id="20494" name="Picture 6" descr="http://sydney.edu.au/science/chemistry/~george/Image105.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363" y="5213350"/>
            <a:ext cx="1822450"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5"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9913" y="5213350"/>
            <a:ext cx="1916112" cy="121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682750"/>
            <a:ext cx="5057775" cy="117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7"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1508"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16. Hidrocarburos</a:t>
            </a:r>
          </a:p>
        </p:txBody>
      </p:sp>
      <p:sp>
        <p:nvSpPr>
          <p:cNvPr id="21509"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21510"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F623BFD2-E7A2-414C-BE24-04DAF817D0A1}" type="slidenum">
              <a:rPr kumimoji="0" lang="en-US" altLang="en-US" sz="1400" b="0" i="0">
                <a:solidFill>
                  <a:schemeClr val="tx1"/>
                </a:solidFill>
                <a:latin typeface="Tahoma" panose="020B0604030504040204" pitchFamily="34" charset="0"/>
              </a:rPr>
              <a:pPr algn="r" eaLnBrk="1" hangingPunct="1">
                <a:spcBef>
                  <a:spcPct val="0"/>
                </a:spcBef>
                <a:buClrTx/>
                <a:buFontTx/>
                <a:buNone/>
              </a:pPr>
              <a:t>9</a:t>
            </a:fld>
            <a:endParaRPr kumimoji="0" lang="en-US" altLang="en-US" sz="1400" b="0" i="0">
              <a:solidFill>
                <a:schemeClr val="tx1"/>
              </a:solidFill>
              <a:latin typeface="Tahoma" panose="020B0604030504040204" pitchFamily="34" charset="0"/>
            </a:endParaRPr>
          </a:p>
        </p:txBody>
      </p:sp>
      <p:sp>
        <p:nvSpPr>
          <p:cNvPr id="21511" name="Rectangle 15"/>
          <p:cNvSpPr>
            <a:spLocks noChangeArrowheads="1"/>
          </p:cNvSpPr>
          <p:nvPr/>
        </p:nvSpPr>
        <p:spPr bwMode="auto">
          <a:xfrm>
            <a:off x="6156325" y="1628775"/>
            <a:ext cx="2919413" cy="119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latin typeface="Calibri" panose="020F0502020204030204" pitchFamily="34" charset="0"/>
              </a:rPr>
              <a:t>Los aromáticos tienen nombres propios según el número de anillos y su posición relativa</a:t>
            </a:r>
            <a:endParaRPr kumimoji="0" lang="el-GR" altLang="en-US" sz="1800" b="0" i="0">
              <a:solidFill>
                <a:srgbClr val="000099"/>
              </a:solidFill>
              <a:latin typeface="Calibri" panose="020F0502020204030204" pitchFamily="34" charset="0"/>
              <a:cs typeface="Times New Roman" panose="02020603050405020304" pitchFamily="18" charset="0"/>
            </a:endParaRPr>
          </a:p>
        </p:txBody>
      </p:sp>
      <p:sp>
        <p:nvSpPr>
          <p:cNvPr id="21512"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rgbClr val="660033"/>
                </a:solidFill>
                <a:latin typeface="Arial" panose="020B0604020202020204" pitchFamily="34" charset="0"/>
              </a:rPr>
              <a:t>6. Aromáticos</a:t>
            </a: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Estructura del benceno</a:t>
            </a:r>
          </a:p>
        </p:txBody>
      </p:sp>
      <p:sp>
        <p:nvSpPr>
          <p:cNvPr id="21513" name="Rectangle 15"/>
          <p:cNvSpPr>
            <a:spLocks noChangeArrowheads="1"/>
          </p:cNvSpPr>
          <p:nvPr/>
        </p:nvSpPr>
        <p:spPr bwMode="auto">
          <a:xfrm>
            <a:off x="250825" y="3284538"/>
            <a:ext cx="2932113" cy="91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002060"/>
                </a:solidFill>
                <a:latin typeface="Calibri" panose="020F0502020204030204" pitchFamily="34" charset="0"/>
              </a:rPr>
              <a:t>Se nombran anteponiendo el radical alquílico al del compuesto aromático</a:t>
            </a:r>
            <a:endParaRPr kumimoji="0" lang="el-GR" altLang="en-US" sz="1800" b="0" i="0">
              <a:solidFill>
                <a:srgbClr val="002060"/>
              </a:solidFill>
              <a:latin typeface="Calibri" panose="020F0502020204030204" pitchFamily="34" charset="0"/>
              <a:cs typeface="Times New Roman" panose="02020603050405020304" pitchFamily="18" charset="0"/>
            </a:endParaRPr>
          </a:p>
        </p:txBody>
      </p:sp>
      <p:pic>
        <p:nvPicPr>
          <p:cNvPr id="215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3213100"/>
            <a:ext cx="5746750"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5" name="Rectangle 15"/>
          <p:cNvSpPr>
            <a:spLocks noChangeArrowheads="1"/>
          </p:cNvSpPr>
          <p:nvPr/>
        </p:nvSpPr>
        <p:spPr bwMode="auto">
          <a:xfrm>
            <a:off x="6156325" y="4613275"/>
            <a:ext cx="2919413"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latin typeface="Calibri" panose="020F0502020204030204" pitchFamily="34" charset="0"/>
              </a:rPr>
              <a:t>Los sustituyentes se indican numéricamente por la posición relativa que ocupan. Se usan también los prefijos orto/meta/para para indicar cómo están dispuestos</a:t>
            </a:r>
            <a:endParaRPr kumimoji="0" lang="el-GR" altLang="en-US" sz="1800" b="0" i="0">
              <a:solidFill>
                <a:srgbClr val="000099"/>
              </a:solidFill>
              <a:latin typeface="Calibri" panose="020F0502020204030204" pitchFamily="34" charset="0"/>
              <a:cs typeface="Times New Roman" panose="02020603050405020304" pitchFamily="18" charset="0"/>
            </a:endParaRPr>
          </a:p>
        </p:txBody>
      </p:sp>
      <p:pic>
        <p:nvPicPr>
          <p:cNvPr id="215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63" y="4883150"/>
            <a:ext cx="5497512" cy="157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inicial">
  <a:themeElements>
    <a:clrScheme name="inicial 9">
      <a:dk1>
        <a:srgbClr val="000080"/>
      </a:dk1>
      <a:lt1>
        <a:srgbClr val="FFFFFF"/>
      </a:lt1>
      <a:dk2>
        <a:srgbClr val="3366CC"/>
      </a:dk2>
      <a:lt2>
        <a:srgbClr val="FFFFFF"/>
      </a:lt2>
      <a:accent1>
        <a:srgbClr val="006699"/>
      </a:accent1>
      <a:accent2>
        <a:srgbClr val="6699FF"/>
      </a:accent2>
      <a:accent3>
        <a:srgbClr val="FFFFFF"/>
      </a:accent3>
      <a:accent4>
        <a:srgbClr val="00006C"/>
      </a:accent4>
      <a:accent5>
        <a:srgbClr val="AAB8CA"/>
      </a:accent5>
      <a:accent6>
        <a:srgbClr val="5C8AE7"/>
      </a:accent6>
      <a:hlink>
        <a:srgbClr val="0000FF"/>
      </a:hlink>
      <a:folHlink>
        <a:srgbClr val="0000FF"/>
      </a:folHlink>
    </a:clrScheme>
    <a:fontScheme name="inicia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CCFF"/>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en-US" sz="2800" b="1" i="0" u="none" strike="noStrike" cap="none" normalizeH="0" baseline="0" smtClean="0">
            <a:ln>
              <a:noFill/>
            </a:ln>
            <a:solidFill>
              <a:srgbClr val="0033CC"/>
            </a:solidFill>
            <a:effectLst>
              <a:outerShdw blurRad="38100" dist="38100" dir="2700000" algn="tl">
                <a:srgbClr val="000000">
                  <a:alpha val="43137"/>
                </a:srgbClr>
              </a:outerShdw>
            </a:effectLst>
            <a:latin typeface="Verdana" pitchFamily="34" charset="0"/>
          </a:defRPr>
        </a:defPPr>
      </a:lstStyle>
    </a:spDef>
    <a:lnDef>
      <a:spPr bwMode="auto">
        <a:xfrm>
          <a:off x="0" y="0"/>
          <a:ext cx="1" cy="1"/>
        </a:xfrm>
        <a:custGeom>
          <a:avLst/>
          <a:gdLst/>
          <a:ahLst/>
          <a:cxnLst/>
          <a:rect l="0" t="0" r="0" b="0"/>
          <a:pathLst/>
        </a:custGeom>
        <a:solidFill>
          <a:srgbClr val="CCCCFF"/>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en-US" sz="2800" b="1" i="0" u="none" strike="noStrike" cap="none" normalizeH="0" baseline="0" smtClean="0">
            <a:ln>
              <a:noFill/>
            </a:ln>
            <a:solidFill>
              <a:srgbClr val="0033CC"/>
            </a:solidFill>
            <a:effectLst>
              <a:outerShdw blurRad="38100" dist="38100" dir="2700000" algn="tl">
                <a:srgbClr val="000000">
                  <a:alpha val="43137"/>
                </a:srgbClr>
              </a:outerShdw>
            </a:effectLst>
            <a:latin typeface="Verdana" pitchFamily="34" charset="0"/>
          </a:defRPr>
        </a:defPPr>
      </a:lstStyle>
    </a:lnDef>
  </a:objectDefaults>
  <a:extraClrSchemeLst>
    <a:extraClrScheme>
      <a:clrScheme name="inicial 1">
        <a:dk1>
          <a:srgbClr val="00354E"/>
        </a:dk1>
        <a:lt1>
          <a:srgbClr val="EAEAEA"/>
        </a:lt1>
        <a:dk2>
          <a:srgbClr val="006699"/>
        </a:dk2>
        <a:lt2>
          <a:srgbClr val="CCECFF"/>
        </a:lt2>
        <a:accent1>
          <a:srgbClr val="006699"/>
        </a:accent1>
        <a:accent2>
          <a:srgbClr val="6699FF"/>
        </a:accent2>
        <a:accent3>
          <a:srgbClr val="AAB8CA"/>
        </a:accent3>
        <a:accent4>
          <a:srgbClr val="C8C8C8"/>
        </a:accent4>
        <a:accent5>
          <a:srgbClr val="AAB8CA"/>
        </a:accent5>
        <a:accent6>
          <a:srgbClr val="5C8AE7"/>
        </a:accent6>
        <a:hlink>
          <a:srgbClr val="CCCCFF"/>
        </a:hlink>
        <a:folHlink>
          <a:srgbClr val="5E6FD4"/>
        </a:folHlink>
      </a:clrScheme>
      <a:clrMap bg1="dk2" tx1="lt1" bg2="dk1" tx2="lt2" accent1="accent1" accent2="accent2" accent3="accent3" accent4="accent4" accent5="accent5" accent6="accent6" hlink="hlink" folHlink="folHlink"/>
    </a:extraClrScheme>
    <a:extraClrScheme>
      <a:clrScheme name="inicial 2">
        <a:dk1>
          <a:srgbClr val="000080"/>
        </a:dk1>
        <a:lt1>
          <a:srgbClr val="FFFFFF"/>
        </a:lt1>
        <a:dk2>
          <a:srgbClr val="3366CC"/>
        </a:dk2>
        <a:lt2>
          <a:srgbClr val="7A7C93"/>
        </a:lt2>
        <a:accent1>
          <a:srgbClr val="006699"/>
        </a:accent1>
        <a:accent2>
          <a:srgbClr val="6699FF"/>
        </a:accent2>
        <a:accent3>
          <a:srgbClr val="FFFFFF"/>
        </a:accent3>
        <a:accent4>
          <a:srgbClr val="00006C"/>
        </a:accent4>
        <a:accent5>
          <a:srgbClr val="AAB8CA"/>
        </a:accent5>
        <a:accent6>
          <a:srgbClr val="5C8AE7"/>
        </a:accent6>
        <a:hlink>
          <a:srgbClr val="CCCCFF"/>
        </a:hlink>
        <a:folHlink>
          <a:srgbClr val="5E6FD4"/>
        </a:folHlink>
      </a:clrScheme>
      <a:clrMap bg1="lt1" tx1="dk1" bg2="lt2" tx2="dk2" accent1="accent1" accent2="accent2" accent3="accent3" accent4="accent4" accent5="accent5" accent6="accent6" hlink="hlink" folHlink="folHlink"/>
    </a:extraClrScheme>
    <a:extraClrScheme>
      <a:clrScheme name="inicial 3">
        <a:dk1>
          <a:srgbClr val="000000"/>
        </a:dk1>
        <a:lt1>
          <a:srgbClr val="FFFFFF"/>
        </a:lt1>
        <a:dk2>
          <a:srgbClr val="000000"/>
        </a:dk2>
        <a:lt2>
          <a:srgbClr val="868686"/>
        </a:lt2>
        <a:accent1>
          <a:srgbClr val="969696"/>
        </a:accent1>
        <a:accent2>
          <a:srgbClr val="CBCBCB"/>
        </a:accent2>
        <a:accent3>
          <a:srgbClr val="FFFFFF"/>
        </a:accent3>
        <a:accent4>
          <a:srgbClr val="000000"/>
        </a:accent4>
        <a:accent5>
          <a:srgbClr val="C9C9C9"/>
        </a:accent5>
        <a:accent6>
          <a:srgbClr val="B8B8B8"/>
        </a:accent6>
        <a:hlink>
          <a:srgbClr val="EAEAEA"/>
        </a:hlink>
        <a:folHlink>
          <a:srgbClr val="5F5F5F"/>
        </a:folHlink>
      </a:clrScheme>
      <a:clrMap bg1="lt1" tx1="dk1" bg2="lt2" tx2="dk2" accent1="accent1" accent2="accent2" accent3="accent3" accent4="accent4" accent5="accent5" accent6="accent6" hlink="hlink" folHlink="folHlink"/>
    </a:extraClrScheme>
    <a:extraClrScheme>
      <a:clrScheme name="inicial 4">
        <a:dk1>
          <a:srgbClr val="660066"/>
        </a:dk1>
        <a:lt1>
          <a:srgbClr val="EAEAEA"/>
        </a:lt1>
        <a:dk2>
          <a:srgbClr val="3366CC"/>
        </a:dk2>
        <a:lt2>
          <a:srgbClr val="7A7C93"/>
        </a:lt2>
        <a:accent1>
          <a:srgbClr val="00CCCC"/>
        </a:accent1>
        <a:accent2>
          <a:srgbClr val="CC66FF"/>
        </a:accent2>
        <a:accent3>
          <a:srgbClr val="F3F3F3"/>
        </a:accent3>
        <a:accent4>
          <a:srgbClr val="560056"/>
        </a:accent4>
        <a:accent5>
          <a:srgbClr val="AAE2E2"/>
        </a:accent5>
        <a:accent6>
          <a:srgbClr val="B95CE7"/>
        </a:accent6>
        <a:hlink>
          <a:srgbClr val="CCFFCC"/>
        </a:hlink>
        <a:folHlink>
          <a:srgbClr val="FFCC66"/>
        </a:folHlink>
      </a:clrScheme>
      <a:clrMap bg1="lt1" tx1="dk1" bg2="lt2" tx2="dk2" accent1="accent1" accent2="accent2" accent3="accent3" accent4="accent4" accent5="accent5" accent6="accent6" hlink="hlink" folHlink="folHlink"/>
    </a:extraClrScheme>
    <a:extraClrScheme>
      <a:clrScheme name="inicial 5">
        <a:dk1>
          <a:srgbClr val="003366"/>
        </a:dk1>
        <a:lt1>
          <a:srgbClr val="EAEAEA"/>
        </a:lt1>
        <a:dk2>
          <a:srgbClr val="009999"/>
        </a:dk2>
        <a:lt2>
          <a:srgbClr val="FFFFFF"/>
        </a:lt2>
        <a:accent1>
          <a:srgbClr val="008080"/>
        </a:accent1>
        <a:accent2>
          <a:srgbClr val="00CCCC"/>
        </a:accent2>
        <a:accent3>
          <a:srgbClr val="AACACA"/>
        </a:accent3>
        <a:accent4>
          <a:srgbClr val="C8C8C8"/>
        </a:accent4>
        <a:accent5>
          <a:srgbClr val="AAC0C0"/>
        </a:accent5>
        <a:accent6>
          <a:srgbClr val="00B9B9"/>
        </a:accent6>
        <a:hlink>
          <a:srgbClr val="A7DDE1"/>
        </a:hlink>
        <a:folHlink>
          <a:srgbClr val="319CB7"/>
        </a:folHlink>
      </a:clrScheme>
      <a:clrMap bg1="dk2" tx1="lt1" bg2="dk1" tx2="lt2" accent1="accent1" accent2="accent2" accent3="accent3" accent4="accent4" accent5="accent5" accent6="accent6" hlink="hlink" folHlink="folHlink"/>
    </a:extraClrScheme>
    <a:extraClrScheme>
      <a:clrScheme name="inicial 6">
        <a:dk1>
          <a:srgbClr val="00354E"/>
        </a:dk1>
        <a:lt1>
          <a:srgbClr val="EAEAEA"/>
        </a:lt1>
        <a:dk2>
          <a:srgbClr val="6D67AA"/>
        </a:dk2>
        <a:lt2>
          <a:srgbClr val="CCCCFF"/>
        </a:lt2>
        <a:accent1>
          <a:srgbClr val="6600CC"/>
        </a:accent1>
        <a:accent2>
          <a:srgbClr val="9999FF"/>
        </a:accent2>
        <a:accent3>
          <a:srgbClr val="BAB8D2"/>
        </a:accent3>
        <a:accent4>
          <a:srgbClr val="C8C8C8"/>
        </a:accent4>
        <a:accent5>
          <a:srgbClr val="B8AAE2"/>
        </a:accent5>
        <a:accent6>
          <a:srgbClr val="8A8AE7"/>
        </a:accent6>
        <a:hlink>
          <a:srgbClr val="CCCCFF"/>
        </a:hlink>
        <a:folHlink>
          <a:srgbClr val="9D70B8"/>
        </a:folHlink>
      </a:clrScheme>
      <a:clrMap bg1="dk2" tx1="lt1" bg2="dk1" tx2="lt2" accent1="accent1" accent2="accent2" accent3="accent3" accent4="accent4" accent5="accent5" accent6="accent6" hlink="hlink" folHlink="folHlink"/>
    </a:extraClrScheme>
    <a:extraClrScheme>
      <a:clrScheme name="inicial 7">
        <a:dk1>
          <a:srgbClr val="000080"/>
        </a:dk1>
        <a:lt1>
          <a:srgbClr val="FFFFFF"/>
        </a:lt1>
        <a:dk2>
          <a:srgbClr val="3366CC"/>
        </a:dk2>
        <a:lt2>
          <a:srgbClr val="7A7C93"/>
        </a:lt2>
        <a:accent1>
          <a:srgbClr val="006699"/>
        </a:accent1>
        <a:accent2>
          <a:srgbClr val="6699FF"/>
        </a:accent2>
        <a:accent3>
          <a:srgbClr val="FFFFFF"/>
        </a:accent3>
        <a:accent4>
          <a:srgbClr val="00006C"/>
        </a:accent4>
        <a:accent5>
          <a:srgbClr val="AAB8CA"/>
        </a:accent5>
        <a:accent6>
          <a:srgbClr val="5C8AE7"/>
        </a:accent6>
        <a:hlink>
          <a:srgbClr val="5F5F5F"/>
        </a:hlink>
        <a:folHlink>
          <a:srgbClr val="5F5F5F"/>
        </a:folHlink>
      </a:clrScheme>
      <a:clrMap bg1="lt1" tx1="dk1" bg2="lt2" tx2="dk2" accent1="accent1" accent2="accent2" accent3="accent3" accent4="accent4" accent5="accent5" accent6="accent6" hlink="hlink" folHlink="folHlink"/>
    </a:extraClrScheme>
    <a:extraClrScheme>
      <a:clrScheme name="inicial 8">
        <a:dk1>
          <a:srgbClr val="000080"/>
        </a:dk1>
        <a:lt1>
          <a:srgbClr val="FFFFFF"/>
        </a:lt1>
        <a:dk2>
          <a:srgbClr val="3366CC"/>
        </a:dk2>
        <a:lt2>
          <a:srgbClr val="7A7C93"/>
        </a:lt2>
        <a:accent1>
          <a:srgbClr val="006699"/>
        </a:accent1>
        <a:accent2>
          <a:srgbClr val="6699FF"/>
        </a:accent2>
        <a:accent3>
          <a:srgbClr val="FFFFFF"/>
        </a:accent3>
        <a:accent4>
          <a:srgbClr val="00006C"/>
        </a:accent4>
        <a:accent5>
          <a:srgbClr val="AAB8CA"/>
        </a:accent5>
        <a:accent6>
          <a:srgbClr val="5C8AE7"/>
        </a:accent6>
        <a:hlink>
          <a:srgbClr val="0000FF"/>
        </a:hlink>
        <a:folHlink>
          <a:srgbClr val="0000FF"/>
        </a:folHlink>
      </a:clrScheme>
      <a:clrMap bg1="lt1" tx1="dk1" bg2="lt2" tx2="dk2" accent1="accent1" accent2="accent2" accent3="accent3" accent4="accent4" accent5="accent5" accent6="accent6" hlink="hlink" folHlink="folHlink"/>
    </a:extraClrScheme>
    <a:extraClrScheme>
      <a:clrScheme name="inicial 9">
        <a:dk1>
          <a:srgbClr val="000080"/>
        </a:dk1>
        <a:lt1>
          <a:srgbClr val="FFFFFF"/>
        </a:lt1>
        <a:dk2>
          <a:srgbClr val="3366CC"/>
        </a:dk2>
        <a:lt2>
          <a:srgbClr val="FFFFFF"/>
        </a:lt2>
        <a:accent1>
          <a:srgbClr val="006699"/>
        </a:accent1>
        <a:accent2>
          <a:srgbClr val="6699FF"/>
        </a:accent2>
        <a:accent3>
          <a:srgbClr val="FFFFFF"/>
        </a:accent3>
        <a:accent4>
          <a:srgbClr val="00006C"/>
        </a:accent4>
        <a:accent5>
          <a:srgbClr val="AAB8CA"/>
        </a:accent5>
        <a:accent6>
          <a:srgbClr val="5C8AE7"/>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21463</TotalTime>
  <Words>4554</Words>
  <Application>Microsoft Office PowerPoint</Application>
  <PresentationFormat>Presentación en pantalla (4:3)</PresentationFormat>
  <Paragraphs>460</Paragraphs>
  <Slides>40</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40</vt:i4>
      </vt:variant>
    </vt:vector>
  </HeadingPairs>
  <TitlesOfParts>
    <vt:vector size="50" baseType="lpstr">
      <vt:lpstr>Verdana</vt:lpstr>
      <vt:lpstr>Arial</vt:lpstr>
      <vt:lpstr>Times</vt:lpstr>
      <vt:lpstr>Tahoma</vt:lpstr>
      <vt:lpstr>Times New Roman</vt:lpstr>
      <vt:lpstr>Calibri</vt:lpstr>
      <vt:lpstr>Wingdings</vt:lpstr>
      <vt:lpstr>Tempus Sans ITC</vt:lpstr>
      <vt:lpstr>Symbol</vt:lpstr>
      <vt:lpstr>inicial</vt:lpstr>
      <vt:lpstr>Presentación de PowerPoint</vt:lpstr>
      <vt:lpstr>Contenido (I)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JOSE LORENZO BALENZATEGUI MANZANARES</cp:lastModifiedBy>
  <cp:revision>1855</cp:revision>
  <cp:lastPrinted>2003-03-06T17:45:16Z</cp:lastPrinted>
  <dcterms:created xsi:type="dcterms:W3CDTF">2002-08-03T16:38:44Z</dcterms:created>
  <dcterms:modified xsi:type="dcterms:W3CDTF">2025-01-27T11:17:22Z</dcterms:modified>
</cp:coreProperties>
</file>