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Glacial Indifference" charset="1" panose="00000000000000000000"/>
      <p:regular r:id="rId11"/>
    </p:embeddedFont>
    <p:embeddedFont>
      <p:font typeface="Alata" charset="1" panose="000005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jpe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02934" y="-1452254"/>
            <a:ext cx="14034670" cy="4771788"/>
          </a:xfrm>
          <a:custGeom>
            <a:avLst/>
            <a:gdLst/>
            <a:ahLst/>
            <a:cxnLst/>
            <a:rect r="r" b="b" t="t" l="l"/>
            <a:pathLst>
              <a:path h="4771788" w="14034670">
                <a:moveTo>
                  <a:pt x="0" y="0"/>
                </a:moveTo>
                <a:lnTo>
                  <a:pt x="14034670" y="0"/>
                </a:lnTo>
                <a:lnTo>
                  <a:pt x="14034670" y="4771788"/>
                </a:lnTo>
                <a:lnTo>
                  <a:pt x="0" y="4771788"/>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598150" y="0"/>
            <a:ext cx="6689850" cy="10287000"/>
          </a:xfrm>
          <a:custGeom>
            <a:avLst/>
            <a:gdLst/>
            <a:ahLst/>
            <a:cxnLst/>
            <a:rect r="r" b="b" t="t" l="l"/>
            <a:pathLst>
              <a:path h="10287000" w="6689850">
                <a:moveTo>
                  <a:pt x="0" y="0"/>
                </a:moveTo>
                <a:lnTo>
                  <a:pt x="6689850" y="0"/>
                </a:lnTo>
                <a:lnTo>
                  <a:pt x="6689850" y="10287000"/>
                </a:lnTo>
                <a:lnTo>
                  <a:pt x="0" y="10287000"/>
                </a:lnTo>
                <a:lnTo>
                  <a:pt x="0" y="0"/>
                </a:lnTo>
                <a:close/>
              </a:path>
            </a:pathLst>
          </a:custGeom>
          <a:blipFill>
            <a:blip r:embed="rId4"/>
            <a:stretch>
              <a:fillRect l="-66436" t="0" r="-64218" b="0"/>
            </a:stretch>
          </a:blipFill>
        </p:spPr>
      </p:sp>
      <p:sp>
        <p:nvSpPr>
          <p:cNvPr name="Freeform 4" id="4"/>
          <p:cNvSpPr/>
          <p:nvPr/>
        </p:nvSpPr>
        <p:spPr>
          <a:xfrm flipH="false" flipV="false" rot="0">
            <a:off x="-5352729" y="3710422"/>
            <a:ext cx="11102518" cy="10977615"/>
          </a:xfrm>
          <a:custGeom>
            <a:avLst/>
            <a:gdLst/>
            <a:ahLst/>
            <a:cxnLst/>
            <a:rect r="r" b="b" t="t" l="l"/>
            <a:pathLst>
              <a:path h="10977615" w="11102518">
                <a:moveTo>
                  <a:pt x="0" y="0"/>
                </a:moveTo>
                <a:lnTo>
                  <a:pt x="11102518" y="0"/>
                </a:lnTo>
                <a:lnTo>
                  <a:pt x="11102518" y="10977615"/>
                </a:lnTo>
                <a:lnTo>
                  <a:pt x="0" y="10977615"/>
                </a:lnTo>
                <a:lnTo>
                  <a:pt x="0" y="0"/>
                </a:lnTo>
                <a:close/>
              </a:path>
            </a:pathLst>
          </a:custGeom>
          <a:blipFill>
            <a:blip r:embed="rId5">
              <a:alphaModFix amt="18999"/>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5" id="5"/>
          <p:cNvGrpSpPr/>
          <p:nvPr/>
        </p:nvGrpSpPr>
        <p:grpSpPr>
          <a:xfrm rot="0">
            <a:off x="1149705" y="2801817"/>
            <a:ext cx="48311" cy="4140177"/>
            <a:chOff x="0" y="0"/>
            <a:chExt cx="12724" cy="1090417"/>
          </a:xfrm>
        </p:grpSpPr>
        <p:sp>
          <p:nvSpPr>
            <p:cNvPr name="Freeform 6" id="6"/>
            <p:cNvSpPr/>
            <p:nvPr/>
          </p:nvSpPr>
          <p:spPr>
            <a:xfrm flipH="false" flipV="false" rot="0">
              <a:off x="0" y="0"/>
              <a:ext cx="12724" cy="1090417"/>
            </a:xfrm>
            <a:custGeom>
              <a:avLst/>
              <a:gdLst/>
              <a:ahLst/>
              <a:cxnLst/>
              <a:rect r="r" b="b" t="t" l="l"/>
              <a:pathLst>
                <a:path h="1090417" w="12724">
                  <a:moveTo>
                    <a:pt x="0" y="0"/>
                  </a:moveTo>
                  <a:lnTo>
                    <a:pt x="12724" y="0"/>
                  </a:lnTo>
                  <a:lnTo>
                    <a:pt x="12724" y="1090417"/>
                  </a:lnTo>
                  <a:lnTo>
                    <a:pt x="0" y="1090417"/>
                  </a:lnTo>
                  <a:close/>
                </a:path>
              </a:pathLst>
            </a:custGeom>
            <a:solidFill>
              <a:srgbClr val="1F616E"/>
            </a:solidFill>
          </p:spPr>
        </p:sp>
        <p:sp>
          <p:nvSpPr>
            <p:cNvPr name="TextBox 7" id="7"/>
            <p:cNvSpPr txBox="true"/>
            <p:nvPr/>
          </p:nvSpPr>
          <p:spPr>
            <a:xfrm>
              <a:off x="0" y="-38100"/>
              <a:ext cx="12724" cy="112851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149705" y="1184604"/>
            <a:ext cx="850639" cy="839813"/>
          </a:xfrm>
          <a:custGeom>
            <a:avLst/>
            <a:gdLst/>
            <a:ahLst/>
            <a:cxnLst/>
            <a:rect r="r" b="b" t="t" l="l"/>
            <a:pathLst>
              <a:path h="839813" w="850639">
                <a:moveTo>
                  <a:pt x="0" y="0"/>
                </a:moveTo>
                <a:lnTo>
                  <a:pt x="850639" y="0"/>
                </a:lnTo>
                <a:lnTo>
                  <a:pt x="850639" y="839813"/>
                </a:lnTo>
                <a:lnTo>
                  <a:pt x="0" y="83981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416336" y="2502759"/>
            <a:ext cx="9884158" cy="2787110"/>
          </a:xfrm>
          <a:prstGeom prst="rect">
            <a:avLst/>
          </a:prstGeom>
        </p:spPr>
        <p:txBody>
          <a:bodyPr anchor="t" rtlCol="false" tIns="0" lIns="0" bIns="0" rIns="0">
            <a:spAutoFit/>
          </a:bodyPr>
          <a:lstStyle/>
          <a:p>
            <a:pPr algn="l">
              <a:lnSpc>
                <a:spcPts val="11229"/>
              </a:lnSpc>
            </a:pPr>
            <a:r>
              <a:rPr lang="en-US" sz="8021" spc="569">
                <a:solidFill>
                  <a:srgbClr val="1F616E"/>
                </a:solidFill>
                <a:latin typeface="Glacial Indifference"/>
              </a:rPr>
              <a:t>Football </a:t>
            </a:r>
          </a:p>
          <a:p>
            <a:pPr algn="l" marL="0" indent="0" lvl="0">
              <a:lnSpc>
                <a:spcPts val="11229"/>
              </a:lnSpc>
              <a:spcBef>
                <a:spcPct val="0"/>
              </a:spcBef>
            </a:pPr>
            <a:r>
              <a:rPr lang="en-US" sz="8021" spc="569">
                <a:solidFill>
                  <a:srgbClr val="1F616E"/>
                </a:solidFill>
                <a:latin typeface="Glacial Indifference"/>
              </a:rPr>
              <a:t>Contracts History</a:t>
            </a:r>
          </a:p>
        </p:txBody>
      </p:sp>
      <p:sp>
        <p:nvSpPr>
          <p:cNvPr name="TextBox 10" id="10"/>
          <p:cNvSpPr txBox="true"/>
          <p:nvPr/>
        </p:nvSpPr>
        <p:spPr>
          <a:xfrm rot="0">
            <a:off x="1416336" y="4895850"/>
            <a:ext cx="7140931" cy="2223150"/>
          </a:xfrm>
          <a:prstGeom prst="rect">
            <a:avLst/>
          </a:prstGeom>
        </p:spPr>
        <p:txBody>
          <a:bodyPr anchor="t" rtlCol="false" tIns="0" lIns="0" bIns="0" rIns="0">
            <a:spAutoFit/>
          </a:bodyPr>
          <a:lstStyle/>
          <a:p>
            <a:pPr algn="l" marL="0" indent="0" lvl="0">
              <a:lnSpc>
                <a:spcPts val="18164"/>
              </a:lnSpc>
              <a:spcBef>
                <a:spcPct val="0"/>
              </a:spcBef>
            </a:pPr>
            <a:r>
              <a:rPr lang="en-US" sz="12974" spc="843">
                <a:solidFill>
                  <a:srgbClr val="1F616E"/>
                </a:solidFill>
                <a:latin typeface="Alata"/>
              </a:rPr>
              <a:t>Project</a:t>
            </a:r>
          </a:p>
        </p:txBody>
      </p:sp>
      <p:sp>
        <p:nvSpPr>
          <p:cNvPr name="TextBox 11" id="11"/>
          <p:cNvSpPr txBox="true"/>
          <p:nvPr/>
        </p:nvSpPr>
        <p:spPr>
          <a:xfrm rot="0">
            <a:off x="2279012" y="1445896"/>
            <a:ext cx="3798312" cy="345806"/>
          </a:xfrm>
          <a:prstGeom prst="rect">
            <a:avLst/>
          </a:prstGeom>
        </p:spPr>
        <p:txBody>
          <a:bodyPr anchor="t" rtlCol="false" tIns="0" lIns="0" bIns="0" rIns="0">
            <a:spAutoFit/>
          </a:bodyPr>
          <a:lstStyle/>
          <a:p>
            <a:pPr algn="l" marL="0" indent="0" lvl="0">
              <a:lnSpc>
                <a:spcPts val="2657"/>
              </a:lnSpc>
            </a:pPr>
            <a:r>
              <a:rPr lang="en-US" sz="2483" spc="176">
                <a:solidFill>
                  <a:srgbClr val="22211E"/>
                </a:solidFill>
                <a:latin typeface="Glacial Indifference"/>
              </a:rPr>
              <a:t>Database Programming</a:t>
            </a:r>
          </a:p>
        </p:txBody>
      </p:sp>
      <p:sp>
        <p:nvSpPr>
          <p:cNvPr name="TextBox 12" id="12"/>
          <p:cNvSpPr txBox="true"/>
          <p:nvPr/>
        </p:nvSpPr>
        <p:spPr>
          <a:xfrm rot="0">
            <a:off x="1198016" y="7919100"/>
            <a:ext cx="4879308" cy="1074135"/>
          </a:xfrm>
          <a:prstGeom prst="rect">
            <a:avLst/>
          </a:prstGeom>
        </p:spPr>
        <p:txBody>
          <a:bodyPr anchor="t" rtlCol="false" tIns="0" lIns="0" bIns="0" rIns="0">
            <a:spAutoFit/>
          </a:bodyPr>
          <a:lstStyle/>
          <a:p>
            <a:pPr algn="l">
              <a:lnSpc>
                <a:spcPts val="4320"/>
              </a:lnSpc>
            </a:pPr>
            <a:r>
              <a:rPr lang="en-US" sz="3086" spc="219">
                <a:solidFill>
                  <a:srgbClr val="22211E"/>
                </a:solidFill>
                <a:latin typeface="Glacial Indifference"/>
              </a:rPr>
              <a:t>· Jose Luis Lovon Vega·</a:t>
            </a:r>
          </a:p>
          <a:p>
            <a:pPr algn="l" marL="0" indent="0" lvl="0">
              <a:lnSpc>
                <a:spcPts val="432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458950" y="3391458"/>
            <a:ext cx="13587742" cy="2552896"/>
          </a:xfrm>
          <a:prstGeom prst="rect">
            <a:avLst/>
          </a:prstGeom>
        </p:spPr>
        <p:txBody>
          <a:bodyPr anchor="t" rtlCol="false" tIns="0" lIns="0" bIns="0" rIns="0">
            <a:spAutoFit/>
          </a:bodyPr>
          <a:lstStyle/>
          <a:p>
            <a:pPr algn="l">
              <a:lnSpc>
                <a:spcPts val="3421"/>
              </a:lnSpc>
            </a:pPr>
            <a:r>
              <a:rPr lang="en-US" sz="2443" spc="173">
                <a:solidFill>
                  <a:srgbClr val="1A1A1A"/>
                </a:solidFill>
                <a:latin typeface="Glacial Indifference"/>
              </a:rPr>
              <a:t>A football contracts history system, which has the goal to be a comprehensive software solution designed to streamline the operations of a football analysis business that monitors and registers the transfers of players between clubs. This system aims to efficiently manage players, clubs, and contracts between both of them, ultimately helping the business administer the contracts with organization and efficiency. </a:t>
            </a:r>
          </a:p>
          <a:p>
            <a:pPr algn="l">
              <a:lnSpc>
                <a:spcPts val="3421"/>
              </a:lnSpc>
              <a:spcBef>
                <a:spcPct val="0"/>
              </a:spcBef>
            </a:pPr>
          </a:p>
        </p:txBody>
      </p:sp>
      <p:sp>
        <p:nvSpPr>
          <p:cNvPr name="Freeform 3" id="3"/>
          <p:cNvSpPr/>
          <p:nvPr/>
        </p:nvSpPr>
        <p:spPr>
          <a:xfrm flipH="false" flipV="false" rot="0">
            <a:off x="-2718900" y="4703644"/>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1876763" y="-2009352"/>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3439083"/>
            <a:ext cx="47625" cy="1992394"/>
            <a:chOff x="0" y="0"/>
            <a:chExt cx="12543" cy="524746"/>
          </a:xfrm>
        </p:grpSpPr>
        <p:sp>
          <p:nvSpPr>
            <p:cNvPr name="Freeform 6" id="6"/>
            <p:cNvSpPr/>
            <p:nvPr/>
          </p:nvSpPr>
          <p:spPr>
            <a:xfrm flipH="false" flipV="false" rot="0">
              <a:off x="0" y="0"/>
              <a:ext cx="12543" cy="524746"/>
            </a:xfrm>
            <a:custGeom>
              <a:avLst/>
              <a:gdLst/>
              <a:ahLst/>
              <a:cxnLst/>
              <a:rect r="r" b="b" t="t" l="l"/>
              <a:pathLst>
                <a:path h="524746" w="12543">
                  <a:moveTo>
                    <a:pt x="0" y="0"/>
                  </a:moveTo>
                  <a:lnTo>
                    <a:pt x="12543" y="0"/>
                  </a:lnTo>
                  <a:lnTo>
                    <a:pt x="12543" y="524746"/>
                  </a:lnTo>
                  <a:lnTo>
                    <a:pt x="0" y="524746"/>
                  </a:lnTo>
                  <a:close/>
                </a:path>
              </a:pathLst>
            </a:custGeom>
            <a:solidFill>
              <a:srgbClr val="22211E"/>
            </a:solidFill>
          </p:spPr>
        </p:sp>
        <p:sp>
          <p:nvSpPr>
            <p:cNvPr name="TextBox 7" id="7"/>
            <p:cNvSpPr txBox="true"/>
            <p:nvPr/>
          </p:nvSpPr>
          <p:spPr>
            <a:xfrm>
              <a:off x="0" y="-38100"/>
              <a:ext cx="12543" cy="56284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1152161"/>
            <a:ext cx="8115300" cy="1095795"/>
          </a:xfrm>
          <a:prstGeom prst="rect">
            <a:avLst/>
          </a:prstGeom>
        </p:spPr>
        <p:txBody>
          <a:bodyPr anchor="t" rtlCol="false" tIns="0" lIns="0" bIns="0" rIns="0">
            <a:spAutoFit/>
          </a:bodyPr>
          <a:lstStyle/>
          <a:p>
            <a:pPr algn="l" marL="0" indent="0" lvl="0">
              <a:lnSpc>
                <a:spcPts val="8985"/>
              </a:lnSpc>
              <a:spcBef>
                <a:spcPct val="0"/>
              </a:spcBef>
            </a:pPr>
            <a:r>
              <a:rPr lang="en-US" sz="6417" spc="417">
                <a:solidFill>
                  <a:srgbClr val="1F616E"/>
                </a:solidFill>
                <a:latin typeface="Alata"/>
              </a:rPr>
              <a:t>Description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947722" y="4470225"/>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876763" y="-2009352"/>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4237250" y="2714937"/>
            <a:ext cx="47625" cy="1649490"/>
            <a:chOff x="0" y="0"/>
            <a:chExt cx="12543" cy="434434"/>
          </a:xfrm>
        </p:grpSpPr>
        <p:sp>
          <p:nvSpPr>
            <p:cNvPr name="Freeform 5" id="5"/>
            <p:cNvSpPr/>
            <p:nvPr/>
          </p:nvSpPr>
          <p:spPr>
            <a:xfrm flipH="false" flipV="false" rot="0">
              <a:off x="0" y="0"/>
              <a:ext cx="12543" cy="434434"/>
            </a:xfrm>
            <a:custGeom>
              <a:avLst/>
              <a:gdLst/>
              <a:ahLst/>
              <a:cxnLst/>
              <a:rect r="r" b="b" t="t" l="l"/>
              <a:pathLst>
                <a:path h="434434" w="12543">
                  <a:moveTo>
                    <a:pt x="0" y="0"/>
                  </a:moveTo>
                  <a:lnTo>
                    <a:pt x="12543" y="0"/>
                  </a:lnTo>
                  <a:lnTo>
                    <a:pt x="12543" y="434434"/>
                  </a:lnTo>
                  <a:lnTo>
                    <a:pt x="0" y="434434"/>
                  </a:lnTo>
                  <a:close/>
                </a:path>
              </a:pathLst>
            </a:custGeom>
            <a:solidFill>
              <a:srgbClr val="22211E"/>
            </a:solidFill>
          </p:spPr>
        </p:sp>
        <p:sp>
          <p:nvSpPr>
            <p:cNvPr name="TextBox 6" id="6"/>
            <p:cNvSpPr txBox="true"/>
            <p:nvPr/>
          </p:nvSpPr>
          <p:spPr>
            <a:xfrm>
              <a:off x="0" y="-38100"/>
              <a:ext cx="12543" cy="472534"/>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028700" y="707047"/>
            <a:ext cx="8115300" cy="1095795"/>
          </a:xfrm>
          <a:prstGeom prst="rect">
            <a:avLst/>
          </a:prstGeom>
        </p:spPr>
        <p:txBody>
          <a:bodyPr anchor="t" rtlCol="false" tIns="0" lIns="0" bIns="0" rIns="0">
            <a:spAutoFit/>
          </a:bodyPr>
          <a:lstStyle/>
          <a:p>
            <a:pPr algn="l" marL="0" indent="0" lvl="0">
              <a:lnSpc>
                <a:spcPts val="8985"/>
              </a:lnSpc>
              <a:spcBef>
                <a:spcPct val="0"/>
              </a:spcBef>
            </a:pPr>
            <a:r>
              <a:rPr lang="en-US" sz="6417" spc="417">
                <a:solidFill>
                  <a:srgbClr val="1F616E"/>
                </a:solidFill>
                <a:latin typeface="Alata"/>
              </a:rPr>
              <a:t>Features</a:t>
            </a:r>
          </a:p>
        </p:txBody>
      </p:sp>
      <p:sp>
        <p:nvSpPr>
          <p:cNvPr name="TextBox 8" id="8"/>
          <p:cNvSpPr txBox="true"/>
          <p:nvPr/>
        </p:nvSpPr>
        <p:spPr>
          <a:xfrm rot="0">
            <a:off x="1080265" y="2638737"/>
            <a:ext cx="3156985" cy="663842"/>
          </a:xfrm>
          <a:prstGeom prst="rect">
            <a:avLst/>
          </a:prstGeom>
        </p:spPr>
        <p:txBody>
          <a:bodyPr anchor="t" rtlCol="false" tIns="0" lIns="0" bIns="0" rIns="0">
            <a:spAutoFit/>
          </a:bodyPr>
          <a:lstStyle/>
          <a:p>
            <a:pPr algn="l" marL="0" indent="0" lvl="0">
              <a:lnSpc>
                <a:spcPts val="5410"/>
              </a:lnSpc>
              <a:spcBef>
                <a:spcPct val="0"/>
              </a:spcBef>
            </a:pPr>
            <a:r>
              <a:rPr lang="en-US" sz="3864" spc="251">
                <a:solidFill>
                  <a:srgbClr val="1A1A1A"/>
                </a:solidFill>
                <a:latin typeface="Alata"/>
              </a:rPr>
              <a:t>Player</a:t>
            </a:r>
          </a:p>
        </p:txBody>
      </p:sp>
      <p:sp>
        <p:nvSpPr>
          <p:cNvPr name="TextBox 9" id="9"/>
          <p:cNvSpPr txBox="true"/>
          <p:nvPr/>
        </p:nvSpPr>
        <p:spPr>
          <a:xfrm rot="0">
            <a:off x="4556060" y="5011764"/>
            <a:ext cx="11408444" cy="1271430"/>
          </a:xfrm>
          <a:prstGeom prst="rect">
            <a:avLst/>
          </a:prstGeom>
        </p:spPr>
        <p:txBody>
          <a:bodyPr anchor="t" rtlCol="false" tIns="0" lIns="0" bIns="0" rIns="0">
            <a:spAutoFit/>
          </a:bodyPr>
          <a:lstStyle/>
          <a:p>
            <a:pPr algn="l" marL="527595" indent="-263798" lvl="1">
              <a:lnSpc>
                <a:spcPts val="3421"/>
              </a:lnSpc>
              <a:buFont typeface="Arial"/>
              <a:buChar char="•"/>
            </a:pPr>
            <a:r>
              <a:rPr lang="en-US" sz="2443" spc="173">
                <a:solidFill>
                  <a:srgbClr val="1A1A1A"/>
                </a:solidFill>
                <a:latin typeface="Glacial Indifference"/>
              </a:rPr>
              <a:t>Register, Update, Delete Club</a:t>
            </a:r>
          </a:p>
          <a:p>
            <a:pPr algn="l" marL="527595" indent="-263798" lvl="1">
              <a:lnSpc>
                <a:spcPts val="3421"/>
              </a:lnSpc>
              <a:buFont typeface="Arial"/>
              <a:buChar char="•"/>
            </a:pPr>
            <a:r>
              <a:rPr lang="en-US" sz="2443" spc="173">
                <a:solidFill>
                  <a:srgbClr val="1A1A1A"/>
                </a:solidFill>
                <a:latin typeface="Glacial Indifference"/>
              </a:rPr>
              <a:t>Search players by club</a:t>
            </a:r>
          </a:p>
          <a:p>
            <a:pPr algn="l">
              <a:lnSpc>
                <a:spcPts val="3421"/>
              </a:lnSpc>
              <a:spcBef>
                <a:spcPct val="0"/>
              </a:spcBef>
            </a:pPr>
          </a:p>
        </p:txBody>
      </p:sp>
      <p:grpSp>
        <p:nvGrpSpPr>
          <p:cNvPr name="Group 10" id="10"/>
          <p:cNvGrpSpPr/>
          <p:nvPr/>
        </p:nvGrpSpPr>
        <p:grpSpPr>
          <a:xfrm rot="0">
            <a:off x="4213437" y="5059389"/>
            <a:ext cx="47625" cy="1542214"/>
            <a:chOff x="0" y="0"/>
            <a:chExt cx="12543" cy="406180"/>
          </a:xfrm>
        </p:grpSpPr>
        <p:sp>
          <p:nvSpPr>
            <p:cNvPr name="Freeform 11" id="11"/>
            <p:cNvSpPr/>
            <p:nvPr/>
          </p:nvSpPr>
          <p:spPr>
            <a:xfrm flipH="false" flipV="false" rot="0">
              <a:off x="0" y="0"/>
              <a:ext cx="12543" cy="406180"/>
            </a:xfrm>
            <a:custGeom>
              <a:avLst/>
              <a:gdLst/>
              <a:ahLst/>
              <a:cxnLst/>
              <a:rect r="r" b="b" t="t" l="l"/>
              <a:pathLst>
                <a:path h="406180" w="12543">
                  <a:moveTo>
                    <a:pt x="0" y="0"/>
                  </a:moveTo>
                  <a:lnTo>
                    <a:pt x="12543" y="0"/>
                  </a:lnTo>
                  <a:lnTo>
                    <a:pt x="12543" y="406180"/>
                  </a:lnTo>
                  <a:lnTo>
                    <a:pt x="0" y="406180"/>
                  </a:lnTo>
                  <a:close/>
                </a:path>
              </a:pathLst>
            </a:custGeom>
            <a:solidFill>
              <a:srgbClr val="22211E"/>
            </a:solidFill>
          </p:spPr>
        </p:sp>
        <p:sp>
          <p:nvSpPr>
            <p:cNvPr name="TextBox 12" id="12"/>
            <p:cNvSpPr txBox="true"/>
            <p:nvPr/>
          </p:nvSpPr>
          <p:spPr>
            <a:xfrm>
              <a:off x="0" y="-38100"/>
              <a:ext cx="12543" cy="44428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080265" y="5166653"/>
            <a:ext cx="1398017" cy="663842"/>
          </a:xfrm>
          <a:prstGeom prst="rect">
            <a:avLst/>
          </a:prstGeom>
        </p:spPr>
        <p:txBody>
          <a:bodyPr anchor="t" rtlCol="false" tIns="0" lIns="0" bIns="0" rIns="0">
            <a:spAutoFit/>
          </a:bodyPr>
          <a:lstStyle/>
          <a:p>
            <a:pPr algn="l" marL="0" indent="0" lvl="0">
              <a:lnSpc>
                <a:spcPts val="5410"/>
              </a:lnSpc>
              <a:spcBef>
                <a:spcPct val="0"/>
              </a:spcBef>
            </a:pPr>
            <a:r>
              <a:rPr lang="en-US" sz="3864" spc="251">
                <a:solidFill>
                  <a:srgbClr val="1A1A1A"/>
                </a:solidFill>
                <a:latin typeface="Alata"/>
              </a:rPr>
              <a:t>Club</a:t>
            </a:r>
          </a:p>
        </p:txBody>
      </p:sp>
      <p:sp>
        <p:nvSpPr>
          <p:cNvPr name="TextBox 14" id="14"/>
          <p:cNvSpPr txBox="true"/>
          <p:nvPr/>
        </p:nvSpPr>
        <p:spPr>
          <a:xfrm rot="0">
            <a:off x="1080265" y="7697395"/>
            <a:ext cx="2312973" cy="663842"/>
          </a:xfrm>
          <a:prstGeom prst="rect">
            <a:avLst/>
          </a:prstGeom>
        </p:spPr>
        <p:txBody>
          <a:bodyPr anchor="t" rtlCol="false" tIns="0" lIns="0" bIns="0" rIns="0">
            <a:spAutoFit/>
          </a:bodyPr>
          <a:lstStyle/>
          <a:p>
            <a:pPr algn="l" marL="0" indent="0" lvl="0">
              <a:lnSpc>
                <a:spcPts val="5410"/>
              </a:lnSpc>
              <a:spcBef>
                <a:spcPct val="0"/>
              </a:spcBef>
            </a:pPr>
            <a:r>
              <a:rPr lang="en-US" sz="3864" spc="251">
                <a:solidFill>
                  <a:srgbClr val="1A1A1A"/>
                </a:solidFill>
                <a:latin typeface="Alata"/>
              </a:rPr>
              <a:t>Contract</a:t>
            </a:r>
          </a:p>
        </p:txBody>
      </p:sp>
      <p:sp>
        <p:nvSpPr>
          <p:cNvPr name="TextBox 15" id="15"/>
          <p:cNvSpPr txBox="true"/>
          <p:nvPr/>
        </p:nvSpPr>
        <p:spPr>
          <a:xfrm rot="0">
            <a:off x="4556060" y="2667312"/>
            <a:ext cx="11408444" cy="1271430"/>
          </a:xfrm>
          <a:prstGeom prst="rect">
            <a:avLst/>
          </a:prstGeom>
        </p:spPr>
        <p:txBody>
          <a:bodyPr anchor="t" rtlCol="false" tIns="0" lIns="0" bIns="0" rIns="0">
            <a:spAutoFit/>
          </a:bodyPr>
          <a:lstStyle/>
          <a:p>
            <a:pPr algn="l" marL="527595" indent="-263798" lvl="1">
              <a:lnSpc>
                <a:spcPts val="3421"/>
              </a:lnSpc>
              <a:buFont typeface="Arial"/>
              <a:buChar char="•"/>
            </a:pPr>
            <a:r>
              <a:rPr lang="en-US" sz="2443" spc="173">
                <a:solidFill>
                  <a:srgbClr val="1A1A1A"/>
                </a:solidFill>
                <a:latin typeface="Glacial Indifference"/>
              </a:rPr>
              <a:t>Register, Update, Delete Player</a:t>
            </a:r>
          </a:p>
          <a:p>
            <a:pPr algn="l" marL="527595" indent="-263798" lvl="1">
              <a:lnSpc>
                <a:spcPts val="3421"/>
              </a:lnSpc>
              <a:buFont typeface="Arial"/>
              <a:buChar char="•"/>
            </a:pPr>
            <a:r>
              <a:rPr lang="en-US" sz="2443" spc="173">
                <a:solidFill>
                  <a:srgbClr val="1A1A1A"/>
                </a:solidFill>
                <a:latin typeface="Glacial Indifference"/>
              </a:rPr>
              <a:t>Search clubs by player</a:t>
            </a:r>
          </a:p>
          <a:p>
            <a:pPr algn="l">
              <a:lnSpc>
                <a:spcPts val="3421"/>
              </a:lnSpc>
              <a:spcBef>
                <a:spcPct val="0"/>
              </a:spcBef>
            </a:pPr>
          </a:p>
        </p:txBody>
      </p:sp>
      <p:sp>
        <p:nvSpPr>
          <p:cNvPr name="TextBox 16" id="16"/>
          <p:cNvSpPr txBox="true"/>
          <p:nvPr/>
        </p:nvSpPr>
        <p:spPr>
          <a:xfrm rot="0">
            <a:off x="4556060" y="7653237"/>
            <a:ext cx="11408444" cy="414180"/>
          </a:xfrm>
          <a:prstGeom prst="rect">
            <a:avLst/>
          </a:prstGeom>
        </p:spPr>
        <p:txBody>
          <a:bodyPr anchor="t" rtlCol="false" tIns="0" lIns="0" bIns="0" rIns="0">
            <a:spAutoFit/>
          </a:bodyPr>
          <a:lstStyle/>
          <a:p>
            <a:pPr algn="l" marL="527595" indent="-263798" lvl="1">
              <a:lnSpc>
                <a:spcPts val="3421"/>
              </a:lnSpc>
              <a:spcBef>
                <a:spcPct val="0"/>
              </a:spcBef>
              <a:buFont typeface="Arial"/>
              <a:buChar char="•"/>
            </a:pPr>
            <a:r>
              <a:rPr lang="en-US" sz="2443" spc="173">
                <a:solidFill>
                  <a:srgbClr val="1A1A1A"/>
                </a:solidFill>
                <a:latin typeface="Glacial Indifference"/>
              </a:rPr>
              <a:t>Register, Update, Delete Contract</a:t>
            </a:r>
          </a:p>
        </p:txBody>
      </p:sp>
      <p:grpSp>
        <p:nvGrpSpPr>
          <p:cNvPr name="Group 17" id="17"/>
          <p:cNvGrpSpPr/>
          <p:nvPr/>
        </p:nvGrpSpPr>
        <p:grpSpPr>
          <a:xfrm rot="0">
            <a:off x="4213437" y="7296927"/>
            <a:ext cx="47625" cy="1542214"/>
            <a:chOff x="0" y="0"/>
            <a:chExt cx="12543" cy="406180"/>
          </a:xfrm>
        </p:grpSpPr>
        <p:sp>
          <p:nvSpPr>
            <p:cNvPr name="Freeform 18" id="18"/>
            <p:cNvSpPr/>
            <p:nvPr/>
          </p:nvSpPr>
          <p:spPr>
            <a:xfrm flipH="false" flipV="false" rot="0">
              <a:off x="0" y="0"/>
              <a:ext cx="12543" cy="406180"/>
            </a:xfrm>
            <a:custGeom>
              <a:avLst/>
              <a:gdLst/>
              <a:ahLst/>
              <a:cxnLst/>
              <a:rect r="r" b="b" t="t" l="l"/>
              <a:pathLst>
                <a:path h="406180" w="12543">
                  <a:moveTo>
                    <a:pt x="0" y="0"/>
                  </a:moveTo>
                  <a:lnTo>
                    <a:pt x="12543" y="0"/>
                  </a:lnTo>
                  <a:lnTo>
                    <a:pt x="12543" y="406180"/>
                  </a:lnTo>
                  <a:lnTo>
                    <a:pt x="0" y="406180"/>
                  </a:lnTo>
                  <a:close/>
                </a:path>
              </a:pathLst>
            </a:custGeom>
            <a:solidFill>
              <a:srgbClr val="22211E"/>
            </a:solidFill>
          </p:spPr>
        </p:sp>
        <p:sp>
          <p:nvSpPr>
            <p:cNvPr name="TextBox 19" id="19"/>
            <p:cNvSpPr txBox="true"/>
            <p:nvPr/>
          </p:nvSpPr>
          <p:spPr>
            <a:xfrm>
              <a:off x="0" y="-38100"/>
              <a:ext cx="12543" cy="44428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06284" y="4694802"/>
            <a:ext cx="9379701" cy="9274179"/>
          </a:xfrm>
          <a:custGeom>
            <a:avLst/>
            <a:gdLst/>
            <a:ahLst/>
            <a:cxnLst/>
            <a:rect r="r" b="b" t="t" l="l"/>
            <a:pathLst>
              <a:path h="9274179" w="9379701">
                <a:moveTo>
                  <a:pt x="0" y="0"/>
                </a:moveTo>
                <a:lnTo>
                  <a:pt x="9379700" y="0"/>
                </a:lnTo>
                <a:lnTo>
                  <a:pt x="9379700" y="9274179"/>
                </a:lnTo>
                <a:lnTo>
                  <a:pt x="0" y="9274179"/>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3860225">
            <a:off x="5812801" y="-3273677"/>
            <a:ext cx="5813961" cy="5748554"/>
          </a:xfrm>
          <a:custGeom>
            <a:avLst/>
            <a:gdLst/>
            <a:ahLst/>
            <a:cxnLst/>
            <a:rect r="r" b="b" t="t" l="l"/>
            <a:pathLst>
              <a:path h="5748554" w="5813961">
                <a:moveTo>
                  <a:pt x="0" y="0"/>
                </a:moveTo>
                <a:lnTo>
                  <a:pt x="5813962" y="0"/>
                </a:lnTo>
                <a:lnTo>
                  <a:pt x="5813962" y="5748555"/>
                </a:lnTo>
                <a:lnTo>
                  <a:pt x="0" y="574855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9891903" y="0"/>
            <a:ext cx="8396097" cy="10287000"/>
          </a:xfrm>
          <a:custGeom>
            <a:avLst/>
            <a:gdLst/>
            <a:ahLst/>
            <a:cxnLst/>
            <a:rect r="r" b="b" t="t" l="l"/>
            <a:pathLst>
              <a:path h="10287000" w="8396097">
                <a:moveTo>
                  <a:pt x="0" y="0"/>
                </a:moveTo>
                <a:lnTo>
                  <a:pt x="8396097" y="0"/>
                </a:lnTo>
                <a:lnTo>
                  <a:pt x="8396097" y="10287000"/>
                </a:lnTo>
                <a:lnTo>
                  <a:pt x="0" y="10287000"/>
                </a:lnTo>
                <a:lnTo>
                  <a:pt x="0" y="0"/>
                </a:lnTo>
                <a:close/>
              </a:path>
            </a:pathLst>
          </a:custGeom>
          <a:blipFill>
            <a:blip r:embed="rId4"/>
            <a:stretch>
              <a:fillRect l="-5262" t="0" r="-5262" b="0"/>
            </a:stretch>
          </a:blipFill>
        </p:spPr>
      </p:sp>
      <p:grpSp>
        <p:nvGrpSpPr>
          <p:cNvPr name="Group 5" id="5"/>
          <p:cNvGrpSpPr/>
          <p:nvPr/>
        </p:nvGrpSpPr>
        <p:grpSpPr>
          <a:xfrm rot="0">
            <a:off x="700223" y="2602328"/>
            <a:ext cx="9355079" cy="2305513"/>
            <a:chOff x="0" y="0"/>
            <a:chExt cx="3177177" cy="783000"/>
          </a:xfrm>
        </p:grpSpPr>
        <p:sp>
          <p:nvSpPr>
            <p:cNvPr name="Freeform 6" id="6"/>
            <p:cNvSpPr/>
            <p:nvPr/>
          </p:nvSpPr>
          <p:spPr>
            <a:xfrm flipH="false" flipV="false" rot="0">
              <a:off x="0" y="0"/>
              <a:ext cx="3177177" cy="783000"/>
            </a:xfrm>
            <a:custGeom>
              <a:avLst/>
              <a:gdLst/>
              <a:ahLst/>
              <a:cxnLst/>
              <a:rect r="r" b="b" t="t" l="l"/>
              <a:pathLst>
                <a:path h="783000" w="3177177">
                  <a:moveTo>
                    <a:pt x="9103" y="0"/>
                  </a:moveTo>
                  <a:lnTo>
                    <a:pt x="3168074" y="0"/>
                  </a:lnTo>
                  <a:cubicBezTo>
                    <a:pt x="3170488" y="0"/>
                    <a:pt x="3172804" y="959"/>
                    <a:pt x="3174511" y="2666"/>
                  </a:cubicBezTo>
                  <a:cubicBezTo>
                    <a:pt x="3176218" y="4373"/>
                    <a:pt x="3177177" y="6689"/>
                    <a:pt x="3177177" y="9103"/>
                  </a:cubicBezTo>
                  <a:lnTo>
                    <a:pt x="3177177" y="773896"/>
                  </a:lnTo>
                  <a:cubicBezTo>
                    <a:pt x="3177177" y="778924"/>
                    <a:pt x="3173101" y="783000"/>
                    <a:pt x="3168074" y="783000"/>
                  </a:cubicBezTo>
                  <a:lnTo>
                    <a:pt x="9103" y="783000"/>
                  </a:lnTo>
                  <a:cubicBezTo>
                    <a:pt x="4076" y="783000"/>
                    <a:pt x="0" y="778924"/>
                    <a:pt x="0" y="773896"/>
                  </a:cubicBezTo>
                  <a:lnTo>
                    <a:pt x="0" y="9103"/>
                  </a:lnTo>
                  <a:cubicBezTo>
                    <a:pt x="0" y="4076"/>
                    <a:pt x="4076" y="0"/>
                    <a:pt x="9103" y="0"/>
                  </a:cubicBezTo>
                  <a:close/>
                </a:path>
              </a:pathLst>
            </a:custGeom>
            <a:solidFill>
              <a:srgbClr val="BED2DB"/>
            </a:solidFill>
          </p:spPr>
        </p:sp>
        <p:sp>
          <p:nvSpPr>
            <p:cNvPr name="TextBox 7" id="7"/>
            <p:cNvSpPr txBox="true"/>
            <p:nvPr/>
          </p:nvSpPr>
          <p:spPr>
            <a:xfrm>
              <a:off x="0" y="-38100"/>
              <a:ext cx="3177177" cy="8211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98175" y="3185351"/>
            <a:ext cx="1205346" cy="1139467"/>
            <a:chOff x="0" y="0"/>
            <a:chExt cx="459054" cy="433964"/>
          </a:xfrm>
        </p:grpSpPr>
        <p:sp>
          <p:nvSpPr>
            <p:cNvPr name="Freeform 9" id="9"/>
            <p:cNvSpPr/>
            <p:nvPr/>
          </p:nvSpPr>
          <p:spPr>
            <a:xfrm flipH="false" flipV="false" rot="0">
              <a:off x="0" y="0"/>
              <a:ext cx="459054" cy="433964"/>
            </a:xfrm>
            <a:custGeom>
              <a:avLst/>
              <a:gdLst/>
              <a:ahLst/>
              <a:cxnLst/>
              <a:rect r="r" b="b" t="t" l="l"/>
              <a:pathLst>
                <a:path h="433964" w="459054">
                  <a:moveTo>
                    <a:pt x="70653" y="0"/>
                  </a:moveTo>
                  <a:lnTo>
                    <a:pt x="388401" y="0"/>
                  </a:lnTo>
                  <a:cubicBezTo>
                    <a:pt x="407139" y="0"/>
                    <a:pt x="425110" y="7444"/>
                    <a:pt x="438360" y="20694"/>
                  </a:cubicBezTo>
                  <a:cubicBezTo>
                    <a:pt x="451610" y="33944"/>
                    <a:pt x="459054" y="51915"/>
                    <a:pt x="459054" y="70653"/>
                  </a:cubicBezTo>
                  <a:lnTo>
                    <a:pt x="459054" y="363311"/>
                  </a:lnTo>
                  <a:cubicBezTo>
                    <a:pt x="459054" y="402332"/>
                    <a:pt x="427421" y="433964"/>
                    <a:pt x="388401" y="433964"/>
                  </a:cubicBezTo>
                  <a:lnTo>
                    <a:pt x="70653" y="433964"/>
                  </a:lnTo>
                  <a:cubicBezTo>
                    <a:pt x="31632" y="433964"/>
                    <a:pt x="0" y="402332"/>
                    <a:pt x="0" y="363311"/>
                  </a:cubicBezTo>
                  <a:lnTo>
                    <a:pt x="0" y="70653"/>
                  </a:lnTo>
                  <a:cubicBezTo>
                    <a:pt x="0" y="31632"/>
                    <a:pt x="31632" y="0"/>
                    <a:pt x="70653" y="0"/>
                  </a:cubicBezTo>
                  <a:close/>
                </a:path>
              </a:pathLst>
            </a:custGeom>
            <a:solidFill>
              <a:srgbClr val="FFFFFF"/>
            </a:solidFill>
          </p:spPr>
        </p:sp>
        <p:sp>
          <p:nvSpPr>
            <p:cNvPr name="TextBox 10" id="10"/>
            <p:cNvSpPr txBox="true"/>
            <p:nvPr/>
          </p:nvSpPr>
          <p:spPr>
            <a:xfrm>
              <a:off x="0" y="-38100"/>
              <a:ext cx="459054" cy="47206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714734" y="3137726"/>
            <a:ext cx="6545781" cy="1700149"/>
          </a:xfrm>
          <a:prstGeom prst="rect">
            <a:avLst/>
          </a:prstGeom>
        </p:spPr>
        <p:txBody>
          <a:bodyPr anchor="t" rtlCol="false" tIns="0" lIns="0" bIns="0" rIns="0">
            <a:spAutoFit/>
          </a:bodyPr>
          <a:lstStyle/>
          <a:p>
            <a:pPr algn="l">
              <a:lnSpc>
                <a:spcPts val="3415"/>
              </a:lnSpc>
            </a:pPr>
            <a:r>
              <a:rPr lang="en-US" sz="2439" spc="173">
                <a:solidFill>
                  <a:srgbClr val="22211E"/>
                </a:solidFill>
                <a:latin typeface="Glacial Indifference"/>
              </a:rPr>
              <a:t>A player cannot have more than one contract if the desired dates cross with the dates of his actual contract.</a:t>
            </a:r>
          </a:p>
          <a:p>
            <a:pPr algn="l">
              <a:lnSpc>
                <a:spcPts val="3415"/>
              </a:lnSpc>
              <a:spcBef>
                <a:spcPct val="0"/>
              </a:spcBef>
            </a:pPr>
          </a:p>
        </p:txBody>
      </p:sp>
      <p:sp>
        <p:nvSpPr>
          <p:cNvPr name="TextBox 12" id="12"/>
          <p:cNvSpPr txBox="true"/>
          <p:nvPr/>
        </p:nvSpPr>
        <p:spPr>
          <a:xfrm rot="0">
            <a:off x="700223" y="707945"/>
            <a:ext cx="9013497" cy="1094283"/>
          </a:xfrm>
          <a:prstGeom prst="rect">
            <a:avLst/>
          </a:prstGeom>
        </p:spPr>
        <p:txBody>
          <a:bodyPr anchor="t" rtlCol="false" tIns="0" lIns="0" bIns="0" rIns="0">
            <a:spAutoFit/>
          </a:bodyPr>
          <a:lstStyle/>
          <a:p>
            <a:pPr algn="l" marL="0" indent="0" lvl="0">
              <a:lnSpc>
                <a:spcPts val="8985"/>
              </a:lnSpc>
              <a:spcBef>
                <a:spcPct val="0"/>
              </a:spcBef>
            </a:pPr>
            <a:r>
              <a:rPr lang="en-US" sz="6417" spc="417">
                <a:solidFill>
                  <a:srgbClr val="1F616E"/>
                </a:solidFill>
                <a:latin typeface="Alata"/>
              </a:rPr>
              <a:t>Business Rules</a:t>
            </a:r>
          </a:p>
        </p:txBody>
      </p:sp>
      <p:grpSp>
        <p:nvGrpSpPr>
          <p:cNvPr name="Group 13" id="13"/>
          <p:cNvGrpSpPr/>
          <p:nvPr/>
        </p:nvGrpSpPr>
        <p:grpSpPr>
          <a:xfrm rot="0">
            <a:off x="700223" y="5707941"/>
            <a:ext cx="9355079" cy="2305513"/>
            <a:chOff x="0" y="0"/>
            <a:chExt cx="3177177" cy="783000"/>
          </a:xfrm>
        </p:grpSpPr>
        <p:sp>
          <p:nvSpPr>
            <p:cNvPr name="Freeform 14" id="14"/>
            <p:cNvSpPr/>
            <p:nvPr/>
          </p:nvSpPr>
          <p:spPr>
            <a:xfrm flipH="false" flipV="false" rot="0">
              <a:off x="0" y="0"/>
              <a:ext cx="3177177" cy="783000"/>
            </a:xfrm>
            <a:custGeom>
              <a:avLst/>
              <a:gdLst/>
              <a:ahLst/>
              <a:cxnLst/>
              <a:rect r="r" b="b" t="t" l="l"/>
              <a:pathLst>
                <a:path h="783000" w="3177177">
                  <a:moveTo>
                    <a:pt x="9103" y="0"/>
                  </a:moveTo>
                  <a:lnTo>
                    <a:pt x="3168074" y="0"/>
                  </a:lnTo>
                  <a:cubicBezTo>
                    <a:pt x="3170488" y="0"/>
                    <a:pt x="3172804" y="959"/>
                    <a:pt x="3174511" y="2666"/>
                  </a:cubicBezTo>
                  <a:cubicBezTo>
                    <a:pt x="3176218" y="4373"/>
                    <a:pt x="3177177" y="6689"/>
                    <a:pt x="3177177" y="9103"/>
                  </a:cubicBezTo>
                  <a:lnTo>
                    <a:pt x="3177177" y="773896"/>
                  </a:lnTo>
                  <a:cubicBezTo>
                    <a:pt x="3177177" y="778924"/>
                    <a:pt x="3173101" y="783000"/>
                    <a:pt x="3168074" y="783000"/>
                  </a:cubicBezTo>
                  <a:lnTo>
                    <a:pt x="9103" y="783000"/>
                  </a:lnTo>
                  <a:cubicBezTo>
                    <a:pt x="4076" y="783000"/>
                    <a:pt x="0" y="778924"/>
                    <a:pt x="0" y="773896"/>
                  </a:cubicBezTo>
                  <a:lnTo>
                    <a:pt x="0" y="9103"/>
                  </a:lnTo>
                  <a:cubicBezTo>
                    <a:pt x="0" y="4076"/>
                    <a:pt x="4076" y="0"/>
                    <a:pt x="9103" y="0"/>
                  </a:cubicBezTo>
                  <a:close/>
                </a:path>
              </a:pathLst>
            </a:custGeom>
            <a:solidFill>
              <a:srgbClr val="BED2DB"/>
            </a:solidFill>
          </p:spPr>
        </p:sp>
        <p:sp>
          <p:nvSpPr>
            <p:cNvPr name="TextBox 15" id="15"/>
            <p:cNvSpPr txBox="true"/>
            <p:nvPr/>
          </p:nvSpPr>
          <p:spPr>
            <a:xfrm>
              <a:off x="0" y="-38100"/>
              <a:ext cx="3177177" cy="8211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2714734" y="6375778"/>
            <a:ext cx="6005048" cy="1271524"/>
          </a:xfrm>
          <a:prstGeom prst="rect">
            <a:avLst/>
          </a:prstGeom>
        </p:spPr>
        <p:txBody>
          <a:bodyPr anchor="t" rtlCol="false" tIns="0" lIns="0" bIns="0" rIns="0">
            <a:spAutoFit/>
          </a:bodyPr>
          <a:lstStyle/>
          <a:p>
            <a:pPr algn="l">
              <a:lnSpc>
                <a:spcPts val="3415"/>
              </a:lnSpc>
            </a:pPr>
            <a:r>
              <a:rPr lang="en-US" sz="2439" spc="173">
                <a:solidFill>
                  <a:srgbClr val="22211E"/>
                </a:solidFill>
                <a:latin typeface="Glacial Indifference"/>
              </a:rPr>
              <a:t>It is not allowed to update a contract once it has already begun.</a:t>
            </a:r>
          </a:p>
          <a:p>
            <a:pPr algn="l">
              <a:lnSpc>
                <a:spcPts val="3415"/>
              </a:lnSpc>
              <a:spcBef>
                <a:spcPct val="0"/>
              </a:spcBef>
            </a:pPr>
          </a:p>
        </p:txBody>
      </p:sp>
      <p:grpSp>
        <p:nvGrpSpPr>
          <p:cNvPr name="Group 17" id="17"/>
          <p:cNvGrpSpPr/>
          <p:nvPr/>
        </p:nvGrpSpPr>
        <p:grpSpPr>
          <a:xfrm rot="0">
            <a:off x="1098175" y="6290964"/>
            <a:ext cx="1205346" cy="1139467"/>
            <a:chOff x="0" y="0"/>
            <a:chExt cx="459054" cy="433964"/>
          </a:xfrm>
        </p:grpSpPr>
        <p:sp>
          <p:nvSpPr>
            <p:cNvPr name="Freeform 18" id="18"/>
            <p:cNvSpPr/>
            <p:nvPr/>
          </p:nvSpPr>
          <p:spPr>
            <a:xfrm flipH="false" flipV="false" rot="0">
              <a:off x="0" y="0"/>
              <a:ext cx="459054" cy="433964"/>
            </a:xfrm>
            <a:custGeom>
              <a:avLst/>
              <a:gdLst/>
              <a:ahLst/>
              <a:cxnLst/>
              <a:rect r="r" b="b" t="t" l="l"/>
              <a:pathLst>
                <a:path h="433964" w="459054">
                  <a:moveTo>
                    <a:pt x="70653" y="0"/>
                  </a:moveTo>
                  <a:lnTo>
                    <a:pt x="388401" y="0"/>
                  </a:lnTo>
                  <a:cubicBezTo>
                    <a:pt x="407139" y="0"/>
                    <a:pt x="425110" y="7444"/>
                    <a:pt x="438360" y="20694"/>
                  </a:cubicBezTo>
                  <a:cubicBezTo>
                    <a:pt x="451610" y="33944"/>
                    <a:pt x="459054" y="51915"/>
                    <a:pt x="459054" y="70653"/>
                  </a:cubicBezTo>
                  <a:lnTo>
                    <a:pt x="459054" y="363311"/>
                  </a:lnTo>
                  <a:cubicBezTo>
                    <a:pt x="459054" y="402332"/>
                    <a:pt x="427421" y="433964"/>
                    <a:pt x="388401" y="433964"/>
                  </a:cubicBezTo>
                  <a:lnTo>
                    <a:pt x="70653" y="433964"/>
                  </a:lnTo>
                  <a:cubicBezTo>
                    <a:pt x="31632" y="433964"/>
                    <a:pt x="0" y="402332"/>
                    <a:pt x="0" y="363311"/>
                  </a:cubicBezTo>
                  <a:lnTo>
                    <a:pt x="0" y="70653"/>
                  </a:lnTo>
                  <a:cubicBezTo>
                    <a:pt x="0" y="31632"/>
                    <a:pt x="31632" y="0"/>
                    <a:pt x="70653" y="0"/>
                  </a:cubicBezTo>
                  <a:close/>
                </a:path>
              </a:pathLst>
            </a:custGeom>
            <a:solidFill>
              <a:srgbClr val="FFFFFF"/>
            </a:solidFill>
          </p:spPr>
        </p:sp>
        <p:sp>
          <p:nvSpPr>
            <p:cNvPr name="TextBox 19" id="19"/>
            <p:cNvSpPr txBox="true"/>
            <p:nvPr/>
          </p:nvSpPr>
          <p:spPr>
            <a:xfrm>
              <a:off x="0" y="-38100"/>
              <a:ext cx="459054" cy="472064"/>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1329360" y="6468622"/>
            <a:ext cx="813743" cy="784153"/>
          </a:xfrm>
          <a:custGeom>
            <a:avLst/>
            <a:gdLst/>
            <a:ahLst/>
            <a:cxnLst/>
            <a:rect r="r" b="b" t="t" l="l"/>
            <a:pathLst>
              <a:path h="784153" w="813743">
                <a:moveTo>
                  <a:pt x="0" y="0"/>
                </a:moveTo>
                <a:lnTo>
                  <a:pt x="813743" y="0"/>
                </a:lnTo>
                <a:lnTo>
                  <a:pt x="813743" y="784152"/>
                </a:lnTo>
                <a:lnTo>
                  <a:pt x="0" y="7841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false" flipV="false" rot="0">
            <a:off x="1306404" y="3344206"/>
            <a:ext cx="788888" cy="821758"/>
          </a:xfrm>
          <a:custGeom>
            <a:avLst/>
            <a:gdLst/>
            <a:ahLst/>
            <a:cxnLst/>
            <a:rect r="r" b="b" t="t" l="l"/>
            <a:pathLst>
              <a:path h="821758" w="788888">
                <a:moveTo>
                  <a:pt x="0" y="0"/>
                </a:moveTo>
                <a:lnTo>
                  <a:pt x="788888" y="0"/>
                </a:lnTo>
                <a:lnTo>
                  <a:pt x="788888" y="821758"/>
                </a:lnTo>
                <a:lnTo>
                  <a:pt x="0" y="8217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583472">
            <a:off x="12305534" y="5954564"/>
            <a:ext cx="11240180" cy="5872994"/>
          </a:xfrm>
          <a:custGeom>
            <a:avLst/>
            <a:gdLst/>
            <a:ahLst/>
            <a:cxnLst/>
            <a:rect r="r" b="b" t="t" l="l"/>
            <a:pathLst>
              <a:path h="5872994" w="11240180">
                <a:moveTo>
                  <a:pt x="0" y="0"/>
                </a:moveTo>
                <a:lnTo>
                  <a:pt x="11240180" y="0"/>
                </a:lnTo>
                <a:lnTo>
                  <a:pt x="11240180" y="5872994"/>
                </a:lnTo>
                <a:lnTo>
                  <a:pt x="0" y="5872994"/>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7583472">
            <a:off x="-4825127" y="5217965"/>
            <a:ext cx="8002796" cy="4181461"/>
          </a:xfrm>
          <a:custGeom>
            <a:avLst/>
            <a:gdLst/>
            <a:ahLst/>
            <a:cxnLst/>
            <a:rect r="r" b="b" t="t" l="l"/>
            <a:pathLst>
              <a:path h="4181461" w="8002796">
                <a:moveTo>
                  <a:pt x="0" y="0"/>
                </a:moveTo>
                <a:lnTo>
                  <a:pt x="8002796" y="0"/>
                </a:lnTo>
                <a:lnTo>
                  <a:pt x="8002796" y="4181461"/>
                </a:lnTo>
                <a:lnTo>
                  <a:pt x="0" y="418146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5196739" y="3694776"/>
            <a:ext cx="7894522" cy="2897449"/>
          </a:xfrm>
          <a:custGeom>
            <a:avLst/>
            <a:gdLst/>
            <a:ahLst/>
            <a:cxnLst/>
            <a:rect r="r" b="b" t="t" l="l"/>
            <a:pathLst>
              <a:path h="2897449" w="7894522">
                <a:moveTo>
                  <a:pt x="0" y="0"/>
                </a:moveTo>
                <a:lnTo>
                  <a:pt x="7894522" y="0"/>
                </a:lnTo>
                <a:lnTo>
                  <a:pt x="7894522" y="2897448"/>
                </a:lnTo>
                <a:lnTo>
                  <a:pt x="0" y="2897448"/>
                </a:lnTo>
                <a:lnTo>
                  <a:pt x="0" y="0"/>
                </a:lnTo>
                <a:close/>
              </a:path>
            </a:pathLst>
          </a:custGeom>
          <a:blipFill>
            <a:blip r:embed="rId4">
              <a:extLst>
                <a:ext uri="{96DAC541-7B7A-43D3-8B79-37D633B846F1}">
                  <asvg:svgBlip xmlns:asvg="http://schemas.microsoft.com/office/drawing/2016/SVG/main" r:embed="rId5"/>
                </a:ext>
              </a:extLst>
            </a:blip>
            <a:stretch>
              <a:fillRect l="0" t="0" r="0" b="-53181"/>
            </a:stretch>
          </a:blipFill>
        </p:spPr>
      </p:sp>
      <p:sp>
        <p:nvSpPr>
          <p:cNvPr name="TextBox 5" id="5"/>
          <p:cNvSpPr txBox="true"/>
          <p:nvPr/>
        </p:nvSpPr>
        <p:spPr>
          <a:xfrm rot="0">
            <a:off x="3938481" y="4479607"/>
            <a:ext cx="10411038" cy="1194436"/>
          </a:xfrm>
          <a:prstGeom prst="rect">
            <a:avLst/>
          </a:prstGeom>
        </p:spPr>
        <p:txBody>
          <a:bodyPr anchor="t" rtlCol="false" tIns="0" lIns="0" bIns="0" rIns="0">
            <a:spAutoFit/>
          </a:bodyPr>
          <a:lstStyle/>
          <a:p>
            <a:pPr algn="ctr" marL="0" indent="0" lvl="0">
              <a:lnSpc>
                <a:spcPts val="9764"/>
              </a:lnSpc>
              <a:spcBef>
                <a:spcPct val="0"/>
              </a:spcBef>
            </a:pPr>
            <a:r>
              <a:rPr lang="en-US" sz="6974">
                <a:solidFill>
                  <a:srgbClr val="FFFFFF"/>
                </a:solidFill>
                <a:latin typeface="Alata"/>
              </a:rPr>
              <a:t>Demo</a:t>
            </a:r>
          </a:p>
        </p:txBody>
      </p:sp>
      <p:sp>
        <p:nvSpPr>
          <p:cNvPr name="Freeform 6" id="6"/>
          <p:cNvSpPr/>
          <p:nvPr/>
        </p:nvSpPr>
        <p:spPr>
          <a:xfrm flipH="false" flipV="false" rot="0">
            <a:off x="9690206" y="2818136"/>
            <a:ext cx="5364505" cy="5717703"/>
          </a:xfrm>
          <a:custGeom>
            <a:avLst/>
            <a:gdLst/>
            <a:ahLst/>
            <a:cxnLst/>
            <a:rect r="r" b="b" t="t" l="l"/>
            <a:pathLst>
              <a:path h="5717703" w="5364505">
                <a:moveTo>
                  <a:pt x="0" y="0"/>
                </a:moveTo>
                <a:lnTo>
                  <a:pt x="5364506" y="0"/>
                </a:lnTo>
                <a:lnTo>
                  <a:pt x="5364506" y="5717703"/>
                </a:lnTo>
                <a:lnTo>
                  <a:pt x="0" y="5717703"/>
                </a:lnTo>
                <a:lnTo>
                  <a:pt x="0" y="0"/>
                </a:lnTo>
                <a:close/>
              </a:path>
            </a:pathLst>
          </a:custGeom>
          <a:blipFill>
            <a:blip r:embed="rId6">
              <a:alphaModFix amt="15000"/>
              <a:extLst>
                <a:ext uri="{96DAC541-7B7A-43D3-8B79-37D633B846F1}">
                  <asvg:svgBlip xmlns:asvg="http://schemas.microsoft.com/office/drawing/2016/SVG/main" r:embed="rId7"/>
                </a:ext>
              </a:extLst>
            </a:blip>
            <a:stretch>
              <a:fillRect l="0" t="0" r="-61565" b="-49879"/>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DAGCIR6dTk8</dc:identifier>
  <dcterms:modified xsi:type="dcterms:W3CDTF">2011-08-01T06:04:30Z</dcterms:modified>
  <cp:revision>1</cp:revision>
  <dc:title>Database Programming</dc:title>
</cp:coreProperties>
</file>