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0213c7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0213c7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30213c7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30213c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bcfff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bcfff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bcfffa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bcfffa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bcfffa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bcfffa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bcfffa1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bcfffa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bcfffa1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bcfffa1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bcfffa1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bcfffa1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0213c7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0213c7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bcfffa1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bcfffa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bcfffa1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bcfffa1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</a:t>
            </a:r>
            <a:r>
              <a:rPr lang="es" sz="2300"/>
              <a:t>plicación del método de numérico Newton - Raphson para hallar la tasa interna de retorno de la función valor actual neto</a:t>
            </a:r>
            <a:endParaRPr sz="2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72675"/>
            <a:ext cx="7688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84"/>
              <a:t>Trujillo, julio del 2021</a:t>
            </a:r>
            <a:endParaRPr b="1" sz="378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4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45"/>
              <a:t>Universidad Nacional de Trujillo - Facultad de Ciencias Fisicas y Matematicas - Departamento de Informática</a:t>
            </a:r>
            <a:endParaRPr b="1" sz="3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043000" y="1971450"/>
            <a:ext cx="505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Lato"/>
                <a:ea typeface="Lato"/>
                <a:cs typeface="Lato"/>
                <a:sym typeface="Lato"/>
              </a:rPr>
              <a:t>APLICACIÓN DE LOS MÉTODOS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3209700" y="652175"/>
            <a:ext cx="31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Lato"/>
                <a:ea typeface="Lato"/>
                <a:cs typeface="Lato"/>
                <a:sym typeface="Lato"/>
              </a:rPr>
              <a:t>RESULTADOS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92900" y="1291600"/>
            <a:ext cx="37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Con el método computacional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56375" y="2668675"/>
            <a:ext cx="49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Con el método de prueba y error en Excel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343575" y="1810788"/>
            <a:ext cx="57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TIR  aproximadamente </a:t>
            </a:r>
            <a:r>
              <a:rPr lang="es"/>
              <a:t>0.0578415283295872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Tiempo de cálculo: 44 milisegundos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343575" y="3255675"/>
            <a:ext cx="57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</a:t>
            </a:r>
            <a:r>
              <a:rPr lang="es"/>
              <a:t>IR = 0.05787993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Tiempo de cálculo:  12 minutos y 25 segundos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r>
              <a:rPr lang="es"/>
              <a:t>:</a:t>
            </a:r>
            <a:endParaRPr/>
          </a:p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5183750" y="14955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Barba Farro José Luis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Luna Infantes Fabricio Martin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Rojas García Sadhu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Sandoval Castillo Yahaira Elizabeth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Toledo Campos Marco Camilo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Ugarte Flores Carlo André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679275"/>
            <a:ext cx="76887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	</a:t>
            </a:r>
            <a:r>
              <a:rPr b="1" lang="es" sz="2200"/>
              <a:t>Cada día surgen nuevos problemas en nuestra sociedad los cuales necesitan una solución.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En tal sentido las matemáticas y la computación permiten acercarse a una respuesta aceptable e incluso encontrar una solución óptima a un problema.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En el campo financiero se evalúa la asignación de recursos y la toma de decisiones a través del tiempo, en tal sentido surge la necesidad de administrar las inversiones tal que generen la mayor ganancia posible.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275800"/>
            <a:ext cx="76887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2286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9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Marco teórico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0" y="2657475"/>
            <a:ext cx="4132450" cy="208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657475"/>
            <a:ext cx="3649500" cy="208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valor actual neto (VAN)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Ecuación de valoración de proyecto.</a:t>
            </a:r>
            <a:endParaRPr sz="6000"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VAN = Flujo de  entrada de efectivo actual - Flujo de salida de efecti</a:t>
            </a:r>
            <a:r>
              <a:rPr b="1" lang="es" sz="6000"/>
              <a:t>vo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6000"/>
              <a:t>Fn: flujo de caja en el periodo n.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6000"/>
              <a:t>n:  número de períodos.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6000"/>
              <a:t>Io: valor de la inversión inicial.</a:t>
            </a:r>
            <a:endParaRPr b="1"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6000"/>
              <a:t>i:  </a:t>
            </a:r>
            <a:r>
              <a:rPr b="1" lang="es" sz="6323"/>
              <a:t>Tasa interna de rendimiento.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538" y="2571750"/>
            <a:ext cx="3658926" cy="1123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criterio de VAN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853850"/>
            <a:ext cx="76887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VAN(i) &gt; 0, la inversión se acepta.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VAN(i) =  0, la inversión no agrega valor.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VAN(i) &lt;  0, la inversión es rechazada.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Donde :</a:t>
            </a:r>
            <a:endParaRPr b="1" sz="6323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i :  Tasa interna de rendimiento 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875" y="2125925"/>
            <a:ext cx="3725316" cy="2299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Interna de Retorno (TIR)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853850"/>
            <a:ext cx="76887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Se basa en la rentabilidad del capital invertido.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Es una tasa de interés de equilibrio.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•	Fn: es el flujo de caja en el periodo n.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•	n:   número de períodos.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•	i:   tasa interna de retorno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•	Io: valor de la inversión inicial.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2433875"/>
            <a:ext cx="2790825" cy="934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651725" y="78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criterio de TIR</a:t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146450" y="1529975"/>
            <a:ext cx="50490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323"/>
              <a:t>Tasa </a:t>
            </a:r>
            <a:r>
              <a:rPr b="1" lang="es" sz="6323"/>
              <a:t>mínima</a:t>
            </a:r>
            <a:r>
              <a:rPr b="1" lang="es" sz="6323"/>
              <a:t> de corte (r)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TIR  &gt; r, </a:t>
            </a:r>
            <a:r>
              <a:rPr b="1" lang="es" sz="6323"/>
              <a:t> el proyecto es aceptado.</a:t>
            </a:r>
            <a:endParaRPr b="1" sz="6323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TIR =  r, </a:t>
            </a:r>
            <a:r>
              <a:rPr b="1" lang="es" sz="6323"/>
              <a:t>la inversión se dará en caso que mejore la posición competitiva de la empresa y no existieran otras alternativas mejores.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23"/>
              <a:t>TIR &lt;  r, el proyecto es rechazado.</a:t>
            </a:r>
            <a:endParaRPr b="1" sz="63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2987" t="0"/>
          <a:stretch/>
        </p:blipFill>
        <p:spPr>
          <a:xfrm>
            <a:off x="5270125" y="1423225"/>
            <a:ext cx="3571100" cy="2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Aproximación inicial de TIR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853850"/>
            <a:ext cx="76887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n: </a:t>
            </a:r>
            <a:r>
              <a:rPr b="1" lang="es" sz="6000"/>
              <a:t>Número</a:t>
            </a:r>
            <a:r>
              <a:rPr b="1" lang="es" sz="6000"/>
              <a:t> de periodos.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Ingresos: Ingresos con valores sin actualizar.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/>
              <a:t>Egresos: Egresos con valores sin actualizar.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113" y="2096638"/>
            <a:ext cx="3381375" cy="1157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80250" y="288488"/>
            <a:ext cx="54177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rgbClr val="000000"/>
                </a:solidFill>
              </a:rPr>
              <a:t>Es uno de los </a:t>
            </a:r>
            <a:r>
              <a:rPr lang="es" sz="5600">
                <a:solidFill>
                  <a:srgbClr val="000000"/>
                </a:solidFill>
              </a:rPr>
              <a:t>métodos</a:t>
            </a:r>
            <a:r>
              <a:rPr lang="es" sz="5600">
                <a:solidFill>
                  <a:srgbClr val="000000"/>
                </a:solidFill>
              </a:rPr>
              <a:t> para </a:t>
            </a:r>
            <a:r>
              <a:rPr lang="es" sz="5600">
                <a:solidFill>
                  <a:srgbClr val="000000"/>
                </a:solidFill>
              </a:rPr>
              <a:t>encontrar</a:t>
            </a:r>
            <a:r>
              <a:rPr lang="es" sz="5600">
                <a:solidFill>
                  <a:srgbClr val="000000"/>
                </a:solidFill>
              </a:rPr>
              <a:t> la </a:t>
            </a:r>
            <a:r>
              <a:rPr lang="es" sz="5600">
                <a:solidFill>
                  <a:srgbClr val="000000"/>
                </a:solidFill>
              </a:rPr>
              <a:t>raíz</a:t>
            </a:r>
            <a:r>
              <a:rPr lang="es" sz="5600">
                <a:solidFill>
                  <a:srgbClr val="000000"/>
                </a:solidFill>
              </a:rPr>
              <a:t> de una </a:t>
            </a:r>
            <a:r>
              <a:rPr lang="es" sz="5600">
                <a:solidFill>
                  <a:srgbClr val="000000"/>
                </a:solidFill>
              </a:rPr>
              <a:t>función</a:t>
            </a:r>
            <a:r>
              <a:rPr lang="es" sz="5600">
                <a:solidFill>
                  <a:srgbClr val="000000"/>
                </a:solidFill>
              </a:rPr>
              <a:t> no lineal</a:t>
            </a:r>
            <a:endParaRPr sz="5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rgbClr val="000000"/>
                </a:solidFill>
              </a:rPr>
              <a:t>Para esto </a:t>
            </a:r>
            <a:r>
              <a:rPr lang="es" sz="5600">
                <a:solidFill>
                  <a:srgbClr val="000000"/>
                </a:solidFill>
              </a:rPr>
              <a:t>necesitamos</a:t>
            </a:r>
            <a:r>
              <a:rPr lang="es" sz="5600">
                <a:solidFill>
                  <a:srgbClr val="000000"/>
                </a:solidFill>
              </a:rPr>
              <a:t> de:</a:t>
            </a:r>
            <a:endParaRPr sz="5600">
              <a:solidFill>
                <a:srgbClr val="000000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5600">
                <a:solidFill>
                  <a:srgbClr val="000000"/>
                </a:solidFill>
              </a:rPr>
              <a:t>Una </a:t>
            </a:r>
            <a:r>
              <a:rPr lang="es" sz="5600">
                <a:solidFill>
                  <a:srgbClr val="000000"/>
                </a:solidFill>
              </a:rPr>
              <a:t>aproximación</a:t>
            </a:r>
            <a:r>
              <a:rPr lang="es" sz="5600">
                <a:solidFill>
                  <a:srgbClr val="000000"/>
                </a:solidFill>
              </a:rPr>
              <a:t> inicial.</a:t>
            </a:r>
            <a:endParaRPr sz="5600">
              <a:solidFill>
                <a:srgbClr val="000000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5600">
                <a:solidFill>
                  <a:srgbClr val="000000"/>
                </a:solidFill>
              </a:rPr>
              <a:t>Una tolerancia</a:t>
            </a:r>
            <a:endParaRPr sz="5600">
              <a:solidFill>
                <a:srgbClr val="000000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5600">
                <a:solidFill>
                  <a:srgbClr val="000000"/>
                </a:solidFill>
              </a:rPr>
              <a:t>Un </a:t>
            </a:r>
            <a:r>
              <a:rPr lang="es" sz="5600">
                <a:solidFill>
                  <a:srgbClr val="000000"/>
                </a:solidFill>
              </a:rPr>
              <a:t>número</a:t>
            </a:r>
            <a:r>
              <a:rPr lang="es" sz="5600">
                <a:solidFill>
                  <a:srgbClr val="000000"/>
                </a:solidFill>
              </a:rPr>
              <a:t> </a:t>
            </a:r>
            <a:r>
              <a:rPr lang="es" sz="5600">
                <a:solidFill>
                  <a:srgbClr val="000000"/>
                </a:solidFill>
              </a:rPr>
              <a:t>máximo</a:t>
            </a:r>
            <a:r>
              <a:rPr lang="es" sz="5600">
                <a:solidFill>
                  <a:srgbClr val="000000"/>
                </a:solidFill>
              </a:rPr>
              <a:t> de interacciones</a:t>
            </a:r>
            <a:endParaRPr sz="5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5600">
                <a:solidFill>
                  <a:srgbClr val="000000"/>
                </a:solidFill>
              </a:rPr>
              <a:t>La base de este </a:t>
            </a:r>
            <a:r>
              <a:rPr lang="es" sz="5600">
                <a:solidFill>
                  <a:srgbClr val="000000"/>
                </a:solidFill>
              </a:rPr>
              <a:t>método</a:t>
            </a:r>
            <a:r>
              <a:rPr lang="es" sz="5600">
                <a:solidFill>
                  <a:srgbClr val="000000"/>
                </a:solidFill>
              </a:rPr>
              <a:t> es el valor inicial que va ha ir generando una </a:t>
            </a:r>
            <a:r>
              <a:rPr lang="es" sz="5600">
                <a:solidFill>
                  <a:srgbClr val="000000"/>
                </a:solidFill>
              </a:rPr>
              <a:t>sucesión</a:t>
            </a:r>
            <a:r>
              <a:rPr lang="es" sz="5600">
                <a:solidFill>
                  <a:srgbClr val="000000"/>
                </a:solidFill>
              </a:rPr>
              <a:t> para </a:t>
            </a:r>
            <a:r>
              <a:rPr lang="es" sz="5600">
                <a:solidFill>
                  <a:srgbClr val="000000"/>
                </a:solidFill>
              </a:rPr>
              <a:t>así</a:t>
            </a:r>
            <a:r>
              <a:rPr lang="es" sz="5600">
                <a:solidFill>
                  <a:srgbClr val="000000"/>
                </a:solidFill>
              </a:rPr>
              <a:t> ir </a:t>
            </a:r>
            <a:r>
              <a:rPr lang="es" sz="5600">
                <a:solidFill>
                  <a:srgbClr val="000000"/>
                </a:solidFill>
              </a:rPr>
              <a:t>acercándose</a:t>
            </a:r>
            <a:r>
              <a:rPr lang="es" sz="5600">
                <a:solidFill>
                  <a:srgbClr val="000000"/>
                </a:solidFill>
              </a:rPr>
              <a:t> al objetivo mediante: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0250" y="4352150"/>
            <a:ext cx="54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también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involucra la derivada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función que se tiene que calcular previamente.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841775" y="1549200"/>
            <a:ext cx="462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591813" y="738750"/>
            <a:ext cx="33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Representación gráfica del M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étodo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Newton - Raphson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2232" l="2524" r="1855" t="2365"/>
          <a:stretch/>
        </p:blipFill>
        <p:spPr>
          <a:xfrm>
            <a:off x="5841775" y="1259800"/>
            <a:ext cx="2806075" cy="262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1"/>
          <p:cNvSpPr txBox="1"/>
          <p:nvPr/>
        </p:nvSpPr>
        <p:spPr>
          <a:xfrm>
            <a:off x="165975" y="567975"/>
            <a:ext cx="501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2"/>
                </a:solidFill>
              </a:rPr>
              <a:t>MÉTODO</a:t>
            </a:r>
            <a:r>
              <a:rPr b="1" lang="es" sz="2300">
                <a:solidFill>
                  <a:schemeClr val="dk2"/>
                </a:solidFill>
              </a:rPr>
              <a:t> DE NEWTON RAPHSON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075" y="3600450"/>
            <a:ext cx="3832475" cy="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