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2" d="100"/>
          <a:sy n="92" d="100"/>
        </p:scale>
        <p:origin x="66" y="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1" dirty="0"/>
              <a:t>G2M insight for Cab Investment firm</a:t>
            </a:r>
          </a:p>
          <a:p>
            <a:endParaRPr lang="en-US" sz="4000" dirty="0"/>
          </a:p>
          <a:p>
            <a:r>
              <a:rPr lang="en-US" sz="2800" b="1" dirty="0"/>
              <a:t>20-Jun-2022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Age vs number of users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9206346" y="1870362"/>
            <a:ext cx="2467840" cy="3693319"/>
          </a:xfrm>
          <a:prstGeom prst="rect">
            <a:avLst/>
          </a:prstGeom>
          <a:noFill/>
        </p:spPr>
        <p:txBody>
          <a:bodyPr wrap="square" rtlCol="0">
            <a:spAutoFit/>
          </a:bodyPr>
          <a:lstStyle/>
          <a:p>
            <a:r>
              <a:rPr lang="es-ES" dirty="0" err="1">
                <a:latin typeface="Rockwell" panose="02060603020205020403" pitchFamily="18" charset="0"/>
              </a:rPr>
              <a:t>There</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 </a:t>
            </a:r>
            <a:r>
              <a:rPr lang="es-ES" dirty="0" err="1">
                <a:latin typeface="Rockwell" panose="02060603020205020403" pitchFamily="18" charset="0"/>
              </a:rPr>
              <a:t>strange</a:t>
            </a:r>
            <a:r>
              <a:rPr lang="es-ES" dirty="0">
                <a:latin typeface="Rockwell" panose="02060603020205020403" pitchFamily="18" charset="0"/>
              </a:rPr>
              <a:t> gap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age</a:t>
            </a:r>
            <a:r>
              <a:rPr lang="es-ES" dirty="0">
                <a:latin typeface="Rockwell" panose="02060603020205020403" pitchFamily="18" charset="0"/>
              </a:rPr>
              <a:t> 40, </a:t>
            </a:r>
            <a:r>
              <a:rPr lang="es-ES" dirty="0" err="1">
                <a:latin typeface="Rockwell" panose="02060603020205020403" pitchFamily="18" charset="0"/>
              </a:rPr>
              <a:t>maybe</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way</a:t>
            </a:r>
            <a:r>
              <a:rPr lang="es-ES" dirty="0">
                <a:latin typeface="Rockwell" panose="02060603020205020403" pitchFamily="18" charset="0"/>
              </a:rPr>
              <a:t> data </a:t>
            </a:r>
            <a:r>
              <a:rPr lang="es-ES" dirty="0" err="1">
                <a:latin typeface="Rockwell" panose="02060603020205020403" pitchFamily="18" charset="0"/>
              </a:rPr>
              <a:t>was</a:t>
            </a:r>
            <a:r>
              <a:rPr lang="es-ES" dirty="0">
                <a:latin typeface="Rockwell" panose="02060603020205020403" pitchFamily="18" charset="0"/>
              </a:rPr>
              <a:t> </a:t>
            </a:r>
            <a:r>
              <a:rPr lang="es-ES" dirty="0" err="1">
                <a:latin typeface="Rockwell" panose="02060603020205020403" pitchFamily="18" charset="0"/>
              </a:rPr>
              <a:t>collected</a:t>
            </a:r>
            <a:r>
              <a:rPr lang="es-ES" dirty="0">
                <a:latin typeface="Rockwell" panose="02060603020205020403" pitchFamily="18" charset="0"/>
              </a:rPr>
              <a:t> </a:t>
            </a:r>
            <a:r>
              <a:rPr lang="es-ES" dirty="0" err="1">
                <a:latin typeface="Rockwell" panose="02060603020205020403" pitchFamily="18" charset="0"/>
              </a:rPr>
              <a:t>caused</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a:t>
            </a:r>
            <a:r>
              <a:rPr lang="es-ES" dirty="0" err="1">
                <a:latin typeface="Rockwell" panose="02060603020205020403" pitchFamily="18" charset="0"/>
              </a:rPr>
              <a:t>but</a:t>
            </a:r>
            <a:r>
              <a:rPr lang="es-ES" dirty="0">
                <a:latin typeface="Rockwell" panose="02060603020205020403" pitchFamily="18" charset="0"/>
              </a:rPr>
              <a:t> </a:t>
            </a:r>
            <a:r>
              <a:rPr lang="es-ES" dirty="0" err="1">
                <a:latin typeface="Rockwell" panose="02060603020205020403" pitchFamily="18" charset="0"/>
              </a:rPr>
              <a:t>overall</a:t>
            </a:r>
            <a:r>
              <a:rPr lang="es-ES" dirty="0">
                <a:latin typeface="Rockwell" panose="02060603020205020403" pitchFamily="18" charset="0"/>
              </a:rPr>
              <a:t> </a:t>
            </a:r>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see</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a:t>
            </a:r>
            <a:r>
              <a:rPr lang="es-ES" dirty="0" err="1">
                <a:latin typeface="Rockwell" panose="02060603020205020403" pitchFamily="18" charset="0"/>
              </a:rPr>
              <a:t>company</a:t>
            </a:r>
            <a:r>
              <a:rPr lang="es-ES" dirty="0">
                <a:latin typeface="Rockwell" panose="02060603020205020403" pitchFamily="18" charset="0"/>
              </a:rPr>
              <a:t> </a:t>
            </a:r>
            <a:r>
              <a:rPr lang="es-ES" dirty="0" err="1">
                <a:latin typeface="Rockwell" panose="02060603020205020403" pitchFamily="18" charset="0"/>
              </a:rPr>
              <a:t>preference</a:t>
            </a:r>
            <a:r>
              <a:rPr lang="es-ES" dirty="0">
                <a:latin typeface="Rockwell" panose="02060603020205020403" pitchFamily="18" charset="0"/>
              </a:rPr>
              <a:t> </a:t>
            </a:r>
            <a:r>
              <a:rPr lang="es-ES" dirty="0" err="1">
                <a:latin typeface="Rockwell" panose="02060603020205020403" pitchFamily="18" charset="0"/>
              </a:rPr>
              <a:t>doesn’t</a:t>
            </a:r>
            <a:r>
              <a:rPr lang="es-ES" dirty="0">
                <a:latin typeface="Rockwell" panose="02060603020205020403" pitchFamily="18" charset="0"/>
              </a:rPr>
              <a:t> </a:t>
            </a:r>
            <a:r>
              <a:rPr lang="es-ES" dirty="0" err="1">
                <a:latin typeface="Rockwell" panose="02060603020205020403" pitchFamily="18" charset="0"/>
              </a:rPr>
              <a:t>change</a:t>
            </a:r>
            <a:r>
              <a:rPr lang="es-ES" dirty="0">
                <a:latin typeface="Rockwell" panose="02060603020205020403" pitchFamily="18" charset="0"/>
              </a:rPr>
              <a:t> </a:t>
            </a:r>
            <a:r>
              <a:rPr lang="es-ES" dirty="0" err="1">
                <a:latin typeface="Rockwell" panose="02060603020205020403" pitchFamily="18" charset="0"/>
              </a:rPr>
              <a:t>much</a:t>
            </a:r>
            <a:r>
              <a:rPr lang="es-ES" dirty="0">
                <a:latin typeface="Rockwell" panose="02060603020205020403" pitchFamily="18" charset="0"/>
              </a:rPr>
              <a:t> </a:t>
            </a:r>
            <a:r>
              <a:rPr lang="es-ES" dirty="0" err="1">
                <a:latin typeface="Rockwell" panose="02060603020205020403" pitchFamily="18" charset="0"/>
              </a:rPr>
              <a:t>with</a:t>
            </a:r>
            <a:r>
              <a:rPr lang="es-ES" dirty="0">
                <a:latin typeface="Rockwell" panose="02060603020205020403" pitchFamily="18" charset="0"/>
              </a:rPr>
              <a:t> </a:t>
            </a:r>
            <a:r>
              <a:rPr lang="es-ES" dirty="0" err="1">
                <a:latin typeface="Rockwell" panose="02060603020205020403" pitchFamily="18" charset="0"/>
              </a:rPr>
              <a:t>age</a:t>
            </a:r>
            <a:r>
              <a:rPr lang="es-ES" dirty="0">
                <a:latin typeface="Rockwell" panose="02060603020205020403" pitchFamily="18" charset="0"/>
              </a:rPr>
              <a:t> and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proportion</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users</a:t>
            </a:r>
            <a:r>
              <a:rPr lang="es-ES" dirty="0">
                <a:latin typeface="Rockwell" panose="02060603020205020403" pitchFamily="18" charset="0"/>
              </a:rPr>
              <a:t> </a:t>
            </a:r>
            <a:r>
              <a:rPr lang="es-ES" dirty="0" err="1">
                <a:latin typeface="Rockwell" panose="02060603020205020403" pitchFamily="18" charset="0"/>
              </a:rPr>
              <a:t>between</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2 </a:t>
            </a:r>
            <a:r>
              <a:rPr lang="es-ES" dirty="0" err="1">
                <a:latin typeface="Rockwell" panose="02060603020205020403" pitchFamily="18" charset="0"/>
              </a:rPr>
              <a:t>companies</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t>
            </a:r>
            <a:r>
              <a:rPr lang="es-ES" dirty="0" err="1">
                <a:latin typeface="Rockwell" panose="02060603020205020403" pitchFamily="18" charset="0"/>
              </a:rPr>
              <a:t>preserved</a:t>
            </a:r>
            <a:r>
              <a:rPr lang="es-ES" dirty="0">
                <a:latin typeface="Rockwell" panose="02060603020205020403" pitchFamily="18" charset="0"/>
              </a:rPr>
              <a:t>.</a:t>
            </a:r>
          </a:p>
        </p:txBody>
      </p:sp>
      <p:pic>
        <p:nvPicPr>
          <p:cNvPr id="6146" name="Picture 2">
            <a:extLst>
              <a:ext uri="{FF2B5EF4-FFF2-40B4-BE49-F238E27FC236}">
                <a16:creationId xmlns:a16="http://schemas.microsoft.com/office/drawing/2014/main" id="{3D392813-1836-ACA9-C925-1A03E034A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83326"/>
            <a:ext cx="8714509" cy="466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6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Number of users vs price charged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8468590" y="2136338"/>
            <a:ext cx="3205595" cy="1754326"/>
          </a:xfrm>
          <a:prstGeom prst="rect">
            <a:avLst/>
          </a:prstGeom>
          <a:noFill/>
        </p:spPr>
        <p:txBody>
          <a:bodyPr wrap="square" rtlCol="0">
            <a:spAutoFit/>
          </a:bodyPr>
          <a:lstStyle/>
          <a:p>
            <a:r>
              <a:rPr lang="es-ES" dirty="0">
                <a:latin typeface="Rockwell" panose="02060603020205020403" pitchFamily="18" charset="0"/>
              </a:rPr>
              <a:t>Cash and </a:t>
            </a:r>
            <a:r>
              <a:rPr lang="es-ES" dirty="0" err="1">
                <a:latin typeface="Rockwell" panose="02060603020205020403" pitchFamily="18" charset="0"/>
              </a:rPr>
              <a:t>Card</a:t>
            </a:r>
            <a:r>
              <a:rPr lang="es-ES" dirty="0">
                <a:latin typeface="Rockwell" panose="02060603020205020403" pitchFamily="18" charset="0"/>
              </a:rPr>
              <a:t> </a:t>
            </a:r>
            <a:r>
              <a:rPr lang="es-ES" dirty="0" err="1">
                <a:latin typeface="Rockwell" panose="02060603020205020403" pitchFamily="18" charset="0"/>
              </a:rPr>
              <a:t>distributions</a:t>
            </a:r>
            <a:r>
              <a:rPr lang="es-ES" dirty="0">
                <a:latin typeface="Rockwell" panose="02060603020205020403" pitchFamily="18" charset="0"/>
              </a:rPr>
              <a:t> </a:t>
            </a:r>
            <a:r>
              <a:rPr lang="es-ES" dirty="0" err="1">
                <a:latin typeface="Rockwell" panose="02060603020205020403" pitchFamily="18" charset="0"/>
              </a:rPr>
              <a:t>for</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number</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users</a:t>
            </a:r>
            <a:r>
              <a:rPr lang="es-ES" dirty="0">
                <a:latin typeface="Rockwell" panose="02060603020205020403" pitchFamily="18" charset="0"/>
              </a:rPr>
              <a:t> per </a:t>
            </a:r>
            <a:r>
              <a:rPr lang="es-ES" dirty="0" err="1">
                <a:latin typeface="Rockwell" panose="02060603020205020403" pitchFamily="18" charset="0"/>
              </a:rPr>
              <a:t>price</a:t>
            </a:r>
            <a:r>
              <a:rPr lang="es-ES" dirty="0">
                <a:latin typeface="Rockwell" panose="02060603020205020403" pitchFamily="18" charset="0"/>
              </a:rPr>
              <a:t> </a:t>
            </a:r>
            <a:r>
              <a:rPr lang="es-ES" dirty="0" err="1">
                <a:latin typeface="Rockwell" panose="02060603020205020403" pitchFamily="18" charset="0"/>
              </a:rPr>
              <a:t>charged</a:t>
            </a:r>
            <a:r>
              <a:rPr lang="es-ES" dirty="0">
                <a:latin typeface="Rockwell" panose="02060603020205020403" pitchFamily="18" charset="0"/>
              </a:rPr>
              <a:t> are quite similar, </a:t>
            </a:r>
            <a:r>
              <a:rPr lang="es-ES" dirty="0" err="1">
                <a:latin typeface="Rockwell" panose="02060603020205020403" pitchFamily="18" charset="0"/>
              </a:rPr>
              <a:t>we</a:t>
            </a:r>
            <a:r>
              <a:rPr lang="es-ES" dirty="0">
                <a:latin typeface="Rockwell" panose="02060603020205020403" pitchFamily="18" charset="0"/>
              </a:rPr>
              <a:t> can </a:t>
            </a:r>
            <a:r>
              <a:rPr lang="es-ES" dirty="0" err="1">
                <a:latin typeface="Rockwell" panose="02060603020205020403" pitchFamily="18" charset="0"/>
              </a:rPr>
              <a:t>notice</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scale</a:t>
            </a:r>
            <a:r>
              <a:rPr lang="es-ES" dirty="0">
                <a:latin typeface="Rockwell" panose="02060603020205020403" pitchFamily="18" charset="0"/>
              </a:rPr>
              <a:t> </a:t>
            </a:r>
            <a:r>
              <a:rPr lang="es-ES" dirty="0" err="1">
                <a:latin typeface="Rockwell" panose="02060603020205020403" pitchFamily="18" charset="0"/>
              </a:rPr>
              <a:t>for</a:t>
            </a:r>
            <a:r>
              <a:rPr lang="es-ES" dirty="0">
                <a:latin typeface="Rockwell" panose="02060603020205020403" pitchFamily="18" charset="0"/>
              </a:rPr>
              <a:t> Cash </a:t>
            </a:r>
            <a:r>
              <a:rPr lang="es-ES" dirty="0" err="1">
                <a:latin typeface="Rockwell" panose="02060603020205020403" pitchFamily="18" charset="0"/>
              </a:rPr>
              <a:t>distribution</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t>
            </a:r>
            <a:r>
              <a:rPr lang="es-ES" dirty="0" err="1">
                <a:latin typeface="Rockwell" panose="02060603020205020403" pitchFamily="18" charset="0"/>
              </a:rPr>
              <a:t>bigger</a:t>
            </a:r>
            <a:r>
              <a:rPr lang="es-ES" dirty="0">
                <a:latin typeface="Rockwell" panose="02060603020205020403" pitchFamily="18" charset="0"/>
              </a:rPr>
              <a:t>.</a:t>
            </a:r>
          </a:p>
        </p:txBody>
      </p:sp>
      <p:pic>
        <p:nvPicPr>
          <p:cNvPr id="7170" name="Picture 2">
            <a:extLst>
              <a:ext uri="{FF2B5EF4-FFF2-40B4-BE49-F238E27FC236}">
                <a16:creationId xmlns:a16="http://schemas.microsoft.com/office/drawing/2014/main" id="{6965F313-9209-8D1B-ED11-94E691839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86" y="2105025"/>
            <a:ext cx="3762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21CC35A-B141-DF37-2CD0-421CA4008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3" y="2105025"/>
            <a:ext cx="37623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02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Number of users over time (Yellow cab)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8936182" y="2089579"/>
            <a:ext cx="2831524" cy="1200329"/>
          </a:xfrm>
          <a:prstGeom prst="rect">
            <a:avLst/>
          </a:prstGeom>
          <a:noFill/>
        </p:spPr>
        <p:txBody>
          <a:bodyPr wrap="square" rtlCol="0">
            <a:spAutoFit/>
          </a:bodyPr>
          <a:lstStyle/>
          <a:p>
            <a:r>
              <a:rPr lang="es-ES" dirty="0" err="1">
                <a:latin typeface="Rockwell" panose="02060603020205020403" pitchFamily="18" charset="0"/>
              </a:rPr>
              <a:t>We</a:t>
            </a:r>
            <a:r>
              <a:rPr lang="es-ES" dirty="0">
                <a:latin typeface="Rockwell" panose="02060603020205020403" pitchFamily="18" charset="0"/>
              </a:rPr>
              <a:t> can </a:t>
            </a:r>
            <a:r>
              <a:rPr lang="es-ES" dirty="0" err="1">
                <a:latin typeface="Rockwell" panose="02060603020205020403" pitchFamily="18" charset="0"/>
              </a:rPr>
              <a:t>clearly</a:t>
            </a:r>
            <a:r>
              <a:rPr lang="es-ES" dirty="0">
                <a:latin typeface="Rockwell" panose="02060603020205020403" pitchFamily="18" charset="0"/>
              </a:rPr>
              <a:t> </a:t>
            </a:r>
            <a:r>
              <a:rPr lang="es-ES" dirty="0" err="1">
                <a:latin typeface="Rockwell" panose="02060603020205020403" pitchFamily="18" charset="0"/>
              </a:rPr>
              <a:t>see</a:t>
            </a:r>
            <a:r>
              <a:rPr lang="es-ES" dirty="0">
                <a:latin typeface="Rockwell" panose="02060603020205020403" pitchFamily="18" charset="0"/>
              </a:rPr>
              <a:t> </a:t>
            </a:r>
            <a:r>
              <a:rPr lang="es-ES" dirty="0" err="1">
                <a:latin typeface="Rockwell" panose="02060603020205020403" pitchFamily="18" charset="0"/>
              </a:rPr>
              <a:t>an</a:t>
            </a:r>
            <a:r>
              <a:rPr lang="es-ES" dirty="0">
                <a:latin typeface="Rockwell" panose="02060603020205020403" pitchFamily="18" charset="0"/>
              </a:rPr>
              <a:t> </a:t>
            </a:r>
            <a:r>
              <a:rPr lang="es-ES" dirty="0" err="1">
                <a:latin typeface="Rockwell" panose="02060603020205020403" pitchFamily="18" charset="0"/>
              </a:rPr>
              <a:t>annual</a:t>
            </a:r>
            <a:r>
              <a:rPr lang="es-ES" dirty="0">
                <a:latin typeface="Rockwell" panose="02060603020205020403" pitchFamily="18" charset="0"/>
              </a:rPr>
              <a:t> </a:t>
            </a:r>
            <a:r>
              <a:rPr lang="es-ES" dirty="0" err="1">
                <a:latin typeface="Rockwell" panose="02060603020205020403" pitchFamily="18" charset="0"/>
              </a:rPr>
              <a:t>seasonality</a:t>
            </a:r>
            <a:r>
              <a:rPr lang="es-ES" dirty="0">
                <a:latin typeface="Rockwell" panose="02060603020205020403" pitchFamily="18" charset="0"/>
              </a:rPr>
              <a:t> in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number</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users</a:t>
            </a:r>
            <a:r>
              <a:rPr lang="es-ES" dirty="0">
                <a:latin typeface="Rockwell" panose="02060603020205020403" pitchFamily="18" charset="0"/>
              </a:rPr>
              <a:t> </a:t>
            </a:r>
            <a:r>
              <a:rPr lang="es-ES" dirty="0" err="1">
                <a:latin typeface="Rockwell" panose="02060603020205020403" pitchFamily="18" charset="0"/>
              </a:rPr>
              <a:t>for</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yellow</a:t>
            </a:r>
            <a:r>
              <a:rPr lang="es-ES" dirty="0">
                <a:latin typeface="Rockwell" panose="02060603020205020403" pitchFamily="18" charset="0"/>
              </a:rPr>
              <a:t>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company</a:t>
            </a:r>
            <a:r>
              <a:rPr lang="es-ES" dirty="0">
                <a:latin typeface="Rockwell" panose="02060603020205020403" pitchFamily="18" charset="0"/>
              </a:rPr>
              <a:t>.</a:t>
            </a:r>
          </a:p>
        </p:txBody>
      </p:sp>
      <p:pic>
        <p:nvPicPr>
          <p:cNvPr id="8194" name="Picture 2">
            <a:extLst>
              <a:ext uri="{FF2B5EF4-FFF2-40B4-BE49-F238E27FC236}">
                <a16:creationId xmlns:a16="http://schemas.microsoft.com/office/drawing/2014/main" id="{E14504B0-9E9E-98CD-E58D-E7091D491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669473"/>
            <a:ext cx="85439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0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Number of users over time (Pink cab)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9258300" y="2036618"/>
            <a:ext cx="2415885" cy="2031325"/>
          </a:xfrm>
          <a:prstGeom prst="rect">
            <a:avLst/>
          </a:prstGeom>
          <a:noFill/>
        </p:spPr>
        <p:txBody>
          <a:bodyPr wrap="square" rtlCol="0">
            <a:spAutoFit/>
          </a:bodyPr>
          <a:lstStyle/>
          <a:p>
            <a:r>
              <a:rPr lang="es-ES" dirty="0" err="1">
                <a:latin typeface="Rockwell" panose="02060603020205020403" pitchFamily="18" charset="0"/>
              </a:rPr>
              <a:t>The</a:t>
            </a:r>
            <a:r>
              <a:rPr lang="es-ES" dirty="0">
                <a:latin typeface="Rockwell" panose="02060603020205020403" pitchFamily="18" charset="0"/>
              </a:rPr>
              <a:t> Pink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company</a:t>
            </a:r>
            <a:r>
              <a:rPr lang="es-ES" dirty="0">
                <a:latin typeface="Rockwell" panose="02060603020205020403" pitchFamily="18" charset="0"/>
              </a:rPr>
              <a:t> share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seasonality</a:t>
            </a:r>
            <a:r>
              <a:rPr lang="es-ES" dirty="0">
                <a:latin typeface="Rockwell" panose="02060603020205020403" pitchFamily="18" charset="0"/>
              </a:rPr>
              <a:t>, </a:t>
            </a:r>
            <a:r>
              <a:rPr lang="es-ES" dirty="0" err="1">
                <a:latin typeface="Rockwell" panose="02060603020205020403" pitchFamily="18" charset="0"/>
              </a:rPr>
              <a:t>we</a:t>
            </a:r>
            <a:r>
              <a:rPr lang="es-ES" dirty="0">
                <a:latin typeface="Rockwell" panose="02060603020205020403" pitchFamily="18" charset="0"/>
              </a:rPr>
              <a:t> can </a:t>
            </a:r>
            <a:r>
              <a:rPr lang="es-ES" dirty="0" err="1">
                <a:latin typeface="Rockwell" panose="02060603020205020403" pitchFamily="18" charset="0"/>
              </a:rPr>
              <a:t>also</a:t>
            </a:r>
            <a:r>
              <a:rPr lang="es-ES" dirty="0">
                <a:latin typeface="Rockwell" panose="02060603020205020403" pitchFamily="18" charset="0"/>
              </a:rPr>
              <a:t> </a:t>
            </a:r>
            <a:r>
              <a:rPr lang="es-ES" dirty="0" err="1">
                <a:latin typeface="Rockwell" panose="02060603020205020403" pitchFamily="18" charset="0"/>
              </a:rPr>
              <a:t>notice</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scale</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t>
            </a:r>
            <a:r>
              <a:rPr lang="es-ES" dirty="0" err="1">
                <a:latin typeface="Rockwell" panose="02060603020205020403" pitchFamily="18" charset="0"/>
              </a:rPr>
              <a:t>smaller</a:t>
            </a:r>
            <a:r>
              <a:rPr lang="es-ES" dirty="0">
                <a:latin typeface="Rockwell" panose="02060603020205020403" pitchFamily="18" charset="0"/>
              </a:rPr>
              <a:t> in </a:t>
            </a:r>
            <a:r>
              <a:rPr lang="es-ES" dirty="0" err="1">
                <a:latin typeface="Rockwell" panose="02060603020205020403" pitchFamily="18" charset="0"/>
              </a:rPr>
              <a:t>this</a:t>
            </a:r>
            <a:r>
              <a:rPr lang="es-ES" dirty="0">
                <a:latin typeface="Rockwell" panose="02060603020205020403" pitchFamily="18" charset="0"/>
              </a:rPr>
              <a:t> case (</a:t>
            </a:r>
            <a:r>
              <a:rPr lang="es-ES" dirty="0" err="1">
                <a:latin typeface="Rockwell" panose="02060603020205020403" pitchFamily="18" charset="0"/>
              </a:rPr>
              <a:t>half</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Yellow</a:t>
            </a:r>
            <a:r>
              <a:rPr lang="es-ES" dirty="0">
                <a:latin typeface="Rockwell" panose="02060603020205020403" pitchFamily="18" charset="0"/>
              </a:rPr>
              <a:t>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company</a:t>
            </a:r>
            <a:r>
              <a:rPr lang="es-ES" dirty="0">
                <a:latin typeface="Rockwell" panose="02060603020205020403" pitchFamily="18" charset="0"/>
              </a:rPr>
              <a:t>).</a:t>
            </a:r>
          </a:p>
        </p:txBody>
      </p:sp>
      <p:pic>
        <p:nvPicPr>
          <p:cNvPr id="9218" name="Picture 2">
            <a:extLst>
              <a:ext uri="{FF2B5EF4-FFF2-40B4-BE49-F238E27FC236}">
                <a16:creationId xmlns:a16="http://schemas.microsoft.com/office/drawing/2014/main" id="{CB50A759-981C-F4CA-F109-D3BAA8D6B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97" y="1627909"/>
            <a:ext cx="85439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46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Profit – G2M insight for cab investment firm</a:t>
            </a:r>
            <a:endParaRPr lang="en-US" sz="2400" dirty="0"/>
          </a:p>
        </p:txBody>
      </p:sp>
      <p:pic>
        <p:nvPicPr>
          <p:cNvPr id="7" name="Picture 2">
            <a:extLst>
              <a:ext uri="{FF2B5EF4-FFF2-40B4-BE49-F238E27FC236}">
                <a16:creationId xmlns:a16="http://schemas.microsoft.com/office/drawing/2014/main" id="{BA96CE9C-9933-61F9-18B6-8BAE15CFD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57" y="1678131"/>
            <a:ext cx="8667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1D716D7-5B72-0D4E-1F8C-B72931B52734}"/>
              </a:ext>
            </a:extLst>
          </p:cNvPr>
          <p:cNvPicPr>
            <a:picLocks noChangeAspect="1"/>
          </p:cNvPicPr>
          <p:nvPr/>
        </p:nvPicPr>
        <p:blipFill>
          <a:blip r:embed="rId3"/>
          <a:stretch>
            <a:fillRect/>
          </a:stretch>
        </p:blipFill>
        <p:spPr>
          <a:xfrm>
            <a:off x="9132028" y="1792433"/>
            <a:ext cx="2929890" cy="1854776"/>
          </a:xfrm>
          <a:prstGeom prst="rect">
            <a:avLst/>
          </a:prstGeom>
        </p:spPr>
      </p:pic>
      <p:sp>
        <p:nvSpPr>
          <p:cNvPr id="11" name="CuadroTexto 10">
            <a:extLst>
              <a:ext uri="{FF2B5EF4-FFF2-40B4-BE49-F238E27FC236}">
                <a16:creationId xmlns:a16="http://schemas.microsoft.com/office/drawing/2014/main" id="{6B1D164A-D4A8-DE11-BEFD-0C805A0D7211}"/>
              </a:ext>
            </a:extLst>
          </p:cNvPr>
          <p:cNvSpPr txBox="1"/>
          <p:nvPr/>
        </p:nvSpPr>
        <p:spPr>
          <a:xfrm>
            <a:off x="9227127" y="4010891"/>
            <a:ext cx="2725016" cy="1754326"/>
          </a:xfrm>
          <a:prstGeom prst="rect">
            <a:avLst/>
          </a:prstGeom>
          <a:noFill/>
        </p:spPr>
        <p:txBody>
          <a:bodyPr wrap="square" rtlCol="0">
            <a:spAutoFit/>
          </a:bodyPr>
          <a:lstStyle/>
          <a:p>
            <a:r>
              <a:rPr lang="es-ES" dirty="0" err="1"/>
              <a:t>We</a:t>
            </a:r>
            <a:r>
              <a:rPr lang="es-ES" dirty="0"/>
              <a:t> </a:t>
            </a:r>
            <a:r>
              <a:rPr lang="es-ES" dirty="0" err="1"/>
              <a:t>see</a:t>
            </a:r>
            <a:r>
              <a:rPr lang="es-ES" dirty="0"/>
              <a:t> </a:t>
            </a:r>
            <a:r>
              <a:rPr lang="es-ES" dirty="0" err="1"/>
              <a:t>there</a:t>
            </a:r>
            <a:r>
              <a:rPr lang="es-ES" dirty="0"/>
              <a:t> </a:t>
            </a:r>
            <a:r>
              <a:rPr lang="es-ES" dirty="0" err="1"/>
              <a:t>is</a:t>
            </a:r>
            <a:r>
              <a:rPr lang="es-ES" dirty="0"/>
              <a:t> a </a:t>
            </a:r>
            <a:r>
              <a:rPr lang="es-ES" dirty="0" err="1"/>
              <a:t>different</a:t>
            </a:r>
            <a:r>
              <a:rPr lang="es-ES" dirty="0"/>
              <a:t> </a:t>
            </a:r>
            <a:r>
              <a:rPr lang="es-ES" dirty="0" err="1"/>
              <a:t>kind</a:t>
            </a:r>
            <a:r>
              <a:rPr lang="es-ES" dirty="0"/>
              <a:t> </a:t>
            </a:r>
            <a:r>
              <a:rPr lang="es-ES" dirty="0" err="1"/>
              <a:t>of</a:t>
            </a:r>
            <a:r>
              <a:rPr lang="es-ES" dirty="0"/>
              <a:t> </a:t>
            </a:r>
            <a:r>
              <a:rPr lang="es-ES" dirty="0" err="1"/>
              <a:t>seasonality</a:t>
            </a:r>
            <a:r>
              <a:rPr lang="es-ES" dirty="0"/>
              <a:t> </a:t>
            </a:r>
            <a:r>
              <a:rPr lang="es-ES" dirty="0" err="1"/>
              <a:t>besides</a:t>
            </a:r>
            <a:r>
              <a:rPr lang="es-ES" dirty="0"/>
              <a:t> </a:t>
            </a:r>
            <a:r>
              <a:rPr lang="es-ES" dirty="0" err="1"/>
              <a:t>annual</a:t>
            </a:r>
            <a:r>
              <a:rPr lang="es-ES" dirty="0"/>
              <a:t>, can </a:t>
            </a:r>
            <a:r>
              <a:rPr lang="es-ES" dirty="0" err="1"/>
              <a:t>we</a:t>
            </a:r>
            <a:r>
              <a:rPr lang="es-ES" dirty="0"/>
              <a:t> </a:t>
            </a:r>
            <a:r>
              <a:rPr lang="es-ES" dirty="0" err="1"/>
              <a:t>forecast</a:t>
            </a:r>
            <a:r>
              <a:rPr lang="es-ES" dirty="0"/>
              <a:t> </a:t>
            </a:r>
            <a:r>
              <a:rPr lang="es-ES" dirty="0" err="1"/>
              <a:t>profit</a:t>
            </a:r>
            <a:r>
              <a:rPr lang="es-ES" dirty="0"/>
              <a:t> 1 </a:t>
            </a:r>
            <a:r>
              <a:rPr lang="es-ES" dirty="0" err="1"/>
              <a:t>year</a:t>
            </a:r>
            <a:r>
              <a:rPr lang="es-ES" dirty="0"/>
              <a:t> </a:t>
            </a:r>
            <a:r>
              <a:rPr lang="es-ES" dirty="0" err="1"/>
              <a:t>into</a:t>
            </a:r>
            <a:r>
              <a:rPr lang="es-ES" dirty="0"/>
              <a:t> </a:t>
            </a:r>
            <a:r>
              <a:rPr lang="es-ES" dirty="0" err="1"/>
              <a:t>the</a:t>
            </a:r>
            <a:r>
              <a:rPr lang="es-ES" dirty="0"/>
              <a:t> future </a:t>
            </a:r>
            <a:r>
              <a:rPr lang="es-ES" dirty="0" err="1"/>
              <a:t>with</a:t>
            </a:r>
            <a:r>
              <a:rPr lang="es-ES" dirty="0"/>
              <a:t> </a:t>
            </a:r>
            <a:r>
              <a:rPr lang="es-ES" dirty="0" err="1"/>
              <a:t>the</a:t>
            </a:r>
            <a:r>
              <a:rPr lang="es-ES" dirty="0"/>
              <a:t> </a:t>
            </a:r>
            <a:r>
              <a:rPr lang="es-ES" dirty="0" err="1"/>
              <a:t>help</a:t>
            </a:r>
            <a:r>
              <a:rPr lang="es-ES" dirty="0"/>
              <a:t> </a:t>
            </a:r>
            <a:r>
              <a:rPr lang="es-ES" dirty="0" err="1"/>
              <a:t>of</a:t>
            </a:r>
            <a:r>
              <a:rPr lang="es-ES" dirty="0"/>
              <a:t> a SARIMA </a:t>
            </a:r>
            <a:r>
              <a:rPr lang="es-ES" dirty="0" err="1"/>
              <a:t>model</a:t>
            </a:r>
            <a:r>
              <a:rPr lang="es-ES" dirty="0"/>
              <a:t>?</a:t>
            </a:r>
          </a:p>
        </p:txBody>
      </p:sp>
    </p:spTree>
    <p:extLst>
      <p:ext uri="{BB962C8B-B14F-4D97-AF65-F5344CB8AC3E}">
        <p14:creationId xmlns:p14="http://schemas.microsoft.com/office/powerpoint/2010/main" val="248414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ETS for the yellow cab company profit – G2M insight for cab investment firm</a:t>
            </a:r>
            <a:endParaRPr lang="en-US" sz="2400" dirty="0"/>
          </a:p>
        </p:txBody>
      </p:sp>
      <p:sp>
        <p:nvSpPr>
          <p:cNvPr id="11" name="CuadroTexto 10">
            <a:extLst>
              <a:ext uri="{FF2B5EF4-FFF2-40B4-BE49-F238E27FC236}">
                <a16:creationId xmlns:a16="http://schemas.microsoft.com/office/drawing/2014/main" id="{6B1D164A-D4A8-DE11-BEFD-0C805A0D7211}"/>
              </a:ext>
            </a:extLst>
          </p:cNvPr>
          <p:cNvSpPr txBox="1"/>
          <p:nvPr/>
        </p:nvSpPr>
        <p:spPr>
          <a:xfrm>
            <a:off x="9258300" y="4436915"/>
            <a:ext cx="2725016" cy="1477328"/>
          </a:xfrm>
          <a:prstGeom prst="rect">
            <a:avLst/>
          </a:prstGeom>
          <a:noFill/>
        </p:spPr>
        <p:txBody>
          <a:bodyPr wrap="square" rtlCol="0">
            <a:spAutoFit/>
          </a:bodyPr>
          <a:lstStyle/>
          <a:p>
            <a:r>
              <a:rPr lang="es-ES" dirty="0" err="1">
                <a:latin typeface="Rockwell" panose="02060603020205020403" pitchFamily="18" charset="0"/>
              </a:rPr>
              <a:t>Above</a:t>
            </a:r>
            <a:r>
              <a:rPr lang="es-ES" dirty="0">
                <a:latin typeface="Rockwell" panose="02060603020205020403" pitchFamily="18" charset="0"/>
              </a:rPr>
              <a:t> </a:t>
            </a:r>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plotted</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seasonal</a:t>
            </a:r>
            <a:r>
              <a:rPr lang="es-ES" dirty="0">
                <a:latin typeface="Rockwell" panose="02060603020205020403" pitchFamily="18" charset="0"/>
              </a:rPr>
              <a:t> </a:t>
            </a:r>
            <a:r>
              <a:rPr lang="es-ES" dirty="0" err="1">
                <a:latin typeface="Rockwell" panose="02060603020205020403" pitchFamily="18" charset="0"/>
              </a:rPr>
              <a:t>component</a:t>
            </a:r>
            <a:r>
              <a:rPr lang="es-ES" dirty="0">
                <a:latin typeface="Rockwell" panose="02060603020205020403" pitchFamily="18" charset="0"/>
              </a:rPr>
              <a:t>, and </a:t>
            </a:r>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detected</a:t>
            </a:r>
            <a:r>
              <a:rPr lang="es-ES" dirty="0">
                <a:latin typeface="Rockwell" panose="02060603020205020403" pitchFamily="18" charset="0"/>
              </a:rPr>
              <a:t> </a:t>
            </a:r>
            <a:r>
              <a:rPr lang="es-ES" dirty="0" err="1">
                <a:latin typeface="Rockwell" panose="02060603020205020403" pitchFamily="18" charset="0"/>
              </a:rPr>
              <a:t>an</a:t>
            </a:r>
            <a:r>
              <a:rPr lang="es-ES" dirty="0">
                <a:latin typeface="Rockwell" panose="02060603020205020403" pitchFamily="18" charset="0"/>
              </a:rPr>
              <a:t> </a:t>
            </a:r>
            <a:r>
              <a:rPr lang="es-ES" dirty="0" err="1">
                <a:latin typeface="Rockwell" panose="02060603020205020403" pitchFamily="18" charset="0"/>
              </a:rPr>
              <a:t>additional</a:t>
            </a:r>
            <a:r>
              <a:rPr lang="es-ES" dirty="0">
                <a:latin typeface="Rockwell" panose="02060603020205020403" pitchFamily="18" charset="0"/>
              </a:rPr>
              <a:t> </a:t>
            </a:r>
            <a:r>
              <a:rPr lang="es-ES" dirty="0" err="1">
                <a:latin typeface="Rockwell" panose="02060603020205020403" pitchFamily="18" charset="0"/>
              </a:rPr>
              <a:t>weekly</a:t>
            </a:r>
            <a:r>
              <a:rPr lang="es-ES" dirty="0">
                <a:latin typeface="Rockwell" panose="02060603020205020403" pitchFamily="18" charset="0"/>
              </a:rPr>
              <a:t> </a:t>
            </a:r>
            <a:r>
              <a:rPr lang="es-ES" dirty="0" err="1">
                <a:latin typeface="Rockwell" panose="02060603020205020403" pitchFamily="18" charset="0"/>
              </a:rPr>
              <a:t>seasonality</a:t>
            </a:r>
            <a:r>
              <a:rPr lang="es-ES" dirty="0">
                <a:latin typeface="Rockwell" panose="02060603020205020403" pitchFamily="18" charset="0"/>
              </a:rPr>
              <a:t>.</a:t>
            </a:r>
          </a:p>
        </p:txBody>
      </p:sp>
      <p:pic>
        <p:nvPicPr>
          <p:cNvPr id="11266" name="Picture 2">
            <a:extLst>
              <a:ext uri="{FF2B5EF4-FFF2-40B4-BE49-F238E27FC236}">
                <a16:creationId xmlns:a16="http://schemas.microsoft.com/office/drawing/2014/main" id="{D36F7CDB-6C29-687E-ED20-F8E21E855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2" y="1576781"/>
            <a:ext cx="8776854" cy="496083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55DCD3B-A871-F287-95D5-5AC9F9811D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7204" y="1859972"/>
            <a:ext cx="2976112" cy="208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60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Profit forecast using SARIMA – G2M insight for cab investment firm</a:t>
            </a:r>
            <a:endParaRPr lang="en-US" sz="2400" dirty="0"/>
          </a:p>
        </p:txBody>
      </p:sp>
      <p:sp>
        <p:nvSpPr>
          <p:cNvPr id="11" name="CuadroTexto 10">
            <a:extLst>
              <a:ext uri="{FF2B5EF4-FFF2-40B4-BE49-F238E27FC236}">
                <a16:creationId xmlns:a16="http://schemas.microsoft.com/office/drawing/2014/main" id="{6B1D164A-D4A8-DE11-BEFD-0C805A0D7211}"/>
              </a:ext>
            </a:extLst>
          </p:cNvPr>
          <p:cNvSpPr txBox="1"/>
          <p:nvPr/>
        </p:nvSpPr>
        <p:spPr>
          <a:xfrm>
            <a:off x="9154391" y="2171697"/>
            <a:ext cx="2353541" cy="1754326"/>
          </a:xfrm>
          <a:prstGeom prst="rect">
            <a:avLst/>
          </a:prstGeom>
          <a:noFill/>
        </p:spPr>
        <p:txBody>
          <a:bodyPr wrap="square" rtlCol="0">
            <a:spAutoFit/>
          </a:bodyPr>
          <a:lstStyle/>
          <a:p>
            <a:r>
              <a:rPr lang="es-ES" dirty="0" err="1">
                <a:latin typeface="Rockwell" panose="02060603020205020403" pitchFamily="18" charset="0"/>
              </a:rPr>
              <a:t>Our</a:t>
            </a:r>
            <a:r>
              <a:rPr lang="es-ES" dirty="0">
                <a:latin typeface="Rockwell" panose="02060603020205020403" pitchFamily="18" charset="0"/>
              </a:rPr>
              <a:t> </a:t>
            </a:r>
            <a:r>
              <a:rPr lang="es-ES" dirty="0" err="1">
                <a:latin typeface="Rockwell" panose="02060603020205020403" pitchFamily="18" charset="0"/>
              </a:rPr>
              <a:t>model</a:t>
            </a:r>
            <a:r>
              <a:rPr lang="es-ES" dirty="0">
                <a:latin typeface="Rockwell" panose="02060603020205020403" pitchFamily="18" charset="0"/>
              </a:rPr>
              <a:t> </a:t>
            </a:r>
            <a:r>
              <a:rPr lang="es-ES" dirty="0" err="1">
                <a:latin typeface="Rockwell" panose="02060603020205020403" pitchFamily="18" charset="0"/>
              </a:rPr>
              <a:t>detects</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7 </a:t>
            </a:r>
            <a:r>
              <a:rPr lang="es-ES" dirty="0" err="1">
                <a:latin typeface="Rockwell" panose="02060603020205020403" pitchFamily="18" charset="0"/>
              </a:rPr>
              <a:t>days</a:t>
            </a:r>
            <a:r>
              <a:rPr lang="es-ES" dirty="0">
                <a:latin typeface="Rockwell" panose="02060603020205020403" pitchFamily="18" charset="0"/>
              </a:rPr>
              <a:t> </a:t>
            </a:r>
            <a:r>
              <a:rPr lang="es-ES" dirty="0" err="1">
                <a:latin typeface="Rockwell" panose="02060603020205020403" pitchFamily="18" charset="0"/>
              </a:rPr>
              <a:t>seasonality</a:t>
            </a:r>
            <a:r>
              <a:rPr lang="es-ES" dirty="0">
                <a:latin typeface="Rockwell" panose="02060603020205020403" pitchFamily="18" charset="0"/>
              </a:rPr>
              <a:t> </a:t>
            </a:r>
            <a:r>
              <a:rPr lang="es-ES" dirty="0" err="1">
                <a:latin typeface="Rockwell" panose="02060603020205020403" pitchFamily="18" charset="0"/>
              </a:rPr>
              <a:t>but</a:t>
            </a:r>
            <a:r>
              <a:rPr lang="es-ES" dirty="0">
                <a:latin typeface="Rockwell" panose="02060603020205020403" pitchFamily="18" charset="0"/>
              </a:rPr>
              <a:t> </a:t>
            </a:r>
            <a:r>
              <a:rPr lang="es-ES" dirty="0" err="1">
                <a:latin typeface="Rockwell" panose="02060603020205020403" pitchFamily="18" charset="0"/>
              </a:rPr>
              <a:t>it</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t>
            </a:r>
            <a:r>
              <a:rPr lang="es-ES" dirty="0" err="1">
                <a:latin typeface="Rockwell" panose="02060603020205020403" pitchFamily="18" charset="0"/>
              </a:rPr>
              <a:t>completely</a:t>
            </a:r>
            <a:r>
              <a:rPr lang="es-ES" dirty="0">
                <a:latin typeface="Rockwell" panose="02060603020205020403" pitchFamily="18" charset="0"/>
              </a:rPr>
              <a:t> </a:t>
            </a:r>
            <a:r>
              <a:rPr lang="es-ES" dirty="0" err="1">
                <a:latin typeface="Rockwell" panose="02060603020205020403" pitchFamily="18" charset="0"/>
              </a:rPr>
              <a:t>ignoring</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annual</a:t>
            </a:r>
            <a:r>
              <a:rPr lang="es-ES" dirty="0">
                <a:latin typeface="Rockwell" panose="02060603020205020403" pitchFamily="18" charset="0"/>
              </a:rPr>
              <a:t> </a:t>
            </a:r>
            <a:r>
              <a:rPr lang="es-ES" dirty="0" err="1">
                <a:latin typeface="Rockwell" panose="02060603020205020403" pitchFamily="18" charset="0"/>
              </a:rPr>
              <a:t>seasonality</a:t>
            </a:r>
            <a:r>
              <a:rPr lang="es-ES" dirty="0">
                <a:latin typeface="Rockwell" panose="02060603020205020403" pitchFamily="18" charset="0"/>
              </a:rPr>
              <a:t>.</a:t>
            </a:r>
          </a:p>
        </p:txBody>
      </p:sp>
      <p:pic>
        <p:nvPicPr>
          <p:cNvPr id="12290" name="Picture 2">
            <a:extLst>
              <a:ext uri="{FF2B5EF4-FFF2-40B4-BE49-F238E27FC236}">
                <a16:creationId xmlns:a16="http://schemas.microsoft.com/office/drawing/2014/main" id="{6CDB4671-E702-F588-8A62-D9841AC59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0" y="1581302"/>
            <a:ext cx="9028401" cy="471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25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Profit forecast using SARIMA with Fourier terms – G2M insight for cab investment firm</a:t>
            </a:r>
            <a:endParaRPr lang="en-US" sz="2400" dirty="0"/>
          </a:p>
        </p:txBody>
      </p:sp>
      <p:sp>
        <p:nvSpPr>
          <p:cNvPr id="11" name="CuadroTexto 10">
            <a:extLst>
              <a:ext uri="{FF2B5EF4-FFF2-40B4-BE49-F238E27FC236}">
                <a16:creationId xmlns:a16="http://schemas.microsoft.com/office/drawing/2014/main" id="{6B1D164A-D4A8-DE11-BEFD-0C805A0D7211}"/>
              </a:ext>
            </a:extLst>
          </p:cNvPr>
          <p:cNvSpPr txBox="1"/>
          <p:nvPr/>
        </p:nvSpPr>
        <p:spPr>
          <a:xfrm>
            <a:off x="9154391" y="2171697"/>
            <a:ext cx="2353541" cy="1200329"/>
          </a:xfrm>
          <a:prstGeom prst="rect">
            <a:avLst/>
          </a:prstGeom>
          <a:noFill/>
        </p:spPr>
        <p:txBody>
          <a:bodyPr wrap="square" rtlCol="0">
            <a:spAutoFit/>
          </a:bodyPr>
          <a:lstStyle/>
          <a:p>
            <a:r>
              <a:rPr lang="es-ES" dirty="0" err="1">
                <a:latin typeface="Rockwell" panose="02060603020205020403" pitchFamily="18" charset="0"/>
              </a:rPr>
              <a:t>Our</a:t>
            </a:r>
            <a:r>
              <a:rPr lang="es-ES" dirty="0">
                <a:latin typeface="Rockwell" panose="02060603020205020403" pitchFamily="18" charset="0"/>
              </a:rPr>
              <a:t> </a:t>
            </a:r>
            <a:r>
              <a:rPr lang="es-ES" dirty="0" err="1">
                <a:latin typeface="Rockwell" panose="02060603020205020403" pitchFamily="18" charset="0"/>
              </a:rPr>
              <a:t>model</a:t>
            </a:r>
            <a:r>
              <a:rPr lang="es-ES" dirty="0">
                <a:latin typeface="Rockwell" panose="02060603020205020403" pitchFamily="18" charset="0"/>
              </a:rPr>
              <a:t> </a:t>
            </a:r>
            <a:r>
              <a:rPr lang="es-ES" dirty="0" err="1">
                <a:latin typeface="Rockwell" panose="02060603020205020403" pitchFamily="18" charset="0"/>
              </a:rPr>
              <a:t>improved</a:t>
            </a:r>
            <a:r>
              <a:rPr lang="es-ES" dirty="0">
                <a:latin typeface="Rockwell" panose="02060603020205020403" pitchFamily="18" charset="0"/>
              </a:rPr>
              <a:t> a </a:t>
            </a:r>
            <a:r>
              <a:rPr lang="es-ES" dirty="0" err="1">
                <a:latin typeface="Rockwell" panose="02060603020205020403" pitchFamily="18" charset="0"/>
              </a:rPr>
              <a:t>little</a:t>
            </a:r>
            <a:r>
              <a:rPr lang="es-ES" dirty="0">
                <a:latin typeface="Rockwell" panose="02060603020205020403" pitchFamily="18" charset="0"/>
              </a:rPr>
              <a:t> </a:t>
            </a:r>
            <a:r>
              <a:rPr lang="es-ES" dirty="0" err="1">
                <a:latin typeface="Rockwell" panose="02060603020205020403" pitchFamily="18" charset="0"/>
              </a:rPr>
              <a:t>but</a:t>
            </a:r>
            <a:r>
              <a:rPr lang="es-ES" dirty="0">
                <a:latin typeface="Rockwell" panose="02060603020205020403" pitchFamily="18" charset="0"/>
              </a:rPr>
              <a:t> </a:t>
            </a:r>
            <a:r>
              <a:rPr lang="es-ES" dirty="0" err="1">
                <a:latin typeface="Rockwell" panose="02060603020205020403" pitchFamily="18" charset="0"/>
              </a:rPr>
              <a:t>not</a:t>
            </a:r>
            <a:r>
              <a:rPr lang="es-ES" dirty="0">
                <a:latin typeface="Rockwell" panose="02060603020205020403" pitchFamily="18" charset="0"/>
              </a:rPr>
              <a:t> </a:t>
            </a:r>
            <a:r>
              <a:rPr lang="es-ES" dirty="0" err="1">
                <a:latin typeface="Rockwell" panose="02060603020205020403" pitchFamily="18" charset="0"/>
              </a:rPr>
              <a:t>enought</a:t>
            </a:r>
            <a:r>
              <a:rPr lang="es-ES" dirty="0">
                <a:latin typeface="Rockwell" panose="02060603020205020403" pitchFamily="18" charset="0"/>
              </a:rPr>
              <a:t> </a:t>
            </a:r>
            <a:r>
              <a:rPr lang="es-ES" dirty="0" err="1">
                <a:latin typeface="Rockwell" panose="02060603020205020403" pitchFamily="18" charset="0"/>
              </a:rPr>
              <a:t>to</a:t>
            </a:r>
            <a:r>
              <a:rPr lang="es-ES" dirty="0">
                <a:latin typeface="Rockwell" panose="02060603020205020403" pitchFamily="18" charset="0"/>
              </a:rPr>
              <a:t> </a:t>
            </a:r>
            <a:r>
              <a:rPr lang="es-ES" dirty="0" err="1">
                <a:latin typeface="Rockwell" panose="02060603020205020403" pitchFamily="18" charset="0"/>
              </a:rPr>
              <a:t>make</a:t>
            </a:r>
            <a:r>
              <a:rPr lang="es-ES" dirty="0">
                <a:latin typeface="Rockwell" panose="02060603020205020403" pitchFamily="18" charset="0"/>
              </a:rPr>
              <a:t> </a:t>
            </a:r>
            <a:r>
              <a:rPr lang="es-ES" dirty="0" err="1">
                <a:latin typeface="Rockwell" panose="02060603020205020403" pitchFamily="18" charset="0"/>
              </a:rPr>
              <a:t>any</a:t>
            </a:r>
            <a:r>
              <a:rPr lang="es-ES" dirty="0">
                <a:latin typeface="Rockwell" panose="02060603020205020403" pitchFamily="18" charset="0"/>
              </a:rPr>
              <a:t> </a:t>
            </a:r>
            <a:r>
              <a:rPr lang="es-ES" dirty="0" err="1">
                <a:latin typeface="Rockwell" panose="02060603020205020403" pitchFamily="18" charset="0"/>
              </a:rPr>
              <a:t>prediction</a:t>
            </a:r>
            <a:r>
              <a:rPr lang="es-ES" dirty="0">
                <a:latin typeface="Rockwell" panose="02060603020205020403" pitchFamily="18" charset="0"/>
              </a:rPr>
              <a:t>. </a:t>
            </a:r>
          </a:p>
        </p:txBody>
      </p:sp>
      <p:pic>
        <p:nvPicPr>
          <p:cNvPr id="13314" name="Picture 2">
            <a:extLst>
              <a:ext uri="{FF2B5EF4-FFF2-40B4-BE49-F238E27FC236}">
                <a16:creationId xmlns:a16="http://schemas.microsoft.com/office/drawing/2014/main" id="{BADF0505-94E3-87C4-A720-BBBBF00BD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97" y="1626611"/>
            <a:ext cx="866775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1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Revenue growth – G2M insight for cab investment firm</a:t>
            </a:r>
            <a:endParaRPr lang="en-US" sz="2400" dirty="0"/>
          </a:p>
        </p:txBody>
      </p:sp>
      <p:sp>
        <p:nvSpPr>
          <p:cNvPr id="11" name="CuadroTexto 10">
            <a:extLst>
              <a:ext uri="{FF2B5EF4-FFF2-40B4-BE49-F238E27FC236}">
                <a16:creationId xmlns:a16="http://schemas.microsoft.com/office/drawing/2014/main" id="{6B1D164A-D4A8-DE11-BEFD-0C805A0D7211}"/>
              </a:ext>
            </a:extLst>
          </p:cNvPr>
          <p:cNvSpPr txBox="1"/>
          <p:nvPr/>
        </p:nvSpPr>
        <p:spPr>
          <a:xfrm>
            <a:off x="7595754" y="2041811"/>
            <a:ext cx="3231573" cy="1477328"/>
          </a:xfrm>
          <a:prstGeom prst="rect">
            <a:avLst/>
          </a:prstGeom>
          <a:noFill/>
        </p:spPr>
        <p:txBody>
          <a:bodyPr wrap="square" rtlCol="0">
            <a:spAutoFit/>
          </a:bodyPr>
          <a:lstStyle/>
          <a:p>
            <a:r>
              <a:rPr lang="es-ES" dirty="0" err="1">
                <a:latin typeface="Rockwell" panose="02060603020205020403" pitchFamily="18" charset="0"/>
              </a:rPr>
              <a:t>Despite</a:t>
            </a:r>
            <a:r>
              <a:rPr lang="es-ES" dirty="0">
                <a:latin typeface="Rockwell" panose="02060603020205020403" pitchFamily="18" charset="0"/>
              </a:rPr>
              <a:t> 2018 </a:t>
            </a:r>
            <a:r>
              <a:rPr lang="es-ES" dirty="0" err="1">
                <a:latin typeface="Rockwell" panose="02060603020205020403" pitchFamily="18" charset="0"/>
              </a:rPr>
              <a:t>being</a:t>
            </a:r>
            <a:r>
              <a:rPr lang="es-ES" dirty="0">
                <a:latin typeface="Rockwell" panose="02060603020205020403" pitchFamily="18" charset="0"/>
              </a:rPr>
              <a:t> a </a:t>
            </a:r>
            <a:r>
              <a:rPr lang="es-ES" dirty="0" err="1">
                <a:latin typeface="Rockwell" panose="02060603020205020403" pitchFamily="18" charset="0"/>
              </a:rPr>
              <a:t>bad</a:t>
            </a:r>
            <a:r>
              <a:rPr lang="es-ES" dirty="0">
                <a:latin typeface="Rockwell" panose="02060603020205020403" pitchFamily="18" charset="0"/>
              </a:rPr>
              <a:t> </a:t>
            </a:r>
            <a:r>
              <a:rPr lang="es-ES" dirty="0" err="1">
                <a:latin typeface="Rockwell" panose="02060603020205020403" pitchFamily="18" charset="0"/>
              </a:rPr>
              <a:t>year</a:t>
            </a:r>
            <a:r>
              <a:rPr lang="es-ES" dirty="0">
                <a:latin typeface="Rockwell" panose="02060603020205020403" pitchFamily="18" charset="0"/>
              </a:rPr>
              <a:t> </a:t>
            </a:r>
            <a:r>
              <a:rPr lang="es-ES" dirty="0" err="1">
                <a:latin typeface="Rockwell" panose="02060603020205020403" pitchFamily="18" charset="0"/>
              </a:rPr>
              <a:t>for</a:t>
            </a:r>
            <a:r>
              <a:rPr lang="es-ES" dirty="0">
                <a:latin typeface="Rockwell" panose="02060603020205020403" pitchFamily="18" charset="0"/>
              </a:rPr>
              <a:t> </a:t>
            </a:r>
            <a:r>
              <a:rPr lang="es-ES" dirty="0" err="1">
                <a:latin typeface="Rockwell" panose="02060603020205020403" pitchFamily="18" charset="0"/>
              </a:rPr>
              <a:t>both</a:t>
            </a:r>
            <a:r>
              <a:rPr lang="es-ES" dirty="0">
                <a:latin typeface="Rockwell" panose="02060603020205020403" pitchFamily="18" charset="0"/>
              </a:rPr>
              <a:t>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companies</a:t>
            </a:r>
            <a:r>
              <a:rPr lang="es-ES" dirty="0">
                <a:latin typeface="Rockwell" panose="02060603020205020403" pitchFamily="18" charset="0"/>
              </a:rPr>
              <a:t>, </a:t>
            </a:r>
            <a:r>
              <a:rPr lang="es-ES" dirty="0" err="1">
                <a:latin typeface="Rockwell" panose="02060603020205020403" pitchFamily="18" charset="0"/>
              </a:rPr>
              <a:t>Yellow</a:t>
            </a:r>
            <a:r>
              <a:rPr lang="es-ES" dirty="0">
                <a:latin typeface="Rockwell" panose="02060603020205020403" pitchFamily="18" charset="0"/>
              </a:rPr>
              <a:t>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revenue</a:t>
            </a:r>
            <a:r>
              <a:rPr lang="es-ES" dirty="0">
                <a:latin typeface="Rockwell" panose="02060603020205020403" pitchFamily="18" charset="0"/>
              </a:rPr>
              <a:t> </a:t>
            </a:r>
            <a:r>
              <a:rPr lang="es-ES" dirty="0" err="1">
                <a:latin typeface="Rockwell" panose="02060603020205020403" pitchFamily="18" charset="0"/>
              </a:rPr>
              <a:t>growth</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t>
            </a:r>
            <a:r>
              <a:rPr lang="es-ES" dirty="0" err="1">
                <a:latin typeface="Rockwell" panose="02060603020205020403" pitchFamily="18" charset="0"/>
              </a:rPr>
              <a:t>still</a:t>
            </a:r>
            <a:r>
              <a:rPr lang="es-ES" dirty="0">
                <a:latin typeface="Rockwell" panose="02060603020205020403" pitchFamily="18" charset="0"/>
              </a:rPr>
              <a:t> </a:t>
            </a:r>
            <a:r>
              <a:rPr lang="es-ES" dirty="0" err="1">
                <a:latin typeface="Rockwell" panose="02060603020205020403" pitchFamily="18" charset="0"/>
              </a:rPr>
              <a:t>higher</a:t>
            </a:r>
            <a:r>
              <a:rPr lang="es-ES" dirty="0">
                <a:latin typeface="Rockwell" panose="02060603020205020403" pitchFamily="18" charset="0"/>
              </a:rPr>
              <a:t> </a:t>
            </a:r>
            <a:r>
              <a:rPr lang="es-ES" dirty="0" err="1">
                <a:latin typeface="Rockwell" panose="02060603020205020403" pitchFamily="18" charset="0"/>
              </a:rPr>
              <a:t>than</a:t>
            </a:r>
            <a:r>
              <a:rPr lang="es-ES" dirty="0">
                <a:latin typeface="Rockwell" panose="02060603020205020403" pitchFamily="18" charset="0"/>
              </a:rPr>
              <a:t> Pink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revenue</a:t>
            </a:r>
            <a:r>
              <a:rPr lang="es-ES" dirty="0">
                <a:latin typeface="Rockwell" panose="02060603020205020403" pitchFamily="18" charset="0"/>
              </a:rPr>
              <a:t>.</a:t>
            </a:r>
            <a:r>
              <a:rPr lang="es-ES" dirty="0"/>
              <a:t> </a:t>
            </a:r>
          </a:p>
        </p:txBody>
      </p:sp>
      <p:pic>
        <p:nvPicPr>
          <p:cNvPr id="3" name="Imagen 2">
            <a:extLst>
              <a:ext uri="{FF2B5EF4-FFF2-40B4-BE49-F238E27FC236}">
                <a16:creationId xmlns:a16="http://schemas.microsoft.com/office/drawing/2014/main" id="{BAC86D91-9480-88C3-FA73-5FFE0343AD17}"/>
              </a:ext>
            </a:extLst>
          </p:cNvPr>
          <p:cNvPicPr>
            <a:picLocks noChangeAspect="1"/>
          </p:cNvPicPr>
          <p:nvPr/>
        </p:nvPicPr>
        <p:blipFill>
          <a:blip r:embed="rId2"/>
          <a:stretch>
            <a:fillRect/>
          </a:stretch>
        </p:blipFill>
        <p:spPr>
          <a:xfrm>
            <a:off x="888423" y="2041811"/>
            <a:ext cx="6020640" cy="943107"/>
          </a:xfrm>
          <a:prstGeom prst="rect">
            <a:avLst/>
          </a:prstGeom>
        </p:spPr>
      </p:pic>
      <p:pic>
        <p:nvPicPr>
          <p:cNvPr id="6" name="Imagen 5">
            <a:extLst>
              <a:ext uri="{FF2B5EF4-FFF2-40B4-BE49-F238E27FC236}">
                <a16:creationId xmlns:a16="http://schemas.microsoft.com/office/drawing/2014/main" id="{36F91DBD-55D3-E80C-6502-E74E23FEFA04}"/>
              </a:ext>
            </a:extLst>
          </p:cNvPr>
          <p:cNvPicPr>
            <a:picLocks noChangeAspect="1"/>
          </p:cNvPicPr>
          <p:nvPr/>
        </p:nvPicPr>
        <p:blipFill>
          <a:blip r:embed="rId3"/>
          <a:stretch>
            <a:fillRect/>
          </a:stretch>
        </p:blipFill>
        <p:spPr>
          <a:xfrm>
            <a:off x="1070740" y="3655129"/>
            <a:ext cx="5582429" cy="695422"/>
          </a:xfrm>
          <a:prstGeom prst="rect">
            <a:avLst/>
          </a:prstGeom>
        </p:spPr>
      </p:pic>
    </p:spTree>
    <p:extLst>
      <p:ext uri="{BB962C8B-B14F-4D97-AF65-F5344CB8AC3E}">
        <p14:creationId xmlns:p14="http://schemas.microsoft.com/office/powerpoint/2010/main" val="39309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Recommendation – G2M insight for cab investment firm</a:t>
            </a:r>
            <a:endParaRPr lang="en-US" sz="2400" dirty="0"/>
          </a:p>
        </p:txBody>
      </p:sp>
      <p:sp>
        <p:nvSpPr>
          <p:cNvPr id="11" name="CuadroTexto 10">
            <a:extLst>
              <a:ext uri="{FF2B5EF4-FFF2-40B4-BE49-F238E27FC236}">
                <a16:creationId xmlns:a16="http://schemas.microsoft.com/office/drawing/2014/main" id="{6B1D164A-D4A8-DE11-BEFD-0C805A0D7211}"/>
              </a:ext>
            </a:extLst>
          </p:cNvPr>
          <p:cNvSpPr txBox="1"/>
          <p:nvPr/>
        </p:nvSpPr>
        <p:spPr>
          <a:xfrm>
            <a:off x="649432" y="1963882"/>
            <a:ext cx="10494818" cy="4524315"/>
          </a:xfrm>
          <a:prstGeom prst="rect">
            <a:avLst/>
          </a:prstGeom>
          <a:noFill/>
        </p:spPr>
        <p:txBody>
          <a:bodyPr wrap="square" rtlCol="0">
            <a:spAutoFit/>
          </a:bodyPr>
          <a:lstStyle/>
          <a:p>
            <a:pPr rtl="0"/>
            <a:r>
              <a:rPr lang="en-US" sz="1800" dirty="0">
                <a:latin typeface="Rockwell" panose="02060603020205020403" pitchFamily="18" charset="0"/>
              </a:rPr>
              <a:t>Summary </a:t>
            </a:r>
            <a:r>
              <a:rPr lang="en-US" dirty="0">
                <a:latin typeface="Rockwell" panose="02060603020205020403" pitchFamily="18" charset="0"/>
              </a:rPr>
              <a:t>:</a:t>
            </a:r>
          </a:p>
          <a:p>
            <a:pPr rtl="0"/>
            <a:endParaRPr lang="en-US" dirty="0">
              <a:latin typeface="Rockwell" panose="02060603020205020403" pitchFamily="18" charset="0"/>
            </a:endParaRPr>
          </a:p>
          <a:p>
            <a:pPr rtl="0">
              <a:buFont typeface="+mj-lt"/>
              <a:buAutoNum type="arabicPeriod"/>
            </a:pPr>
            <a:r>
              <a:rPr lang="en-US" dirty="0">
                <a:latin typeface="Rockwell" panose="02060603020205020403" pitchFamily="18" charset="0"/>
              </a:rPr>
              <a:t> Yellow cab company has 2 times the customer reach of the Pink cab company over the entire</a:t>
            </a:r>
          </a:p>
          <a:p>
            <a:pPr rtl="0"/>
            <a:r>
              <a:rPr lang="en-US" dirty="0">
                <a:latin typeface="Rockwell" panose="02060603020205020403" pitchFamily="18" charset="0"/>
              </a:rPr>
              <a:t>     year.</a:t>
            </a:r>
          </a:p>
          <a:p>
            <a:pPr rtl="0"/>
            <a:endParaRPr lang="en-US" dirty="0">
              <a:latin typeface="Rockwell" panose="02060603020205020403" pitchFamily="18" charset="0"/>
            </a:endParaRPr>
          </a:p>
          <a:p>
            <a:pPr rtl="0"/>
            <a:r>
              <a:rPr lang="en-US" dirty="0">
                <a:latin typeface="Rockwell" panose="02060603020205020403" pitchFamily="18" charset="0"/>
              </a:rPr>
              <a:t>2. Yellow cab company has 3 times the Pink cab company preference for all ages (18-65).</a:t>
            </a:r>
          </a:p>
          <a:p>
            <a:pPr rtl="0"/>
            <a:endParaRPr lang="en-US" dirty="0">
              <a:latin typeface="Rockwell" panose="02060603020205020403" pitchFamily="18" charset="0"/>
            </a:endParaRPr>
          </a:p>
          <a:p>
            <a:pPr rtl="0"/>
            <a:r>
              <a:rPr lang="en-US" dirty="0">
                <a:latin typeface="Rockwell" panose="02060603020205020403" pitchFamily="18" charset="0"/>
              </a:rPr>
              <a:t>3. The total profit of the Yellow cab company is 8 times the Pink cab's profit.</a:t>
            </a:r>
          </a:p>
          <a:p>
            <a:pPr rtl="0"/>
            <a:endParaRPr lang="en-US" dirty="0">
              <a:latin typeface="Rockwell" panose="02060603020205020403" pitchFamily="18" charset="0"/>
            </a:endParaRPr>
          </a:p>
          <a:p>
            <a:pPr rtl="0"/>
            <a:r>
              <a:rPr lang="en-US" dirty="0">
                <a:latin typeface="Rockwell" panose="02060603020205020403" pitchFamily="18" charset="0"/>
              </a:rPr>
              <a:t>4. Yellow cab company dominates over cities like San Francisco and New York (top in number of users and relative users). </a:t>
            </a:r>
          </a:p>
          <a:p>
            <a:pPr rtl="0"/>
            <a:endParaRPr lang="en-US" dirty="0">
              <a:latin typeface="Rockwell" panose="02060603020205020403" pitchFamily="18" charset="0"/>
            </a:endParaRPr>
          </a:p>
          <a:p>
            <a:pPr rtl="0"/>
            <a:r>
              <a:rPr lang="en-US" dirty="0">
                <a:latin typeface="Rockwell" panose="02060603020205020403" pitchFamily="18" charset="0"/>
              </a:rPr>
              <a:t>5. Despite both companies losing profit in 2018, Yellow cab revenue growth is still higher.</a:t>
            </a:r>
          </a:p>
          <a:p>
            <a:pPr rtl="0"/>
            <a:endParaRPr lang="en-US" dirty="0">
              <a:latin typeface="Rockwell" panose="02060603020205020403" pitchFamily="18" charset="0"/>
            </a:endParaRPr>
          </a:p>
          <a:p>
            <a:pPr rtl="0"/>
            <a:r>
              <a:rPr lang="en-US" dirty="0">
                <a:latin typeface="Rockwell" panose="02060603020205020403" pitchFamily="18" charset="0"/>
              </a:rPr>
              <a:t>According to this information we recommend Yellow cab company for investment.</a:t>
            </a:r>
          </a:p>
          <a:p>
            <a:pPr rtl="0"/>
            <a:endParaRPr lang="en-US" dirty="0">
              <a:latin typeface="Rockwell" panose="02060603020205020403" pitchFamily="18" charset="0"/>
            </a:endParaRPr>
          </a:p>
        </p:txBody>
      </p:sp>
    </p:spTree>
    <p:extLst>
      <p:ext uri="{BB962C8B-B14F-4D97-AF65-F5344CB8AC3E}">
        <p14:creationId xmlns:p14="http://schemas.microsoft.com/office/powerpoint/2010/main" val="18897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5EC71-DDFB-2CD3-33BE-15DA93CEB532}"/>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0AE3EFC8-F5B7-6CC9-2843-6C7CDDA908A3}"/>
              </a:ext>
            </a:extLst>
          </p:cNvPr>
          <p:cNvSpPr>
            <a:spLocks noGrp="1"/>
          </p:cNvSpPr>
          <p:nvPr>
            <p:ph idx="1"/>
          </p:nvPr>
        </p:nvSpPr>
        <p:spPr/>
        <p:txBody>
          <a:bodyPr>
            <a:normAutofit lnSpcReduction="10000"/>
          </a:bodyPr>
          <a:lstStyle/>
          <a:p>
            <a:r>
              <a:rPr lang="en-US" sz="2400" dirty="0">
                <a:latin typeface="Rockwell" panose="02060603020205020403" pitchFamily="18" charset="0"/>
              </a:rPr>
              <a:t>XYZ is a private firm in US. Due to remarkable growth in the Cab Industry in last few years, it is planning for an investment in Cab industry, they want to understand the market before taking a final decision.</a:t>
            </a:r>
          </a:p>
          <a:p>
            <a:r>
              <a:rPr lang="en-US" sz="2400" dirty="0">
                <a:latin typeface="Rockwell" panose="02060603020205020403" pitchFamily="18" charset="0"/>
              </a:rPr>
              <a:t>Objective:  Transform the data provided into useful information in order to identify the best company for investment.</a:t>
            </a:r>
          </a:p>
          <a:p>
            <a:endParaRPr lang="en-US" sz="2400" dirty="0">
              <a:latin typeface="Rockwell" panose="02060603020205020403" pitchFamily="18" charset="0"/>
            </a:endParaRPr>
          </a:p>
          <a:p>
            <a:r>
              <a:rPr lang="en-US" sz="2400" dirty="0">
                <a:latin typeface="Rockwell" panose="02060603020205020403" pitchFamily="18" charset="0"/>
              </a:rPr>
              <a:t>This presentation consists of 3 main parts:</a:t>
            </a:r>
          </a:p>
          <a:p>
            <a:pPr marL="0" indent="0">
              <a:buNone/>
            </a:pPr>
            <a:r>
              <a:rPr lang="en-US" sz="2400" dirty="0">
                <a:latin typeface="Rockwell" panose="02060603020205020403" pitchFamily="18" charset="0"/>
              </a:rPr>
              <a:t>1. Data exploration</a:t>
            </a:r>
          </a:p>
          <a:p>
            <a:pPr marL="0" indent="0">
              <a:buNone/>
            </a:pPr>
            <a:r>
              <a:rPr lang="en-US" sz="2400" dirty="0">
                <a:latin typeface="Rockwell" panose="02060603020205020403" pitchFamily="18" charset="0"/>
              </a:rPr>
              <a:t>2. Profit forecasting</a:t>
            </a:r>
          </a:p>
          <a:p>
            <a:pPr marL="0" indent="0">
              <a:buNone/>
            </a:pPr>
            <a:r>
              <a:rPr lang="en-US" sz="2400" dirty="0">
                <a:latin typeface="Rockwell" panose="02060603020205020403" pitchFamily="18" charset="0"/>
              </a:rPr>
              <a:t>3. Recommendations to take the best decision.</a:t>
            </a:r>
          </a:p>
          <a:p>
            <a:pPr marL="0" indent="0">
              <a:buNone/>
            </a:pPr>
            <a:endParaRPr lang="en-US" sz="2400" dirty="0">
              <a:latin typeface="Rockwell" panose="02060603020205020403" pitchFamily="18" charset="0"/>
            </a:endParaRPr>
          </a:p>
          <a:p>
            <a:pPr marL="0" indent="0">
              <a:buNone/>
            </a:pPr>
            <a:endParaRPr lang="en-US" sz="2400" dirty="0">
              <a:latin typeface="Rockwell" panose="02060603020205020403" pitchFamily="18" charset="0"/>
            </a:endParaRPr>
          </a:p>
        </p:txBody>
      </p:sp>
      <p:sp>
        <p:nvSpPr>
          <p:cNvPr id="4" name="Rectangle 3">
            <a:extLst>
              <a:ext uri="{FF2B5EF4-FFF2-40B4-BE49-F238E27FC236}">
                <a16:creationId xmlns:a16="http://schemas.microsoft.com/office/drawing/2014/main" id="{FEDA1FC8-DA5A-D6E6-9C0C-21CA23955918}"/>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General description – G2M insight for cab investment firm</a:t>
            </a:r>
            <a:endParaRPr lang="en-US" sz="2400" dirty="0"/>
          </a:p>
        </p:txBody>
      </p:sp>
    </p:spTree>
    <p:extLst>
      <p:ext uri="{BB962C8B-B14F-4D97-AF65-F5344CB8AC3E}">
        <p14:creationId xmlns:p14="http://schemas.microsoft.com/office/powerpoint/2010/main" val="3339626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5D6CFE-73ED-385E-A6FC-23E694845FDF}"/>
              </a:ext>
            </a:extLst>
          </p:cNvPr>
          <p:cNvSpPr>
            <a:spLocks noGrp="1"/>
          </p:cNvSpPr>
          <p:nvPr>
            <p:ph idx="1"/>
          </p:nvPr>
        </p:nvSpPr>
        <p:spPr/>
        <p:txBody>
          <a:bodyPr/>
          <a:lstStyle/>
          <a:p>
            <a:r>
              <a:rPr lang="es-ES" sz="2400" dirty="0">
                <a:latin typeface="Rockwell" panose="02060603020205020403" pitchFamily="18" charset="0"/>
              </a:rPr>
              <a:t>Data </a:t>
            </a:r>
            <a:r>
              <a:rPr lang="es-ES" sz="2400" dirty="0" err="1">
                <a:latin typeface="Rockwell" panose="02060603020205020403" pitchFamily="18" charset="0"/>
              </a:rPr>
              <a:t>consists</a:t>
            </a:r>
            <a:r>
              <a:rPr lang="es-ES" sz="2400" dirty="0">
                <a:latin typeface="Rockwell" panose="02060603020205020403" pitchFamily="18" charset="0"/>
              </a:rPr>
              <a:t> </a:t>
            </a:r>
            <a:r>
              <a:rPr lang="es-ES" sz="2400" dirty="0" err="1">
                <a:latin typeface="Rockwell" panose="02060603020205020403" pitchFamily="18" charset="0"/>
              </a:rPr>
              <a:t>of</a:t>
            </a:r>
            <a:r>
              <a:rPr lang="es-ES" sz="2400" dirty="0">
                <a:latin typeface="Rockwell" panose="02060603020205020403" pitchFamily="18" charset="0"/>
              </a:rPr>
              <a:t> 4 .</a:t>
            </a:r>
            <a:r>
              <a:rPr lang="es-ES" sz="2400" dirty="0" err="1">
                <a:latin typeface="Rockwell" panose="02060603020205020403" pitchFamily="18" charset="0"/>
              </a:rPr>
              <a:t>csv</a:t>
            </a:r>
            <a:r>
              <a:rPr lang="es-ES" sz="2400" dirty="0">
                <a:latin typeface="Rockwell" panose="02060603020205020403" pitchFamily="18" charset="0"/>
              </a:rPr>
              <a:t> files </a:t>
            </a:r>
            <a:r>
              <a:rPr lang="es-ES" sz="2400" dirty="0" err="1">
                <a:latin typeface="Rockwell" panose="02060603020205020403" pitchFamily="18" charset="0"/>
              </a:rPr>
              <a:t>containing</a:t>
            </a:r>
            <a:r>
              <a:rPr lang="es-ES" sz="2400" dirty="0">
                <a:latin typeface="Rockwell" panose="02060603020205020403" pitchFamily="18" charset="0"/>
              </a:rPr>
              <a:t> </a:t>
            </a:r>
            <a:r>
              <a:rPr lang="es-ES" sz="2400" dirty="0" err="1">
                <a:latin typeface="Rockwell" panose="02060603020205020403" pitchFamily="18" charset="0"/>
              </a:rPr>
              <a:t>originally</a:t>
            </a:r>
            <a:r>
              <a:rPr lang="es-ES" sz="2400" dirty="0">
                <a:latin typeface="Rockwell" panose="02060603020205020403" pitchFamily="18" charset="0"/>
              </a:rPr>
              <a:t> 14 </a:t>
            </a:r>
            <a:r>
              <a:rPr lang="es-ES" sz="2400" dirty="0" err="1">
                <a:latin typeface="Rockwell" panose="02060603020205020403" pitchFamily="18" charset="0"/>
              </a:rPr>
              <a:t>features</a:t>
            </a:r>
            <a:r>
              <a:rPr lang="es-ES" sz="2400" dirty="0">
                <a:latin typeface="Rockwell" panose="02060603020205020403" pitchFamily="18" charset="0"/>
              </a:rPr>
              <a:t> (</a:t>
            </a:r>
            <a:r>
              <a:rPr lang="es-ES" sz="2400" dirty="0" err="1">
                <a:latin typeface="Rockwell" panose="02060603020205020403" pitchFamily="18" charset="0"/>
              </a:rPr>
              <a:t>timeframe</a:t>
            </a:r>
            <a:r>
              <a:rPr lang="es-ES" sz="2400" dirty="0">
                <a:latin typeface="Rockwell" panose="02060603020205020403" pitchFamily="18" charset="0"/>
              </a:rPr>
              <a:t> Jan-2016 </a:t>
            </a:r>
            <a:r>
              <a:rPr lang="es-ES" sz="2400" dirty="0" err="1">
                <a:latin typeface="Rockwell" panose="02060603020205020403" pitchFamily="18" charset="0"/>
              </a:rPr>
              <a:t>to</a:t>
            </a:r>
            <a:r>
              <a:rPr lang="es-ES" sz="2400" dirty="0">
                <a:latin typeface="Rockwell" panose="02060603020205020403" pitchFamily="18" charset="0"/>
              </a:rPr>
              <a:t> Dec-2018), </a:t>
            </a:r>
            <a:r>
              <a:rPr lang="es-ES" sz="2400" dirty="0" err="1">
                <a:latin typeface="Rockwell" panose="02060603020205020403" pitchFamily="18" charset="0"/>
              </a:rPr>
              <a:t>here</a:t>
            </a:r>
            <a:r>
              <a:rPr lang="es-ES" sz="2400" dirty="0">
                <a:latin typeface="Rockwell" panose="02060603020205020403" pitchFamily="18" charset="0"/>
              </a:rPr>
              <a:t> </a:t>
            </a:r>
            <a:r>
              <a:rPr lang="es-ES" sz="2400" dirty="0" err="1">
                <a:latin typeface="Rockwell" panose="02060603020205020403" pitchFamily="18" charset="0"/>
              </a:rPr>
              <a:t>is</a:t>
            </a:r>
            <a:r>
              <a:rPr lang="es-ES" sz="2400" dirty="0">
                <a:latin typeface="Rockwell" panose="02060603020205020403" pitchFamily="18" charset="0"/>
              </a:rPr>
              <a:t> a </a:t>
            </a:r>
            <a:r>
              <a:rPr lang="es-ES" sz="2400" dirty="0" err="1">
                <a:latin typeface="Rockwell" panose="02060603020205020403" pitchFamily="18" charset="0"/>
              </a:rPr>
              <a:t>sample</a:t>
            </a:r>
            <a:r>
              <a:rPr lang="es-ES" sz="2400" dirty="0">
                <a:latin typeface="Rockwell" panose="02060603020205020403" pitchFamily="18" charset="0"/>
              </a:rPr>
              <a:t> </a:t>
            </a:r>
            <a:r>
              <a:rPr lang="es-ES" sz="2400" dirty="0" err="1">
                <a:latin typeface="Rockwell" panose="02060603020205020403" pitchFamily="18" charset="0"/>
              </a:rPr>
              <a:t>for</a:t>
            </a:r>
            <a:r>
              <a:rPr lang="es-ES" sz="2400" dirty="0">
                <a:latin typeface="Rockwell" panose="02060603020205020403" pitchFamily="18" charset="0"/>
              </a:rPr>
              <a:t> </a:t>
            </a:r>
            <a:r>
              <a:rPr lang="es-ES" sz="2400" dirty="0" err="1">
                <a:latin typeface="Rockwell" panose="02060603020205020403" pitchFamily="18" charset="0"/>
              </a:rPr>
              <a:t>some</a:t>
            </a:r>
            <a:r>
              <a:rPr lang="es-ES" sz="2400" dirty="0">
                <a:latin typeface="Rockwell" panose="02060603020205020403" pitchFamily="18" charset="0"/>
              </a:rPr>
              <a:t> </a:t>
            </a:r>
            <a:r>
              <a:rPr lang="es-ES" sz="2400" dirty="0" err="1">
                <a:latin typeface="Rockwell" panose="02060603020205020403" pitchFamily="18" charset="0"/>
              </a:rPr>
              <a:t>relevant</a:t>
            </a:r>
            <a:r>
              <a:rPr lang="es-ES" sz="2400" dirty="0">
                <a:latin typeface="Rockwell" panose="02060603020205020403" pitchFamily="18" charset="0"/>
              </a:rPr>
              <a:t> </a:t>
            </a:r>
            <a:r>
              <a:rPr lang="es-ES" sz="2400" dirty="0" err="1">
                <a:latin typeface="Rockwell" panose="02060603020205020403" pitchFamily="18" charset="0"/>
              </a:rPr>
              <a:t>features</a:t>
            </a:r>
            <a:r>
              <a:rPr lang="es-ES" sz="2400" dirty="0">
                <a:latin typeface="Rockwell" panose="02060603020205020403" pitchFamily="18" charset="0"/>
              </a:rPr>
              <a:t>:</a:t>
            </a:r>
          </a:p>
          <a:p>
            <a:endParaRPr lang="es-ES" dirty="0"/>
          </a:p>
        </p:txBody>
      </p:sp>
      <p:sp>
        <p:nvSpPr>
          <p:cNvPr id="6" name="Rectangle 3">
            <a:extLst>
              <a:ext uri="{FF2B5EF4-FFF2-40B4-BE49-F238E27FC236}">
                <a16:creationId xmlns:a16="http://schemas.microsoft.com/office/drawing/2014/main" id="{CFEEA8AA-365A-570E-C8DB-1AEC1A4AE819}"/>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Data Exploration – G2M insight for cab investment firm</a:t>
            </a:r>
            <a:endParaRPr lang="en-US" sz="2400" dirty="0"/>
          </a:p>
        </p:txBody>
      </p:sp>
      <p:pic>
        <p:nvPicPr>
          <p:cNvPr id="8" name="Imagen 7">
            <a:extLst>
              <a:ext uri="{FF2B5EF4-FFF2-40B4-BE49-F238E27FC236}">
                <a16:creationId xmlns:a16="http://schemas.microsoft.com/office/drawing/2014/main" id="{B5308EAA-5C58-6DD1-A80F-4359871768A6}"/>
              </a:ext>
            </a:extLst>
          </p:cNvPr>
          <p:cNvPicPr>
            <a:picLocks noChangeAspect="1"/>
          </p:cNvPicPr>
          <p:nvPr/>
        </p:nvPicPr>
        <p:blipFill>
          <a:blip r:embed="rId2"/>
          <a:stretch>
            <a:fillRect/>
          </a:stretch>
        </p:blipFill>
        <p:spPr>
          <a:xfrm>
            <a:off x="1335232" y="2665474"/>
            <a:ext cx="9232323" cy="3547857"/>
          </a:xfrm>
          <a:prstGeom prst="rect">
            <a:avLst/>
          </a:prstGeom>
        </p:spPr>
      </p:pic>
    </p:spTree>
    <p:extLst>
      <p:ext uri="{BB962C8B-B14F-4D97-AF65-F5344CB8AC3E}">
        <p14:creationId xmlns:p14="http://schemas.microsoft.com/office/powerpoint/2010/main" val="386021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Notable cities – G2M insight for cab investment firm</a:t>
            </a:r>
            <a:endParaRPr lang="en-US" sz="2400" dirty="0"/>
          </a:p>
        </p:txBody>
      </p:sp>
      <p:pic>
        <p:nvPicPr>
          <p:cNvPr id="1026" name="Picture 2">
            <a:extLst>
              <a:ext uri="{FF2B5EF4-FFF2-40B4-BE49-F238E27FC236}">
                <a16:creationId xmlns:a16="http://schemas.microsoft.com/office/drawing/2014/main" id="{BA373E47-8A3A-24AF-7B77-998BD1289B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776" y="1825625"/>
            <a:ext cx="8189402"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CBE8B25E-9B23-34D9-B4EA-7B9C75EAF568}"/>
              </a:ext>
            </a:extLst>
          </p:cNvPr>
          <p:cNvSpPr txBox="1"/>
          <p:nvPr/>
        </p:nvSpPr>
        <p:spPr>
          <a:xfrm>
            <a:off x="8962159" y="1945120"/>
            <a:ext cx="2660073" cy="2031325"/>
          </a:xfrm>
          <a:prstGeom prst="rect">
            <a:avLst/>
          </a:prstGeom>
          <a:noFill/>
        </p:spPr>
        <p:txBody>
          <a:bodyPr wrap="square" rtlCol="0">
            <a:spAutoFit/>
          </a:bodyPr>
          <a:lstStyle/>
          <a:p>
            <a:r>
              <a:rPr lang="es-ES" dirty="0">
                <a:latin typeface="Rockwell" panose="02060603020205020403" pitchFamily="18" charset="0"/>
              </a:rPr>
              <a:t>Here </a:t>
            </a:r>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notice</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San Francisco, Boston and Washington </a:t>
            </a:r>
            <a:r>
              <a:rPr lang="es-ES" dirty="0" err="1">
                <a:latin typeface="Rockwell" panose="02060603020205020403" pitchFamily="18" charset="0"/>
              </a:rPr>
              <a:t>have</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highest</a:t>
            </a:r>
            <a:r>
              <a:rPr lang="es-ES" dirty="0">
                <a:latin typeface="Rockwell" panose="02060603020205020403" pitchFamily="18" charset="0"/>
              </a:rPr>
              <a:t> </a:t>
            </a:r>
            <a:r>
              <a:rPr lang="es-ES" dirty="0" err="1">
                <a:latin typeface="Rockwell" panose="02060603020205020403" pitchFamily="18" charset="0"/>
              </a:rPr>
              <a:t>number</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users</a:t>
            </a:r>
            <a:r>
              <a:rPr lang="es-ES" dirty="0">
                <a:latin typeface="Rockwell" panose="02060603020205020403" pitchFamily="18" charset="0"/>
              </a:rPr>
              <a:t> relative </a:t>
            </a:r>
            <a:r>
              <a:rPr lang="es-ES" dirty="0" err="1">
                <a:latin typeface="Rockwell" panose="02060603020205020403" pitchFamily="18" charset="0"/>
              </a:rPr>
              <a:t>to</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total </a:t>
            </a:r>
            <a:r>
              <a:rPr lang="es-ES" dirty="0" err="1">
                <a:latin typeface="Rockwell" panose="02060603020205020403" pitchFamily="18" charset="0"/>
              </a:rPr>
              <a:t>population</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city</a:t>
            </a:r>
            <a:r>
              <a:rPr lang="es-ES" dirty="0">
                <a:latin typeface="Rockwell" panose="02060603020205020403" pitchFamily="18" charset="0"/>
              </a:rPr>
              <a:t> (more tan 30%). </a:t>
            </a:r>
          </a:p>
        </p:txBody>
      </p:sp>
    </p:spTree>
    <p:extLst>
      <p:ext uri="{BB962C8B-B14F-4D97-AF65-F5344CB8AC3E}">
        <p14:creationId xmlns:p14="http://schemas.microsoft.com/office/powerpoint/2010/main" val="414382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Notable cities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8962159" y="1945120"/>
            <a:ext cx="2660073" cy="2585323"/>
          </a:xfrm>
          <a:prstGeom prst="rect">
            <a:avLst/>
          </a:prstGeom>
          <a:noFill/>
        </p:spPr>
        <p:txBody>
          <a:bodyPr wrap="square" rtlCol="0">
            <a:spAutoFit/>
          </a:bodyPr>
          <a:lstStyle/>
          <a:p>
            <a:r>
              <a:rPr lang="es-ES" dirty="0">
                <a:latin typeface="Rockwell" panose="02060603020205020403" pitchFamily="18" charset="0"/>
              </a:rPr>
              <a:t>In </a:t>
            </a:r>
            <a:r>
              <a:rPr lang="es-ES" dirty="0" err="1">
                <a:latin typeface="Rockwell" panose="02060603020205020403" pitchFamily="18" charset="0"/>
              </a:rPr>
              <a:t>terms</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total </a:t>
            </a:r>
            <a:r>
              <a:rPr lang="es-ES" dirty="0" err="1">
                <a:latin typeface="Rockwell" panose="02060603020205020403" pitchFamily="18" charset="0"/>
              </a:rPr>
              <a:t>number</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users</a:t>
            </a:r>
            <a:r>
              <a:rPr lang="es-ES" dirty="0">
                <a:latin typeface="Rockwell" panose="02060603020205020403" pitchFamily="18" charset="0"/>
              </a:rPr>
              <a:t> New York and San Francisco </a:t>
            </a:r>
            <a:r>
              <a:rPr lang="es-ES" dirty="0" err="1">
                <a:latin typeface="Rockwell" panose="02060603020205020403" pitchFamily="18" charset="0"/>
              </a:rPr>
              <a:t>have</a:t>
            </a:r>
            <a:r>
              <a:rPr lang="es-ES" dirty="0">
                <a:latin typeface="Rockwell" panose="02060603020205020403" pitchFamily="18" charset="0"/>
              </a:rPr>
              <a:t> more </a:t>
            </a:r>
            <a:r>
              <a:rPr lang="es-ES" dirty="0" err="1">
                <a:latin typeface="Rockwell" panose="02060603020205020403" pitchFamily="18" charset="0"/>
              </a:rPr>
              <a:t>than</a:t>
            </a:r>
            <a:r>
              <a:rPr lang="es-ES" dirty="0">
                <a:latin typeface="Rockwell" panose="02060603020205020403" pitchFamily="18" charset="0"/>
              </a:rPr>
              <a:t> 200 000 </a:t>
            </a:r>
            <a:r>
              <a:rPr lang="es-ES" dirty="0" err="1">
                <a:latin typeface="Rockwell" panose="02060603020205020403" pitchFamily="18" charset="0"/>
              </a:rPr>
              <a:t>users</a:t>
            </a:r>
            <a:r>
              <a:rPr lang="es-ES" dirty="0">
                <a:latin typeface="Rockwell" panose="02060603020205020403" pitchFamily="18" charset="0"/>
              </a:rPr>
              <a:t>. In particular, San Francisco </a:t>
            </a:r>
            <a:r>
              <a:rPr lang="es-ES" dirty="0" err="1">
                <a:latin typeface="Rockwell" panose="02060603020205020403" pitchFamily="18" charset="0"/>
              </a:rPr>
              <a:t>should</a:t>
            </a:r>
            <a:r>
              <a:rPr lang="es-ES" dirty="0">
                <a:latin typeface="Rockwell" panose="02060603020205020403" pitchFamily="18" charset="0"/>
              </a:rPr>
              <a:t> be </a:t>
            </a:r>
            <a:r>
              <a:rPr lang="es-ES" dirty="0" err="1">
                <a:latin typeface="Rockwell" panose="02060603020205020403" pitchFamily="18" charset="0"/>
              </a:rPr>
              <a:t>considered</a:t>
            </a:r>
            <a:r>
              <a:rPr lang="es-ES" dirty="0">
                <a:latin typeface="Rockwell" panose="02060603020205020403" pitchFamily="18" charset="0"/>
              </a:rPr>
              <a:t> </a:t>
            </a:r>
            <a:r>
              <a:rPr lang="es-ES" dirty="0" err="1">
                <a:latin typeface="Rockwell" panose="02060603020205020403" pitchFamily="18" charset="0"/>
              </a:rPr>
              <a:t>an</a:t>
            </a:r>
            <a:r>
              <a:rPr lang="es-ES" dirty="0">
                <a:latin typeface="Rockwell" panose="02060603020205020403" pitchFamily="18" charset="0"/>
              </a:rPr>
              <a:t> </a:t>
            </a:r>
            <a:r>
              <a:rPr lang="es-ES" dirty="0" err="1">
                <a:latin typeface="Rockwell" panose="02060603020205020403" pitchFamily="18" charset="0"/>
              </a:rPr>
              <a:t>important</a:t>
            </a:r>
            <a:r>
              <a:rPr lang="es-ES" dirty="0">
                <a:latin typeface="Rockwell" panose="02060603020205020403" pitchFamily="18" charset="0"/>
              </a:rPr>
              <a:t> </a:t>
            </a:r>
            <a:r>
              <a:rPr lang="es-ES" dirty="0" err="1">
                <a:latin typeface="Rockwell" panose="02060603020205020403" pitchFamily="18" charset="0"/>
              </a:rPr>
              <a:t>city</a:t>
            </a:r>
            <a:r>
              <a:rPr lang="es-ES" dirty="0">
                <a:latin typeface="Rockwell" panose="02060603020205020403" pitchFamily="18" charset="0"/>
              </a:rPr>
              <a:t> </a:t>
            </a:r>
            <a:r>
              <a:rPr lang="es-ES" dirty="0" err="1">
                <a:latin typeface="Rockwell" panose="02060603020205020403" pitchFamily="18" charset="0"/>
              </a:rPr>
              <a:t>for</a:t>
            </a:r>
            <a:r>
              <a:rPr lang="es-ES" dirty="0">
                <a:latin typeface="Rockwell" panose="02060603020205020403" pitchFamily="18" charset="0"/>
              </a:rPr>
              <a:t>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companies</a:t>
            </a:r>
            <a:r>
              <a:rPr lang="es-ES" dirty="0">
                <a:latin typeface="Rockwell" panose="02060603020205020403" pitchFamily="18" charset="0"/>
              </a:rPr>
              <a:t>.</a:t>
            </a:r>
          </a:p>
        </p:txBody>
      </p:sp>
      <p:pic>
        <p:nvPicPr>
          <p:cNvPr id="2050" name="Picture 2">
            <a:extLst>
              <a:ext uri="{FF2B5EF4-FFF2-40B4-BE49-F238E27FC236}">
                <a16:creationId xmlns:a16="http://schemas.microsoft.com/office/drawing/2014/main" id="{72EBBF03-7502-836D-1B3F-45E9FCF7D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17" y="1723989"/>
            <a:ext cx="7992341" cy="42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06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Card or cash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7471063" y="2140527"/>
            <a:ext cx="3039342" cy="1754326"/>
          </a:xfrm>
          <a:prstGeom prst="rect">
            <a:avLst/>
          </a:prstGeom>
          <a:noFill/>
        </p:spPr>
        <p:txBody>
          <a:bodyPr wrap="square" rtlCol="0">
            <a:spAutoFit/>
          </a:bodyPr>
          <a:lstStyle/>
          <a:p>
            <a:r>
              <a:rPr lang="es-ES" dirty="0">
                <a:latin typeface="Rockwell" panose="02060603020205020403" pitchFamily="18" charset="0"/>
              </a:rPr>
              <a:t>In general </a:t>
            </a:r>
            <a:r>
              <a:rPr lang="es-ES" dirty="0" err="1">
                <a:latin typeface="Rockwell" panose="02060603020205020403" pitchFamily="18" charset="0"/>
              </a:rPr>
              <a:t>people</a:t>
            </a:r>
            <a:r>
              <a:rPr lang="es-ES" dirty="0">
                <a:latin typeface="Rockwell" panose="02060603020205020403" pitchFamily="18" charset="0"/>
              </a:rPr>
              <a:t> </a:t>
            </a:r>
            <a:r>
              <a:rPr lang="es-ES" dirty="0" err="1">
                <a:latin typeface="Rockwell" panose="02060603020205020403" pitchFamily="18" charset="0"/>
              </a:rPr>
              <a:t>prefer</a:t>
            </a:r>
            <a:r>
              <a:rPr lang="es-ES" dirty="0">
                <a:latin typeface="Rockwell" panose="02060603020205020403" pitchFamily="18" charset="0"/>
              </a:rPr>
              <a:t> </a:t>
            </a:r>
            <a:r>
              <a:rPr lang="es-ES" dirty="0" err="1">
                <a:latin typeface="Rockwell" panose="02060603020205020403" pitchFamily="18" charset="0"/>
              </a:rPr>
              <a:t>card</a:t>
            </a:r>
            <a:r>
              <a:rPr lang="es-ES" dirty="0">
                <a:latin typeface="Rockwell" panose="02060603020205020403" pitchFamily="18" charset="0"/>
              </a:rPr>
              <a:t> </a:t>
            </a:r>
            <a:r>
              <a:rPr lang="es-ES" dirty="0" err="1">
                <a:latin typeface="Rockwell" panose="02060603020205020403" pitchFamily="18" charset="0"/>
              </a:rPr>
              <a:t>over</a:t>
            </a:r>
            <a:r>
              <a:rPr lang="es-ES" dirty="0">
                <a:latin typeface="Rockwell" panose="02060603020205020403" pitchFamily="18" charset="0"/>
              </a:rPr>
              <a:t> cash as </a:t>
            </a:r>
            <a:r>
              <a:rPr lang="es-ES" dirty="0" err="1">
                <a:latin typeface="Rockwell" panose="02060603020205020403" pitchFamily="18" charset="0"/>
              </a:rPr>
              <a:t>payment</a:t>
            </a:r>
            <a:r>
              <a:rPr lang="es-ES" dirty="0">
                <a:latin typeface="Rockwell" panose="02060603020205020403" pitchFamily="18" charset="0"/>
              </a:rPr>
              <a:t> </a:t>
            </a:r>
            <a:r>
              <a:rPr lang="es-ES" dirty="0" err="1">
                <a:latin typeface="Rockwell" panose="02060603020205020403" pitchFamily="18" charset="0"/>
              </a:rPr>
              <a:t>mode</a:t>
            </a:r>
            <a:r>
              <a:rPr lang="es-ES" dirty="0">
                <a:latin typeface="Rockwell" panose="02060603020205020403" pitchFamily="18" charset="0"/>
              </a:rPr>
              <a:t>, </a:t>
            </a:r>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should</a:t>
            </a:r>
            <a:r>
              <a:rPr lang="es-ES" dirty="0">
                <a:latin typeface="Rockwell" panose="02060603020205020403" pitchFamily="18" charset="0"/>
              </a:rPr>
              <a:t> </a:t>
            </a:r>
            <a:r>
              <a:rPr lang="es-ES" dirty="0" err="1">
                <a:latin typeface="Rockwell" panose="02060603020205020403" pitchFamily="18" charset="0"/>
              </a:rPr>
              <a:t>consider</a:t>
            </a:r>
            <a:r>
              <a:rPr lang="es-ES" dirty="0">
                <a:latin typeface="Rockwell" panose="02060603020205020403" pitchFamily="18" charset="0"/>
              </a:rPr>
              <a:t> </a:t>
            </a:r>
            <a:r>
              <a:rPr lang="es-ES" dirty="0" err="1">
                <a:latin typeface="Rockwell" panose="02060603020205020403" pitchFamily="18" charset="0"/>
              </a:rPr>
              <a:t>companies</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a:t>
            </a:r>
            <a:r>
              <a:rPr lang="es-ES" dirty="0" err="1">
                <a:latin typeface="Rockwell" panose="02060603020205020403" pitchFamily="18" charset="0"/>
              </a:rPr>
              <a:t>provide</a:t>
            </a:r>
            <a:r>
              <a:rPr lang="es-ES" dirty="0">
                <a:latin typeface="Rockwell" panose="02060603020205020403" pitchFamily="18" charset="0"/>
              </a:rPr>
              <a:t> </a:t>
            </a:r>
            <a:r>
              <a:rPr lang="es-ES" dirty="0" err="1">
                <a:latin typeface="Rockwell" panose="02060603020205020403" pitchFamily="18" charset="0"/>
              </a:rPr>
              <a:t>this</a:t>
            </a:r>
            <a:r>
              <a:rPr lang="es-ES" dirty="0">
                <a:latin typeface="Rockwell" panose="02060603020205020403" pitchFamily="18" charset="0"/>
              </a:rPr>
              <a:t> </a:t>
            </a:r>
            <a:r>
              <a:rPr lang="es-ES" dirty="0" err="1">
                <a:latin typeface="Rockwell" panose="02060603020205020403" pitchFamily="18" charset="0"/>
              </a:rPr>
              <a:t>service</a:t>
            </a:r>
            <a:r>
              <a:rPr lang="es-ES" dirty="0">
                <a:latin typeface="Rockwell" panose="02060603020205020403" pitchFamily="18" charset="0"/>
              </a:rPr>
              <a:t> as a positive </a:t>
            </a:r>
            <a:r>
              <a:rPr lang="es-ES" dirty="0" err="1">
                <a:latin typeface="Rockwell" panose="02060603020205020403" pitchFamily="18" charset="0"/>
              </a:rPr>
              <a:t>thing</a:t>
            </a:r>
            <a:r>
              <a:rPr lang="es-ES" dirty="0">
                <a:latin typeface="Rockwell" panose="02060603020205020403" pitchFamily="18" charset="0"/>
              </a:rPr>
              <a:t>.</a:t>
            </a:r>
          </a:p>
        </p:txBody>
      </p:sp>
      <p:pic>
        <p:nvPicPr>
          <p:cNvPr id="3074" name="Picture 2">
            <a:extLst>
              <a:ext uri="{FF2B5EF4-FFF2-40B4-BE49-F238E27FC236}">
                <a16:creationId xmlns:a16="http://schemas.microsoft.com/office/drawing/2014/main" id="{FF619093-7975-963F-5933-18D9598B5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576" y="1945120"/>
            <a:ext cx="5433147" cy="435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7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Population vs Relative users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7471063" y="2140527"/>
            <a:ext cx="3039342" cy="2031325"/>
          </a:xfrm>
          <a:prstGeom prst="rect">
            <a:avLst/>
          </a:prstGeom>
          <a:noFill/>
        </p:spPr>
        <p:txBody>
          <a:bodyPr wrap="square" rtlCol="0">
            <a:spAutoFit/>
          </a:bodyPr>
          <a:lstStyle/>
          <a:p>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see</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success</a:t>
            </a:r>
            <a:r>
              <a:rPr lang="es-ES" dirty="0">
                <a:latin typeface="Rockwell" panose="02060603020205020403" pitchFamily="18" charset="0"/>
              </a:rPr>
              <a:t> cases (more relative </a:t>
            </a:r>
            <a:r>
              <a:rPr lang="es-ES" dirty="0" err="1">
                <a:latin typeface="Rockwell" panose="02060603020205020403" pitchFamily="18" charset="0"/>
              </a:rPr>
              <a:t>users</a:t>
            </a:r>
            <a:r>
              <a:rPr lang="es-ES" dirty="0">
                <a:latin typeface="Rockwell" panose="02060603020205020403" pitchFamily="18" charset="0"/>
              </a:rPr>
              <a:t>) </a:t>
            </a:r>
            <a:r>
              <a:rPr lang="es-ES" dirty="0" err="1">
                <a:latin typeface="Rockwell" panose="02060603020205020403" pitchFamily="18" charset="0"/>
              </a:rPr>
              <a:t>happens</a:t>
            </a:r>
            <a:r>
              <a:rPr lang="es-ES" dirty="0">
                <a:latin typeface="Rockwell" panose="02060603020205020403" pitchFamily="18" charset="0"/>
              </a:rPr>
              <a:t> in </a:t>
            </a:r>
            <a:r>
              <a:rPr lang="es-ES" dirty="0" err="1">
                <a:latin typeface="Rockwell" panose="02060603020205020403" pitchFamily="18" charset="0"/>
              </a:rPr>
              <a:t>cities</a:t>
            </a:r>
            <a:r>
              <a:rPr lang="es-ES" dirty="0">
                <a:latin typeface="Rockwell" panose="02060603020205020403" pitchFamily="18" charset="0"/>
              </a:rPr>
              <a:t> </a:t>
            </a:r>
            <a:r>
              <a:rPr lang="es-ES" dirty="0" err="1">
                <a:latin typeface="Rockwell" panose="02060603020205020403" pitchFamily="18" charset="0"/>
              </a:rPr>
              <a:t>with</a:t>
            </a:r>
            <a:r>
              <a:rPr lang="es-ES" dirty="0">
                <a:latin typeface="Rockwell" panose="02060603020205020403" pitchFamily="18" charset="0"/>
              </a:rPr>
              <a:t> </a:t>
            </a:r>
            <a:r>
              <a:rPr lang="es-ES" dirty="0" err="1">
                <a:latin typeface="Rockwell" panose="02060603020205020403" pitchFamily="18" charset="0"/>
              </a:rPr>
              <a:t>less</a:t>
            </a:r>
            <a:r>
              <a:rPr lang="es-ES" dirty="0">
                <a:latin typeface="Rockwell" panose="02060603020205020403" pitchFamily="18" charset="0"/>
              </a:rPr>
              <a:t> </a:t>
            </a:r>
            <a:r>
              <a:rPr lang="es-ES" dirty="0" err="1">
                <a:latin typeface="Rockwell" panose="02060603020205020403" pitchFamily="18" charset="0"/>
              </a:rPr>
              <a:t>than</a:t>
            </a:r>
            <a:r>
              <a:rPr lang="es-ES" dirty="0">
                <a:latin typeface="Rockwell" panose="02060603020205020403" pitchFamily="18" charset="0"/>
              </a:rPr>
              <a:t> 750 000 </a:t>
            </a:r>
            <a:r>
              <a:rPr lang="es-ES" dirty="0" err="1">
                <a:latin typeface="Rockwell" panose="02060603020205020403" pitchFamily="18" charset="0"/>
              </a:rPr>
              <a:t>population</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t>
            </a:r>
            <a:r>
              <a:rPr lang="es-ES" dirty="0" err="1">
                <a:latin typeface="Rockwell" panose="02060603020205020403" pitchFamily="18" charset="0"/>
              </a:rPr>
              <a:t>there</a:t>
            </a:r>
            <a:r>
              <a:rPr lang="es-ES" dirty="0">
                <a:latin typeface="Rockwell" panose="02060603020205020403" pitchFamily="18" charset="0"/>
              </a:rPr>
              <a:t> a </a:t>
            </a:r>
            <a:r>
              <a:rPr lang="es-ES" dirty="0" err="1">
                <a:latin typeface="Rockwell" panose="02060603020205020403" pitchFamily="18" charset="0"/>
              </a:rPr>
              <a:t>relation</a:t>
            </a:r>
            <a:r>
              <a:rPr lang="es-ES" dirty="0">
                <a:latin typeface="Rockwell" panose="02060603020205020403" pitchFamily="18" charset="0"/>
              </a:rPr>
              <a:t> </a:t>
            </a:r>
            <a:r>
              <a:rPr lang="es-ES" dirty="0" err="1">
                <a:latin typeface="Rockwell" panose="02060603020205020403" pitchFamily="18" charset="0"/>
              </a:rPr>
              <a:t>between</a:t>
            </a:r>
            <a:r>
              <a:rPr lang="es-ES" dirty="0">
                <a:latin typeface="Rockwell" panose="02060603020205020403" pitchFamily="18" charset="0"/>
              </a:rPr>
              <a:t> </a:t>
            </a:r>
            <a:r>
              <a:rPr lang="es-ES" dirty="0" err="1">
                <a:latin typeface="Rockwell" panose="02060603020205020403" pitchFamily="18" charset="0"/>
              </a:rPr>
              <a:t>population</a:t>
            </a:r>
            <a:r>
              <a:rPr lang="es-ES" dirty="0">
                <a:latin typeface="Rockwell" panose="02060603020205020403" pitchFamily="18" charset="0"/>
              </a:rPr>
              <a:t> </a:t>
            </a:r>
            <a:r>
              <a:rPr lang="es-ES" dirty="0" err="1">
                <a:latin typeface="Rockwell" panose="02060603020205020403" pitchFamily="18" charset="0"/>
              </a:rPr>
              <a:t>density</a:t>
            </a:r>
            <a:r>
              <a:rPr lang="es-ES" dirty="0">
                <a:latin typeface="Rockwell" panose="02060603020205020403" pitchFamily="18" charset="0"/>
              </a:rPr>
              <a:t> and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number</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relative </a:t>
            </a:r>
            <a:r>
              <a:rPr lang="es-ES" dirty="0" err="1">
                <a:latin typeface="Rockwell" panose="02060603020205020403" pitchFamily="18" charset="0"/>
              </a:rPr>
              <a:t>users</a:t>
            </a:r>
            <a:r>
              <a:rPr lang="es-ES" dirty="0">
                <a:latin typeface="Rockwell" panose="02060603020205020403" pitchFamily="18" charset="0"/>
              </a:rPr>
              <a:t>?</a:t>
            </a:r>
          </a:p>
        </p:txBody>
      </p:sp>
      <p:pic>
        <p:nvPicPr>
          <p:cNvPr id="4098" name="Picture 2">
            <a:extLst>
              <a:ext uri="{FF2B5EF4-FFF2-40B4-BE49-F238E27FC236}">
                <a16:creationId xmlns:a16="http://schemas.microsoft.com/office/drawing/2014/main" id="{047A5846-97C1-D4A8-B790-354BFBF08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912336"/>
            <a:ext cx="5751368" cy="391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02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Population density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7839941" y="2161308"/>
            <a:ext cx="3190008" cy="2031325"/>
          </a:xfrm>
          <a:prstGeom prst="rect">
            <a:avLst/>
          </a:prstGeom>
          <a:noFill/>
        </p:spPr>
        <p:txBody>
          <a:bodyPr wrap="square" rtlCol="0">
            <a:spAutoFit/>
          </a:bodyPr>
          <a:lstStyle/>
          <a:p>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added</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area</a:t>
            </a:r>
            <a:r>
              <a:rPr lang="es-ES" dirty="0">
                <a:latin typeface="Rockwell" panose="02060603020205020403" pitchFamily="18" charset="0"/>
              </a:rPr>
              <a:t> </a:t>
            </a:r>
            <a:r>
              <a:rPr lang="es-ES" dirty="0" err="1">
                <a:latin typeface="Rockwell" panose="02060603020205020403" pitchFamily="18" charset="0"/>
              </a:rPr>
              <a:t>for</a:t>
            </a:r>
            <a:r>
              <a:rPr lang="es-ES" dirty="0">
                <a:latin typeface="Rockwell" panose="02060603020205020403" pitchFamily="18" charset="0"/>
              </a:rPr>
              <a:t> </a:t>
            </a:r>
            <a:r>
              <a:rPr lang="es-ES" dirty="0" err="1">
                <a:latin typeface="Rockwell" panose="02060603020205020403" pitchFamily="18" charset="0"/>
              </a:rPr>
              <a:t>each</a:t>
            </a:r>
            <a:r>
              <a:rPr lang="es-ES" dirty="0">
                <a:latin typeface="Rockwell" panose="02060603020205020403" pitchFamily="18" charset="0"/>
              </a:rPr>
              <a:t> </a:t>
            </a:r>
            <a:r>
              <a:rPr lang="es-ES" dirty="0" err="1">
                <a:latin typeface="Rockwell" panose="02060603020205020403" pitchFamily="18" charset="0"/>
              </a:rPr>
              <a:t>city</a:t>
            </a:r>
            <a:r>
              <a:rPr lang="es-ES" dirty="0">
                <a:latin typeface="Rockwell" panose="02060603020205020403" pitchFamily="18" charset="0"/>
              </a:rPr>
              <a:t> and </a:t>
            </a:r>
            <a:r>
              <a:rPr lang="es-ES" dirty="0" err="1">
                <a:latin typeface="Rockwell" panose="02060603020205020403" pitchFamily="18" charset="0"/>
              </a:rPr>
              <a:t>calculated</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population</a:t>
            </a:r>
            <a:r>
              <a:rPr lang="es-ES" dirty="0">
                <a:latin typeface="Rockwell" panose="02060603020205020403" pitchFamily="18" charset="0"/>
              </a:rPr>
              <a:t> </a:t>
            </a:r>
            <a:r>
              <a:rPr lang="es-ES" dirty="0" err="1">
                <a:latin typeface="Rockwell" panose="02060603020205020403" pitchFamily="18" charset="0"/>
              </a:rPr>
              <a:t>density</a:t>
            </a:r>
            <a:r>
              <a:rPr lang="es-ES" dirty="0">
                <a:latin typeface="Rockwell" panose="02060603020205020403" pitchFamily="18" charset="0"/>
              </a:rPr>
              <a:t>, </a:t>
            </a:r>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found</a:t>
            </a:r>
            <a:r>
              <a:rPr lang="es-ES" dirty="0">
                <a:latin typeface="Rockwell" panose="02060603020205020403" pitchFamily="18" charset="0"/>
              </a:rPr>
              <a:t> </a:t>
            </a:r>
            <a:r>
              <a:rPr lang="es-ES" dirty="0" err="1">
                <a:latin typeface="Rockwell" panose="02060603020205020403" pitchFamily="18" charset="0"/>
              </a:rPr>
              <a:t>that</a:t>
            </a:r>
            <a:r>
              <a:rPr lang="es-ES" dirty="0">
                <a:latin typeface="Rockwell" panose="02060603020205020403" pitchFamily="18" charset="0"/>
              </a:rPr>
              <a:t> New York and San </a:t>
            </a:r>
            <a:r>
              <a:rPr lang="es-ES" dirty="0" err="1">
                <a:latin typeface="Rockwell" panose="02060603020205020403" pitchFamily="18" charset="0"/>
              </a:rPr>
              <a:t>Franciso</a:t>
            </a:r>
            <a:r>
              <a:rPr lang="es-ES" dirty="0">
                <a:latin typeface="Rockwell" panose="02060603020205020403" pitchFamily="18" charset="0"/>
              </a:rPr>
              <a:t> are 2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most</a:t>
            </a:r>
            <a:r>
              <a:rPr lang="es-ES" dirty="0">
                <a:latin typeface="Rockwell" panose="02060603020205020403" pitchFamily="18" charset="0"/>
              </a:rPr>
              <a:t> dense </a:t>
            </a:r>
            <a:r>
              <a:rPr lang="es-ES" dirty="0" err="1">
                <a:latin typeface="Rockwell" panose="02060603020205020403" pitchFamily="18" charset="0"/>
              </a:rPr>
              <a:t>cities</a:t>
            </a:r>
            <a:r>
              <a:rPr lang="es-ES" dirty="0">
                <a:latin typeface="Rockwell" panose="02060603020205020403" pitchFamily="18" charset="0"/>
              </a:rPr>
              <a:t> and </a:t>
            </a:r>
            <a:r>
              <a:rPr lang="es-ES" dirty="0" err="1">
                <a:latin typeface="Rockwell" panose="02060603020205020403" pitchFamily="18" charset="0"/>
              </a:rPr>
              <a:t>also</a:t>
            </a:r>
            <a:r>
              <a:rPr lang="es-ES" dirty="0">
                <a:latin typeface="Rockwell" panose="02060603020205020403" pitchFamily="18" charset="0"/>
              </a:rPr>
              <a:t> </a:t>
            </a:r>
            <a:r>
              <a:rPr lang="es-ES" dirty="0" err="1">
                <a:latin typeface="Rockwell" panose="02060603020205020403" pitchFamily="18" charset="0"/>
              </a:rPr>
              <a:t>success</a:t>
            </a:r>
            <a:r>
              <a:rPr lang="es-ES" dirty="0">
                <a:latin typeface="Rockwell" panose="02060603020205020403" pitchFamily="18" charset="0"/>
              </a:rPr>
              <a:t> cases!</a:t>
            </a:r>
          </a:p>
        </p:txBody>
      </p:sp>
      <p:pic>
        <p:nvPicPr>
          <p:cNvPr id="3" name="Imagen 2">
            <a:extLst>
              <a:ext uri="{FF2B5EF4-FFF2-40B4-BE49-F238E27FC236}">
                <a16:creationId xmlns:a16="http://schemas.microsoft.com/office/drawing/2014/main" id="{339204B0-54B8-C5C3-4680-03A3E11C0240}"/>
              </a:ext>
            </a:extLst>
          </p:cNvPr>
          <p:cNvPicPr>
            <a:picLocks noChangeAspect="1"/>
          </p:cNvPicPr>
          <p:nvPr/>
        </p:nvPicPr>
        <p:blipFill>
          <a:blip r:embed="rId2"/>
          <a:stretch>
            <a:fillRect/>
          </a:stretch>
        </p:blipFill>
        <p:spPr>
          <a:xfrm>
            <a:off x="377704" y="1789081"/>
            <a:ext cx="6768165" cy="4318734"/>
          </a:xfrm>
          <a:prstGeom prst="rect">
            <a:avLst/>
          </a:prstGeom>
        </p:spPr>
      </p:pic>
    </p:spTree>
    <p:extLst>
      <p:ext uri="{BB962C8B-B14F-4D97-AF65-F5344CB8AC3E}">
        <p14:creationId xmlns:p14="http://schemas.microsoft.com/office/powerpoint/2010/main" val="309297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DAC30D-82D3-D693-903A-FCD80475B2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Calibri" panose="020F0502020204030204" pitchFamily="34" charset="0"/>
                <a:cs typeface="Calibri" panose="020F0502020204030204" pitchFamily="34" charset="0"/>
              </a:rPr>
              <a:t>Number of users per company – G2M insight for cab investment firm</a:t>
            </a:r>
            <a:endParaRPr lang="en-US" sz="2400" dirty="0"/>
          </a:p>
        </p:txBody>
      </p:sp>
      <p:sp>
        <p:nvSpPr>
          <p:cNvPr id="6" name="CuadroTexto 5">
            <a:extLst>
              <a:ext uri="{FF2B5EF4-FFF2-40B4-BE49-F238E27FC236}">
                <a16:creationId xmlns:a16="http://schemas.microsoft.com/office/drawing/2014/main" id="{CBE8B25E-9B23-34D9-B4EA-7B9C75EAF568}"/>
              </a:ext>
            </a:extLst>
          </p:cNvPr>
          <p:cNvSpPr txBox="1"/>
          <p:nvPr/>
        </p:nvSpPr>
        <p:spPr>
          <a:xfrm>
            <a:off x="7839941" y="2161308"/>
            <a:ext cx="2706832" cy="1477328"/>
          </a:xfrm>
          <a:prstGeom prst="rect">
            <a:avLst/>
          </a:prstGeom>
          <a:noFill/>
        </p:spPr>
        <p:txBody>
          <a:bodyPr wrap="square" rtlCol="0">
            <a:spAutoFit/>
          </a:bodyPr>
          <a:lstStyle/>
          <a:p>
            <a:r>
              <a:rPr lang="es-ES" dirty="0" err="1">
                <a:latin typeface="Rockwell" panose="02060603020205020403" pitchFamily="18" charset="0"/>
              </a:rPr>
              <a:t>We</a:t>
            </a:r>
            <a:r>
              <a:rPr lang="es-ES" dirty="0">
                <a:latin typeface="Rockwell" panose="02060603020205020403" pitchFamily="18" charset="0"/>
              </a:rPr>
              <a:t> </a:t>
            </a:r>
            <a:r>
              <a:rPr lang="es-ES" dirty="0" err="1">
                <a:latin typeface="Rockwell" panose="02060603020205020403" pitchFamily="18" charset="0"/>
              </a:rPr>
              <a:t>see</a:t>
            </a:r>
            <a:r>
              <a:rPr lang="es-ES" dirty="0">
                <a:latin typeface="Rockwell" panose="02060603020205020403" pitchFamily="18" charset="0"/>
              </a:rPr>
              <a:t> </a:t>
            </a:r>
            <a:r>
              <a:rPr lang="es-ES" dirty="0" err="1">
                <a:latin typeface="Rockwell" panose="02060603020205020403" pitchFamily="18" charset="0"/>
              </a:rPr>
              <a:t>there</a:t>
            </a:r>
            <a:r>
              <a:rPr lang="es-ES" dirty="0">
                <a:latin typeface="Rockwell" panose="02060603020205020403" pitchFamily="18" charset="0"/>
              </a:rPr>
              <a:t> </a:t>
            </a:r>
            <a:r>
              <a:rPr lang="es-ES" dirty="0" err="1">
                <a:latin typeface="Rockwell" panose="02060603020205020403" pitchFamily="18" charset="0"/>
              </a:rPr>
              <a:t>is</a:t>
            </a:r>
            <a:r>
              <a:rPr lang="es-ES" dirty="0">
                <a:latin typeface="Rockwell" panose="02060603020205020403" pitchFamily="18" charset="0"/>
              </a:rPr>
              <a:t> a complete </a:t>
            </a:r>
            <a:r>
              <a:rPr lang="es-ES" dirty="0" err="1">
                <a:latin typeface="Rockwell" panose="02060603020205020403" pitchFamily="18" charset="0"/>
              </a:rPr>
              <a:t>dominance</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the</a:t>
            </a:r>
            <a:r>
              <a:rPr lang="es-ES" dirty="0">
                <a:latin typeface="Rockwell" panose="02060603020205020403" pitchFamily="18" charset="0"/>
              </a:rPr>
              <a:t> </a:t>
            </a:r>
            <a:r>
              <a:rPr lang="es-ES" dirty="0" err="1">
                <a:latin typeface="Rockwell" panose="02060603020205020403" pitchFamily="18" charset="0"/>
              </a:rPr>
              <a:t>Yellow</a:t>
            </a:r>
            <a:r>
              <a:rPr lang="es-ES" dirty="0">
                <a:latin typeface="Rockwell" panose="02060603020205020403" pitchFamily="18" charset="0"/>
              </a:rPr>
              <a:t> </a:t>
            </a:r>
            <a:r>
              <a:rPr lang="es-ES" dirty="0" err="1">
                <a:latin typeface="Rockwell" panose="02060603020205020403" pitchFamily="18" charset="0"/>
              </a:rPr>
              <a:t>cab</a:t>
            </a:r>
            <a:r>
              <a:rPr lang="es-ES" dirty="0">
                <a:latin typeface="Rockwell" panose="02060603020205020403" pitchFamily="18" charset="0"/>
              </a:rPr>
              <a:t> </a:t>
            </a:r>
            <a:r>
              <a:rPr lang="es-ES" dirty="0" err="1">
                <a:latin typeface="Rockwell" panose="02060603020205020403" pitchFamily="18" charset="0"/>
              </a:rPr>
              <a:t>company</a:t>
            </a:r>
            <a:r>
              <a:rPr lang="es-ES" dirty="0">
                <a:latin typeface="Rockwell" panose="02060603020205020403" pitchFamily="18" charset="0"/>
              </a:rPr>
              <a:t> in </a:t>
            </a:r>
            <a:r>
              <a:rPr lang="es-ES" dirty="0" err="1">
                <a:latin typeface="Rockwell" panose="02060603020205020403" pitchFamily="18" charset="0"/>
              </a:rPr>
              <a:t>terms</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number</a:t>
            </a:r>
            <a:r>
              <a:rPr lang="es-ES" dirty="0">
                <a:latin typeface="Rockwell" panose="02060603020205020403" pitchFamily="18" charset="0"/>
              </a:rPr>
              <a:t> </a:t>
            </a:r>
            <a:r>
              <a:rPr lang="es-ES" dirty="0" err="1">
                <a:latin typeface="Rockwell" panose="02060603020205020403" pitchFamily="18" charset="0"/>
              </a:rPr>
              <a:t>of</a:t>
            </a:r>
            <a:r>
              <a:rPr lang="es-ES" dirty="0">
                <a:latin typeface="Rockwell" panose="02060603020205020403" pitchFamily="18" charset="0"/>
              </a:rPr>
              <a:t> </a:t>
            </a:r>
            <a:r>
              <a:rPr lang="es-ES" dirty="0" err="1">
                <a:latin typeface="Rockwell" panose="02060603020205020403" pitchFamily="18" charset="0"/>
              </a:rPr>
              <a:t>users</a:t>
            </a:r>
            <a:r>
              <a:rPr lang="es-ES" dirty="0">
                <a:latin typeface="Rockwell" panose="02060603020205020403" pitchFamily="18" charset="0"/>
              </a:rPr>
              <a:t>.</a:t>
            </a:r>
          </a:p>
        </p:txBody>
      </p:sp>
      <p:pic>
        <p:nvPicPr>
          <p:cNvPr id="5122" name="Picture 2">
            <a:extLst>
              <a:ext uri="{FF2B5EF4-FFF2-40B4-BE49-F238E27FC236}">
                <a16:creationId xmlns:a16="http://schemas.microsoft.com/office/drawing/2014/main" id="{7206F51B-2190-58F8-116F-ECCE9CD9E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04" y="1864303"/>
            <a:ext cx="6253596" cy="401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392635"/>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109</TotalTime>
  <Words>824</Words>
  <Application>Microsoft Office PowerPoint</Application>
  <PresentationFormat>Panorámica</PresentationFormat>
  <Paragraphs>60</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Rockwell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6</cp:revision>
  <dcterms:created xsi:type="dcterms:W3CDTF">2022-06-21T00:38:11Z</dcterms:created>
  <dcterms:modified xsi:type="dcterms:W3CDTF">2022-06-21T02:27:51Z</dcterms:modified>
</cp:coreProperties>
</file>