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70" r:id="rId4"/>
    <p:sldId id="271" r:id="rId5"/>
    <p:sldId id="273" r:id="rId6"/>
    <p:sldId id="274" r:id="rId7"/>
    <p:sldId id="275" r:id="rId8"/>
    <p:sldId id="28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87" d="100"/>
          <a:sy n="87" d="100"/>
        </p:scale>
        <p:origin x="2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066297" cy="20662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066297"/>
            <a:ext cx="10167648" cy="4462760"/>
          </a:xfrm>
          <a:prstGeom prst="rect">
            <a:avLst/>
          </a:prstGeom>
          <a:solidFill>
            <a:srgbClr val="3B3B3B"/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6600"/>
                </a:solidFill>
              </a:rPr>
              <a:t>EDA presentation and proposed</a:t>
            </a:r>
          </a:p>
          <a:p>
            <a:r>
              <a:rPr lang="en-US" sz="4800" dirty="0">
                <a:solidFill>
                  <a:srgbClr val="FF6600"/>
                </a:solidFill>
              </a:rPr>
              <a:t>modelling technique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Advance NLP : Hate Speech detection using Transformers 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		        (Deep Learning)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Jose Luis </a:t>
            </a:r>
            <a:r>
              <a:rPr lang="en-US" sz="3200" b="1" dirty="0" err="1">
                <a:solidFill>
                  <a:schemeClr val="bg1"/>
                </a:solidFill>
              </a:rPr>
              <a:t>Castañeda</a:t>
            </a:r>
            <a:r>
              <a:rPr lang="en-US" sz="3200" b="1" dirty="0">
                <a:solidFill>
                  <a:schemeClr val="bg1"/>
                </a:solidFill>
              </a:rPr>
              <a:t> Terrones</a:t>
            </a:r>
            <a:endParaRPr lang="es-ES" sz="3200" b="1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16-Aug-2022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5EC71-DDFB-2CD3-33BE-15DA93CE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E3EFC8-F5B7-6CC9-2843-6C7CDDA90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6157"/>
            <a:ext cx="10515600" cy="6008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endParaRPr lang="en-US" sz="2400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endParaRPr lang="en-US" sz="2400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endParaRPr lang="en-US" sz="2400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endParaRPr lang="en-US" sz="2400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endParaRPr lang="en-US" sz="2400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endParaRPr lang="en-US" sz="2400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endParaRPr lang="en-US" sz="2400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endParaRPr lang="en-US" sz="2400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endParaRPr lang="en-US" sz="2400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endParaRPr lang="en-US" sz="2400" dirty="0">
              <a:latin typeface="Rockwell" panose="020606030202050204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DA1FC8-DA5A-D6E6-9C0C-21CA23955918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Description</a:t>
            </a:r>
            <a:endParaRPr lang="en-US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3935C0-9AC0-69A7-A4DF-EA83BA8F5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69" y="1823314"/>
            <a:ext cx="6506515" cy="435364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772EE75-8020-BF3C-8536-30852D7AC1C0}"/>
              </a:ext>
            </a:extLst>
          </p:cNvPr>
          <p:cNvSpPr txBox="1"/>
          <p:nvPr/>
        </p:nvSpPr>
        <p:spPr>
          <a:xfrm>
            <a:off x="7500324" y="2148560"/>
            <a:ext cx="3786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Rockwell" panose="02060603020205020403" pitchFamily="18" charset="0"/>
              </a:rPr>
              <a:t>Data </a:t>
            </a:r>
            <a:r>
              <a:rPr lang="es-ES" sz="1800" dirty="0" err="1">
                <a:latin typeface="Rockwell" panose="02060603020205020403" pitchFamily="18" charset="0"/>
              </a:rPr>
              <a:t>consists</a:t>
            </a:r>
            <a:r>
              <a:rPr lang="es-ES" sz="1800" dirty="0">
                <a:latin typeface="Rockwell" panose="02060603020205020403" pitchFamily="18" charset="0"/>
              </a:rPr>
              <a:t> </a:t>
            </a:r>
            <a:r>
              <a:rPr lang="es-ES" sz="1800" dirty="0" err="1">
                <a:latin typeface="Rockwell" panose="02060603020205020403" pitchFamily="18" charset="0"/>
              </a:rPr>
              <a:t>of</a:t>
            </a:r>
            <a:r>
              <a:rPr lang="es-ES" sz="1800" dirty="0">
                <a:latin typeface="Rockwell" panose="02060603020205020403" pitchFamily="18" charset="0"/>
              </a:rPr>
              <a:t> 31962 </a:t>
            </a:r>
            <a:r>
              <a:rPr lang="es-ES" sz="1800" dirty="0" err="1">
                <a:latin typeface="Rockwell" panose="02060603020205020403" pitchFamily="18" charset="0"/>
              </a:rPr>
              <a:t>labeled</a:t>
            </a:r>
            <a:r>
              <a:rPr lang="es-ES" sz="1800" dirty="0">
                <a:latin typeface="Rockwell" panose="02060603020205020403" pitchFamily="18" charset="0"/>
              </a:rPr>
              <a:t> tweets </a:t>
            </a:r>
            <a:r>
              <a:rPr lang="es-ES" sz="1800" dirty="0" err="1">
                <a:latin typeface="Rockwell" panose="02060603020205020403" pitchFamily="18" charset="0"/>
              </a:rPr>
              <a:t>for</a:t>
            </a:r>
            <a:r>
              <a:rPr lang="es-ES" sz="1800" dirty="0">
                <a:latin typeface="Rockwell" panose="02060603020205020403" pitchFamily="18" charset="0"/>
              </a:rPr>
              <a:t> training.</a:t>
            </a:r>
          </a:p>
        </p:txBody>
      </p:sp>
    </p:spTree>
    <p:extLst>
      <p:ext uri="{BB962C8B-B14F-4D97-AF65-F5344CB8AC3E}">
        <p14:creationId xmlns:p14="http://schemas.microsoft.com/office/powerpoint/2010/main" val="333962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CFEEA8AA-365A-570E-C8DB-1AEC1A4AE819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is imbalanced</a:t>
            </a:r>
            <a:endParaRPr lang="en-US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67A6756-5A72-E596-96AC-B863347B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38" y="1731694"/>
            <a:ext cx="7019266" cy="464386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58A84BE-0973-A616-9098-978227425942}"/>
              </a:ext>
            </a:extLst>
          </p:cNvPr>
          <p:cNvSpPr txBox="1"/>
          <p:nvPr/>
        </p:nvSpPr>
        <p:spPr>
          <a:xfrm>
            <a:off x="8066916" y="1980266"/>
            <a:ext cx="31583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Rockwell" panose="02060603020205020403" pitchFamily="18" charset="0"/>
              </a:rPr>
              <a:t>There</a:t>
            </a:r>
            <a:r>
              <a:rPr lang="es-ES" sz="1800" dirty="0">
                <a:latin typeface="Rockwell" panose="02060603020205020403" pitchFamily="18" charset="0"/>
              </a:rPr>
              <a:t> </a:t>
            </a:r>
            <a:r>
              <a:rPr lang="es-ES" sz="1800" dirty="0" err="1">
                <a:latin typeface="Rockwell" panose="02060603020205020403" pitchFamily="18" charset="0"/>
              </a:rPr>
              <a:t>is</a:t>
            </a:r>
            <a:r>
              <a:rPr lang="es-ES" sz="1800" dirty="0">
                <a:latin typeface="Rockwell" panose="02060603020205020403" pitchFamily="18" charset="0"/>
              </a:rPr>
              <a:t> more </a:t>
            </a:r>
            <a:r>
              <a:rPr lang="es-ES" sz="1800" dirty="0" err="1">
                <a:latin typeface="Rockwell" panose="02060603020205020403" pitchFamily="18" charset="0"/>
              </a:rPr>
              <a:t>than</a:t>
            </a:r>
            <a:r>
              <a:rPr lang="es-ES" sz="1800" dirty="0">
                <a:latin typeface="Rockwell" panose="02060603020205020403" pitchFamily="18" charset="0"/>
              </a:rPr>
              <a:t> 90% </a:t>
            </a:r>
            <a:r>
              <a:rPr lang="es-ES" sz="1800" dirty="0" err="1">
                <a:latin typeface="Rockwell" panose="02060603020205020403" pitchFamily="18" charset="0"/>
              </a:rPr>
              <a:t>of</a:t>
            </a:r>
            <a:r>
              <a:rPr lang="es-ES" sz="1800" dirty="0">
                <a:latin typeface="Rockwell" panose="02060603020205020403" pitchFamily="18" charset="0"/>
              </a:rPr>
              <a:t> non-</a:t>
            </a:r>
            <a:r>
              <a:rPr lang="es-ES" sz="1800" dirty="0" err="1">
                <a:latin typeface="Rockwell" panose="02060603020205020403" pitchFamily="18" charset="0"/>
              </a:rPr>
              <a:t>hate</a:t>
            </a:r>
            <a:r>
              <a:rPr lang="es-ES" sz="1800" dirty="0">
                <a:latin typeface="Rockwell" panose="02060603020205020403" pitchFamily="18" charset="0"/>
              </a:rPr>
              <a:t> </a:t>
            </a:r>
            <a:r>
              <a:rPr lang="es-ES" sz="1800" dirty="0" err="1">
                <a:latin typeface="Rockwell" panose="02060603020205020403" pitchFamily="18" charset="0"/>
              </a:rPr>
              <a:t>speech</a:t>
            </a:r>
            <a:r>
              <a:rPr lang="es-ES" sz="1800" dirty="0">
                <a:latin typeface="Rockwell" panose="02060603020205020403" pitchFamily="18" charset="0"/>
              </a:rPr>
              <a:t> tweets (</a:t>
            </a:r>
            <a:r>
              <a:rPr lang="es-ES" sz="1800" dirty="0" err="1">
                <a:latin typeface="Rockwell" panose="02060603020205020403" pitchFamily="18" charset="0"/>
              </a:rPr>
              <a:t>label</a:t>
            </a:r>
            <a:r>
              <a:rPr lang="es-ES" sz="1800" dirty="0">
                <a:latin typeface="Rockwell" panose="02060603020205020403" pitchFamily="18" charset="0"/>
              </a:rPr>
              <a:t>=0).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B85F176-6D01-3C55-7B26-287DE4687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77" y="6123140"/>
            <a:ext cx="7229528" cy="50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1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DAC30D-82D3-D693-903A-FCD80475B2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Graphical representation of the most common words</a:t>
            </a:r>
            <a:endParaRPr lang="en-U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8CFD7C-036E-8B5B-B2C9-E633C2C9B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86" y="1709695"/>
            <a:ext cx="9632054" cy="480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2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DAC30D-82D3-D693-903A-FCD80475B2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Cleaning the tweets</a:t>
            </a:r>
            <a:endParaRPr lang="en-US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03F195-2C13-1F89-61F1-DB496DC83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201" y="1560153"/>
            <a:ext cx="6076773" cy="509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6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DAC30D-82D3-D693-903A-FCD80475B2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common words</a:t>
            </a:r>
            <a:endParaRPr lang="en-US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3CC39F-E98F-3825-C58E-C58FDD29B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18" y="1668146"/>
            <a:ext cx="4306076" cy="51281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CA6A92-D4CA-CA5E-3EEF-C47B6A6E6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9896"/>
            <a:ext cx="3742102" cy="495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7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DAC30D-82D3-D693-903A-FCD80475B2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positive common words (non-hate speech)</a:t>
            </a:r>
            <a:endParaRPr lang="en-US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882369-8205-32AA-0AFB-785B506E6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06" y="1591125"/>
            <a:ext cx="3252933" cy="51277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EA046E7-341F-D4CC-2B9F-EA41735F4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173" y="1591125"/>
            <a:ext cx="3587856" cy="51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2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DAC30D-82D3-D693-903A-FCD80475B2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Suggested models</a:t>
            </a:r>
            <a:endParaRPr lang="en-US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B1D164A-D4A8-DE11-BEFD-0C805A0D7211}"/>
              </a:ext>
            </a:extLst>
          </p:cNvPr>
          <p:cNvSpPr txBox="1"/>
          <p:nvPr/>
        </p:nvSpPr>
        <p:spPr>
          <a:xfrm>
            <a:off x="649432" y="1963882"/>
            <a:ext cx="104948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dirty="0">
                <a:latin typeface="Rockwell" panose="02060603020205020403" pitchFamily="18" charset="0"/>
              </a:rPr>
              <a:t>Because we are working with text data,  we will evaluate the performance using the following models:</a:t>
            </a:r>
          </a:p>
          <a:p>
            <a:pPr rtl="0"/>
            <a:endParaRPr lang="en-US" dirty="0">
              <a:latin typeface="Rockwell" panose="02060603020205020403" pitchFamily="18" charset="0"/>
            </a:endParaRPr>
          </a:p>
          <a:p>
            <a:pPr rtl="0">
              <a:buFont typeface="+mj-lt"/>
              <a:buAutoNum type="arabicPeriod"/>
            </a:pPr>
            <a:r>
              <a:rPr lang="en-US" dirty="0">
                <a:latin typeface="Rockwell" panose="02060603020205020403" pitchFamily="18" charset="0"/>
              </a:rPr>
              <a:t> Logistic regression.</a:t>
            </a:r>
          </a:p>
          <a:p>
            <a:pPr rtl="0"/>
            <a:endParaRPr lang="en-US" dirty="0">
              <a:latin typeface="Rockwell" panose="02060603020205020403" pitchFamily="18" charset="0"/>
            </a:endParaRPr>
          </a:p>
          <a:p>
            <a:pPr rtl="0"/>
            <a:r>
              <a:rPr lang="en-US" dirty="0">
                <a:latin typeface="Rockwell" panose="02060603020205020403" pitchFamily="18" charset="0"/>
              </a:rPr>
              <a:t>2. LSTM</a:t>
            </a:r>
          </a:p>
          <a:p>
            <a:pPr rtl="0"/>
            <a:endParaRPr lang="en-US" dirty="0">
              <a:latin typeface="Rockwell" panose="02060603020205020403" pitchFamily="18" charset="0"/>
            </a:endParaRPr>
          </a:p>
          <a:p>
            <a:pPr rtl="0"/>
            <a:r>
              <a:rPr lang="en-US" dirty="0">
                <a:latin typeface="Rockwell" panose="02060603020205020403" pitchFamily="18" charset="0"/>
              </a:rPr>
              <a:t>3. Transformers</a:t>
            </a:r>
          </a:p>
          <a:p>
            <a:pPr rtl="0"/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7706"/>
            <a:ext cx="2747390" cy="2720298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129</TotalTime>
  <Words>108</Words>
  <Application>Microsoft Office PowerPoint</Application>
  <PresentationFormat>Panorámica</PresentationFormat>
  <Paragraphs>34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Rockwell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7</cp:revision>
  <dcterms:created xsi:type="dcterms:W3CDTF">2022-06-21T00:38:11Z</dcterms:created>
  <dcterms:modified xsi:type="dcterms:W3CDTF">2022-08-17T02:16:36Z</dcterms:modified>
</cp:coreProperties>
</file>