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7" r:id="rId7"/>
    <p:sldId id="259" r:id="rId8"/>
    <p:sldId id="262" r:id="rId9"/>
    <p:sldId id="263" r:id="rId10"/>
    <p:sldId id="264" r:id="rId11"/>
    <p:sldId id="268" r:id="rId12"/>
    <p:sldId id="269" r:id="rId13"/>
    <p:sldId id="270" r:id="rId14"/>
    <p:sldId id="271"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8/22/2023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8/22/2023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8/22/2023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DE10C13-DCD9-4DBF-A945-74235D970215}"/>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0" y="10160"/>
            <a:ext cx="12210116" cy="6847840"/>
          </a:xfrm>
          <a:prstGeom prst="rect">
            <a:avLst/>
          </a:prstGeom>
        </p:spPr>
      </p:pic>
      <p:sp>
        <p:nvSpPr>
          <p:cNvPr id="2" name="Título 1">
            <a:extLst>
              <a:ext uri="{FF2B5EF4-FFF2-40B4-BE49-F238E27FC236}">
                <a16:creationId xmlns:a16="http://schemas.microsoft.com/office/drawing/2014/main" id="{57A23BAD-143E-4F25-9DBA-50787E453AB5}"/>
              </a:ext>
            </a:extLst>
          </p:cNvPr>
          <p:cNvSpPr>
            <a:spLocks noGrp="1"/>
          </p:cNvSpPr>
          <p:nvPr>
            <p:ph type="ctrTitle"/>
          </p:nvPr>
        </p:nvSpPr>
        <p:spPr>
          <a:xfrm>
            <a:off x="1915384" y="1830399"/>
            <a:ext cx="8361229" cy="2098226"/>
          </a:xfrm>
        </p:spPr>
        <p:txBody>
          <a:bodyPr/>
          <a:lstStyle/>
          <a:p>
            <a:r>
              <a:rPr lang="es-MX" sz="8000" b="1" cap="none"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Trainer</a:t>
            </a:r>
            <a:r>
              <a:rPr lang="es-MX" sz="80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 </a:t>
            </a:r>
            <a:r>
              <a:rPr lang="es-MX" sz="8000" b="1" cap="none"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One</a:t>
            </a:r>
            <a:endParaRPr lang="es-MX" sz="80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endParaRPr>
          </a:p>
        </p:txBody>
      </p:sp>
      <p:sp>
        <p:nvSpPr>
          <p:cNvPr id="3" name="Subtítulo 2">
            <a:extLst>
              <a:ext uri="{FF2B5EF4-FFF2-40B4-BE49-F238E27FC236}">
                <a16:creationId xmlns:a16="http://schemas.microsoft.com/office/drawing/2014/main" id="{6D5149F0-68F1-4556-8CFF-B45CAC9250F9}"/>
              </a:ext>
            </a:extLst>
          </p:cNvPr>
          <p:cNvSpPr>
            <a:spLocks noGrp="1"/>
          </p:cNvSpPr>
          <p:nvPr>
            <p:ph type="subTitle" idx="1"/>
          </p:nvPr>
        </p:nvSpPr>
        <p:spPr>
          <a:xfrm>
            <a:off x="2340310" y="4090503"/>
            <a:ext cx="7529496" cy="1086237"/>
          </a:xfrm>
        </p:spPr>
        <p:txBody>
          <a:bodyPr>
            <a:normAutofit/>
          </a:bodyPr>
          <a:lstStyle/>
          <a:p>
            <a:r>
              <a:rPr lang="es-MX"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APP DE RUTINAS DE EJERCICIO</a:t>
            </a:r>
          </a:p>
        </p:txBody>
      </p:sp>
      <p:pic>
        <p:nvPicPr>
          <p:cNvPr id="5" name="Imagen 4">
            <a:extLst>
              <a:ext uri="{FF2B5EF4-FFF2-40B4-BE49-F238E27FC236}">
                <a16:creationId xmlns:a16="http://schemas.microsoft.com/office/drawing/2014/main" id="{694A8EFD-2928-4C30-9507-D605A55D4140}"/>
              </a:ext>
            </a:extLst>
          </p:cNvPr>
          <p:cNvPicPr>
            <a:picLocks noChangeAspect="1"/>
          </p:cNvPicPr>
          <p:nvPr/>
        </p:nvPicPr>
        <p:blipFill rotWithShape="1">
          <a:blip r:embed="rId4"/>
          <a:srcRect l="15047" t="12906" r="16569" b="17710"/>
          <a:stretch/>
        </p:blipFill>
        <p:spPr>
          <a:xfrm>
            <a:off x="5212359" y="822281"/>
            <a:ext cx="1767281" cy="1793147"/>
          </a:xfrm>
          <a:prstGeom prst="rect">
            <a:avLst/>
          </a:prstGeom>
        </p:spPr>
      </p:pic>
    </p:spTree>
    <p:extLst>
      <p:ext uri="{BB962C8B-B14F-4D97-AF65-F5344CB8AC3E}">
        <p14:creationId xmlns:p14="http://schemas.microsoft.com/office/powerpoint/2010/main" val="3286712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94C022C-B70F-47C7-8555-F58AD94C509A}"/>
              </a:ext>
            </a:extLst>
          </p:cNvPr>
          <p:cNvPicPr>
            <a:picLocks noChangeAspect="1"/>
          </p:cNvPicPr>
          <p:nvPr/>
        </p:nvPicPr>
        <p:blipFill rotWithShape="1">
          <a:blip r:embed="rId2"/>
          <a:srcRect l="15047" t="12906" r="16569" b="17710"/>
          <a:stretch/>
        </p:blipFill>
        <p:spPr>
          <a:xfrm>
            <a:off x="10245754" y="94026"/>
            <a:ext cx="1767281" cy="1793147"/>
          </a:xfrm>
          <a:prstGeom prst="rect">
            <a:avLst/>
          </a:prstGeom>
        </p:spPr>
      </p:pic>
      <p:sp>
        <p:nvSpPr>
          <p:cNvPr id="5" name="Rectángulo 4">
            <a:extLst>
              <a:ext uri="{FF2B5EF4-FFF2-40B4-BE49-F238E27FC236}">
                <a16:creationId xmlns:a16="http://schemas.microsoft.com/office/drawing/2014/main" id="{A0F9BAA1-A4BF-4A67-A517-6F7E12C11DCE}"/>
              </a:ext>
            </a:extLst>
          </p:cNvPr>
          <p:cNvSpPr/>
          <p:nvPr/>
        </p:nvSpPr>
        <p:spPr>
          <a:xfrm>
            <a:off x="1167467" y="1131507"/>
            <a:ext cx="9857065" cy="3839321"/>
          </a:xfrm>
          <a:prstGeom prst="rect">
            <a:avLst/>
          </a:prstGeom>
        </p:spPr>
        <p:txBody>
          <a:bodyPr wrap="square">
            <a:spAutoFit/>
          </a:bodyPr>
          <a:lstStyle/>
          <a:p>
            <a:pPr>
              <a:lnSpc>
                <a:spcPct val="107000"/>
              </a:lnSpc>
              <a:spcAft>
                <a:spcPts val="800"/>
              </a:spcAft>
            </a:pPr>
            <a:r>
              <a:rPr lang="es-MX" sz="2800" b="1" i="1" kern="150" dirty="0">
                <a:latin typeface="Eras Md BT"/>
                <a:ea typeface="MS Mincho" panose="02020609040205080304" pitchFamily="49" charset="-128"/>
              </a:rPr>
              <a:t>4. Requerimientos No Funcionales:</a:t>
            </a:r>
          </a:p>
          <a:p>
            <a:pPr>
              <a:lnSpc>
                <a:spcPct val="107000"/>
              </a:lnSpc>
              <a:spcAft>
                <a:spcPts val="800"/>
              </a:spcAft>
            </a:pPr>
            <a:endParaRPr lang="es-MX"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300"/>
              </a:spcAft>
              <a:buFont typeface="Symbol" panose="05050102010706020507" pitchFamily="18" charset="2"/>
              <a:buChar char=""/>
            </a:pPr>
            <a:r>
              <a:rPr lang="es-MX" sz="2000" dirty="0">
                <a:solidFill>
                  <a:srgbClr val="222222"/>
                </a:solidFill>
                <a:latin typeface="Arial" panose="020B0604020202020204" pitchFamily="34" charset="0"/>
                <a:cs typeface="Times New Roman" panose="02020603050405020304" pitchFamily="18" charset="0"/>
              </a:rPr>
              <a:t>El sistema debe ser capaz de operar adecuadamente con hasta 100 usuarios con sesiones concurrentes.</a:t>
            </a:r>
          </a:p>
          <a:p>
            <a:pPr marL="342900" lvl="0" indent="-342900">
              <a:lnSpc>
                <a:spcPct val="150000"/>
              </a:lnSpc>
              <a:spcAft>
                <a:spcPts val="0"/>
              </a:spcAft>
              <a:buFont typeface="Symbol" panose="05050102010706020507" pitchFamily="18" charset="2"/>
              <a:buChar char=""/>
            </a:pPr>
            <a:r>
              <a:rPr lang="es-MX" sz="2000" dirty="0">
                <a:solidFill>
                  <a:srgbClr val="222222"/>
                </a:solidFill>
                <a:latin typeface="Arial" panose="020B0604020202020204" pitchFamily="34" charset="0"/>
                <a:cs typeface="Times New Roman" panose="02020603050405020304" pitchFamily="18" charset="0"/>
              </a:rPr>
              <a:t>Los datos modificados en la base de datos deben ser actualizados para todos los usuarios que acceden.</a:t>
            </a:r>
          </a:p>
          <a:p>
            <a:pPr marL="342900" lvl="0" indent="-342900">
              <a:lnSpc>
                <a:spcPct val="150000"/>
              </a:lnSpc>
              <a:spcAft>
                <a:spcPts val="0"/>
              </a:spcAft>
              <a:buFont typeface="Symbol" panose="05050102010706020507" pitchFamily="18" charset="2"/>
              <a:buChar char=""/>
            </a:pPr>
            <a:r>
              <a:rPr lang="es-MX" sz="2000" dirty="0">
                <a:solidFill>
                  <a:srgbClr val="222222"/>
                </a:solidFill>
                <a:latin typeface="Arial" panose="020B0604020202020204" pitchFamily="34" charset="0"/>
                <a:cs typeface="Times New Roman" panose="02020603050405020304" pitchFamily="18" charset="0"/>
              </a:rPr>
              <a:t>El sistema debe contar con un manual de usuario para su uso.</a:t>
            </a:r>
          </a:p>
          <a:p>
            <a:pPr marL="342900" lvl="0" indent="-342900">
              <a:lnSpc>
                <a:spcPct val="150000"/>
              </a:lnSpc>
              <a:spcAft>
                <a:spcPts val="800"/>
              </a:spcAft>
              <a:buFont typeface="Symbol" panose="05050102010706020507" pitchFamily="18" charset="2"/>
              <a:buChar char=""/>
            </a:pPr>
            <a:r>
              <a:rPr lang="es-MX" sz="2000" dirty="0">
                <a:solidFill>
                  <a:srgbClr val="222222"/>
                </a:solidFill>
                <a:latin typeface="Arial" panose="020B0604020202020204" pitchFamily="34" charset="0"/>
                <a:cs typeface="Times New Roman" panose="02020603050405020304" pitchFamily="18" charset="0"/>
              </a:rPr>
              <a:t>El sistema debe poseer interfaces amigables con el usuario.</a:t>
            </a:r>
          </a:p>
        </p:txBody>
      </p:sp>
    </p:spTree>
    <p:extLst>
      <p:ext uri="{BB962C8B-B14F-4D97-AF65-F5344CB8AC3E}">
        <p14:creationId xmlns:p14="http://schemas.microsoft.com/office/powerpoint/2010/main" val="342735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BB96B64-78CA-4354-9D5D-25D60E4052EA}"/>
              </a:ext>
            </a:extLst>
          </p:cNvPr>
          <p:cNvPicPr>
            <a:picLocks noChangeAspect="1"/>
          </p:cNvPicPr>
          <p:nvPr/>
        </p:nvPicPr>
        <p:blipFill rotWithShape="1">
          <a:blip r:embed="rId2"/>
          <a:srcRect l="11353" t="11499" r="30573" b="48501"/>
          <a:stretch/>
        </p:blipFill>
        <p:spPr>
          <a:xfrm>
            <a:off x="1249960" y="2110025"/>
            <a:ext cx="10111635" cy="3917659"/>
          </a:xfrm>
          <a:prstGeom prst="rect">
            <a:avLst/>
          </a:prstGeom>
        </p:spPr>
      </p:pic>
      <p:sp>
        <p:nvSpPr>
          <p:cNvPr id="5" name="CuadroTexto 4">
            <a:extLst>
              <a:ext uri="{FF2B5EF4-FFF2-40B4-BE49-F238E27FC236}">
                <a16:creationId xmlns:a16="http://schemas.microsoft.com/office/drawing/2014/main" id="{2C23ECD6-E572-464D-AE53-8EB0E6159E40}"/>
              </a:ext>
            </a:extLst>
          </p:cNvPr>
          <p:cNvSpPr txBox="1"/>
          <p:nvPr/>
        </p:nvSpPr>
        <p:spPr>
          <a:xfrm>
            <a:off x="1249960" y="319330"/>
            <a:ext cx="6023295" cy="523220"/>
          </a:xfrm>
          <a:prstGeom prst="rect">
            <a:avLst/>
          </a:prstGeom>
          <a:noFill/>
        </p:spPr>
        <p:txBody>
          <a:bodyPr wrap="square" rtlCol="0">
            <a:spAutoFit/>
          </a:bodyPr>
          <a:lstStyle/>
          <a:p>
            <a:r>
              <a:rPr lang="es-MX" sz="2800" b="1" i="1" kern="150" dirty="0">
                <a:latin typeface="Eras Md BT"/>
                <a:ea typeface="MS Mincho" panose="02020609040205080304" pitchFamily="49" charset="-128"/>
              </a:rPr>
              <a:t>5. Creación de Base de Datos.</a:t>
            </a:r>
            <a:endParaRPr lang="es-MX" dirty="0"/>
          </a:p>
        </p:txBody>
      </p:sp>
      <p:pic>
        <p:nvPicPr>
          <p:cNvPr id="6" name="Imagen 5">
            <a:extLst>
              <a:ext uri="{FF2B5EF4-FFF2-40B4-BE49-F238E27FC236}">
                <a16:creationId xmlns:a16="http://schemas.microsoft.com/office/drawing/2014/main" id="{823CD0F2-907F-486C-A3D4-A9C4FAB2F176}"/>
              </a:ext>
            </a:extLst>
          </p:cNvPr>
          <p:cNvPicPr>
            <a:picLocks noChangeAspect="1"/>
          </p:cNvPicPr>
          <p:nvPr/>
        </p:nvPicPr>
        <p:blipFill rotWithShape="1">
          <a:blip r:embed="rId3"/>
          <a:srcRect l="15047" t="12906" r="16569" b="17710"/>
          <a:stretch/>
        </p:blipFill>
        <p:spPr>
          <a:xfrm>
            <a:off x="10245754" y="94026"/>
            <a:ext cx="1767281" cy="1793147"/>
          </a:xfrm>
          <a:prstGeom prst="rect">
            <a:avLst/>
          </a:prstGeom>
        </p:spPr>
      </p:pic>
      <p:sp>
        <p:nvSpPr>
          <p:cNvPr id="7" name="CuadroTexto 6">
            <a:extLst>
              <a:ext uri="{FF2B5EF4-FFF2-40B4-BE49-F238E27FC236}">
                <a16:creationId xmlns:a16="http://schemas.microsoft.com/office/drawing/2014/main" id="{EC3D2553-6E3E-4C4F-B165-248F90822819}"/>
              </a:ext>
            </a:extLst>
          </p:cNvPr>
          <p:cNvSpPr txBox="1"/>
          <p:nvPr/>
        </p:nvSpPr>
        <p:spPr>
          <a:xfrm>
            <a:off x="1392571" y="1065402"/>
            <a:ext cx="4446167" cy="646331"/>
          </a:xfrm>
          <a:prstGeom prst="rect">
            <a:avLst/>
          </a:prstGeom>
          <a:noFill/>
        </p:spPr>
        <p:txBody>
          <a:bodyPr wrap="square" rtlCol="0">
            <a:spAutoFit/>
          </a:bodyPr>
          <a:lstStyle/>
          <a:p>
            <a:r>
              <a:rPr lang="es-MX" dirty="0"/>
              <a:t>5 tablas.</a:t>
            </a:r>
          </a:p>
          <a:p>
            <a:r>
              <a:rPr lang="es-MX" dirty="0"/>
              <a:t>4 llaves foráneas.</a:t>
            </a:r>
          </a:p>
        </p:txBody>
      </p:sp>
    </p:spTree>
    <p:extLst>
      <p:ext uri="{BB962C8B-B14F-4D97-AF65-F5344CB8AC3E}">
        <p14:creationId xmlns:p14="http://schemas.microsoft.com/office/powerpoint/2010/main" val="276620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2006C60-A824-425C-8203-EFDC008A38E8}"/>
              </a:ext>
            </a:extLst>
          </p:cNvPr>
          <p:cNvPicPr/>
          <p:nvPr/>
        </p:nvPicPr>
        <p:blipFill rotWithShape="1">
          <a:blip r:embed="rId2"/>
          <a:srcRect l="27517" t="27970" r="29627" b="10882"/>
          <a:stretch/>
        </p:blipFill>
        <p:spPr bwMode="auto">
          <a:xfrm>
            <a:off x="6157519" y="1929357"/>
            <a:ext cx="4882393" cy="4236659"/>
          </a:xfrm>
          <a:prstGeom prst="rect">
            <a:avLst/>
          </a:prstGeom>
          <a:ln>
            <a:noFill/>
          </a:ln>
          <a:extLst>
            <a:ext uri="{53640926-AAD7-44D8-BBD7-CCE9431645EC}">
              <a14:shadowObscured xmlns:a14="http://schemas.microsoft.com/office/drawing/2010/main"/>
            </a:ext>
          </a:extLst>
        </p:spPr>
      </p:pic>
      <p:sp>
        <p:nvSpPr>
          <p:cNvPr id="6" name="CuadroTexto 5">
            <a:extLst>
              <a:ext uri="{FF2B5EF4-FFF2-40B4-BE49-F238E27FC236}">
                <a16:creationId xmlns:a16="http://schemas.microsoft.com/office/drawing/2014/main" id="{E3F8DD5F-274A-4FB7-ABF7-B84DF659CF9E}"/>
              </a:ext>
            </a:extLst>
          </p:cNvPr>
          <p:cNvSpPr txBox="1"/>
          <p:nvPr/>
        </p:nvSpPr>
        <p:spPr>
          <a:xfrm>
            <a:off x="1249960" y="319330"/>
            <a:ext cx="6023295" cy="523220"/>
          </a:xfrm>
          <a:prstGeom prst="rect">
            <a:avLst/>
          </a:prstGeom>
          <a:noFill/>
        </p:spPr>
        <p:txBody>
          <a:bodyPr wrap="square" rtlCol="0">
            <a:spAutoFit/>
          </a:bodyPr>
          <a:lstStyle/>
          <a:p>
            <a:r>
              <a:rPr lang="es-MX" sz="2800" b="1" i="1" kern="150" dirty="0">
                <a:latin typeface="Eras Md BT"/>
                <a:ea typeface="MS Mincho" panose="02020609040205080304" pitchFamily="49" charset="-128"/>
              </a:rPr>
              <a:t>6. Modelo Entidad-Relación.</a:t>
            </a:r>
            <a:endParaRPr lang="es-MX" dirty="0"/>
          </a:p>
        </p:txBody>
      </p:sp>
      <p:pic>
        <p:nvPicPr>
          <p:cNvPr id="7" name="Imagen 6">
            <a:extLst>
              <a:ext uri="{FF2B5EF4-FFF2-40B4-BE49-F238E27FC236}">
                <a16:creationId xmlns:a16="http://schemas.microsoft.com/office/drawing/2014/main" id="{50D4194B-82B2-436B-B683-4EA0C23A759E}"/>
              </a:ext>
            </a:extLst>
          </p:cNvPr>
          <p:cNvPicPr>
            <a:picLocks noChangeAspect="1"/>
          </p:cNvPicPr>
          <p:nvPr/>
        </p:nvPicPr>
        <p:blipFill rotWithShape="1">
          <a:blip r:embed="rId3"/>
          <a:srcRect l="15047" t="12906" r="16569" b="17710"/>
          <a:stretch/>
        </p:blipFill>
        <p:spPr>
          <a:xfrm>
            <a:off x="10245754" y="94026"/>
            <a:ext cx="1767281" cy="1793147"/>
          </a:xfrm>
          <a:prstGeom prst="rect">
            <a:avLst/>
          </a:prstGeom>
        </p:spPr>
      </p:pic>
      <p:pic>
        <p:nvPicPr>
          <p:cNvPr id="8" name="Imagen 7">
            <a:extLst>
              <a:ext uri="{FF2B5EF4-FFF2-40B4-BE49-F238E27FC236}">
                <a16:creationId xmlns:a16="http://schemas.microsoft.com/office/drawing/2014/main" id="{B3CB9662-9AF5-4A41-A3BF-C9F46F72D1D7}"/>
              </a:ext>
            </a:extLst>
          </p:cNvPr>
          <p:cNvPicPr>
            <a:picLocks noChangeAspect="1"/>
          </p:cNvPicPr>
          <p:nvPr/>
        </p:nvPicPr>
        <p:blipFill rotWithShape="1">
          <a:blip r:embed="rId4"/>
          <a:srcRect l="38876" t="33761" r="24037" b="17676"/>
          <a:stretch/>
        </p:blipFill>
        <p:spPr>
          <a:xfrm>
            <a:off x="977506" y="2172747"/>
            <a:ext cx="5056976" cy="3724713"/>
          </a:xfrm>
          <a:prstGeom prst="rect">
            <a:avLst/>
          </a:prstGeom>
        </p:spPr>
      </p:pic>
    </p:spTree>
    <p:extLst>
      <p:ext uri="{BB962C8B-B14F-4D97-AF65-F5344CB8AC3E}">
        <p14:creationId xmlns:p14="http://schemas.microsoft.com/office/powerpoint/2010/main" val="3316576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6BC9D99-017F-4E70-BB08-88CF97D925E6}"/>
              </a:ext>
            </a:extLst>
          </p:cNvPr>
          <p:cNvPicPr>
            <a:picLocks noChangeAspect="1"/>
          </p:cNvPicPr>
          <p:nvPr/>
        </p:nvPicPr>
        <p:blipFill rotWithShape="1">
          <a:blip r:embed="rId2"/>
          <a:srcRect l="36192" t="23241" r="20184" b="58043"/>
          <a:stretch/>
        </p:blipFill>
        <p:spPr>
          <a:xfrm>
            <a:off x="2133107" y="1440809"/>
            <a:ext cx="7925786" cy="1912690"/>
          </a:xfrm>
          <a:prstGeom prst="rect">
            <a:avLst/>
          </a:prstGeom>
        </p:spPr>
      </p:pic>
      <p:sp>
        <p:nvSpPr>
          <p:cNvPr id="6" name="CuadroTexto 5">
            <a:extLst>
              <a:ext uri="{FF2B5EF4-FFF2-40B4-BE49-F238E27FC236}">
                <a16:creationId xmlns:a16="http://schemas.microsoft.com/office/drawing/2014/main" id="{79E63130-520D-4D76-9BBC-896230E83B18}"/>
              </a:ext>
            </a:extLst>
          </p:cNvPr>
          <p:cNvSpPr txBox="1"/>
          <p:nvPr/>
        </p:nvSpPr>
        <p:spPr>
          <a:xfrm>
            <a:off x="1249960" y="319330"/>
            <a:ext cx="6023295" cy="523220"/>
          </a:xfrm>
          <a:prstGeom prst="rect">
            <a:avLst/>
          </a:prstGeom>
          <a:noFill/>
        </p:spPr>
        <p:txBody>
          <a:bodyPr wrap="square" rtlCol="0">
            <a:spAutoFit/>
          </a:bodyPr>
          <a:lstStyle/>
          <a:p>
            <a:r>
              <a:rPr lang="es-MX" sz="2800" b="1" i="1" kern="150" dirty="0">
                <a:latin typeface="Eras Md BT"/>
                <a:ea typeface="MS Mincho" panose="02020609040205080304" pitchFamily="49" charset="-128"/>
              </a:rPr>
              <a:t>7. Creación de </a:t>
            </a:r>
            <a:r>
              <a:rPr lang="es-MX" sz="2800" b="1" i="1" kern="150" dirty="0" err="1">
                <a:latin typeface="Eras Md BT"/>
                <a:ea typeface="MS Mincho" panose="02020609040205080304" pitchFamily="49" charset="-128"/>
              </a:rPr>
              <a:t>BackEnd</a:t>
            </a:r>
            <a:r>
              <a:rPr lang="es-MX" sz="2800" b="1" i="1" kern="150" dirty="0">
                <a:latin typeface="Eras Md BT"/>
                <a:ea typeface="MS Mincho" panose="02020609040205080304" pitchFamily="49" charset="-128"/>
              </a:rPr>
              <a:t>.</a:t>
            </a:r>
            <a:endParaRPr lang="es-MX" dirty="0"/>
          </a:p>
        </p:txBody>
      </p:sp>
      <p:sp>
        <p:nvSpPr>
          <p:cNvPr id="7" name="CuadroTexto 6">
            <a:extLst>
              <a:ext uri="{FF2B5EF4-FFF2-40B4-BE49-F238E27FC236}">
                <a16:creationId xmlns:a16="http://schemas.microsoft.com/office/drawing/2014/main" id="{C2B13F55-EF35-4DFE-AEB4-C1DB1D53E63A}"/>
              </a:ext>
            </a:extLst>
          </p:cNvPr>
          <p:cNvSpPr txBox="1"/>
          <p:nvPr/>
        </p:nvSpPr>
        <p:spPr>
          <a:xfrm>
            <a:off x="1501629" y="994764"/>
            <a:ext cx="3061982" cy="369332"/>
          </a:xfrm>
          <a:prstGeom prst="rect">
            <a:avLst/>
          </a:prstGeom>
          <a:noFill/>
        </p:spPr>
        <p:txBody>
          <a:bodyPr wrap="square" rtlCol="0">
            <a:spAutoFit/>
          </a:bodyPr>
          <a:lstStyle/>
          <a:p>
            <a:r>
              <a:rPr lang="es-MX" dirty="0"/>
              <a:t>Conexión de Base de Datos</a:t>
            </a:r>
          </a:p>
        </p:txBody>
      </p:sp>
      <p:pic>
        <p:nvPicPr>
          <p:cNvPr id="8" name="Imagen 7">
            <a:extLst>
              <a:ext uri="{FF2B5EF4-FFF2-40B4-BE49-F238E27FC236}">
                <a16:creationId xmlns:a16="http://schemas.microsoft.com/office/drawing/2014/main" id="{AB53C7C7-3E86-4E1B-9F6A-AF3007BD74EB}"/>
              </a:ext>
            </a:extLst>
          </p:cNvPr>
          <p:cNvPicPr>
            <a:picLocks noChangeAspect="1"/>
          </p:cNvPicPr>
          <p:nvPr/>
        </p:nvPicPr>
        <p:blipFill rotWithShape="1">
          <a:blip r:embed="rId3"/>
          <a:srcRect l="36124" t="23241" r="32706" b="51101"/>
          <a:stretch/>
        </p:blipFill>
        <p:spPr>
          <a:xfrm>
            <a:off x="3124677" y="3649211"/>
            <a:ext cx="5942645" cy="2751589"/>
          </a:xfrm>
          <a:prstGeom prst="rect">
            <a:avLst/>
          </a:prstGeom>
        </p:spPr>
      </p:pic>
      <p:pic>
        <p:nvPicPr>
          <p:cNvPr id="9" name="Imagen 8">
            <a:extLst>
              <a:ext uri="{FF2B5EF4-FFF2-40B4-BE49-F238E27FC236}">
                <a16:creationId xmlns:a16="http://schemas.microsoft.com/office/drawing/2014/main" id="{04D6E25F-60B8-4333-BFC4-2E3C40C3F70E}"/>
              </a:ext>
            </a:extLst>
          </p:cNvPr>
          <p:cNvPicPr>
            <a:picLocks noChangeAspect="1"/>
          </p:cNvPicPr>
          <p:nvPr/>
        </p:nvPicPr>
        <p:blipFill rotWithShape="1">
          <a:blip r:embed="rId4"/>
          <a:srcRect l="15047" t="12906" r="16569" b="17710"/>
          <a:stretch/>
        </p:blipFill>
        <p:spPr>
          <a:xfrm>
            <a:off x="10245754" y="94026"/>
            <a:ext cx="1767281" cy="1793147"/>
          </a:xfrm>
          <a:prstGeom prst="rect">
            <a:avLst/>
          </a:prstGeom>
        </p:spPr>
      </p:pic>
    </p:spTree>
    <p:extLst>
      <p:ext uri="{BB962C8B-B14F-4D97-AF65-F5344CB8AC3E}">
        <p14:creationId xmlns:p14="http://schemas.microsoft.com/office/powerpoint/2010/main" val="336561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B560810-84B5-4033-837D-6E309265C1E1}"/>
              </a:ext>
            </a:extLst>
          </p:cNvPr>
          <p:cNvPicPr>
            <a:picLocks noChangeAspect="1"/>
          </p:cNvPicPr>
          <p:nvPr/>
        </p:nvPicPr>
        <p:blipFill rotWithShape="1">
          <a:blip r:embed="rId2"/>
          <a:srcRect l="38670" t="29847" r="33601" b="19756"/>
          <a:stretch/>
        </p:blipFill>
        <p:spPr>
          <a:xfrm>
            <a:off x="1353424" y="1418719"/>
            <a:ext cx="3931641" cy="4019444"/>
          </a:xfrm>
          <a:prstGeom prst="rect">
            <a:avLst/>
          </a:prstGeom>
        </p:spPr>
      </p:pic>
      <p:pic>
        <p:nvPicPr>
          <p:cNvPr id="7" name="Imagen 6">
            <a:extLst>
              <a:ext uri="{FF2B5EF4-FFF2-40B4-BE49-F238E27FC236}">
                <a16:creationId xmlns:a16="http://schemas.microsoft.com/office/drawing/2014/main" id="{E283173B-4123-4D28-B75A-A28318F01C2A}"/>
              </a:ext>
            </a:extLst>
          </p:cNvPr>
          <p:cNvPicPr>
            <a:picLocks noChangeAspect="1"/>
          </p:cNvPicPr>
          <p:nvPr/>
        </p:nvPicPr>
        <p:blipFill rotWithShape="1">
          <a:blip r:embed="rId3"/>
          <a:srcRect l="38738" t="26667" r="20803" b="14740"/>
          <a:stretch/>
        </p:blipFill>
        <p:spPr>
          <a:xfrm>
            <a:off x="5785608" y="1419836"/>
            <a:ext cx="4932726" cy="4018327"/>
          </a:xfrm>
          <a:prstGeom prst="rect">
            <a:avLst/>
          </a:prstGeom>
        </p:spPr>
      </p:pic>
      <p:sp>
        <p:nvSpPr>
          <p:cNvPr id="8" name="CuadroTexto 7">
            <a:extLst>
              <a:ext uri="{FF2B5EF4-FFF2-40B4-BE49-F238E27FC236}">
                <a16:creationId xmlns:a16="http://schemas.microsoft.com/office/drawing/2014/main" id="{7D2E77A6-8DAA-46A3-8F27-D402BABA7900}"/>
              </a:ext>
            </a:extLst>
          </p:cNvPr>
          <p:cNvSpPr txBox="1"/>
          <p:nvPr/>
        </p:nvSpPr>
        <p:spPr>
          <a:xfrm>
            <a:off x="1353424" y="776650"/>
            <a:ext cx="3061982" cy="369332"/>
          </a:xfrm>
          <a:prstGeom prst="rect">
            <a:avLst/>
          </a:prstGeom>
          <a:noFill/>
        </p:spPr>
        <p:txBody>
          <a:bodyPr wrap="square" rtlCol="0">
            <a:spAutoFit/>
          </a:bodyPr>
          <a:lstStyle/>
          <a:p>
            <a:r>
              <a:rPr lang="es-MX" dirty="0"/>
              <a:t>Creación de Rutas.</a:t>
            </a:r>
          </a:p>
        </p:txBody>
      </p:sp>
      <p:pic>
        <p:nvPicPr>
          <p:cNvPr id="9" name="Imagen 8">
            <a:extLst>
              <a:ext uri="{FF2B5EF4-FFF2-40B4-BE49-F238E27FC236}">
                <a16:creationId xmlns:a16="http://schemas.microsoft.com/office/drawing/2014/main" id="{C2CB1D5E-42B4-4DF5-A6E6-07D35F91A9E6}"/>
              </a:ext>
            </a:extLst>
          </p:cNvPr>
          <p:cNvPicPr>
            <a:picLocks noChangeAspect="1"/>
          </p:cNvPicPr>
          <p:nvPr/>
        </p:nvPicPr>
        <p:blipFill rotWithShape="1">
          <a:blip r:embed="rId4"/>
          <a:srcRect l="15047" t="12906" r="16569" b="17710"/>
          <a:stretch/>
        </p:blipFill>
        <p:spPr>
          <a:xfrm>
            <a:off x="10245754" y="94026"/>
            <a:ext cx="1767281" cy="1793147"/>
          </a:xfrm>
          <a:prstGeom prst="rect">
            <a:avLst/>
          </a:prstGeom>
        </p:spPr>
      </p:pic>
    </p:spTree>
    <p:extLst>
      <p:ext uri="{BB962C8B-B14F-4D97-AF65-F5344CB8AC3E}">
        <p14:creationId xmlns:p14="http://schemas.microsoft.com/office/powerpoint/2010/main" val="979780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EE72D41-6D49-4333-9CF1-BC96F5B87514}"/>
              </a:ext>
            </a:extLst>
          </p:cNvPr>
          <p:cNvSpPr/>
          <p:nvPr/>
        </p:nvSpPr>
        <p:spPr>
          <a:xfrm>
            <a:off x="5638100" y="1310079"/>
            <a:ext cx="1033244" cy="914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ln w="0"/>
                <a:solidFill>
                  <a:schemeClr val="tx1"/>
                </a:solidFill>
                <a:effectLst>
                  <a:outerShdw blurRad="38100" dist="19050" dir="2700000" algn="tl" rotWithShape="0">
                    <a:schemeClr val="dk1">
                      <a:alpha val="40000"/>
                    </a:schemeClr>
                  </a:outerShdw>
                </a:effectLst>
              </a:rPr>
              <a:t>GÉNERO</a:t>
            </a:r>
          </a:p>
        </p:txBody>
      </p:sp>
      <p:sp>
        <p:nvSpPr>
          <p:cNvPr id="5" name="Rectángulo 4">
            <a:extLst>
              <a:ext uri="{FF2B5EF4-FFF2-40B4-BE49-F238E27FC236}">
                <a16:creationId xmlns:a16="http://schemas.microsoft.com/office/drawing/2014/main" id="{D01A3EB6-31EE-40BD-A053-F29236BB4C4B}"/>
              </a:ext>
            </a:extLst>
          </p:cNvPr>
          <p:cNvSpPr/>
          <p:nvPr/>
        </p:nvSpPr>
        <p:spPr>
          <a:xfrm>
            <a:off x="8011487" y="2035728"/>
            <a:ext cx="914400" cy="914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ln w="0"/>
                <a:solidFill>
                  <a:schemeClr val="tx1"/>
                </a:solidFill>
                <a:effectLst>
                  <a:outerShdw blurRad="38100" dist="19050" dir="2700000" algn="tl" rotWithShape="0">
                    <a:schemeClr val="dk1">
                      <a:alpha val="40000"/>
                    </a:schemeClr>
                  </a:outerShdw>
                </a:effectLst>
              </a:rPr>
              <a:t>CASA</a:t>
            </a:r>
          </a:p>
        </p:txBody>
      </p:sp>
      <p:sp>
        <p:nvSpPr>
          <p:cNvPr id="6" name="Rectángulo 5">
            <a:extLst>
              <a:ext uri="{FF2B5EF4-FFF2-40B4-BE49-F238E27FC236}">
                <a16:creationId xmlns:a16="http://schemas.microsoft.com/office/drawing/2014/main" id="{DFAF2A68-0756-41C3-8312-89C06C092045}"/>
              </a:ext>
            </a:extLst>
          </p:cNvPr>
          <p:cNvSpPr/>
          <p:nvPr/>
        </p:nvSpPr>
        <p:spPr>
          <a:xfrm>
            <a:off x="3383558" y="2035728"/>
            <a:ext cx="914400" cy="914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ln w="0"/>
                <a:solidFill>
                  <a:schemeClr val="tx1"/>
                </a:solidFill>
                <a:effectLst>
                  <a:outerShdw blurRad="38100" dist="19050" dir="2700000" algn="tl" rotWithShape="0">
                    <a:schemeClr val="dk1">
                      <a:alpha val="40000"/>
                    </a:schemeClr>
                  </a:outerShdw>
                </a:effectLst>
              </a:rPr>
              <a:t>GYM</a:t>
            </a:r>
          </a:p>
        </p:txBody>
      </p:sp>
      <p:cxnSp>
        <p:nvCxnSpPr>
          <p:cNvPr id="8" name="Conector recto de flecha 7">
            <a:extLst>
              <a:ext uri="{FF2B5EF4-FFF2-40B4-BE49-F238E27FC236}">
                <a16:creationId xmlns:a16="http://schemas.microsoft.com/office/drawing/2014/main" id="{46A446A8-0CD8-4612-BF8C-6C9AE1337973}"/>
              </a:ext>
            </a:extLst>
          </p:cNvPr>
          <p:cNvCxnSpPr>
            <a:cxnSpLocks/>
            <a:stCxn id="4" idx="1"/>
            <a:endCxn id="6" idx="0"/>
          </p:cNvCxnSpPr>
          <p:nvPr/>
        </p:nvCxnSpPr>
        <p:spPr>
          <a:xfrm flipH="1">
            <a:off x="3840758" y="1767279"/>
            <a:ext cx="1797342" cy="268449"/>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Conector recto de flecha 9">
            <a:extLst>
              <a:ext uri="{FF2B5EF4-FFF2-40B4-BE49-F238E27FC236}">
                <a16:creationId xmlns:a16="http://schemas.microsoft.com/office/drawing/2014/main" id="{BBF95E08-9230-4EEA-ADEE-AA0B066689AC}"/>
              </a:ext>
            </a:extLst>
          </p:cNvPr>
          <p:cNvCxnSpPr>
            <a:cxnSpLocks/>
            <a:stCxn id="4" idx="3"/>
            <a:endCxn id="5" idx="0"/>
          </p:cNvCxnSpPr>
          <p:nvPr/>
        </p:nvCxnSpPr>
        <p:spPr>
          <a:xfrm>
            <a:off x="6671344" y="1767279"/>
            <a:ext cx="1797343" cy="268449"/>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9" name="Rectángulo 18">
            <a:extLst>
              <a:ext uri="{FF2B5EF4-FFF2-40B4-BE49-F238E27FC236}">
                <a16:creationId xmlns:a16="http://schemas.microsoft.com/office/drawing/2014/main" id="{54E62A99-59F4-4FD9-B154-6160161DB16E}"/>
              </a:ext>
            </a:extLst>
          </p:cNvPr>
          <p:cNvSpPr/>
          <p:nvPr/>
        </p:nvSpPr>
        <p:spPr>
          <a:xfrm>
            <a:off x="5256052" y="142610"/>
            <a:ext cx="1797340" cy="58303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ln w="0"/>
                <a:solidFill>
                  <a:schemeClr val="tx1"/>
                </a:solidFill>
                <a:effectLst>
                  <a:outerShdw blurRad="38100" dist="19050" dir="2700000" algn="tl" rotWithShape="0">
                    <a:schemeClr val="dk1">
                      <a:alpha val="40000"/>
                    </a:schemeClr>
                  </a:outerShdw>
                </a:effectLst>
              </a:rPr>
              <a:t>INICIO</a:t>
            </a:r>
          </a:p>
        </p:txBody>
      </p:sp>
      <p:cxnSp>
        <p:nvCxnSpPr>
          <p:cNvPr id="25" name="Conector recto de flecha 24">
            <a:extLst>
              <a:ext uri="{FF2B5EF4-FFF2-40B4-BE49-F238E27FC236}">
                <a16:creationId xmlns:a16="http://schemas.microsoft.com/office/drawing/2014/main" id="{004D7B20-1682-4CB9-9C52-CDD6B0E2EEAA}"/>
              </a:ext>
            </a:extLst>
          </p:cNvPr>
          <p:cNvCxnSpPr>
            <a:cxnSpLocks/>
            <a:stCxn id="19" idx="2"/>
            <a:endCxn id="4" idx="0"/>
          </p:cNvCxnSpPr>
          <p:nvPr/>
        </p:nvCxnSpPr>
        <p:spPr>
          <a:xfrm>
            <a:off x="6154722" y="725646"/>
            <a:ext cx="0" cy="584433"/>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2" name="Rectángulo 31">
            <a:extLst>
              <a:ext uri="{FF2B5EF4-FFF2-40B4-BE49-F238E27FC236}">
                <a16:creationId xmlns:a16="http://schemas.microsoft.com/office/drawing/2014/main" id="{88D9780F-6DE0-49B8-8387-C66933BC9A5D}"/>
              </a:ext>
            </a:extLst>
          </p:cNvPr>
          <p:cNvSpPr/>
          <p:nvPr/>
        </p:nvSpPr>
        <p:spPr>
          <a:xfrm>
            <a:off x="3324136" y="3450673"/>
            <a:ext cx="1033244" cy="9144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ln w="0"/>
                <a:solidFill>
                  <a:schemeClr val="tx1"/>
                </a:solidFill>
                <a:effectLst>
                  <a:outerShdw blurRad="38100" dist="19050" dir="2700000" algn="tl" rotWithShape="0">
                    <a:schemeClr val="dk1">
                      <a:alpha val="40000"/>
                    </a:schemeClr>
                  </a:outerShdw>
                </a:effectLst>
              </a:rPr>
              <a:t>ÁREA</a:t>
            </a:r>
          </a:p>
        </p:txBody>
      </p:sp>
      <p:sp>
        <p:nvSpPr>
          <p:cNvPr id="33" name="Rectángulo 32">
            <a:extLst>
              <a:ext uri="{FF2B5EF4-FFF2-40B4-BE49-F238E27FC236}">
                <a16:creationId xmlns:a16="http://schemas.microsoft.com/office/drawing/2014/main" id="{ACC171AB-6251-4ABD-96E1-ED4CF24B4446}"/>
              </a:ext>
            </a:extLst>
          </p:cNvPr>
          <p:cNvSpPr/>
          <p:nvPr/>
        </p:nvSpPr>
        <p:spPr>
          <a:xfrm>
            <a:off x="3383558" y="5090721"/>
            <a:ext cx="914400" cy="914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ln w="0"/>
                <a:solidFill>
                  <a:schemeClr val="tx1"/>
                </a:solidFill>
                <a:effectLst>
                  <a:outerShdw blurRad="38100" dist="19050" dir="2700000" algn="tl" rotWithShape="0">
                    <a:schemeClr val="dk1">
                      <a:alpha val="40000"/>
                    </a:schemeClr>
                  </a:outerShdw>
                </a:effectLst>
              </a:rPr>
              <a:t>RUTINA</a:t>
            </a:r>
          </a:p>
        </p:txBody>
      </p:sp>
      <p:cxnSp>
        <p:nvCxnSpPr>
          <p:cNvPr id="34" name="Conector recto de flecha 33">
            <a:extLst>
              <a:ext uri="{FF2B5EF4-FFF2-40B4-BE49-F238E27FC236}">
                <a16:creationId xmlns:a16="http://schemas.microsoft.com/office/drawing/2014/main" id="{D8EFEC18-3235-417B-9B62-0ECDA57A03CC}"/>
              </a:ext>
            </a:extLst>
          </p:cNvPr>
          <p:cNvCxnSpPr>
            <a:cxnSpLocks/>
            <a:stCxn id="32" idx="2"/>
            <a:endCxn id="33" idx="0"/>
          </p:cNvCxnSpPr>
          <p:nvPr/>
        </p:nvCxnSpPr>
        <p:spPr>
          <a:xfrm>
            <a:off x="3840758" y="4365073"/>
            <a:ext cx="0" cy="725648"/>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Conector recto de flecha 37">
            <a:extLst>
              <a:ext uri="{FF2B5EF4-FFF2-40B4-BE49-F238E27FC236}">
                <a16:creationId xmlns:a16="http://schemas.microsoft.com/office/drawing/2014/main" id="{D8CDE05A-E544-4D89-9FE4-FF6EF4A4C54A}"/>
              </a:ext>
            </a:extLst>
          </p:cNvPr>
          <p:cNvCxnSpPr>
            <a:cxnSpLocks/>
            <a:stCxn id="6" idx="2"/>
            <a:endCxn id="32" idx="0"/>
          </p:cNvCxnSpPr>
          <p:nvPr/>
        </p:nvCxnSpPr>
        <p:spPr>
          <a:xfrm>
            <a:off x="3840758" y="2950128"/>
            <a:ext cx="0" cy="500545"/>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5" name="Rectángulo 44">
            <a:extLst>
              <a:ext uri="{FF2B5EF4-FFF2-40B4-BE49-F238E27FC236}">
                <a16:creationId xmlns:a16="http://schemas.microsoft.com/office/drawing/2014/main" id="{0CADCA7B-2E75-4A0D-AFAF-A2930097F990}"/>
              </a:ext>
            </a:extLst>
          </p:cNvPr>
          <p:cNvSpPr/>
          <p:nvPr/>
        </p:nvSpPr>
        <p:spPr>
          <a:xfrm>
            <a:off x="7952065" y="3429000"/>
            <a:ext cx="1033244" cy="9144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ln w="0"/>
                <a:solidFill>
                  <a:schemeClr val="tx1"/>
                </a:solidFill>
                <a:effectLst>
                  <a:outerShdw blurRad="38100" dist="19050" dir="2700000" algn="tl" rotWithShape="0">
                    <a:schemeClr val="dk1">
                      <a:alpha val="40000"/>
                    </a:schemeClr>
                  </a:outerShdw>
                </a:effectLst>
              </a:rPr>
              <a:t>ÁREA</a:t>
            </a:r>
          </a:p>
        </p:txBody>
      </p:sp>
      <p:sp>
        <p:nvSpPr>
          <p:cNvPr id="46" name="Rectángulo 45">
            <a:extLst>
              <a:ext uri="{FF2B5EF4-FFF2-40B4-BE49-F238E27FC236}">
                <a16:creationId xmlns:a16="http://schemas.microsoft.com/office/drawing/2014/main" id="{82FFE988-67C2-4AA4-9FFC-76D2DB6C2B62}"/>
              </a:ext>
            </a:extLst>
          </p:cNvPr>
          <p:cNvSpPr/>
          <p:nvPr/>
        </p:nvSpPr>
        <p:spPr>
          <a:xfrm>
            <a:off x="8011487" y="5069048"/>
            <a:ext cx="914400" cy="9144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ln w="0"/>
                <a:solidFill>
                  <a:schemeClr val="tx1"/>
                </a:solidFill>
                <a:effectLst>
                  <a:outerShdw blurRad="38100" dist="19050" dir="2700000" algn="tl" rotWithShape="0">
                    <a:schemeClr val="dk1">
                      <a:alpha val="40000"/>
                    </a:schemeClr>
                  </a:outerShdw>
                </a:effectLst>
              </a:rPr>
              <a:t>RUTINA</a:t>
            </a:r>
          </a:p>
        </p:txBody>
      </p:sp>
      <p:cxnSp>
        <p:nvCxnSpPr>
          <p:cNvPr id="47" name="Conector recto de flecha 46">
            <a:extLst>
              <a:ext uri="{FF2B5EF4-FFF2-40B4-BE49-F238E27FC236}">
                <a16:creationId xmlns:a16="http://schemas.microsoft.com/office/drawing/2014/main" id="{797489B1-507E-423A-9400-22EC1014CFBF}"/>
              </a:ext>
            </a:extLst>
          </p:cNvPr>
          <p:cNvCxnSpPr>
            <a:cxnSpLocks/>
            <a:stCxn id="45" idx="2"/>
            <a:endCxn id="46" idx="0"/>
          </p:cNvCxnSpPr>
          <p:nvPr/>
        </p:nvCxnSpPr>
        <p:spPr>
          <a:xfrm>
            <a:off x="8468687" y="4343400"/>
            <a:ext cx="0" cy="725648"/>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Conector recto de flecha 47">
            <a:extLst>
              <a:ext uri="{FF2B5EF4-FFF2-40B4-BE49-F238E27FC236}">
                <a16:creationId xmlns:a16="http://schemas.microsoft.com/office/drawing/2014/main" id="{CE190FF8-286A-4027-8B43-98A902F8051C}"/>
              </a:ext>
            </a:extLst>
          </p:cNvPr>
          <p:cNvCxnSpPr>
            <a:cxnSpLocks/>
            <a:stCxn id="5" idx="2"/>
            <a:endCxn id="45" idx="0"/>
          </p:cNvCxnSpPr>
          <p:nvPr/>
        </p:nvCxnSpPr>
        <p:spPr>
          <a:xfrm>
            <a:off x="8468687" y="2950128"/>
            <a:ext cx="0" cy="478872"/>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17" name="Imagen 16">
            <a:extLst>
              <a:ext uri="{FF2B5EF4-FFF2-40B4-BE49-F238E27FC236}">
                <a16:creationId xmlns:a16="http://schemas.microsoft.com/office/drawing/2014/main" id="{B6D87926-1396-40AB-A7BA-EC6370FB5DC0}"/>
              </a:ext>
            </a:extLst>
          </p:cNvPr>
          <p:cNvPicPr>
            <a:picLocks noChangeAspect="1"/>
          </p:cNvPicPr>
          <p:nvPr/>
        </p:nvPicPr>
        <p:blipFill rotWithShape="1">
          <a:blip r:embed="rId2"/>
          <a:srcRect l="15047" t="12906" r="16569" b="17710"/>
          <a:stretch/>
        </p:blipFill>
        <p:spPr>
          <a:xfrm>
            <a:off x="10245754" y="94026"/>
            <a:ext cx="1767281" cy="1793147"/>
          </a:xfrm>
          <a:prstGeom prst="rect">
            <a:avLst/>
          </a:prstGeom>
        </p:spPr>
      </p:pic>
    </p:spTree>
    <p:extLst>
      <p:ext uri="{BB962C8B-B14F-4D97-AF65-F5344CB8AC3E}">
        <p14:creationId xmlns:p14="http://schemas.microsoft.com/office/powerpoint/2010/main" val="2700691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46AEC6-54B8-4CE2-8B0A-E3D2A2D60082}"/>
              </a:ext>
            </a:extLst>
          </p:cNvPr>
          <p:cNvSpPr>
            <a:spLocks noGrp="1"/>
          </p:cNvSpPr>
          <p:nvPr>
            <p:ph type="title"/>
          </p:nvPr>
        </p:nvSpPr>
        <p:spPr/>
        <p:txBody>
          <a:bodyPr>
            <a:normAutofit/>
          </a:bodyPr>
          <a:lstStyle/>
          <a:p>
            <a:r>
              <a:rPr lang="es-MX" sz="2800" b="1" i="1" kern="150" dirty="0">
                <a:solidFill>
                  <a:schemeClr val="tx1"/>
                </a:solidFill>
                <a:latin typeface="Eras Md BT"/>
                <a:ea typeface="MS Mincho" panose="02020609040205080304" pitchFamily="49" charset="-128"/>
                <a:cs typeface="+mn-cs"/>
              </a:rPr>
              <a:t>8. PROTOTIPO DE PRUEBA</a:t>
            </a:r>
          </a:p>
        </p:txBody>
      </p:sp>
      <p:pic>
        <p:nvPicPr>
          <p:cNvPr id="4" name="Picture 50">
            <a:extLst>
              <a:ext uri="{FF2B5EF4-FFF2-40B4-BE49-F238E27FC236}">
                <a16:creationId xmlns:a16="http://schemas.microsoft.com/office/drawing/2014/main" id="{3FC01F35-013E-44D0-9290-2309EC716F6B}"/>
              </a:ext>
            </a:extLst>
          </p:cNvPr>
          <p:cNvPicPr/>
          <p:nvPr/>
        </p:nvPicPr>
        <p:blipFill rotWithShape="1">
          <a:blip r:embed="rId2"/>
          <a:srcRect r="50000" b="50000"/>
          <a:stretch/>
        </p:blipFill>
        <p:spPr>
          <a:xfrm>
            <a:off x="2170652" y="1713144"/>
            <a:ext cx="3724712" cy="2170957"/>
          </a:xfrm>
          <a:prstGeom prst="rect">
            <a:avLst/>
          </a:prstGeom>
        </p:spPr>
      </p:pic>
      <p:pic>
        <p:nvPicPr>
          <p:cNvPr id="5" name="Picture 50">
            <a:extLst>
              <a:ext uri="{FF2B5EF4-FFF2-40B4-BE49-F238E27FC236}">
                <a16:creationId xmlns:a16="http://schemas.microsoft.com/office/drawing/2014/main" id="{66BDB984-B0C3-46F1-B93E-C0B0E1D94BC5}"/>
              </a:ext>
            </a:extLst>
          </p:cNvPr>
          <p:cNvPicPr/>
          <p:nvPr/>
        </p:nvPicPr>
        <p:blipFill rotWithShape="1">
          <a:blip r:embed="rId2"/>
          <a:srcRect l="48832" b="50000"/>
          <a:stretch/>
        </p:blipFill>
        <p:spPr>
          <a:xfrm>
            <a:off x="6694415" y="1713143"/>
            <a:ext cx="3724712" cy="2170957"/>
          </a:xfrm>
          <a:prstGeom prst="rect">
            <a:avLst/>
          </a:prstGeom>
        </p:spPr>
      </p:pic>
      <p:pic>
        <p:nvPicPr>
          <p:cNvPr id="6" name="Picture 50">
            <a:extLst>
              <a:ext uri="{FF2B5EF4-FFF2-40B4-BE49-F238E27FC236}">
                <a16:creationId xmlns:a16="http://schemas.microsoft.com/office/drawing/2014/main" id="{C56872DF-4F7D-4F35-BE91-A1F00A415793}"/>
              </a:ext>
            </a:extLst>
          </p:cNvPr>
          <p:cNvPicPr/>
          <p:nvPr/>
        </p:nvPicPr>
        <p:blipFill rotWithShape="1">
          <a:blip r:embed="rId2"/>
          <a:srcRect t="48821" r="49798" b="1"/>
          <a:stretch/>
        </p:blipFill>
        <p:spPr>
          <a:xfrm>
            <a:off x="2170652" y="4323014"/>
            <a:ext cx="3724712" cy="2170957"/>
          </a:xfrm>
          <a:prstGeom prst="rect">
            <a:avLst/>
          </a:prstGeom>
        </p:spPr>
      </p:pic>
      <p:pic>
        <p:nvPicPr>
          <p:cNvPr id="7" name="Picture 50">
            <a:extLst>
              <a:ext uri="{FF2B5EF4-FFF2-40B4-BE49-F238E27FC236}">
                <a16:creationId xmlns:a16="http://schemas.microsoft.com/office/drawing/2014/main" id="{289F227B-9C6B-4ACE-BB1C-A775D1C2B902}"/>
              </a:ext>
            </a:extLst>
          </p:cNvPr>
          <p:cNvPicPr/>
          <p:nvPr/>
        </p:nvPicPr>
        <p:blipFill rotWithShape="1">
          <a:blip r:embed="rId2"/>
          <a:srcRect l="48832" t="49318"/>
          <a:stretch/>
        </p:blipFill>
        <p:spPr>
          <a:xfrm>
            <a:off x="6694415" y="4323014"/>
            <a:ext cx="3724712" cy="2170956"/>
          </a:xfrm>
          <a:prstGeom prst="rect">
            <a:avLst/>
          </a:prstGeom>
        </p:spPr>
      </p:pic>
      <p:pic>
        <p:nvPicPr>
          <p:cNvPr id="8" name="Imagen 7">
            <a:extLst>
              <a:ext uri="{FF2B5EF4-FFF2-40B4-BE49-F238E27FC236}">
                <a16:creationId xmlns:a16="http://schemas.microsoft.com/office/drawing/2014/main" id="{8E545B13-AB87-4BEC-AB25-EAE6F387B198}"/>
              </a:ext>
            </a:extLst>
          </p:cNvPr>
          <p:cNvPicPr>
            <a:picLocks noChangeAspect="1"/>
          </p:cNvPicPr>
          <p:nvPr/>
        </p:nvPicPr>
        <p:blipFill rotWithShape="1">
          <a:blip r:embed="rId3"/>
          <a:srcRect l="15047" t="12906" r="16569" b="17710"/>
          <a:stretch/>
        </p:blipFill>
        <p:spPr>
          <a:xfrm>
            <a:off x="10245754" y="94026"/>
            <a:ext cx="1767281" cy="1793147"/>
          </a:xfrm>
          <a:prstGeom prst="rect">
            <a:avLst/>
          </a:prstGeom>
        </p:spPr>
      </p:pic>
    </p:spTree>
    <p:extLst>
      <p:ext uri="{BB962C8B-B14F-4D97-AF65-F5344CB8AC3E}">
        <p14:creationId xmlns:p14="http://schemas.microsoft.com/office/powerpoint/2010/main" val="273841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CF435-0FB8-4536-B549-2E5FAAAD59FB}"/>
              </a:ext>
            </a:extLst>
          </p:cNvPr>
          <p:cNvSpPr>
            <a:spLocks noGrp="1"/>
          </p:cNvSpPr>
          <p:nvPr>
            <p:ph type="title"/>
          </p:nvPr>
        </p:nvSpPr>
        <p:spPr/>
        <p:txBody>
          <a:bodyPr/>
          <a:lstStyle/>
          <a:p>
            <a:br>
              <a:rPr lang="es-MX" dirty="0"/>
            </a:br>
            <a:endParaRPr lang="es-MX" dirty="0"/>
          </a:p>
        </p:txBody>
      </p:sp>
      <p:sp>
        <p:nvSpPr>
          <p:cNvPr id="4" name="CuadroTexto 3">
            <a:extLst>
              <a:ext uri="{FF2B5EF4-FFF2-40B4-BE49-F238E27FC236}">
                <a16:creationId xmlns:a16="http://schemas.microsoft.com/office/drawing/2014/main" id="{490C947D-FEBD-400F-9FF4-35FCF6B74304}"/>
              </a:ext>
            </a:extLst>
          </p:cNvPr>
          <p:cNvSpPr txBox="1"/>
          <p:nvPr/>
        </p:nvSpPr>
        <p:spPr>
          <a:xfrm>
            <a:off x="1468072" y="749442"/>
            <a:ext cx="5050173" cy="369332"/>
          </a:xfrm>
          <a:prstGeom prst="rect">
            <a:avLst/>
          </a:prstGeom>
          <a:noFill/>
        </p:spPr>
        <p:txBody>
          <a:bodyPr wrap="square" rtlCol="0">
            <a:spAutoFit/>
          </a:bodyPr>
          <a:lstStyle/>
          <a:p>
            <a:r>
              <a:rPr lang="es-MX" dirty="0"/>
              <a:t>Proyecto propuesto por la Empresa Proyect </a:t>
            </a:r>
            <a:r>
              <a:rPr lang="es-MX" dirty="0" err="1"/>
              <a:t>One</a:t>
            </a:r>
            <a:r>
              <a:rPr lang="es-MX" dirty="0"/>
              <a:t>:</a:t>
            </a:r>
          </a:p>
        </p:txBody>
      </p:sp>
      <p:pic>
        <p:nvPicPr>
          <p:cNvPr id="6" name="Imagen 5">
            <a:extLst>
              <a:ext uri="{FF2B5EF4-FFF2-40B4-BE49-F238E27FC236}">
                <a16:creationId xmlns:a16="http://schemas.microsoft.com/office/drawing/2014/main" id="{0008554B-5791-4103-BB76-667B345A5E71}"/>
              </a:ext>
            </a:extLst>
          </p:cNvPr>
          <p:cNvPicPr>
            <a:picLocks noChangeAspect="1"/>
          </p:cNvPicPr>
          <p:nvPr/>
        </p:nvPicPr>
        <p:blipFill rotWithShape="1">
          <a:blip r:embed="rId2"/>
          <a:srcRect t="24933" b="29168"/>
          <a:stretch/>
        </p:blipFill>
        <p:spPr>
          <a:xfrm>
            <a:off x="3068078" y="1970364"/>
            <a:ext cx="6900333" cy="3167168"/>
          </a:xfrm>
          <a:prstGeom prst="rect">
            <a:avLst/>
          </a:prstGeom>
        </p:spPr>
      </p:pic>
    </p:spTree>
    <p:extLst>
      <p:ext uri="{BB962C8B-B14F-4D97-AF65-F5344CB8AC3E}">
        <p14:creationId xmlns:p14="http://schemas.microsoft.com/office/powerpoint/2010/main" val="2614751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CFCB5-C83B-4D79-9819-EE6D68A85579}"/>
              </a:ext>
            </a:extLst>
          </p:cNvPr>
          <p:cNvSpPr>
            <a:spLocks noGrp="1"/>
          </p:cNvSpPr>
          <p:nvPr>
            <p:ph type="title"/>
          </p:nvPr>
        </p:nvSpPr>
        <p:spPr/>
        <p:txBody>
          <a:bodyPr>
            <a:normAutofit/>
          </a:bodyPr>
          <a:lstStyle/>
          <a:p>
            <a:r>
              <a:rPr lang="es-MX" sz="4800" dirty="0"/>
              <a:t>Contexto</a:t>
            </a:r>
          </a:p>
        </p:txBody>
      </p:sp>
      <p:sp>
        <p:nvSpPr>
          <p:cNvPr id="3" name="Marcador de contenido 2">
            <a:extLst>
              <a:ext uri="{FF2B5EF4-FFF2-40B4-BE49-F238E27FC236}">
                <a16:creationId xmlns:a16="http://schemas.microsoft.com/office/drawing/2014/main" id="{9DF23F3F-9001-4AF6-892A-B5F4B1354926}"/>
              </a:ext>
            </a:extLst>
          </p:cNvPr>
          <p:cNvSpPr>
            <a:spLocks noGrp="1"/>
          </p:cNvSpPr>
          <p:nvPr>
            <p:ph idx="1"/>
          </p:nvPr>
        </p:nvSpPr>
        <p:spPr>
          <a:xfrm>
            <a:off x="1295400" y="2590800"/>
            <a:ext cx="9601200" cy="3581400"/>
          </a:xfrm>
        </p:spPr>
        <p:txBody>
          <a:bodyPr/>
          <a:lstStyle/>
          <a:p>
            <a:r>
              <a:rPr lang="es-MX" sz="2400" dirty="0"/>
              <a:t>La salud es un valor de gran importancia para los individuos como para la sociedad en general, es igualmente un elemento de bienestar individual y familiar, y un factor de desarrollo económico y social. Por ello se ha decidido atacar esta área.</a:t>
            </a:r>
          </a:p>
          <a:p>
            <a:endParaRPr lang="es-MX" dirty="0"/>
          </a:p>
          <a:p>
            <a:endParaRPr lang="es-MX" dirty="0"/>
          </a:p>
        </p:txBody>
      </p:sp>
      <p:pic>
        <p:nvPicPr>
          <p:cNvPr id="4" name="Imagen 3">
            <a:extLst>
              <a:ext uri="{FF2B5EF4-FFF2-40B4-BE49-F238E27FC236}">
                <a16:creationId xmlns:a16="http://schemas.microsoft.com/office/drawing/2014/main" id="{FF020D70-8F54-4A23-980B-C4AD36168CE5}"/>
              </a:ext>
            </a:extLst>
          </p:cNvPr>
          <p:cNvPicPr>
            <a:picLocks noChangeAspect="1"/>
          </p:cNvPicPr>
          <p:nvPr/>
        </p:nvPicPr>
        <p:blipFill rotWithShape="1">
          <a:blip r:embed="rId2"/>
          <a:srcRect l="15047" t="12906" r="16569" b="17710"/>
          <a:stretch/>
        </p:blipFill>
        <p:spPr>
          <a:xfrm>
            <a:off x="10245754" y="94026"/>
            <a:ext cx="1767281" cy="1793147"/>
          </a:xfrm>
          <a:prstGeom prst="rect">
            <a:avLst/>
          </a:prstGeom>
        </p:spPr>
      </p:pic>
      <p:pic>
        <p:nvPicPr>
          <p:cNvPr id="5" name="Imagen 4">
            <a:extLst>
              <a:ext uri="{FF2B5EF4-FFF2-40B4-BE49-F238E27FC236}">
                <a16:creationId xmlns:a16="http://schemas.microsoft.com/office/drawing/2014/main" id="{C64D9288-941A-4775-9A12-33F2B6361014}"/>
              </a:ext>
            </a:extLst>
          </p:cNvPr>
          <p:cNvPicPr>
            <a:picLocks noChangeAspect="1"/>
          </p:cNvPicPr>
          <p:nvPr/>
        </p:nvPicPr>
        <p:blipFill rotWithShape="1">
          <a:blip r:embed="rId3"/>
          <a:srcRect l="31561" t="28024" r="31443" b="33219"/>
          <a:stretch/>
        </p:blipFill>
        <p:spPr>
          <a:xfrm>
            <a:off x="8380601" y="100185"/>
            <a:ext cx="1705761" cy="1786988"/>
          </a:xfrm>
          <a:prstGeom prst="rect">
            <a:avLst/>
          </a:prstGeom>
        </p:spPr>
      </p:pic>
    </p:spTree>
    <p:extLst>
      <p:ext uri="{BB962C8B-B14F-4D97-AF65-F5344CB8AC3E}">
        <p14:creationId xmlns:p14="http://schemas.microsoft.com/office/powerpoint/2010/main" val="127718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 qué ocasiones necesito contratar un entrenador personal? El ejercicio  mal dirigido no te acercará a tus objetivos y podría lesionarte | El Correo">
            <a:extLst>
              <a:ext uri="{FF2B5EF4-FFF2-40B4-BE49-F238E27FC236}">
                <a16:creationId xmlns:a16="http://schemas.microsoft.com/office/drawing/2014/main" id="{421C9D35-E5B6-4AB0-9AF2-F4CFB88EA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137" y="2744446"/>
            <a:ext cx="4781724" cy="295016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0644CE8-FB7C-4C10-9185-BA6547383E32}"/>
              </a:ext>
            </a:extLst>
          </p:cNvPr>
          <p:cNvSpPr txBox="1"/>
          <p:nvPr/>
        </p:nvSpPr>
        <p:spPr>
          <a:xfrm>
            <a:off x="1494637" y="990599"/>
            <a:ext cx="8967831" cy="1569660"/>
          </a:xfrm>
          <a:prstGeom prst="rect">
            <a:avLst/>
          </a:prstGeom>
          <a:noFill/>
        </p:spPr>
        <p:txBody>
          <a:bodyPr wrap="square" rtlCol="0">
            <a:spAutoFit/>
          </a:bodyPr>
          <a:lstStyle/>
          <a:p>
            <a:r>
              <a:rPr lang="es-MX" sz="2400" kern="150" dirty="0">
                <a:latin typeface="Times New Roman" panose="02020603050405020304" pitchFamily="18" charset="0"/>
                <a:cs typeface="Tahoma" panose="020B0604030504040204" pitchFamily="34" charset="0"/>
              </a:rPr>
              <a:t>El problema que muchas personas presentan a la hora de empezar con una rutina de ejercicio ya sea en un gimnasio o casa es que no tiene un entrenador o un coach que los guie adecuadamente sobre los áreas que se quieran trabajar.</a:t>
            </a:r>
          </a:p>
        </p:txBody>
      </p:sp>
      <p:pic>
        <p:nvPicPr>
          <p:cNvPr id="6" name="Imagen 5">
            <a:extLst>
              <a:ext uri="{FF2B5EF4-FFF2-40B4-BE49-F238E27FC236}">
                <a16:creationId xmlns:a16="http://schemas.microsoft.com/office/drawing/2014/main" id="{C3FE8716-706A-42D0-8CAA-1B364480D21A}"/>
              </a:ext>
            </a:extLst>
          </p:cNvPr>
          <p:cNvPicPr>
            <a:picLocks noChangeAspect="1"/>
          </p:cNvPicPr>
          <p:nvPr/>
        </p:nvPicPr>
        <p:blipFill rotWithShape="1">
          <a:blip r:embed="rId3"/>
          <a:srcRect l="15047" t="12906" r="16569" b="17710"/>
          <a:stretch/>
        </p:blipFill>
        <p:spPr>
          <a:xfrm>
            <a:off x="10245754" y="94026"/>
            <a:ext cx="1767281" cy="1793147"/>
          </a:xfrm>
          <a:prstGeom prst="rect">
            <a:avLst/>
          </a:prstGeom>
        </p:spPr>
      </p:pic>
    </p:spTree>
    <p:extLst>
      <p:ext uri="{BB962C8B-B14F-4D97-AF65-F5344CB8AC3E}">
        <p14:creationId xmlns:p14="http://schemas.microsoft.com/office/powerpoint/2010/main" val="67968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5F468E5-F3FC-4722-8D1F-EBBB9BB0F80A}"/>
              </a:ext>
            </a:extLst>
          </p:cNvPr>
          <p:cNvSpPr/>
          <p:nvPr/>
        </p:nvSpPr>
        <p:spPr>
          <a:xfrm>
            <a:off x="1051420" y="463566"/>
            <a:ext cx="9644543" cy="3046988"/>
          </a:xfrm>
          <a:prstGeom prst="rect">
            <a:avLst/>
          </a:prstGeom>
        </p:spPr>
        <p:txBody>
          <a:bodyPr wrap="square">
            <a:spAutoFit/>
          </a:bodyPr>
          <a:lstStyle/>
          <a:p>
            <a:pPr marL="342900" lvl="0" indent="-342900">
              <a:spcBef>
                <a:spcPts val="1200"/>
              </a:spcBef>
              <a:spcAft>
                <a:spcPts val="600"/>
              </a:spcAft>
              <a:buFont typeface="+mj-lt"/>
              <a:buAutoNum type="arabicPeriod"/>
            </a:pPr>
            <a:r>
              <a:rPr lang="es-ES" sz="2800" b="1" i="1" kern="150" dirty="0">
                <a:latin typeface="Eras Md BT"/>
                <a:ea typeface="MS Mincho" panose="02020609040205080304" pitchFamily="49" charset="-128"/>
              </a:rPr>
              <a:t>INTRODUCCIÓN</a:t>
            </a:r>
          </a:p>
          <a:p>
            <a:pPr lvl="0">
              <a:spcBef>
                <a:spcPts val="1200"/>
              </a:spcBef>
              <a:spcAft>
                <a:spcPts val="600"/>
              </a:spcAft>
            </a:pPr>
            <a:endParaRPr lang="es-MX" sz="2400" b="1" kern="150" dirty="0">
              <a:latin typeface="Eras Md BT"/>
              <a:ea typeface="MS Mincho" panose="020B0400000000000000" pitchFamily="49" charset="-128"/>
            </a:endParaRPr>
          </a:p>
          <a:p>
            <a:pPr>
              <a:spcAft>
                <a:spcPts val="0"/>
              </a:spcAft>
            </a:pPr>
            <a:r>
              <a:rPr lang="es-ES" sz="2400" kern="150" dirty="0">
                <a:latin typeface="Times New Roman" panose="02020603050405020304" pitchFamily="18" charset="0"/>
                <a:ea typeface="Arial Unicode MS"/>
                <a:cs typeface="Tahoma" panose="020B0604030504040204" pitchFamily="34" charset="0"/>
              </a:rPr>
              <a:t>La aplicación funcionará dando rutinas específicas para aquellas personas que empiezan a ejercitarse en el gimnasio o en casa, ayudando a que tengan una rutina adecuada para el área que quieran trabajar, estas rutinas pueden ir cambiando dependiendo el área que deseen, la cual les mostrara una descripción de cómo se realiza sin la necesidad de un entrenador personal. </a:t>
            </a:r>
            <a:endParaRPr lang="es-MX" sz="2400" kern="150" dirty="0">
              <a:latin typeface="Times New Roman" panose="02020603050405020304" pitchFamily="18" charset="0"/>
              <a:ea typeface="Arial Unicode MS"/>
              <a:cs typeface="Tahoma" panose="020B0604030504040204" pitchFamily="34" charset="0"/>
            </a:endParaRPr>
          </a:p>
        </p:txBody>
      </p:sp>
      <p:pic>
        <p:nvPicPr>
          <p:cNvPr id="2050" name="Picture 2" descr="Cuatro hombres fitness practicando deportes. | Vector Premium">
            <a:extLst>
              <a:ext uri="{FF2B5EF4-FFF2-40B4-BE49-F238E27FC236}">
                <a16:creationId xmlns:a16="http://schemas.microsoft.com/office/drawing/2014/main" id="{364CE6BB-A1FA-4988-ADAB-5DC843B05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4882" y="3429000"/>
            <a:ext cx="3202235" cy="320223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A23C5175-D217-42F0-99DD-8BB60876EA16}"/>
              </a:ext>
            </a:extLst>
          </p:cNvPr>
          <p:cNvPicPr>
            <a:picLocks noChangeAspect="1"/>
          </p:cNvPicPr>
          <p:nvPr/>
        </p:nvPicPr>
        <p:blipFill rotWithShape="1">
          <a:blip r:embed="rId3"/>
          <a:srcRect l="15047" t="12906" r="16569" b="17710"/>
          <a:stretch/>
        </p:blipFill>
        <p:spPr>
          <a:xfrm>
            <a:off x="10245754" y="94026"/>
            <a:ext cx="1767281" cy="1793147"/>
          </a:xfrm>
          <a:prstGeom prst="rect">
            <a:avLst/>
          </a:prstGeom>
        </p:spPr>
      </p:pic>
    </p:spTree>
    <p:extLst>
      <p:ext uri="{BB962C8B-B14F-4D97-AF65-F5344CB8AC3E}">
        <p14:creationId xmlns:p14="http://schemas.microsoft.com/office/powerpoint/2010/main" val="2719640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88DEFC7-648E-4FBB-876B-BCE1561F88C0}"/>
              </a:ext>
            </a:extLst>
          </p:cNvPr>
          <p:cNvSpPr/>
          <p:nvPr/>
        </p:nvSpPr>
        <p:spPr>
          <a:xfrm>
            <a:off x="2027339" y="1364227"/>
            <a:ext cx="8137321" cy="3693319"/>
          </a:xfrm>
          <a:prstGeom prst="rect">
            <a:avLst/>
          </a:prstGeom>
        </p:spPr>
        <p:txBody>
          <a:bodyPr wrap="square">
            <a:spAutoFit/>
          </a:bodyPr>
          <a:lstStyle/>
          <a:p>
            <a:pPr algn="just">
              <a:spcAft>
                <a:spcPts val="600"/>
              </a:spcAft>
            </a:pPr>
            <a:r>
              <a:rPr lang="es-ES" sz="3200" b="1" kern="150" dirty="0">
                <a:latin typeface="Times New Roman" panose="02020603050405020304" pitchFamily="18" charset="0"/>
                <a:ea typeface="Arial Unicode MS"/>
                <a:cs typeface="Tahoma" panose="020B0604030504040204" pitchFamily="34" charset="0"/>
              </a:rPr>
              <a:t>Propósito.</a:t>
            </a:r>
          </a:p>
          <a:p>
            <a:pPr algn="just">
              <a:spcAft>
                <a:spcPts val="600"/>
              </a:spcAft>
            </a:pPr>
            <a:endParaRPr lang="es-ES" sz="3200" b="1" kern="150" dirty="0">
              <a:latin typeface="Times New Roman" panose="02020603050405020304" pitchFamily="18" charset="0"/>
              <a:ea typeface="Arial Unicode MS"/>
              <a:cs typeface="Tahoma" panose="020B0604030504040204" pitchFamily="34" charset="0"/>
            </a:endParaRPr>
          </a:p>
          <a:p>
            <a:pPr algn="just">
              <a:spcAft>
                <a:spcPts val="600"/>
              </a:spcAft>
            </a:pPr>
            <a:r>
              <a:rPr lang="es-ES" sz="3200" kern="150" dirty="0">
                <a:latin typeface="Times New Roman" panose="02020603050405020304" pitchFamily="18" charset="0"/>
                <a:ea typeface="Arial Unicode MS"/>
                <a:cs typeface="Tahoma" panose="020B0604030504040204" pitchFamily="34" charset="0"/>
              </a:rPr>
              <a:t>Realizar una aplicación que permita a los usuarios tener rutinas de entrenamiento adecuadas que no tengan experiencias previas en casa o </a:t>
            </a:r>
            <a:r>
              <a:rPr lang="es-ES" sz="3200" kern="150" dirty="0" err="1">
                <a:latin typeface="Times New Roman" panose="02020603050405020304" pitchFamily="18" charset="0"/>
                <a:ea typeface="Arial Unicode MS"/>
                <a:cs typeface="Tahoma" panose="020B0604030504040204" pitchFamily="34" charset="0"/>
              </a:rPr>
              <a:t>gym</a:t>
            </a:r>
            <a:r>
              <a:rPr lang="es-ES" sz="3200" kern="150" dirty="0">
                <a:latin typeface="Times New Roman" panose="02020603050405020304" pitchFamily="18" charset="0"/>
                <a:ea typeface="Arial Unicode MS"/>
                <a:cs typeface="Tahoma" panose="020B0604030504040204" pitchFamily="34" charset="0"/>
              </a:rPr>
              <a:t>, para mejorar su condición física y de salud.</a:t>
            </a:r>
            <a:endParaRPr lang="es-MX" sz="2800" kern="150" dirty="0">
              <a:effectLst/>
              <a:latin typeface="NewsGotT"/>
              <a:ea typeface="Arial Unicode MS"/>
              <a:cs typeface="Tahoma" panose="020B0604030504040204" pitchFamily="34" charset="0"/>
            </a:endParaRPr>
          </a:p>
        </p:txBody>
      </p:sp>
    </p:spTree>
    <p:extLst>
      <p:ext uri="{BB962C8B-B14F-4D97-AF65-F5344CB8AC3E}">
        <p14:creationId xmlns:p14="http://schemas.microsoft.com/office/powerpoint/2010/main" val="166768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3AC57B-2DD4-4209-B235-B994A92668C2}"/>
              </a:ext>
            </a:extLst>
          </p:cNvPr>
          <p:cNvSpPr>
            <a:spLocks noGrp="1"/>
          </p:cNvSpPr>
          <p:nvPr>
            <p:ph type="title"/>
          </p:nvPr>
        </p:nvSpPr>
        <p:spPr/>
        <p:txBody>
          <a:bodyPr/>
          <a:lstStyle/>
          <a:p>
            <a:r>
              <a:rPr lang="es-MX" dirty="0"/>
              <a:t>Logos implementados</a:t>
            </a:r>
          </a:p>
        </p:txBody>
      </p:sp>
      <p:pic>
        <p:nvPicPr>
          <p:cNvPr id="4" name="Imagen 3">
            <a:extLst>
              <a:ext uri="{FF2B5EF4-FFF2-40B4-BE49-F238E27FC236}">
                <a16:creationId xmlns:a16="http://schemas.microsoft.com/office/drawing/2014/main" id="{51E8871F-421D-4045-9D8C-82AC6561BB04}"/>
              </a:ext>
            </a:extLst>
          </p:cNvPr>
          <p:cNvPicPr>
            <a:picLocks noChangeAspect="1"/>
          </p:cNvPicPr>
          <p:nvPr/>
        </p:nvPicPr>
        <p:blipFill rotWithShape="1">
          <a:blip r:embed="rId2"/>
          <a:srcRect l="15047" t="12906" r="16569" b="17710"/>
          <a:stretch/>
        </p:blipFill>
        <p:spPr>
          <a:xfrm>
            <a:off x="6965659" y="2370292"/>
            <a:ext cx="2639736" cy="2678371"/>
          </a:xfrm>
          <a:prstGeom prst="rect">
            <a:avLst/>
          </a:prstGeom>
        </p:spPr>
      </p:pic>
      <p:pic>
        <p:nvPicPr>
          <p:cNvPr id="5" name="Imagen 4">
            <a:extLst>
              <a:ext uri="{FF2B5EF4-FFF2-40B4-BE49-F238E27FC236}">
                <a16:creationId xmlns:a16="http://schemas.microsoft.com/office/drawing/2014/main" id="{8BCCBBF2-5E9E-4A66-915F-A857293DE408}"/>
              </a:ext>
            </a:extLst>
          </p:cNvPr>
          <p:cNvPicPr>
            <a:picLocks noChangeAspect="1"/>
          </p:cNvPicPr>
          <p:nvPr/>
        </p:nvPicPr>
        <p:blipFill rotWithShape="1">
          <a:blip r:embed="rId3"/>
          <a:srcRect l="31561" t="28024" r="31443" b="33219"/>
          <a:stretch/>
        </p:blipFill>
        <p:spPr>
          <a:xfrm>
            <a:off x="2827092" y="2370292"/>
            <a:ext cx="2527882" cy="2648258"/>
          </a:xfrm>
          <a:prstGeom prst="rect">
            <a:avLst/>
          </a:prstGeom>
        </p:spPr>
      </p:pic>
    </p:spTree>
    <p:extLst>
      <p:ext uri="{BB962C8B-B14F-4D97-AF65-F5344CB8AC3E}">
        <p14:creationId xmlns:p14="http://schemas.microsoft.com/office/powerpoint/2010/main" val="188184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3ABDCBF-3E10-4BF3-8223-214293C3A14C}"/>
              </a:ext>
            </a:extLst>
          </p:cNvPr>
          <p:cNvSpPr/>
          <p:nvPr/>
        </p:nvSpPr>
        <p:spPr>
          <a:xfrm>
            <a:off x="746620" y="693810"/>
            <a:ext cx="6199464" cy="5069145"/>
          </a:xfrm>
          <a:prstGeom prst="rect">
            <a:avLst/>
          </a:prstGeom>
        </p:spPr>
        <p:txBody>
          <a:bodyPr wrap="square">
            <a:spAutoFit/>
          </a:bodyPr>
          <a:lstStyle/>
          <a:p>
            <a:pPr lvl="1">
              <a:spcBef>
                <a:spcPts val="1200"/>
              </a:spcBef>
              <a:spcAft>
                <a:spcPts val="600"/>
              </a:spcAft>
            </a:pPr>
            <a:r>
              <a:rPr lang="es-ES" sz="2800" b="1" i="1" kern="150" dirty="0">
                <a:latin typeface="Eras Md BT"/>
                <a:ea typeface="MS Mincho" panose="02020609040205080304" pitchFamily="49" charset="-128"/>
              </a:rPr>
              <a:t>2. Funcionalidades del Producto</a:t>
            </a:r>
          </a:p>
          <a:p>
            <a:pPr lvl="1">
              <a:spcBef>
                <a:spcPts val="1200"/>
              </a:spcBef>
              <a:spcAft>
                <a:spcPts val="600"/>
              </a:spcAft>
            </a:pPr>
            <a:endParaRPr lang="es-MX" sz="2400" b="1" i="1" kern="150" dirty="0">
              <a:latin typeface="Eras Md BT"/>
              <a:ea typeface="MS Mincho" panose="02020609040205080304" pitchFamily="49" charset="-128"/>
            </a:endParaRPr>
          </a:p>
          <a:p>
            <a:pPr marL="457200" indent="-457200" algn="just">
              <a:lnSpc>
                <a:spcPct val="150000"/>
              </a:lnSpc>
              <a:spcAft>
                <a:spcPts val="600"/>
              </a:spcAft>
              <a:buFont typeface="+mj-lt"/>
              <a:buAutoNum type="arabicPeriod"/>
            </a:pPr>
            <a:r>
              <a:rPr lang="es-ES" sz="2000" dirty="0">
                <a:solidFill>
                  <a:srgbClr val="222222"/>
                </a:solidFill>
                <a:latin typeface="Arial" panose="020B0604020202020204" pitchFamily="34" charset="0"/>
                <a:cs typeface="Times New Roman" panose="02020603050405020304" pitchFamily="18" charset="0"/>
              </a:rPr>
              <a:t>Que la base de datos tenga la información necesaria para todas las áreas de ejercicio.</a:t>
            </a:r>
            <a:endParaRPr lang="es-MX" sz="2000" dirty="0">
              <a:solidFill>
                <a:srgbClr val="222222"/>
              </a:solidFill>
              <a:latin typeface="Arial" panose="020B0604020202020204" pitchFamily="34" charset="0"/>
              <a:cs typeface="Times New Roman" panose="02020603050405020304" pitchFamily="18" charset="0"/>
            </a:endParaRPr>
          </a:p>
          <a:p>
            <a:pPr marL="457200" indent="-457200" algn="just">
              <a:lnSpc>
                <a:spcPct val="150000"/>
              </a:lnSpc>
              <a:spcAft>
                <a:spcPts val="600"/>
              </a:spcAft>
              <a:buFont typeface="+mj-lt"/>
              <a:buAutoNum type="arabicPeriod"/>
            </a:pPr>
            <a:r>
              <a:rPr lang="es-ES" sz="2000" dirty="0">
                <a:solidFill>
                  <a:srgbClr val="222222"/>
                </a:solidFill>
                <a:latin typeface="Arial" panose="020B0604020202020204" pitchFamily="34" charset="0"/>
                <a:cs typeface="Times New Roman" panose="02020603050405020304" pitchFamily="18" charset="0"/>
              </a:rPr>
              <a:t>Permitir al usuario seleccionar a su preferencia el tipo de rutina que quiera (</a:t>
            </a:r>
            <a:r>
              <a:rPr lang="es-ES" sz="2000" dirty="0" err="1">
                <a:solidFill>
                  <a:srgbClr val="222222"/>
                </a:solidFill>
                <a:latin typeface="Arial" panose="020B0604020202020204" pitchFamily="34" charset="0"/>
                <a:cs typeface="Times New Roman" panose="02020603050405020304" pitchFamily="18" charset="0"/>
              </a:rPr>
              <a:t>Gym</a:t>
            </a:r>
            <a:r>
              <a:rPr lang="es-ES" sz="2000" dirty="0">
                <a:solidFill>
                  <a:srgbClr val="222222"/>
                </a:solidFill>
                <a:latin typeface="Arial" panose="020B0604020202020204" pitchFamily="34" charset="0"/>
                <a:cs typeface="Times New Roman" panose="02020603050405020304" pitchFamily="18" charset="0"/>
              </a:rPr>
              <a:t> o Casa).</a:t>
            </a:r>
            <a:endParaRPr lang="es-MX" sz="2000" dirty="0">
              <a:solidFill>
                <a:srgbClr val="222222"/>
              </a:solidFill>
              <a:latin typeface="Arial" panose="020B0604020202020204" pitchFamily="34" charset="0"/>
              <a:cs typeface="Times New Roman" panose="02020603050405020304" pitchFamily="18" charset="0"/>
            </a:endParaRPr>
          </a:p>
          <a:p>
            <a:pPr marL="457200" indent="-457200" algn="just">
              <a:lnSpc>
                <a:spcPct val="150000"/>
              </a:lnSpc>
              <a:spcAft>
                <a:spcPts val="600"/>
              </a:spcAft>
              <a:buFont typeface="+mj-lt"/>
              <a:buAutoNum type="arabicPeriod"/>
            </a:pPr>
            <a:r>
              <a:rPr lang="es-ES" sz="2000" dirty="0">
                <a:solidFill>
                  <a:srgbClr val="222222"/>
                </a:solidFill>
                <a:latin typeface="Arial" panose="020B0604020202020204" pitchFamily="34" charset="0"/>
                <a:cs typeface="Times New Roman" panose="02020603050405020304" pitchFamily="18" charset="0"/>
              </a:rPr>
              <a:t>Permitir que el usuario pueda especificar el área que desee trabajar.</a:t>
            </a:r>
            <a:endParaRPr lang="es-MX" sz="2000" dirty="0">
              <a:solidFill>
                <a:srgbClr val="222222"/>
              </a:solidFill>
              <a:latin typeface="Arial" panose="020B0604020202020204" pitchFamily="34" charset="0"/>
              <a:cs typeface="Times New Roman" panose="02020603050405020304" pitchFamily="18" charset="0"/>
            </a:endParaRPr>
          </a:p>
          <a:p>
            <a:pPr marL="457200" indent="-457200" algn="just">
              <a:lnSpc>
                <a:spcPct val="150000"/>
              </a:lnSpc>
              <a:spcAft>
                <a:spcPts val="600"/>
              </a:spcAft>
              <a:buFont typeface="+mj-lt"/>
              <a:buAutoNum type="arabicPeriod"/>
            </a:pPr>
            <a:r>
              <a:rPr lang="es-ES" sz="2000" dirty="0">
                <a:solidFill>
                  <a:srgbClr val="222222"/>
                </a:solidFill>
                <a:latin typeface="Arial" panose="020B0604020202020204" pitchFamily="34" charset="0"/>
                <a:cs typeface="Times New Roman" panose="02020603050405020304" pitchFamily="18" charset="0"/>
              </a:rPr>
              <a:t>Arrojar a través de las respuestas por clics del usuario una rutina con sus respectivos datos.</a:t>
            </a:r>
            <a:endParaRPr lang="es-MX" sz="2000" dirty="0">
              <a:solidFill>
                <a:srgbClr val="222222"/>
              </a:solidFill>
              <a:latin typeface="Arial" panose="020B0604020202020204" pitchFamily="34" charset="0"/>
              <a:cs typeface="Times New Roman" panose="02020603050405020304" pitchFamily="18" charset="0"/>
            </a:endParaRPr>
          </a:p>
        </p:txBody>
      </p:sp>
      <p:pic>
        <p:nvPicPr>
          <p:cNvPr id="3074" name="Picture 2" descr="Rutina de ejercicios en casa durante la cuarentena - Blog Finisher®">
            <a:extLst>
              <a:ext uri="{FF2B5EF4-FFF2-40B4-BE49-F238E27FC236}">
                <a16:creationId xmlns:a16="http://schemas.microsoft.com/office/drawing/2014/main" id="{4938C205-6480-4771-BED0-A227E694BF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93"/>
          <a:stretch/>
        </p:blipFill>
        <p:spPr bwMode="auto">
          <a:xfrm>
            <a:off x="7046752" y="1828800"/>
            <a:ext cx="4912294" cy="353495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5C933F21-3840-4ADE-9065-2D382B0C206E}"/>
              </a:ext>
            </a:extLst>
          </p:cNvPr>
          <p:cNvPicPr>
            <a:picLocks noChangeAspect="1"/>
          </p:cNvPicPr>
          <p:nvPr/>
        </p:nvPicPr>
        <p:blipFill rotWithShape="1">
          <a:blip r:embed="rId3"/>
          <a:srcRect l="15047" t="12906" r="16569" b="17710"/>
          <a:stretch/>
        </p:blipFill>
        <p:spPr>
          <a:xfrm>
            <a:off x="10303285" y="94027"/>
            <a:ext cx="1709750" cy="1734774"/>
          </a:xfrm>
          <a:prstGeom prst="rect">
            <a:avLst/>
          </a:prstGeom>
        </p:spPr>
      </p:pic>
    </p:spTree>
    <p:extLst>
      <p:ext uri="{BB962C8B-B14F-4D97-AF65-F5344CB8AC3E}">
        <p14:creationId xmlns:p14="http://schemas.microsoft.com/office/powerpoint/2010/main" val="112123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6203B9C-A0F8-48D2-A9DD-539FF35BA726}"/>
              </a:ext>
            </a:extLst>
          </p:cNvPr>
          <p:cNvSpPr/>
          <p:nvPr/>
        </p:nvSpPr>
        <p:spPr>
          <a:xfrm>
            <a:off x="975918" y="545020"/>
            <a:ext cx="9048925" cy="4925516"/>
          </a:xfrm>
          <a:prstGeom prst="rect">
            <a:avLst/>
          </a:prstGeom>
        </p:spPr>
        <p:txBody>
          <a:bodyPr wrap="square">
            <a:spAutoFit/>
          </a:bodyPr>
          <a:lstStyle/>
          <a:p>
            <a:pPr>
              <a:lnSpc>
                <a:spcPct val="107000"/>
              </a:lnSpc>
              <a:spcAft>
                <a:spcPts val="800"/>
              </a:spcAft>
            </a:pPr>
            <a:r>
              <a:rPr lang="es-MX" sz="2800" b="1" i="1" kern="150" dirty="0">
                <a:latin typeface="Eras Md BT"/>
                <a:ea typeface="MS Mincho" panose="02020609040205080304" pitchFamily="49" charset="-128"/>
              </a:rPr>
              <a:t>3. Requerimientos Funcionales:</a:t>
            </a:r>
          </a:p>
          <a:p>
            <a:pPr>
              <a:lnSpc>
                <a:spcPct val="107000"/>
              </a:lnSpc>
              <a:spcAft>
                <a:spcPts val="800"/>
              </a:spcAft>
            </a:pPr>
            <a:endParaRPr lang="es-M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s-MX" sz="2000" dirty="0">
                <a:solidFill>
                  <a:srgbClr val="222222"/>
                </a:solidFill>
                <a:latin typeface="Arial" panose="020B0604020202020204" pitchFamily="34" charset="0"/>
                <a:ea typeface="Calibri" panose="020F0502020204030204" pitchFamily="34" charset="0"/>
                <a:cs typeface="Times New Roman" panose="02020603050405020304" pitchFamily="18" charset="0"/>
              </a:rPr>
              <a:t>Permitir a los usuarios autorizados el ingresar con un clic de inicio.</a:t>
            </a:r>
            <a:endParaRPr lang="es-M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s-MX" sz="2000" dirty="0">
                <a:solidFill>
                  <a:srgbClr val="222222"/>
                </a:solidFill>
                <a:latin typeface="Arial" panose="020B0604020202020204" pitchFamily="34" charset="0"/>
                <a:ea typeface="Calibri" panose="020F0502020204030204" pitchFamily="34" charset="0"/>
                <a:cs typeface="Times New Roman" panose="02020603050405020304" pitchFamily="18" charset="0"/>
              </a:rPr>
              <a:t>El software pueda ser utilizado en los sistemas operativos de </a:t>
            </a:r>
            <a:r>
              <a:rPr lang="es-MX" sz="2000"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Wear</a:t>
            </a:r>
            <a:r>
              <a:rPr lang="es-MX" sz="2000" dirty="0">
                <a:solidFill>
                  <a:srgbClr val="222222"/>
                </a:solidFill>
                <a:latin typeface="Arial" panose="020B0604020202020204" pitchFamily="34" charset="0"/>
                <a:ea typeface="Calibri" panose="020F0502020204030204" pitchFamily="34" charset="0"/>
                <a:cs typeface="Times New Roman" panose="02020603050405020304" pitchFamily="18" charset="0"/>
              </a:rPr>
              <a:t> OS y Smart TV (Android).</a:t>
            </a:r>
            <a:endParaRPr lang="es-M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s-MX" sz="2000" dirty="0">
                <a:solidFill>
                  <a:srgbClr val="222222"/>
                </a:solidFill>
                <a:latin typeface="Arial" panose="020B0604020202020204" pitchFamily="34" charset="0"/>
                <a:ea typeface="Calibri" panose="020F0502020204030204" pitchFamily="34" charset="0"/>
                <a:cs typeface="Times New Roman" panose="02020603050405020304" pitchFamily="18" charset="0"/>
              </a:rPr>
              <a:t>La aplicación debe poder utilizarse sin necesidad de instalar ningún software adicional.</a:t>
            </a:r>
            <a:endParaRPr lang="es-M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s-MX" sz="2000" dirty="0">
                <a:solidFill>
                  <a:srgbClr val="222222"/>
                </a:solidFill>
                <a:latin typeface="Arial" panose="020B0604020202020204" pitchFamily="34" charset="0"/>
                <a:ea typeface="Calibri" panose="020F0502020204030204" pitchFamily="34" charset="0"/>
                <a:cs typeface="Times New Roman" panose="02020603050405020304" pitchFamily="18" charset="0"/>
              </a:rPr>
              <a:t>El sistema permitirá elaborar y emitir rutinas de ejercicio según el área seleccionado.</a:t>
            </a:r>
            <a:endParaRPr lang="es-M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s-MX" sz="2000" dirty="0">
                <a:solidFill>
                  <a:srgbClr val="222222"/>
                </a:solidFill>
                <a:latin typeface="Arial" panose="020B0604020202020204" pitchFamily="34" charset="0"/>
                <a:ea typeface="Calibri" panose="020F0502020204030204" pitchFamily="34" charset="0"/>
                <a:cs typeface="Times New Roman" panose="02020603050405020304" pitchFamily="18" charset="0"/>
              </a:rPr>
              <a:t>El sistema debe proporcionar diferentes rutinas de pendiendo si es en </a:t>
            </a:r>
            <a:r>
              <a:rPr lang="es-MX" sz="2000" dirty="0" err="1">
                <a:solidFill>
                  <a:srgbClr val="222222"/>
                </a:solidFill>
                <a:latin typeface="Arial" panose="020B0604020202020204" pitchFamily="34" charset="0"/>
                <a:ea typeface="Calibri" panose="020F0502020204030204" pitchFamily="34" charset="0"/>
                <a:cs typeface="Times New Roman" panose="02020603050405020304" pitchFamily="18" charset="0"/>
              </a:rPr>
              <a:t>gym</a:t>
            </a:r>
            <a:r>
              <a:rPr lang="es-MX" sz="2000" dirty="0">
                <a:solidFill>
                  <a:srgbClr val="222222"/>
                </a:solidFill>
                <a:latin typeface="Arial" panose="020B0604020202020204" pitchFamily="34" charset="0"/>
                <a:ea typeface="Calibri" panose="020F0502020204030204" pitchFamily="34" charset="0"/>
                <a:cs typeface="Times New Roman" panose="02020603050405020304" pitchFamily="18" charset="0"/>
              </a:rPr>
              <a:t> o en casa.</a:t>
            </a:r>
            <a:endParaRPr lang="es-MX"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s-MX" sz="2000" dirty="0">
                <a:solidFill>
                  <a:srgbClr val="222222"/>
                </a:solidFill>
                <a:latin typeface="Arial" panose="020B0604020202020204" pitchFamily="34" charset="0"/>
                <a:ea typeface="Calibri" panose="020F0502020204030204" pitchFamily="34" charset="0"/>
                <a:cs typeface="Times New Roman" panose="02020603050405020304" pitchFamily="18" charset="0"/>
              </a:rPr>
              <a:t>El sistema permitirá cambiar o actualizar sus rutinas en dado caso de ser similar a una anterior.</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68319726-5078-4600-A713-58E312F63975}"/>
              </a:ext>
            </a:extLst>
          </p:cNvPr>
          <p:cNvPicPr>
            <a:picLocks noChangeAspect="1"/>
          </p:cNvPicPr>
          <p:nvPr/>
        </p:nvPicPr>
        <p:blipFill rotWithShape="1">
          <a:blip r:embed="rId2"/>
          <a:srcRect l="15047" t="12906" r="16569" b="17710"/>
          <a:stretch/>
        </p:blipFill>
        <p:spPr>
          <a:xfrm>
            <a:off x="10245754" y="94026"/>
            <a:ext cx="1767281" cy="1793147"/>
          </a:xfrm>
          <a:prstGeom prst="rect">
            <a:avLst/>
          </a:prstGeom>
        </p:spPr>
      </p:pic>
    </p:spTree>
    <p:extLst>
      <p:ext uri="{BB962C8B-B14F-4D97-AF65-F5344CB8AC3E}">
        <p14:creationId xmlns:p14="http://schemas.microsoft.com/office/powerpoint/2010/main" val="316848884"/>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230</TotalTime>
  <Words>483</Words>
  <Application>Microsoft Office PowerPoint</Application>
  <PresentationFormat>Panorámica</PresentationFormat>
  <Paragraphs>50</Paragraphs>
  <Slides>16</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16</vt:i4>
      </vt:variant>
    </vt:vector>
  </HeadingPairs>
  <TitlesOfParts>
    <vt:vector size="28" baseType="lpstr">
      <vt:lpstr>MS Mincho</vt:lpstr>
      <vt:lpstr>Arial</vt:lpstr>
      <vt:lpstr>Arial Black</vt:lpstr>
      <vt:lpstr>Arial Unicode MS</vt:lpstr>
      <vt:lpstr>Calibri</vt:lpstr>
      <vt:lpstr>Eras Md BT</vt:lpstr>
      <vt:lpstr>Franklin Gothic Book</vt:lpstr>
      <vt:lpstr>NewsGotT</vt:lpstr>
      <vt:lpstr>Symbol</vt:lpstr>
      <vt:lpstr>Tahoma</vt:lpstr>
      <vt:lpstr>Times New Roman</vt:lpstr>
      <vt:lpstr>Recorte</vt:lpstr>
      <vt:lpstr>Trainer One</vt:lpstr>
      <vt:lpstr> </vt:lpstr>
      <vt:lpstr>Contexto</vt:lpstr>
      <vt:lpstr>Presentación de PowerPoint</vt:lpstr>
      <vt:lpstr>Presentación de PowerPoint</vt:lpstr>
      <vt:lpstr>Presentación de PowerPoint</vt:lpstr>
      <vt:lpstr>Logos implementados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8. PROTOTIPO DE PRUEBA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Trainer One</dc:title>
  <dc:creator>PC-19</dc:creator>
  <cp:lastModifiedBy>PC-19</cp:lastModifiedBy>
  <cp:revision>22</cp:revision>
  <dcterms:created xsi:type="dcterms:W3CDTF">2023-07-05T16:10:54Z</dcterms:created>
  <dcterms:modified xsi:type="dcterms:W3CDTF">2023-08-22T19:01:22Z</dcterms:modified>
</cp:coreProperties>
</file>