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6" r:id="rId11"/>
    <p:sldId id="263" r:id="rId12"/>
    <p:sldId id="264" r:id="rId13"/>
  </p:sldIdLst>
  <p:sldSz cx="18288000" cy="10287000"/>
  <p:notesSz cx="6858000" cy="9144000"/>
  <p:embeddedFontLst>
    <p:embeddedFont>
      <p:font typeface="Klein"/>
      <p:regular r:id="rId14"/>
    </p:embeddedFont>
    <p:embeddedFont>
      <p:font typeface="Klein Italics"/>
      <p:regular r:id="rId15"/>
    </p:embeddedFont>
    <p:embeddedFont>
      <p:font typeface="Open Sans" panose="020B0606030504020204" pitchFamily="34" charset="0"/>
      <p:regular r:id="rId16"/>
      <p:bold r:id="rId17"/>
    </p:embeddedFont>
    <p:embeddedFont>
      <p:font typeface="Open Sans Bold"/>
      <p:regular r:id="rId18"/>
    </p:embeddedFont>
    <p:embeddedFont>
      <p:font typeface="TAN Pearl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958" y="1887533"/>
            <a:ext cx="14790803" cy="6511933"/>
            <a:chOff x="0" y="0"/>
            <a:chExt cx="3895520" cy="1715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95520" cy="1715077"/>
            </a:xfrm>
            <a:custGeom>
              <a:avLst/>
              <a:gdLst/>
              <a:ahLst/>
              <a:cxnLst/>
              <a:rect l="l" t="t" r="r" b="b"/>
              <a:pathLst>
                <a:path w="3895520" h="1715077">
                  <a:moveTo>
                    <a:pt x="0" y="0"/>
                  </a:moveTo>
                  <a:lnTo>
                    <a:pt x="3895520" y="0"/>
                  </a:lnTo>
                  <a:lnTo>
                    <a:pt x="3895520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95520" cy="1753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9744" y="2349734"/>
            <a:ext cx="11007709" cy="133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Search Engine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9433" y="4444761"/>
            <a:ext cx="11688020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Done by:</a:t>
            </a:r>
          </a:p>
          <a:p>
            <a:pPr algn="l">
              <a:lnSpc>
                <a:spcPts val="4200"/>
              </a:lnSpc>
            </a:pPr>
            <a:endParaRPr lang="en-US" sz="3000" i="1">
              <a:solidFill>
                <a:srgbClr val="FFFFFF"/>
              </a:solidFill>
              <a:latin typeface="Klein Italics"/>
              <a:ea typeface="Klein Italics"/>
              <a:cs typeface="Klein Italics"/>
              <a:sym typeface="Klein Italics"/>
            </a:endParaRP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Radoslawa Zukowska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Anna Sajdokova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Tymoteusz Oczowiński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José Luis Perdomo de Vega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Eduardo López Fortes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26820-0014-A267-7924-F88E1506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A2838B-8935-A6DB-0F39-3F965C6F0486}"/>
              </a:ext>
            </a:extLst>
          </p:cNvPr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BA6687-94E1-0B0B-8EC9-8B3E9A08D001}"/>
                </a:ext>
              </a:extLst>
            </p:cNvPr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B63EB67-F4B0-EBAE-DA4E-AEA479351DEC}"/>
                </a:ext>
              </a:extLst>
            </p:cNvPr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CF40F5A-A407-2EA9-A7F1-73743E515425}"/>
              </a:ext>
            </a:extLst>
          </p:cNvPr>
          <p:cNvSpPr txBox="1"/>
          <p:nvPr/>
        </p:nvSpPr>
        <p:spPr>
          <a:xfrm>
            <a:off x="3493884" y="2184453"/>
            <a:ext cx="3469777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E905B5-BB32-735D-EF8B-1C2A2A80FD3D}"/>
              </a:ext>
            </a:extLst>
          </p:cNvPr>
          <p:cNvSpPr txBox="1"/>
          <p:nvPr/>
        </p:nvSpPr>
        <p:spPr>
          <a:xfrm>
            <a:off x="1282465" y="4466749"/>
            <a:ext cx="7861535" cy="213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D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ata retrieval performance tested across all indexes using JMH with consistent search terms </a:t>
            </a:r>
          </a:p>
          <a:p>
            <a:pPr marL="342900" lvl="0" indent="-342900" algn="l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File-per-word index delivered the best results with response times under 1 </a:t>
            </a: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ms</a:t>
            </a:r>
            <a:endParaRPr lang="en-US" sz="2000" u="none" strike="noStrike" dirty="0">
              <a:solidFill>
                <a:srgbClr val="FFFFFF"/>
              </a:solidFill>
              <a:latin typeface="Klein"/>
              <a:ea typeface="Klein"/>
              <a:cs typeface="Klein"/>
              <a:sym typeface="Klein"/>
            </a:endParaRPr>
          </a:p>
          <a:p>
            <a:pPr marL="342900" indent="-3429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 index ranked second, followed by hashed index, both taking several seconds to search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8A6B53C-B1BF-1081-297C-25552AC91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6900"/>
              </p:ext>
            </p:extLst>
          </p:nvPr>
        </p:nvGraphicFramePr>
        <p:xfrm>
          <a:off x="9906000" y="2179010"/>
          <a:ext cx="7696200" cy="235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9774670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8918238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6153068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889481458"/>
                    </a:ext>
                  </a:extLst>
                </a:gridCol>
              </a:tblGrid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Structure</a:t>
                      </a:r>
                      <a:endParaRPr lang="es-ES" dirty="0"/>
                    </a:p>
                    <a:p>
                      <a:r>
                        <a:rPr lang="es-ES" dirty="0"/>
                        <a:t>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Hashed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File Per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47402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One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1938.594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1021.161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20693275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Two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6840.687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4067.887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1312259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2E67FEC-B1EE-F76A-022F-6428E146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96721"/>
              </p:ext>
            </p:extLst>
          </p:nvPr>
        </p:nvGraphicFramePr>
        <p:xfrm>
          <a:off x="9906000" y="5532939"/>
          <a:ext cx="7696200" cy="235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9774670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8918238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6153068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889481458"/>
                    </a:ext>
                  </a:extLst>
                </a:gridCol>
              </a:tblGrid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Structure</a:t>
                      </a:r>
                      <a:endParaRPr lang="es-ES" dirty="0"/>
                    </a:p>
                    <a:p>
                      <a:r>
                        <a:rPr lang="es-ES" dirty="0"/>
                        <a:t>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Hashed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File Per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47402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One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Filter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2094.830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1323.391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20693275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Two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Filter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8821.508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4702.541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1312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54183" y="0"/>
            <a:ext cx="5133817" cy="10287000"/>
            <a:chOff x="0" y="0"/>
            <a:chExt cx="135211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2116" cy="2709333"/>
            </a:xfrm>
            <a:custGeom>
              <a:avLst/>
              <a:gdLst/>
              <a:ahLst/>
              <a:cxnLst/>
              <a:rect l="l" t="t" r="r" b="b"/>
              <a:pathLst>
                <a:path w="1352116" h="2709333">
                  <a:moveTo>
                    <a:pt x="0" y="0"/>
                  </a:moveTo>
                  <a:lnTo>
                    <a:pt x="1352116" y="0"/>
                  </a:lnTo>
                  <a:lnTo>
                    <a:pt x="1352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211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432627" y="2394572"/>
            <a:ext cx="7495557" cy="5497856"/>
          </a:xfrm>
          <a:custGeom>
            <a:avLst/>
            <a:gdLst/>
            <a:ahLst/>
            <a:cxnLst/>
            <a:rect l="l" t="t" r="r" b="b"/>
            <a:pathLst>
              <a:path w="7495557" h="5497856">
                <a:moveTo>
                  <a:pt x="0" y="0"/>
                </a:moveTo>
                <a:lnTo>
                  <a:pt x="7495557" y="0"/>
                </a:lnTo>
                <a:lnTo>
                  <a:pt x="7495557" y="5497856"/>
                </a:lnTo>
                <a:lnTo>
                  <a:pt x="0" y="549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3" r="-2761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9866931" cy="236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Conclusion </a:t>
            </a:r>
          </a:p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and </a:t>
            </a:r>
          </a:p>
          <a:p>
            <a:pPr marL="0" lvl="1" indent="0" algn="ctr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Future 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7158" y="4839389"/>
            <a:ext cx="9866931" cy="4460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The </a:t>
            </a:r>
            <a:r>
              <a:rPr lang="en-US" sz="2504" dirty="0" err="1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 Index outperforms the Hashed structure in terms of speed and consistency, making it the superior choice for large-scale applications. One file per word index shows acceptable performance.</a:t>
            </a:r>
          </a:p>
          <a:p>
            <a:pPr algn="l">
              <a:lnSpc>
                <a:spcPts val="3506"/>
              </a:lnSpc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One file per word index is very efficient for searching, the hashed implementation and the </a:t>
            </a:r>
            <a:r>
              <a:rPr lang="en-US" sz="2504" dirty="0" err="1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 index not that much.</a:t>
            </a:r>
          </a:p>
          <a:p>
            <a:pPr algn="l">
              <a:lnSpc>
                <a:spcPts val="3506"/>
              </a:lnSpc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The one file per word index can be optimized by taking advantage of parallelization (using threads).</a:t>
            </a:r>
          </a:p>
          <a:p>
            <a:pPr marL="0" lvl="0" indent="0" algn="l">
              <a:lnSpc>
                <a:spcPts val="3506"/>
              </a:lnSpc>
              <a:spcBef>
                <a:spcPct val="0"/>
              </a:spcBef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7636" y="1887533"/>
            <a:ext cx="11897553" cy="6511933"/>
            <a:chOff x="0" y="0"/>
            <a:chExt cx="3133512" cy="1715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512" cy="1715077"/>
            </a:xfrm>
            <a:custGeom>
              <a:avLst/>
              <a:gdLst/>
              <a:ahLst/>
              <a:cxnLst/>
              <a:rect l="l" t="t" r="r" b="b"/>
              <a:pathLst>
                <a:path w="3133512" h="1715077">
                  <a:moveTo>
                    <a:pt x="0" y="0"/>
                  </a:moveTo>
                  <a:lnTo>
                    <a:pt x="3133512" y="0"/>
                  </a:lnTo>
                  <a:lnTo>
                    <a:pt x="3133512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3512" cy="1753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00360" y="3256816"/>
            <a:ext cx="7021454" cy="378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Thanks for your atention!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965533" y="3850776"/>
          <a:ext cx="6293768" cy="4878165"/>
        </p:xfrm>
        <a:graphic>
          <a:graphicData uri="http://schemas.openxmlformats.org/drawingml/2006/table">
            <a:tbl>
              <a:tblPr/>
              <a:tblGrid>
                <a:gridCol w="106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01.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Introduction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02.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Project Modules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03.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Inverted Index Data Structures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04.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BenchMark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05.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Results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06.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Future Work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028700" y="1028700"/>
            <a:ext cx="7207324" cy="8229600"/>
            <a:chOff x="0" y="0"/>
            <a:chExt cx="189822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8225" cy="2167467"/>
            </a:xfrm>
            <a:custGeom>
              <a:avLst/>
              <a:gdLst/>
              <a:ahLst/>
              <a:cxnLst/>
              <a:rect l="l" t="t" r="r" b="b"/>
              <a:pathLst>
                <a:path w="1898225" h="2167467">
                  <a:moveTo>
                    <a:pt x="0" y="0"/>
                  </a:moveTo>
                  <a:lnTo>
                    <a:pt x="1898225" y="0"/>
                  </a:lnTo>
                  <a:lnTo>
                    <a:pt x="18982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9822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63038" y="2829709"/>
            <a:ext cx="6938648" cy="4627582"/>
          </a:xfrm>
          <a:custGeom>
            <a:avLst/>
            <a:gdLst/>
            <a:ahLst/>
            <a:cxnLst/>
            <a:rect l="l" t="t" r="r" b="b"/>
            <a:pathLst>
              <a:path w="6938648" h="4627582">
                <a:moveTo>
                  <a:pt x="0" y="0"/>
                </a:moveTo>
                <a:lnTo>
                  <a:pt x="6938648" y="0"/>
                </a:lnTo>
                <a:lnTo>
                  <a:pt x="6938648" y="4627582"/>
                </a:lnTo>
                <a:lnTo>
                  <a:pt x="0" y="462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10965533" y="2196235"/>
            <a:ext cx="6293767" cy="85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73667" y="1028700"/>
            <a:ext cx="2562051" cy="8229600"/>
            <a:chOff x="0" y="0"/>
            <a:chExt cx="674779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4779" cy="2167467"/>
            </a:xfrm>
            <a:custGeom>
              <a:avLst/>
              <a:gdLst/>
              <a:ahLst/>
              <a:cxnLst/>
              <a:rect l="l" t="t" r="r" b="b"/>
              <a:pathLst>
                <a:path w="674779" h="2167467">
                  <a:moveTo>
                    <a:pt x="0" y="0"/>
                  </a:moveTo>
                  <a:lnTo>
                    <a:pt x="674779" y="0"/>
                  </a:lnTo>
                  <a:lnTo>
                    <a:pt x="67477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7477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24335" y="1941195"/>
            <a:ext cx="6075048" cy="6716860"/>
          </a:xfrm>
          <a:custGeom>
            <a:avLst/>
            <a:gdLst/>
            <a:ahLst/>
            <a:cxnLst/>
            <a:rect l="l" t="t" r="r" b="b"/>
            <a:pathLst>
              <a:path w="6075048" h="6716860">
                <a:moveTo>
                  <a:pt x="0" y="0"/>
                </a:moveTo>
                <a:lnTo>
                  <a:pt x="6075048" y="0"/>
                </a:lnTo>
                <a:lnTo>
                  <a:pt x="6075048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13" r="-4750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263957" y="1085850"/>
            <a:ext cx="7880043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5007" y="3334458"/>
            <a:ext cx="7880043" cy="3927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Context: Efficient search in large data volumes is crucial in today’s information-driven world, and search engines are fundamental tools for this.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Project Objective: Develop a search engine using an inverted index for literary texts sourced from the Gutenberg Project using Java Programming Language.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Challenges: Efficient data collection, scalable indexing, and query optimization in terms of speed and memory management.</a:t>
            </a: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5051" y="739739"/>
            <a:ext cx="8400353" cy="2536230"/>
            <a:chOff x="0" y="0"/>
            <a:chExt cx="2212439" cy="6679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439" cy="667978"/>
            </a:xfrm>
            <a:custGeom>
              <a:avLst/>
              <a:gdLst/>
              <a:ahLst/>
              <a:cxnLst/>
              <a:rect l="l" t="t" r="r" b="b"/>
              <a:pathLst>
                <a:path w="2212439" h="667978">
                  <a:moveTo>
                    <a:pt x="0" y="0"/>
                  </a:moveTo>
                  <a:lnTo>
                    <a:pt x="2212439" y="0"/>
                  </a:lnTo>
                  <a:lnTo>
                    <a:pt x="2212439" y="667978"/>
                  </a:lnTo>
                  <a:lnTo>
                    <a:pt x="0" y="667978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439" cy="706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755858" y="1028700"/>
            <a:ext cx="2415517" cy="2415508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t="-392" b="-39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755858" y="3935746"/>
            <a:ext cx="2415517" cy="2415508"/>
            <a:chOff x="0" y="0"/>
            <a:chExt cx="635002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38888" r="-38888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755858" y="6846554"/>
            <a:ext cx="2411756" cy="2411746"/>
            <a:chOff x="0" y="0"/>
            <a:chExt cx="6350025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33151" r="-33151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9219" y="1630732"/>
            <a:ext cx="8086186" cy="84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852"/>
              </a:lnSpc>
              <a:spcBef>
                <a:spcPct val="0"/>
              </a:spcBef>
            </a:pPr>
            <a:r>
              <a:rPr lang="en-US" sz="5911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Project Modules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17618" y="1753854"/>
            <a:ext cx="3269677" cy="42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Web Crawler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17618" y="4660900"/>
            <a:ext cx="4341682" cy="42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17618" y="2510774"/>
            <a:ext cx="50788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Automatically collects literary works from the Gutenberg Project.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917618" y="5200650"/>
            <a:ext cx="4341682" cy="711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Stores each word along with its position in the documents.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17618" y="7567946"/>
            <a:ext cx="4341682" cy="42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Query Engine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17618" y="8107697"/>
            <a:ext cx="4341682" cy="1055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Allows users to search for words, returning results with the specific locations of the words in the documents.</a:t>
            </a:r>
          </a:p>
        </p:txBody>
      </p:sp>
      <p:pic>
        <p:nvPicPr>
          <p:cNvPr id="2050" name="Picture 2" descr="Qué es JAVA? - Tutoriales de programación Java lenguaje programación">
            <a:extLst>
              <a:ext uri="{FF2B5EF4-FFF2-40B4-BE49-F238E27FC236}">
                <a16:creationId xmlns:a16="http://schemas.microsoft.com/office/drawing/2014/main" id="{57FFF02B-2832-0828-6AAD-47B7B13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730305"/>
            <a:ext cx="7001210" cy="33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1CD88E-D1B7-D618-C8B7-284138DCA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340" y="7740449"/>
            <a:ext cx="4597236" cy="1179714"/>
          </a:xfrm>
          <a:prstGeom prst="rect">
            <a:avLst/>
          </a:prstGeom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CE82BC14-E917-91BE-39F7-7AC5957DB31E}"/>
              </a:ext>
            </a:extLst>
          </p:cNvPr>
          <p:cNvSpPr txBox="1"/>
          <p:nvPr/>
        </p:nvSpPr>
        <p:spPr>
          <a:xfrm>
            <a:off x="5717340" y="7529846"/>
            <a:ext cx="2411756" cy="42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API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2F0D318-83E6-A4C7-714A-3FA7DF62FADF}"/>
              </a:ext>
            </a:extLst>
          </p:cNvPr>
          <p:cNvSpPr txBox="1"/>
          <p:nvPr/>
        </p:nvSpPr>
        <p:spPr>
          <a:xfrm>
            <a:off x="5691940" y="8035637"/>
            <a:ext cx="3110960" cy="1055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Allows to use the functionality of search engine using HTTP queries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79236" y="1629256"/>
            <a:ext cx="7848065" cy="8229600"/>
            <a:chOff x="0" y="0"/>
            <a:chExt cx="2066980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8287" y="485294"/>
            <a:ext cx="1449142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 Data Structures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629256"/>
            <a:ext cx="7848065" cy="8229600"/>
            <a:chOff x="0" y="0"/>
            <a:chExt cx="2066980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763098" y="1797938"/>
            <a:ext cx="36803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 Index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98287" y="1797938"/>
            <a:ext cx="64181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Trie Node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1318" y="3199383"/>
            <a:ext cx="7002830" cy="567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-Efficient for searches involving common prefixes.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-Disadvantages: Higher memory usage if words do not share many prefixes.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-Implementation: Words are inserted character by character, with each path representing a word. A special marker indicates the end of a valid word.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-Persistence: The </a:t>
            </a:r>
            <a:r>
              <a:rPr lang="en-US" sz="2442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Trie</a:t>
            </a: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is serialized to JSON format for future use.</a:t>
            </a:r>
          </a:p>
          <a:p>
            <a:pPr algn="ctr">
              <a:lnSpc>
                <a:spcPts val="56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01854" y="3199383"/>
            <a:ext cx="7002830" cy="567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-Each word is assigned to a bucket based on its hash value, allowing for quick retrieval.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-Advantages: Quick lookups with constant time complexity.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-Concurrency: Parallel processing is used to handle large data efficiently.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-Collision Handling: Multiple words with the same hash are handled using lists in the same bucket.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6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0F30-3E29-788D-F920-169507AD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A5A160-3D2F-115D-1C5D-7CCA9BED3A22}"/>
              </a:ext>
            </a:extLst>
          </p:cNvPr>
          <p:cNvGrpSpPr/>
          <p:nvPr/>
        </p:nvGrpSpPr>
        <p:grpSpPr>
          <a:xfrm>
            <a:off x="2895600" y="1504859"/>
            <a:ext cx="7848065" cy="8229600"/>
            <a:chOff x="0" y="0"/>
            <a:chExt cx="2066980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188794-3CE0-6FC4-A6EE-4FFAC18953E5}"/>
                </a:ext>
              </a:extLst>
            </p:cNvPr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DD26C1-84B4-C4E8-84B6-A4D09260535A}"/>
                </a:ext>
              </a:extLst>
            </p:cNvPr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A0ED928-1CF8-33DC-653B-3759667C155F}"/>
              </a:ext>
            </a:extLst>
          </p:cNvPr>
          <p:cNvSpPr txBox="1"/>
          <p:nvPr/>
        </p:nvSpPr>
        <p:spPr>
          <a:xfrm>
            <a:off x="2895600" y="458790"/>
            <a:ext cx="1449142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dirty="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 Data Structures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6D51488-7A53-6200-007D-1EED3EEA568B}"/>
              </a:ext>
            </a:extLst>
          </p:cNvPr>
          <p:cNvSpPr txBox="1"/>
          <p:nvPr/>
        </p:nvSpPr>
        <p:spPr>
          <a:xfrm>
            <a:off x="3048000" y="1673541"/>
            <a:ext cx="737401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File Per Word Index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27D3154-740C-A179-7903-F9994ED69BE6}"/>
              </a:ext>
            </a:extLst>
          </p:cNvPr>
          <p:cNvSpPr txBox="1"/>
          <p:nvPr/>
        </p:nvSpPr>
        <p:spPr>
          <a:xfrm>
            <a:off x="3318218" y="3074986"/>
            <a:ext cx="7002830" cy="5806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-Each file contains only one word so no need to load the entire index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-Advantages: Optimized for inserting since is not dependent of how big the index already is.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-Concurrency: Parallel processing can be used in the next stage to handle large data efficiently.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-Query efficiency: searching for any word takes O(1) as the file where the word is stored has the name of that word.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6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4A670C4-E565-EE9F-9BD4-760DD0A2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72074"/>
            <a:ext cx="2809875" cy="1628775"/>
          </a:xfrm>
          <a:prstGeom prst="rect">
            <a:avLst/>
          </a:prstGeom>
        </p:spPr>
      </p:pic>
      <p:pic>
        <p:nvPicPr>
          <p:cNvPr id="1026" name="Picture 2" descr="File - Free files and folders icons">
            <a:extLst>
              <a:ext uri="{FF2B5EF4-FFF2-40B4-BE49-F238E27FC236}">
                <a16:creationId xmlns:a16="http://schemas.microsoft.com/office/drawing/2014/main" id="{BA4207B3-796C-2921-39AE-137AE91E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27051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5" y="205740"/>
            <a:ext cx="8433106" cy="987552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2870175" y="5845535"/>
            <a:ext cx="4717194" cy="2653422"/>
          </a:xfrm>
          <a:custGeom>
            <a:avLst/>
            <a:gdLst/>
            <a:ahLst/>
            <a:cxnLst/>
            <a:rect l="l" t="t" r="r" b="b"/>
            <a:pathLst>
              <a:path w="4717194" h="2653422">
                <a:moveTo>
                  <a:pt x="0" y="0"/>
                </a:moveTo>
                <a:lnTo>
                  <a:pt x="4717194" y="0"/>
                </a:lnTo>
                <a:lnTo>
                  <a:pt x="4717194" y="2653421"/>
                </a:lnTo>
                <a:lnTo>
                  <a:pt x="0" y="265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2318801" y="1650323"/>
            <a:ext cx="6479638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BenchMark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24956" y="3913529"/>
            <a:ext cx="5407632" cy="105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We tested all the implementations of the inverted index to test which one of them gives a better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43200" y="2171700"/>
            <a:ext cx="5715000" cy="770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 Crawler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004" y="3897773"/>
            <a:ext cx="7861535" cy="24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nchmarking of the Indices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Serial approach: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The time of crawling increases linearly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Big slope </a:t>
            </a:r>
            <a:endParaRPr lang="en-US" sz="2000" u="none" strike="noStrike" dirty="0">
              <a:solidFill>
                <a:srgbClr val="FFFFFF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Parallel approach: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Also increases linearly.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But its slope is less.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71BA8A-0E2E-559A-4104-517ECDA0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49" y="2722859"/>
            <a:ext cx="8115300" cy="4841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686ED-6920-C1A0-9D4D-99E6F4AB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9A95EB-2031-BFF5-3F52-E652778A403C}"/>
              </a:ext>
            </a:extLst>
          </p:cNvPr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03E056-0227-7DA1-936D-7375ED64C154}"/>
                </a:ext>
              </a:extLst>
            </p:cNvPr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5AD793C-3D9F-F05C-90AE-FEF7DDACF375}"/>
                </a:ext>
              </a:extLst>
            </p:cNvPr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11AAD65-2AEF-3676-6BA7-62A8F8B26D14}"/>
              </a:ext>
            </a:extLst>
          </p:cNvPr>
          <p:cNvSpPr txBox="1"/>
          <p:nvPr/>
        </p:nvSpPr>
        <p:spPr>
          <a:xfrm>
            <a:off x="3493884" y="2184453"/>
            <a:ext cx="3469777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E60AB47-3B8F-A2BE-CE86-E2C671CE7F16}"/>
              </a:ext>
            </a:extLst>
          </p:cNvPr>
          <p:cNvSpPr txBox="1"/>
          <p:nvPr/>
        </p:nvSpPr>
        <p:spPr>
          <a:xfrm>
            <a:off x="1298005" y="3748605"/>
            <a:ext cx="7861535" cy="356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nchmarking of the Indices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Stable over the time.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High Performance (3 seconds for 10 books +/-)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.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Hashed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Linearly dependent on the number of books already indexed.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Very poor performance.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One File Per Word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Independent of the number of books already indexed.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Good performance, specially for querying.</a:t>
            </a: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C0598D-25E8-3C0D-7979-4BD7A87D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49" y="18288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680</Words>
  <Application>Microsoft Office PowerPoint</Application>
  <PresentationFormat>Custom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Klein</vt:lpstr>
      <vt:lpstr>Open Sans Bold</vt:lpstr>
      <vt:lpstr>Open Sans</vt:lpstr>
      <vt:lpstr>TAN Pearl</vt:lpstr>
      <vt:lpstr>Klein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de proyecto Minimalista Turquesa</dc:title>
  <cp:lastModifiedBy>Żukowska Radosława (STUD)</cp:lastModifiedBy>
  <cp:revision>10</cp:revision>
  <dcterms:created xsi:type="dcterms:W3CDTF">2006-08-16T00:00:00Z</dcterms:created>
  <dcterms:modified xsi:type="dcterms:W3CDTF">2024-11-17T22:06:09Z</dcterms:modified>
  <dc:identifier>DAGUG9Sh-do</dc:identifier>
</cp:coreProperties>
</file>