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3213" cy="975201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1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5F81F1B-3B48-42B6-AF37-4445EC1C00D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4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53E0D-1812-4462-8836-3C976C77B1B2}" type="slidenum">
              <a:rPr lang="es-ES"/>
              <a:pPr/>
              <a:t>1</a:t>
            </a:fld>
            <a:endParaRPr lang="es-ES"/>
          </a:p>
        </p:txBody>
      </p:sp>
      <p:sp>
        <p:nvSpPr>
          <p:cNvPr id="102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611F76-4364-452D-B289-FDF9E70CA4BD}" type="slidenum">
              <a:rPr lang="es-ES"/>
              <a:pPr/>
              <a:t>2</a:t>
            </a:fld>
            <a:endParaRPr lang="es-ES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40099-420C-4F3B-94D4-642516F2BF82}" type="slidenum">
              <a:rPr lang="es-ES"/>
              <a:pPr/>
              <a:t>3</a:t>
            </a:fld>
            <a:endParaRPr lang="es-ES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14C78E-DA97-4667-B462-F9EF4D659481}" type="slidenum">
              <a:rPr lang="es-ES"/>
              <a:pPr/>
              <a:t>4</a:t>
            </a:fld>
            <a:endParaRPr lang="es-ES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CFB589-BE18-4E89-8D61-5B8A1A023C43}" type="slidenum">
              <a:rPr lang="es-ES"/>
              <a:pPr/>
              <a:t>5</a:t>
            </a:fld>
            <a:endParaRPr lang="es-ES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69FB3C-8624-4932-B690-1527513B1D3C}" type="slidenum">
              <a:rPr lang="es-ES"/>
              <a:pPr/>
              <a:t>6</a:t>
            </a:fld>
            <a:endParaRPr lang="es-ES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9A3E70-3980-4608-9824-2294D54AA4FA}" type="slidenum">
              <a:rPr lang="es-ES"/>
              <a:pPr/>
              <a:t>7</a:t>
            </a:fld>
            <a:endParaRPr lang="es-ES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0"/>
            <a:ext cx="11053763" cy="20907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AF55F0-C1D6-4220-BB9E-C4F9D8E7949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63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A7D6790-AC19-4A30-87AB-AAFD5890276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08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17013" y="1638300"/>
            <a:ext cx="2614612" cy="45180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4613" cy="45180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A2E841-2ECA-49AE-995D-F26A4C43EEE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58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1625" cy="3298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>
          <a:xfrm>
            <a:off x="6311900" y="9251950"/>
            <a:ext cx="365125" cy="377825"/>
          </a:xfrm>
        </p:spPr>
        <p:txBody>
          <a:bodyPr/>
          <a:lstStyle>
            <a:lvl1pPr>
              <a:defRPr/>
            </a:lvl1pPr>
          </a:lstStyle>
          <a:p>
            <a:fld id="{43E7856A-E08B-4ECF-A6AA-941C21379778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6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D9E008-FAF4-4F58-9F95-FAE8F048E26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85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3" y="6265863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2175" cy="2132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6BFCDC8-465F-4AE8-BE78-98604B9A923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74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4613" cy="112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5029200"/>
            <a:ext cx="5154612" cy="112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1115E4-5AEC-4C8A-BCCE-85C21243A1E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56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6750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ACF432-B63A-4805-AEB6-2EEA1A44FF9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0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840851-70E8-43B0-BBDC-95A221FCC28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4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90291CB-F2E0-4EF6-BFA6-2F89E22FE5B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4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5" y="388938"/>
            <a:ext cx="7269163" cy="8321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5" y="2039938"/>
            <a:ext cx="4276725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B5E71D8-FEA0-472C-B0C5-F55FC6F4098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62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8" y="6826250"/>
            <a:ext cx="7802562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8" y="871538"/>
            <a:ext cx="7802562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8" y="7632700"/>
            <a:ext cx="7802562" cy="1144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7117C5-BCC3-4DF2-AC1A-AB73FD61470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78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1625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16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311900" y="9251950"/>
            <a:ext cx="3651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16A04B0-FCB5-413D-8BC1-8B9DEB8A5886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emf"/><Relationship Id="rId4" Type="http://schemas.openxmlformats.org/officeDocument/2006/relationships/image" Target="../media/image2.pn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21.emf"/><Relationship Id="rId3" Type="http://schemas.openxmlformats.org/officeDocument/2006/relationships/image" Target="../media/image1.png"/><Relationship Id="rId7" Type="http://schemas.openxmlformats.org/officeDocument/2006/relationships/image" Target="../media/image24.emf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5" Type="http://schemas.openxmlformats.org/officeDocument/2006/relationships/image" Target="../media/image30.emf"/><Relationship Id="rId10" Type="http://schemas.openxmlformats.org/officeDocument/2006/relationships/image" Target="../media/image27.emf"/><Relationship Id="rId4" Type="http://schemas.openxmlformats.org/officeDocument/2006/relationships/image" Target="../media/image2.png"/><Relationship Id="rId9" Type="http://schemas.openxmlformats.org/officeDocument/2006/relationships/image" Target="../media/image26.emf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800" y="8864600"/>
            <a:ext cx="1300480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95825" y="88661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2938" y="3195638"/>
            <a:ext cx="10871201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385888"/>
            <a:ext cx="171291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572000" y="4248150"/>
            <a:ext cx="6927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700" b="1">
                <a:solidFill>
                  <a:srgbClr val="000000"/>
                </a:solidFill>
                <a:cs typeface="Arial" charset="0"/>
              </a:rPr>
              <a:t>U11. FÍSICA RELATIVISTA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5738"/>
            <a:ext cx="35274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712788" y="1022350"/>
            <a:ext cx="2105025" cy="454025"/>
            <a:chOff x="449" y="644"/>
            <a:chExt cx="1326" cy="286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49" y="644"/>
              <a:ext cx="293" cy="263"/>
              <a:chOff x="449" y="644"/>
              <a:chExt cx="293" cy="263"/>
            </a:xfrm>
          </p:grpSpPr>
          <p:sp>
            <p:nvSpPr>
              <p:cNvPr id="4100" name="Freeform 4"/>
              <p:cNvSpPr>
                <a:spLocks noChangeArrowheads="1"/>
              </p:cNvSpPr>
              <p:nvPr/>
            </p:nvSpPr>
            <p:spPr bwMode="auto">
              <a:xfrm>
                <a:off x="449" y="644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596" y="677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489" y="667"/>
              <a:ext cx="293" cy="263"/>
              <a:chOff x="489" y="667"/>
              <a:chExt cx="293" cy="263"/>
            </a:xfrm>
          </p:grpSpPr>
          <p:sp>
            <p:nvSpPr>
              <p:cNvPr id="4103" name="Freeform 7"/>
              <p:cNvSpPr>
                <a:spLocks noChangeArrowheads="1"/>
              </p:cNvSpPr>
              <p:nvPr/>
            </p:nvSpPr>
            <p:spPr bwMode="auto">
              <a:xfrm>
                <a:off x="489" y="66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637" y="70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765" y="860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"/>
            <a:ext cx="7096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292225" y="903288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2. Relatividad Clásica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-269875" y="9232900"/>
            <a:ext cx="1354455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311650" y="92344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833688"/>
            <a:ext cx="12511088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549275" y="1682750"/>
            <a:ext cx="118983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La relatividad clásica es una teoría por la cual el movimiento de un cuerpo depende del sistema de referencia desde el que se le observe. Y llegó a una conclusión:</a:t>
            </a:r>
          </a:p>
        </p:txBody>
      </p:sp>
      <p:grpSp>
        <p:nvGrpSpPr>
          <p:cNvPr id="4112" name="Group 16"/>
          <p:cNvGrpSpPr>
            <a:grpSpLocks/>
          </p:cNvGrpSpPr>
          <p:nvPr/>
        </p:nvGrpSpPr>
        <p:grpSpPr bwMode="auto">
          <a:xfrm>
            <a:off x="498475" y="4471988"/>
            <a:ext cx="2105025" cy="454025"/>
            <a:chOff x="314" y="2817"/>
            <a:chExt cx="1326" cy="286"/>
          </a:xfrm>
        </p:grpSpPr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>
              <a:off x="314" y="2817"/>
              <a:ext cx="293" cy="263"/>
              <a:chOff x="314" y="2817"/>
              <a:chExt cx="293" cy="263"/>
            </a:xfrm>
          </p:grpSpPr>
          <p:sp>
            <p:nvSpPr>
              <p:cNvPr id="4114" name="Freeform 18"/>
              <p:cNvSpPr>
                <a:spLocks noChangeArrowheads="1"/>
              </p:cNvSpPr>
              <p:nvPr/>
            </p:nvSpPr>
            <p:spPr bwMode="auto">
              <a:xfrm>
                <a:off x="314" y="281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15" name="Rectangle 19"/>
              <p:cNvSpPr>
                <a:spLocks noChangeArrowheads="1"/>
              </p:cNvSpPr>
              <p:nvPr/>
            </p:nvSpPr>
            <p:spPr bwMode="auto">
              <a:xfrm>
                <a:off x="462" y="285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4116" name="Group 20"/>
            <p:cNvGrpSpPr>
              <a:grpSpLocks/>
            </p:cNvGrpSpPr>
            <p:nvPr/>
          </p:nvGrpSpPr>
          <p:grpSpPr bwMode="auto">
            <a:xfrm>
              <a:off x="354" y="2840"/>
              <a:ext cx="293" cy="263"/>
              <a:chOff x="354" y="2840"/>
              <a:chExt cx="293" cy="263"/>
            </a:xfrm>
          </p:grpSpPr>
          <p:sp>
            <p:nvSpPr>
              <p:cNvPr id="4117" name="Freeform 21"/>
              <p:cNvSpPr>
                <a:spLocks noChangeArrowheads="1"/>
              </p:cNvSpPr>
              <p:nvPr/>
            </p:nvSpPr>
            <p:spPr bwMode="auto">
              <a:xfrm>
                <a:off x="354" y="2840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118" name="Rectangle 22"/>
              <p:cNvSpPr>
                <a:spLocks noChangeArrowheads="1"/>
              </p:cNvSpPr>
              <p:nvPr/>
            </p:nvSpPr>
            <p:spPr bwMode="auto">
              <a:xfrm>
                <a:off x="502" y="2873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>
              <a:off x="630" y="3033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1079500" y="4352925"/>
            <a:ext cx="104187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3.Transformaciones en sistemas de referencias inerciales.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49275" y="4991100"/>
            <a:ext cx="1205071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Un sistema de referencia se dice que es inercial cuando está en reposo o se mueve con velocidad constante, que a efectos físicos es lo mismo. 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549275" y="5894388"/>
            <a:ext cx="12050713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Para hacer un cambio del sistema de referencia tendré que tener en cuenta la velocidad con la que se mueve un sistema respecto de otro, por ejemplo:</a:t>
            </a:r>
          </a:p>
        </p:txBody>
      </p:sp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6796088"/>
            <a:ext cx="2389187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2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6765925"/>
            <a:ext cx="2389187" cy="21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9072563" y="7040563"/>
            <a:ext cx="3375025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A estas ecuaciones se las conoce como las </a:t>
            </a:r>
            <a:r>
              <a:rPr lang="es-ES" sz="2400" b="1">
                <a:solidFill>
                  <a:srgbClr val="000000"/>
                </a:solidFill>
                <a:cs typeface="Arial" charset="0"/>
              </a:rPr>
              <a:t>transformaciones de Galileo.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5738"/>
            <a:ext cx="35274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712788" y="1022350"/>
            <a:ext cx="2105025" cy="454025"/>
            <a:chOff x="449" y="644"/>
            <a:chExt cx="1326" cy="286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449" y="644"/>
              <a:ext cx="293" cy="263"/>
              <a:chOff x="449" y="644"/>
              <a:chExt cx="293" cy="263"/>
            </a:xfrm>
          </p:grpSpPr>
          <p:sp>
            <p:nvSpPr>
              <p:cNvPr id="5124" name="Freeform 4"/>
              <p:cNvSpPr>
                <a:spLocks noChangeArrowheads="1"/>
              </p:cNvSpPr>
              <p:nvPr/>
            </p:nvSpPr>
            <p:spPr bwMode="auto">
              <a:xfrm>
                <a:off x="449" y="644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596" y="677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489" y="667"/>
              <a:ext cx="293" cy="263"/>
              <a:chOff x="489" y="667"/>
              <a:chExt cx="293" cy="263"/>
            </a:xfrm>
          </p:grpSpPr>
          <p:sp>
            <p:nvSpPr>
              <p:cNvPr id="5127" name="Freeform 7"/>
              <p:cNvSpPr>
                <a:spLocks noChangeArrowheads="1"/>
              </p:cNvSpPr>
              <p:nvPr/>
            </p:nvSpPr>
            <p:spPr bwMode="auto">
              <a:xfrm>
                <a:off x="489" y="66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637" y="70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765" y="860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"/>
            <a:ext cx="7096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292225" y="903288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4. Aplicaciones de las transformaciones de Galileo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269875" y="9232900"/>
            <a:ext cx="1354455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311650" y="92344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225425" y="2024063"/>
            <a:ext cx="2105025" cy="454025"/>
            <a:chOff x="142" y="1275"/>
            <a:chExt cx="1326" cy="286"/>
          </a:xfrm>
        </p:grpSpPr>
        <p:grpSp>
          <p:nvGrpSpPr>
            <p:cNvPr id="5135" name="Group 15"/>
            <p:cNvGrpSpPr>
              <a:grpSpLocks/>
            </p:cNvGrpSpPr>
            <p:nvPr/>
          </p:nvGrpSpPr>
          <p:grpSpPr bwMode="auto">
            <a:xfrm>
              <a:off x="142" y="1275"/>
              <a:ext cx="293" cy="263"/>
              <a:chOff x="142" y="1275"/>
              <a:chExt cx="293" cy="263"/>
            </a:xfrm>
          </p:grpSpPr>
          <p:sp>
            <p:nvSpPr>
              <p:cNvPr id="5136" name="Freeform 16"/>
              <p:cNvSpPr>
                <a:spLocks noChangeArrowheads="1"/>
              </p:cNvSpPr>
              <p:nvPr/>
            </p:nvSpPr>
            <p:spPr bwMode="auto">
              <a:xfrm>
                <a:off x="142" y="1275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289" y="1308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5138" name="Group 18"/>
            <p:cNvGrpSpPr>
              <a:grpSpLocks/>
            </p:cNvGrpSpPr>
            <p:nvPr/>
          </p:nvGrpSpPr>
          <p:grpSpPr bwMode="auto">
            <a:xfrm>
              <a:off x="181" y="1298"/>
              <a:ext cx="293" cy="263"/>
              <a:chOff x="181" y="1298"/>
              <a:chExt cx="293" cy="263"/>
            </a:xfrm>
          </p:grpSpPr>
          <p:sp>
            <p:nvSpPr>
              <p:cNvPr id="5139" name="Freeform 19"/>
              <p:cNvSpPr>
                <a:spLocks noChangeArrowheads="1"/>
              </p:cNvSpPr>
              <p:nvPr/>
            </p:nvSpPr>
            <p:spPr bwMode="auto">
              <a:xfrm>
                <a:off x="181" y="1298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40" name="Rectangle 20"/>
              <p:cNvSpPr>
                <a:spLocks noChangeArrowheads="1"/>
              </p:cNvSpPr>
              <p:nvPr/>
            </p:nvSpPr>
            <p:spPr bwMode="auto">
              <a:xfrm>
                <a:off x="329" y="1331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458" y="1491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804863" y="1905000"/>
            <a:ext cx="104187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4.1. La distancia entre dos puntos es invariante en la Mecánica clásica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1292225" y="2714625"/>
            <a:ext cx="89662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No depende del sistema desde el que observe la distancia.</a:t>
            </a:r>
          </a:p>
        </p:txBody>
      </p:sp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75" y="1652588"/>
            <a:ext cx="19097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192088" y="3489325"/>
            <a:ext cx="2105025" cy="454025"/>
            <a:chOff x="121" y="2198"/>
            <a:chExt cx="1326" cy="286"/>
          </a:xfrm>
        </p:grpSpPr>
        <p:grpSp>
          <p:nvGrpSpPr>
            <p:cNvPr id="5146" name="Group 26"/>
            <p:cNvGrpSpPr>
              <a:grpSpLocks/>
            </p:cNvGrpSpPr>
            <p:nvPr/>
          </p:nvGrpSpPr>
          <p:grpSpPr bwMode="auto">
            <a:xfrm>
              <a:off x="121" y="2198"/>
              <a:ext cx="293" cy="263"/>
              <a:chOff x="121" y="2198"/>
              <a:chExt cx="293" cy="263"/>
            </a:xfrm>
          </p:grpSpPr>
          <p:sp>
            <p:nvSpPr>
              <p:cNvPr id="5147" name="Freeform 27"/>
              <p:cNvSpPr>
                <a:spLocks noChangeArrowheads="1"/>
              </p:cNvSpPr>
              <p:nvPr/>
            </p:nvSpPr>
            <p:spPr bwMode="auto">
              <a:xfrm>
                <a:off x="121" y="2198"/>
                <a:ext cx="293" cy="19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268" y="2231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5149" name="Group 29"/>
            <p:cNvGrpSpPr>
              <a:grpSpLocks/>
            </p:cNvGrpSpPr>
            <p:nvPr/>
          </p:nvGrpSpPr>
          <p:grpSpPr bwMode="auto">
            <a:xfrm>
              <a:off x="161" y="2222"/>
              <a:ext cx="293" cy="263"/>
              <a:chOff x="161" y="2222"/>
              <a:chExt cx="293" cy="263"/>
            </a:xfrm>
          </p:grpSpPr>
          <p:sp>
            <p:nvSpPr>
              <p:cNvPr id="5150" name="Freeform 30"/>
              <p:cNvSpPr>
                <a:spLocks noChangeArrowheads="1"/>
              </p:cNvSpPr>
              <p:nvPr/>
            </p:nvSpPr>
            <p:spPr bwMode="auto">
              <a:xfrm>
                <a:off x="161" y="2222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/>
            </p:nvSpPr>
            <p:spPr bwMode="auto">
              <a:xfrm>
                <a:off x="308" y="2255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>
              <a:off x="437" y="2414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771525" y="3376613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4.2. La velocidad no es invariante, depende del observador.</a:t>
            </a:r>
          </a:p>
        </p:txBody>
      </p:sp>
      <p:pic>
        <p:nvPicPr>
          <p:cNvPr id="5154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4067175"/>
            <a:ext cx="162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3441700" y="4251325"/>
            <a:ext cx="104187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Siendo v la velocidad relativa entre los observadores.</a:t>
            </a:r>
          </a:p>
        </p:txBody>
      </p:sp>
      <p:grpSp>
        <p:nvGrpSpPr>
          <p:cNvPr id="5156" name="Group 36"/>
          <p:cNvGrpSpPr>
            <a:grpSpLocks/>
          </p:cNvGrpSpPr>
          <p:nvPr/>
        </p:nvGrpSpPr>
        <p:grpSpPr bwMode="auto">
          <a:xfrm>
            <a:off x="196850" y="5126038"/>
            <a:ext cx="2105025" cy="454025"/>
            <a:chOff x="124" y="3229"/>
            <a:chExt cx="1326" cy="286"/>
          </a:xfrm>
        </p:grpSpPr>
        <p:grpSp>
          <p:nvGrpSpPr>
            <p:cNvPr id="5157" name="Group 37"/>
            <p:cNvGrpSpPr>
              <a:grpSpLocks/>
            </p:cNvGrpSpPr>
            <p:nvPr/>
          </p:nvGrpSpPr>
          <p:grpSpPr bwMode="auto">
            <a:xfrm>
              <a:off x="124" y="3229"/>
              <a:ext cx="293" cy="263"/>
              <a:chOff x="124" y="3229"/>
              <a:chExt cx="293" cy="263"/>
            </a:xfrm>
          </p:grpSpPr>
          <p:sp>
            <p:nvSpPr>
              <p:cNvPr id="5158" name="Freeform 38"/>
              <p:cNvSpPr>
                <a:spLocks noChangeArrowheads="1"/>
              </p:cNvSpPr>
              <p:nvPr/>
            </p:nvSpPr>
            <p:spPr bwMode="auto">
              <a:xfrm>
                <a:off x="124" y="3229"/>
                <a:ext cx="293" cy="19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59" name="Rectangle 39"/>
              <p:cNvSpPr>
                <a:spLocks noChangeArrowheads="1"/>
              </p:cNvSpPr>
              <p:nvPr/>
            </p:nvSpPr>
            <p:spPr bwMode="auto">
              <a:xfrm>
                <a:off x="271" y="3262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5160" name="Group 40"/>
            <p:cNvGrpSpPr>
              <a:grpSpLocks/>
            </p:cNvGrpSpPr>
            <p:nvPr/>
          </p:nvGrpSpPr>
          <p:grpSpPr bwMode="auto">
            <a:xfrm>
              <a:off x="164" y="3253"/>
              <a:ext cx="293" cy="262"/>
              <a:chOff x="164" y="3253"/>
              <a:chExt cx="293" cy="262"/>
            </a:xfrm>
          </p:grpSpPr>
          <p:sp>
            <p:nvSpPr>
              <p:cNvPr id="5161" name="Freeform 41"/>
              <p:cNvSpPr>
                <a:spLocks noChangeArrowheads="1"/>
              </p:cNvSpPr>
              <p:nvPr/>
            </p:nvSpPr>
            <p:spPr bwMode="auto">
              <a:xfrm>
                <a:off x="164" y="3253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62" name="Rectangle 42"/>
              <p:cNvSpPr>
                <a:spLocks noChangeArrowheads="1"/>
              </p:cNvSpPr>
              <p:nvPr/>
            </p:nvSpPr>
            <p:spPr bwMode="auto">
              <a:xfrm>
                <a:off x="312" y="3286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440" y="3445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776288" y="5013325"/>
            <a:ext cx="104187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4.3. La aceleración es invariante, no depende del observador.</a:t>
            </a:r>
          </a:p>
        </p:txBody>
      </p:sp>
      <p:pic>
        <p:nvPicPr>
          <p:cNvPr id="5165" name="Picture 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153275"/>
            <a:ext cx="12344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657225" y="6604000"/>
            <a:ext cx="2105025" cy="455613"/>
            <a:chOff x="414" y="4160"/>
            <a:chExt cx="1326" cy="287"/>
          </a:xfrm>
        </p:grpSpPr>
        <p:grpSp>
          <p:nvGrpSpPr>
            <p:cNvPr id="5167" name="Group 47"/>
            <p:cNvGrpSpPr>
              <a:grpSpLocks/>
            </p:cNvGrpSpPr>
            <p:nvPr/>
          </p:nvGrpSpPr>
          <p:grpSpPr bwMode="auto">
            <a:xfrm>
              <a:off x="414" y="4160"/>
              <a:ext cx="293" cy="263"/>
              <a:chOff x="414" y="4160"/>
              <a:chExt cx="293" cy="263"/>
            </a:xfrm>
          </p:grpSpPr>
          <p:sp>
            <p:nvSpPr>
              <p:cNvPr id="5168" name="Freeform 48"/>
              <p:cNvSpPr>
                <a:spLocks noChangeArrowheads="1"/>
              </p:cNvSpPr>
              <p:nvPr/>
            </p:nvSpPr>
            <p:spPr bwMode="auto">
              <a:xfrm>
                <a:off x="414" y="4160"/>
                <a:ext cx="293" cy="19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69" name="Rectangle 49"/>
              <p:cNvSpPr>
                <a:spLocks noChangeArrowheads="1"/>
              </p:cNvSpPr>
              <p:nvPr/>
            </p:nvSpPr>
            <p:spPr bwMode="auto">
              <a:xfrm>
                <a:off x="561" y="4193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5170" name="Group 50"/>
            <p:cNvGrpSpPr>
              <a:grpSpLocks/>
            </p:cNvGrpSpPr>
            <p:nvPr/>
          </p:nvGrpSpPr>
          <p:grpSpPr bwMode="auto">
            <a:xfrm>
              <a:off x="454" y="4184"/>
              <a:ext cx="293" cy="263"/>
              <a:chOff x="454" y="4184"/>
              <a:chExt cx="293" cy="263"/>
            </a:xfrm>
          </p:grpSpPr>
          <p:sp>
            <p:nvSpPr>
              <p:cNvPr id="5171" name="Freeform 51"/>
              <p:cNvSpPr>
                <a:spLocks noChangeArrowheads="1"/>
              </p:cNvSpPr>
              <p:nvPr/>
            </p:nvSpPr>
            <p:spPr bwMode="auto">
              <a:xfrm>
                <a:off x="454" y="4184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72" name="Rectangle 52"/>
              <p:cNvSpPr>
                <a:spLocks noChangeArrowheads="1"/>
              </p:cNvSpPr>
              <p:nvPr/>
            </p:nvSpPr>
            <p:spPr bwMode="auto">
              <a:xfrm>
                <a:off x="601" y="4217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730" y="4376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74" name="Rectangle 54"/>
          <p:cNvSpPr>
            <a:spLocks noChangeArrowheads="1"/>
          </p:cNvSpPr>
          <p:nvPr/>
        </p:nvSpPr>
        <p:spPr bwMode="auto">
          <a:xfrm>
            <a:off x="1236663" y="6491288"/>
            <a:ext cx="104187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5.  Principio de relatividad de Galileo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5738"/>
            <a:ext cx="35274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712788" y="1022350"/>
            <a:ext cx="2105025" cy="454025"/>
            <a:chOff x="449" y="644"/>
            <a:chExt cx="1326" cy="286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449" y="644"/>
              <a:ext cx="293" cy="263"/>
              <a:chOff x="449" y="644"/>
              <a:chExt cx="293" cy="263"/>
            </a:xfrm>
          </p:grpSpPr>
          <p:sp>
            <p:nvSpPr>
              <p:cNvPr id="6148" name="Freeform 4"/>
              <p:cNvSpPr>
                <a:spLocks noChangeArrowheads="1"/>
              </p:cNvSpPr>
              <p:nvPr/>
            </p:nvSpPr>
            <p:spPr bwMode="auto">
              <a:xfrm>
                <a:off x="449" y="644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596" y="677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489" y="667"/>
              <a:ext cx="293" cy="263"/>
              <a:chOff x="489" y="667"/>
              <a:chExt cx="293" cy="263"/>
            </a:xfrm>
          </p:grpSpPr>
          <p:sp>
            <p:nvSpPr>
              <p:cNvPr id="6151" name="Freeform 7"/>
              <p:cNvSpPr>
                <a:spLocks noChangeArrowheads="1"/>
              </p:cNvSpPr>
              <p:nvPr/>
            </p:nvSpPr>
            <p:spPr bwMode="auto">
              <a:xfrm>
                <a:off x="489" y="66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637" y="70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765" y="860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"/>
            <a:ext cx="7096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292225" y="903288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7. Teoría especial de la relatividad 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-269875" y="9232900"/>
            <a:ext cx="1354455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311650" y="92344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179388" y="1838325"/>
            <a:ext cx="2105025" cy="455613"/>
            <a:chOff x="113" y="1158"/>
            <a:chExt cx="1326" cy="287"/>
          </a:xfrm>
        </p:grpSpPr>
        <p:grpSp>
          <p:nvGrpSpPr>
            <p:cNvPr id="6159" name="Group 15"/>
            <p:cNvGrpSpPr>
              <a:grpSpLocks/>
            </p:cNvGrpSpPr>
            <p:nvPr/>
          </p:nvGrpSpPr>
          <p:grpSpPr bwMode="auto">
            <a:xfrm>
              <a:off x="113" y="1158"/>
              <a:ext cx="293" cy="263"/>
              <a:chOff x="113" y="1158"/>
              <a:chExt cx="293" cy="263"/>
            </a:xfrm>
          </p:grpSpPr>
          <p:sp>
            <p:nvSpPr>
              <p:cNvPr id="6160" name="Freeform 16"/>
              <p:cNvSpPr>
                <a:spLocks noChangeArrowheads="1"/>
              </p:cNvSpPr>
              <p:nvPr/>
            </p:nvSpPr>
            <p:spPr bwMode="auto">
              <a:xfrm>
                <a:off x="113" y="1158"/>
                <a:ext cx="293" cy="19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261" y="1191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6162" name="Group 18"/>
            <p:cNvGrpSpPr>
              <a:grpSpLocks/>
            </p:cNvGrpSpPr>
            <p:nvPr/>
          </p:nvGrpSpPr>
          <p:grpSpPr bwMode="auto">
            <a:xfrm>
              <a:off x="153" y="1182"/>
              <a:ext cx="293" cy="263"/>
              <a:chOff x="153" y="1182"/>
              <a:chExt cx="293" cy="263"/>
            </a:xfrm>
          </p:grpSpPr>
          <p:sp>
            <p:nvSpPr>
              <p:cNvPr id="6163" name="Freeform 19"/>
              <p:cNvSpPr>
                <a:spLocks noChangeArrowheads="1"/>
              </p:cNvSpPr>
              <p:nvPr/>
            </p:nvSpPr>
            <p:spPr bwMode="auto">
              <a:xfrm>
                <a:off x="153" y="1182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301" y="1215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429" y="1374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758825" y="1720850"/>
            <a:ext cx="104187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7.1. Postulados de Einstein. Transformación de Lorentz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788988" y="2435225"/>
            <a:ext cx="104187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Einstein desarrolló una teoría partiendo de los siguientes postulados:</a:t>
            </a:r>
          </a:p>
        </p:txBody>
      </p:sp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4457700"/>
            <a:ext cx="12573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955925"/>
            <a:ext cx="12598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7032625"/>
            <a:ext cx="200501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1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7297738"/>
            <a:ext cx="1812925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623888" y="6407150"/>
            <a:ext cx="1114901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Y desarrolló unas ecuaciones denominadas como transformaciones de Lorentz.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2713038" y="7524750"/>
            <a:ext cx="2039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Donde 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684963" y="7291388"/>
            <a:ext cx="5451475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Cuando la v tiene un valor mucho más pequeño que la c, las ecuaciones coinciden con las clásicas.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5738"/>
            <a:ext cx="35274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757238" y="1050925"/>
            <a:ext cx="2105025" cy="455613"/>
            <a:chOff x="477" y="662"/>
            <a:chExt cx="1326" cy="287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477" y="662"/>
              <a:ext cx="293" cy="263"/>
              <a:chOff x="477" y="662"/>
              <a:chExt cx="293" cy="263"/>
            </a:xfrm>
          </p:grpSpPr>
          <p:sp>
            <p:nvSpPr>
              <p:cNvPr id="7172" name="Freeform 4"/>
              <p:cNvSpPr>
                <a:spLocks noChangeArrowheads="1"/>
              </p:cNvSpPr>
              <p:nvPr/>
            </p:nvSpPr>
            <p:spPr bwMode="auto">
              <a:xfrm>
                <a:off x="477" y="662"/>
                <a:ext cx="293" cy="19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625" y="695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517" y="686"/>
              <a:ext cx="293" cy="263"/>
              <a:chOff x="517" y="686"/>
              <a:chExt cx="293" cy="263"/>
            </a:xfrm>
          </p:grpSpPr>
          <p:sp>
            <p:nvSpPr>
              <p:cNvPr id="7175" name="Freeform 7"/>
              <p:cNvSpPr>
                <a:spLocks noChangeArrowheads="1"/>
              </p:cNvSpPr>
              <p:nvPr/>
            </p:nvSpPr>
            <p:spPr bwMode="auto">
              <a:xfrm>
                <a:off x="517" y="686"/>
                <a:ext cx="293" cy="19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665" y="719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793" y="878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"/>
            <a:ext cx="7096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292225" y="903288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Consecuencias de las transformaciones de Lorentz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-269875" y="9232900"/>
            <a:ext cx="1354455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4311650" y="92344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grpSp>
        <p:nvGrpSpPr>
          <p:cNvPr id="7182" name="Group 14"/>
          <p:cNvGrpSpPr>
            <a:grpSpLocks/>
          </p:cNvGrpSpPr>
          <p:nvPr/>
        </p:nvGrpSpPr>
        <p:grpSpPr bwMode="auto">
          <a:xfrm>
            <a:off x="127000" y="2032000"/>
            <a:ext cx="2727325" cy="582613"/>
            <a:chOff x="80" y="1280"/>
            <a:chExt cx="1718" cy="367"/>
          </a:xfrm>
        </p:grpSpPr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80" y="1280"/>
              <a:ext cx="380" cy="337"/>
              <a:chOff x="80" y="1280"/>
              <a:chExt cx="380" cy="337"/>
            </a:xfrm>
          </p:grpSpPr>
          <p:sp>
            <p:nvSpPr>
              <p:cNvPr id="7184" name="Freeform 16"/>
              <p:cNvSpPr>
                <a:spLocks noChangeArrowheads="1"/>
              </p:cNvSpPr>
              <p:nvPr/>
            </p:nvSpPr>
            <p:spPr bwMode="auto">
              <a:xfrm>
                <a:off x="80" y="1280"/>
                <a:ext cx="380" cy="255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271" y="1326"/>
                <a:ext cx="1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7186" name="Group 18"/>
            <p:cNvGrpSpPr>
              <a:grpSpLocks/>
            </p:cNvGrpSpPr>
            <p:nvPr/>
          </p:nvGrpSpPr>
          <p:grpSpPr bwMode="auto">
            <a:xfrm>
              <a:off x="132" y="1310"/>
              <a:ext cx="380" cy="336"/>
              <a:chOff x="132" y="1310"/>
              <a:chExt cx="380" cy="336"/>
            </a:xfrm>
          </p:grpSpPr>
          <p:sp>
            <p:nvSpPr>
              <p:cNvPr id="7187" name="Freeform 19"/>
              <p:cNvSpPr>
                <a:spLocks noChangeArrowheads="1"/>
              </p:cNvSpPr>
              <p:nvPr/>
            </p:nvSpPr>
            <p:spPr bwMode="auto">
              <a:xfrm>
                <a:off x="132" y="1310"/>
                <a:ext cx="380" cy="254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88" name="Rectangle 20"/>
              <p:cNvSpPr>
                <a:spLocks noChangeArrowheads="1"/>
              </p:cNvSpPr>
              <p:nvPr/>
            </p:nvSpPr>
            <p:spPr bwMode="auto">
              <a:xfrm>
                <a:off x="322" y="1357"/>
                <a:ext cx="189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490" y="1560"/>
              <a:ext cx="1308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788988" y="1916113"/>
            <a:ext cx="10418762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Dilatación del tiempo: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endParaRPr lang="es-ES" sz="240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El tiempo depende del observador, cuanto más cercano se mueva  a la velocidad de la luz, más despacio transcurrirá.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58738" y="5257800"/>
            <a:ext cx="2727325" cy="582613"/>
            <a:chOff x="37" y="3312"/>
            <a:chExt cx="1718" cy="367"/>
          </a:xfrm>
        </p:grpSpPr>
        <p:grpSp>
          <p:nvGrpSpPr>
            <p:cNvPr id="7192" name="Group 24"/>
            <p:cNvGrpSpPr>
              <a:grpSpLocks/>
            </p:cNvGrpSpPr>
            <p:nvPr/>
          </p:nvGrpSpPr>
          <p:grpSpPr bwMode="auto">
            <a:xfrm>
              <a:off x="37" y="3312"/>
              <a:ext cx="379" cy="336"/>
              <a:chOff x="37" y="3312"/>
              <a:chExt cx="379" cy="336"/>
            </a:xfrm>
          </p:grpSpPr>
          <p:sp>
            <p:nvSpPr>
              <p:cNvPr id="7193" name="Freeform 25"/>
              <p:cNvSpPr>
                <a:spLocks noChangeArrowheads="1"/>
              </p:cNvSpPr>
              <p:nvPr/>
            </p:nvSpPr>
            <p:spPr bwMode="auto">
              <a:xfrm>
                <a:off x="37" y="3312"/>
                <a:ext cx="378" cy="253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94" name="Rectangle 26"/>
              <p:cNvSpPr>
                <a:spLocks noChangeArrowheads="1"/>
              </p:cNvSpPr>
              <p:nvPr/>
            </p:nvSpPr>
            <p:spPr bwMode="auto">
              <a:xfrm>
                <a:off x="228" y="3359"/>
                <a:ext cx="18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7195" name="Group 27"/>
            <p:cNvGrpSpPr>
              <a:grpSpLocks/>
            </p:cNvGrpSpPr>
            <p:nvPr/>
          </p:nvGrpSpPr>
          <p:grpSpPr bwMode="auto">
            <a:xfrm>
              <a:off x="89" y="3343"/>
              <a:ext cx="380" cy="336"/>
              <a:chOff x="89" y="3343"/>
              <a:chExt cx="380" cy="336"/>
            </a:xfrm>
          </p:grpSpPr>
          <p:sp>
            <p:nvSpPr>
              <p:cNvPr id="7196" name="Freeform 28"/>
              <p:cNvSpPr>
                <a:spLocks noChangeArrowheads="1"/>
              </p:cNvSpPr>
              <p:nvPr/>
            </p:nvSpPr>
            <p:spPr bwMode="auto">
              <a:xfrm>
                <a:off x="89" y="3343"/>
                <a:ext cx="379" cy="254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7197" name="Rectangle 29"/>
              <p:cNvSpPr>
                <a:spLocks noChangeArrowheads="1"/>
              </p:cNvSpPr>
              <p:nvPr/>
            </p:nvSpPr>
            <p:spPr bwMode="auto">
              <a:xfrm>
                <a:off x="280" y="3389"/>
                <a:ext cx="188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447" y="3591"/>
              <a:ext cx="1308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720725" y="5141913"/>
            <a:ext cx="10418763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Contracción de la longitud: 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endParaRPr lang="es-ES" sz="2400">
              <a:solidFill>
                <a:srgbClr val="000000"/>
              </a:solidFill>
              <a:cs typeface="Arial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La longitud depende del observador, cuanto más cercano se mueva  a la velocidad de la luz, más pequeñas serán las longitudes.</a:t>
            </a:r>
          </a:p>
        </p:txBody>
      </p:sp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7424738"/>
            <a:ext cx="41529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01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3600450"/>
            <a:ext cx="244792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02" name="Picture 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7199313"/>
            <a:ext cx="25193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5738"/>
            <a:ext cx="35274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712788" y="1022350"/>
            <a:ext cx="2105025" cy="454025"/>
            <a:chOff x="449" y="644"/>
            <a:chExt cx="1326" cy="286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449" y="644"/>
              <a:ext cx="293" cy="263"/>
              <a:chOff x="449" y="644"/>
              <a:chExt cx="293" cy="263"/>
            </a:xfrm>
          </p:grpSpPr>
          <p:sp>
            <p:nvSpPr>
              <p:cNvPr id="8196" name="Freeform 4"/>
              <p:cNvSpPr>
                <a:spLocks noChangeArrowheads="1"/>
              </p:cNvSpPr>
              <p:nvPr/>
            </p:nvSpPr>
            <p:spPr bwMode="auto">
              <a:xfrm>
                <a:off x="449" y="644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197" name="Rectangle 5"/>
              <p:cNvSpPr>
                <a:spLocks noChangeArrowheads="1"/>
              </p:cNvSpPr>
              <p:nvPr/>
            </p:nvSpPr>
            <p:spPr bwMode="auto">
              <a:xfrm>
                <a:off x="596" y="677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489" y="667"/>
              <a:ext cx="293" cy="263"/>
              <a:chOff x="489" y="667"/>
              <a:chExt cx="293" cy="263"/>
            </a:xfrm>
          </p:grpSpPr>
          <p:sp>
            <p:nvSpPr>
              <p:cNvPr id="8199" name="Freeform 7"/>
              <p:cNvSpPr>
                <a:spLocks noChangeArrowheads="1"/>
              </p:cNvSpPr>
              <p:nvPr/>
            </p:nvSpPr>
            <p:spPr bwMode="auto">
              <a:xfrm>
                <a:off x="489" y="66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637" y="70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765" y="860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"/>
            <a:ext cx="7096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292225" y="903288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8. Transformación relativista de la velocidad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-269875" y="9232900"/>
            <a:ext cx="1354455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4311650" y="92344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2794000"/>
            <a:ext cx="1806575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60375" y="1717675"/>
            <a:ext cx="10418763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La velocidad también depende del observador en relatividad, a través de las transformaciones de Lorentz llegamos a :</a:t>
            </a:r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498475" y="4281488"/>
            <a:ext cx="2105025" cy="454025"/>
            <a:chOff x="314" y="2697"/>
            <a:chExt cx="1326" cy="286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314" y="2697"/>
              <a:ext cx="293" cy="263"/>
              <a:chOff x="314" y="2697"/>
              <a:chExt cx="293" cy="263"/>
            </a:xfrm>
          </p:grpSpPr>
          <p:sp>
            <p:nvSpPr>
              <p:cNvPr id="8210" name="Freeform 18"/>
              <p:cNvSpPr>
                <a:spLocks noChangeArrowheads="1"/>
              </p:cNvSpPr>
              <p:nvPr/>
            </p:nvSpPr>
            <p:spPr bwMode="auto">
              <a:xfrm>
                <a:off x="314" y="269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11" name="Rectangle 19"/>
              <p:cNvSpPr>
                <a:spLocks noChangeArrowheads="1"/>
              </p:cNvSpPr>
              <p:nvPr/>
            </p:nvSpPr>
            <p:spPr bwMode="auto">
              <a:xfrm>
                <a:off x="462" y="273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8212" name="Group 20"/>
            <p:cNvGrpSpPr>
              <a:grpSpLocks/>
            </p:cNvGrpSpPr>
            <p:nvPr/>
          </p:nvGrpSpPr>
          <p:grpSpPr bwMode="auto">
            <a:xfrm>
              <a:off x="354" y="2720"/>
              <a:ext cx="293" cy="263"/>
              <a:chOff x="354" y="2720"/>
              <a:chExt cx="293" cy="263"/>
            </a:xfrm>
          </p:grpSpPr>
          <p:sp>
            <p:nvSpPr>
              <p:cNvPr id="8213" name="Freeform 21"/>
              <p:cNvSpPr>
                <a:spLocks noChangeArrowheads="1"/>
              </p:cNvSpPr>
              <p:nvPr/>
            </p:nvSpPr>
            <p:spPr bwMode="auto">
              <a:xfrm>
                <a:off x="354" y="2720"/>
                <a:ext cx="293" cy="196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214" name="Rectangle 22"/>
              <p:cNvSpPr>
                <a:spLocks noChangeArrowheads="1"/>
              </p:cNvSpPr>
              <p:nvPr/>
            </p:nvSpPr>
            <p:spPr bwMode="auto">
              <a:xfrm>
                <a:off x="502" y="2753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630" y="2913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1079500" y="4162425"/>
            <a:ext cx="104187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9. Masa relativista</a:t>
            </a:r>
          </a:p>
        </p:txBody>
      </p:sp>
      <p:pic>
        <p:nvPicPr>
          <p:cNvPr id="8217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5832475"/>
            <a:ext cx="35544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18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4603750"/>
            <a:ext cx="3132138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03238" y="4926013"/>
            <a:ext cx="80645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La masa también depende del observador en relatividad, a través de las transformaciones de Lorentz llegamos a :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5184775" y="7667625"/>
            <a:ext cx="104187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La masa aumenta con la velocidad.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68338" y="8172450"/>
            <a:ext cx="379571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Momento lineal</a:t>
            </a:r>
          </a:p>
        </p:txBody>
      </p:sp>
      <p:pic>
        <p:nvPicPr>
          <p:cNvPr id="8222" name="Picture 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600" y="8135938"/>
            <a:ext cx="111601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8064500"/>
            <a:ext cx="10872787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24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4050" y="8059738"/>
            <a:ext cx="20304125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185738"/>
            <a:ext cx="35274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712788" y="1022350"/>
            <a:ext cx="2105025" cy="454025"/>
            <a:chOff x="449" y="644"/>
            <a:chExt cx="1326" cy="286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449" y="644"/>
              <a:ext cx="293" cy="263"/>
              <a:chOff x="449" y="644"/>
              <a:chExt cx="293" cy="263"/>
            </a:xfrm>
          </p:grpSpPr>
          <p:sp>
            <p:nvSpPr>
              <p:cNvPr id="9220" name="Freeform 4"/>
              <p:cNvSpPr>
                <a:spLocks noChangeArrowheads="1"/>
              </p:cNvSpPr>
              <p:nvPr/>
            </p:nvSpPr>
            <p:spPr bwMode="auto">
              <a:xfrm>
                <a:off x="449" y="644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auto">
              <a:xfrm>
                <a:off x="596" y="677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grpSp>
          <p:nvGrpSpPr>
            <p:cNvPr id="9222" name="Group 6"/>
            <p:cNvGrpSpPr>
              <a:grpSpLocks/>
            </p:cNvGrpSpPr>
            <p:nvPr/>
          </p:nvGrpSpPr>
          <p:grpSpPr bwMode="auto">
            <a:xfrm>
              <a:off x="489" y="667"/>
              <a:ext cx="293" cy="263"/>
              <a:chOff x="489" y="667"/>
              <a:chExt cx="293" cy="263"/>
            </a:xfrm>
          </p:grpSpPr>
          <p:sp>
            <p:nvSpPr>
              <p:cNvPr id="9223" name="Freeform 7"/>
              <p:cNvSpPr>
                <a:spLocks noChangeArrowheads="1"/>
              </p:cNvSpPr>
              <p:nvPr/>
            </p:nvSpPr>
            <p:spPr bwMode="auto">
              <a:xfrm>
                <a:off x="489" y="667"/>
                <a:ext cx="293" cy="197"/>
              </a:xfrm>
              <a:custGeom>
                <a:avLst/>
                <a:gdLst>
                  <a:gd name="G0" fmla="+- 10800 0 0"/>
                  <a:gd name="G1" fmla="+- 10800 0 0"/>
                  <a:gd name="G2" fmla="+- 21600 0 0"/>
                  <a:gd name="G3" fmla="+- 21600 0 0"/>
                  <a:gd name="T0" fmla="*/ 0 w 21600"/>
                  <a:gd name="T1" fmla="*/ 2160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3C01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637" y="700"/>
                <a:ext cx="1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s-ES">
                    <a:solidFill>
                      <a:srgbClr val="FFFFFF"/>
                    </a:solidFill>
                    <a:latin typeface="Calibri" charset="0"/>
                    <a:cs typeface="Calibri" charset="0"/>
                  </a:rPr>
                  <a:t> </a:t>
                </a:r>
              </a:p>
            </p:txBody>
          </p:sp>
        </p:grp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765" y="860"/>
              <a:ext cx="1010" cy="0"/>
            </a:xfrm>
            <a:prstGeom prst="line">
              <a:avLst/>
            </a:prstGeom>
            <a:noFill/>
            <a:ln w="25560" cap="flat">
              <a:solidFill>
                <a:srgbClr val="93C0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7650"/>
            <a:ext cx="7096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292225" y="903288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10. Equivalencia entre masa y energía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-269875" y="9232900"/>
            <a:ext cx="13544550" cy="24765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383088" y="9234488"/>
            <a:ext cx="337502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2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sz="1000">
                <a:solidFill>
                  <a:srgbClr val="000000"/>
                </a:solidFill>
                <a:latin typeface="Verdana" charset="0"/>
              </a:rPr>
              <a:t>© McGraw-Hill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95275" y="1795463"/>
            <a:ext cx="104187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Una de las ecuaciones más conocidas de la física es: 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2517775"/>
            <a:ext cx="528637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60363" y="5078413"/>
            <a:ext cx="104187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Energía de un cuerpo en movimiento.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6263" y="3651250"/>
            <a:ext cx="11736387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Energía de un cuerpo en esta ecuación pone de manifiesto que la masa en sí es energía y que ésta también varía en términos relativistas; m</a:t>
            </a:r>
            <a:r>
              <a:rPr lang="es-ES" sz="2400" baseline="-33000">
                <a:solidFill>
                  <a:srgbClr val="000000"/>
                </a:solidFill>
                <a:cs typeface="Arial" charset="0"/>
              </a:rPr>
              <a:t>0 </a:t>
            </a:r>
            <a:r>
              <a:rPr lang="es-ES" sz="2400">
                <a:solidFill>
                  <a:srgbClr val="000000"/>
                </a:solidFill>
                <a:cs typeface="Arial" charset="0"/>
              </a:rPr>
              <a:t>es la masa en reposo.</a:t>
            </a:r>
          </a:p>
        </p:txBody>
      </p:sp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63" y="4967288"/>
            <a:ext cx="13320713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5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651500"/>
            <a:ext cx="12060238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1000" y="5724525"/>
            <a:ext cx="104187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400">
                <a:solidFill>
                  <a:srgbClr val="000000"/>
                </a:solidFill>
                <a:cs typeface="Arial" charset="0"/>
              </a:rPr>
              <a:t>Energía de un cuerpo en reposo.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95288" y="6305550"/>
            <a:ext cx="104187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50760" bIns="50760" anchor="ctr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</a:tabLst>
            </a:pPr>
            <a:r>
              <a:rPr lang="es-ES" sz="2800" b="1">
                <a:solidFill>
                  <a:srgbClr val="000000"/>
                </a:solidFill>
                <a:cs typeface="Arial" charset="0"/>
              </a:rPr>
              <a:t>Energía cinética</a:t>
            </a:r>
            <a:r>
              <a:rPr lang="es-ES" sz="2400">
                <a:solidFill>
                  <a:srgbClr val="000000"/>
                </a:solidFill>
                <a:cs typeface="Arial" charset="0"/>
              </a:rPr>
              <a:t> de un cuerpo en movimiento.</a:t>
            </a:r>
          </a:p>
        </p:txBody>
      </p:sp>
      <p:pic>
        <p:nvPicPr>
          <p:cNvPr id="9238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224588"/>
            <a:ext cx="12023725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39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0700" y="6946900"/>
            <a:ext cx="11952288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0" name="Picture 2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4824413"/>
            <a:ext cx="125285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1" name="Picture 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63" y="5400675"/>
            <a:ext cx="2376487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2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983413"/>
            <a:ext cx="1252855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3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0675" y="6911975"/>
            <a:ext cx="20304125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4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6350" y="7920038"/>
            <a:ext cx="140128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5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4413" y="7848600"/>
            <a:ext cx="20304126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363" y="7812088"/>
            <a:ext cx="15308263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488</Words>
  <Application>Microsoft Office PowerPoint</Application>
  <PresentationFormat>Personalizado</PresentationFormat>
  <Paragraphs>83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Times New Roman</vt:lpstr>
      <vt:lpstr>Helvetica Light</vt:lpstr>
      <vt:lpstr>Arial</vt:lpstr>
      <vt:lpstr>Arial Unicode MS</vt:lpstr>
      <vt:lpstr>Verdana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José Luis Rubio</cp:lastModifiedBy>
  <cp:revision>3</cp:revision>
  <cp:lastPrinted>1601-01-01T00:00:00Z</cp:lastPrinted>
  <dcterms:created xsi:type="dcterms:W3CDTF">1601-01-01T00:00:00Z</dcterms:created>
  <dcterms:modified xsi:type="dcterms:W3CDTF">2021-04-08T11:01:49Z</dcterms:modified>
</cp:coreProperties>
</file>