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12"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ES" smtClean="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s-ES"/>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s-ES"/>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es-ES"/>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C16BC445-D0BA-41A3-841C-90D13CF375D0}" type="slidenum">
              <a:rPr lang="es-ES"/>
              <a:pPr/>
              <a:t>‹Nº›</a:t>
            </a:fld>
            <a:endParaRPr lang="es-ES"/>
          </a:p>
        </p:txBody>
      </p:sp>
    </p:spTree>
    <p:extLst>
      <p:ext uri="{BB962C8B-B14F-4D97-AF65-F5344CB8AC3E}">
        <p14:creationId xmlns:p14="http://schemas.microsoft.com/office/powerpoint/2010/main" val="13393838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55DB788-86AD-4378-A49A-4D69C948A38D}" type="slidenum">
              <a:rPr lang="es-ES"/>
              <a:pPr/>
              <a:t>1</a:t>
            </a:fld>
            <a:endParaRPr lang="es-ES"/>
          </a:p>
        </p:txBody>
      </p:sp>
      <p:sp>
        <p:nvSpPr>
          <p:cNvPr id="1126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DC2A6C0-969C-4625-9B03-7938CF7907CF}" type="slidenum">
              <a:rPr lang="es-ES"/>
              <a:pPr/>
              <a:t>2</a:t>
            </a:fld>
            <a:endParaRPr lang="es-ES"/>
          </a:p>
        </p:txBody>
      </p:sp>
      <p:sp>
        <p:nvSpPr>
          <p:cNvPr id="1228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85806E-18F9-4A98-B73B-309E96CC1D2F}" type="slidenum">
              <a:rPr lang="es-ES"/>
              <a:pPr/>
              <a:t>3</a:t>
            </a:fld>
            <a:endParaRPr lang="es-ES"/>
          </a:p>
        </p:txBody>
      </p:sp>
      <p:sp>
        <p:nvSpPr>
          <p:cNvPr id="1331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D10C64-B08B-4AF2-98CC-CA4D75B8F764}" type="slidenum">
              <a:rPr lang="es-ES"/>
              <a:pPr/>
              <a:t>4</a:t>
            </a:fld>
            <a:endParaRPr lang="es-ES"/>
          </a:p>
        </p:txBody>
      </p:sp>
      <p:sp>
        <p:nvSpPr>
          <p:cNvPr id="1433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A63E296-4D6C-4EFF-A119-F82B2BDBC56A}" type="slidenum">
              <a:rPr lang="es-ES"/>
              <a:pPr/>
              <a:t>5</a:t>
            </a:fld>
            <a:endParaRPr lang="es-ES"/>
          </a:p>
        </p:txBody>
      </p:sp>
      <p:sp>
        <p:nvSpPr>
          <p:cNvPr id="1536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04F7CB9-948C-472B-9D69-C7A9750FC216}" type="slidenum">
              <a:rPr lang="es-ES"/>
              <a:pPr/>
              <a:t>6</a:t>
            </a:fld>
            <a:endParaRPr lang="es-ES"/>
          </a:p>
        </p:txBody>
      </p:sp>
      <p:sp>
        <p:nvSpPr>
          <p:cNvPr id="1638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B8BE21-67D6-469C-A876-EA18B320DDD0}" type="slidenum">
              <a:rPr lang="es-ES"/>
              <a:pPr/>
              <a:t>7</a:t>
            </a:fld>
            <a:endParaRPr lang="es-ES"/>
          </a:p>
        </p:txBody>
      </p:sp>
      <p:sp>
        <p:nvSpPr>
          <p:cNvPr id="1740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FAA580-2E69-4738-916B-B9227E83105E}" type="slidenum">
              <a:rPr lang="es-ES"/>
              <a:pPr/>
              <a:t>8</a:t>
            </a:fld>
            <a:endParaRPr lang="es-ES"/>
          </a:p>
        </p:txBody>
      </p:sp>
      <p:sp>
        <p:nvSpPr>
          <p:cNvPr id="1843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74725" y="3030538"/>
            <a:ext cx="11055350" cy="2090737"/>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número de diapositiva"/>
          <p:cNvSpPr>
            <a:spLocks noGrp="1"/>
          </p:cNvSpPr>
          <p:nvPr>
            <p:ph type="sldNum" idx="10"/>
          </p:nvPr>
        </p:nvSpPr>
        <p:spPr/>
        <p:txBody>
          <a:bodyPr/>
          <a:lstStyle>
            <a:lvl1pPr>
              <a:defRPr/>
            </a:lvl1pPr>
          </a:lstStyle>
          <a:p>
            <a:fld id="{A2245EF2-94FB-47AC-B3A5-8C6DBC724475}" type="slidenum">
              <a:rPr lang="es-ES"/>
              <a:pPr/>
              <a:t>‹Nº›</a:t>
            </a:fld>
            <a:endParaRPr lang="es-ES"/>
          </a:p>
        </p:txBody>
      </p:sp>
    </p:spTree>
    <p:extLst>
      <p:ext uri="{BB962C8B-B14F-4D97-AF65-F5344CB8AC3E}">
        <p14:creationId xmlns:p14="http://schemas.microsoft.com/office/powerpoint/2010/main" val="119935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32050D83-C3F1-48BF-8D30-27D86A26263F}" type="slidenum">
              <a:rPr lang="es-ES"/>
              <a:pPr/>
              <a:t>‹Nº›</a:t>
            </a:fld>
            <a:endParaRPr lang="es-ES"/>
          </a:p>
        </p:txBody>
      </p:sp>
    </p:spTree>
    <p:extLst>
      <p:ext uri="{BB962C8B-B14F-4D97-AF65-F5344CB8AC3E}">
        <p14:creationId xmlns:p14="http://schemas.microsoft.com/office/powerpoint/2010/main" val="116733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118600" y="1638300"/>
            <a:ext cx="2614613" cy="451961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270000" y="1638300"/>
            <a:ext cx="7696200" cy="451961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D3943060-5DDA-4AD2-B77B-5386577A4C5B}" type="slidenum">
              <a:rPr lang="es-ES"/>
              <a:pPr/>
              <a:t>‹Nº›</a:t>
            </a:fld>
            <a:endParaRPr lang="es-ES"/>
          </a:p>
        </p:txBody>
      </p:sp>
    </p:spTree>
    <p:extLst>
      <p:ext uri="{BB962C8B-B14F-4D97-AF65-F5344CB8AC3E}">
        <p14:creationId xmlns:p14="http://schemas.microsoft.com/office/powerpoint/2010/main" val="145032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1270000" y="1638300"/>
            <a:ext cx="10463213" cy="3300413"/>
          </a:xfrm>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a:xfrm>
            <a:off x="6311900" y="9251950"/>
            <a:ext cx="366713" cy="379413"/>
          </a:xfrm>
        </p:spPr>
        <p:txBody>
          <a:bodyPr/>
          <a:lstStyle>
            <a:lvl1pPr>
              <a:defRPr/>
            </a:lvl1pPr>
          </a:lstStyle>
          <a:p>
            <a:fld id="{03C18662-CFC6-4D86-825E-7BDE16848B71}" type="slidenum">
              <a:rPr lang="es-ES"/>
              <a:pPr/>
              <a:t>‹Nº›</a:t>
            </a:fld>
            <a:endParaRPr lang="es-ES"/>
          </a:p>
        </p:txBody>
      </p:sp>
    </p:spTree>
    <p:extLst>
      <p:ext uri="{BB962C8B-B14F-4D97-AF65-F5344CB8AC3E}">
        <p14:creationId xmlns:p14="http://schemas.microsoft.com/office/powerpoint/2010/main" val="52604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número de diapositiva"/>
          <p:cNvSpPr>
            <a:spLocks noGrp="1"/>
          </p:cNvSpPr>
          <p:nvPr>
            <p:ph type="sldNum" idx="10"/>
          </p:nvPr>
        </p:nvSpPr>
        <p:spPr/>
        <p:txBody>
          <a:bodyPr/>
          <a:lstStyle>
            <a:lvl1pPr>
              <a:defRPr/>
            </a:lvl1pPr>
          </a:lstStyle>
          <a:p>
            <a:fld id="{33B09CA4-50C4-4CA4-AAA0-02629F7B4D6B}" type="slidenum">
              <a:rPr lang="es-ES"/>
              <a:pPr/>
              <a:t>‹Nº›</a:t>
            </a:fld>
            <a:endParaRPr lang="es-ES"/>
          </a:p>
        </p:txBody>
      </p:sp>
    </p:spTree>
    <p:extLst>
      <p:ext uri="{BB962C8B-B14F-4D97-AF65-F5344CB8AC3E}">
        <p14:creationId xmlns:p14="http://schemas.microsoft.com/office/powerpoint/2010/main" val="297881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27113" y="6267450"/>
            <a:ext cx="11053762" cy="1936750"/>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idx="10"/>
          </p:nvPr>
        </p:nvSpPr>
        <p:spPr/>
        <p:txBody>
          <a:bodyPr/>
          <a:lstStyle>
            <a:lvl1pPr>
              <a:defRPr/>
            </a:lvl1pPr>
          </a:lstStyle>
          <a:p>
            <a:fld id="{58108B0A-D82E-4744-9B76-81683CB441BF}" type="slidenum">
              <a:rPr lang="es-ES"/>
              <a:pPr/>
              <a:t>‹Nº›</a:t>
            </a:fld>
            <a:endParaRPr lang="es-ES"/>
          </a:p>
        </p:txBody>
      </p:sp>
    </p:spTree>
    <p:extLst>
      <p:ext uri="{BB962C8B-B14F-4D97-AF65-F5344CB8AC3E}">
        <p14:creationId xmlns:p14="http://schemas.microsoft.com/office/powerpoint/2010/main" val="39342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270000" y="5029200"/>
            <a:ext cx="5154613"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77013" y="5029200"/>
            <a:ext cx="5156200"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número de diapositiva"/>
          <p:cNvSpPr>
            <a:spLocks noGrp="1"/>
          </p:cNvSpPr>
          <p:nvPr>
            <p:ph type="sldNum" idx="10"/>
          </p:nvPr>
        </p:nvSpPr>
        <p:spPr/>
        <p:txBody>
          <a:bodyPr/>
          <a:lstStyle>
            <a:lvl1pPr>
              <a:defRPr/>
            </a:lvl1pPr>
          </a:lstStyle>
          <a:p>
            <a:fld id="{040F565F-502F-49DC-9CB8-FA824E7C2990}" type="slidenum">
              <a:rPr lang="es-ES"/>
              <a:pPr/>
              <a:t>‹Nº›</a:t>
            </a:fld>
            <a:endParaRPr lang="es-ES"/>
          </a:p>
        </p:txBody>
      </p:sp>
    </p:spTree>
    <p:extLst>
      <p:ext uri="{BB962C8B-B14F-4D97-AF65-F5344CB8AC3E}">
        <p14:creationId xmlns:p14="http://schemas.microsoft.com/office/powerpoint/2010/main" val="296354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50875" y="390525"/>
            <a:ext cx="11703050" cy="16256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número de diapositiva"/>
          <p:cNvSpPr>
            <a:spLocks noGrp="1"/>
          </p:cNvSpPr>
          <p:nvPr>
            <p:ph type="sldNum" idx="10"/>
          </p:nvPr>
        </p:nvSpPr>
        <p:spPr/>
        <p:txBody>
          <a:bodyPr/>
          <a:lstStyle>
            <a:lvl1pPr>
              <a:defRPr/>
            </a:lvl1pPr>
          </a:lstStyle>
          <a:p>
            <a:fld id="{989995D4-4F6E-47FB-A259-83D652B59FA2}" type="slidenum">
              <a:rPr lang="es-ES"/>
              <a:pPr/>
              <a:t>‹Nº›</a:t>
            </a:fld>
            <a:endParaRPr lang="es-ES"/>
          </a:p>
        </p:txBody>
      </p:sp>
    </p:spTree>
    <p:extLst>
      <p:ext uri="{BB962C8B-B14F-4D97-AF65-F5344CB8AC3E}">
        <p14:creationId xmlns:p14="http://schemas.microsoft.com/office/powerpoint/2010/main" val="25465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número de diapositiva"/>
          <p:cNvSpPr>
            <a:spLocks noGrp="1"/>
          </p:cNvSpPr>
          <p:nvPr>
            <p:ph type="sldNum" idx="10"/>
          </p:nvPr>
        </p:nvSpPr>
        <p:spPr/>
        <p:txBody>
          <a:bodyPr/>
          <a:lstStyle>
            <a:lvl1pPr>
              <a:defRPr/>
            </a:lvl1pPr>
          </a:lstStyle>
          <a:p>
            <a:fld id="{F56AA3DF-F535-44DE-9D8C-B234AB764B83}" type="slidenum">
              <a:rPr lang="es-ES"/>
              <a:pPr/>
              <a:t>‹Nº›</a:t>
            </a:fld>
            <a:endParaRPr lang="es-ES"/>
          </a:p>
        </p:txBody>
      </p:sp>
    </p:spTree>
    <p:extLst>
      <p:ext uri="{BB962C8B-B14F-4D97-AF65-F5344CB8AC3E}">
        <p14:creationId xmlns:p14="http://schemas.microsoft.com/office/powerpoint/2010/main" val="112159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idx="10"/>
          </p:nvPr>
        </p:nvSpPr>
        <p:spPr/>
        <p:txBody>
          <a:bodyPr/>
          <a:lstStyle>
            <a:lvl1pPr>
              <a:defRPr/>
            </a:lvl1pPr>
          </a:lstStyle>
          <a:p>
            <a:fld id="{0472C1B2-2645-4DFB-BDD6-A9C0F8C367A4}" type="slidenum">
              <a:rPr lang="es-ES"/>
              <a:pPr/>
              <a:t>‹Nº›</a:t>
            </a:fld>
            <a:endParaRPr lang="es-ES"/>
          </a:p>
        </p:txBody>
      </p:sp>
    </p:spTree>
    <p:extLst>
      <p:ext uri="{BB962C8B-B14F-4D97-AF65-F5344CB8AC3E}">
        <p14:creationId xmlns:p14="http://schemas.microsoft.com/office/powerpoint/2010/main" val="28985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50875" y="388938"/>
            <a:ext cx="4278313" cy="1652587"/>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E3BC7BEF-A627-40E1-A63D-F69DE967F07D}" type="slidenum">
              <a:rPr lang="es-ES"/>
              <a:pPr/>
              <a:t>‹Nº›</a:t>
            </a:fld>
            <a:endParaRPr lang="es-ES"/>
          </a:p>
        </p:txBody>
      </p:sp>
    </p:spTree>
    <p:extLst>
      <p:ext uri="{BB962C8B-B14F-4D97-AF65-F5344CB8AC3E}">
        <p14:creationId xmlns:p14="http://schemas.microsoft.com/office/powerpoint/2010/main" val="40312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49525" y="6827838"/>
            <a:ext cx="7802563" cy="806450"/>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idx="10"/>
          </p:nvPr>
        </p:nvSpPr>
        <p:spPr/>
        <p:txBody>
          <a:bodyPr/>
          <a:lstStyle>
            <a:lvl1pPr>
              <a:defRPr/>
            </a:lvl1pPr>
          </a:lstStyle>
          <a:p>
            <a:fld id="{733838DD-9247-43B7-BEB9-872A424073A8}" type="slidenum">
              <a:rPr lang="es-ES"/>
              <a:pPr/>
              <a:t>‹Nº›</a:t>
            </a:fld>
            <a:endParaRPr lang="es-ES"/>
          </a:p>
        </p:txBody>
      </p:sp>
    </p:spTree>
    <p:extLst>
      <p:ext uri="{BB962C8B-B14F-4D97-AF65-F5344CB8AC3E}">
        <p14:creationId xmlns:p14="http://schemas.microsoft.com/office/powerpoint/2010/main" val="17395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270000" y="1638300"/>
            <a:ext cx="10463213" cy="330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p>
            <a:pPr lvl="0"/>
            <a:r>
              <a:rPr lang="en-GB" smtClean="0"/>
              <a:t>Pulse para editar el formato del texto de títuloTexto del título</a:t>
            </a:r>
          </a:p>
        </p:txBody>
      </p:sp>
      <p:sp>
        <p:nvSpPr>
          <p:cNvPr id="1026" name="Rectangle 2"/>
          <p:cNvSpPr>
            <a:spLocks noGrp="1" noChangeArrowheads="1"/>
          </p:cNvSpPr>
          <p:nvPr>
            <p:ph type="body" idx="1"/>
          </p:nvPr>
        </p:nvSpPr>
        <p:spPr bwMode="auto">
          <a:xfrm>
            <a:off x="1270000" y="5029200"/>
            <a:ext cx="10463213" cy="112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0"/>
            <a:r>
              <a:rPr lang="en-GB" smtClean="0"/>
              <a:t>Noveno nivel del esquemaNivel de texto 1</a:t>
            </a:r>
          </a:p>
          <a:p>
            <a:pPr lvl="0"/>
            <a:r>
              <a:rPr lang="en-GB" smtClean="0"/>
              <a:t>Nivel de texto 2</a:t>
            </a:r>
          </a:p>
          <a:p>
            <a:pPr lvl="0"/>
            <a:r>
              <a:rPr lang="en-GB" smtClean="0"/>
              <a:t>Nivel de texto 3</a:t>
            </a:r>
          </a:p>
          <a:p>
            <a:pPr lvl="0"/>
            <a:r>
              <a:rPr lang="en-GB" smtClean="0"/>
              <a:t>Nivel de texto 4</a:t>
            </a:r>
          </a:p>
          <a:p>
            <a:pPr lvl="0"/>
            <a:r>
              <a:rPr lang="en-GB" smtClean="0"/>
              <a:t>Nivel de texto 5</a:t>
            </a:r>
          </a:p>
        </p:txBody>
      </p:sp>
      <p:sp>
        <p:nvSpPr>
          <p:cNvPr id="1027" name="Rectangle 3"/>
          <p:cNvSpPr>
            <a:spLocks noGrp="1" noChangeArrowheads="1"/>
          </p:cNvSpPr>
          <p:nvPr>
            <p:ph type="sldNum"/>
          </p:nvPr>
        </p:nvSpPr>
        <p:spPr bwMode="auto">
          <a:xfrm>
            <a:off x="6311900" y="9251950"/>
            <a:ext cx="366713"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ctr">
              <a:lnSpc>
                <a:spcPct val="100000"/>
              </a:lnSpc>
              <a:defRPr>
                <a:solidFill>
                  <a:srgbClr val="000000"/>
                </a:solidFill>
                <a:latin typeface="+mn-lt"/>
              </a:defRPr>
            </a:lvl1pPr>
          </a:lstStyle>
          <a:p>
            <a:fld id="{6C4FA621-C0B1-42F1-B933-C9B24CFEE853}"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000000"/>
          </a:solidFill>
          <a:latin typeface="Helvetica Light" charset="0"/>
          <a:ea typeface="Helvetica Light" charset="0"/>
          <a:cs typeface="Helvetica Light"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000000"/>
          </a:solidFill>
          <a:latin typeface="Helvetica Light" charset="0"/>
          <a:ea typeface="Helvetica Light" charset="0"/>
          <a:cs typeface="Helvetica Light"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000000"/>
          </a:solidFill>
          <a:latin typeface="Helvetica Light" charset="0"/>
          <a:ea typeface="Helvetica Light" charset="0"/>
          <a:cs typeface="Helvetica Light"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000000"/>
          </a:solidFill>
          <a:latin typeface="Helvetica Light" charset="0"/>
          <a:ea typeface="Helvetica Light" charset="0"/>
          <a:cs typeface="Helvetica Light"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000000"/>
          </a:solidFill>
          <a:latin typeface="Helvetica Light" charset="0"/>
          <a:ea typeface="Helvetica Light" charset="0"/>
          <a:cs typeface="Helvetica Light"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000000"/>
          </a:solidFill>
          <a:latin typeface="Helvetica Light" charset="0"/>
          <a:ea typeface="Helvetica Light" charset="0"/>
          <a:cs typeface="Helvetica Light"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000000"/>
          </a:solidFill>
          <a:latin typeface="Helvetica Light" charset="0"/>
          <a:ea typeface="Helvetica Light" charset="0"/>
          <a:cs typeface="Helvetica Light"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3600">
          <a:solidFill>
            <a:srgbClr val="000000"/>
          </a:solidFill>
          <a:latin typeface="Helvetica Light" charset="0"/>
          <a:ea typeface="Helvetica Light" charset="0"/>
          <a:cs typeface="Helvetica Light"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6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3600">
          <a:solidFill>
            <a:srgbClr val="000000"/>
          </a:solidFill>
          <a:latin typeface="+mn-lt"/>
          <a:ea typeface="+mn-ea"/>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3600">
          <a:solidFill>
            <a:srgbClr val="000000"/>
          </a:solidFill>
          <a:latin typeface="+mn-lt"/>
          <a:ea typeface="+mn-ea"/>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3600">
          <a:solidFill>
            <a:srgbClr val="000000"/>
          </a:solidFill>
          <a:latin typeface="+mn-lt"/>
          <a:ea typeface="+mn-ea"/>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50800" y="8864600"/>
            <a:ext cx="13004800" cy="247650"/>
          </a:xfrm>
          <a:prstGeom prst="rect">
            <a:avLst/>
          </a:prstGeom>
          <a:solidFill>
            <a:srgbClr val="BFBFB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3074" name="Rectangle 2"/>
          <p:cNvSpPr>
            <a:spLocks noChangeArrowheads="1"/>
          </p:cNvSpPr>
          <p:nvPr/>
        </p:nvSpPr>
        <p:spPr bwMode="auto">
          <a:xfrm>
            <a:off x="4695825" y="8866188"/>
            <a:ext cx="337502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000" rIns="45720" bIns="45000"/>
          <a:lstStyle/>
          <a:p>
            <a:pPr algn="ctr">
              <a:lnSpc>
                <a:spcPct val="100000"/>
              </a:lnSpc>
              <a:spcBef>
                <a:spcPts val="200"/>
              </a:spcBef>
              <a:tabLst>
                <a:tab pos="723900" algn="l"/>
                <a:tab pos="1447800" algn="l"/>
                <a:tab pos="2171700" algn="l"/>
                <a:tab pos="2895600" algn="l"/>
              </a:tabLst>
            </a:pPr>
            <a:r>
              <a:rPr lang="es-ES" sz="1000">
                <a:solidFill>
                  <a:srgbClr val="000000"/>
                </a:solidFill>
                <a:latin typeface="Verdana" charset="0"/>
              </a:rPr>
              <a:t>© McGraw-Hill</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3195638"/>
            <a:ext cx="10871201" cy="2265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850" y="1385888"/>
            <a:ext cx="1712913" cy="1554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Rectangle 5"/>
          <p:cNvSpPr>
            <a:spLocks noChangeArrowheads="1"/>
          </p:cNvSpPr>
          <p:nvPr/>
        </p:nvSpPr>
        <p:spPr bwMode="auto">
          <a:xfrm>
            <a:off x="3522663" y="4264025"/>
            <a:ext cx="6927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000" rIns="45720" bIns="45000">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Lst>
            </a:pPr>
            <a:r>
              <a:rPr lang="es-ES" sz="2700" b="1">
                <a:solidFill>
                  <a:srgbClr val="000000"/>
                </a:solidFill>
                <a:cs typeface="Arial" charset="0"/>
              </a:rPr>
              <a:t>U12. ELEMENTOS DE FÍSICA CUÁNTICA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3" y="185738"/>
            <a:ext cx="3527425" cy="766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098" name="Group 2"/>
          <p:cNvGrpSpPr>
            <a:grpSpLocks/>
          </p:cNvGrpSpPr>
          <p:nvPr/>
        </p:nvGrpSpPr>
        <p:grpSpPr bwMode="auto">
          <a:xfrm>
            <a:off x="712788" y="1022350"/>
            <a:ext cx="2106612" cy="455613"/>
            <a:chOff x="449" y="644"/>
            <a:chExt cx="1327" cy="287"/>
          </a:xfrm>
        </p:grpSpPr>
        <p:grpSp>
          <p:nvGrpSpPr>
            <p:cNvPr id="4099" name="Group 3"/>
            <p:cNvGrpSpPr>
              <a:grpSpLocks/>
            </p:cNvGrpSpPr>
            <p:nvPr/>
          </p:nvGrpSpPr>
          <p:grpSpPr bwMode="auto">
            <a:xfrm>
              <a:off x="449" y="644"/>
              <a:ext cx="294" cy="263"/>
              <a:chOff x="449" y="644"/>
              <a:chExt cx="294" cy="263"/>
            </a:xfrm>
          </p:grpSpPr>
          <p:sp>
            <p:nvSpPr>
              <p:cNvPr id="4100" name="Freeform 4"/>
              <p:cNvSpPr>
                <a:spLocks noChangeArrowheads="1"/>
              </p:cNvSpPr>
              <p:nvPr/>
            </p:nvSpPr>
            <p:spPr bwMode="auto">
              <a:xfrm>
                <a:off x="449" y="644"/>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595959"/>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101" name="Rectangle 5"/>
              <p:cNvSpPr>
                <a:spLocks noChangeArrowheads="1"/>
              </p:cNvSpPr>
              <p:nvPr/>
            </p:nvSpPr>
            <p:spPr bwMode="auto">
              <a:xfrm>
                <a:off x="596" y="677"/>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grpSp>
          <p:nvGrpSpPr>
            <p:cNvPr id="4102" name="Group 6"/>
            <p:cNvGrpSpPr>
              <a:grpSpLocks/>
            </p:cNvGrpSpPr>
            <p:nvPr/>
          </p:nvGrpSpPr>
          <p:grpSpPr bwMode="auto">
            <a:xfrm>
              <a:off x="489" y="667"/>
              <a:ext cx="294" cy="263"/>
              <a:chOff x="489" y="667"/>
              <a:chExt cx="294" cy="263"/>
            </a:xfrm>
          </p:grpSpPr>
          <p:sp>
            <p:nvSpPr>
              <p:cNvPr id="4103" name="Freeform 7"/>
              <p:cNvSpPr>
                <a:spLocks noChangeArrowheads="1"/>
              </p:cNvSpPr>
              <p:nvPr/>
            </p:nvSpPr>
            <p:spPr bwMode="auto">
              <a:xfrm>
                <a:off x="489" y="667"/>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93C01E"/>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104" name="Rectangle 8"/>
              <p:cNvSpPr>
                <a:spLocks noChangeArrowheads="1"/>
              </p:cNvSpPr>
              <p:nvPr/>
            </p:nvSpPr>
            <p:spPr bwMode="auto">
              <a:xfrm>
                <a:off x="637" y="700"/>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sp>
          <p:nvSpPr>
            <p:cNvPr id="4105" name="Line 9"/>
            <p:cNvSpPr>
              <a:spLocks noChangeShapeType="1"/>
            </p:cNvSpPr>
            <p:nvPr/>
          </p:nvSpPr>
          <p:spPr bwMode="auto">
            <a:xfrm>
              <a:off x="765" y="859"/>
              <a:ext cx="1011" cy="0"/>
            </a:xfrm>
            <a:prstGeom prst="line">
              <a:avLst/>
            </a:prstGeom>
            <a:noFill/>
            <a:ln w="25560" cap="flat">
              <a:solidFill>
                <a:srgbClr val="93C0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pic>
        <p:nvPicPr>
          <p:cNvPr id="410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888" y="247650"/>
            <a:ext cx="709612" cy="644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7" name="Rectangle 11"/>
          <p:cNvSpPr>
            <a:spLocks noChangeArrowheads="1"/>
          </p:cNvSpPr>
          <p:nvPr/>
        </p:nvSpPr>
        <p:spPr bwMode="auto">
          <a:xfrm>
            <a:off x="1292225" y="903288"/>
            <a:ext cx="104187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1. Insuficiencia de la física clásica</a:t>
            </a:r>
          </a:p>
        </p:txBody>
      </p:sp>
      <p:sp>
        <p:nvSpPr>
          <p:cNvPr id="4108" name="Rectangle 12"/>
          <p:cNvSpPr>
            <a:spLocks noChangeArrowheads="1"/>
          </p:cNvSpPr>
          <p:nvPr/>
        </p:nvSpPr>
        <p:spPr bwMode="auto">
          <a:xfrm>
            <a:off x="-269875" y="9232900"/>
            <a:ext cx="13544550" cy="247650"/>
          </a:xfrm>
          <a:prstGeom prst="rect">
            <a:avLst/>
          </a:prstGeom>
          <a:solidFill>
            <a:srgbClr val="BFBFB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109" name="Rectangle 13"/>
          <p:cNvSpPr>
            <a:spLocks noChangeArrowheads="1"/>
          </p:cNvSpPr>
          <p:nvPr/>
        </p:nvSpPr>
        <p:spPr bwMode="auto">
          <a:xfrm>
            <a:off x="4311650" y="9234488"/>
            <a:ext cx="337502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000" rIns="45720" bIns="45000"/>
          <a:lstStyle/>
          <a:p>
            <a:pPr algn="ctr">
              <a:lnSpc>
                <a:spcPct val="100000"/>
              </a:lnSpc>
              <a:spcBef>
                <a:spcPts val="200"/>
              </a:spcBef>
              <a:tabLst>
                <a:tab pos="723900" algn="l"/>
                <a:tab pos="1447800" algn="l"/>
                <a:tab pos="2171700" algn="l"/>
                <a:tab pos="2895600" algn="l"/>
              </a:tabLst>
            </a:pPr>
            <a:r>
              <a:rPr lang="es-ES" sz="1000">
                <a:solidFill>
                  <a:srgbClr val="000000"/>
                </a:solidFill>
                <a:latin typeface="Verdana" charset="0"/>
              </a:rPr>
              <a:t>© McGraw-Hill</a:t>
            </a:r>
          </a:p>
        </p:txBody>
      </p:sp>
      <p:sp>
        <p:nvSpPr>
          <p:cNvPr id="4110" name="Rectangle 14"/>
          <p:cNvSpPr>
            <a:spLocks noChangeArrowheads="1"/>
          </p:cNvSpPr>
          <p:nvPr/>
        </p:nvSpPr>
        <p:spPr bwMode="auto">
          <a:xfrm>
            <a:off x="1274763" y="4251325"/>
            <a:ext cx="10183812" cy="229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Tres hechos fundamentales obligan a revisar las leyes de la Física clásica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y propician el nacimiento de la Física Cuántica:</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lang="es-ES" sz="2400">
              <a:solidFill>
                <a:srgbClr val="000000"/>
              </a:solidFill>
              <a:cs typeface="Arial"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 La radiación térmica.</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 El efecto fotoeléctrico.</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 El carácter discontinuo de los espectros atómicos.</a:t>
            </a:r>
          </a:p>
        </p:txBody>
      </p:sp>
      <p:pic>
        <p:nvPicPr>
          <p:cNvPr id="411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425" y="1781175"/>
            <a:ext cx="2108200" cy="1993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12" name="Rectangle 16"/>
          <p:cNvSpPr>
            <a:spLocks noChangeArrowheads="1"/>
          </p:cNvSpPr>
          <p:nvPr/>
        </p:nvSpPr>
        <p:spPr bwMode="auto">
          <a:xfrm>
            <a:off x="4278313" y="2036763"/>
            <a:ext cx="4178300"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nSpc>
                <a:spcPct val="100000"/>
              </a:lnSpc>
              <a:tabLst>
                <a:tab pos="723900" algn="l"/>
                <a:tab pos="1447800" algn="l"/>
                <a:tab pos="2171700" algn="l"/>
                <a:tab pos="2895600" algn="l"/>
                <a:tab pos="3619500" algn="l"/>
              </a:tabLst>
            </a:pPr>
            <a:r>
              <a:rPr lang="es-ES" sz="2400">
                <a:solidFill>
                  <a:srgbClr val="000000"/>
                </a:solidFill>
                <a:cs typeface="Arial" charset="0"/>
              </a:rPr>
              <a:t>En el átomo y en el Universo</a:t>
            </a:r>
          </a:p>
          <a:p>
            <a:pPr>
              <a:lnSpc>
                <a:spcPct val="100000"/>
              </a:lnSpc>
              <a:tabLst>
                <a:tab pos="723900" algn="l"/>
                <a:tab pos="1447800" algn="l"/>
                <a:tab pos="2171700" algn="l"/>
                <a:tab pos="2895600" algn="l"/>
                <a:tab pos="3619500" algn="l"/>
              </a:tabLst>
            </a:pPr>
            <a:r>
              <a:rPr lang="es-ES" sz="2400">
                <a:solidFill>
                  <a:srgbClr val="000000"/>
                </a:solidFill>
                <a:cs typeface="Arial" charset="0"/>
              </a:rPr>
              <a:t>las leyes de la Física clásica son insuficientes.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2800" y="4883150"/>
            <a:ext cx="2921000" cy="3292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3" y="185738"/>
            <a:ext cx="3527425" cy="766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123" name="Group 3"/>
          <p:cNvGrpSpPr>
            <a:grpSpLocks/>
          </p:cNvGrpSpPr>
          <p:nvPr/>
        </p:nvGrpSpPr>
        <p:grpSpPr bwMode="auto">
          <a:xfrm>
            <a:off x="712788" y="1022350"/>
            <a:ext cx="2106612" cy="455613"/>
            <a:chOff x="449" y="644"/>
            <a:chExt cx="1327" cy="287"/>
          </a:xfrm>
        </p:grpSpPr>
        <p:grpSp>
          <p:nvGrpSpPr>
            <p:cNvPr id="5124" name="Group 4"/>
            <p:cNvGrpSpPr>
              <a:grpSpLocks/>
            </p:cNvGrpSpPr>
            <p:nvPr/>
          </p:nvGrpSpPr>
          <p:grpSpPr bwMode="auto">
            <a:xfrm>
              <a:off x="449" y="644"/>
              <a:ext cx="294" cy="263"/>
              <a:chOff x="449" y="644"/>
              <a:chExt cx="294" cy="263"/>
            </a:xfrm>
          </p:grpSpPr>
          <p:sp>
            <p:nvSpPr>
              <p:cNvPr id="5125" name="Freeform 5"/>
              <p:cNvSpPr>
                <a:spLocks noChangeArrowheads="1"/>
              </p:cNvSpPr>
              <p:nvPr/>
            </p:nvSpPr>
            <p:spPr bwMode="auto">
              <a:xfrm>
                <a:off x="449" y="644"/>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595959"/>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5126" name="Rectangle 6"/>
              <p:cNvSpPr>
                <a:spLocks noChangeArrowheads="1"/>
              </p:cNvSpPr>
              <p:nvPr/>
            </p:nvSpPr>
            <p:spPr bwMode="auto">
              <a:xfrm>
                <a:off x="596" y="677"/>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grpSp>
          <p:nvGrpSpPr>
            <p:cNvPr id="5127" name="Group 7"/>
            <p:cNvGrpSpPr>
              <a:grpSpLocks/>
            </p:cNvGrpSpPr>
            <p:nvPr/>
          </p:nvGrpSpPr>
          <p:grpSpPr bwMode="auto">
            <a:xfrm>
              <a:off x="489" y="667"/>
              <a:ext cx="294" cy="263"/>
              <a:chOff x="489" y="667"/>
              <a:chExt cx="294" cy="263"/>
            </a:xfrm>
          </p:grpSpPr>
          <p:sp>
            <p:nvSpPr>
              <p:cNvPr id="5128" name="Freeform 8"/>
              <p:cNvSpPr>
                <a:spLocks noChangeArrowheads="1"/>
              </p:cNvSpPr>
              <p:nvPr/>
            </p:nvSpPr>
            <p:spPr bwMode="auto">
              <a:xfrm>
                <a:off x="489" y="667"/>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93C01E"/>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5129" name="Rectangle 9"/>
              <p:cNvSpPr>
                <a:spLocks noChangeArrowheads="1"/>
              </p:cNvSpPr>
              <p:nvPr/>
            </p:nvSpPr>
            <p:spPr bwMode="auto">
              <a:xfrm>
                <a:off x="637" y="700"/>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sp>
          <p:nvSpPr>
            <p:cNvPr id="5130" name="Line 10"/>
            <p:cNvSpPr>
              <a:spLocks noChangeShapeType="1"/>
            </p:cNvSpPr>
            <p:nvPr/>
          </p:nvSpPr>
          <p:spPr bwMode="auto">
            <a:xfrm>
              <a:off x="765" y="859"/>
              <a:ext cx="1011" cy="0"/>
            </a:xfrm>
            <a:prstGeom prst="line">
              <a:avLst/>
            </a:prstGeom>
            <a:noFill/>
            <a:ln w="25560" cap="flat">
              <a:solidFill>
                <a:srgbClr val="93C0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pic>
        <p:nvPicPr>
          <p:cNvPr id="5131"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888" y="247650"/>
            <a:ext cx="709612" cy="644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32" name="Rectangle 12"/>
          <p:cNvSpPr>
            <a:spLocks noChangeArrowheads="1"/>
          </p:cNvSpPr>
          <p:nvPr/>
        </p:nvSpPr>
        <p:spPr bwMode="auto">
          <a:xfrm>
            <a:off x="1292225" y="903288"/>
            <a:ext cx="104187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2. Radiación térmica. Teoría de Planck</a:t>
            </a:r>
          </a:p>
        </p:txBody>
      </p:sp>
      <p:sp>
        <p:nvSpPr>
          <p:cNvPr id="5133" name="Rectangle 13"/>
          <p:cNvSpPr>
            <a:spLocks noChangeArrowheads="1"/>
          </p:cNvSpPr>
          <p:nvPr/>
        </p:nvSpPr>
        <p:spPr bwMode="auto">
          <a:xfrm>
            <a:off x="-269875" y="9232900"/>
            <a:ext cx="13544550" cy="247650"/>
          </a:xfrm>
          <a:prstGeom prst="rect">
            <a:avLst/>
          </a:prstGeom>
          <a:solidFill>
            <a:srgbClr val="BFBFB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5134" name="Rectangle 14"/>
          <p:cNvSpPr>
            <a:spLocks noChangeArrowheads="1"/>
          </p:cNvSpPr>
          <p:nvPr/>
        </p:nvSpPr>
        <p:spPr bwMode="auto">
          <a:xfrm>
            <a:off x="4311650" y="9234488"/>
            <a:ext cx="337502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000" rIns="45720" bIns="45000"/>
          <a:lstStyle/>
          <a:p>
            <a:pPr algn="ctr">
              <a:lnSpc>
                <a:spcPct val="100000"/>
              </a:lnSpc>
              <a:spcBef>
                <a:spcPts val="200"/>
              </a:spcBef>
              <a:tabLst>
                <a:tab pos="723900" algn="l"/>
                <a:tab pos="1447800" algn="l"/>
                <a:tab pos="2171700" algn="l"/>
                <a:tab pos="2895600" algn="l"/>
              </a:tabLst>
            </a:pPr>
            <a:r>
              <a:rPr lang="es-ES" sz="1000">
                <a:solidFill>
                  <a:srgbClr val="000000"/>
                </a:solidFill>
                <a:latin typeface="Verdana" charset="0"/>
              </a:rPr>
              <a:t>© McGraw-Hill</a:t>
            </a:r>
          </a:p>
        </p:txBody>
      </p:sp>
      <p:pic>
        <p:nvPicPr>
          <p:cNvPr id="513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763" y="2071688"/>
            <a:ext cx="9947275" cy="1147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6"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80663" y="2092325"/>
            <a:ext cx="2197100" cy="2393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7"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038" y="3255963"/>
            <a:ext cx="9947275" cy="110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38" name="Rectangle 18"/>
          <p:cNvSpPr>
            <a:spLocks noChangeArrowheads="1"/>
          </p:cNvSpPr>
          <p:nvPr/>
        </p:nvSpPr>
        <p:spPr bwMode="auto">
          <a:xfrm>
            <a:off x="10852150" y="4705350"/>
            <a:ext cx="2108200" cy="1193800"/>
          </a:xfrm>
          <a:prstGeom prst="rect">
            <a:avLst/>
          </a:prstGeom>
          <a:solidFill>
            <a:srgbClr val="FFFFF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5139" name="Rectangle 19"/>
          <p:cNvSpPr>
            <a:spLocks noChangeArrowheads="1"/>
          </p:cNvSpPr>
          <p:nvPr/>
        </p:nvSpPr>
        <p:spPr bwMode="auto">
          <a:xfrm>
            <a:off x="449263" y="5170488"/>
            <a:ext cx="9313862" cy="211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s-ES" sz="2200">
                <a:solidFill>
                  <a:srgbClr val="000000"/>
                </a:solidFill>
                <a:cs typeface="Arial" charset="0"/>
              </a:rPr>
              <a:t>En la siguiente gráfica se ve la energía emitida por un cuerpo negro en función de su temperatura. La intensidad de la radiación debería aumentar de forma continua al disminuir la longitud de onda, de tal forma que en la zona ultravioleta, correspondiente a las frecuencias más altas, la intensidad tiende a infinito, violando el principio de conservación de la energía. Esta contradicción recibe el nombre de catástrofe ultravioleta.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3" y="185738"/>
            <a:ext cx="3527425" cy="766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146" name="Group 2"/>
          <p:cNvGrpSpPr>
            <a:grpSpLocks/>
          </p:cNvGrpSpPr>
          <p:nvPr/>
        </p:nvGrpSpPr>
        <p:grpSpPr bwMode="auto">
          <a:xfrm>
            <a:off x="712788" y="1022350"/>
            <a:ext cx="2106612" cy="455613"/>
            <a:chOff x="449" y="644"/>
            <a:chExt cx="1327" cy="287"/>
          </a:xfrm>
        </p:grpSpPr>
        <p:grpSp>
          <p:nvGrpSpPr>
            <p:cNvPr id="6147" name="Group 3"/>
            <p:cNvGrpSpPr>
              <a:grpSpLocks/>
            </p:cNvGrpSpPr>
            <p:nvPr/>
          </p:nvGrpSpPr>
          <p:grpSpPr bwMode="auto">
            <a:xfrm>
              <a:off x="449" y="644"/>
              <a:ext cx="294" cy="263"/>
              <a:chOff x="449" y="644"/>
              <a:chExt cx="294" cy="263"/>
            </a:xfrm>
          </p:grpSpPr>
          <p:sp>
            <p:nvSpPr>
              <p:cNvPr id="6148" name="Freeform 4"/>
              <p:cNvSpPr>
                <a:spLocks noChangeArrowheads="1"/>
              </p:cNvSpPr>
              <p:nvPr/>
            </p:nvSpPr>
            <p:spPr bwMode="auto">
              <a:xfrm>
                <a:off x="449" y="644"/>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595959"/>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6149" name="Rectangle 5"/>
              <p:cNvSpPr>
                <a:spLocks noChangeArrowheads="1"/>
              </p:cNvSpPr>
              <p:nvPr/>
            </p:nvSpPr>
            <p:spPr bwMode="auto">
              <a:xfrm>
                <a:off x="596" y="677"/>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grpSp>
          <p:nvGrpSpPr>
            <p:cNvPr id="6150" name="Group 6"/>
            <p:cNvGrpSpPr>
              <a:grpSpLocks/>
            </p:cNvGrpSpPr>
            <p:nvPr/>
          </p:nvGrpSpPr>
          <p:grpSpPr bwMode="auto">
            <a:xfrm>
              <a:off x="489" y="667"/>
              <a:ext cx="294" cy="263"/>
              <a:chOff x="489" y="667"/>
              <a:chExt cx="294" cy="263"/>
            </a:xfrm>
          </p:grpSpPr>
          <p:sp>
            <p:nvSpPr>
              <p:cNvPr id="6151" name="Freeform 7"/>
              <p:cNvSpPr>
                <a:spLocks noChangeArrowheads="1"/>
              </p:cNvSpPr>
              <p:nvPr/>
            </p:nvSpPr>
            <p:spPr bwMode="auto">
              <a:xfrm>
                <a:off x="489" y="667"/>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93C01E"/>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6152" name="Rectangle 8"/>
              <p:cNvSpPr>
                <a:spLocks noChangeArrowheads="1"/>
              </p:cNvSpPr>
              <p:nvPr/>
            </p:nvSpPr>
            <p:spPr bwMode="auto">
              <a:xfrm>
                <a:off x="637" y="700"/>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sp>
          <p:nvSpPr>
            <p:cNvPr id="6153" name="Line 9"/>
            <p:cNvSpPr>
              <a:spLocks noChangeShapeType="1"/>
            </p:cNvSpPr>
            <p:nvPr/>
          </p:nvSpPr>
          <p:spPr bwMode="auto">
            <a:xfrm>
              <a:off x="765" y="859"/>
              <a:ext cx="1011" cy="0"/>
            </a:xfrm>
            <a:prstGeom prst="line">
              <a:avLst/>
            </a:prstGeom>
            <a:noFill/>
            <a:ln w="25560" cap="flat">
              <a:solidFill>
                <a:srgbClr val="93C0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pic>
        <p:nvPicPr>
          <p:cNvPr id="615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888" y="247650"/>
            <a:ext cx="709612" cy="644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5" name="Rectangle 11"/>
          <p:cNvSpPr>
            <a:spLocks noChangeArrowheads="1"/>
          </p:cNvSpPr>
          <p:nvPr/>
        </p:nvSpPr>
        <p:spPr bwMode="auto">
          <a:xfrm>
            <a:off x="1292225" y="903288"/>
            <a:ext cx="104187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2.Hipótesis de Planck</a:t>
            </a:r>
          </a:p>
        </p:txBody>
      </p:sp>
      <p:sp>
        <p:nvSpPr>
          <p:cNvPr id="6156" name="Rectangle 12"/>
          <p:cNvSpPr>
            <a:spLocks noChangeArrowheads="1"/>
          </p:cNvSpPr>
          <p:nvPr/>
        </p:nvSpPr>
        <p:spPr bwMode="auto">
          <a:xfrm>
            <a:off x="-269875" y="9232900"/>
            <a:ext cx="13544550" cy="247650"/>
          </a:xfrm>
          <a:prstGeom prst="rect">
            <a:avLst/>
          </a:prstGeom>
          <a:solidFill>
            <a:srgbClr val="BFBFB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6157" name="Rectangle 13"/>
          <p:cNvSpPr>
            <a:spLocks noChangeArrowheads="1"/>
          </p:cNvSpPr>
          <p:nvPr/>
        </p:nvSpPr>
        <p:spPr bwMode="auto">
          <a:xfrm>
            <a:off x="4311650" y="9234488"/>
            <a:ext cx="337502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000" rIns="45720" bIns="45000"/>
          <a:lstStyle/>
          <a:p>
            <a:pPr algn="ctr">
              <a:lnSpc>
                <a:spcPct val="100000"/>
              </a:lnSpc>
              <a:spcBef>
                <a:spcPts val="200"/>
              </a:spcBef>
              <a:tabLst>
                <a:tab pos="723900" algn="l"/>
                <a:tab pos="1447800" algn="l"/>
                <a:tab pos="2171700" algn="l"/>
                <a:tab pos="2895600" algn="l"/>
              </a:tabLst>
            </a:pPr>
            <a:r>
              <a:rPr lang="es-ES" sz="1000">
                <a:solidFill>
                  <a:srgbClr val="000000"/>
                </a:solidFill>
                <a:latin typeface="Verdana" charset="0"/>
              </a:rPr>
              <a:t>© McGraw-Hill</a:t>
            </a:r>
          </a:p>
        </p:txBody>
      </p:sp>
      <p:sp>
        <p:nvSpPr>
          <p:cNvPr id="6158" name="Rectangle 14"/>
          <p:cNvSpPr>
            <a:spLocks noChangeArrowheads="1"/>
          </p:cNvSpPr>
          <p:nvPr/>
        </p:nvSpPr>
        <p:spPr bwMode="auto">
          <a:xfrm>
            <a:off x="311150" y="1798638"/>
            <a:ext cx="12382500"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Lst>
            </a:pPr>
            <a:r>
              <a:rPr lang="es-ES" sz="2400">
                <a:solidFill>
                  <a:srgbClr val="000000"/>
                </a:solidFill>
                <a:cs typeface="Arial" charset="0"/>
              </a:rPr>
              <a:t>Planck afirma que la energía emitida por un cuerpo negro no es continua, sino discontinua,</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Lst>
            </a:pPr>
            <a:r>
              <a:rPr lang="es-ES" sz="2400">
                <a:solidFill>
                  <a:srgbClr val="000000"/>
                </a:solidFill>
                <a:cs typeface="Arial" charset="0"/>
              </a:rPr>
              <a:t>formada por cuantos.</a:t>
            </a:r>
          </a:p>
        </p:txBody>
      </p:sp>
      <p:sp>
        <p:nvSpPr>
          <p:cNvPr id="6159" name="Rectangle 15"/>
          <p:cNvSpPr>
            <a:spLocks noChangeArrowheads="1"/>
          </p:cNvSpPr>
          <p:nvPr/>
        </p:nvSpPr>
        <p:spPr bwMode="auto">
          <a:xfrm>
            <a:off x="379413" y="4703763"/>
            <a:ext cx="12244387"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pPr>
            <a:r>
              <a:rPr lang="es-ES" sz="2400">
                <a:solidFill>
                  <a:srgbClr val="000000"/>
                </a:solidFill>
                <a:cs typeface="Arial" charset="0"/>
              </a:rPr>
              <a:t>Además supuso que los átomos se comportan como osciladores, que cada uno oscila con una frecuencia dada y que absorben o emiten energía en una cantidad que depende de su frecuencia de oscilación. De esta forma las gráficas experimentales coinciden con las teóricas.</a:t>
            </a:r>
          </a:p>
        </p:txBody>
      </p:sp>
      <p:pic>
        <p:nvPicPr>
          <p:cNvPr id="6160"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0588" y="3059113"/>
            <a:ext cx="1371600" cy="557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61"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6063" y="3821113"/>
            <a:ext cx="3557587" cy="452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62" name="Rectangle 18"/>
          <p:cNvSpPr>
            <a:spLocks noChangeArrowheads="1"/>
          </p:cNvSpPr>
          <p:nvPr/>
        </p:nvSpPr>
        <p:spPr bwMode="auto">
          <a:xfrm>
            <a:off x="5934075" y="2701925"/>
            <a:ext cx="643890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 pos="5791200" algn="l"/>
              </a:tabLst>
            </a:pPr>
            <a:r>
              <a:rPr lang="es-ES" sz="2400">
                <a:solidFill>
                  <a:srgbClr val="000000"/>
                </a:solidFill>
                <a:cs typeface="Arial" charset="0"/>
              </a:rPr>
              <a:t>Donde:</a:t>
            </a:r>
          </a:p>
          <a:p>
            <a:pPr>
              <a:lnSpc>
                <a:spcPct val="100000"/>
              </a:lnSpc>
              <a:tabLst>
                <a:tab pos="723900" algn="l"/>
                <a:tab pos="1447800" algn="l"/>
                <a:tab pos="2171700" algn="l"/>
                <a:tab pos="2895600" algn="l"/>
                <a:tab pos="3619500" algn="l"/>
                <a:tab pos="4343400" algn="l"/>
                <a:tab pos="5067300" algn="l"/>
                <a:tab pos="5791200" algn="l"/>
              </a:tabLst>
            </a:pPr>
            <a:r>
              <a:rPr lang="es-ES" sz="2400">
                <a:solidFill>
                  <a:srgbClr val="000000"/>
                </a:solidFill>
                <a:cs typeface="Arial" charset="0"/>
              </a:rPr>
              <a:t>E es la energía que está cuantificada. Esto quiere decir que no puede tomar cualquier valor, es múltiplo de h (constante de Planck).</a:t>
            </a:r>
          </a:p>
          <a:p>
            <a:pPr>
              <a:lnSpc>
                <a:spcPct val="100000"/>
              </a:lnSpc>
              <a:tabLst>
                <a:tab pos="723900" algn="l"/>
                <a:tab pos="1447800" algn="l"/>
                <a:tab pos="2171700" algn="l"/>
                <a:tab pos="2895600" algn="l"/>
                <a:tab pos="3619500" algn="l"/>
                <a:tab pos="4343400" algn="l"/>
                <a:tab pos="5067300" algn="l"/>
                <a:tab pos="5791200" algn="l"/>
              </a:tabLst>
            </a:pPr>
            <a:r>
              <a:rPr lang="es-ES" sz="2400">
                <a:solidFill>
                  <a:srgbClr val="000000"/>
                </a:solidFill>
                <a:cs typeface="Arial" charset="0"/>
              </a:rPr>
              <a:t>f es la frecuencia .</a:t>
            </a:r>
          </a:p>
        </p:txBody>
      </p:sp>
      <p:pic>
        <p:nvPicPr>
          <p:cNvPr id="6163"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5832475"/>
            <a:ext cx="3133725" cy="338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3" y="185738"/>
            <a:ext cx="3527425" cy="766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170" name="Group 2"/>
          <p:cNvGrpSpPr>
            <a:grpSpLocks/>
          </p:cNvGrpSpPr>
          <p:nvPr/>
        </p:nvGrpSpPr>
        <p:grpSpPr bwMode="auto">
          <a:xfrm>
            <a:off x="712788" y="1022350"/>
            <a:ext cx="2106612" cy="455613"/>
            <a:chOff x="449" y="644"/>
            <a:chExt cx="1327" cy="287"/>
          </a:xfrm>
        </p:grpSpPr>
        <p:grpSp>
          <p:nvGrpSpPr>
            <p:cNvPr id="7171" name="Group 3"/>
            <p:cNvGrpSpPr>
              <a:grpSpLocks/>
            </p:cNvGrpSpPr>
            <p:nvPr/>
          </p:nvGrpSpPr>
          <p:grpSpPr bwMode="auto">
            <a:xfrm>
              <a:off x="449" y="644"/>
              <a:ext cx="294" cy="263"/>
              <a:chOff x="449" y="644"/>
              <a:chExt cx="294" cy="263"/>
            </a:xfrm>
          </p:grpSpPr>
          <p:sp>
            <p:nvSpPr>
              <p:cNvPr id="7172" name="Freeform 4"/>
              <p:cNvSpPr>
                <a:spLocks noChangeArrowheads="1"/>
              </p:cNvSpPr>
              <p:nvPr/>
            </p:nvSpPr>
            <p:spPr bwMode="auto">
              <a:xfrm>
                <a:off x="449" y="644"/>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595959"/>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173" name="Rectangle 5"/>
              <p:cNvSpPr>
                <a:spLocks noChangeArrowheads="1"/>
              </p:cNvSpPr>
              <p:nvPr/>
            </p:nvSpPr>
            <p:spPr bwMode="auto">
              <a:xfrm>
                <a:off x="596" y="677"/>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grpSp>
          <p:nvGrpSpPr>
            <p:cNvPr id="7174" name="Group 6"/>
            <p:cNvGrpSpPr>
              <a:grpSpLocks/>
            </p:cNvGrpSpPr>
            <p:nvPr/>
          </p:nvGrpSpPr>
          <p:grpSpPr bwMode="auto">
            <a:xfrm>
              <a:off x="489" y="667"/>
              <a:ext cx="294" cy="263"/>
              <a:chOff x="489" y="667"/>
              <a:chExt cx="294" cy="263"/>
            </a:xfrm>
          </p:grpSpPr>
          <p:sp>
            <p:nvSpPr>
              <p:cNvPr id="7175" name="Freeform 7"/>
              <p:cNvSpPr>
                <a:spLocks noChangeArrowheads="1"/>
              </p:cNvSpPr>
              <p:nvPr/>
            </p:nvSpPr>
            <p:spPr bwMode="auto">
              <a:xfrm>
                <a:off x="489" y="667"/>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93C01E"/>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176" name="Rectangle 8"/>
              <p:cNvSpPr>
                <a:spLocks noChangeArrowheads="1"/>
              </p:cNvSpPr>
              <p:nvPr/>
            </p:nvSpPr>
            <p:spPr bwMode="auto">
              <a:xfrm>
                <a:off x="637" y="700"/>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sp>
          <p:nvSpPr>
            <p:cNvPr id="7177" name="Line 9"/>
            <p:cNvSpPr>
              <a:spLocks noChangeShapeType="1"/>
            </p:cNvSpPr>
            <p:nvPr/>
          </p:nvSpPr>
          <p:spPr bwMode="auto">
            <a:xfrm>
              <a:off x="765" y="859"/>
              <a:ext cx="1011" cy="0"/>
            </a:xfrm>
            <a:prstGeom prst="line">
              <a:avLst/>
            </a:prstGeom>
            <a:noFill/>
            <a:ln w="25560" cap="flat">
              <a:solidFill>
                <a:srgbClr val="93C0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pic>
        <p:nvPicPr>
          <p:cNvPr id="717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888" y="247650"/>
            <a:ext cx="709612" cy="644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9" name="Rectangle 11"/>
          <p:cNvSpPr>
            <a:spLocks noChangeArrowheads="1"/>
          </p:cNvSpPr>
          <p:nvPr/>
        </p:nvSpPr>
        <p:spPr bwMode="auto">
          <a:xfrm>
            <a:off x="1292225" y="903288"/>
            <a:ext cx="104187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3. Efecto fotoeléctrico.Teoría de Einstein</a:t>
            </a:r>
          </a:p>
        </p:txBody>
      </p:sp>
      <p:sp>
        <p:nvSpPr>
          <p:cNvPr id="7180" name="Rectangle 12"/>
          <p:cNvSpPr>
            <a:spLocks noChangeArrowheads="1"/>
          </p:cNvSpPr>
          <p:nvPr/>
        </p:nvSpPr>
        <p:spPr bwMode="auto">
          <a:xfrm>
            <a:off x="-269875" y="9232900"/>
            <a:ext cx="13544550" cy="247650"/>
          </a:xfrm>
          <a:prstGeom prst="rect">
            <a:avLst/>
          </a:prstGeom>
          <a:solidFill>
            <a:srgbClr val="BFBFB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181" name="Rectangle 13"/>
          <p:cNvSpPr>
            <a:spLocks noChangeArrowheads="1"/>
          </p:cNvSpPr>
          <p:nvPr/>
        </p:nvSpPr>
        <p:spPr bwMode="auto">
          <a:xfrm>
            <a:off x="4311650" y="9234488"/>
            <a:ext cx="337502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000" rIns="45720" bIns="45000"/>
          <a:lstStyle/>
          <a:p>
            <a:pPr algn="ctr">
              <a:lnSpc>
                <a:spcPct val="100000"/>
              </a:lnSpc>
              <a:spcBef>
                <a:spcPts val="200"/>
              </a:spcBef>
              <a:tabLst>
                <a:tab pos="723900" algn="l"/>
                <a:tab pos="1447800" algn="l"/>
                <a:tab pos="2171700" algn="l"/>
                <a:tab pos="2895600" algn="l"/>
              </a:tabLst>
            </a:pPr>
            <a:r>
              <a:rPr lang="es-ES" sz="1000">
                <a:solidFill>
                  <a:srgbClr val="000000"/>
                </a:solidFill>
                <a:latin typeface="Verdana" charset="0"/>
              </a:rPr>
              <a:t>© McGraw-Hill</a:t>
            </a:r>
          </a:p>
        </p:txBody>
      </p:sp>
      <p:sp>
        <p:nvSpPr>
          <p:cNvPr id="7182" name="Rectangle 14"/>
          <p:cNvSpPr>
            <a:spLocks noChangeArrowheads="1"/>
          </p:cNvSpPr>
          <p:nvPr/>
        </p:nvSpPr>
        <p:spPr bwMode="auto">
          <a:xfrm>
            <a:off x="274638" y="1606550"/>
            <a:ext cx="12707937"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Lst>
            </a:pPr>
            <a:r>
              <a:rPr lang="es-ES" sz="2400">
                <a:solidFill>
                  <a:srgbClr val="000000"/>
                </a:solidFill>
                <a:cs typeface="Arial" charset="0"/>
              </a:rPr>
              <a:t>Se conoce con el nombre de </a:t>
            </a:r>
            <a:r>
              <a:rPr lang="es-ES" sz="2400" b="1">
                <a:solidFill>
                  <a:srgbClr val="000000"/>
                </a:solidFill>
                <a:cs typeface="Arial" charset="0"/>
              </a:rPr>
              <a:t>efecto fotoeléctrico</a:t>
            </a:r>
            <a:r>
              <a:rPr lang="es-ES" sz="2400">
                <a:solidFill>
                  <a:srgbClr val="000000"/>
                </a:solidFill>
                <a:cs typeface="Arial" charset="0"/>
              </a:rPr>
              <a:t> a la emisión de electrones (fotoelectrones)</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Lst>
            </a:pPr>
            <a:r>
              <a:rPr lang="es-ES" sz="2400">
                <a:solidFill>
                  <a:srgbClr val="000000"/>
                </a:solidFill>
                <a:cs typeface="Arial" charset="0"/>
              </a:rPr>
              <a:t>por las superficies metálicas cuando se iluminan con luz de frecuencia adecuada.</a:t>
            </a:r>
          </a:p>
        </p:txBody>
      </p:sp>
      <p:pic>
        <p:nvPicPr>
          <p:cNvPr id="718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0825" y="2451100"/>
            <a:ext cx="4243388" cy="2570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84" name="Rectangle 16"/>
          <p:cNvSpPr>
            <a:spLocks noChangeArrowheads="1"/>
          </p:cNvSpPr>
          <p:nvPr/>
        </p:nvSpPr>
        <p:spPr bwMode="auto">
          <a:xfrm>
            <a:off x="1336675" y="2962275"/>
            <a:ext cx="5097463"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Lst>
            </a:pPr>
            <a:r>
              <a:rPr lang="es-ES" sz="2400">
                <a:solidFill>
                  <a:srgbClr val="000000"/>
                </a:solidFill>
                <a:cs typeface="Arial" charset="0"/>
              </a:rPr>
              <a:t>Las observaciones experimentales relativas al efecto fotoeléctrico eran incompatibles con la teoría ondulatoria de la luz.</a:t>
            </a:r>
          </a:p>
        </p:txBody>
      </p:sp>
      <p:sp>
        <p:nvSpPr>
          <p:cNvPr id="7185" name="Rectangle 17"/>
          <p:cNvSpPr>
            <a:spLocks noChangeArrowheads="1"/>
          </p:cNvSpPr>
          <p:nvPr/>
        </p:nvSpPr>
        <p:spPr bwMode="auto">
          <a:xfrm>
            <a:off x="188913" y="5173663"/>
            <a:ext cx="12626975"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Lst>
            </a:pPr>
            <a:r>
              <a:rPr lang="es-ES" sz="2400" b="1">
                <a:solidFill>
                  <a:srgbClr val="000000"/>
                </a:solidFill>
                <a:cs typeface="Arial" charset="0"/>
              </a:rPr>
              <a:t>Albert Einstein </a:t>
            </a:r>
            <a:r>
              <a:rPr lang="es-ES" sz="2400">
                <a:solidFill>
                  <a:srgbClr val="000000"/>
                </a:solidFill>
                <a:cs typeface="Arial" charset="0"/>
              </a:rPr>
              <a:t>desarrolla una teoría para explicar el efecto fotoeléctrico. Dependiendo de la energía del fotón que llegue a la superficie metálica, ésta se invertirá en arrancar el electrón y ponerle a una determinada velocidad.</a:t>
            </a:r>
          </a:p>
        </p:txBody>
      </p:sp>
      <p:pic>
        <p:nvPicPr>
          <p:cNvPr id="7186"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8" y="6680200"/>
            <a:ext cx="11757025" cy="20081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3" y="185738"/>
            <a:ext cx="3527425" cy="766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888" y="247650"/>
            <a:ext cx="709612" cy="644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5" name="Rectangle 3"/>
          <p:cNvSpPr>
            <a:spLocks noChangeArrowheads="1"/>
          </p:cNvSpPr>
          <p:nvPr/>
        </p:nvSpPr>
        <p:spPr bwMode="auto">
          <a:xfrm>
            <a:off x="-269875" y="9232900"/>
            <a:ext cx="13544550" cy="247650"/>
          </a:xfrm>
          <a:prstGeom prst="rect">
            <a:avLst/>
          </a:prstGeom>
          <a:solidFill>
            <a:srgbClr val="BFBFB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8196" name="Rectangle 4"/>
          <p:cNvSpPr>
            <a:spLocks noChangeArrowheads="1"/>
          </p:cNvSpPr>
          <p:nvPr/>
        </p:nvSpPr>
        <p:spPr bwMode="auto">
          <a:xfrm>
            <a:off x="4311650" y="9234488"/>
            <a:ext cx="337502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000" rIns="45720" bIns="45000"/>
          <a:lstStyle/>
          <a:p>
            <a:pPr algn="ctr">
              <a:lnSpc>
                <a:spcPct val="100000"/>
              </a:lnSpc>
              <a:spcBef>
                <a:spcPts val="200"/>
              </a:spcBef>
              <a:tabLst>
                <a:tab pos="723900" algn="l"/>
                <a:tab pos="1447800" algn="l"/>
                <a:tab pos="2171700" algn="l"/>
                <a:tab pos="2895600" algn="l"/>
              </a:tabLst>
            </a:pPr>
            <a:r>
              <a:rPr lang="es-ES" sz="1000">
                <a:solidFill>
                  <a:srgbClr val="000000"/>
                </a:solidFill>
                <a:latin typeface="Verdana" charset="0"/>
              </a:rPr>
              <a:t>© McGraw-Hill</a:t>
            </a:r>
          </a:p>
        </p:txBody>
      </p:sp>
      <p:grpSp>
        <p:nvGrpSpPr>
          <p:cNvPr id="8197" name="Group 5"/>
          <p:cNvGrpSpPr>
            <a:grpSpLocks/>
          </p:cNvGrpSpPr>
          <p:nvPr/>
        </p:nvGrpSpPr>
        <p:grpSpPr bwMode="auto">
          <a:xfrm>
            <a:off x="712788" y="1022350"/>
            <a:ext cx="2106612" cy="455613"/>
            <a:chOff x="449" y="644"/>
            <a:chExt cx="1327" cy="287"/>
          </a:xfrm>
        </p:grpSpPr>
        <p:grpSp>
          <p:nvGrpSpPr>
            <p:cNvPr id="8198" name="Group 6"/>
            <p:cNvGrpSpPr>
              <a:grpSpLocks/>
            </p:cNvGrpSpPr>
            <p:nvPr/>
          </p:nvGrpSpPr>
          <p:grpSpPr bwMode="auto">
            <a:xfrm>
              <a:off x="449" y="644"/>
              <a:ext cx="294" cy="263"/>
              <a:chOff x="449" y="644"/>
              <a:chExt cx="294" cy="263"/>
            </a:xfrm>
          </p:grpSpPr>
          <p:sp>
            <p:nvSpPr>
              <p:cNvPr id="8199" name="Freeform 7"/>
              <p:cNvSpPr>
                <a:spLocks noChangeArrowheads="1"/>
              </p:cNvSpPr>
              <p:nvPr/>
            </p:nvSpPr>
            <p:spPr bwMode="auto">
              <a:xfrm>
                <a:off x="449" y="644"/>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595959"/>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8200" name="Rectangle 8"/>
              <p:cNvSpPr>
                <a:spLocks noChangeArrowheads="1"/>
              </p:cNvSpPr>
              <p:nvPr/>
            </p:nvSpPr>
            <p:spPr bwMode="auto">
              <a:xfrm>
                <a:off x="596" y="677"/>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grpSp>
          <p:nvGrpSpPr>
            <p:cNvPr id="8201" name="Group 9"/>
            <p:cNvGrpSpPr>
              <a:grpSpLocks/>
            </p:cNvGrpSpPr>
            <p:nvPr/>
          </p:nvGrpSpPr>
          <p:grpSpPr bwMode="auto">
            <a:xfrm>
              <a:off x="489" y="667"/>
              <a:ext cx="294" cy="263"/>
              <a:chOff x="489" y="667"/>
              <a:chExt cx="294" cy="263"/>
            </a:xfrm>
          </p:grpSpPr>
          <p:sp>
            <p:nvSpPr>
              <p:cNvPr id="8202" name="Freeform 10"/>
              <p:cNvSpPr>
                <a:spLocks noChangeArrowheads="1"/>
              </p:cNvSpPr>
              <p:nvPr/>
            </p:nvSpPr>
            <p:spPr bwMode="auto">
              <a:xfrm>
                <a:off x="489" y="667"/>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93C01E"/>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8203" name="Rectangle 11"/>
              <p:cNvSpPr>
                <a:spLocks noChangeArrowheads="1"/>
              </p:cNvSpPr>
              <p:nvPr/>
            </p:nvSpPr>
            <p:spPr bwMode="auto">
              <a:xfrm>
                <a:off x="637" y="700"/>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sp>
          <p:nvSpPr>
            <p:cNvPr id="8204" name="Line 12"/>
            <p:cNvSpPr>
              <a:spLocks noChangeShapeType="1"/>
            </p:cNvSpPr>
            <p:nvPr/>
          </p:nvSpPr>
          <p:spPr bwMode="auto">
            <a:xfrm>
              <a:off x="765" y="859"/>
              <a:ext cx="1011" cy="0"/>
            </a:xfrm>
            <a:prstGeom prst="line">
              <a:avLst/>
            </a:prstGeom>
            <a:noFill/>
            <a:ln w="25560" cap="flat">
              <a:solidFill>
                <a:srgbClr val="93C0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
        <p:nvSpPr>
          <p:cNvPr id="8205" name="Rectangle 13"/>
          <p:cNvSpPr>
            <a:spLocks noChangeArrowheads="1"/>
          </p:cNvSpPr>
          <p:nvPr/>
        </p:nvSpPr>
        <p:spPr bwMode="auto">
          <a:xfrm>
            <a:off x="1292225" y="903288"/>
            <a:ext cx="104187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3. Efecto fotoeléctrico.Teoría de Einstein</a:t>
            </a:r>
          </a:p>
        </p:txBody>
      </p:sp>
      <p:pic>
        <p:nvPicPr>
          <p:cNvPr id="820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25" y="5267325"/>
            <a:ext cx="6672263" cy="2705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7" name="Rectangle 15"/>
          <p:cNvSpPr>
            <a:spLocks noChangeArrowheads="1"/>
          </p:cNvSpPr>
          <p:nvPr/>
        </p:nvSpPr>
        <p:spPr bwMode="auto">
          <a:xfrm>
            <a:off x="7229475" y="5491163"/>
            <a:ext cx="5680075"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Lst>
            </a:pPr>
            <a:r>
              <a:rPr lang="es-ES" sz="2400">
                <a:solidFill>
                  <a:srgbClr val="000000"/>
                </a:solidFill>
                <a:cs typeface="Arial" charset="0"/>
              </a:rPr>
              <a:t>La luz roja emite muchos fotones pero con menos energía, menos frecuencia que la azul.</a:t>
            </a:r>
          </a:p>
          <a:p>
            <a:pPr>
              <a:lnSpc>
                <a:spcPct val="100000"/>
              </a:lnSpc>
              <a:tabLst>
                <a:tab pos="723900" algn="l"/>
                <a:tab pos="1447800" algn="l"/>
                <a:tab pos="2171700" algn="l"/>
                <a:tab pos="2895600" algn="l"/>
                <a:tab pos="3619500" algn="l"/>
                <a:tab pos="4343400" algn="l"/>
                <a:tab pos="5067300" algn="l"/>
              </a:tabLst>
            </a:pPr>
            <a:r>
              <a:rPr lang="es-ES" sz="2400">
                <a:solidFill>
                  <a:srgbClr val="000000"/>
                </a:solidFill>
                <a:cs typeface="Arial" charset="0"/>
              </a:rPr>
              <a:t>La azul emite menos fotones con más energía.</a:t>
            </a:r>
          </a:p>
        </p:txBody>
      </p:sp>
      <p:sp>
        <p:nvSpPr>
          <p:cNvPr id="8208" name="Rectangle 16"/>
          <p:cNvSpPr>
            <a:spLocks noChangeArrowheads="1"/>
          </p:cNvSpPr>
          <p:nvPr/>
        </p:nvSpPr>
        <p:spPr bwMode="auto">
          <a:xfrm>
            <a:off x="200025" y="1627188"/>
            <a:ext cx="12606338"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Lst>
            </a:pPr>
            <a:r>
              <a:rPr lang="es-ES" sz="2400">
                <a:solidFill>
                  <a:srgbClr val="000000"/>
                </a:solidFill>
                <a:cs typeface="Arial" charset="0"/>
              </a:rPr>
              <a:t>Existe una frecuencia umbral por debajo de la cual no se realizará el trabajo de extracción y no podremos arrancar el electrón.</a:t>
            </a:r>
          </a:p>
        </p:txBody>
      </p:sp>
      <p:pic>
        <p:nvPicPr>
          <p:cNvPr id="820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375" y="2949575"/>
            <a:ext cx="1516063" cy="538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10" name="Rectangle 18"/>
          <p:cNvSpPr>
            <a:spLocks noChangeArrowheads="1"/>
          </p:cNvSpPr>
          <p:nvPr/>
        </p:nvSpPr>
        <p:spPr bwMode="auto">
          <a:xfrm>
            <a:off x="4041775" y="2705100"/>
            <a:ext cx="8412163"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2400">
                <a:solidFill>
                  <a:srgbClr val="000000"/>
                </a:solidFill>
                <a:cs typeface="Arial" charset="0"/>
              </a:rPr>
              <a:t>Si la frecuencia del fotón es f</a:t>
            </a:r>
            <a:r>
              <a:rPr lang="es-ES" sz="1300" b="1">
                <a:solidFill>
                  <a:srgbClr val="000000"/>
                </a:solidFill>
                <a:cs typeface="Arial" charset="0"/>
              </a:rPr>
              <a:t>0</a:t>
            </a:r>
            <a:r>
              <a:rPr lang="es-ES" sz="2400">
                <a:solidFill>
                  <a:srgbClr val="000000"/>
                </a:solidFill>
                <a:cs typeface="Arial" charset="0"/>
              </a:rPr>
              <a:t> , el e</a:t>
            </a:r>
            <a:r>
              <a:rPr lang="es-ES" sz="2400" b="1" baseline="33000">
                <a:solidFill>
                  <a:srgbClr val="000000"/>
                </a:solidFill>
                <a:cs typeface="Arial" charset="0"/>
              </a:rPr>
              <a:t>-</a:t>
            </a:r>
            <a:r>
              <a:rPr lang="es-ES" sz="2400">
                <a:solidFill>
                  <a:srgbClr val="000000"/>
                </a:solidFill>
                <a:cs typeface="Arial" charset="0"/>
              </a:rPr>
              <a:t> arrancado no tendrá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2400">
                <a:solidFill>
                  <a:srgbClr val="000000"/>
                </a:solidFill>
                <a:cs typeface="Arial" charset="0"/>
              </a:rPr>
              <a:t>E cinética.</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2400">
                <a:solidFill>
                  <a:srgbClr val="000000"/>
                </a:solidFill>
                <a:cs typeface="Arial" charset="0"/>
              </a:rPr>
              <a:t>Si la frecuencia del fotón es mayor que f</a:t>
            </a:r>
            <a:r>
              <a:rPr lang="es-ES" sz="1200" b="1">
                <a:solidFill>
                  <a:srgbClr val="000000"/>
                </a:solidFill>
                <a:cs typeface="Arial" charset="0"/>
              </a:rPr>
              <a:t>0</a:t>
            </a:r>
            <a:r>
              <a:rPr lang="es-ES" sz="2400">
                <a:solidFill>
                  <a:srgbClr val="000000"/>
                </a:solidFill>
                <a:cs typeface="Arial" charset="0"/>
              </a:rPr>
              <a:t> , el e</a:t>
            </a:r>
            <a:r>
              <a:rPr lang="es-ES" sz="2400" b="1" baseline="33000">
                <a:solidFill>
                  <a:srgbClr val="000000"/>
                </a:solidFill>
                <a:cs typeface="Arial" charset="0"/>
              </a:rPr>
              <a:t>-</a:t>
            </a:r>
            <a:r>
              <a:rPr lang="es-ES" sz="2400" b="1">
                <a:solidFill>
                  <a:srgbClr val="000000"/>
                </a:solidFill>
                <a:cs typeface="Arial" charset="0"/>
              </a:rPr>
              <a:t> </a:t>
            </a:r>
            <a:r>
              <a:rPr lang="es-ES" sz="2400">
                <a:solidFill>
                  <a:srgbClr val="000000"/>
                </a:solidFill>
                <a:cs typeface="Arial" charset="0"/>
              </a:rPr>
              <a:t>sí tendrá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ES" sz="2400">
                <a:solidFill>
                  <a:srgbClr val="000000"/>
                </a:solidFill>
                <a:cs typeface="Arial" charset="0"/>
              </a:rPr>
              <a:t>E cinética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325" y="6194425"/>
            <a:ext cx="2347913" cy="2005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3" y="185738"/>
            <a:ext cx="3527425" cy="766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219" name="Group 3"/>
          <p:cNvGrpSpPr>
            <a:grpSpLocks/>
          </p:cNvGrpSpPr>
          <p:nvPr/>
        </p:nvGrpSpPr>
        <p:grpSpPr bwMode="auto">
          <a:xfrm>
            <a:off x="712788" y="1022350"/>
            <a:ext cx="2106612" cy="455613"/>
            <a:chOff x="449" y="644"/>
            <a:chExt cx="1327" cy="287"/>
          </a:xfrm>
        </p:grpSpPr>
        <p:grpSp>
          <p:nvGrpSpPr>
            <p:cNvPr id="9220" name="Group 4"/>
            <p:cNvGrpSpPr>
              <a:grpSpLocks/>
            </p:cNvGrpSpPr>
            <p:nvPr/>
          </p:nvGrpSpPr>
          <p:grpSpPr bwMode="auto">
            <a:xfrm>
              <a:off x="449" y="644"/>
              <a:ext cx="294" cy="263"/>
              <a:chOff x="449" y="644"/>
              <a:chExt cx="294" cy="263"/>
            </a:xfrm>
          </p:grpSpPr>
          <p:sp>
            <p:nvSpPr>
              <p:cNvPr id="9221" name="Freeform 5"/>
              <p:cNvSpPr>
                <a:spLocks noChangeArrowheads="1"/>
              </p:cNvSpPr>
              <p:nvPr/>
            </p:nvSpPr>
            <p:spPr bwMode="auto">
              <a:xfrm>
                <a:off x="449" y="644"/>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595959"/>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9222" name="Rectangle 6"/>
              <p:cNvSpPr>
                <a:spLocks noChangeArrowheads="1"/>
              </p:cNvSpPr>
              <p:nvPr/>
            </p:nvSpPr>
            <p:spPr bwMode="auto">
              <a:xfrm>
                <a:off x="596" y="677"/>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grpSp>
          <p:nvGrpSpPr>
            <p:cNvPr id="9223" name="Group 7"/>
            <p:cNvGrpSpPr>
              <a:grpSpLocks/>
            </p:cNvGrpSpPr>
            <p:nvPr/>
          </p:nvGrpSpPr>
          <p:grpSpPr bwMode="auto">
            <a:xfrm>
              <a:off x="489" y="667"/>
              <a:ext cx="294" cy="263"/>
              <a:chOff x="489" y="667"/>
              <a:chExt cx="294" cy="263"/>
            </a:xfrm>
          </p:grpSpPr>
          <p:sp>
            <p:nvSpPr>
              <p:cNvPr id="9224" name="Freeform 8"/>
              <p:cNvSpPr>
                <a:spLocks noChangeArrowheads="1"/>
              </p:cNvSpPr>
              <p:nvPr/>
            </p:nvSpPr>
            <p:spPr bwMode="auto">
              <a:xfrm>
                <a:off x="489" y="667"/>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93C01E"/>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9225" name="Rectangle 9"/>
              <p:cNvSpPr>
                <a:spLocks noChangeArrowheads="1"/>
              </p:cNvSpPr>
              <p:nvPr/>
            </p:nvSpPr>
            <p:spPr bwMode="auto">
              <a:xfrm>
                <a:off x="637" y="700"/>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sp>
          <p:nvSpPr>
            <p:cNvPr id="9226" name="Line 10"/>
            <p:cNvSpPr>
              <a:spLocks noChangeShapeType="1"/>
            </p:cNvSpPr>
            <p:nvPr/>
          </p:nvSpPr>
          <p:spPr bwMode="auto">
            <a:xfrm>
              <a:off x="765" y="859"/>
              <a:ext cx="1011" cy="0"/>
            </a:xfrm>
            <a:prstGeom prst="line">
              <a:avLst/>
            </a:prstGeom>
            <a:noFill/>
            <a:ln w="25560" cap="flat">
              <a:solidFill>
                <a:srgbClr val="93C0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pic>
        <p:nvPicPr>
          <p:cNvPr id="9227"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888" y="247650"/>
            <a:ext cx="709612" cy="644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8" name="Rectangle 12"/>
          <p:cNvSpPr>
            <a:spLocks noChangeArrowheads="1"/>
          </p:cNvSpPr>
          <p:nvPr/>
        </p:nvSpPr>
        <p:spPr bwMode="auto">
          <a:xfrm>
            <a:off x="1292225" y="903288"/>
            <a:ext cx="104187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4. Espectros atómicos. El átomo de Bohr</a:t>
            </a:r>
          </a:p>
        </p:txBody>
      </p:sp>
      <p:sp>
        <p:nvSpPr>
          <p:cNvPr id="9229" name="Rectangle 13"/>
          <p:cNvSpPr>
            <a:spLocks noChangeArrowheads="1"/>
          </p:cNvSpPr>
          <p:nvPr/>
        </p:nvSpPr>
        <p:spPr bwMode="auto">
          <a:xfrm>
            <a:off x="-269875" y="9232900"/>
            <a:ext cx="13544550" cy="247650"/>
          </a:xfrm>
          <a:prstGeom prst="rect">
            <a:avLst/>
          </a:prstGeom>
          <a:solidFill>
            <a:srgbClr val="BFBFB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9230" name="Rectangle 14"/>
          <p:cNvSpPr>
            <a:spLocks noChangeArrowheads="1"/>
          </p:cNvSpPr>
          <p:nvPr/>
        </p:nvSpPr>
        <p:spPr bwMode="auto">
          <a:xfrm>
            <a:off x="4311650" y="9234488"/>
            <a:ext cx="337502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000" rIns="45720" bIns="45000"/>
          <a:lstStyle/>
          <a:p>
            <a:pPr algn="ctr">
              <a:lnSpc>
                <a:spcPct val="100000"/>
              </a:lnSpc>
              <a:spcBef>
                <a:spcPts val="200"/>
              </a:spcBef>
              <a:tabLst>
                <a:tab pos="723900" algn="l"/>
                <a:tab pos="1447800" algn="l"/>
                <a:tab pos="2171700" algn="l"/>
                <a:tab pos="2895600" algn="l"/>
              </a:tabLst>
            </a:pPr>
            <a:r>
              <a:rPr lang="es-ES" sz="1000">
                <a:solidFill>
                  <a:srgbClr val="000000"/>
                </a:solidFill>
                <a:latin typeface="Verdana" charset="0"/>
              </a:rPr>
              <a:t>© McGraw-Hill</a:t>
            </a:r>
          </a:p>
        </p:txBody>
      </p:sp>
      <p:sp>
        <p:nvSpPr>
          <p:cNvPr id="9231" name="Rectangle 15"/>
          <p:cNvSpPr>
            <a:spLocks noChangeArrowheads="1"/>
          </p:cNvSpPr>
          <p:nvPr/>
        </p:nvSpPr>
        <p:spPr bwMode="auto">
          <a:xfrm>
            <a:off x="212725" y="1960563"/>
            <a:ext cx="7519988"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sz="2400">
                <a:solidFill>
                  <a:srgbClr val="000000"/>
                </a:solidFill>
                <a:cs typeface="Arial" charset="0"/>
              </a:rPr>
              <a:t>Si se analiza la radiación emitida con un espectroscopio, se obtiene un espectro discontinuo,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sz="2400">
                <a:solidFill>
                  <a:srgbClr val="000000"/>
                </a:solidFill>
                <a:cs typeface="Arial" charset="0"/>
              </a:rPr>
              <a:t>lo que confirma la teoría de Planck de que la energía está cuantificada.</a:t>
            </a:r>
          </a:p>
        </p:txBody>
      </p:sp>
      <p:pic>
        <p:nvPicPr>
          <p:cNvPr id="923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1900" y="1700213"/>
            <a:ext cx="4832350" cy="2592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33" name="Rectangle 17"/>
          <p:cNvSpPr>
            <a:spLocks noChangeArrowheads="1"/>
          </p:cNvSpPr>
          <p:nvPr/>
        </p:nvSpPr>
        <p:spPr bwMode="auto">
          <a:xfrm>
            <a:off x="50800" y="4708525"/>
            <a:ext cx="12655550"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Lst>
            </a:pPr>
            <a:r>
              <a:rPr lang="es-ES" sz="2400">
                <a:solidFill>
                  <a:srgbClr val="000000"/>
                </a:solidFill>
                <a:cs typeface="Arial" charset="0"/>
              </a:rPr>
              <a:t>En 1913, Niels Bohr propuso su modelo del átomo de hidrógeno. Según Bohr, el electrón del</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Lst>
            </a:pPr>
            <a:r>
              <a:rPr lang="es-ES" sz="2400">
                <a:solidFill>
                  <a:srgbClr val="000000"/>
                </a:solidFill>
                <a:cs typeface="Arial" charset="0"/>
              </a:rPr>
              <a:t>átomo de hidrógeno gira alrededor del núcleo describiendo órbitas circulares. Pero el electrón no puede girar en cualquier órbita, solo puede hacerlo en aquellas órbitas en las que se cumple que el momento angular del electrón es un múltiplo entero.</a:t>
            </a:r>
          </a:p>
        </p:txBody>
      </p:sp>
      <p:pic>
        <p:nvPicPr>
          <p:cNvPr id="9234"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788" y="7265988"/>
            <a:ext cx="2108200" cy="865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35" name="Rectangle 19"/>
          <p:cNvSpPr>
            <a:spLocks noChangeArrowheads="1"/>
          </p:cNvSpPr>
          <p:nvPr/>
        </p:nvSpPr>
        <p:spPr bwMode="auto">
          <a:xfrm>
            <a:off x="3195638" y="6829425"/>
            <a:ext cx="784225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sz="2400">
                <a:solidFill>
                  <a:srgbClr val="000000"/>
                </a:solidFill>
                <a:cs typeface="Arial" charset="0"/>
              </a:rPr>
              <a:t>Siendo:</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sz="2400">
                <a:solidFill>
                  <a:srgbClr val="000000"/>
                </a:solidFill>
                <a:cs typeface="Arial" charset="0"/>
              </a:rPr>
              <a:t>h la constante de Planck,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sz="2400">
                <a:solidFill>
                  <a:srgbClr val="000000"/>
                </a:solidFill>
                <a:cs typeface="Arial" charset="0"/>
              </a:rPr>
              <a:t>m</a:t>
            </a:r>
            <a:r>
              <a:rPr lang="es-ES" sz="2400">
                <a:solidFill>
                  <a:srgbClr val="000000"/>
                </a:solidFill>
                <a:latin typeface="Times New Roman" pitchFamily="16" charset="0"/>
                <a:cs typeface="Times New Roman" pitchFamily="16" charset="0"/>
              </a:rPr>
              <a:t> </a:t>
            </a:r>
            <a:r>
              <a:rPr lang="es-ES" sz="2400">
                <a:solidFill>
                  <a:srgbClr val="000000"/>
                </a:solidFill>
                <a:cs typeface="Arial" charset="0"/>
              </a:rPr>
              <a:t>y v </a:t>
            </a:r>
            <a:r>
              <a:rPr lang="es-ES" sz="2400">
                <a:solidFill>
                  <a:srgbClr val="000000"/>
                </a:solidFill>
                <a:latin typeface="Times New Roman" pitchFamily="16" charset="0"/>
                <a:cs typeface="Times New Roman" pitchFamily="16" charset="0"/>
              </a:rPr>
              <a:t> </a:t>
            </a:r>
            <a:r>
              <a:rPr lang="es-ES" sz="2400">
                <a:solidFill>
                  <a:srgbClr val="000000"/>
                </a:solidFill>
                <a:cs typeface="Arial" charset="0"/>
              </a:rPr>
              <a:t>la masa y la velocidad del electrón,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sz="2400">
                <a:solidFill>
                  <a:srgbClr val="000000"/>
                </a:solidFill>
                <a:cs typeface="Arial" charset="0"/>
              </a:rPr>
              <a:t>r el radio de la órbita,</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sz="2400">
                <a:solidFill>
                  <a:srgbClr val="000000"/>
                </a:solidFill>
                <a:cs typeface="Arial" charset="0"/>
              </a:rPr>
              <a:t>n</a:t>
            </a:r>
            <a:r>
              <a:rPr lang="es-ES" sz="2400">
                <a:solidFill>
                  <a:srgbClr val="000000"/>
                </a:solidFill>
                <a:latin typeface="Times New Roman" pitchFamily="16" charset="0"/>
                <a:cs typeface="Times New Roman" pitchFamily="16" charset="0"/>
              </a:rPr>
              <a:t> </a:t>
            </a:r>
            <a:r>
              <a:rPr lang="es-ES" sz="2400">
                <a:solidFill>
                  <a:srgbClr val="000000"/>
                </a:solidFill>
                <a:cs typeface="Arial" charset="0"/>
              </a:rPr>
              <a:t>un número entero, llamado número cuántico principal.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3" y="185738"/>
            <a:ext cx="3527425" cy="766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0242" name="Group 2"/>
          <p:cNvGrpSpPr>
            <a:grpSpLocks/>
          </p:cNvGrpSpPr>
          <p:nvPr/>
        </p:nvGrpSpPr>
        <p:grpSpPr bwMode="auto">
          <a:xfrm>
            <a:off x="712788" y="1022350"/>
            <a:ext cx="2106612" cy="455613"/>
            <a:chOff x="449" y="644"/>
            <a:chExt cx="1327" cy="287"/>
          </a:xfrm>
        </p:grpSpPr>
        <p:grpSp>
          <p:nvGrpSpPr>
            <p:cNvPr id="10243" name="Group 3"/>
            <p:cNvGrpSpPr>
              <a:grpSpLocks/>
            </p:cNvGrpSpPr>
            <p:nvPr/>
          </p:nvGrpSpPr>
          <p:grpSpPr bwMode="auto">
            <a:xfrm>
              <a:off x="449" y="644"/>
              <a:ext cx="294" cy="263"/>
              <a:chOff x="449" y="644"/>
              <a:chExt cx="294" cy="263"/>
            </a:xfrm>
          </p:grpSpPr>
          <p:sp>
            <p:nvSpPr>
              <p:cNvPr id="10244" name="Freeform 4"/>
              <p:cNvSpPr>
                <a:spLocks noChangeArrowheads="1"/>
              </p:cNvSpPr>
              <p:nvPr/>
            </p:nvSpPr>
            <p:spPr bwMode="auto">
              <a:xfrm>
                <a:off x="449" y="644"/>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595959"/>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45" name="Rectangle 5"/>
              <p:cNvSpPr>
                <a:spLocks noChangeArrowheads="1"/>
              </p:cNvSpPr>
              <p:nvPr/>
            </p:nvSpPr>
            <p:spPr bwMode="auto">
              <a:xfrm>
                <a:off x="596" y="677"/>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grpSp>
          <p:nvGrpSpPr>
            <p:cNvPr id="10246" name="Group 6"/>
            <p:cNvGrpSpPr>
              <a:grpSpLocks/>
            </p:cNvGrpSpPr>
            <p:nvPr/>
          </p:nvGrpSpPr>
          <p:grpSpPr bwMode="auto">
            <a:xfrm>
              <a:off x="489" y="667"/>
              <a:ext cx="294" cy="263"/>
              <a:chOff x="489" y="667"/>
              <a:chExt cx="294" cy="263"/>
            </a:xfrm>
          </p:grpSpPr>
          <p:sp>
            <p:nvSpPr>
              <p:cNvPr id="10247" name="Freeform 7"/>
              <p:cNvSpPr>
                <a:spLocks noChangeArrowheads="1"/>
              </p:cNvSpPr>
              <p:nvPr/>
            </p:nvSpPr>
            <p:spPr bwMode="auto">
              <a:xfrm>
                <a:off x="489" y="667"/>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93C01E"/>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48" name="Rectangle 8"/>
              <p:cNvSpPr>
                <a:spLocks noChangeArrowheads="1"/>
              </p:cNvSpPr>
              <p:nvPr/>
            </p:nvSpPr>
            <p:spPr bwMode="auto">
              <a:xfrm>
                <a:off x="637" y="700"/>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sp>
          <p:nvSpPr>
            <p:cNvPr id="10249" name="Line 9"/>
            <p:cNvSpPr>
              <a:spLocks noChangeShapeType="1"/>
            </p:cNvSpPr>
            <p:nvPr/>
          </p:nvSpPr>
          <p:spPr bwMode="auto">
            <a:xfrm>
              <a:off x="765" y="859"/>
              <a:ext cx="1011" cy="0"/>
            </a:xfrm>
            <a:prstGeom prst="line">
              <a:avLst/>
            </a:prstGeom>
            <a:noFill/>
            <a:ln w="25560" cap="flat">
              <a:solidFill>
                <a:srgbClr val="93C0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pic>
        <p:nvPicPr>
          <p:cNvPr id="1025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888" y="247650"/>
            <a:ext cx="709612" cy="644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51" name="Rectangle 11"/>
          <p:cNvSpPr>
            <a:spLocks noChangeArrowheads="1"/>
          </p:cNvSpPr>
          <p:nvPr/>
        </p:nvSpPr>
        <p:spPr bwMode="auto">
          <a:xfrm>
            <a:off x="1292225" y="903288"/>
            <a:ext cx="104187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5. Hipótesis de De Broglie. Dualidad partícula-onda</a:t>
            </a:r>
          </a:p>
        </p:txBody>
      </p:sp>
      <p:sp>
        <p:nvSpPr>
          <p:cNvPr id="10252" name="Rectangle 12"/>
          <p:cNvSpPr>
            <a:spLocks noChangeArrowheads="1"/>
          </p:cNvSpPr>
          <p:nvPr/>
        </p:nvSpPr>
        <p:spPr bwMode="auto">
          <a:xfrm>
            <a:off x="-269875" y="9232900"/>
            <a:ext cx="13544550" cy="247650"/>
          </a:xfrm>
          <a:prstGeom prst="rect">
            <a:avLst/>
          </a:prstGeom>
          <a:solidFill>
            <a:srgbClr val="BFBFBF"/>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53" name="Rectangle 13"/>
          <p:cNvSpPr>
            <a:spLocks noChangeArrowheads="1"/>
          </p:cNvSpPr>
          <p:nvPr/>
        </p:nvSpPr>
        <p:spPr bwMode="auto">
          <a:xfrm>
            <a:off x="4311650" y="9234488"/>
            <a:ext cx="337502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000" rIns="45720" bIns="45000"/>
          <a:lstStyle/>
          <a:p>
            <a:pPr algn="ctr">
              <a:lnSpc>
                <a:spcPct val="100000"/>
              </a:lnSpc>
              <a:spcBef>
                <a:spcPts val="200"/>
              </a:spcBef>
              <a:tabLst>
                <a:tab pos="723900" algn="l"/>
                <a:tab pos="1447800" algn="l"/>
                <a:tab pos="2171700" algn="l"/>
                <a:tab pos="2895600" algn="l"/>
              </a:tabLst>
            </a:pPr>
            <a:r>
              <a:rPr lang="es-ES" sz="1000">
                <a:solidFill>
                  <a:srgbClr val="000000"/>
                </a:solidFill>
                <a:latin typeface="Verdana" charset="0"/>
              </a:rPr>
              <a:t>© McGraw-Hill</a:t>
            </a:r>
          </a:p>
        </p:txBody>
      </p:sp>
      <p:sp>
        <p:nvSpPr>
          <p:cNvPr id="10254" name="Rectangle 14"/>
          <p:cNvSpPr>
            <a:spLocks noChangeArrowheads="1"/>
          </p:cNvSpPr>
          <p:nvPr/>
        </p:nvSpPr>
        <p:spPr bwMode="auto">
          <a:xfrm>
            <a:off x="296863" y="1846263"/>
            <a:ext cx="9461500"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s-ES" sz="2400">
                <a:solidFill>
                  <a:srgbClr val="000000"/>
                </a:solidFill>
                <a:cs typeface="Arial" charset="0"/>
              </a:rPr>
              <a:t>En 1924, Louis De Broglie (1892-1987) extendió el carácter dual de la luz a los electrones, protones, neutrones, átomos, moléculas y, en general, a todas las partículas materiales.</a:t>
            </a:r>
          </a:p>
        </p:txBody>
      </p:sp>
      <p:pic>
        <p:nvPicPr>
          <p:cNvPr id="10255"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36200" y="1765300"/>
            <a:ext cx="2108200" cy="1363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0256" name="Group 16"/>
          <p:cNvGrpSpPr>
            <a:grpSpLocks/>
          </p:cNvGrpSpPr>
          <p:nvPr/>
        </p:nvGrpSpPr>
        <p:grpSpPr bwMode="auto">
          <a:xfrm>
            <a:off x="614363" y="3908425"/>
            <a:ext cx="2106612" cy="455613"/>
            <a:chOff x="387" y="2462"/>
            <a:chExt cx="1327" cy="287"/>
          </a:xfrm>
        </p:grpSpPr>
        <p:grpSp>
          <p:nvGrpSpPr>
            <p:cNvPr id="10257" name="Group 17"/>
            <p:cNvGrpSpPr>
              <a:grpSpLocks/>
            </p:cNvGrpSpPr>
            <p:nvPr/>
          </p:nvGrpSpPr>
          <p:grpSpPr bwMode="auto">
            <a:xfrm>
              <a:off x="387" y="2462"/>
              <a:ext cx="294" cy="263"/>
              <a:chOff x="387" y="2462"/>
              <a:chExt cx="294" cy="263"/>
            </a:xfrm>
          </p:grpSpPr>
          <p:sp>
            <p:nvSpPr>
              <p:cNvPr id="10258" name="Freeform 18"/>
              <p:cNvSpPr>
                <a:spLocks noChangeArrowheads="1"/>
              </p:cNvSpPr>
              <p:nvPr/>
            </p:nvSpPr>
            <p:spPr bwMode="auto">
              <a:xfrm>
                <a:off x="387" y="2462"/>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595959"/>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59" name="Rectangle 19"/>
              <p:cNvSpPr>
                <a:spLocks noChangeArrowheads="1"/>
              </p:cNvSpPr>
              <p:nvPr/>
            </p:nvSpPr>
            <p:spPr bwMode="auto">
              <a:xfrm>
                <a:off x="535" y="2496"/>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grpSp>
          <p:nvGrpSpPr>
            <p:cNvPr id="10260" name="Group 20"/>
            <p:cNvGrpSpPr>
              <a:grpSpLocks/>
            </p:cNvGrpSpPr>
            <p:nvPr/>
          </p:nvGrpSpPr>
          <p:grpSpPr bwMode="auto">
            <a:xfrm>
              <a:off x="427" y="2486"/>
              <a:ext cx="294" cy="263"/>
              <a:chOff x="427" y="2486"/>
              <a:chExt cx="294" cy="263"/>
            </a:xfrm>
          </p:grpSpPr>
          <p:sp>
            <p:nvSpPr>
              <p:cNvPr id="10261" name="Freeform 21"/>
              <p:cNvSpPr>
                <a:spLocks noChangeArrowheads="1"/>
              </p:cNvSpPr>
              <p:nvPr/>
            </p:nvSpPr>
            <p:spPr bwMode="auto">
              <a:xfrm>
                <a:off x="427" y="2486"/>
                <a:ext cx="294" cy="197"/>
              </a:xfrm>
              <a:custGeom>
                <a:avLst/>
                <a:gdLst>
                  <a:gd name="G0" fmla="*/ 21600 1 2"/>
                  <a:gd name="G1" fmla="*/ 21600 1 2"/>
                  <a:gd name="G2" fmla="+- 21600 0 0"/>
                  <a:gd name="G3"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21600"/>
                    </a:moveTo>
                    <a:lnTo>
                      <a:pt x="21600" y="0"/>
                    </a:lnTo>
                    <a:lnTo>
                      <a:pt x="21600" y="21600"/>
                    </a:lnTo>
                    <a:close/>
                  </a:path>
                </a:pathLst>
              </a:custGeom>
              <a:solidFill>
                <a:srgbClr val="93C01E"/>
              </a:solidFill>
              <a:ln>
                <a:noFill/>
              </a:ln>
              <a:effectLst/>
              <a:extLs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0262" name="Rectangle 22"/>
              <p:cNvSpPr>
                <a:spLocks noChangeArrowheads="1"/>
              </p:cNvSpPr>
              <p:nvPr/>
            </p:nvSpPr>
            <p:spPr bwMode="auto">
              <a:xfrm>
                <a:off x="575" y="2519"/>
                <a:ext cx="14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nSpc>
                    <a:spcPct val="100000"/>
                  </a:lnSpc>
                </a:pPr>
                <a:r>
                  <a:rPr lang="es-ES">
                    <a:solidFill>
                      <a:srgbClr val="FFFFFF"/>
                    </a:solidFill>
                    <a:latin typeface="Calibri" charset="0"/>
                    <a:cs typeface="Calibri" charset="0"/>
                  </a:rPr>
                  <a:t> </a:t>
                </a:r>
              </a:p>
            </p:txBody>
          </p:sp>
        </p:grpSp>
        <p:sp>
          <p:nvSpPr>
            <p:cNvPr id="10263" name="Line 23"/>
            <p:cNvSpPr>
              <a:spLocks noChangeShapeType="1"/>
            </p:cNvSpPr>
            <p:nvPr/>
          </p:nvSpPr>
          <p:spPr bwMode="auto">
            <a:xfrm>
              <a:off x="703" y="2678"/>
              <a:ext cx="1011" cy="0"/>
            </a:xfrm>
            <a:prstGeom prst="line">
              <a:avLst/>
            </a:prstGeom>
            <a:noFill/>
            <a:ln w="25560" cap="flat">
              <a:solidFill>
                <a:srgbClr val="93C01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
        <p:nvSpPr>
          <p:cNvPr id="10264" name="Rectangle 24"/>
          <p:cNvSpPr>
            <a:spLocks noChangeArrowheads="1"/>
          </p:cNvSpPr>
          <p:nvPr/>
        </p:nvSpPr>
        <p:spPr bwMode="auto">
          <a:xfrm>
            <a:off x="1195388" y="3789363"/>
            <a:ext cx="1041876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es-ES" sz="2400">
                <a:solidFill>
                  <a:srgbClr val="000000"/>
                </a:solidFill>
                <a:cs typeface="Arial" charset="0"/>
              </a:rPr>
              <a:t>6. Principio de incertidumbre de Heisenberg</a:t>
            </a:r>
          </a:p>
        </p:txBody>
      </p:sp>
      <p:pic>
        <p:nvPicPr>
          <p:cNvPr id="1026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575" y="4603750"/>
            <a:ext cx="12185650" cy="1333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6"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9863" y="6408738"/>
            <a:ext cx="3671887" cy="2016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7"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8613" y="6408738"/>
            <a:ext cx="3303587" cy="2055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665</Words>
  <Application>Microsoft Office PowerPoint</Application>
  <PresentationFormat>Personalizado</PresentationFormat>
  <Paragraphs>77</Paragraphs>
  <Slides>8</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Times New Roman</vt:lpstr>
      <vt:lpstr>Helvetica Light</vt:lpstr>
      <vt:lpstr>Arial</vt:lpstr>
      <vt:lpstr>Arial Unicode MS</vt:lpstr>
      <vt:lpstr>Verdana</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José Luis Rubio</cp:lastModifiedBy>
  <cp:revision>3</cp:revision>
  <cp:lastPrinted>1601-01-01T00:00:00Z</cp:lastPrinted>
  <dcterms:created xsi:type="dcterms:W3CDTF">1601-01-01T00:00:00Z</dcterms:created>
  <dcterms:modified xsi:type="dcterms:W3CDTF">2021-04-08T11:05:04Z</dcterms:modified>
</cp:coreProperties>
</file>