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74D"/>
    <a:srgbClr val="7B9C54"/>
    <a:srgbClr val="141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11760" y="1124744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ALCANOS</a:t>
            </a:r>
            <a:endParaRPr lang="es-ES" sz="48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3538" y="2348880"/>
            <a:ext cx="82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hidrocarburos saturados, es decir solo tienen enlaces simples C-C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13538" y="2996952"/>
            <a:ext cx="10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Tipos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16848" y="347690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s-ES" b="1" u="sng" dirty="0" smtClean="0">
                <a:solidFill>
                  <a:srgbClr val="49A7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Lineales.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Cada átomo de carbono solo forma enlaces con uno o dos átomos de carbono.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s-ES" b="1" u="sng" dirty="0" smtClean="0">
                <a:solidFill>
                  <a:srgbClr val="49A7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Ramificados</a:t>
            </a:r>
            <a:r>
              <a:rPr lang="es-E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Algún átomo de carbono está unido a más de dos átomos de carbono, o sea a tres o a cuatro átomos.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16848" y="4653136"/>
            <a:ext cx="826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s-ES" b="1" u="sng" dirty="0" smtClean="0">
                <a:solidFill>
                  <a:srgbClr val="49A7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Cíclicos</a:t>
            </a:r>
            <a:r>
              <a:rPr lang="es-ES" b="1" dirty="0" smtClean="0">
                <a:solidFill>
                  <a:srgbClr val="49A7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átomos de carbono están unidos formando estructuras cíclicas, la cadena de átomos se cierra por los extremos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71805"/>
            <a:ext cx="8386142" cy="33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60399" y="332656"/>
            <a:ext cx="8168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Cuando los radicales tengan la misma secuencia de números   localizadores empezando por ambos extremos de la cadena principal se utiliza el orden alfabético para asignar a qué extremo le corresponde el número 1. 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En el nombre los radicales se ordenan alfabéticamente antes de poner el de la cadena principal.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Los números se separan de las letras por guiones y entre sí por comas.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05911" y="2708920"/>
            <a:ext cx="7766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1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s-ES" sz="1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5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6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1" y="2899083"/>
            <a:ext cx="8482533" cy="34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65932" y="2627620"/>
            <a:ext cx="81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6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5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    </a:t>
            </a:r>
            <a:r>
              <a:rPr lang="es-ES" sz="1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7504" y="1412776"/>
            <a:ext cx="87142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LM Roman 10" pitchFamily="50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secuencia de números localizadores de las ramificaciones en la cadena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principal es más baja si se empieza por la izquierda 2, 4 que si se 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empieza por la derecha 3, 5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044"/>
            <a:ext cx="78962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39552" y="692696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611997" y="692696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95936" y="3645024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011597" y="179348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843808" y="1916832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48064" y="3068960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9551" y="5013176"/>
            <a:ext cx="735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carbono primario o terminal: está unido a un solo carbono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35696" y="705279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315853" y="730445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95936" y="1916832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011597" y="2724794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307741" y="1628800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075493" y="764704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128509" y="764704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995936" y="764704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 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54628" y="5373216"/>
            <a:ext cx="8265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carbono secundario: está unido a dos carbonos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575359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carbono terciario: está unido a tres carbonos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609329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carbono cuaternario: está unido a cuatro carbonos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476672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 Black" panose="020B0A04020102020204" pitchFamily="34" charset="0"/>
              </a:rPr>
              <a:t>R</a:t>
            </a:r>
            <a:r>
              <a:rPr lang="es-ES" sz="2400" dirty="0" smtClean="0">
                <a:latin typeface="Arial Black" panose="020B0A04020102020204" pitchFamily="34" charset="0"/>
              </a:rPr>
              <a:t>adicales</a:t>
            </a:r>
            <a:endParaRPr lang="es-ES" sz="2400" dirty="0"/>
          </a:p>
        </p:txBody>
      </p:sp>
      <p:sp>
        <p:nvSpPr>
          <p:cNvPr id="3" name="2 Rectángulo"/>
          <p:cNvSpPr/>
          <p:nvPr/>
        </p:nvSpPr>
        <p:spPr>
          <a:xfrm>
            <a:off x="395535" y="1124744"/>
            <a:ext cx="8136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radicales son ramificaciones que están unidas a la cadena principal</a:t>
            </a:r>
          </a:p>
          <a:p>
            <a:endParaRPr 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Algunos radicales simples son: 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6" y="2207178"/>
            <a:ext cx="1410841" cy="19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223"/>
            <a:ext cx="1152128" cy="79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84984"/>
            <a:ext cx="2198594" cy="90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7"/>
            <a:ext cx="3096343" cy="86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514183"/>
            <a:ext cx="4189661" cy="84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3569" y="112474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radicales complejos son ramificaciones que están ramificadas</a:t>
            </a:r>
          </a:p>
          <a:p>
            <a:endParaRPr lang="es-E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Algunos radicales complejos son: 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83568" y="476672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 Black" panose="020B0A04020102020204" pitchFamily="34" charset="0"/>
              </a:rPr>
              <a:t>R</a:t>
            </a:r>
            <a:r>
              <a:rPr lang="es-ES" sz="2400" dirty="0" smtClean="0">
                <a:latin typeface="Arial Black" panose="020B0A04020102020204" pitchFamily="34" charset="0"/>
              </a:rPr>
              <a:t>adicales complejos</a:t>
            </a:r>
            <a:endParaRPr lang="es-E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25" y="2492896"/>
            <a:ext cx="2795587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4046"/>
            <a:ext cx="2598913" cy="133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4293097"/>
            <a:ext cx="2456328" cy="134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7"/>
            <a:ext cx="2383808" cy="177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5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5" y="476672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 Black" panose="020B0A04020102020204" pitchFamily="34" charset="0"/>
              </a:rPr>
              <a:t>R</a:t>
            </a:r>
            <a:r>
              <a:rPr lang="es-ES" sz="2400" dirty="0" smtClean="0">
                <a:latin typeface="Arial Black" panose="020B0A04020102020204" pitchFamily="34" charset="0"/>
              </a:rPr>
              <a:t>adicales complejos</a:t>
            </a:r>
            <a:endParaRPr lang="es-E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247014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14" y="707504"/>
            <a:ext cx="2934929" cy="233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69"/>
          <a:stretch/>
        </p:blipFill>
        <p:spPr bwMode="auto">
          <a:xfrm>
            <a:off x="467545" y="3861048"/>
            <a:ext cx="4319269" cy="137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30365" y="3254149"/>
            <a:ext cx="4356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 Black" panose="020B0A04020102020204" pitchFamily="34" charset="0"/>
              </a:rPr>
              <a:t>Alcanos con radicales </a:t>
            </a:r>
            <a:r>
              <a:rPr lang="es-ES" dirty="0">
                <a:latin typeface="Arial Black" panose="020B0A04020102020204" pitchFamily="34" charset="0"/>
              </a:rPr>
              <a:t>complejos</a:t>
            </a:r>
            <a:endParaRPr lang="es-E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8" y="5805264"/>
            <a:ext cx="3373412" cy="28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" y="5373216"/>
            <a:ext cx="3232933" cy="2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61048"/>
            <a:ext cx="3456384" cy="180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0364" y="332656"/>
            <a:ext cx="4356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 Black" panose="020B0A04020102020204" pitchFamily="34" charset="0"/>
              </a:rPr>
              <a:t>Alcanos con radicales </a:t>
            </a:r>
            <a:r>
              <a:rPr lang="es-ES" dirty="0">
                <a:latin typeface="Arial Black" panose="020B0A04020102020204" pitchFamily="34" charset="0"/>
              </a:rPr>
              <a:t>complejos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10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8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2146543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Black" panose="020B0A04020102020204" pitchFamily="34" charset="0"/>
              </a:rPr>
              <a:t>Fórmula desarrollada                       Fórmula semidesarrollada</a:t>
            </a:r>
            <a:endParaRPr lang="es-ES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28545" r="54011" b="18965"/>
          <a:stretch/>
        </p:blipFill>
        <p:spPr bwMode="auto">
          <a:xfrm>
            <a:off x="519081" y="2636912"/>
            <a:ext cx="3959528" cy="383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9" t="28545" r="3078" b="18965"/>
          <a:stretch/>
        </p:blipFill>
        <p:spPr bwMode="auto">
          <a:xfrm>
            <a:off x="5076056" y="2852936"/>
            <a:ext cx="3016156" cy="383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71354" y="1535380"/>
            <a:ext cx="774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fórmula más usada en química orgánica es la semidesarrollada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2426" y="365755"/>
            <a:ext cx="826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Fórmulas</a:t>
            </a:r>
            <a:endParaRPr lang="es-E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6767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44958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2 Conector recto"/>
          <p:cNvCxnSpPr/>
          <p:nvPr/>
        </p:nvCxnSpPr>
        <p:spPr>
          <a:xfrm flipV="1">
            <a:off x="5940152" y="1700808"/>
            <a:ext cx="72008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660232" y="1700808"/>
            <a:ext cx="72008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5139245" y="694437"/>
            <a:ext cx="3548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 Black" panose="020B0A04020102020204" pitchFamily="34" charset="0"/>
              </a:rPr>
              <a:t>F</a:t>
            </a:r>
            <a:r>
              <a:rPr lang="es-ES" b="1" dirty="0" smtClean="0">
                <a:latin typeface="Arial Black" panose="020B0A04020102020204" pitchFamily="34" charset="0"/>
              </a:rPr>
              <a:t>órmula supersimplificada</a:t>
            </a:r>
          </a:p>
          <a:p>
            <a:r>
              <a:rPr lang="es-ES" b="1" dirty="0" smtClean="0">
                <a:latin typeface="Arial Black" panose="020B0A04020102020204" pitchFamily="34" charset="0"/>
              </a:rPr>
              <a:t>o geométrica</a:t>
            </a:r>
            <a:endParaRPr lang="es-ES" dirty="0">
              <a:latin typeface="Arial Black" panose="020B0A04020102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6087295" y="5085184"/>
            <a:ext cx="72008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807375" y="5085184"/>
            <a:ext cx="72008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6807375" y="4365104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74904" y="1115452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Alcano de cadena lineal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57756" y="3203684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Alcano de cadena ramificada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005013"/>
            <a:ext cx="78676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55576" y="1820347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1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5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5496" y="910461"/>
            <a:ext cx="8183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LM Roman 10" pitchFamily="50" charset="0"/>
              </a:rPr>
              <a:t> 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Para nombrar un alcano ramificado se numera la cadena más larga de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modo que a los radicales les correspondan los números localizadores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más bajos. 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8175" y="5373216"/>
            <a:ext cx="723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radical metilo está unido al carbono 2 de la cadena principal.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81"/>
          <a:stretch/>
        </p:blipFill>
        <p:spPr bwMode="auto">
          <a:xfrm>
            <a:off x="633413" y="670292"/>
            <a:ext cx="7877175" cy="181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5576" y="404664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itchFamily="34" charset="0"/>
                <a:cs typeface="Arial" pitchFamily="34" charset="0"/>
              </a:rPr>
              <a:t>5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1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805386"/>
            <a:ext cx="77819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97531" y="3491716"/>
            <a:ext cx="725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itchFamily="34" charset="0"/>
                <a:cs typeface="Arial" pitchFamily="34" charset="0"/>
              </a:rPr>
              <a:t>5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ES" sz="1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1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99229" y="4283804"/>
            <a:ext cx="725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1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   </a:t>
            </a:r>
            <a:r>
              <a:rPr lang="es-ES" sz="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5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4" t="78190" r="25398"/>
          <a:stretch/>
        </p:blipFill>
        <p:spPr bwMode="auto">
          <a:xfrm>
            <a:off x="971600" y="1898048"/>
            <a:ext cx="3889612" cy="58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292821"/>
            <a:ext cx="78390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67544" y="1068724"/>
            <a:ext cx="784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Cuando no sea necesario poner el número localizador no se pondrá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16063"/>
            <a:ext cx="7772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382259" y="2051556"/>
            <a:ext cx="545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LM Roman 10" pitchFamily="50" charset="0"/>
              </a:rPr>
              <a:t>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3                      4                         5                         6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995373" y="3573016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LM Roman 10" pitchFamily="50" charset="0"/>
              </a:rPr>
              <a:t>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s-ES" b="1" dirty="0" smtClean="0">
                <a:latin typeface="LM Roman 10" pitchFamily="50" charset="0"/>
              </a:rPr>
              <a:t>     </a:t>
            </a:r>
            <a:r>
              <a:rPr lang="es-ES" sz="100" b="1" dirty="0">
                <a:latin typeface="LM Roman 10" pitchFamily="50" charset="0"/>
              </a:rPr>
              <a:t> </a:t>
            </a:r>
            <a:r>
              <a:rPr lang="es-ES" sz="100" b="1" dirty="0" smtClean="0">
                <a:latin typeface="LM Roman 10" pitchFamily="50" charset="0"/>
              </a:rPr>
              <a:t>   </a:t>
            </a:r>
            <a:r>
              <a:rPr lang="es-ES" b="1" dirty="0" smtClean="0">
                <a:latin typeface="LM Roman 10" pitchFamily="50" charset="0"/>
              </a:rPr>
              <a:t>       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979712" y="4725144"/>
            <a:ext cx="560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LM Roman 10" pitchFamily="50" charset="0"/>
              </a:rPr>
              <a:t>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s-ES" b="1" dirty="0" smtClean="0">
                <a:latin typeface="LM Roman 10" pitchFamily="50" charset="0"/>
              </a:rPr>
              <a:t>    </a:t>
            </a:r>
            <a:r>
              <a:rPr lang="es-ES" sz="100" b="1" dirty="0" smtClean="0">
                <a:latin typeface="LM Roman 10" pitchFamily="50" charset="0"/>
              </a:rPr>
              <a:t>    </a:t>
            </a:r>
            <a:r>
              <a:rPr lang="es-ES" b="1" dirty="0" smtClean="0">
                <a:latin typeface="LM Roman 10" pitchFamily="50" charset="0"/>
              </a:rPr>
              <a:t>      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52271" y="1268760"/>
            <a:ext cx="759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LM Roman 10" pitchFamily="50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este caso la cadena más larga tiene 6 átomos de carbono     </a:t>
            </a:r>
            <a:r>
              <a:rPr lang="es-ES" sz="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7" y="2182713"/>
            <a:ext cx="76866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23528" y="126876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Cuando hay varios radicales iguales se pone un prefijo multiplicador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37959" y="1916832"/>
            <a:ext cx="699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5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s-ES" sz="1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1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4"/>
          <a:stretch/>
        </p:blipFill>
        <p:spPr bwMode="auto">
          <a:xfrm>
            <a:off x="784671" y="2399552"/>
            <a:ext cx="7286625" cy="297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0"/>
          <a:stretch/>
        </p:blipFill>
        <p:spPr bwMode="auto">
          <a:xfrm>
            <a:off x="395536" y="5373216"/>
            <a:ext cx="8064896" cy="64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63910" y="1209526"/>
            <a:ext cx="7908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Cuando dos radicales están unidos a un mismo carbono hay que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oner el mismo número localizador dos veces.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Hay que poner tantos números localizadores como radicales haya.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19464" y="3275692"/>
            <a:ext cx="657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5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4      </a:t>
            </a:r>
            <a:r>
              <a:rPr lang="es-ES" sz="1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3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2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sz="1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1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208</TotalTime>
  <Words>486</Words>
  <Application>Microsoft Office PowerPoint</Application>
  <PresentationFormat>Presentación en pantalla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Rubio</dc:creator>
  <cp:lastModifiedBy>JoséLuis</cp:lastModifiedBy>
  <cp:revision>25</cp:revision>
  <dcterms:created xsi:type="dcterms:W3CDTF">2020-04-12T10:52:58Z</dcterms:created>
  <dcterms:modified xsi:type="dcterms:W3CDTF">2020-04-26T18:58:05Z</dcterms:modified>
</cp:coreProperties>
</file>