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3" r:id="rId4"/>
    <p:sldId id="264" r:id="rId5"/>
    <p:sldId id="265" r:id="rId6"/>
    <p:sldId id="266" r:id="rId7"/>
    <p:sldId id="261" r:id="rId8"/>
    <p:sldId id="267" r:id="rId9"/>
    <p:sldId id="268" r:id="rId10"/>
    <p:sldId id="269" r:id="rId1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A74D"/>
    <a:srgbClr val="7B9C54"/>
    <a:srgbClr val="1419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dirty="0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0539034-F949-47EB-BD51-DF540B511C34}" type="datetimeFigureOut">
              <a:rPr lang="es-ES" smtClean="0"/>
              <a:t>26/04/2020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B09648A-670D-4071-B7F1-D8BF11FCB930}" type="slidenum">
              <a:rPr lang="es-ES" smtClean="0"/>
              <a:t>‹Nº›</a:t>
            </a:fld>
            <a:endParaRPr lang="es-E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429163"/>
            <a:ext cx="54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ALQUENOS </a:t>
            </a:r>
          </a:p>
          <a:p>
            <a:pPr algn="ctr"/>
            <a:r>
              <a:rPr lang="es-ES" sz="4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Y </a:t>
            </a:r>
          </a:p>
          <a:p>
            <a:pPr algn="ctr"/>
            <a:r>
              <a:rPr lang="es-ES" sz="4800" dirty="0" smtClean="0">
                <a:solidFill>
                  <a:schemeClr val="accent3">
                    <a:lumMod val="50000"/>
                  </a:schemeClr>
                </a:solidFill>
                <a:latin typeface="Arial Black" panose="020B0A04020102020204" pitchFamily="34" charset="0"/>
              </a:rPr>
              <a:t>ALQUINOS</a:t>
            </a:r>
            <a:endParaRPr lang="es-ES" sz="4800" dirty="0">
              <a:solidFill>
                <a:schemeClr val="accent3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5536" y="3212976"/>
            <a:ext cx="826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Son hidrocarburos insaturados, es decir que los alquenos tienen enlaces Carbono-Carbono dobles C=C y los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alquinos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enlaces triples C</a:t>
            </a:r>
            <a:r>
              <a:rPr lang="en-GB" dirty="0"/>
              <a:t>≡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C. 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395536" y="472514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 Los enlaces dobles tienen prioridad sobre los enlaces triples  y estos sobre los radicales alquílicos a la hora de numerar la cadena principal.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467544" y="3933056"/>
            <a:ext cx="826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Cuando tienen dos dobles enlaces se llaman dienos, con tres son trienos, y en general con varios dobles enlaces se llaman polienos. 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467544" y="5445224"/>
            <a:ext cx="82629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 hay varias insaturaciones la cadena principal debe contener al mayor número de ellas que sea posible.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66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26114" y="701988"/>
            <a:ext cx="2023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/>
              <a:t>Propilbutenino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4763857" y="3204674"/>
            <a:ext cx="35349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3-Etil-2-metilpent-2-en-4-ino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11516" y="5405184"/>
            <a:ext cx="4342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2-Metil-4-(</a:t>
            </a:r>
            <a:r>
              <a:rPr lang="es-ES" b="1" dirty="0" err="1" smtClean="0"/>
              <a:t>metiletil</a:t>
            </a:r>
            <a:r>
              <a:rPr lang="es-ES" b="1" dirty="0" smtClean="0"/>
              <a:t>)penta-1,4-dieno</a:t>
            </a:r>
            <a:endParaRPr lang="es-ES" dirty="0"/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4563" t="21380" r="37940" b="18650"/>
          <a:stretch/>
        </p:blipFill>
        <p:spPr bwMode="auto">
          <a:xfrm>
            <a:off x="4802584" y="517322"/>
            <a:ext cx="3225800" cy="25234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/>
          <p:cNvPicPr/>
          <p:nvPr/>
        </p:nvPicPr>
        <p:blipFill rotWithShape="1">
          <a:blip r:embed="rId3"/>
          <a:srcRect l="4563" t="23814" r="44555" b="16698"/>
          <a:stretch/>
        </p:blipFill>
        <p:spPr bwMode="auto">
          <a:xfrm>
            <a:off x="611560" y="1287775"/>
            <a:ext cx="2852420" cy="25012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6" t="25969" r="27175" b="14733"/>
          <a:stretch/>
        </p:blipFill>
        <p:spPr bwMode="auto">
          <a:xfrm>
            <a:off x="5083509" y="4094471"/>
            <a:ext cx="3664955" cy="250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835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2146543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Black" panose="020B0A04020102020204" pitchFamily="34" charset="0"/>
              </a:rPr>
              <a:t>  Fórmula desarrollada                     Fórmula semidesarrollada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51520" y="1535380"/>
            <a:ext cx="8508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 fórmula desarrollada del eteno tiene importancia en isomería geométrica</a:t>
            </a:r>
            <a:endParaRPr lang="es-ES" b="1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12426" y="365755"/>
            <a:ext cx="826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b="1" dirty="0" smtClean="0">
                <a:latin typeface="+mj-lt"/>
              </a:rPr>
              <a:t>Fórmulas</a:t>
            </a:r>
            <a:endParaRPr lang="es-ES" sz="4800" b="1" dirty="0">
              <a:latin typeface="+mj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284984"/>
            <a:ext cx="3464152" cy="2258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7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1" t="49500" r="64363" b="41287"/>
          <a:stretch/>
        </p:blipFill>
        <p:spPr bwMode="auto">
          <a:xfrm>
            <a:off x="5580112" y="4171925"/>
            <a:ext cx="2664296" cy="62522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971600" y="5661248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Eteno o etileno</a:t>
            </a:r>
            <a:endParaRPr lang="es-ES" sz="2800" dirty="0"/>
          </a:p>
        </p:txBody>
      </p:sp>
      <p:sp>
        <p:nvSpPr>
          <p:cNvPr id="11" name="10 Rectángulo"/>
          <p:cNvSpPr/>
          <p:nvPr/>
        </p:nvSpPr>
        <p:spPr>
          <a:xfrm>
            <a:off x="5508104" y="5229200"/>
            <a:ext cx="29963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Eteno o etileno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40524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83568" y="2146543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>
                <a:latin typeface="Arial Black" panose="020B0A04020102020204" pitchFamily="34" charset="0"/>
              </a:rPr>
              <a:t>  Fórmula desarrollada                     Fórmula semidesarrollada</a:t>
            </a:r>
            <a:endParaRPr lang="es-ES" dirty="0">
              <a:latin typeface="Arial Black" panose="020B0A04020102020204" pitchFamily="34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539552" y="121221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La fórmula desarrollada del etino es lineal ya que en la estructura real de la molécula los cuatro átomos están alineados</a:t>
            </a:r>
            <a:endParaRPr lang="es-ES" b="1" dirty="0">
              <a:latin typeface="Arial" panose="020B060402020202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970958" y="4730703"/>
            <a:ext cx="3342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Etino o acetileno</a:t>
            </a:r>
            <a:endParaRPr lang="es-ES" sz="2800" dirty="0"/>
          </a:p>
        </p:txBody>
      </p:sp>
      <p:pic>
        <p:nvPicPr>
          <p:cNvPr id="9" name="8 Imagen"/>
          <p:cNvPicPr/>
          <p:nvPr/>
        </p:nvPicPr>
        <p:blipFill rotWithShape="1">
          <a:blip r:embed="rId2"/>
          <a:srcRect l="60403" t="45747" r="4399" b="44413"/>
          <a:stretch/>
        </p:blipFill>
        <p:spPr bwMode="auto">
          <a:xfrm>
            <a:off x="611560" y="3212977"/>
            <a:ext cx="3816424" cy="8808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9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4" t="43804" r="68162" b="47149"/>
          <a:stretch/>
        </p:blipFill>
        <p:spPr bwMode="auto">
          <a:xfrm>
            <a:off x="5364088" y="3212976"/>
            <a:ext cx="2880320" cy="79208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2" name="11 Rectángulo"/>
          <p:cNvSpPr/>
          <p:nvPr/>
        </p:nvSpPr>
        <p:spPr>
          <a:xfrm>
            <a:off x="5189858" y="4725144"/>
            <a:ext cx="33425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Etino o acetileno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930433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14" t="52571" r="47752" b="37110"/>
          <a:stretch/>
        </p:blipFill>
        <p:spPr bwMode="auto">
          <a:xfrm>
            <a:off x="323528" y="1255104"/>
            <a:ext cx="3744417" cy="776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2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70455" r="57046" b="20331"/>
          <a:stretch/>
        </p:blipFill>
        <p:spPr bwMode="auto">
          <a:xfrm>
            <a:off x="4788024" y="1313756"/>
            <a:ext cx="3744416" cy="73278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345984" y="2203922"/>
            <a:ext cx="1699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Propino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6012160" y="2171392"/>
            <a:ext cx="16995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Propino</a:t>
            </a:r>
            <a:endParaRPr lang="es-ES" sz="2800" dirty="0"/>
          </a:p>
        </p:txBody>
      </p:sp>
      <p:sp>
        <p:nvSpPr>
          <p:cNvPr id="6" name="5 Rectángulo"/>
          <p:cNvSpPr/>
          <p:nvPr/>
        </p:nvSpPr>
        <p:spPr>
          <a:xfrm>
            <a:off x="788521" y="3356992"/>
            <a:ext cx="74558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Ambas fórmulas son de la misma molécula, es igual si se empieza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or un extremo o por el otro de la cadena a numerar. 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788521" y="4155723"/>
            <a:ext cx="744306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hay que poner el número localizador ya que el triple enlace no 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uede ocupar otro lugar. 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45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3" t="61242" r="39431" b="30970"/>
          <a:stretch/>
        </p:blipFill>
        <p:spPr bwMode="auto">
          <a:xfrm>
            <a:off x="1119614" y="2852936"/>
            <a:ext cx="4704288" cy="4999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2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72081" r="33469" b="19789"/>
          <a:stretch/>
        </p:blipFill>
        <p:spPr bwMode="auto">
          <a:xfrm>
            <a:off x="1144838" y="4659263"/>
            <a:ext cx="4984323" cy="56993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125081" y="3501008"/>
            <a:ext cx="4035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But-1-ino o 1-Butino</a:t>
            </a:r>
            <a:endParaRPr lang="es-ES" sz="2800" dirty="0"/>
          </a:p>
        </p:txBody>
      </p:sp>
      <p:sp>
        <p:nvSpPr>
          <p:cNvPr id="5" name="4 Rectángulo"/>
          <p:cNvSpPr/>
          <p:nvPr/>
        </p:nvSpPr>
        <p:spPr>
          <a:xfrm>
            <a:off x="1144838" y="5426060"/>
            <a:ext cx="40799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But-2-eno o 2-Buteno</a:t>
            </a:r>
            <a:endParaRPr lang="es-ES" sz="2800" dirty="0"/>
          </a:p>
        </p:txBody>
      </p:sp>
      <p:sp>
        <p:nvSpPr>
          <p:cNvPr id="6" name="5 Rectángulo"/>
          <p:cNvSpPr/>
          <p:nvPr/>
        </p:nvSpPr>
        <p:spPr>
          <a:xfrm>
            <a:off x="323528" y="1196752"/>
            <a:ext cx="850745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Tanto el doble como el triple enlace tienen que ser localizados 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(con un número localizador) ya que pueden ocupar otro lugar en la cadena. 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Los nombres 1-Butino o 2-Buteno ya no están admitidos por la IUPAC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aunque aún se usan bastante.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86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31" t="40153" r="26028" b="34621"/>
          <a:stretch/>
        </p:blipFill>
        <p:spPr bwMode="auto">
          <a:xfrm>
            <a:off x="611560" y="3573015"/>
            <a:ext cx="3672408" cy="148420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2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805" t="40828" r="5555" b="17802"/>
          <a:stretch/>
        </p:blipFill>
        <p:spPr bwMode="auto">
          <a:xfrm>
            <a:off x="4714703" y="3645024"/>
            <a:ext cx="3745729" cy="237626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1043608" y="5426060"/>
            <a:ext cx="30075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2800" b="1" dirty="0" smtClean="0"/>
              <a:t>Metilbut-2-eno</a:t>
            </a:r>
            <a:endParaRPr lang="es-ES" sz="2800" dirty="0"/>
          </a:p>
        </p:txBody>
      </p:sp>
      <p:sp>
        <p:nvSpPr>
          <p:cNvPr id="6" name="5 Rectángulo"/>
          <p:cNvSpPr/>
          <p:nvPr/>
        </p:nvSpPr>
        <p:spPr>
          <a:xfrm>
            <a:off x="4860032" y="6021288"/>
            <a:ext cx="3445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3-Metilpent-2-eno</a:t>
            </a:r>
            <a:endParaRPr lang="es-ES" sz="2800" dirty="0"/>
          </a:p>
        </p:txBody>
      </p:sp>
      <p:sp>
        <p:nvSpPr>
          <p:cNvPr id="7" name="6 Rectángulo"/>
          <p:cNvSpPr/>
          <p:nvPr/>
        </p:nvSpPr>
        <p:spPr>
          <a:xfrm>
            <a:off x="251520" y="764704"/>
            <a:ext cx="8584401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Aunque se parecen los dos compuestos se nombran de manera diferente.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el metilbut-2-eno no hay que localizar al radical alquílico porque no tiene 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tro lugar donde pueda estar.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del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3-Metilpent-2-eno la cadena más larga es de cinco átomos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carbono por 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 que es el radical metilo el que está unido al carbono 3.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cadena se empieza a numerar desde la derecha </a:t>
            </a:r>
            <a:r>
              <a:rPr lang="es-ES_tradnl" b="1" dirty="0" smtClean="0">
                <a:latin typeface="Arial" panose="020B0604020202020204" pitchFamily="34" charset="0"/>
                <a:cs typeface="Arial" panose="020B0604020202020204" pitchFamily="34" charset="0"/>
              </a:rPr>
              <a:t>porque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así el número</a:t>
            </a: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localizador del doble enlace es 2 y no 3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sería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empezara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desde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abajo</a:t>
            </a: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058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9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0" t="44622" r="38076" b="12743"/>
          <a:stretch/>
        </p:blipFill>
        <p:spPr bwMode="auto">
          <a:xfrm>
            <a:off x="323528" y="2996952"/>
            <a:ext cx="4188209" cy="274500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10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65" t="22690" r="50279" b="40032"/>
          <a:stretch/>
        </p:blipFill>
        <p:spPr bwMode="auto">
          <a:xfrm>
            <a:off x="4716016" y="2492896"/>
            <a:ext cx="3888432" cy="264920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3275856" y="5115727"/>
            <a:ext cx="5559425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tabLst>
                <a:tab pos="209232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tabLst>
                <a:tab pos="209232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tabLst>
                <a:tab pos="209232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tabLst>
                <a:tab pos="209232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tabLst>
                <a:tab pos="209232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09232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09232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09232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092325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indent="450850"/>
            <a:r>
              <a:rPr lang="es-ES" sz="2800" b="1" dirty="0" smtClean="0">
                <a:latin typeface="+mj-lt"/>
              </a:rPr>
              <a:t>(</a:t>
            </a:r>
            <a:r>
              <a:rPr lang="es-ES" sz="2800" b="1" dirty="0" err="1" smtClean="0">
                <a:latin typeface="+mj-lt"/>
              </a:rPr>
              <a:t>Dimetiletil</a:t>
            </a:r>
            <a:r>
              <a:rPr lang="es-ES" sz="2800" b="1" dirty="0" smtClean="0">
                <a:latin typeface="+mj-lt"/>
              </a:rPr>
              <a:t>)but-1-en-3-ino</a:t>
            </a:r>
          </a:p>
          <a:p>
            <a:pPr indent="450850"/>
            <a:r>
              <a:rPr lang="es-ES" sz="2800" b="1" i="1" dirty="0" smtClean="0">
                <a:latin typeface="+mj-lt"/>
              </a:rPr>
              <a:t>Terc-</a:t>
            </a:r>
            <a:r>
              <a:rPr lang="es-ES" sz="2800" b="1" dirty="0" smtClean="0">
                <a:latin typeface="+mj-lt"/>
              </a:rPr>
              <a:t>butilbut-1-en-3-ino</a:t>
            </a:r>
            <a:endParaRPr lang="es-ES" sz="2800" b="1" dirty="0">
              <a:latin typeface="+mj-lt"/>
            </a:endParaRPr>
          </a:p>
          <a:p>
            <a:pPr indent="450850"/>
            <a:endParaRPr lang="es-ES" sz="2800" b="1" dirty="0">
              <a:latin typeface="+mj-lt"/>
            </a:endParaRPr>
          </a:p>
          <a:p>
            <a:pPr lvl="0" indent="450850"/>
            <a:endParaRPr kumimoji="0" lang="es-ES" altLang="es-E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2" name="1 Rectángulo"/>
          <p:cNvSpPr/>
          <p:nvPr/>
        </p:nvSpPr>
        <p:spPr>
          <a:xfrm>
            <a:off x="184006" y="2015842"/>
            <a:ext cx="470032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s-ES" sz="2800" b="1" dirty="0">
                <a:ea typeface="Calibri" pitchFamily="34" charset="0"/>
                <a:cs typeface="Times New Roman" pitchFamily="18" charset="0"/>
              </a:rPr>
              <a:t>(</a:t>
            </a:r>
            <a:r>
              <a:rPr lang="en-US" altLang="es-ES" sz="2800" b="1" dirty="0" err="1">
                <a:ea typeface="Calibri" pitchFamily="34" charset="0"/>
                <a:cs typeface="Times New Roman" pitchFamily="18" charset="0"/>
              </a:rPr>
              <a:t>Metiletil</a:t>
            </a:r>
            <a:r>
              <a:rPr lang="en-US" altLang="es-ES" sz="2800" b="1" dirty="0">
                <a:ea typeface="Calibri" pitchFamily="34" charset="0"/>
                <a:cs typeface="Times New Roman" pitchFamily="18" charset="0"/>
              </a:rPr>
              <a:t>)buta-1,3-dieno</a:t>
            </a:r>
            <a:endParaRPr lang="es-ES" altLang="es-ES" sz="2800" dirty="0"/>
          </a:p>
          <a:p>
            <a:pPr lvl="0"/>
            <a:r>
              <a:rPr lang="en-US" altLang="es-ES" sz="2800" b="1" dirty="0" smtClean="0">
                <a:ea typeface="Calibri" pitchFamily="34" charset="0"/>
                <a:cs typeface="Times New Roman" pitchFamily="18" charset="0"/>
              </a:rPr>
              <a:t>Isopropilbuta-1,3-dieno</a:t>
            </a:r>
          </a:p>
          <a:p>
            <a:pPr lvl="0"/>
            <a:endParaRPr lang="es-ES" altLang="es-ES" sz="2800" dirty="0"/>
          </a:p>
          <a:p>
            <a:endParaRPr lang="es-ES" sz="2800" dirty="0"/>
          </a:p>
        </p:txBody>
      </p:sp>
      <p:sp>
        <p:nvSpPr>
          <p:cNvPr id="4" name="3 Rectángulo"/>
          <p:cNvSpPr/>
          <p:nvPr/>
        </p:nvSpPr>
        <p:spPr>
          <a:xfrm>
            <a:off x="467544" y="836712"/>
            <a:ext cx="80714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Estos radicales se pueden nombrar con su nombre sistemático que van</a:t>
            </a:r>
          </a:p>
          <a:p>
            <a:pPr lvl="0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ntre paréntesis o con el nombre vulgar (que no llevan paréntesis)</a:t>
            </a:r>
            <a:endParaRPr lang="es-E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37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9" t="41843" r="41591" b="33086"/>
          <a:stretch/>
        </p:blipFill>
        <p:spPr bwMode="auto">
          <a:xfrm>
            <a:off x="3399693" y="980728"/>
            <a:ext cx="3793733" cy="14122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2 Imagen"/>
          <p:cNvPicPr/>
          <p:nvPr/>
        </p:nvPicPr>
        <p:blipFill rotWithShape="1">
          <a:blip r:embed="rId3"/>
          <a:srcRect l="12307" t="26870" r="15875" b="47651"/>
          <a:stretch/>
        </p:blipFill>
        <p:spPr bwMode="auto">
          <a:xfrm>
            <a:off x="3491880" y="2857605"/>
            <a:ext cx="4955654" cy="141223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89444" y="980728"/>
            <a:ext cx="1598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/>
              <a:t>Metilbutino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531215" y="2857605"/>
            <a:ext cx="28584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4-Metilpenta-1,3-dieno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531215" y="4797152"/>
            <a:ext cx="15925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1" dirty="0" err="1" smtClean="0"/>
              <a:t>Butatrieno</a:t>
            </a:r>
            <a:endParaRPr lang="es-ES" dirty="0"/>
          </a:p>
        </p:txBody>
      </p:sp>
      <p:pic>
        <p:nvPicPr>
          <p:cNvPr id="7" name="6 Imagen"/>
          <p:cNvPicPr/>
          <p:nvPr/>
        </p:nvPicPr>
        <p:blipFill rotWithShape="1">
          <a:blip r:embed="rId4"/>
          <a:srcRect l="8262" t="53951" r="40458" b="36444"/>
          <a:stretch/>
        </p:blipFill>
        <p:spPr bwMode="auto">
          <a:xfrm>
            <a:off x="2771800" y="4797152"/>
            <a:ext cx="3452912" cy="5883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4749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39552" y="1052736"/>
            <a:ext cx="2568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/>
              <a:t>Tetrametilhex-3-ino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49810" y="2706553"/>
            <a:ext cx="1207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 err="1"/>
              <a:t>Propen</a:t>
            </a:r>
            <a:r>
              <a:rPr lang="en-US" b="1" dirty="0"/>
              <a:t>o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483285" y="3873685"/>
            <a:ext cx="1340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But-2-eno</a:t>
            </a:r>
            <a:endParaRPr lang="es-ES" dirty="0"/>
          </a:p>
        </p:txBody>
      </p:sp>
      <p:sp>
        <p:nvSpPr>
          <p:cNvPr id="5" name="4 Rectángulo"/>
          <p:cNvSpPr/>
          <p:nvPr/>
        </p:nvSpPr>
        <p:spPr>
          <a:xfrm>
            <a:off x="461456" y="5296341"/>
            <a:ext cx="33473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3,3-Dimetilpent-1-en-4-ino</a:t>
            </a:r>
            <a:r>
              <a:rPr lang="en-US" dirty="0"/>
              <a:t> </a:t>
            </a:r>
            <a:endParaRPr lang="es-ES" dirty="0"/>
          </a:p>
        </p:txBody>
      </p:sp>
      <p:pic>
        <p:nvPicPr>
          <p:cNvPr id="6" name="5 Imagen"/>
          <p:cNvPicPr/>
          <p:nvPr/>
        </p:nvPicPr>
        <p:blipFill rotWithShape="1">
          <a:blip r:embed="rId2"/>
          <a:srcRect l="4672" t="40010" r="25999" b="18590"/>
          <a:stretch/>
        </p:blipFill>
        <p:spPr bwMode="auto">
          <a:xfrm>
            <a:off x="3923928" y="476672"/>
            <a:ext cx="3890010" cy="174244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6 Imagen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4" t="39459" r="48500" b="50981"/>
          <a:stretch/>
        </p:blipFill>
        <p:spPr bwMode="auto">
          <a:xfrm>
            <a:off x="3923928" y="2780928"/>
            <a:ext cx="2618740" cy="40195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2 Imagen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7" t="70613" r="33469" b="19789"/>
          <a:stretch/>
        </p:blipFill>
        <p:spPr bwMode="auto">
          <a:xfrm>
            <a:off x="3909369" y="3789040"/>
            <a:ext cx="3013710" cy="3867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8 Imagen"/>
          <p:cNvPicPr/>
          <p:nvPr/>
        </p:nvPicPr>
        <p:blipFill rotWithShape="1">
          <a:blip r:embed="rId5"/>
          <a:srcRect l="4662" t="27117" r="37499" b="30514"/>
          <a:stretch/>
        </p:blipFill>
        <p:spPr bwMode="auto">
          <a:xfrm>
            <a:off x="3995936" y="4590420"/>
            <a:ext cx="3241675" cy="178117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10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308</TotalTime>
  <Words>380</Words>
  <Application>Microsoft Office PowerPoint</Application>
  <PresentationFormat>Presentación en pantalla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Mirador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CAM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Luis Rubio</dc:creator>
  <cp:lastModifiedBy>JoséLuis</cp:lastModifiedBy>
  <cp:revision>34</cp:revision>
  <dcterms:created xsi:type="dcterms:W3CDTF">2020-04-12T10:52:58Z</dcterms:created>
  <dcterms:modified xsi:type="dcterms:W3CDTF">2020-04-26T19:03:50Z</dcterms:modified>
</cp:coreProperties>
</file>