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3" r:id="rId3"/>
    <p:sldId id="260" r:id="rId4"/>
    <p:sldId id="261" r:id="rId5"/>
    <p:sldId id="262" r:id="rId6"/>
    <p:sldId id="263" r:id="rId7"/>
    <p:sldId id="264" r:id="rId8"/>
    <p:sldId id="266" r:id="rId9"/>
    <p:sldId id="267" r:id="rId10"/>
    <p:sldId id="269" r:id="rId11"/>
    <p:sldId id="270" r:id="rId12"/>
    <p:sldId id="272" r:id="rId13"/>
    <p:sldId id="274" r:id="rId14"/>
    <p:sldId id="275" r:id="rId15"/>
    <p:sldId id="276" r:id="rId16"/>
    <p:sldId id="279" r:id="rId17"/>
    <p:sldId id="277" r:id="rId18"/>
    <p:sldId id="282" r:id="rId19"/>
    <p:sldId id="281" r:id="rId20"/>
    <p:sldId id="283" r:id="rId21"/>
    <p:sldId id="285" r:id="rId22"/>
    <p:sldId id="286" r:id="rId23"/>
    <p:sldId id="288" r:id="rId2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39EA3-8722-4DB4-8696-62789D622DB6}" type="datetimeFigureOut">
              <a:rPr lang="es-ES" smtClean="0"/>
              <a:t>26/04/2020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FABF-DB4E-4F3F-B7C6-17DA15BF56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99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39EA3-8722-4DB4-8696-62789D622DB6}" type="datetimeFigureOut">
              <a:rPr lang="es-ES" smtClean="0"/>
              <a:t>26/04/2020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FABF-DB4E-4F3F-B7C6-17DA15BF56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608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39EA3-8722-4DB4-8696-62789D622DB6}" type="datetimeFigureOut">
              <a:rPr lang="es-ES" smtClean="0"/>
              <a:t>26/04/2020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FABF-DB4E-4F3F-B7C6-17DA15BF56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8279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39EA3-8722-4DB4-8696-62789D622DB6}" type="datetimeFigureOut">
              <a:rPr lang="es-ES" smtClean="0"/>
              <a:t>26/04/2020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FABF-DB4E-4F3F-B7C6-17DA15BF56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333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39EA3-8722-4DB4-8696-62789D622DB6}" type="datetimeFigureOut">
              <a:rPr lang="es-ES" smtClean="0"/>
              <a:t>26/04/2020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FABF-DB4E-4F3F-B7C6-17DA15BF56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6402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39EA3-8722-4DB4-8696-62789D622DB6}" type="datetimeFigureOut">
              <a:rPr lang="es-ES" smtClean="0"/>
              <a:t>26/04/2020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FABF-DB4E-4F3F-B7C6-17DA15BF56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1949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39EA3-8722-4DB4-8696-62789D622DB6}" type="datetimeFigureOut">
              <a:rPr lang="es-ES" smtClean="0"/>
              <a:t>26/04/2020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FABF-DB4E-4F3F-B7C6-17DA15BF56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41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39EA3-8722-4DB4-8696-62789D622DB6}" type="datetimeFigureOut">
              <a:rPr lang="es-ES" smtClean="0"/>
              <a:t>26/04/2020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FABF-DB4E-4F3F-B7C6-17DA15BF56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91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39EA3-8722-4DB4-8696-62789D622DB6}" type="datetimeFigureOut">
              <a:rPr lang="es-ES" smtClean="0"/>
              <a:t>26/04/2020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FABF-DB4E-4F3F-B7C6-17DA15BF56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15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39EA3-8722-4DB4-8696-62789D622DB6}" type="datetimeFigureOut">
              <a:rPr lang="es-ES" smtClean="0"/>
              <a:t>26/04/2020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FABF-DB4E-4F3F-B7C6-17DA15BF56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581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39EA3-8722-4DB4-8696-62789D622DB6}" type="datetimeFigureOut">
              <a:rPr lang="es-ES" smtClean="0"/>
              <a:t>26/04/2020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FABF-DB4E-4F3F-B7C6-17DA15BF56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88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39EA3-8722-4DB4-8696-62789D622DB6}" type="datetimeFigureOut">
              <a:rPr lang="es-ES" smtClean="0"/>
              <a:t>26/04/2020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1FABF-DB4E-4F3F-B7C6-17DA15BF56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8439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11560" y="1905506"/>
            <a:ext cx="777686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4400" b="1" dirty="0"/>
              <a:t>FORMULACIÓN  Y NOMENCLATURA </a:t>
            </a:r>
            <a:r>
              <a:rPr lang="es-ES" sz="4400" b="1" dirty="0" smtClean="0"/>
              <a:t>ORGÁNICA</a:t>
            </a:r>
          </a:p>
          <a:p>
            <a:pPr algn="ctr"/>
            <a:endParaRPr lang="es-ES" sz="4400" dirty="0"/>
          </a:p>
          <a:p>
            <a:pPr algn="ctr"/>
            <a:r>
              <a:rPr lang="es-ES" sz="4400" b="1" dirty="0"/>
              <a:t>HIDROCARBUROS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21050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301"/>
          <a:stretch/>
        </p:blipFill>
        <p:spPr bwMode="auto">
          <a:xfrm>
            <a:off x="1403648" y="2795717"/>
            <a:ext cx="6552728" cy="1940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390"/>
          <a:stretch/>
        </p:blipFill>
        <p:spPr bwMode="auto">
          <a:xfrm>
            <a:off x="1187624" y="4735773"/>
            <a:ext cx="6552728" cy="1033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608611" y="620688"/>
            <a:ext cx="814280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- Se trata de un </a:t>
            </a:r>
            <a:r>
              <a:rPr lang="es-ES" dirty="0" err="1" smtClean="0"/>
              <a:t>alqueno</a:t>
            </a:r>
            <a:r>
              <a:rPr lang="es-ES" dirty="0" smtClean="0"/>
              <a:t> por tanto el doble enlace necesariamente debe estar en la </a:t>
            </a:r>
          </a:p>
          <a:p>
            <a:r>
              <a:rPr lang="es-ES" dirty="0"/>
              <a:t>c</a:t>
            </a:r>
            <a:r>
              <a:rPr lang="es-ES" dirty="0" smtClean="0"/>
              <a:t>adena principal que es de 5 carbonos, aunque haya otra más larga de 6 átomos de </a:t>
            </a:r>
          </a:p>
          <a:p>
            <a:r>
              <a:rPr lang="es-ES" dirty="0"/>
              <a:t>c</a:t>
            </a:r>
            <a:r>
              <a:rPr lang="es-ES" dirty="0" smtClean="0"/>
              <a:t>arbono.</a:t>
            </a:r>
          </a:p>
          <a:p>
            <a:r>
              <a:rPr lang="es-ES" dirty="0" smtClean="0"/>
              <a:t>- La cadena se empieza a numerar por la derecha porque el doble enlace tiene su número localizador más bajo empezando a contar por dicho extremo.</a:t>
            </a:r>
          </a:p>
          <a:p>
            <a:r>
              <a:rPr lang="es-ES" dirty="0" smtClean="0"/>
              <a:t>-  Como tiene prioridad el doble enlace sobre el radical da lo mismo en qué sitio está unido a la cadena, en este caso el carbono 1 sería siempre el de la derecha.</a:t>
            </a:r>
          </a:p>
        </p:txBody>
      </p:sp>
    </p:spTree>
    <p:extLst>
      <p:ext uri="{BB962C8B-B14F-4D97-AF65-F5344CB8AC3E}">
        <p14:creationId xmlns:p14="http://schemas.microsoft.com/office/powerpoint/2010/main" val="415222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557"/>
          <a:stretch/>
        </p:blipFill>
        <p:spPr bwMode="auto">
          <a:xfrm>
            <a:off x="1501015" y="2898452"/>
            <a:ext cx="6311345" cy="204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585286" y="1220852"/>
            <a:ext cx="81428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 smtClean="0"/>
              <a:t>Se trata de un </a:t>
            </a:r>
            <a:r>
              <a:rPr lang="es-ES" dirty="0" err="1" smtClean="0"/>
              <a:t>alquino</a:t>
            </a:r>
            <a:r>
              <a:rPr lang="es-ES" dirty="0" smtClean="0"/>
              <a:t> por tanto el triple enlace tiene prioridad sobre el radical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La cadena principal se empieza a numerar por la izquierda porque de ese modo el triple enlace tiene su número localizador más bajo  que  si se empieza por el otro extremo.</a:t>
            </a:r>
          </a:p>
        </p:txBody>
      </p:sp>
    </p:spTree>
    <p:extLst>
      <p:ext uri="{BB962C8B-B14F-4D97-AF65-F5344CB8AC3E}">
        <p14:creationId xmlns:p14="http://schemas.microsoft.com/office/powerpoint/2010/main" val="127649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780"/>
          <a:stretch/>
        </p:blipFill>
        <p:spPr bwMode="auto">
          <a:xfrm>
            <a:off x="1501015" y="2898452"/>
            <a:ext cx="6311345" cy="189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03"/>
          <a:stretch/>
        </p:blipFill>
        <p:spPr bwMode="auto">
          <a:xfrm>
            <a:off x="827584" y="5013176"/>
            <a:ext cx="6311345" cy="885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585286" y="1220852"/>
            <a:ext cx="81428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 smtClean="0"/>
              <a:t>Se trata de un </a:t>
            </a:r>
            <a:r>
              <a:rPr lang="es-ES" dirty="0" err="1" smtClean="0"/>
              <a:t>alquino</a:t>
            </a:r>
            <a:r>
              <a:rPr lang="es-ES" dirty="0" smtClean="0"/>
              <a:t> por tanto el triple enlace tiene prioridad sobre el radical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La cadena principal se empieza a numerar por la izquierda porque de ese modo el triple enlace tiene su número localizador más bajo  que  si se empieza por el otro extremo.</a:t>
            </a:r>
          </a:p>
        </p:txBody>
      </p:sp>
    </p:spTree>
    <p:extLst>
      <p:ext uri="{BB962C8B-B14F-4D97-AF65-F5344CB8AC3E}">
        <p14:creationId xmlns:p14="http://schemas.microsoft.com/office/powerpoint/2010/main" val="177655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11560" y="1412776"/>
            <a:ext cx="777686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4400" b="1" dirty="0"/>
              <a:t>FORMULACIÓN  </a:t>
            </a:r>
            <a:endParaRPr lang="es-ES" sz="4400" b="1" dirty="0" smtClean="0"/>
          </a:p>
          <a:p>
            <a:pPr algn="ctr"/>
            <a:endParaRPr lang="es-ES" sz="4400" b="1" dirty="0"/>
          </a:p>
          <a:p>
            <a:pPr algn="ctr"/>
            <a:r>
              <a:rPr lang="es-ES" sz="4400" b="1" dirty="0" smtClean="0"/>
              <a:t>de</a:t>
            </a:r>
          </a:p>
          <a:p>
            <a:pPr algn="ctr"/>
            <a:endParaRPr lang="es-ES" sz="4400" dirty="0"/>
          </a:p>
          <a:p>
            <a:pPr algn="ctr"/>
            <a:r>
              <a:rPr lang="es-ES" sz="4400" b="1" dirty="0"/>
              <a:t>HIDROCARBUROS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123439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8" b="76351"/>
          <a:stretch/>
        </p:blipFill>
        <p:spPr bwMode="auto">
          <a:xfrm>
            <a:off x="1323832" y="3212976"/>
            <a:ext cx="4906297" cy="717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323528" y="1268758"/>
            <a:ext cx="870866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 comienza poniendo el esqueleto de la cadena principal y a continuación los radicales</a:t>
            </a:r>
          </a:p>
          <a:p>
            <a:r>
              <a:rPr lang="es-ES" dirty="0"/>
              <a:t>y</a:t>
            </a:r>
            <a:r>
              <a:rPr lang="es-ES" dirty="0" smtClean="0"/>
              <a:t> dobles o triples enlaces, por último se completa con un número de átomos de hidrógeno </a:t>
            </a:r>
          </a:p>
          <a:p>
            <a:r>
              <a:rPr lang="es-ES" dirty="0" smtClean="0"/>
              <a:t>unidos a cada carbono de tal manera que junto con los enlaces C-C sumen cuatro en total,</a:t>
            </a:r>
          </a:p>
          <a:p>
            <a:r>
              <a:rPr lang="es-ES" dirty="0" smtClean="0"/>
              <a:t>que es la valencia  del carbono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8528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8"/>
          <a:stretch/>
        </p:blipFill>
        <p:spPr bwMode="auto">
          <a:xfrm>
            <a:off x="1323832" y="3212976"/>
            <a:ext cx="4906297" cy="3034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323528" y="1268758"/>
            <a:ext cx="870866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 comienza poniendo el esqueleto de la cadena principal y a continuación los radicales</a:t>
            </a:r>
          </a:p>
          <a:p>
            <a:r>
              <a:rPr lang="es-ES" dirty="0"/>
              <a:t>y</a:t>
            </a:r>
            <a:r>
              <a:rPr lang="es-ES" dirty="0" smtClean="0"/>
              <a:t> dobles o triples enlaces, por último se completa con un número de átomos de hidrógeno </a:t>
            </a:r>
          </a:p>
          <a:p>
            <a:r>
              <a:rPr lang="es-ES" dirty="0" smtClean="0"/>
              <a:t>unidos a cada carbono de tal manera que junto con los enlaces C-C sumen cuatro en total,</a:t>
            </a:r>
          </a:p>
          <a:p>
            <a:r>
              <a:rPr lang="es-ES" dirty="0" smtClean="0"/>
              <a:t>que es la valencia  del carbono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560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5" b="75535"/>
          <a:stretch/>
        </p:blipFill>
        <p:spPr bwMode="auto">
          <a:xfrm>
            <a:off x="1157288" y="2347914"/>
            <a:ext cx="7449028" cy="88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623038" y="620687"/>
            <a:ext cx="846359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- El prefijo </a:t>
            </a:r>
            <a:r>
              <a:rPr lang="es-ES" dirty="0" err="1" smtClean="0"/>
              <a:t>hept</a:t>
            </a:r>
            <a:r>
              <a:rPr lang="es-ES" dirty="0" smtClean="0"/>
              <a:t>-  indica que la cadena principal tiene 7 carbonos.</a:t>
            </a:r>
          </a:p>
          <a:p>
            <a:r>
              <a:rPr lang="es-ES" dirty="0" smtClean="0"/>
              <a:t>- El sufijo  -</a:t>
            </a:r>
            <a:r>
              <a:rPr lang="es-ES" dirty="0" err="1" smtClean="0"/>
              <a:t>eno</a:t>
            </a:r>
            <a:r>
              <a:rPr lang="es-ES" dirty="0" smtClean="0"/>
              <a:t> precedido del 2 indica que el enlace carbono-carbono número 2,</a:t>
            </a:r>
          </a:p>
          <a:p>
            <a:r>
              <a:rPr lang="es-ES" dirty="0"/>
              <a:t>e</a:t>
            </a:r>
            <a:r>
              <a:rPr lang="es-ES" dirty="0" smtClean="0"/>
              <a:t>s decir, el que está entre los carbonos 2 y 3 es un doble enlace C=C. </a:t>
            </a:r>
          </a:p>
          <a:p>
            <a:r>
              <a:rPr lang="es-ES" dirty="0" smtClean="0"/>
              <a:t>- Los radicales se unen a los carbonos que corresponden a su número localizador en la </a:t>
            </a:r>
          </a:p>
          <a:p>
            <a:r>
              <a:rPr lang="es-ES" dirty="0" smtClean="0"/>
              <a:t>cadena principal.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2791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9" b="77655"/>
          <a:stretch/>
        </p:blipFill>
        <p:spPr bwMode="auto">
          <a:xfrm>
            <a:off x="1160060" y="2347914"/>
            <a:ext cx="7446256" cy="804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623038" y="620687"/>
            <a:ext cx="846359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- El prefijo </a:t>
            </a:r>
            <a:r>
              <a:rPr lang="es-ES" dirty="0" err="1" smtClean="0"/>
              <a:t>hept</a:t>
            </a:r>
            <a:r>
              <a:rPr lang="es-ES" dirty="0" smtClean="0"/>
              <a:t>-  indica que la cadena principal tiene 7 carbonos.</a:t>
            </a:r>
          </a:p>
          <a:p>
            <a:r>
              <a:rPr lang="es-ES" dirty="0" smtClean="0"/>
              <a:t>- El sufijo  -</a:t>
            </a:r>
            <a:r>
              <a:rPr lang="es-ES" dirty="0" err="1" smtClean="0"/>
              <a:t>eno</a:t>
            </a:r>
            <a:r>
              <a:rPr lang="es-ES" dirty="0" smtClean="0"/>
              <a:t> precedido del 2 indica que el enlace carbono-carbono número 2,</a:t>
            </a:r>
          </a:p>
          <a:p>
            <a:r>
              <a:rPr lang="es-ES" dirty="0"/>
              <a:t>e</a:t>
            </a:r>
            <a:r>
              <a:rPr lang="es-ES" dirty="0" smtClean="0"/>
              <a:t>s decir, el que está entre los carbonos 2 y 3 es un doble enlace C=C. </a:t>
            </a:r>
          </a:p>
          <a:p>
            <a:r>
              <a:rPr lang="es-ES" dirty="0" smtClean="0"/>
              <a:t>- Los radicales se unen a los carbonos que corresponden a su número localizador en la </a:t>
            </a:r>
          </a:p>
          <a:p>
            <a:r>
              <a:rPr lang="es-ES" dirty="0" smtClean="0"/>
              <a:t>cadena principal.</a:t>
            </a:r>
            <a:endParaRPr lang="es-ES" dirty="0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117" y="3501008"/>
            <a:ext cx="639127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079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33522"/>
            <a:ext cx="4630717" cy="665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1043608" y="836712"/>
            <a:ext cx="80139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- Los hidrocarburos cíclicos suelen simbolizarse con su fórmula geométrica la parte </a:t>
            </a:r>
          </a:p>
          <a:p>
            <a:r>
              <a:rPr lang="es-ES" dirty="0"/>
              <a:t>c</a:t>
            </a:r>
            <a:r>
              <a:rPr lang="es-ES" dirty="0" smtClean="0"/>
              <a:t>íclica y los radicales alicíclicos con la fórmula </a:t>
            </a:r>
            <a:r>
              <a:rPr lang="es-ES" dirty="0" err="1" smtClean="0"/>
              <a:t>semidesarrollada</a:t>
            </a:r>
            <a:r>
              <a:rPr lang="es-ES" dirty="0" smtClean="0"/>
              <a:t>.</a:t>
            </a:r>
          </a:p>
          <a:p>
            <a:r>
              <a:rPr lang="es-ES" dirty="0" smtClean="0"/>
              <a:t>- En este caso es indistinto el lugar en el que situemos el radical etilo.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9941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43331"/>
          <a:stretch/>
        </p:blipFill>
        <p:spPr bwMode="auto">
          <a:xfrm>
            <a:off x="6156176" y="2420888"/>
            <a:ext cx="1431452" cy="1846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33522"/>
            <a:ext cx="4630717" cy="665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1043608" y="836712"/>
            <a:ext cx="80139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- Los hidrocarburos cíclicos suelen simbolizarse con su fórmula geométrica la parte </a:t>
            </a:r>
          </a:p>
          <a:p>
            <a:r>
              <a:rPr lang="es-ES" dirty="0"/>
              <a:t>c</a:t>
            </a:r>
            <a:r>
              <a:rPr lang="es-ES" dirty="0" smtClean="0"/>
              <a:t>íclica y los radicales alicíclicos con la fórmula </a:t>
            </a:r>
            <a:r>
              <a:rPr lang="es-ES" dirty="0" err="1" smtClean="0"/>
              <a:t>semidesarrollada</a:t>
            </a:r>
            <a:r>
              <a:rPr lang="es-ES" dirty="0" smtClean="0"/>
              <a:t>.</a:t>
            </a:r>
          </a:p>
          <a:p>
            <a:r>
              <a:rPr lang="es-ES" dirty="0" smtClean="0"/>
              <a:t>- En este caso es indistinto el lugar en el que situemos el radical etilo.</a:t>
            </a:r>
            <a:endParaRPr lang="es-E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56" r="50000"/>
          <a:stretch/>
        </p:blipFill>
        <p:spPr bwMode="auto">
          <a:xfrm>
            <a:off x="4067944" y="4005064"/>
            <a:ext cx="2422623" cy="2323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659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11560" y="1905506"/>
            <a:ext cx="777686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4400" b="1" dirty="0" smtClean="0"/>
              <a:t>NOMENCLATURA</a:t>
            </a:r>
          </a:p>
          <a:p>
            <a:pPr algn="ctr"/>
            <a:r>
              <a:rPr lang="es-ES" sz="4400" b="1" dirty="0" smtClean="0"/>
              <a:t>de</a:t>
            </a:r>
            <a:endParaRPr lang="es-ES" sz="4400" dirty="0"/>
          </a:p>
          <a:p>
            <a:pPr algn="ctr"/>
            <a:r>
              <a:rPr lang="es-ES" sz="4400" b="1" dirty="0"/>
              <a:t>HIDROCARBUROS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8178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708920"/>
            <a:ext cx="4370332" cy="69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395536" y="836712"/>
            <a:ext cx="811613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- Vemos que está bien nombrado porque aunque el radical etilo está unido al cuarto </a:t>
            </a:r>
          </a:p>
          <a:p>
            <a:r>
              <a:rPr lang="es-ES" dirty="0" smtClean="0"/>
              <a:t>carbono empezando por el otro extremo tiene prioridad el triple enlace.</a:t>
            </a:r>
          </a:p>
          <a:p>
            <a:r>
              <a:rPr lang="es-ES" dirty="0" smtClean="0"/>
              <a:t>- Los átomos de carbono que están unidos mediante un triple enlace en carbonos</a:t>
            </a:r>
          </a:p>
          <a:p>
            <a:r>
              <a:rPr lang="es-ES" dirty="0" smtClean="0"/>
              <a:t>no terminales no tienen átomos de hidrógeno ni radicales unidos a ellos.</a:t>
            </a:r>
          </a:p>
          <a:p>
            <a:pPr marL="285750" indent="-285750">
              <a:buFontTx/>
              <a:buChar char="-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885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708920"/>
            <a:ext cx="4370332" cy="69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437112"/>
            <a:ext cx="730567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395536" y="836712"/>
            <a:ext cx="811613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- Vemos que está bien nombrado porque aunque el radical etilo está unido al cuarto </a:t>
            </a:r>
          </a:p>
          <a:p>
            <a:r>
              <a:rPr lang="es-ES" dirty="0" smtClean="0"/>
              <a:t>carbono empezando por el otro extremo tiene prioridad el triple enlace.</a:t>
            </a:r>
          </a:p>
          <a:p>
            <a:r>
              <a:rPr lang="es-ES" dirty="0" smtClean="0"/>
              <a:t>- Los átomos de carbono que están unidos mediante un triple enlace en carbonos</a:t>
            </a:r>
          </a:p>
          <a:p>
            <a:r>
              <a:rPr lang="es-ES" dirty="0" smtClean="0"/>
              <a:t>no terminales no tienen átomos de hidrógeno ni radicales unidos a ellos.</a:t>
            </a:r>
          </a:p>
          <a:p>
            <a:pPr marL="285750" indent="-285750">
              <a:buFontTx/>
              <a:buChar char="-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9783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07" y="1361817"/>
            <a:ext cx="47053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251520" y="404664"/>
            <a:ext cx="8935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 smtClean="0"/>
              <a:t>Este es un compuesto aromático, derivado del benceno. Tiene </a:t>
            </a:r>
            <a:r>
              <a:rPr lang="es-ES" dirty="0"/>
              <a:t>d</a:t>
            </a:r>
            <a:r>
              <a:rPr lang="es-ES" dirty="0" smtClean="0"/>
              <a:t>os radicales en posiciones </a:t>
            </a:r>
          </a:p>
          <a:p>
            <a:r>
              <a:rPr lang="es-ES" dirty="0"/>
              <a:t>o</a:t>
            </a:r>
            <a:r>
              <a:rPr lang="es-ES" dirty="0" smtClean="0"/>
              <a:t>puestas y el otro en cualquiera de las cuatro posiciones restantes.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5222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07" y="1361817"/>
            <a:ext cx="47053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980804"/>
            <a:ext cx="3353410" cy="4328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251520" y="404664"/>
            <a:ext cx="8935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 smtClean="0"/>
              <a:t>Este es un compuesto aromático, derivado del benceno. Tiene </a:t>
            </a:r>
            <a:r>
              <a:rPr lang="es-ES" dirty="0"/>
              <a:t>d</a:t>
            </a:r>
            <a:r>
              <a:rPr lang="es-ES" dirty="0" smtClean="0"/>
              <a:t>os radicales en posiciones </a:t>
            </a:r>
          </a:p>
          <a:p>
            <a:r>
              <a:rPr lang="es-ES" dirty="0"/>
              <a:t>o</a:t>
            </a:r>
            <a:r>
              <a:rPr lang="es-ES" dirty="0" smtClean="0"/>
              <a:t>puestas y el otro en cualquiera de las cuatro posiciones restantes. </a:t>
            </a:r>
            <a:endParaRPr lang="es-ES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768" y="2009564"/>
            <a:ext cx="3300901" cy="4299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640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28"/>
          <a:stretch/>
        </p:blipFill>
        <p:spPr bwMode="auto">
          <a:xfrm>
            <a:off x="1020286" y="3573017"/>
            <a:ext cx="7296130" cy="15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043608" y="3861048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1            2           3             4             5          6            7           8            9            10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043608" y="3347700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10          </a:t>
            </a:r>
            <a:r>
              <a:rPr lang="es-ES" dirty="0">
                <a:solidFill>
                  <a:srgbClr val="FF0000"/>
                </a:solidFill>
              </a:rPr>
              <a:t>9</a:t>
            </a:r>
            <a:r>
              <a:rPr lang="es-ES" dirty="0" smtClean="0">
                <a:solidFill>
                  <a:srgbClr val="FF0000"/>
                </a:solidFill>
              </a:rPr>
              <a:t>             </a:t>
            </a:r>
            <a:r>
              <a:rPr lang="es-ES" dirty="0">
                <a:solidFill>
                  <a:srgbClr val="FF0000"/>
                </a:solidFill>
              </a:rPr>
              <a:t>8</a:t>
            </a:r>
            <a:r>
              <a:rPr lang="es-ES" dirty="0" smtClean="0">
                <a:solidFill>
                  <a:srgbClr val="FF0000"/>
                </a:solidFill>
              </a:rPr>
              <a:t>           </a:t>
            </a:r>
            <a:r>
              <a:rPr lang="es-ES" dirty="0">
                <a:solidFill>
                  <a:srgbClr val="FF0000"/>
                </a:solidFill>
              </a:rPr>
              <a:t>7</a:t>
            </a:r>
            <a:r>
              <a:rPr lang="es-ES" dirty="0" smtClean="0">
                <a:solidFill>
                  <a:srgbClr val="FF0000"/>
                </a:solidFill>
              </a:rPr>
              <a:t>            </a:t>
            </a:r>
            <a:r>
              <a:rPr lang="es-ES" dirty="0">
                <a:solidFill>
                  <a:srgbClr val="FF0000"/>
                </a:solidFill>
              </a:rPr>
              <a:t>6</a:t>
            </a:r>
            <a:r>
              <a:rPr lang="es-ES" dirty="0" smtClean="0">
                <a:solidFill>
                  <a:srgbClr val="FF0000"/>
                </a:solidFill>
              </a:rPr>
              <a:t>             </a:t>
            </a:r>
            <a:r>
              <a:rPr lang="es-ES" dirty="0">
                <a:solidFill>
                  <a:srgbClr val="FF0000"/>
                </a:solidFill>
              </a:rPr>
              <a:t>5</a:t>
            </a:r>
            <a:r>
              <a:rPr lang="es-ES" dirty="0" smtClean="0">
                <a:solidFill>
                  <a:srgbClr val="FF0000"/>
                </a:solidFill>
              </a:rPr>
              <a:t>          </a:t>
            </a:r>
            <a:r>
              <a:rPr lang="es-ES" dirty="0">
                <a:solidFill>
                  <a:srgbClr val="FF0000"/>
                </a:solidFill>
              </a:rPr>
              <a:t>4</a:t>
            </a:r>
            <a:r>
              <a:rPr lang="es-ES" dirty="0" smtClean="0">
                <a:solidFill>
                  <a:srgbClr val="FF0000"/>
                </a:solidFill>
              </a:rPr>
              <a:t>    </a:t>
            </a:r>
            <a:r>
              <a:rPr lang="es-ES" sz="800" dirty="0" smtClean="0">
                <a:solidFill>
                  <a:srgbClr val="FF0000"/>
                </a:solidFill>
              </a:rPr>
              <a:t> </a:t>
            </a:r>
            <a:r>
              <a:rPr lang="es-ES" dirty="0" smtClean="0">
                <a:solidFill>
                  <a:srgbClr val="FF0000"/>
                </a:solidFill>
              </a:rPr>
              <a:t>        </a:t>
            </a:r>
            <a:r>
              <a:rPr lang="es-ES" dirty="0">
                <a:solidFill>
                  <a:srgbClr val="FF0000"/>
                </a:solidFill>
              </a:rPr>
              <a:t>3</a:t>
            </a:r>
            <a:r>
              <a:rPr lang="es-ES" dirty="0" smtClean="0">
                <a:solidFill>
                  <a:srgbClr val="FF0000"/>
                </a:solidFill>
              </a:rPr>
              <a:t>       </a:t>
            </a:r>
            <a:r>
              <a:rPr lang="es-ES" sz="800" dirty="0" smtClean="0">
                <a:solidFill>
                  <a:srgbClr val="FF0000"/>
                </a:solidFill>
              </a:rPr>
              <a:t> </a:t>
            </a:r>
            <a:r>
              <a:rPr lang="es-ES" dirty="0" smtClean="0">
                <a:solidFill>
                  <a:srgbClr val="FF0000"/>
                </a:solidFill>
              </a:rPr>
              <a:t>   </a:t>
            </a:r>
            <a:r>
              <a:rPr lang="es-ES" dirty="0">
                <a:solidFill>
                  <a:srgbClr val="FF0000"/>
                </a:solidFill>
              </a:rPr>
              <a:t>2</a:t>
            </a:r>
            <a:r>
              <a:rPr lang="es-ES" dirty="0" smtClean="0">
                <a:solidFill>
                  <a:srgbClr val="FF0000"/>
                </a:solidFill>
              </a:rPr>
              <a:t>            1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994688" y="1052736"/>
            <a:ext cx="70567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 smtClean="0"/>
              <a:t>La cadena principal es la horizontal de 10 átomos de carbono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La secuencia de números localizadores de los radicales es  3, 6 y 8 empezando por la izquierda y 3, 5 y 8 por la derecha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El carbono 1 será el del extremo derecho por ser esta secuencia más baja.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Entonces el radical etilo está unido al carbono 3,  el propilo al 5 y el metilo está unido al 8.</a:t>
            </a:r>
          </a:p>
        </p:txBody>
      </p:sp>
    </p:spTree>
    <p:extLst>
      <p:ext uri="{BB962C8B-B14F-4D97-AF65-F5344CB8AC3E}">
        <p14:creationId xmlns:p14="http://schemas.microsoft.com/office/powerpoint/2010/main" val="98731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286" y="3573016"/>
            <a:ext cx="7296130" cy="2425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1043608" y="3347700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10          </a:t>
            </a:r>
            <a:r>
              <a:rPr lang="es-ES" dirty="0">
                <a:solidFill>
                  <a:srgbClr val="FF0000"/>
                </a:solidFill>
              </a:rPr>
              <a:t>9</a:t>
            </a:r>
            <a:r>
              <a:rPr lang="es-ES" dirty="0" smtClean="0">
                <a:solidFill>
                  <a:srgbClr val="FF0000"/>
                </a:solidFill>
              </a:rPr>
              <a:t>             </a:t>
            </a:r>
            <a:r>
              <a:rPr lang="es-ES" dirty="0">
                <a:solidFill>
                  <a:srgbClr val="FF0000"/>
                </a:solidFill>
              </a:rPr>
              <a:t>8</a:t>
            </a:r>
            <a:r>
              <a:rPr lang="es-ES" dirty="0" smtClean="0">
                <a:solidFill>
                  <a:srgbClr val="FF0000"/>
                </a:solidFill>
              </a:rPr>
              <a:t>           </a:t>
            </a:r>
            <a:r>
              <a:rPr lang="es-ES" dirty="0">
                <a:solidFill>
                  <a:srgbClr val="FF0000"/>
                </a:solidFill>
              </a:rPr>
              <a:t>7</a:t>
            </a:r>
            <a:r>
              <a:rPr lang="es-ES" dirty="0" smtClean="0">
                <a:solidFill>
                  <a:srgbClr val="FF0000"/>
                </a:solidFill>
              </a:rPr>
              <a:t>            </a:t>
            </a:r>
            <a:r>
              <a:rPr lang="es-ES" dirty="0">
                <a:solidFill>
                  <a:srgbClr val="FF0000"/>
                </a:solidFill>
              </a:rPr>
              <a:t>6</a:t>
            </a:r>
            <a:r>
              <a:rPr lang="es-ES" dirty="0" smtClean="0">
                <a:solidFill>
                  <a:srgbClr val="FF0000"/>
                </a:solidFill>
              </a:rPr>
              <a:t>             </a:t>
            </a:r>
            <a:r>
              <a:rPr lang="es-ES" dirty="0">
                <a:solidFill>
                  <a:srgbClr val="FF0000"/>
                </a:solidFill>
              </a:rPr>
              <a:t>5</a:t>
            </a:r>
            <a:r>
              <a:rPr lang="es-ES" dirty="0" smtClean="0">
                <a:solidFill>
                  <a:srgbClr val="FF0000"/>
                </a:solidFill>
              </a:rPr>
              <a:t>          </a:t>
            </a:r>
            <a:r>
              <a:rPr lang="es-ES" dirty="0">
                <a:solidFill>
                  <a:srgbClr val="FF0000"/>
                </a:solidFill>
              </a:rPr>
              <a:t>4</a:t>
            </a:r>
            <a:r>
              <a:rPr lang="es-ES" dirty="0" smtClean="0">
                <a:solidFill>
                  <a:srgbClr val="FF0000"/>
                </a:solidFill>
              </a:rPr>
              <a:t>    </a:t>
            </a:r>
            <a:r>
              <a:rPr lang="es-ES" sz="800" dirty="0" smtClean="0">
                <a:solidFill>
                  <a:srgbClr val="FF0000"/>
                </a:solidFill>
              </a:rPr>
              <a:t> </a:t>
            </a:r>
            <a:r>
              <a:rPr lang="es-ES" dirty="0" smtClean="0">
                <a:solidFill>
                  <a:srgbClr val="FF0000"/>
                </a:solidFill>
              </a:rPr>
              <a:t>        </a:t>
            </a:r>
            <a:r>
              <a:rPr lang="es-ES" dirty="0">
                <a:solidFill>
                  <a:srgbClr val="FF0000"/>
                </a:solidFill>
              </a:rPr>
              <a:t>3</a:t>
            </a:r>
            <a:r>
              <a:rPr lang="es-ES" dirty="0" smtClean="0">
                <a:solidFill>
                  <a:srgbClr val="FF0000"/>
                </a:solidFill>
              </a:rPr>
              <a:t>       </a:t>
            </a:r>
            <a:r>
              <a:rPr lang="es-ES" sz="800" dirty="0" smtClean="0">
                <a:solidFill>
                  <a:srgbClr val="FF0000"/>
                </a:solidFill>
              </a:rPr>
              <a:t> </a:t>
            </a:r>
            <a:r>
              <a:rPr lang="es-ES" dirty="0" smtClean="0">
                <a:solidFill>
                  <a:srgbClr val="FF0000"/>
                </a:solidFill>
              </a:rPr>
              <a:t>   </a:t>
            </a:r>
            <a:r>
              <a:rPr lang="es-ES" dirty="0">
                <a:solidFill>
                  <a:srgbClr val="FF0000"/>
                </a:solidFill>
              </a:rPr>
              <a:t>2</a:t>
            </a:r>
            <a:r>
              <a:rPr lang="es-ES" dirty="0" smtClean="0">
                <a:solidFill>
                  <a:srgbClr val="FF0000"/>
                </a:solidFill>
              </a:rPr>
              <a:t>            1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043608" y="3861048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1            2           3             4             5          6            7           8            9            10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994688" y="1052736"/>
            <a:ext cx="70567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 smtClean="0"/>
              <a:t>La cadena principal es la horizontal de 10 átomos de carbono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La secuencia de números localizadores de los radicales es  3, 6 y 8 empezando por la izquierda y 3, 5 y 8 por la derecha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El carbono 1 será el del extremo derecho por ser esta secuencia más baja.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Entonces el radical etilo está unido al carbono 3,  el propilo al 5 y el metilo está unido al 8.</a:t>
            </a:r>
          </a:p>
        </p:txBody>
      </p:sp>
    </p:spTree>
    <p:extLst>
      <p:ext uri="{BB962C8B-B14F-4D97-AF65-F5344CB8AC3E}">
        <p14:creationId xmlns:p14="http://schemas.microsoft.com/office/powerpoint/2010/main" val="136954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815"/>
          <a:stretch/>
        </p:blipFill>
        <p:spPr bwMode="auto">
          <a:xfrm>
            <a:off x="683568" y="2347094"/>
            <a:ext cx="7701450" cy="2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827584" y="1196752"/>
            <a:ext cx="6870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- Como los tres radicales son iguales se pone el prefijo multiplicador </a:t>
            </a:r>
            <a:r>
              <a:rPr lang="es-ES" dirty="0" err="1" smtClean="0"/>
              <a:t>tri</a:t>
            </a:r>
            <a:r>
              <a:rPr lang="es-ES" dirty="0" smtClean="0"/>
              <a:t>-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3050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47094"/>
            <a:ext cx="7701450" cy="3556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827584" y="1196752"/>
            <a:ext cx="6870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- Como los tres radicales son iguales se pone el prefijo multiplicador </a:t>
            </a:r>
            <a:r>
              <a:rPr lang="es-ES" dirty="0" err="1" smtClean="0"/>
              <a:t>tri</a:t>
            </a:r>
            <a:r>
              <a:rPr lang="es-ES" dirty="0" smtClean="0"/>
              <a:t>-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248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39"/>
          <a:stretch/>
        </p:blipFill>
        <p:spPr bwMode="auto">
          <a:xfrm>
            <a:off x="827584" y="2956331"/>
            <a:ext cx="7848872" cy="933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222671" y="980728"/>
            <a:ext cx="88138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- La molécula es simétrica por lo que es indiferente por qué extremo se empiece a numerar</a:t>
            </a:r>
          </a:p>
          <a:p>
            <a:r>
              <a:rPr lang="es-ES" dirty="0"/>
              <a:t>l</a:t>
            </a:r>
            <a:r>
              <a:rPr lang="es-ES" dirty="0" smtClean="0"/>
              <a:t>a cadena carbonada. </a:t>
            </a:r>
          </a:p>
          <a:p>
            <a:r>
              <a:rPr lang="es-ES" dirty="0" smtClean="0"/>
              <a:t>- Los enlaces se numeran de modo que el enlace 1 está entre los átomos de carbono 1 y 2, el enlace 2 está entre los carbonos 2 y 3   y así sucesivamente. 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5235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827584" y="2956331"/>
            <a:ext cx="7848872" cy="1049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222671" y="980728"/>
            <a:ext cx="88138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- La molécula es simétrica por lo que es indiferente por qué extremo se empiece a numerar</a:t>
            </a:r>
          </a:p>
          <a:p>
            <a:r>
              <a:rPr lang="es-ES" dirty="0"/>
              <a:t>l</a:t>
            </a:r>
            <a:r>
              <a:rPr lang="es-ES" dirty="0" smtClean="0"/>
              <a:t>a cadena carbonada. </a:t>
            </a:r>
          </a:p>
          <a:p>
            <a:r>
              <a:rPr lang="es-ES" dirty="0" smtClean="0"/>
              <a:t>- Los enlaces se numeran de modo que el enlace 1 está entre los átomos de carbono 1 y 2, el enlace 2 está entre los carbonos 2 y 3   y así sucesivamente.  </a:t>
            </a:r>
            <a:endParaRPr lang="es-E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9" t="36754" r="35074" b="50000"/>
          <a:stretch/>
        </p:blipFill>
        <p:spPr bwMode="auto">
          <a:xfrm>
            <a:off x="3059832" y="4437112"/>
            <a:ext cx="2880320" cy="666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751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390"/>
          <a:stretch/>
        </p:blipFill>
        <p:spPr bwMode="auto">
          <a:xfrm>
            <a:off x="1403648" y="2795717"/>
            <a:ext cx="6552728" cy="2117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608611" y="620688"/>
            <a:ext cx="814280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- Se trata de un </a:t>
            </a:r>
            <a:r>
              <a:rPr lang="es-ES" dirty="0" err="1" smtClean="0"/>
              <a:t>alqueno</a:t>
            </a:r>
            <a:r>
              <a:rPr lang="es-ES" dirty="0" smtClean="0"/>
              <a:t> por tanto el doble enlace necesariamente debe estar en la </a:t>
            </a:r>
          </a:p>
          <a:p>
            <a:r>
              <a:rPr lang="es-ES" dirty="0"/>
              <a:t>c</a:t>
            </a:r>
            <a:r>
              <a:rPr lang="es-ES" dirty="0" smtClean="0"/>
              <a:t>adena principal que es de 5 carbonos, aunque haya otra más larga de 6 átomos de </a:t>
            </a:r>
          </a:p>
          <a:p>
            <a:r>
              <a:rPr lang="es-ES" dirty="0"/>
              <a:t>c</a:t>
            </a:r>
            <a:r>
              <a:rPr lang="es-ES" dirty="0" smtClean="0"/>
              <a:t>arbono.</a:t>
            </a:r>
          </a:p>
          <a:p>
            <a:r>
              <a:rPr lang="es-ES" dirty="0" smtClean="0"/>
              <a:t>- La cadena se empieza a numerar por la derecha porque el doble enlace tiene su número localizador más bajo empezando a contar por dicho extremo.</a:t>
            </a:r>
          </a:p>
          <a:p>
            <a:r>
              <a:rPr lang="es-ES" dirty="0" smtClean="0"/>
              <a:t>-  Como tiene prioridad el doble enlace sobre el radical da lo mismo en qué sitio está unido a la cadena, en este caso el carbono 1 sería siempre el de la derecha.</a:t>
            </a:r>
          </a:p>
        </p:txBody>
      </p:sp>
    </p:spTree>
    <p:extLst>
      <p:ext uri="{BB962C8B-B14F-4D97-AF65-F5344CB8AC3E}">
        <p14:creationId xmlns:p14="http://schemas.microsoft.com/office/powerpoint/2010/main" val="283111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1107</Words>
  <Application>Microsoft Office PowerPoint</Application>
  <PresentationFormat>Presentación en pantalla (4:3)</PresentationFormat>
  <Paragraphs>81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CAM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Luis Rubio</dc:creator>
  <cp:lastModifiedBy>JoséLuis</cp:lastModifiedBy>
  <cp:revision>18</cp:revision>
  <dcterms:created xsi:type="dcterms:W3CDTF">2020-04-20T15:58:41Z</dcterms:created>
  <dcterms:modified xsi:type="dcterms:W3CDTF">2020-04-26T18:47:22Z</dcterms:modified>
</cp:coreProperties>
</file>