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03" r:id="rId2"/>
    <p:sldId id="706" r:id="rId3"/>
    <p:sldId id="679" r:id="rId4"/>
    <p:sldId id="678" r:id="rId5"/>
    <p:sldId id="680" r:id="rId6"/>
    <p:sldId id="682" r:id="rId7"/>
    <p:sldId id="702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B25"/>
    <a:srgbClr val="72BBDC"/>
    <a:srgbClr val="65B5D9"/>
    <a:srgbClr val="87C5E1"/>
    <a:srgbClr val="99CCFF"/>
    <a:srgbClr val="A7D2FF"/>
    <a:srgbClr val="3366FF"/>
    <a:srgbClr val="DBA62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 autoAdjust="0"/>
    <p:restoredTop sz="94620"/>
  </p:normalViewPr>
  <p:slideViewPr>
    <p:cSldViewPr snapToGrid="0">
      <p:cViewPr varScale="1">
        <p:scale>
          <a:sx n="103" d="100"/>
          <a:sy n="103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28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emf"/><Relationship Id="rId1" Type="http://schemas.openxmlformats.org/officeDocument/2006/relationships/image" Target="../media/image5.e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183" y="0"/>
            <a:ext cx="3171359" cy="47940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183" y="9120156"/>
            <a:ext cx="3171359" cy="479403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9" tIns="48325" rIns="96649" bIns="483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3" y="4560899"/>
            <a:ext cx="5851496" cy="4319555"/>
          </a:xfrm>
          <a:prstGeom prst="rect">
            <a:avLst/>
          </a:prstGeom>
        </p:spPr>
        <p:txBody>
          <a:bodyPr vert="horz" lIns="96649" tIns="48325" rIns="96649" bIns="4832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782347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Including covariates in state-space time-series models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>
                <a:latin typeface="Calibri" charset="0"/>
              </a:rPr>
              <a:t>Eli Holmes</a:t>
            </a: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>
                <a:latin typeface="Calibri" charset="0"/>
              </a:rPr>
              <a:t>29 January 2019</a:t>
            </a:r>
          </a:p>
        </p:txBody>
      </p:sp>
    </p:spTree>
    <p:extLst>
      <p:ext uri="{BB962C8B-B14F-4D97-AF65-F5344CB8AC3E}">
        <p14:creationId xmlns:p14="http://schemas.microsoft.com/office/powerpoint/2010/main" val="29439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Why include covariates in a model?</a:t>
            </a: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501650" y="1372866"/>
            <a:ext cx="8140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You want to explain correlation in observation errors across sites or auto-correlation in time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367" y="2677885"/>
            <a:ext cx="2635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Auto-correlated observation errors</a:t>
            </a:r>
          </a:p>
          <a:p>
            <a:endParaRPr lang="en-US" dirty="0"/>
          </a:p>
          <a:p>
            <a:r>
              <a:rPr lang="en-US" dirty="0"/>
              <a:t>Model your v(t) as a AR-1 process</a:t>
            </a:r>
          </a:p>
          <a:p>
            <a:r>
              <a:rPr lang="en-US" dirty="0" err="1"/>
              <a:t>ug</a:t>
            </a:r>
            <a:r>
              <a:rPr lang="en-US" dirty="0"/>
              <a:t>. hard numerically</a:t>
            </a:r>
          </a:p>
          <a:p>
            <a:endParaRPr lang="en-US" dirty="0"/>
          </a:p>
          <a:p>
            <a:r>
              <a:rPr lang="en-US" dirty="0"/>
              <a:t>Or if know what is causing the auto-correlation, include that as a covariate.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698" y="2677885"/>
            <a:ext cx="2635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Correlated observation errors across sites (y rows)</a:t>
            </a:r>
          </a:p>
          <a:p>
            <a:endParaRPr lang="en-US" dirty="0"/>
          </a:p>
          <a:p>
            <a:r>
              <a:rPr lang="en-US" dirty="0"/>
              <a:t>Use a R matrix with off-diagonal terms</a:t>
            </a:r>
          </a:p>
          <a:p>
            <a:r>
              <a:rPr lang="en-US" dirty="0" err="1"/>
              <a:t>ug</a:t>
            </a:r>
            <a:r>
              <a:rPr lang="en-US" dirty="0"/>
              <a:t>, </a:t>
            </a:r>
            <a:r>
              <a:rPr lang="en-US" dirty="0" err="1"/>
              <a:t>ug</a:t>
            </a:r>
            <a:r>
              <a:rPr lang="en-US" dirty="0"/>
              <a:t>! hard numerically</a:t>
            </a:r>
          </a:p>
          <a:p>
            <a:endParaRPr lang="en-US" dirty="0"/>
          </a:p>
          <a:p>
            <a:r>
              <a:rPr lang="en-US" dirty="0"/>
              <a:t>Or if know what is causing the correlation, include that as a covariate</a:t>
            </a:r>
          </a:p>
        </p:txBody>
      </p:sp>
    </p:spTree>
    <p:extLst>
      <p:ext uri="{BB962C8B-B14F-4D97-AF65-F5344CB8AC3E}">
        <p14:creationId xmlns:p14="http://schemas.microsoft.com/office/powerpoint/2010/main" val="13082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Covariates occur in state, </a:t>
            </a:r>
            <a:r>
              <a:rPr lang="en-US" dirty="0" err="1">
                <a:solidFill>
                  <a:schemeClr val="tx2"/>
                </a:solidFill>
              </a:rPr>
              <a:t>obs</a:t>
            </a:r>
            <a:r>
              <a:rPr lang="en-US" dirty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33977"/>
              </p:ext>
            </p:extLst>
          </p:nvPr>
        </p:nvGraphicFramePr>
        <p:xfrm>
          <a:off x="5202238" y="1958975"/>
          <a:ext cx="27130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4" name="Equation" r:id="rId4" imgW="1079280" imgH="228600" progId="Equation.3">
                  <p:embed/>
                </p:oleObj>
              </mc:Choice>
              <mc:Fallback>
                <p:oleObj name="Equation" r:id="rId4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958975"/>
                        <a:ext cx="27130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80896"/>
              </p:ext>
            </p:extLst>
          </p:nvPr>
        </p:nvGraphicFramePr>
        <p:xfrm>
          <a:off x="1014413" y="39131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5" name="Equation" r:id="rId6" imgW="1371600" imgH="215900" progId="Equation.3">
                  <p:embed/>
                </p:oleObj>
              </mc:Choice>
              <mc:Fallback>
                <p:oleObj name="Equation" r:id="rId6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9131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965910" y="33893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785857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6" name="Equation" r:id="rId8" imgW="1384300" imgH="215900" progId="Equation.3">
                  <p:embed/>
                </p:oleObj>
              </mc:Choice>
              <mc:Fallback>
                <p:oleObj name="Equation" r:id="rId8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100" y="39116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548288" y="2662259"/>
            <a:ext cx="5771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nutrients affects growth, high temps kill)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80210" y="4567259"/>
            <a:ext cx="72245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vegetation obscures individuals,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      temperature affect behavior making animals visible)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88923"/>
              </p:ext>
            </p:extLst>
          </p:nvPr>
        </p:nvGraphicFramePr>
        <p:xfrm>
          <a:off x="5275263" y="3846513"/>
          <a:ext cx="26495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7" name="Equation" r:id="rId10" imgW="1054080" imgH="228600" progId="Equation.3">
                  <p:embed/>
                </p:oleObj>
              </mc:Choice>
              <mc:Fallback>
                <p:oleObj name="Equation" r:id="rId10" imgW="1054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3846513"/>
                        <a:ext cx="26495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9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Covariates occur in state 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23036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41" name="Equation" r:id="rId4" imgW="1079500" imgH="241300" progId="Equation.3">
                  <p:embed/>
                </p:oleObj>
              </mc:Choice>
              <mc:Fallback>
                <p:oleObj name="Equation" r:id="rId4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65605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42" name="Equation" r:id="rId6" imgW="1384300" imgH="215900" progId="Equation.3">
                  <p:embed/>
                </p:oleObj>
              </mc:Choice>
              <mc:Fallback>
                <p:oleObj name="Equation" r:id="rId6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177246"/>
              </p:ext>
            </p:extLst>
          </p:nvPr>
        </p:nvGraphicFramePr>
        <p:xfrm>
          <a:off x="2782887" y="2842466"/>
          <a:ext cx="1789113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43" name="Equation" r:id="rId8" imgW="711000" imgH="1143000" progId="Equation.3">
                  <p:embed/>
                </p:oleObj>
              </mc:Choice>
              <mc:Fallback>
                <p:oleObj name="Equation" r:id="rId8" imgW="711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7" y="2842466"/>
                        <a:ext cx="1789113" cy="288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39032"/>
              </p:ext>
            </p:extLst>
          </p:nvPr>
        </p:nvGraphicFramePr>
        <p:xfrm>
          <a:off x="5757863" y="3363913"/>
          <a:ext cx="7032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44" name="Equation" r:id="rId10" imgW="279360" imgH="711000" progId="Equation.3">
                  <p:embed/>
                </p:oleObj>
              </mc:Choice>
              <mc:Fallback>
                <p:oleObj name="Equation" r:id="rId10" imgW="279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3363913"/>
                        <a:ext cx="703262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8"/>
          <p:cNvSpPr txBox="1">
            <a:spLocks noChangeArrowheads="1"/>
          </p:cNvSpPr>
          <p:nvPr/>
        </p:nvSpPr>
        <p:spPr bwMode="auto">
          <a:xfrm rot="16200000">
            <a:off x="2081982" y="3978142"/>
            <a:ext cx="1123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rows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338091" y="2436328"/>
            <a:ext cx="893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cols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 rot="16200000">
            <a:off x="5051766" y="3978143"/>
            <a:ext cx="1019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rows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5662099" y="2934197"/>
            <a:ext cx="77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1 col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84300" y="6163341"/>
            <a:ext cx="635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is number of states;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is number of covariates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699479" y="5558844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C is the effect of </a:t>
            </a:r>
            <a:r>
              <a:rPr lang="en-US" sz="1600" i="1" dirty="0" err="1">
                <a:solidFill>
                  <a:schemeClr val="tx2"/>
                </a:solidFill>
                <a:latin typeface="Calibri" pitchFamily="34" charset="0"/>
              </a:rPr>
              <a:t>cov</a:t>
            </a:r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 on state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451861" y="526645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c(t) are the covariates at time t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0014" y="4024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2768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Covariates occur in </a:t>
            </a:r>
            <a:r>
              <a:rPr lang="en-US" dirty="0" err="1">
                <a:solidFill>
                  <a:schemeClr val="tx2"/>
                </a:solidFill>
              </a:rPr>
              <a:t>obs</a:t>
            </a:r>
            <a:r>
              <a:rPr lang="en-US" dirty="0">
                <a:solidFill>
                  <a:schemeClr val="tx2"/>
                </a:solidFill>
              </a:rPr>
              <a:t> 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98448"/>
              </p:ext>
            </p:extLst>
          </p:nvPr>
        </p:nvGraphicFramePr>
        <p:xfrm>
          <a:off x="944563" y="2836863"/>
          <a:ext cx="3675062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8" name="Equation" r:id="rId4" imgW="1460500" imgH="1130300" progId="Equation.3">
                  <p:embed/>
                </p:oleObj>
              </mc:Choice>
              <mc:Fallback>
                <p:oleObj name="Equation" r:id="rId4" imgW="14605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836863"/>
                        <a:ext cx="3675062" cy="284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91380"/>
              </p:ext>
            </p:extLst>
          </p:nvPr>
        </p:nvGraphicFramePr>
        <p:xfrm>
          <a:off x="5026025" y="2836863"/>
          <a:ext cx="2270125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9" name="Equation" r:id="rId6" imgW="901700" imgH="1130300" progId="Equation.3">
                  <p:embed/>
                </p:oleObj>
              </mc:Choice>
              <mc:Fallback>
                <p:oleObj name="Equation" r:id="rId6" imgW="9017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836863"/>
                        <a:ext cx="2270125" cy="284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8"/>
          <p:cNvSpPr txBox="1">
            <a:spLocks noChangeArrowheads="1"/>
          </p:cNvSpPr>
          <p:nvPr/>
        </p:nvSpPr>
        <p:spPr bwMode="auto">
          <a:xfrm rot="16200000">
            <a:off x="1376815" y="4033859"/>
            <a:ext cx="10378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rows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578810" y="2897209"/>
            <a:ext cx="893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cols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 rot="16200000">
            <a:off x="5589682" y="4084659"/>
            <a:ext cx="1019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rows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6109410" y="2897209"/>
            <a:ext cx="77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1 col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97000" y="6163341"/>
            <a:ext cx="635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is number of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obs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;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is number of covariates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48881"/>
              </p:ext>
            </p:extLst>
          </p:nvPr>
        </p:nvGraphicFramePr>
        <p:xfrm>
          <a:off x="1014413" y="20208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30" name="Equation" r:id="rId8" imgW="1371600" imgH="215900" progId="Equation.3">
                  <p:embed/>
                </p:oleObj>
              </mc:Choice>
              <mc:Fallback>
                <p:oleObj name="Equation" r:id="rId8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443745"/>
              </p:ext>
            </p:extLst>
          </p:nvPr>
        </p:nvGraphicFramePr>
        <p:xfrm>
          <a:off x="5289173" y="1977597"/>
          <a:ext cx="26177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31" name="Equation" r:id="rId10" imgW="1041400" imgH="241300" progId="Equation.3">
                  <p:embed/>
                </p:oleObj>
              </mc:Choice>
              <mc:Fallback>
                <p:oleObj name="Equation" r:id="rId10" imgW="1041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73" y="1977597"/>
                        <a:ext cx="261778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65910" y="14970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150955" y="556168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D is the effect of </a:t>
            </a:r>
            <a:r>
              <a:rPr lang="en-US" sz="1600" i="1" dirty="0" err="1">
                <a:solidFill>
                  <a:schemeClr val="tx2"/>
                </a:solidFill>
                <a:latin typeface="Calibri" pitchFamily="34" charset="0"/>
              </a:rPr>
              <a:t>cov</a:t>
            </a:r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 on state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512512" y="556168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d(t) are the covariates at time t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1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Covariate effects can differ or not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2059205" y="1573234"/>
            <a:ext cx="2211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Different effects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26769"/>
              </p:ext>
            </p:extLst>
          </p:nvPr>
        </p:nvGraphicFramePr>
        <p:xfrm>
          <a:off x="1319567" y="2112963"/>
          <a:ext cx="3005138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6" name="Equation" r:id="rId4" imgW="1193800" imgH="838200" progId="Equation.3">
                  <p:embed/>
                </p:oleObj>
              </mc:Choice>
              <mc:Fallback>
                <p:oleObj name="Equation" r:id="rId4" imgW="1193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567" y="2112963"/>
                        <a:ext cx="3005138" cy="211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84769"/>
              </p:ext>
            </p:extLst>
          </p:nvPr>
        </p:nvGraphicFramePr>
        <p:xfrm>
          <a:off x="2965450" y="4645025"/>
          <a:ext cx="35464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7" name="Equation" r:id="rId6" imgW="1409700" imgH="571500" progId="Equation.3">
                  <p:embed/>
                </p:oleObj>
              </mc:Choice>
              <mc:Fallback>
                <p:oleObj name="Equation" r:id="rId6" imgW="1409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645025"/>
                        <a:ext cx="354647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6142503" y="1573234"/>
            <a:ext cx="1661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Same effect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18860"/>
              </p:ext>
            </p:extLst>
          </p:nvPr>
        </p:nvGraphicFramePr>
        <p:xfrm>
          <a:off x="5341938" y="2112963"/>
          <a:ext cx="2652712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8" name="Equation" r:id="rId8" imgW="1054100" imgH="812800" progId="Equation.3">
                  <p:embed/>
                </p:oleObj>
              </mc:Choice>
              <mc:Fallback>
                <p:oleObj name="Equation" r:id="rId8" imgW="1054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2112963"/>
                        <a:ext cx="2652712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3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Lecture on covariates in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MARSS models Feb 19th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5931" y="1466586"/>
            <a:ext cx="7425559" cy="5004447"/>
          </a:xfr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Different approaches to modeling seasonality</a:t>
            </a:r>
          </a:p>
          <a:p>
            <a:pPr marL="685800" lvl="1"/>
            <a:r>
              <a:rPr lang="en-US" dirty="0"/>
              <a:t>Factors</a:t>
            </a:r>
          </a:p>
          <a:p>
            <a:pPr marL="685800" lvl="1"/>
            <a:r>
              <a:rPr lang="en-US" dirty="0"/>
              <a:t>Sines and cosines (Fourier series)</a:t>
            </a:r>
          </a:p>
          <a:p>
            <a:pPr marL="685800" lvl="1"/>
            <a:r>
              <a:rPr lang="en-US" dirty="0"/>
              <a:t>Polynomials</a:t>
            </a:r>
          </a:p>
          <a:p>
            <a:pPr marL="285750"/>
            <a:r>
              <a:rPr lang="en-US" sz="2800" dirty="0"/>
              <a:t>Dealing with missing covariates</a:t>
            </a:r>
          </a:p>
          <a:p>
            <a:pPr marL="685800" lvl="1"/>
            <a:r>
              <a:rPr lang="en-US" dirty="0"/>
              <a:t>Modeling the covariates as a hidden process</a:t>
            </a:r>
          </a:p>
          <a:p>
            <a:pPr marL="285750"/>
            <a:r>
              <a:rPr lang="en-US" sz="2800" dirty="0"/>
              <a:t>Dealing with collinearity in your covariates</a:t>
            </a:r>
          </a:p>
          <a:p>
            <a:pPr marL="285750"/>
            <a:r>
              <a:rPr lang="en-US" sz="2800" dirty="0"/>
              <a:t>Lab to practice analyzing population data and infer effects of covariates on year-to-year growth rates</a:t>
            </a:r>
          </a:p>
        </p:txBody>
      </p:sp>
    </p:spTree>
    <p:extLst>
      <p:ext uri="{BB962C8B-B14F-4D97-AF65-F5344CB8AC3E}">
        <p14:creationId xmlns:p14="http://schemas.microsoft.com/office/powerpoint/2010/main" val="307291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55452</TotalTime>
  <Words>294</Words>
  <Application>Microsoft Macintosh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Equation</vt:lpstr>
      <vt:lpstr>Including covariates in state-space time-series models</vt:lpstr>
      <vt:lpstr>Why include covariates in a model?</vt:lpstr>
      <vt:lpstr>Covariates occur in state, obs or both</vt:lpstr>
      <vt:lpstr>Covariates occur in state process</vt:lpstr>
      <vt:lpstr>Covariates occur in obs process</vt:lpstr>
      <vt:lpstr>Covariate effects can differ or not</vt:lpstr>
      <vt:lpstr>Lecture on covariates in  MARSS models Feb 19th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>Eli.Holmes</dc:creator>
  <cp:lastModifiedBy>Eli Holmes</cp:lastModifiedBy>
  <cp:revision>1805</cp:revision>
  <cp:lastPrinted>2015-01-30T00:49:42Z</cp:lastPrinted>
  <dcterms:created xsi:type="dcterms:W3CDTF">2011-05-03T16:22:23Z</dcterms:created>
  <dcterms:modified xsi:type="dcterms:W3CDTF">2019-01-29T20:27:54Z</dcterms:modified>
</cp:coreProperties>
</file>