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76" r:id="rId2"/>
    <p:sldId id="633" r:id="rId3"/>
    <p:sldId id="610" r:id="rId4"/>
    <p:sldId id="625" r:id="rId5"/>
    <p:sldId id="612" r:id="rId6"/>
    <p:sldId id="613" r:id="rId7"/>
    <p:sldId id="607" r:id="rId8"/>
    <p:sldId id="632" r:id="rId9"/>
    <p:sldId id="611" r:id="rId10"/>
    <p:sldId id="598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7" r:id="rId22"/>
    <p:sldId id="603" r:id="rId23"/>
    <p:sldId id="604" r:id="rId24"/>
    <p:sldId id="609" r:id="rId25"/>
    <p:sldId id="599" r:id="rId26"/>
    <p:sldId id="601" r:id="rId27"/>
    <p:sldId id="628" r:id="rId28"/>
    <p:sldId id="602" r:id="rId29"/>
    <p:sldId id="616" r:id="rId30"/>
    <p:sldId id="626" r:id="rId31"/>
    <p:sldId id="615" r:id="rId32"/>
    <p:sldId id="617" r:id="rId33"/>
    <p:sldId id="605" r:id="rId34"/>
    <p:sldId id="606" r:id="rId35"/>
    <p:sldId id="629" r:id="rId36"/>
    <p:sldId id="622" r:id="rId37"/>
    <p:sldId id="618" r:id="rId38"/>
    <p:sldId id="619" r:id="rId39"/>
    <p:sldId id="620" r:id="rId40"/>
    <p:sldId id="621" r:id="rId41"/>
    <p:sldId id="623" r:id="rId42"/>
    <p:sldId id="624" r:id="rId43"/>
    <p:sldId id="631" r:id="rId44"/>
    <p:sldId id="614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2BBDC"/>
    <a:srgbClr val="65B5D9"/>
    <a:srgbClr val="87C5E1"/>
    <a:srgbClr val="99CCFF"/>
    <a:srgbClr val="A7D2FF"/>
    <a:srgbClr val="3366FF"/>
    <a:srgbClr val="D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4662"/>
  </p:normalViewPr>
  <p:slideViewPr>
    <p:cSldViewPr snapToGrid="0">
      <p:cViewPr varScale="1">
        <p:scale>
          <a:sx n="103" d="100"/>
          <a:sy n="103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829E8-F224-4AC1-9DE3-9427E02CAE1A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C4E4D-0023-4D13-BD54-E6C44A4F8187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4EBE-0111-43A1-9921-D0BA95867A4C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Label axes; add points to blue line; previous slide; t to t+4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241E-C060-4B64-AAB8-E63C1765EEB4}" type="slidenum">
              <a:rPr lang="en-US" altLang="en-US" smtClean="0">
                <a:latin typeface="Calibri" panose="020F0502020204030204" pitchFamily="34" charset="0"/>
              </a:rPr>
              <a:pPr/>
              <a:t>24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Put this title with plot of meas +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univariate AR state-space models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Eli Holmes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>
                <a:latin typeface="Calibri" charset="0"/>
              </a:rPr>
              <a:t>21 January 2019</a:t>
            </a:r>
          </a:p>
        </p:txBody>
      </p:sp>
    </p:spTree>
    <p:extLst>
      <p:ext uri="{BB962C8B-B14F-4D97-AF65-F5344CB8AC3E}">
        <p14:creationId xmlns:p14="http://schemas.microsoft.com/office/powerpoint/2010/main" val="344254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/>
          <a:stretch>
            <a:fillRect/>
          </a:stretch>
        </p:blipFill>
        <p:spPr bwMode="auto">
          <a:xfrm>
            <a:off x="990600" y="1906588"/>
            <a:ext cx="67818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29207" y="0"/>
            <a:ext cx="8201609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An AR-1 random walk can show a wide-range of trajectories, even for the same parameter values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All trajectories came from the same </a:t>
            </a:r>
            <a:r>
              <a:rPr lang="en-US" altLang="en-US" sz="1600" dirty="0" err="1">
                <a:latin typeface="Calibri" panose="020F0502020204030204" pitchFamily="34" charset="0"/>
              </a:rPr>
              <a:t>rw</a:t>
            </a:r>
            <a:r>
              <a:rPr lang="en-US" altLang="en-US" sz="1600" dirty="0">
                <a:latin typeface="Calibri" panose="020F0502020204030204" pitchFamily="34" charset="0"/>
              </a:rPr>
              <a:t> model: </a:t>
            </a:r>
            <a:r>
              <a:rPr lang="en-US" altLang="en-US" sz="1600" dirty="0" err="1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x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, 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 ~ Normal(mean=0.0, </a:t>
            </a:r>
            <a:r>
              <a:rPr lang="en-US" altLang="en-US" sz="1600" dirty="0" err="1">
                <a:latin typeface="Calibri" panose="020F0502020204030204" pitchFamily="34" charset="0"/>
              </a:rPr>
              <a:t>var</a:t>
            </a:r>
            <a:r>
              <a:rPr lang="en-US" altLang="en-US" sz="1600" dirty="0">
                <a:latin typeface="Calibri" panose="020F0502020204030204" pitchFamily="34" charset="0"/>
              </a:rPr>
              <a:t>=0.01)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same as the “stochastic exponential growth model”: </a:t>
            </a:r>
            <a:r>
              <a:rPr lang="en-US" altLang="en-US" sz="1600" dirty="0" err="1">
                <a:latin typeface="Calibri" panose="020F0502020204030204" pitchFamily="34" charset="0"/>
              </a:rPr>
              <a:t>N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N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exp</a:t>
            </a:r>
            <a:r>
              <a:rPr lang="en-US" altLang="en-US" sz="1600" dirty="0">
                <a:latin typeface="Calibri" panose="020F0502020204030204" pitchFamily="34" charset="0"/>
              </a:rPr>
              <a:t>(-0.02+e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Definition: state-space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The “state”, the x, is a hidden (dynamical) variable.  In this class, it is a </a:t>
            </a:r>
            <a:r>
              <a:rPr lang="en-US" altLang="en-US" sz="2400" b="1" dirty="0"/>
              <a:t>hidden random walk.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Our data, y, are observations of this.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Often state-space models include inputs (explanatory variables).  and typically at least the x is multivariate, and often also y.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endParaRPr lang="en-US" altLang="en-US" sz="1400" i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/>
              <a:t>The model you are seeing today is a simple univariate state-space model with no inputs.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884611"/>
              </p:ext>
            </p:extLst>
          </p:nvPr>
        </p:nvGraphicFramePr>
        <p:xfrm>
          <a:off x="2004705" y="4943669"/>
          <a:ext cx="5648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9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05" y="4943669"/>
                        <a:ext cx="5648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50610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69" y="56986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1663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univariate example: population count data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010400" y="1219200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Yearly (usually) population (or subpopulation) counts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010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 flipH="1">
            <a:off x="5791200" y="1828800"/>
            <a:ext cx="1219200" cy="2514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58000" y="3581400"/>
            <a:ext cx="6858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696200" y="3048000"/>
            <a:ext cx="115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Missing values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3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Observation error</a:t>
            </a:r>
          </a:p>
        </p:txBody>
      </p:sp>
      <p:pic>
        <p:nvPicPr>
          <p:cNvPr id="8194" name="Picture 2" descr="small sea l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There IS some number of sea lions in our population in year x, but we don’t know that number precisely.  It is “hidden”.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Suppose we have the following data</a:t>
            </a:r>
          </a:p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(population counts logged)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295399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4975" y="0"/>
            <a:ext cx="8121650" cy="1089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What about fitting a regression line through the data?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976688"/>
            <a:ext cx="7010400" cy="13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45" name="Content Placeholder 3"/>
          <p:cNvGraphicFramePr>
            <a:graphicFrameLocks noChangeAspect="1"/>
          </p:cNvGraphicFramePr>
          <p:nvPr/>
        </p:nvGraphicFramePr>
        <p:xfrm>
          <a:off x="1643063" y="1484313"/>
          <a:ext cx="536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1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4313"/>
                        <a:ext cx="536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48271" y="5049319"/>
            <a:ext cx="5469974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Regression is fitting a deterministic process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no “process” variability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all variability = “non-process or observation error”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A linear regression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6530" y="39021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526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Versus a state-space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447800" y="1371600"/>
            <a:ext cx="5138738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Autoregressive state-space models fit a RANDOM WALK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variability = “observation error” + “process error”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172" y="3995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69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0931"/>
            <a:ext cx="8686800" cy="41241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The non-process (observation) variance is often unknowable in fisheries and ecological data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/>
              <a:t>Sightability</a:t>
            </a:r>
            <a:r>
              <a:rPr lang="en-US" altLang="en-US" sz="2800" i="1" dirty="0"/>
              <a:t> varies due to factors that may not be fully understood or measureable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Environmental factors (tides, temperature,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Population factors (age structure, sex ratio,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Species interactions (prey distribution, prey density, predator distribution or density, etc.)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/>
              <a:t>Sampling variability</a:t>
            </a:r>
            <a:r>
              <a:rPr lang="en-US" altLang="en-US" sz="2800" dirty="0"/>
              <a:t>--due to how you actually count animals--is just one component of observation variance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" y="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12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5"/>
          <p:cNvSpPr>
            <a:spLocks noChangeShapeType="1"/>
          </p:cNvSpPr>
          <p:nvPr/>
        </p:nvSpPr>
        <p:spPr bwMode="auto">
          <a:xfrm flipH="1" flipV="1">
            <a:off x="3429000" y="2743200"/>
            <a:ext cx="152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#2 Process variability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254" y="1436914"/>
            <a:ext cx="68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the process line.  It ‘wiggles’ due to process variability. The next few lectures we will focus on processes that are simple random walks with drift: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4477634"/>
              </p:ext>
            </p:extLst>
          </p:nvPr>
        </p:nvGraphicFramePr>
        <p:xfrm>
          <a:off x="2573597" y="1950475"/>
          <a:ext cx="4142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1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7" y="1950475"/>
                        <a:ext cx="4142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2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Points from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51"/>
            <a:ext cx="8229600" cy="4525963"/>
          </a:xfrm>
        </p:spPr>
        <p:txBody>
          <a:bodyPr/>
          <a:lstStyle/>
          <a:p>
            <a:r>
              <a:rPr lang="en-US" sz="2800" dirty="0"/>
              <a:t>Data affected by a perturbation is problematic for </a:t>
            </a:r>
            <a:r>
              <a:rPr lang="en-US" sz="2800" dirty="0" err="1"/>
              <a:t>arima</a:t>
            </a:r>
            <a:r>
              <a:rPr lang="en-US" sz="2800" dirty="0"/>
              <a:t>(), Arima().</a:t>
            </a:r>
          </a:p>
          <a:p>
            <a:r>
              <a:rPr lang="en-US" sz="2800" dirty="0"/>
              <a:t>Seasonal ARIMA has effect of Jan (or Feb …) in year t on Jan (or Feb …) in year t+1.  Not typical when working with population data.</a:t>
            </a:r>
          </a:p>
          <a:p>
            <a:r>
              <a:rPr lang="en-US" sz="2800" dirty="0"/>
              <a:t>Removing the mean season is different than a seasonal difference.</a:t>
            </a:r>
          </a:p>
          <a:p>
            <a:r>
              <a:rPr lang="en-US" sz="2800" dirty="0"/>
              <a:t>Data with multiple seasons (daily, monthly, yearly) will be problematic for standard ARIMA seasonal models.</a:t>
            </a:r>
          </a:p>
          <a:p>
            <a:r>
              <a:rPr lang="en-US" sz="2800" dirty="0"/>
              <a:t>Linear effects of past values might be problematic.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156986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8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Process error is the difference between the expected x(t) and the actual value</a:t>
            </a:r>
            <a:endParaRPr lang="en-US" altLang="en-US" sz="28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6525" y="6442075"/>
            <a:ext cx="7595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*If this were a population model, that means a the mean rate of decline is ca 2% per year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321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“x” shows the expected x(t) at time t;  it is like the prediction from a deterministic process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819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581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572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49530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715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1295400"/>
            <a:ext cx="3667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Let’s say that in x(t)=x(t-1)-0.02+e(t)*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42076" y="1480066"/>
            <a:ext cx="223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 difference between “x”, the expected value, and the blue square, actual value, is the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17189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Calibri" panose="020F0502020204030204" pitchFamily="34" charset="0"/>
              </a:rPr>
              <a:t>One use 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of univariate state-space models is “count-based” population viability analysis (chap 6 HWS2014)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255713"/>
            <a:ext cx="6969219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0"/>
            <a:ext cx="8145626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you model your data has a large impact on your forecasts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non-process variance?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3155" y="5116286"/>
            <a:ext cx="7183016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Wouldn’t these two variances be confounded and impossible to estimate simultaneously?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5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024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observation variance? </a:t>
            </a:r>
            <a:b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They have different temporal patterns.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1531938"/>
            <a:ext cx="2868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Process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x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t-1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u +</a:t>
            </a:r>
            <a:r>
              <a:rPr lang="en-US" altLang="en-US" sz="1800" i="1" dirty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endParaRPr lang="en-US" alt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916912" y="4130676"/>
            <a:ext cx="313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Observation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</a:t>
            </a:r>
            <a:r>
              <a:rPr lang="en-US" altLang="en-US" sz="1800" dirty="0" err="1">
                <a:solidFill>
                  <a:schemeClr val="tx2"/>
                </a:solidFill>
                <a:latin typeface="Symbol" pitchFamily="18" charset="2"/>
              </a:rPr>
              <a:t>h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4" y="2211355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x(t) with same u and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67" y="4498558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y(t) with same x(t)</a:t>
            </a:r>
          </a:p>
        </p:txBody>
      </p:sp>
    </p:spTree>
    <p:extLst>
      <p:ext uri="{BB962C8B-B14F-4D97-AF65-F5344CB8AC3E}">
        <p14:creationId xmlns:p14="http://schemas.microsoft.com/office/powerpoint/2010/main" val="2478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44313"/>
              </p:ext>
            </p:extLst>
          </p:nvPr>
        </p:nvGraphicFramePr>
        <p:xfrm>
          <a:off x="2833688" y="2516965"/>
          <a:ext cx="286067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4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16965"/>
                        <a:ext cx="28606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172200" y="2612896"/>
            <a:ext cx="258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AR lag-1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random walk with drift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normally distributed process errors</a:t>
            </a:r>
          </a:p>
        </p:txBody>
      </p:sp>
      <p:pic>
        <p:nvPicPr>
          <p:cNvPr id="19461" name="Picture 8" descr="Logo NOAA C 105W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2714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 rot="-5400000">
            <a:off x="1240408" y="2741136"/>
            <a:ext cx="1543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Process model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 rot="-5400000">
            <a:off x="1023619" y="5155587"/>
            <a:ext cx="1977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Observation model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172200" y="5155587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observation errors</a:t>
            </a:r>
          </a:p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</a:rPr>
              <a:t>normally distributed process errors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An AR-1 state-space model combines a model for the hidden AR-1 process with a model for the observation process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6792" y="1354478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…and allows us to separate the variances</a:t>
            </a:r>
          </a:p>
        </p:txBody>
      </p:sp>
    </p:spTree>
    <p:extLst>
      <p:ext uri="{BB962C8B-B14F-4D97-AF65-F5344CB8AC3E}">
        <p14:creationId xmlns:p14="http://schemas.microsoft.com/office/powerpoint/2010/main" val="177172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Kalman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Filter: Estimate the x in a state-space model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45021"/>
            <a:ext cx="8229600" cy="1143000"/>
          </a:xfrm>
        </p:spPr>
        <p:txBody>
          <a:bodyPr/>
          <a:lstStyle/>
          <a:p>
            <a:r>
              <a:rPr lang="en-US" sz="3200" dirty="0"/>
              <a:t>A mathematical algorithm that solves for the ‘optimal’ (least error or maximum-likelihood) </a:t>
            </a:r>
            <a:r>
              <a:rPr lang="en-US" sz="3200" dirty="0" err="1"/>
              <a:t>x_t</a:t>
            </a:r>
            <a:r>
              <a:rPr lang="en-US" sz="3200" dirty="0"/>
              <a:t> given all the data (y) from time 1 to 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7025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x_0, predict x_1 from your model</a:t>
            </a:r>
          </a:p>
          <a:p>
            <a:endParaRPr lang="en-US" sz="2400" dirty="0"/>
          </a:p>
          <a:p>
            <a:r>
              <a:rPr lang="en-US" sz="2400" dirty="0"/>
              <a:t>Update: Given y_1, update your x_1 estimate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309336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x_1, predict x_2 from your model</a:t>
            </a:r>
          </a:p>
          <a:p>
            <a:endParaRPr lang="en-US" sz="2400" dirty="0"/>
          </a:p>
          <a:p>
            <a:r>
              <a:rPr lang="en-US" sz="2400" dirty="0"/>
              <a:t>Update: Given y_2, update your x_2 estimate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91647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x_2, predict x_3 from your model</a:t>
            </a:r>
          </a:p>
          <a:p>
            <a:endParaRPr lang="en-US" sz="2400" dirty="0"/>
          </a:p>
          <a:p>
            <a:r>
              <a:rPr lang="en-US" sz="2400" dirty="0"/>
              <a:t>Update: Given y_3, update your x_3 estimate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1914" y="4506311"/>
            <a:ext cx="0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1854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2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91351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660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5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0"/>
            <a:ext cx="8229600" cy="1143000"/>
          </a:xfrm>
        </p:spPr>
        <p:txBody>
          <a:bodyPr/>
          <a:lstStyle/>
          <a:p>
            <a:r>
              <a:rPr lang="en-US" dirty="0"/>
              <a:t>How to write a straight-line as AR-1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516225"/>
            <a:ext cx="8229600" cy="4525963"/>
          </a:xfrm>
        </p:spPr>
        <p:txBody>
          <a:bodyPr/>
          <a:lstStyle/>
          <a:p>
            <a:r>
              <a:rPr lang="en-US" dirty="0"/>
              <a:t>##Preliminaries: how to write ##x=</a:t>
            </a:r>
            <a:r>
              <a:rPr lang="en-US" dirty="0" err="1"/>
              <a:t>intercept+slope</a:t>
            </a:r>
            <a:r>
              <a:rPr lang="en-US" dirty="0"/>
              <a:t>*t as a AR-1</a:t>
            </a:r>
          </a:p>
          <a:p>
            <a:r>
              <a:rPr lang="en-US" dirty="0"/>
              <a:t>x(0)=intercept</a:t>
            </a:r>
          </a:p>
          <a:p>
            <a:r>
              <a:rPr lang="en-US" dirty="0"/>
              <a:t>x(1)=x(0)+slope #this is x at t=1</a:t>
            </a:r>
          </a:p>
          <a:p>
            <a:r>
              <a:rPr lang="en-US" dirty="0"/>
              <a:t>x(2)=x[1]+slope</a:t>
            </a:r>
          </a:p>
          <a:p>
            <a:r>
              <a:rPr lang="en-US" dirty="0"/>
              <a:t>so..</a:t>
            </a:r>
          </a:p>
          <a:p>
            <a:r>
              <a:rPr lang="en-US" dirty="0"/>
              <a:t>x(t)=x(t-1)+</a:t>
            </a:r>
            <a:r>
              <a:rPr lang="en-US" dirty="0" err="1"/>
              <a:t>slope+w</a:t>
            </a:r>
            <a:r>
              <a:rPr lang="en-US" dirty="0"/>
              <a:t>(t), w(t)~N(0,0)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Weeks 1-3.5: building blocks for analysis of multivariate time-series data with observation error, structure,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189"/>
            <a:ext cx="8229600" cy="4525963"/>
          </a:xfrm>
        </p:spPr>
        <p:txBody>
          <a:bodyPr/>
          <a:lstStyle/>
          <a:p>
            <a:r>
              <a:rPr lang="en-US" sz="2800" dirty="0"/>
              <a:t>Matrix math (multivariate)</a:t>
            </a:r>
          </a:p>
          <a:p>
            <a:r>
              <a:rPr lang="en-US" sz="2800" dirty="0"/>
              <a:t>Properties of time series data</a:t>
            </a:r>
          </a:p>
          <a:p>
            <a:r>
              <a:rPr lang="en-US" sz="2800" dirty="0"/>
              <a:t>AR and MA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State-space models: observation + process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evaluation and model selection</a:t>
            </a:r>
          </a:p>
          <a:p>
            <a:pPr marL="0" indent="0" algn="ctr"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Starting next week: we will put this all together to start analyzing ecological data sets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General, fits any MARSS model with Gaussian errors</a:t>
            </a:r>
          </a:p>
          <a:p>
            <a:endParaRPr lang="en-US" sz="2800" dirty="0"/>
          </a:p>
          <a:p>
            <a:r>
              <a:rPr lang="en-US" sz="2800" dirty="0"/>
              <a:t>But</a:t>
            </a:r>
          </a:p>
          <a:p>
            <a:r>
              <a:rPr lang="en-US" sz="2800" dirty="0"/>
              <a:t>Maximum likelihood</a:t>
            </a:r>
          </a:p>
          <a:p>
            <a:r>
              <a:rPr lang="en-US" sz="2800" dirty="0"/>
              <a:t>Slow.  Students working with large data sets have gotten huge speed improvements by coding their models in TMB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7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MARSS model syntax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800" dirty="0"/>
              <a:t>X(t) = </a:t>
            </a:r>
            <a:r>
              <a:rPr lang="en-US" sz="1800" b="1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X(t-1) + </a:t>
            </a:r>
            <a:r>
              <a:rPr lang="en-US" sz="1800" b="1" dirty="0">
                <a:solidFill>
                  <a:srgbClr val="FF0000"/>
                </a:solidFill>
              </a:rPr>
              <a:t>U</a:t>
            </a:r>
            <a:r>
              <a:rPr lang="en-US" sz="1800" dirty="0"/>
              <a:t> + w(t), w(t) ~ N(0, </a:t>
            </a:r>
            <a:r>
              <a:rPr lang="en-US" sz="1800" b="1" dirty="0">
                <a:solidFill>
                  <a:srgbClr val="FF0000"/>
                </a:solidFill>
              </a:rPr>
              <a:t>Q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r>
              <a:rPr lang="en-US" sz="1800" dirty="0"/>
              <a:t>Y(t) = </a:t>
            </a:r>
            <a:r>
              <a:rPr lang="en-US" sz="1800" b="1" dirty="0">
                <a:solidFill>
                  <a:srgbClr val="FF0000"/>
                </a:solidFill>
              </a:rPr>
              <a:t>Z</a:t>
            </a:r>
            <a:r>
              <a:rPr lang="en-US" sz="1800" dirty="0"/>
              <a:t> X(t) +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+ v(t), v(t) ~ N(0,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)</a:t>
            </a:r>
          </a:p>
          <a:p>
            <a:endParaRPr lang="en-US" sz="1400" dirty="0"/>
          </a:p>
          <a:p>
            <a:r>
              <a:rPr lang="en-US" sz="1800" b="1" dirty="0">
                <a:latin typeface="Courier" pitchFamily="49" charset="0"/>
              </a:rPr>
              <a:t>fit2=MARSS(</a:t>
            </a:r>
            <a:r>
              <a:rPr lang="en-US" sz="1800" b="1" dirty="0" err="1">
                <a:latin typeface="Courier" pitchFamily="49" charset="0"/>
              </a:rPr>
              <a:t>y,model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mod.list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1800" b="1" dirty="0">
                <a:latin typeface="Courier" pitchFamily="49" charset="0"/>
              </a:rPr>
              <a:t>y</a:t>
            </a:r>
            <a:r>
              <a:rPr lang="en-US" sz="1800" dirty="0"/>
              <a:t> is data;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tells MARSS what the parameters are</a:t>
            </a:r>
          </a:p>
          <a:p>
            <a:r>
              <a:rPr lang="en-US" sz="1800" dirty="0"/>
              <a:t>The parameters are MATRICES</a:t>
            </a:r>
          </a:p>
          <a:p>
            <a:r>
              <a:rPr lang="en-US" sz="1800" dirty="0"/>
              <a:t>You write matrices just like they appear in your model on paper</a:t>
            </a:r>
          </a:p>
          <a:p>
            <a:r>
              <a:rPr lang="en-US" sz="1800" dirty="0"/>
              <a:t>You pass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to MARSS as a list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07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732454"/>
            <a:ext cx="8229600" cy="4525963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X(t)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X(t-1) + </a:t>
            </a:r>
            <a:r>
              <a:rPr lang="en-US" sz="2000" b="1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 + w(t), w(t) ~ N(0, </a:t>
            </a:r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Y(t) = 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X(t) +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v(t), v(t) ~ N(0,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/>
              <a:t>mod.list</a:t>
            </a:r>
            <a:r>
              <a:rPr lang="en-US" sz="2000" dirty="0"/>
              <a:t>=list(</a:t>
            </a:r>
          </a:p>
          <a:p>
            <a:pPr marL="0" indent="0">
              <a:buNone/>
            </a:pPr>
            <a:r>
              <a:rPr lang="en-US" sz="2000" dirty="0"/>
              <a:t>  U=matrix(“u"),</a:t>
            </a:r>
          </a:p>
          <a:p>
            <a:pPr marL="0" indent="0">
              <a:buNone/>
            </a:pPr>
            <a:r>
              <a:rPr lang="en-US" sz="2000" dirty="0"/>
              <a:t>  x0=matrix(0),</a:t>
            </a:r>
          </a:p>
          <a:p>
            <a:pPr marL="0" indent="0">
              <a:buNone/>
            </a:pPr>
            <a:r>
              <a:rPr lang="en-US" sz="2000" dirty="0"/>
              <a:t>  B=matrix(1),</a:t>
            </a:r>
          </a:p>
          <a:p>
            <a:pPr marL="0" indent="0">
              <a:buNone/>
            </a:pPr>
            <a:r>
              <a:rPr lang="en-US" sz="2000" dirty="0"/>
              <a:t>  Q=matrix(0.1),</a:t>
            </a:r>
          </a:p>
          <a:p>
            <a:pPr marL="0" indent="0">
              <a:buNone/>
            </a:pPr>
            <a:r>
              <a:rPr lang="en-US" sz="2000" dirty="0"/>
              <a:t>  Z=matrix(1),</a:t>
            </a:r>
          </a:p>
          <a:p>
            <a:pPr marL="0" indent="0">
              <a:buNone/>
            </a:pPr>
            <a:r>
              <a:rPr lang="en-US" sz="2000" dirty="0"/>
              <a:t>  A=matrix(0),</a:t>
            </a:r>
          </a:p>
          <a:p>
            <a:pPr marL="0" indent="0">
              <a:buNone/>
            </a:pPr>
            <a:r>
              <a:rPr lang="en-US" sz="2000" dirty="0"/>
              <a:t>  R=matrix("r"),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tinitx</a:t>
            </a:r>
            <a:r>
              <a:rPr lang="en-US" sz="2000" dirty="0"/>
              <a:t>=0)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3720261"/>
              </p:ext>
            </p:extLst>
          </p:nvPr>
        </p:nvGraphicFramePr>
        <p:xfrm>
          <a:off x="2960688" y="3081400"/>
          <a:ext cx="5828749" cy="25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7" name="Equation" r:id="rId3" imgW="2234880" imgH="698400" progId="Equation.3">
                  <p:embed/>
                </p:oleObj>
              </mc:Choice>
              <mc:Fallback>
                <p:oleObj name="Equation" r:id="rId3" imgW="2234880" imgH="6984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081400"/>
                        <a:ext cx="5828749" cy="25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0825" y="240729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we want to fit this model:</a:t>
            </a:r>
          </a:p>
        </p:txBody>
      </p:sp>
    </p:spTree>
    <p:extLst>
      <p:ext uri="{BB962C8B-B14F-4D97-AF65-F5344CB8AC3E}">
        <p14:creationId xmlns:p14="http://schemas.microsoft.com/office/powerpoint/2010/main" val="191954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0" y="0"/>
            <a:ext cx="8192279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do you know when to use a process error or observation error model?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your time-series data contain both types, use a model with both types.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estimate both variances, you need a) 20+ time steps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b) multi-site data.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 don’t have enough data, you need to use assumptions about one of the variances.  Meaning a) fix the value or b) incorporate a prior.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Diagnostics: Observation error induces autocorrelation in the noise of an autoregressive process. Fit a process-error only model (R=0) and check for autocorrelation of residuals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0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31" y="0"/>
            <a:ext cx="8136294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Other types of “non-process” error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Fluctuations that don’t have “feedback” (variance doesn’t explode)</a:t>
            </a:r>
            <a:endParaRPr lang="en-US" sz="1800" dirty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Lots of biological processes also create noise that looks like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age-structure cycles                   o  cyclic variability in fecundity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density-dependence                    o  predator-prey interactions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cannot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it tends to get ‘soaked’ up in the ‘non-process’ error component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estimation of ‘observation error’ variance can be confounded, unless you have long, long datasets or replicates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3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243107"/>
            <a:ext cx="8229600" cy="1143000"/>
          </a:xfrm>
        </p:spPr>
        <p:txBody>
          <a:bodyPr/>
          <a:lstStyle/>
          <a:p>
            <a:r>
              <a:rPr lang="en-US" b="1" dirty="0"/>
              <a:t>Basic diagnostics #1 Plot your residuals</a:t>
            </a:r>
          </a:p>
        </p:txBody>
      </p:sp>
    </p:spTree>
    <p:extLst>
      <p:ext uri="{BB962C8B-B14F-4D97-AF65-F5344CB8AC3E}">
        <p14:creationId xmlns:p14="http://schemas.microsoft.com/office/powerpoint/2010/main" val="73616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9" y="1777482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531" y="12821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Nile River models from the lab handout</a:t>
            </a:r>
          </a:p>
        </p:txBody>
      </p:sp>
    </p:spTree>
    <p:extLst>
      <p:ext uri="{BB962C8B-B14F-4D97-AF65-F5344CB8AC3E}">
        <p14:creationId xmlns:p14="http://schemas.microsoft.com/office/powerpoint/2010/main" val="355838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plot the residuals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4" y="1262224"/>
            <a:ext cx="4978854" cy="55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3829" y="1119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residuals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2229" y="11093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residuals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84" y="2341984"/>
            <a:ext cx="17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should be no temporal trends!</a:t>
            </a:r>
          </a:p>
          <a:p>
            <a:endParaRPr lang="en-US" dirty="0"/>
          </a:p>
          <a:p>
            <a:r>
              <a:rPr lang="en-US" dirty="0"/>
              <a:t>They should be centered about 0.</a:t>
            </a:r>
          </a:p>
        </p:txBody>
      </p:sp>
    </p:spTree>
    <p:extLst>
      <p:ext uri="{BB962C8B-B14F-4D97-AF65-F5344CB8AC3E}">
        <p14:creationId xmlns:p14="http://schemas.microsoft.com/office/powerpoint/2010/main" val="155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 also called “model residual”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non-process error or model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35856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922814" y="4468735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the forecasted state at time t given the state at time t-1 and the actual state at time t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876800" y="3265714"/>
            <a:ext cx="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242596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process error or state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47119" y="3251718"/>
            <a:ext cx="304800" cy="12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9515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546" y="3689959"/>
            <a:ext cx="770090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x model is the classic “random walk”.  This model is a random walk observed with error.  </a:t>
            </a:r>
          </a:p>
        </p:txBody>
      </p:sp>
    </p:spTree>
    <p:extLst>
      <p:ext uri="{BB962C8B-B14F-4D97-AF65-F5344CB8AC3E}">
        <p14:creationId xmlns:p14="http://schemas.microsoft.com/office/powerpoint/2010/main" val="2841932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7" y="1288333"/>
            <a:ext cx="5038530" cy="55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99308"/>
            <a:ext cx="9144000" cy="10890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check </a:t>
            </a:r>
            <a:r>
              <a:rPr lang="en-US" altLang="en-US" sz="4000" dirty="0" err="1">
                <a:solidFill>
                  <a:schemeClr val="tx2"/>
                </a:solidFill>
                <a:latin typeface="Calibri" panose="020F0502020204030204" pitchFamily="34" charset="0"/>
              </a:rPr>
              <a:t>acf</a:t>
            </a: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 of residuals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796" y="1782147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 are model 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9927" y="3875314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w(t) are state residuals</a:t>
            </a:r>
          </a:p>
        </p:txBody>
      </p:sp>
    </p:spTree>
    <p:extLst>
      <p:ext uri="{BB962C8B-B14F-4D97-AF65-F5344CB8AC3E}">
        <p14:creationId xmlns:p14="http://schemas.microsoft.com/office/powerpoint/2010/main" val="3087520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PSM V62 D565 Aswan dam during eclipse of november 11 19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3" y="1956470"/>
            <a:ext cx="3815442" cy="28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8" y="1702837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589228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19072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261257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Even our ‘best’ model is missing something...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4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45626"/>
            <a:ext cx="5174796" cy="57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4543" y="0"/>
            <a:ext cx="8294914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 #2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: Simulate from your estimated model and compare to the data.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696" y="2228656"/>
            <a:ext cx="182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line is the estimated state from </a:t>
            </a:r>
            <a:r>
              <a:rPr lang="en-US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4326375"/>
            <a:ext cx="8560675" cy="2169017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Basic diagnostics #3 Simulate and then test whether you can re-capture the true estimates</a:t>
            </a:r>
          </a:p>
        </p:txBody>
      </p:sp>
    </p:spTree>
    <p:extLst>
      <p:ext uri="{BB962C8B-B14F-4D97-AF65-F5344CB8AC3E}">
        <p14:creationId xmlns:p14="http://schemas.microsoft.com/office/powerpoint/2010/main" val="54541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lecture: multivariate state-space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08351"/>
              </p:ext>
            </p:extLst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547502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lab: fitting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univariate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 and multivariate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1212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63532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5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9819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3501406"/>
            <a:ext cx="1699500" cy="25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93" y="3480378"/>
            <a:ext cx="1668011" cy="26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1" y="3492890"/>
            <a:ext cx="1627778" cy="2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975" y="5013433"/>
            <a:ext cx="7343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Many textbooks on this class of model.  Used in extensively in economics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1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Definition: AR-1 or AR lag-1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6810"/>
              </p:ext>
            </p:extLst>
          </p:nvPr>
        </p:nvGraphicFramePr>
        <p:xfrm>
          <a:off x="3036888" y="2762250"/>
          <a:ext cx="3300576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1" name="Equation" r:id="rId3" imgW="1066680" imgH="685800" progId="Equation.3">
                  <p:embed/>
                </p:oleObj>
              </mc:Choice>
              <mc:Fallback>
                <p:oleObj name="Equation" r:id="rId3" imgW="106668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762250"/>
                        <a:ext cx="3300576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575" y="1525483"/>
            <a:ext cx="77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Value at time t is the value at time t-1 plus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567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Addition of “b” (&lt;1) leads to process model with mean-reversion,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8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6491288"/>
            <a:ext cx="786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b&lt;1: Gompertz density-dependent process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76400" y="2362200"/>
            <a:ext cx="990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5607" name="Picture 9" descr="Fig6_ricker_vs_c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999"/>
          <a:stretch>
            <a:fillRect/>
          </a:stretch>
        </p:blipFill>
        <p:spPr bwMode="auto">
          <a:xfrm>
            <a:off x="914400" y="3429000"/>
            <a:ext cx="685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This model is quite hard to fit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72000" y="2057400"/>
            <a:ext cx="459735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79" y="4000956"/>
            <a:ext cx="7784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b and u are confounded = ridge likelihood = many b/u combinations that fit the data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If you have observation error, you need either long times or replication to estimate this model.</a:t>
            </a:r>
          </a:p>
        </p:txBody>
      </p:sp>
    </p:spTree>
    <p:extLst>
      <p:ext uri="{BB962C8B-B14F-4D97-AF65-F5344CB8AC3E}">
        <p14:creationId xmlns:p14="http://schemas.microsoft.com/office/powerpoint/2010/main" val="8047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846" y="3727969"/>
            <a:ext cx="81030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Multiplicative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Population growth, somatic growth if growth is by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take log and you get the linear additive model above.  log-normal means that 10% increase is as likely as 10% decrease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4884"/>
              </p:ext>
            </p:extLst>
          </p:nvPr>
        </p:nvGraphicFramePr>
        <p:xfrm>
          <a:off x="1895248" y="4897013"/>
          <a:ext cx="5880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6" name="Equation" r:id="rId3" imgW="2298600" imgH="228600" progId="Equation.3">
                  <p:embed/>
                </p:oleObj>
              </mc:Choice>
              <mc:Fallback>
                <p:oleObj name="Equation" r:id="rId3" imgW="229860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48" y="4897013"/>
                        <a:ext cx="5880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Why is the AR-1 model so important in analysis of ecological data?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2" y="1287625"/>
            <a:ext cx="803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Additive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Movement, changes in gene frequency, somatic growth if growth is by fixed amounts</a:t>
            </a: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8809647"/>
              </p:ext>
            </p:extLst>
          </p:nvPr>
        </p:nvGraphicFramePr>
        <p:xfrm>
          <a:off x="1976210" y="2743200"/>
          <a:ext cx="564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7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10" y="2743200"/>
                        <a:ext cx="5648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6440" y="3243554"/>
            <a:ext cx="3664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Why normal? The average of many small perturbations, regardless of their distribution, is normal</a:t>
            </a:r>
          </a:p>
        </p:txBody>
      </p:sp>
    </p:spTree>
    <p:extLst>
      <p:ext uri="{BB962C8B-B14F-4D97-AF65-F5344CB8AC3E}">
        <p14:creationId xmlns:p14="http://schemas.microsoft.com/office/powerpoint/2010/main" val="251272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39103</TotalTime>
  <Words>1991</Words>
  <Application>Microsoft Macintosh PowerPoint</Application>
  <PresentationFormat>On-screen Show (4:3)</PresentationFormat>
  <Paragraphs>229</Paragraphs>
  <Slides>44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</vt:lpstr>
      <vt:lpstr>Symbol</vt:lpstr>
      <vt:lpstr>Wingdings</vt:lpstr>
      <vt:lpstr>Office Theme</vt:lpstr>
      <vt:lpstr>Equation</vt:lpstr>
      <vt:lpstr>Introduction to univariate AR state-space models</vt:lpstr>
      <vt:lpstr>Points from Thursday</vt:lpstr>
      <vt:lpstr>Weeks 1-3.5: building blocks for analysis of multivariate time-series data with observation error, structure, and missing values</vt:lpstr>
      <vt:lpstr>univariate linear state-space model</vt:lpstr>
      <vt:lpstr>univariate linear state-space model</vt:lpstr>
      <vt:lpstr>Definition: AR-1 or AR lag-1</vt:lpstr>
      <vt:lpstr>Addition of “b” (&lt;1) leads to process model with mean-reversion,</vt:lpstr>
      <vt:lpstr>This model is quite hard to fit</vt:lpstr>
      <vt:lpstr>PowerPoint Presentation</vt:lpstr>
      <vt:lpstr>An AR-1 random walk can show a wide-range of trajectories, even for the same parameter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error is the difference between the expected x(t) and the actual value</vt:lpstr>
      <vt:lpstr>PowerPoint Presentation</vt:lpstr>
      <vt:lpstr>PowerPoint Presentation</vt:lpstr>
      <vt:lpstr>How you model your data has a large impact on your forecasts</vt:lpstr>
      <vt:lpstr>How can we separate process and non-process variance?</vt:lpstr>
      <vt:lpstr>How can we separate process and observation variance?  They have different temporal patterns.</vt:lpstr>
      <vt:lpstr>PowerPoint Presentation</vt:lpstr>
      <vt:lpstr>A mathematical algorithm that solves for the ‘optimal’ (least error or maximum-likelihood) x_t given all the data (y) from time 1 to t</vt:lpstr>
      <vt:lpstr>Let’s simulate and try fitting some models</vt:lpstr>
      <vt:lpstr>How to write a straight-line as AR-1</vt:lpstr>
      <vt:lpstr>MARSS R Package</vt:lpstr>
      <vt:lpstr>MARSS R Package</vt:lpstr>
      <vt:lpstr>PowerPoint Presentation</vt:lpstr>
      <vt:lpstr>How do you know when to use a process error or observation error model?</vt:lpstr>
      <vt:lpstr>Other types of “non-process” error</vt:lpstr>
      <vt:lpstr>Basic diagnostics #1 Plot your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diagnostics #3 Simulate and then test whether you can re-capture the true estimates</vt:lpstr>
      <vt:lpstr>Thursday lecture: multivariate state-space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1617</cp:revision>
  <cp:lastPrinted>2019-01-22T01:36:19Z</cp:lastPrinted>
  <dcterms:created xsi:type="dcterms:W3CDTF">2011-05-03T16:22:23Z</dcterms:created>
  <dcterms:modified xsi:type="dcterms:W3CDTF">2019-01-22T01:55:42Z</dcterms:modified>
</cp:coreProperties>
</file>