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76" r:id="rId2"/>
    <p:sldId id="633" r:id="rId3"/>
    <p:sldId id="610" r:id="rId4"/>
    <p:sldId id="625" r:id="rId5"/>
    <p:sldId id="612" r:id="rId6"/>
    <p:sldId id="613" r:id="rId7"/>
    <p:sldId id="607" r:id="rId8"/>
    <p:sldId id="632" r:id="rId9"/>
    <p:sldId id="611" r:id="rId10"/>
    <p:sldId id="598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595" r:id="rId19"/>
    <p:sldId id="596" r:id="rId20"/>
    <p:sldId id="597" r:id="rId21"/>
    <p:sldId id="627" r:id="rId22"/>
    <p:sldId id="603" r:id="rId23"/>
    <p:sldId id="604" r:id="rId24"/>
    <p:sldId id="609" r:id="rId25"/>
    <p:sldId id="599" r:id="rId26"/>
    <p:sldId id="601" r:id="rId27"/>
    <p:sldId id="628" r:id="rId28"/>
    <p:sldId id="602" r:id="rId29"/>
    <p:sldId id="616" r:id="rId30"/>
    <p:sldId id="626" r:id="rId31"/>
    <p:sldId id="615" r:id="rId32"/>
    <p:sldId id="617" r:id="rId33"/>
    <p:sldId id="605" r:id="rId34"/>
    <p:sldId id="606" r:id="rId35"/>
    <p:sldId id="629" r:id="rId36"/>
    <p:sldId id="622" r:id="rId37"/>
    <p:sldId id="618" r:id="rId38"/>
    <p:sldId id="619" r:id="rId39"/>
    <p:sldId id="620" r:id="rId40"/>
    <p:sldId id="621" r:id="rId41"/>
    <p:sldId id="623" r:id="rId42"/>
    <p:sldId id="624" r:id="rId43"/>
    <p:sldId id="631" r:id="rId44"/>
    <p:sldId id="614" r:id="rId4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72BBDC"/>
    <a:srgbClr val="65B5D9"/>
    <a:srgbClr val="87C5E1"/>
    <a:srgbClr val="99CCFF"/>
    <a:srgbClr val="A7D2FF"/>
    <a:srgbClr val="3366FF"/>
    <a:srgbClr val="DBA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 autoAdjust="0"/>
    <p:restoredTop sz="94620"/>
  </p:normalViewPr>
  <p:slideViewPr>
    <p:cSldViewPr snapToGrid="0">
      <p:cViewPr varScale="1">
        <p:scale>
          <a:sx n="103" d="100"/>
          <a:sy n="103" d="100"/>
        </p:scale>
        <p:origin x="19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52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2400" y="0"/>
            <a:ext cx="3033713" cy="463550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87996" tIns="43998" rIns="87996" bIns="4399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2400" y="8818563"/>
            <a:ext cx="3033713" cy="463550"/>
          </a:xfrm>
          <a:prstGeom prst="rect">
            <a:avLst/>
          </a:prstGeom>
        </p:spPr>
        <p:txBody>
          <a:bodyPr vert="horz" wrap="square" lIns="87996" tIns="43998" rIns="87996" bIns="4399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0EDB337-1A4B-2047-B21A-A3D64602AE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7480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1" tIns="46511" rIns="93021" bIns="4651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3021" tIns="46511" rIns="93021" bIns="4651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3021" tIns="46511" rIns="93021" bIns="4651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wrap="square" lIns="93021" tIns="46511" rIns="93021" bIns="4651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2509EE4C-65C6-D14D-9C85-9B27CCE2D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6445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C829E8-F224-4AC1-9DE3-9427E02CAE1A}" type="slidenum">
              <a:rPr lang="en-US" altLang="en-US" smtClean="0">
                <a:latin typeface="Calibri" panose="020F0502020204030204" pitchFamily="34" charset="0"/>
              </a:rPr>
              <a:pPr/>
              <a:t>16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5B256-2F8F-4BB6-8146-77D54845C192}" type="slidenum">
              <a:rPr lang="en-US" altLang="en-US" smtClean="0">
                <a:latin typeface="Calibri" panose="020F0502020204030204" pitchFamily="34" charset="0"/>
              </a:rPr>
              <a:pPr/>
              <a:t>17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BC4E4D-0023-4D13-BD54-E6C44A4F8187}" type="slidenum">
              <a:rPr lang="en-US" altLang="en-US" smtClean="0">
                <a:latin typeface="Calibri" panose="020F0502020204030204" pitchFamily="34" charset="0"/>
              </a:rPr>
              <a:pPr/>
              <a:t>19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2F4EBE-0111-43A1-9921-D0BA95867A4C}" type="slidenum">
              <a:rPr lang="en-US" altLang="en-US" smtClean="0">
                <a:latin typeface="Calibri" panose="020F0502020204030204" pitchFamily="34" charset="0"/>
              </a:rPr>
              <a:pPr/>
              <a:t>20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Label axes; add points to blue line; previous slide; t to t+4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52241E-C060-4B64-AAB8-E63C1765EEB4}" type="slidenum">
              <a:rPr lang="en-US" altLang="en-US" smtClean="0">
                <a:latin typeface="Calibri" panose="020F0502020204030204" pitchFamily="34" charset="0"/>
              </a:rPr>
              <a:pPr/>
              <a:t>24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Put this title with plot of meas + process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5B256-2F8F-4BB6-8146-77D54845C192}" type="slidenum">
              <a:rPr lang="en-US" altLang="en-US" smtClean="0">
                <a:latin typeface="Calibri" panose="020F0502020204030204" pitchFamily="34" charset="0"/>
              </a:rPr>
              <a:pPr/>
              <a:t>38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964">
              <a:defRPr>
                <a:solidFill>
                  <a:schemeClr val="tx1"/>
                </a:solidFill>
                <a:latin typeface="Arial" charset="0"/>
              </a:defRPr>
            </a:lvl1pPr>
            <a:lvl2pPr marL="715015" indent="-275006" defTabSz="931964">
              <a:defRPr>
                <a:solidFill>
                  <a:schemeClr val="tx1"/>
                </a:solidFill>
                <a:latin typeface="Arial" charset="0"/>
              </a:defRPr>
            </a:lvl2pPr>
            <a:lvl3pPr marL="1100023" indent="-220005" defTabSz="931964">
              <a:defRPr>
                <a:solidFill>
                  <a:schemeClr val="tx1"/>
                </a:solidFill>
                <a:latin typeface="Arial" charset="0"/>
              </a:defRPr>
            </a:lvl3pPr>
            <a:lvl4pPr marL="1540032" indent="-220005" defTabSz="931964">
              <a:defRPr>
                <a:solidFill>
                  <a:schemeClr val="tx1"/>
                </a:solidFill>
                <a:latin typeface="Arial" charset="0"/>
              </a:defRPr>
            </a:lvl4pPr>
            <a:lvl5pPr marL="1980042" indent="-220005" defTabSz="931964">
              <a:defRPr>
                <a:solidFill>
                  <a:schemeClr val="tx1"/>
                </a:solidFill>
                <a:latin typeface="Arial" charset="0"/>
              </a:defRPr>
            </a:lvl5pPr>
            <a:lvl6pPr marL="2420051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006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0070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0079" indent="-220005" defTabSz="93196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5B256-2F8F-4BB6-8146-77D54845C192}" type="slidenum">
              <a:rPr lang="en-US" altLang="en-US" smtClean="0">
                <a:latin typeface="Calibri" panose="020F0502020204030204" pitchFamily="34" charset="0"/>
              </a:rPr>
              <a:pPr/>
              <a:t>39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C7A46-807F-594A-BB52-0034AE28EA2B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BF498-4EC7-7448-9980-65C486CEBF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263A3-DC0C-0040-A4EE-2E4A743E308E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A692C-B4A3-DE4D-BB25-78EB9D7143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15DF5-7FE4-5C4A-B368-40F2A30E79A6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9D6DA-46AB-7F45-8DD1-43A8BC738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245FA-5CFE-A24D-ABED-51C4E147ED5E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32F2-3E96-CB4C-8B40-A586B42C1D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AE515-B063-8646-827D-39D237AFC359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8DBC8-D81F-3A4E-BD25-9DA6F7008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BE9C3-9408-A647-85A8-38FF505521A5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86168-52AB-5B4E-875B-556DA9E13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C63A-75FE-7644-ADD2-DA84DF147B67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65149-1ECC-3543-93FA-A0AA6E8BC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05CFF-A034-CB43-8015-73F5D09A2C69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AF6BB-CFF9-B94A-8CBB-272A9C05BC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F0E4E-8967-4B42-B40A-B6B12FDAC717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40386-D5D8-5342-B090-47A517AD1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9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C29B5-F642-2F4D-AA50-08BDB6B70E07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48043-52E7-D741-BA3E-A4B03363A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3A4AB6-8FAB-4748-88C8-9E6EADEECC32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F6C73-124E-3346-B5DB-E86A8A9B93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AA31E9F-EA06-3845-874E-648AA703E51E}" type="datetime1">
              <a:rPr lang="en-US"/>
              <a:pPr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3EB6951-4E4D-9E4A-A6DA-7A5E4525F9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jpeg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47725" y="539750"/>
            <a:ext cx="7448550" cy="206533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Introduction to univariate AR state-space models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96950" y="2951163"/>
            <a:ext cx="7150100" cy="225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4400"/>
              </a:lnSpc>
            </a:pPr>
            <a:r>
              <a:rPr lang="en-US" sz="2800" dirty="0">
                <a:latin typeface="Calibri" charset="0"/>
              </a:rPr>
              <a:t>Eli Holmes</a:t>
            </a:r>
          </a:p>
          <a:p>
            <a:pPr algn="ctr" eaLnBrk="1" hangingPunct="1"/>
            <a:endParaRPr lang="en-US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i="1" dirty="0">
                <a:latin typeface="Calibri" charset="0"/>
              </a:rPr>
              <a:t>FISH 507 – Applied Time Series Analysis</a:t>
            </a:r>
          </a:p>
          <a:p>
            <a:pPr algn="ctr" eaLnBrk="1" hangingPunct="1">
              <a:lnSpc>
                <a:spcPts val="3200"/>
              </a:lnSpc>
            </a:pPr>
            <a:endParaRPr lang="en-US" i="1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dirty="0">
                <a:latin typeface="Calibri" charset="0"/>
              </a:rPr>
              <a:t>21 January 2019</a:t>
            </a:r>
          </a:p>
        </p:txBody>
      </p:sp>
    </p:spTree>
    <p:extLst>
      <p:ext uri="{BB962C8B-B14F-4D97-AF65-F5344CB8AC3E}">
        <p14:creationId xmlns:p14="http://schemas.microsoft.com/office/powerpoint/2010/main" val="344254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"/>
          <a:stretch>
            <a:fillRect/>
          </a:stretch>
        </p:blipFill>
        <p:spPr bwMode="auto">
          <a:xfrm>
            <a:off x="990600" y="1906588"/>
            <a:ext cx="6781800" cy="495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29207" y="0"/>
            <a:ext cx="8201609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An AR-1 random walk can show a wide-range of trajectories, even for the same parameter values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8600" y="12954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All trajectories came from the same </a:t>
            </a:r>
            <a:r>
              <a:rPr lang="en-US" altLang="en-US" sz="1600" dirty="0" err="1">
                <a:latin typeface="Calibri" panose="020F0502020204030204" pitchFamily="34" charset="0"/>
              </a:rPr>
              <a:t>rw</a:t>
            </a:r>
            <a:r>
              <a:rPr lang="en-US" altLang="en-US" sz="1600" dirty="0">
                <a:latin typeface="Calibri" panose="020F0502020204030204" pitchFamily="34" charset="0"/>
              </a:rPr>
              <a:t> model: </a:t>
            </a:r>
            <a:r>
              <a:rPr lang="en-US" altLang="en-US" sz="1600" dirty="0" err="1">
                <a:latin typeface="Calibri" panose="020F0502020204030204" pitchFamily="34" charset="0"/>
              </a:rPr>
              <a:t>x</a:t>
            </a:r>
            <a:r>
              <a:rPr lang="en-US" altLang="en-US" sz="1600" baseline="-25000" dirty="0" err="1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= x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t-1</a:t>
            </a:r>
            <a:r>
              <a:rPr lang="en-US" altLang="en-US" sz="1600" dirty="0">
                <a:latin typeface="Calibri" panose="020F0502020204030204" pitchFamily="34" charset="0"/>
              </a:rPr>
              <a:t> -0.02+e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, e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 ~ Normal(mean=0.0, </a:t>
            </a:r>
            <a:r>
              <a:rPr lang="en-US" altLang="en-US" sz="1600" dirty="0" err="1">
                <a:latin typeface="Calibri" panose="020F0502020204030204" pitchFamily="34" charset="0"/>
              </a:rPr>
              <a:t>var</a:t>
            </a:r>
            <a:r>
              <a:rPr lang="en-US" altLang="en-US" sz="1600" dirty="0">
                <a:latin typeface="Calibri" panose="020F0502020204030204" pitchFamily="34" charset="0"/>
              </a:rPr>
              <a:t>=0.01)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same as the “stochastic exponential growth model”: </a:t>
            </a:r>
            <a:r>
              <a:rPr lang="en-US" altLang="en-US" sz="1600" dirty="0" err="1">
                <a:latin typeface="Calibri" panose="020F0502020204030204" pitchFamily="34" charset="0"/>
              </a:rPr>
              <a:t>N</a:t>
            </a:r>
            <a:r>
              <a:rPr lang="en-US" altLang="en-US" sz="1600" baseline="-25000" dirty="0" err="1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= N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t-1</a:t>
            </a:r>
            <a:r>
              <a:rPr lang="en-US" altLang="en-US" sz="1600" dirty="0">
                <a:latin typeface="Calibri" panose="020F0502020204030204" pitchFamily="34" charset="0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</a:rPr>
              <a:t>exp</a:t>
            </a:r>
            <a:r>
              <a:rPr lang="en-US" altLang="en-US" sz="1600" dirty="0">
                <a:latin typeface="Calibri" panose="020F0502020204030204" pitchFamily="34" charset="0"/>
              </a:rPr>
              <a:t>(-0.02+e</a:t>
            </a:r>
            <a:r>
              <a:rPr lang="en-US" altLang="en-US" sz="1600" baseline="-25000" dirty="0">
                <a:latin typeface="Calibri" panose="020F0502020204030204" pitchFamily="34" charset="0"/>
              </a:rPr>
              <a:t>t</a:t>
            </a:r>
            <a:r>
              <a:rPr lang="en-US" altLang="en-US" sz="16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89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+mn-lt"/>
              </a:rPr>
              <a:t>Definition: state-space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eaLnBrk="1" hangingPunct="1"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2400" dirty="0"/>
              <a:t>The “state”, the x, is a hidden (dynamical) variable.  In this class, it is a </a:t>
            </a:r>
            <a:r>
              <a:rPr lang="en-US" altLang="en-US" sz="2400" b="1" dirty="0"/>
              <a:t>hidden random walk.</a:t>
            </a:r>
          </a:p>
          <a:p>
            <a:pPr eaLnBrk="1" hangingPunct="1"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2400" dirty="0"/>
              <a:t>Our data, y, are observations of this.</a:t>
            </a:r>
          </a:p>
          <a:p>
            <a:pPr marL="0" indent="0" eaLnBrk="1" hangingPunct="1">
              <a:spcBef>
                <a:spcPct val="55000"/>
              </a:spcBef>
              <a:buNone/>
            </a:pPr>
            <a:r>
              <a:rPr lang="en-US" altLang="en-US" sz="2400" i="1" dirty="0">
                <a:solidFill>
                  <a:schemeClr val="accent2"/>
                </a:solidFill>
              </a:rPr>
              <a:t>Often state-space models include inputs (explanatory variables).  and typically at least the x is multivariate, and often also y.</a:t>
            </a:r>
          </a:p>
          <a:p>
            <a:pPr marL="0" indent="0" eaLnBrk="1" hangingPunct="1">
              <a:spcBef>
                <a:spcPct val="55000"/>
              </a:spcBef>
              <a:buNone/>
            </a:pPr>
            <a:endParaRPr lang="en-US" altLang="en-US" sz="1400" i="1" dirty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400" dirty="0"/>
              <a:t>The model you are seeing today is a simple univariate state-space model with no inputs.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31884611"/>
              </p:ext>
            </p:extLst>
          </p:nvPr>
        </p:nvGraphicFramePr>
        <p:xfrm>
          <a:off x="2004705" y="4943669"/>
          <a:ext cx="5648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6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705" y="4943669"/>
                        <a:ext cx="5648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7869" y="506108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69" y="569867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</a:t>
            </a:r>
            <a:r>
              <a:rPr lang="en-US" dirty="0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416635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+mn-lt"/>
              </a:rPr>
              <a:t>univariate example: population count data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7010400" y="1219200"/>
            <a:ext cx="17684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Yearly (usually) population (or subpopulation) counts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70108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Line 4"/>
          <p:cNvSpPr>
            <a:spLocks noChangeShapeType="1"/>
          </p:cNvSpPr>
          <p:nvPr/>
        </p:nvSpPr>
        <p:spPr bwMode="auto">
          <a:xfrm flipH="1">
            <a:off x="5791200" y="1828800"/>
            <a:ext cx="1219200" cy="2514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 flipH="1">
            <a:off x="6858000" y="3581400"/>
            <a:ext cx="685800" cy="1676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7696200" y="3048000"/>
            <a:ext cx="115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Missing values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03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+mn-lt"/>
              </a:rPr>
              <a:t>Observation error</a:t>
            </a:r>
          </a:p>
        </p:txBody>
      </p:sp>
      <p:pic>
        <p:nvPicPr>
          <p:cNvPr id="8194" name="Picture 2" descr="small sea l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38"/>
            <a:ext cx="9144000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093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There IS some number of sea lions in our population in year x, but we don’t know that number precisely.  It is “hidden”.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9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201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Suppose we have the following data</a:t>
            </a:r>
          </a:p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(population counts logged)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1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4" y="1295399"/>
            <a:ext cx="8201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34975" y="0"/>
            <a:ext cx="8121650" cy="10890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What about fitting a regression line through the data?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90600" y="3976688"/>
            <a:ext cx="7010400" cy="1381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45" name="Content Placeholder 3"/>
          <p:cNvGraphicFramePr>
            <a:graphicFrameLocks noChangeAspect="1"/>
          </p:cNvGraphicFramePr>
          <p:nvPr/>
        </p:nvGraphicFramePr>
        <p:xfrm>
          <a:off x="1643063" y="1484313"/>
          <a:ext cx="5365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8" name="Equation" r:id="rId4" imgW="2146300" imgH="228600" progId="Equation.3">
                  <p:embed/>
                </p:oleObj>
              </mc:Choice>
              <mc:Fallback>
                <p:oleObj name="Equation" r:id="rId4" imgW="214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484313"/>
                        <a:ext cx="5365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Box 14"/>
          <p:cNvSpPr txBox="1">
            <a:spLocks noChangeArrowheads="1"/>
          </p:cNvSpPr>
          <p:nvPr/>
        </p:nvSpPr>
        <p:spPr bwMode="auto">
          <a:xfrm>
            <a:off x="548271" y="5049319"/>
            <a:ext cx="5469974" cy="12003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Regression is fitting a deterministic process through the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no “process” variability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all variability = “non-process or observation error”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A linear regression model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56530" y="390214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55261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Versus a state-space model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1447800" y="1371600"/>
            <a:ext cx="5138738" cy="9239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Autoregressive state-space models fit a RANDOM WALK through the 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variability = “observation error” + “process error”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172" y="39954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2695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2971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  <a:latin typeface="Calibri" panose="020F0502020204030204" pitchFamily="34" charset="0"/>
              </a:rPr>
              <a:t>Difference between observation and process is the non-process error</a:t>
            </a: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3810000" y="36576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9144000" cy="10890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Two types of variability</a:t>
            </a:r>
          </a:p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#1 observation or “non-process” variability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8061326" y="3816350"/>
            <a:ext cx="1082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alibri" panose="020F0502020204030204" pitchFamily="34" charset="0"/>
              </a:rPr>
              <a:t>Process or state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4876800" y="2362200"/>
            <a:ext cx="135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Observation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94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80931"/>
            <a:ext cx="8686800" cy="4124131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/>
              <a:t>The non-process (observation) variance is often unknowable in fisheries and ecological data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i="1" dirty="0" err="1"/>
              <a:t>Sightability</a:t>
            </a:r>
            <a:r>
              <a:rPr lang="en-US" altLang="en-US" sz="2800" i="1" dirty="0"/>
              <a:t> varies due to factors that may not be fully understood or measureable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Environmental factors (tides, temperature,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Population factors (age structure, sex ratio,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Species interactions (prey distribution, prey density, predator distribution or density, etc.)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i="1" dirty="0"/>
              <a:t>Sampling variability</a:t>
            </a:r>
            <a:r>
              <a:rPr lang="en-US" altLang="en-US" sz="2800" dirty="0"/>
              <a:t>--due to how you actually count animals--is just one component of observation variance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en-US" altLang="en-US" sz="3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" y="0"/>
            <a:ext cx="9144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Two types of variability</a:t>
            </a:r>
          </a:p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#1 observation or “non-process” variability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312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Line 5"/>
          <p:cNvSpPr>
            <a:spLocks noChangeShapeType="1"/>
          </p:cNvSpPr>
          <p:nvPr/>
        </p:nvSpPr>
        <p:spPr bwMode="auto">
          <a:xfrm flipH="1" flipV="1">
            <a:off x="3429000" y="2743200"/>
            <a:ext cx="152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+mn-lt"/>
              </a:rPr>
              <a:t>#2 Process variability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8254" y="1436914"/>
            <a:ext cx="6848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This the process line.  It ‘wiggles’ due to process variability. The next few lectures we will focus on processes that are simple random walks with drift: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94477634"/>
              </p:ext>
            </p:extLst>
          </p:nvPr>
        </p:nvGraphicFramePr>
        <p:xfrm>
          <a:off x="2573597" y="1950475"/>
          <a:ext cx="414210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8" name="Equation" r:id="rId5" imgW="2260440" imgH="228600" progId="Equation.3">
                  <p:embed/>
                </p:oleObj>
              </mc:Choice>
              <mc:Fallback>
                <p:oleObj name="Equation" r:id="rId5" imgW="2260440" imgH="2286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597" y="1950475"/>
                        <a:ext cx="414210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2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Points from Thursday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affected by a perturbation is problematic for </a:t>
            </a:r>
            <a:r>
              <a:rPr lang="en-US" sz="2800" dirty="0" err="1"/>
              <a:t>arima</a:t>
            </a:r>
            <a:r>
              <a:rPr lang="en-US" sz="2800"/>
              <a:t>(), Arima().</a:t>
            </a:r>
            <a:endParaRPr lang="en-US" sz="2800" dirty="0"/>
          </a:p>
          <a:p>
            <a:r>
              <a:rPr lang="en-US" sz="2800" dirty="0"/>
              <a:t>Seasonal ARIMA has effect of Jan (or Feb …) in year t on Jan (or Feb …) in year t+1.  Not the type of seasonality we run into typically when working with population data.</a:t>
            </a:r>
          </a:p>
          <a:p>
            <a:r>
              <a:rPr lang="en-US" sz="2800" dirty="0"/>
              <a:t>Data with multiple seasons (daily, monthly, yearly) will be problematic for standard ARIMA seasonal models.</a:t>
            </a:r>
          </a:p>
          <a:p>
            <a:r>
              <a:rPr lang="en-US" sz="2800" dirty="0"/>
              <a:t>Linear effects of past values might be problematic.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1670" y="1564759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80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Process error is the difference between the expected x(t) and the actual value</a:t>
            </a:r>
            <a:endParaRPr lang="en-US" altLang="en-US" sz="2800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36525" y="6442075"/>
            <a:ext cx="75952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*If this were a population model, that means a the mean rate of decline is ca 2% per year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828800" y="3810000"/>
            <a:ext cx="3216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“x” shows the expected x(t) at time t;  it is like the prediction from a deterministic process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2819400" y="198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35814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42672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45720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4953000" y="1981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57150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6019800" y="2667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219200" y="1295400"/>
            <a:ext cx="3667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Let’s say that in x(t)=x(t-1)-0.02+e(t)*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442076" y="1480066"/>
            <a:ext cx="2235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The difference between “x”, the expected value, and the blue square, actual value, is the process error</a:t>
            </a:r>
          </a:p>
        </p:txBody>
      </p:sp>
    </p:spTree>
    <p:extLst>
      <p:ext uri="{BB962C8B-B14F-4D97-AF65-F5344CB8AC3E}">
        <p14:creationId xmlns:p14="http://schemas.microsoft.com/office/powerpoint/2010/main" val="3171895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26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tx2"/>
                </a:solidFill>
                <a:latin typeface="Calibri" panose="020F0502020204030204" pitchFamily="34" charset="0"/>
              </a:rPr>
              <a:t>One use </a:t>
            </a: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of univariate state-space models is “count-based” population viability analysis (chap 6 HWS2014)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0" y="1255713"/>
            <a:ext cx="6969219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587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5861" y="0"/>
            <a:ext cx="8145626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How you model your data has a large impact on your forecasts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0"/>
            <a:ext cx="91440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4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05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How can we separate process and non-process variance?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373155" y="5116286"/>
            <a:ext cx="7183016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Wouldn’t these two variances be confounded and impossible to estimate simultaneously?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851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902450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How can we separate process and observation variance? </a:t>
            </a:r>
            <a:b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</a:b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They have different temporal patterns.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2971800" y="1531938"/>
            <a:ext cx="28684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</a:rPr>
              <a:t>Process error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: </a:t>
            </a:r>
            <a:r>
              <a:rPr lang="en-US" altLang="en-US" sz="1800" dirty="0" err="1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18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= x</a:t>
            </a:r>
            <a:r>
              <a:rPr lang="en-US" altLang="en-US" sz="1800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t-1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+ u +</a:t>
            </a:r>
            <a:r>
              <a:rPr lang="en-US" altLang="en-US" sz="1800" i="1" dirty="0">
                <a:solidFill>
                  <a:schemeClr val="tx2"/>
                </a:solidFill>
                <a:latin typeface="Calibri" panose="020F0502020204030204" pitchFamily="34" charset="0"/>
              </a:rPr>
              <a:t>e</a:t>
            </a:r>
            <a:r>
              <a:rPr lang="en-US" altLang="en-US" sz="1800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endParaRPr lang="en-US" altLang="en-US" sz="18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2916912" y="4130676"/>
            <a:ext cx="31371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alibri" panose="020F0502020204030204" pitchFamily="34" charset="0"/>
              </a:rPr>
              <a:t>Observation error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:  </a:t>
            </a:r>
            <a:r>
              <a:rPr lang="en-US" altLang="en-US" sz="1800" dirty="0" err="1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altLang="en-US" sz="18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= </a:t>
            </a:r>
            <a:r>
              <a:rPr lang="en-US" altLang="en-US" sz="1800" dirty="0" err="1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18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>
                <a:solidFill>
                  <a:schemeClr val="tx2"/>
                </a:solidFill>
                <a:latin typeface="Calibri" panose="020F0502020204030204" pitchFamily="34" charset="0"/>
              </a:rPr>
              <a:t> + </a:t>
            </a:r>
            <a:r>
              <a:rPr lang="en-US" altLang="en-US" sz="1800" dirty="0" err="1">
                <a:solidFill>
                  <a:schemeClr val="tx2"/>
                </a:solidFill>
                <a:latin typeface="Symbol" pitchFamily="18" charset="2"/>
              </a:rPr>
              <a:t>h</a:t>
            </a:r>
            <a:r>
              <a:rPr lang="en-US" altLang="en-US" sz="18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024" y="2211355"/>
            <a:ext cx="979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multiple </a:t>
            </a:r>
            <a:r>
              <a:rPr lang="en-US" dirty="0" err="1">
                <a:latin typeface="Calibri" panose="020F0502020204030204" pitchFamily="34" charset="0"/>
              </a:rPr>
              <a:t>sims</a:t>
            </a:r>
            <a:r>
              <a:rPr lang="en-US" dirty="0">
                <a:latin typeface="Calibri" panose="020F0502020204030204" pitchFamily="34" charset="0"/>
              </a:rPr>
              <a:t> of x(t) with same u and 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67" y="4498558"/>
            <a:ext cx="979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multiple </a:t>
            </a:r>
            <a:r>
              <a:rPr lang="en-US" dirty="0" err="1">
                <a:latin typeface="Calibri" panose="020F0502020204030204" pitchFamily="34" charset="0"/>
              </a:rPr>
              <a:t>sims</a:t>
            </a:r>
            <a:r>
              <a:rPr lang="en-US" dirty="0">
                <a:latin typeface="Calibri" panose="020F0502020204030204" pitchFamily="34" charset="0"/>
              </a:rPr>
              <a:t> of y(t) with same x(t)</a:t>
            </a:r>
          </a:p>
        </p:txBody>
      </p:sp>
    </p:spTree>
    <p:extLst>
      <p:ext uri="{BB962C8B-B14F-4D97-AF65-F5344CB8AC3E}">
        <p14:creationId xmlns:p14="http://schemas.microsoft.com/office/powerpoint/2010/main" val="2478763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344313"/>
              </p:ext>
            </p:extLst>
          </p:nvPr>
        </p:nvGraphicFramePr>
        <p:xfrm>
          <a:off x="2833688" y="2516965"/>
          <a:ext cx="2860675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1" name="Equation" r:id="rId3" imgW="1143000" imgH="1371600" progId="Equation.3">
                  <p:embed/>
                </p:oleObj>
              </mc:Choice>
              <mc:Fallback>
                <p:oleObj name="Equation" r:id="rId3" imgW="11430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2516965"/>
                        <a:ext cx="2860675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6172200" y="2612896"/>
            <a:ext cx="2584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AR lag-1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random walk with drift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normally distributed process errors</a:t>
            </a:r>
          </a:p>
        </p:txBody>
      </p:sp>
      <p:pic>
        <p:nvPicPr>
          <p:cNvPr id="19461" name="Picture 8" descr="Logo NOAA C 105W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6400800"/>
            <a:ext cx="27146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9"/>
          <p:cNvSpPr txBox="1">
            <a:spLocks noChangeArrowheads="1"/>
          </p:cNvSpPr>
          <p:nvPr/>
        </p:nvSpPr>
        <p:spPr bwMode="auto">
          <a:xfrm rot="-5400000">
            <a:off x="1240408" y="2741136"/>
            <a:ext cx="1543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Process model</a:t>
            </a:r>
          </a:p>
        </p:txBody>
      </p:sp>
      <p:sp>
        <p:nvSpPr>
          <p:cNvPr id="19463" name="Text Box 10"/>
          <p:cNvSpPr txBox="1">
            <a:spLocks noChangeArrowheads="1"/>
          </p:cNvSpPr>
          <p:nvPr/>
        </p:nvSpPr>
        <p:spPr bwMode="auto">
          <a:xfrm rot="-5400000">
            <a:off x="1023619" y="5155587"/>
            <a:ext cx="1977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Observation model</a:t>
            </a:r>
          </a:p>
        </p:txBody>
      </p:sp>
      <p:sp>
        <p:nvSpPr>
          <p:cNvPr id="20488" name="Text Box 11"/>
          <p:cNvSpPr txBox="1">
            <a:spLocks noChangeArrowheads="1"/>
          </p:cNvSpPr>
          <p:nvPr/>
        </p:nvSpPr>
        <p:spPr bwMode="auto">
          <a:xfrm>
            <a:off x="6172200" y="5155587"/>
            <a:ext cx="2209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observation errors</a:t>
            </a:r>
          </a:p>
          <a:p>
            <a:pPr>
              <a:defRPr/>
            </a:pPr>
            <a:r>
              <a:rPr lang="en-US" dirty="0">
                <a:solidFill>
                  <a:srgbClr val="FF3300"/>
                </a:solidFill>
                <a:latin typeface="Calibri" panose="020F0502020204030204" pitchFamily="34" charset="0"/>
              </a:rPr>
              <a:t>normally distributed process errors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An AR-1 state-space model combines a model for the hidden AR-1 process with a model for the observation process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6792" y="1354478"/>
            <a:ext cx="528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…and allows us to separate the variances</a:t>
            </a:r>
          </a:p>
        </p:txBody>
      </p:sp>
    </p:spTree>
    <p:extLst>
      <p:ext uri="{BB962C8B-B14F-4D97-AF65-F5344CB8AC3E}">
        <p14:creationId xmlns:p14="http://schemas.microsoft.com/office/powerpoint/2010/main" val="1771724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800" dirty="0" err="1">
                <a:solidFill>
                  <a:schemeClr val="tx2"/>
                </a:solidFill>
                <a:latin typeface="Calibri" panose="020F0502020204030204" pitchFamily="34" charset="0"/>
              </a:rPr>
              <a:t>Kalman</a:t>
            </a: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 Filter: Estimate the x in a state-space model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545021"/>
            <a:ext cx="8229600" cy="1143000"/>
          </a:xfrm>
        </p:spPr>
        <p:txBody>
          <a:bodyPr/>
          <a:lstStyle/>
          <a:p>
            <a:r>
              <a:rPr lang="en-US" sz="3200" dirty="0"/>
              <a:t>A mathematical algorithm that solves for the ‘optimal’ (least error or maximum-likelihood) </a:t>
            </a:r>
            <a:r>
              <a:rPr lang="en-US" sz="3200" dirty="0" err="1"/>
              <a:t>x_t</a:t>
            </a:r>
            <a:r>
              <a:rPr lang="en-US" sz="3200" dirty="0"/>
              <a:t> given all the data (y) from time 1 to 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327025" y="4095093"/>
            <a:ext cx="25697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/>
              <a:t>Predict: Given an x_0, predict x_1 from your model</a:t>
            </a:r>
          </a:p>
          <a:p>
            <a:endParaRPr lang="en-US" sz="2400" dirty="0"/>
          </a:p>
          <a:p>
            <a:r>
              <a:rPr lang="en-US" sz="2400" dirty="0"/>
              <a:t>Update: Given y_1, update your x_1 estimate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3309336" y="4095093"/>
            <a:ext cx="25697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/>
              <a:t>Predict: Given an x_1, predict x_2 from your model</a:t>
            </a:r>
          </a:p>
          <a:p>
            <a:endParaRPr lang="en-US" sz="2400" dirty="0"/>
          </a:p>
          <a:p>
            <a:r>
              <a:rPr lang="en-US" sz="2400" dirty="0"/>
              <a:t>Update: Given y_2, update your x_2 estimate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6291647" y="4095093"/>
            <a:ext cx="256977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/>
              <a:t>Predict: Given an x_2, predict x_3 from your model</a:t>
            </a:r>
          </a:p>
          <a:p>
            <a:endParaRPr lang="en-US" sz="2400" dirty="0"/>
          </a:p>
          <a:p>
            <a:r>
              <a:rPr lang="en-US" sz="2400" dirty="0"/>
              <a:t>Update: Given y_3, update your x_3 estimate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1914" y="4506311"/>
            <a:ext cx="0" cy="39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91854" y="3970283"/>
            <a:ext cx="851338" cy="1513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94225" y="4506311"/>
            <a:ext cx="1" cy="39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91351" y="3970283"/>
            <a:ext cx="851338" cy="1513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66025" y="4506311"/>
            <a:ext cx="1" cy="39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59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38539" y="0"/>
            <a:ext cx="8229600" cy="11430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2"/>
                </a:solidFill>
              </a:rPr>
              <a:t>Let’s simulate and try fitting some models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Open up R and follow after me</a:t>
            </a:r>
          </a:p>
          <a:p>
            <a:r>
              <a:rPr lang="en-US" altLang="en-US" dirty="0"/>
              <a:t>univariate_example_1.R</a:t>
            </a:r>
          </a:p>
          <a:p>
            <a:r>
              <a:rPr lang="en-US" altLang="en-US" dirty="0"/>
              <a:t>univariate_example_2.R</a:t>
            </a:r>
          </a:p>
          <a:p>
            <a:r>
              <a:rPr lang="en-US" altLang="en-US" dirty="0"/>
              <a:t>univariate_example_3.R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441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31" y="0"/>
            <a:ext cx="8229600" cy="1143000"/>
          </a:xfrm>
        </p:spPr>
        <p:txBody>
          <a:bodyPr/>
          <a:lstStyle/>
          <a:p>
            <a:r>
              <a:rPr lang="en-US" dirty="0"/>
              <a:t>How to write a straight-line as AR-1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94" y="1516225"/>
            <a:ext cx="8229600" cy="4525963"/>
          </a:xfrm>
        </p:spPr>
        <p:txBody>
          <a:bodyPr/>
          <a:lstStyle/>
          <a:p>
            <a:r>
              <a:rPr lang="en-US" dirty="0"/>
              <a:t>##Preliminaries: how to write ##x=</a:t>
            </a:r>
            <a:r>
              <a:rPr lang="en-US" dirty="0" err="1"/>
              <a:t>intercept+slope</a:t>
            </a:r>
            <a:r>
              <a:rPr lang="en-US" dirty="0"/>
              <a:t>*t as a AR-1</a:t>
            </a:r>
          </a:p>
          <a:p>
            <a:r>
              <a:rPr lang="en-US" dirty="0"/>
              <a:t>x(0)=intercept</a:t>
            </a:r>
          </a:p>
          <a:p>
            <a:r>
              <a:rPr lang="en-US" dirty="0"/>
              <a:t>x(1)=x(0)+slope #this is x at t=1</a:t>
            </a:r>
          </a:p>
          <a:p>
            <a:r>
              <a:rPr lang="en-US" dirty="0"/>
              <a:t>x(2)=x[1]+slope</a:t>
            </a:r>
          </a:p>
          <a:p>
            <a:r>
              <a:rPr lang="en-US" dirty="0"/>
              <a:t>so..</a:t>
            </a:r>
          </a:p>
          <a:p>
            <a:r>
              <a:rPr lang="en-US" dirty="0"/>
              <a:t>x(t)=x(t-1)+</a:t>
            </a:r>
            <a:r>
              <a:rPr lang="en-US" dirty="0" err="1"/>
              <a:t>slope+w</a:t>
            </a:r>
            <a:r>
              <a:rPr lang="en-US" dirty="0"/>
              <a:t>(t), w(t)~N(0,0)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8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Weeks 1-3: building blocks for analysis of multivariate time-series data with observation error, structure, and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Matrix math (multivariate)</a:t>
            </a:r>
          </a:p>
          <a:p>
            <a:r>
              <a:rPr lang="en-US" sz="2800" dirty="0"/>
              <a:t>Properties of time series data (AR and MA models)   x(t) = b</a:t>
            </a:r>
            <a:r>
              <a:rPr lang="en-US" sz="2800" baseline="-25000" dirty="0"/>
              <a:t>1</a:t>
            </a:r>
            <a:r>
              <a:rPr lang="en-US" sz="2800" dirty="0"/>
              <a:t> x(t-1) + b</a:t>
            </a:r>
            <a:r>
              <a:rPr lang="en-US" sz="2800" baseline="-25000" dirty="0"/>
              <a:t>2</a:t>
            </a:r>
            <a:r>
              <a:rPr lang="en-US" sz="2800" dirty="0"/>
              <a:t> x(t-2) + e(t)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Fitting models and model selection (analysis)</a:t>
            </a:r>
          </a:p>
          <a:p>
            <a:pPr lvl="1"/>
            <a:r>
              <a:rPr lang="en-US" sz="2400" dirty="0"/>
              <a:t>Bayesian models (non-</a:t>
            </a:r>
            <a:r>
              <a:rPr lang="en-US" sz="2400" dirty="0" err="1"/>
              <a:t>gaussian</a:t>
            </a:r>
            <a:r>
              <a:rPr lang="en-US" sz="2400" dirty="0"/>
              <a:t> errors, non-linearity, zeros)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State-space models (observation error and missing values)</a:t>
            </a:r>
            <a:endParaRPr lang="en-US" dirty="0"/>
          </a:p>
          <a:p>
            <a:pPr marL="0" indent="0" algn="ctr">
              <a:buNone/>
            </a:pPr>
            <a:endParaRPr lang="en-US" sz="14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Starting next week: putting this all together to start analyzing ecological data sets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1670" y="1564759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1670" y="4964213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209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8229600" cy="1143000"/>
          </a:xfrm>
        </p:spPr>
        <p:txBody>
          <a:bodyPr/>
          <a:lstStyle/>
          <a:p>
            <a:r>
              <a:rPr lang="en-US" dirty="0"/>
              <a:t>MARSS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298"/>
            <a:ext cx="8229600" cy="4525963"/>
          </a:xfrm>
        </p:spPr>
        <p:txBody>
          <a:bodyPr/>
          <a:lstStyle/>
          <a:p>
            <a:r>
              <a:rPr lang="en-US" dirty="0"/>
              <a:t>Fits MARSS models (multivariate AR-1 state-space)</a:t>
            </a:r>
          </a:p>
          <a:p>
            <a:r>
              <a:rPr lang="en-US" dirty="0"/>
              <a:t>General, fits any MARSS model with Gaussian errors</a:t>
            </a:r>
          </a:p>
          <a:p>
            <a:endParaRPr lang="en-US" sz="2800" dirty="0"/>
          </a:p>
          <a:p>
            <a:r>
              <a:rPr lang="en-US" sz="2800" dirty="0"/>
              <a:t>But</a:t>
            </a:r>
          </a:p>
          <a:p>
            <a:r>
              <a:rPr lang="en-US" sz="2800" dirty="0"/>
              <a:t>Maximum likelihood</a:t>
            </a:r>
          </a:p>
          <a:p>
            <a:r>
              <a:rPr lang="en-US" sz="2800" dirty="0"/>
              <a:t>Slow.  Students working with large data sets have gotten huge speed improvements by coding their models in TMB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787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8229600" cy="1143000"/>
          </a:xfrm>
        </p:spPr>
        <p:txBody>
          <a:bodyPr/>
          <a:lstStyle/>
          <a:p>
            <a:r>
              <a:rPr lang="en-US" dirty="0"/>
              <a:t>MARSS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298"/>
            <a:ext cx="8229600" cy="4525963"/>
          </a:xfrm>
        </p:spPr>
        <p:txBody>
          <a:bodyPr/>
          <a:lstStyle/>
          <a:p>
            <a:r>
              <a:rPr lang="en-US" dirty="0"/>
              <a:t>Fits MARSS models (multivariate AR-1 state-space)</a:t>
            </a:r>
          </a:p>
          <a:p>
            <a:r>
              <a:rPr lang="en-US" dirty="0"/>
              <a:t>MARSS model syntax</a:t>
            </a:r>
          </a:p>
          <a:p>
            <a:endParaRPr lang="en-US" sz="1400" dirty="0"/>
          </a:p>
          <a:p>
            <a:pPr marL="0" indent="0" algn="ctr">
              <a:buNone/>
            </a:pPr>
            <a:r>
              <a:rPr lang="en-US" sz="1800" dirty="0"/>
              <a:t>X(t) = </a:t>
            </a:r>
            <a:r>
              <a:rPr lang="en-US" sz="1800" b="1" dirty="0">
                <a:solidFill>
                  <a:srgbClr val="FF0000"/>
                </a:solidFill>
              </a:rPr>
              <a:t>B</a:t>
            </a:r>
            <a:r>
              <a:rPr lang="en-US" sz="1800" dirty="0"/>
              <a:t> X(t-1) + </a:t>
            </a:r>
            <a:r>
              <a:rPr lang="en-US" sz="1800" b="1" dirty="0">
                <a:solidFill>
                  <a:srgbClr val="FF0000"/>
                </a:solidFill>
              </a:rPr>
              <a:t>U</a:t>
            </a:r>
            <a:r>
              <a:rPr lang="en-US" sz="1800" dirty="0"/>
              <a:t> + w(t), w(t) ~ N(0, </a:t>
            </a:r>
            <a:r>
              <a:rPr lang="en-US" sz="1800" b="1" dirty="0">
                <a:solidFill>
                  <a:srgbClr val="FF0000"/>
                </a:solidFill>
              </a:rPr>
              <a:t>Q</a:t>
            </a:r>
            <a:r>
              <a:rPr lang="en-US" sz="1800" dirty="0"/>
              <a:t>)</a:t>
            </a:r>
          </a:p>
          <a:p>
            <a:pPr marL="0" indent="0" algn="ctr">
              <a:buNone/>
            </a:pPr>
            <a:r>
              <a:rPr lang="en-US" sz="1800" dirty="0"/>
              <a:t>Y(t) = </a:t>
            </a:r>
            <a:r>
              <a:rPr lang="en-US" sz="1800" b="1" dirty="0">
                <a:solidFill>
                  <a:srgbClr val="FF0000"/>
                </a:solidFill>
              </a:rPr>
              <a:t>Z</a:t>
            </a:r>
            <a:r>
              <a:rPr lang="en-US" sz="1800" dirty="0"/>
              <a:t> X(t) + </a:t>
            </a:r>
            <a:r>
              <a:rPr lang="en-US" sz="1800" b="1" dirty="0">
                <a:solidFill>
                  <a:srgbClr val="FF0000"/>
                </a:solidFill>
              </a:rPr>
              <a:t>A</a:t>
            </a:r>
            <a:r>
              <a:rPr lang="en-US" sz="1800" dirty="0"/>
              <a:t> + v(t), v(t) ~ N(0,</a:t>
            </a:r>
            <a:r>
              <a:rPr lang="en-US" sz="1800" b="1" dirty="0">
                <a:solidFill>
                  <a:srgbClr val="FF0000"/>
                </a:solidFill>
              </a:rPr>
              <a:t>R</a:t>
            </a:r>
            <a:r>
              <a:rPr lang="en-US" sz="1800" dirty="0"/>
              <a:t>)</a:t>
            </a:r>
          </a:p>
          <a:p>
            <a:endParaRPr lang="en-US" sz="1400" dirty="0"/>
          </a:p>
          <a:p>
            <a:r>
              <a:rPr lang="en-US" sz="1800" b="1" dirty="0">
                <a:latin typeface="Courier" pitchFamily="49" charset="0"/>
              </a:rPr>
              <a:t>fit2=MARSS(</a:t>
            </a:r>
            <a:r>
              <a:rPr lang="en-US" sz="1800" b="1" dirty="0" err="1">
                <a:latin typeface="Courier" pitchFamily="49" charset="0"/>
              </a:rPr>
              <a:t>y,model</a:t>
            </a:r>
            <a:r>
              <a:rPr lang="en-US" sz="1800" b="1" dirty="0">
                <a:latin typeface="Courier" pitchFamily="49" charset="0"/>
              </a:rPr>
              <a:t>=</a:t>
            </a:r>
            <a:r>
              <a:rPr lang="en-US" sz="1800" b="1" dirty="0" err="1">
                <a:latin typeface="Courier" pitchFamily="49" charset="0"/>
              </a:rPr>
              <a:t>mod.list</a:t>
            </a:r>
            <a:r>
              <a:rPr lang="en-US" sz="1800" b="1" dirty="0">
                <a:latin typeface="Courier" pitchFamily="49" charset="0"/>
              </a:rPr>
              <a:t>)</a:t>
            </a:r>
          </a:p>
          <a:p>
            <a:endParaRPr lang="en-US" sz="1800" dirty="0"/>
          </a:p>
          <a:p>
            <a:r>
              <a:rPr lang="en-US" sz="1800" b="1" dirty="0">
                <a:latin typeface="Courier" pitchFamily="49" charset="0"/>
              </a:rPr>
              <a:t>y</a:t>
            </a:r>
            <a:r>
              <a:rPr lang="en-US" sz="1800" dirty="0"/>
              <a:t> is data; </a:t>
            </a:r>
            <a:r>
              <a:rPr lang="en-US" sz="1800" b="1" dirty="0">
                <a:latin typeface="Courier" pitchFamily="49" charset="0"/>
              </a:rPr>
              <a:t>model</a:t>
            </a:r>
            <a:r>
              <a:rPr lang="en-US" sz="1800" dirty="0"/>
              <a:t> tells MARSS what the parameters are</a:t>
            </a:r>
          </a:p>
          <a:p>
            <a:r>
              <a:rPr lang="en-US" sz="1800" dirty="0"/>
              <a:t>The parameters are MATRICES</a:t>
            </a:r>
          </a:p>
          <a:p>
            <a:r>
              <a:rPr lang="en-US" sz="1800" dirty="0"/>
              <a:t>You write matrices just like they appear in your model on paper</a:t>
            </a:r>
          </a:p>
          <a:p>
            <a:r>
              <a:rPr lang="en-US" sz="1800" dirty="0"/>
              <a:t>You pass </a:t>
            </a:r>
            <a:r>
              <a:rPr lang="en-US" sz="1800" b="1" dirty="0">
                <a:latin typeface="Courier" pitchFamily="49" charset="0"/>
              </a:rPr>
              <a:t>model</a:t>
            </a:r>
            <a:r>
              <a:rPr lang="en-US" sz="1800" dirty="0"/>
              <a:t> to MARSS as a list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6207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82" y="732454"/>
            <a:ext cx="8229600" cy="4525963"/>
          </a:xfrm>
        </p:spPr>
        <p:txBody>
          <a:bodyPr/>
          <a:lstStyle/>
          <a:p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X(t) =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 X(t-1) + </a:t>
            </a:r>
            <a:r>
              <a:rPr lang="en-US" sz="2000" b="1" dirty="0">
                <a:solidFill>
                  <a:srgbClr val="FF0000"/>
                </a:solidFill>
              </a:rPr>
              <a:t>U</a:t>
            </a:r>
            <a:r>
              <a:rPr lang="en-US" sz="2000" dirty="0"/>
              <a:t> + w(t), w(t) ~ N(0, </a:t>
            </a:r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Y(t) = </a:t>
            </a:r>
            <a:r>
              <a:rPr lang="en-US" sz="2000" b="1" dirty="0">
                <a:solidFill>
                  <a:srgbClr val="FF0000"/>
                </a:solidFill>
              </a:rPr>
              <a:t>Z</a:t>
            </a:r>
            <a:r>
              <a:rPr lang="en-US" sz="2000" dirty="0"/>
              <a:t> X(t) +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+ v(t), v(t) ~ N(0,</a:t>
            </a:r>
            <a:r>
              <a:rPr lang="en-US" sz="2000" b="1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)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 err="1"/>
              <a:t>mod.list</a:t>
            </a:r>
            <a:r>
              <a:rPr lang="en-US" sz="2000" dirty="0"/>
              <a:t>=list(</a:t>
            </a:r>
          </a:p>
          <a:p>
            <a:pPr marL="0" indent="0">
              <a:buNone/>
            </a:pPr>
            <a:r>
              <a:rPr lang="en-US" sz="2000" dirty="0"/>
              <a:t>  U=matrix(“u"),</a:t>
            </a:r>
          </a:p>
          <a:p>
            <a:pPr marL="0" indent="0">
              <a:buNone/>
            </a:pPr>
            <a:r>
              <a:rPr lang="en-US" sz="2000" dirty="0"/>
              <a:t>  x0=matrix(0),</a:t>
            </a:r>
          </a:p>
          <a:p>
            <a:pPr marL="0" indent="0">
              <a:buNone/>
            </a:pPr>
            <a:r>
              <a:rPr lang="en-US" sz="2000" dirty="0"/>
              <a:t>  B=matrix(1),</a:t>
            </a:r>
          </a:p>
          <a:p>
            <a:pPr marL="0" indent="0">
              <a:buNone/>
            </a:pPr>
            <a:r>
              <a:rPr lang="en-US" sz="2000" dirty="0"/>
              <a:t>  Q=matrix(0.1),</a:t>
            </a:r>
          </a:p>
          <a:p>
            <a:pPr marL="0" indent="0">
              <a:buNone/>
            </a:pPr>
            <a:r>
              <a:rPr lang="en-US" sz="2000" dirty="0"/>
              <a:t>  Z=matrix(1),</a:t>
            </a:r>
          </a:p>
          <a:p>
            <a:pPr marL="0" indent="0">
              <a:buNone/>
            </a:pPr>
            <a:r>
              <a:rPr lang="en-US" sz="2000" dirty="0"/>
              <a:t>  A=matrix(0),</a:t>
            </a:r>
          </a:p>
          <a:p>
            <a:pPr marL="0" indent="0">
              <a:buNone/>
            </a:pPr>
            <a:r>
              <a:rPr lang="en-US" sz="2000" dirty="0"/>
              <a:t>  R=matrix("r"),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tinitx</a:t>
            </a:r>
            <a:r>
              <a:rPr lang="en-US" sz="2000" dirty="0"/>
              <a:t>=0)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13720261"/>
              </p:ext>
            </p:extLst>
          </p:nvPr>
        </p:nvGraphicFramePr>
        <p:xfrm>
          <a:off x="2960688" y="3081400"/>
          <a:ext cx="5828749" cy="25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4" name="Equation" r:id="rId3" imgW="2234880" imgH="698400" progId="Equation.3">
                  <p:embed/>
                </p:oleObj>
              </mc:Choice>
              <mc:Fallback>
                <p:oleObj name="Equation" r:id="rId3" imgW="2234880" imgH="69840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3081400"/>
                        <a:ext cx="5828749" cy="25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30825" y="2407298"/>
            <a:ext cx="368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we want to fit this model:</a:t>
            </a:r>
          </a:p>
        </p:txBody>
      </p:sp>
    </p:spTree>
    <p:extLst>
      <p:ext uri="{BB962C8B-B14F-4D97-AF65-F5344CB8AC3E}">
        <p14:creationId xmlns:p14="http://schemas.microsoft.com/office/powerpoint/2010/main" val="1919547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5860" y="0"/>
            <a:ext cx="8192279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How do you know when to use a process error or observation error model?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If your time-series data contain both types, use a model with both types.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To estimate both variances, you need a) 20+ time steps </a:t>
            </a:r>
            <a:r>
              <a:rPr lang="en-US" altLang="en-US" sz="2400" b="1" dirty="0"/>
              <a:t>OR</a:t>
            </a:r>
            <a:r>
              <a:rPr lang="en-US" altLang="en-US" sz="2400" dirty="0"/>
              <a:t> b) multi-site data. 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If you don’t have enough data, you need to use assumptions about one of the variances.  Meaning a) fix the value or b) incorporate a prior.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Diagnostics: Observation error induces autocorrelation in the noise of an autoregressive process. Fit a process-error only model (R=0) and check for autocorrelation of residuals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06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531" y="0"/>
            <a:ext cx="8136294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Other types of “non-process” error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Fluctuations that don’t have “feedback” (variance doesn’t explode)</a:t>
            </a:r>
            <a:endParaRPr lang="en-US" sz="1800" dirty="0"/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Lots of biological processes also create noise that looks like that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age-structure cycles                   o  cyclic variability in fecundity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density-dependence                    o  predator-prey interactions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If your model cannot accommodate that cycling,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it tends to get ‘soaked’ up in the ‘non-process’ error component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If your model can accommodate that cycling,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estimation of ‘observation error’ variance can be confounded, unless you have long, long datasets or replicates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231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62" y="243107"/>
            <a:ext cx="8229600" cy="1143000"/>
          </a:xfrm>
        </p:spPr>
        <p:txBody>
          <a:bodyPr/>
          <a:lstStyle/>
          <a:p>
            <a:r>
              <a:rPr lang="en-US" b="1" dirty="0"/>
              <a:t>Basic diagnostics #1 Plot your residuals</a:t>
            </a:r>
          </a:p>
        </p:txBody>
      </p:sp>
    </p:spTree>
    <p:extLst>
      <p:ext uri="{BB962C8B-B14F-4D97-AF65-F5344CB8AC3E}">
        <p14:creationId xmlns:p14="http://schemas.microsoft.com/office/powerpoint/2010/main" val="736166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09" y="1777482"/>
            <a:ext cx="40933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5531" y="1282186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Nile River models from the lab handout</a:t>
            </a:r>
          </a:p>
        </p:txBody>
      </p:sp>
    </p:spTree>
    <p:extLst>
      <p:ext uri="{BB962C8B-B14F-4D97-AF65-F5344CB8AC3E}">
        <p14:creationId xmlns:p14="http://schemas.microsoft.com/office/powerpoint/2010/main" val="3558386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diagnostics: plot the residuals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44" y="1262224"/>
            <a:ext cx="4978854" cy="550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73829" y="11191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residuals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2229" y="110937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residuals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184" y="2341984"/>
            <a:ext cx="1707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should be no temporal trends!</a:t>
            </a:r>
          </a:p>
          <a:p>
            <a:endParaRPr lang="en-US" dirty="0"/>
          </a:p>
          <a:p>
            <a:r>
              <a:rPr lang="en-US" dirty="0"/>
              <a:t>They should be centered about 0.</a:t>
            </a:r>
          </a:p>
        </p:txBody>
      </p:sp>
    </p:spTree>
    <p:extLst>
      <p:ext uri="{BB962C8B-B14F-4D97-AF65-F5344CB8AC3E}">
        <p14:creationId xmlns:p14="http://schemas.microsoft.com/office/powerpoint/2010/main" val="15578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43000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297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  <a:latin typeface="Calibri" panose="020F0502020204030204" pitchFamily="34" charset="0"/>
              </a:rPr>
              <a:t>Difference between observation and process is the non-process error also called “model residual”</a:t>
            </a: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3810000" y="36576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0" y="326571"/>
            <a:ext cx="9144000" cy="10890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non-process error or model residual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8061326" y="3816350"/>
            <a:ext cx="1082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alibri" panose="020F0502020204030204" pitchFamily="34" charset="0"/>
              </a:rPr>
              <a:t>Process or state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4876800" y="2362200"/>
            <a:ext cx="135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Observation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108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" y="1135856"/>
            <a:ext cx="8231188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922814" y="4468735"/>
            <a:ext cx="297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3300"/>
                </a:solidFill>
                <a:latin typeface="Calibri" panose="020F0502020204030204" pitchFamily="34" charset="0"/>
              </a:rPr>
              <a:t>Difference between the forecasted state at time t given the state at time t-1 and the actual state at time t</a:t>
            </a: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4876800" y="3265714"/>
            <a:ext cx="0" cy="342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0" y="242596"/>
            <a:ext cx="9144000" cy="10890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process error or state residual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8061326" y="3816350"/>
            <a:ext cx="1082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alibri" panose="020F0502020204030204" pitchFamily="34" charset="0"/>
              </a:rPr>
              <a:t>Process or state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4876800" y="2362200"/>
            <a:ext cx="135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alibri" panose="020F0502020204030204" pitchFamily="34" charset="0"/>
              </a:rPr>
              <a:t>Observation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547119" y="3251718"/>
            <a:ext cx="304800" cy="121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1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univariate linear state-space model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609515"/>
              </p:ext>
            </p:extLst>
          </p:nvPr>
        </p:nvGraphicFramePr>
        <p:xfrm>
          <a:off x="1507784" y="1595535"/>
          <a:ext cx="6424377" cy="129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7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784" y="1595535"/>
                        <a:ext cx="6424377" cy="1299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1546" y="3689959"/>
            <a:ext cx="7700908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The x model is the classic “random walk”.  This model is a random walk observed with error.  </a:t>
            </a:r>
          </a:p>
        </p:txBody>
      </p:sp>
    </p:spTree>
    <p:extLst>
      <p:ext uri="{BB962C8B-B14F-4D97-AF65-F5344CB8AC3E}">
        <p14:creationId xmlns:p14="http://schemas.microsoft.com/office/powerpoint/2010/main" val="2841932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97" y="1288333"/>
            <a:ext cx="5038530" cy="556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99308"/>
            <a:ext cx="9144000" cy="1089025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4000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diagnostics: check </a:t>
            </a:r>
            <a:r>
              <a:rPr lang="en-US" altLang="en-US" sz="4000" dirty="0" err="1">
                <a:solidFill>
                  <a:schemeClr val="tx2"/>
                </a:solidFill>
                <a:latin typeface="Calibri" panose="020F0502020204030204" pitchFamily="34" charset="0"/>
              </a:rPr>
              <a:t>acf</a:t>
            </a:r>
            <a:r>
              <a:rPr lang="en-US" altLang="en-US" sz="4000" dirty="0">
                <a:solidFill>
                  <a:schemeClr val="tx2"/>
                </a:solidFill>
                <a:latin typeface="Calibri" panose="020F0502020204030204" pitchFamily="34" charset="0"/>
              </a:rPr>
              <a:t> of residuals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796" y="1782147"/>
            <a:ext cx="129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v(t) are model residuals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9927" y="3875314"/>
            <a:ext cx="129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w(t) are state residuals</a:t>
            </a:r>
          </a:p>
        </p:txBody>
      </p:sp>
    </p:spTree>
    <p:extLst>
      <p:ext uri="{BB962C8B-B14F-4D97-AF65-F5344CB8AC3E}">
        <p14:creationId xmlns:p14="http://schemas.microsoft.com/office/powerpoint/2010/main" val="3087520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PSM V62 D565 Aswan dam during eclipse of november 11 190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13" y="1956470"/>
            <a:ext cx="3815442" cy="281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028" y="1702837"/>
            <a:ext cx="40933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 flipV="1">
            <a:off x="5892281" y="5635689"/>
            <a:ext cx="419878" cy="933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flipV="1">
            <a:off x="8190721" y="5635689"/>
            <a:ext cx="419878" cy="933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261257"/>
            <a:ext cx="9144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en-US" sz="3600" dirty="0">
                <a:solidFill>
                  <a:schemeClr val="tx2"/>
                </a:solidFill>
                <a:latin typeface="Calibri" panose="020F0502020204030204" pitchFamily="34" charset="0"/>
              </a:rPr>
              <a:t>Even our ‘best’ model is missing something...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48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045626"/>
            <a:ext cx="5174796" cy="572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4543" y="0"/>
            <a:ext cx="8294914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en-US" b="1" dirty="0">
                <a:solidFill>
                  <a:schemeClr val="tx2"/>
                </a:solidFill>
                <a:latin typeface="Calibri" panose="020F0502020204030204" pitchFamily="34" charset="0"/>
              </a:rPr>
              <a:t>Basic diagnostics #2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: Simulate from your estimated model and compare to the data.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0696" y="2228656"/>
            <a:ext cx="1826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line is the estimated state from </a:t>
            </a:r>
            <a:r>
              <a:rPr lang="en-US"/>
              <a:t>model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12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434" y="4326375"/>
            <a:ext cx="8560675" cy="2169017"/>
          </a:xfrm>
          <a:solidFill>
            <a:schemeClr val="bg1"/>
          </a:solidFill>
        </p:spPr>
        <p:txBody>
          <a:bodyPr/>
          <a:lstStyle/>
          <a:p>
            <a:r>
              <a:rPr lang="en-US" b="1" dirty="0">
                <a:latin typeface="+mn-lt"/>
              </a:rPr>
              <a:t>Basic diagnostics #3 Simulate and then test whether you can re-capture the true estimates</a:t>
            </a:r>
          </a:p>
        </p:txBody>
      </p:sp>
    </p:spTree>
    <p:extLst>
      <p:ext uri="{BB962C8B-B14F-4D97-AF65-F5344CB8AC3E}">
        <p14:creationId xmlns:p14="http://schemas.microsoft.com/office/powerpoint/2010/main" val="545414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812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  <a:latin typeface="+mn-lt"/>
              </a:rPr>
              <a:t>Thursday lecture: multivariate state-space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308351"/>
              </p:ext>
            </p:extLst>
          </p:nvPr>
        </p:nvGraphicFramePr>
        <p:xfrm>
          <a:off x="1541111" y="2276669"/>
          <a:ext cx="5884113" cy="2693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0" name="Equation" r:id="rId3" imgW="2552700" imgH="1168400" progId="Equation.3">
                  <p:embed/>
                </p:oleObj>
              </mc:Choice>
              <mc:Fallback>
                <p:oleObj name="Equation" r:id="rId3" imgW="25527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111" y="2276669"/>
                        <a:ext cx="5884113" cy="2693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5475029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  <a:latin typeface="+mn-lt"/>
              </a:rPr>
              <a:t>Thursday lab: fitting </a:t>
            </a:r>
            <a:r>
              <a:rPr lang="en-US" sz="4000" dirty="0" err="1">
                <a:solidFill>
                  <a:schemeClr val="tx2"/>
                </a:solidFill>
                <a:latin typeface="+mn-lt"/>
              </a:rPr>
              <a:t>univariate</a:t>
            </a:r>
            <a:r>
              <a:rPr lang="en-US" sz="4000" dirty="0">
                <a:solidFill>
                  <a:schemeClr val="tx2"/>
                </a:solidFill>
                <a:latin typeface="+mn-lt"/>
              </a:rPr>
              <a:t> and multivariate state-space models</a:t>
            </a:r>
          </a:p>
        </p:txBody>
      </p:sp>
    </p:spTree>
    <p:extLst>
      <p:ext uri="{BB962C8B-B14F-4D97-AF65-F5344CB8AC3E}">
        <p14:creationId xmlns:p14="http://schemas.microsoft.com/office/powerpoint/2010/main" val="12123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univariate linear state-space model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63532"/>
              </p:ext>
            </p:extLst>
          </p:nvPr>
        </p:nvGraphicFramePr>
        <p:xfrm>
          <a:off x="1507784" y="1595535"/>
          <a:ext cx="6424377" cy="129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2" name="Equation" r:id="rId3" imgW="2260440" imgH="457200" progId="Equation.3">
                  <p:embed/>
                </p:oleObj>
              </mc:Choice>
              <mc:Fallback>
                <p:oleObj name="Equation" r:id="rId3" imgW="22604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784" y="1595535"/>
                        <a:ext cx="6424377" cy="1299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9819" name="Picture 1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89" y="3501406"/>
            <a:ext cx="1699500" cy="25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1" name="Picture 1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93" y="3480378"/>
            <a:ext cx="1668011" cy="261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2" name="Picture 14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541" y="3492890"/>
            <a:ext cx="1627778" cy="260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9975" y="5013433"/>
            <a:ext cx="73435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Many textbooks on this class of model.  Used in extensively in economics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0114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Definition: AR-1 or AR lag-1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586810"/>
              </p:ext>
            </p:extLst>
          </p:nvPr>
        </p:nvGraphicFramePr>
        <p:xfrm>
          <a:off x="3036888" y="2762250"/>
          <a:ext cx="3300576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8" name="Equation" r:id="rId3" imgW="1066680" imgH="685800" progId="Equation.3">
                  <p:embed/>
                </p:oleObj>
              </mc:Choice>
              <mc:Fallback>
                <p:oleObj name="Equation" r:id="rId3" imgW="1066680" imgH="685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762250"/>
                        <a:ext cx="3300576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AAgMBAQEAAAAAAAAAAAAABAUAAQMCBwb/xABNEAABAwIEAgUFDAcHAwQDAAABAAIDBBEFEiExBkETFCJRYRUycbLRIzM1QlVyc4GRk7HBNDZSgoOUsxZDU1RiY5JEodIkJaLwReHx/8QAGwEAAgIDAQAAAAAAAAAAAAAAAAECBQQGBwP/xAA2EQACAQEFBQQKAgMBAQAAAAAAARECAwQSMXEFFCE0sRNBUaEGJFJhYoGR0eHwIjJCwfEVI//aAAwDAQACEQMRAD8ALqa6sGJVbW1Uwa2VwDRIbAXKGfidaDYVc+n+4V1U/Ctb9M/1ign+efSq2qpo6HY2Nm6aZpWS7gsYnW7Grn+9d7VRxOt/zk/3h9qE+tS3io4me3YWXsr6HVfimIMpHuZXVLXaWIld3+lKPLeKjTylWaf77vajMRNqGT6vxSPlut19H6Ka7rU6lPH7Gm7fpVN5pVKjh/sYnHMVcA3ypVjx6Z3tUONYqw6YrVu9MzvalvPdWN9wth7Gz9lfQoJYyHEWLDfEKg/xXe1WeIcVO1fUg/TO9qWW13ClvR9qOxsvZX0CWMxxFinPEKm3hK72qO4ixU+bX1I/jO9qWW5aKZT/APSjsbL2V9AljEY9i3ylV3+md7V2OIsWAsa+oJ+ld7UsDSRyUylHY2Xsr6BLGP8AaHF/lCo+9d7VY4ixbUdeqPD3V3tS2xtsrc0j4tkuwsvZX0CRj/aHGD/109/pXe1UOIMXJ1xGoH8V3tS3tDkVLOtqEdhZ+yvoEsaHiHFbfCFRf6V3tVDiPGAb9fnI8ZClhBttsqJcdEdhZeyvoEjUcT40D+nS+i62HFuKXv1uX7UlINhupfTZRd3sX/ivoEscO4txp3mVjwPqXUXF2Ms8+qe4egJJfuUJJCN2sfZX0CWPjxjioGkzjfvVf2wxcuuZ3W52SK5Gy5ulu1j7K+g5Y+PGOMX0mP1lT+2WM/4o/wC6Qi4F1ZcSlu1j7K+gSz1nhqsmxDAKaqqHZpZM2Y+hxH5KLDg39VaP9/13KLSL0kretLxfU91kIaj4Vrfpn+sUHJ7470oyf4Vrfpn+sUHJ7470qlqOkWH9Vojm6iig9CiZANiIvQvt4fikZuLgp3iJIon+kfikjjdb16O8o9X0Ro/pDzVOn+2V6FBuj8Kw+OuZVySCWQ00bXNp4TaSYlwbpodBe50KbScMUjIKp8VVLM6mq2wXZlyuY4tGbf4pdY2528VdV3mzoqw1ZlBB80ovpW8MUUtZURQ1M8sUdaKMGOxMWhvK+4HZFvDnquqfhKmmgweTrkhOIOcH9G0ENADzp3Xy6X3ue5ebvtis35BhZ8xuVE68gw/2go8ONVIyOqhbLcsu+IubcMcBsb6X5XuQqdgDDDE2OWVtU+vko3NeG5I8li55cDsAf+xXpvNlw45hhYmUCdVPD8VH5VZPVSF9A6MxFkYLZ2SEBjr30ve/NbVPCzKUy5q572w14o5HMiF2A6B1i4XueQ7jqlvdj4/v6wws+fubqXJ5p87hdvTysjrnOjiqp6d7jD2iImZ3Oa3NqTqAP+6EhwR9VhdZiVNI50FM9oa2RmV8jTbM61zbLmbffdCvVi8n+sMLFf1qX1TWTATHxRJgT6tjHMkLOnc3KHEC+xO52Fz9ankJ0ctHTzVHRVNbKY4ojESGgSFhLnX0NwdNfSpO8WSjjnx+QYWK83I7KtU9PCc4fSM69TtdVmYNLzYMEZcCXa3AOQ62truhKnA5qCnlmxCUU3QvbGWFpLi9zS4DTwG/4pK82TcKr9yDCxcXaWUB0TGqwOalxKkoH1EIkqmMe1xdZrM4BFydt1qzhiuc+JnSMY+asNG1sjXNIeLakW0HaCe8WSSbqzFDFBNuSpOjwrXtrHUvTU5e2cU5IcSA4sz919ALEb3QNVhdRSUMVY9zXRTPcxuUO0LSQb6WB02Ovgim8WVThVDhgZ2/JQFbSUNVFRQ10kDm007i2OU7OI3CKo8Crq+CnlpRE9tTKYWAvsQ8AmxHoF/s7wpVWlFKlvgKGLyfFS60q6aahrJaSoAbNA8seAQQCNN1jfvU001KA9V4M/VSi/f9dyinBf6p0X7/AK7lFoV75i01fUyFkIp/hat+mf6xQUh90d6UbP8AC1b9M/1igpSOkPpVJUdIsP6rRHIuVFOWimveoGSC4kf/AET9eY/FJXCxNiDZOMTcW0Tj3Efikea3Jb56O8o9WaN6Q80tF1ZfMG5BCqw5f9lWa97BRbDwNeLI5D0K+ZIcQfSubqaJQgOgS03a4h3eDqoBYZQbC2wVK7pwgLzvtlzuIOlrnXuXTp5y0NdPKWh2YAvNg7v9Pis72UJNySlCA0bU1LHtkbUSte1/SNcJDcO/a9PiujV1TpXSmqmMjwQ9xkN3A7gnnfmsAfFXeyWGnwAI8o15qm1Zrqg1DG5WzGUl4HdfeyuPEa6KEQx1k7Yw8ShgkIAfvm9N9boS+qsnldJ0U+Awp+I1z4BC6tndG3NlYZCQM182njc377lRuJ1wbI0VcxbKxrHguvma0WaDfuGgQpKl9EdnT4AEPxCsmmillqHySQgNjc43LQNgtvLGKNkDjWyF7ZemaXWJbJp2h9g+xAXXQsl2dHgAacbxR0vSurZHSZw/MbElwblBPecuixfW1ElMKV8gFOH5+jYxrQXa6mw13Nu66Hv4qA+CFZ0LJIDV1Q50LYS95Y0ktYXHK0newW9LjWI0UbIqWo6Jkbi4BrBqSC03010cRr3oM3FrrnbdFVnTUoqQG1TVVFZVSVVS8yTzOzPeRuVkfQoHC1lV00oUIR6twX+qdF/E9dyinBf6p0X8T13KLQ73zFpq+pkrIRz/AAtW/Tv9YoCX313pTSZjTilZr/fO/EoOWAdI4jvVNUmdHsKlhWiBQbFXfVW6MtK5XkZfBg2IyvipHPjcWuuNQdd0o65Vke/yfanldEx9GQdNRqlgo220K330epW6fNmh+kL9bWn3BuuVNtZ3XVGqqLe+k/UEUaNgGqGmYxmyv8K8DX5K6zOfj3/dCnWJv2gf3QtYIGyBa9TYBcowrwCQXrM2+Zv/ABCrrM1t2/8AAexaTxNYNFUUbH7lGFeAScdYm/ab/wAG+xTrMp5s+7b7ESKNpVmiACMKCQXrEo/w/u2+xTrEp/w/um+xbmmZ3hQUgdsdUsKHIP1mUfFiPphb7FOsyfsRfdN9iuaHo1ijChybdZf/AIcP3YU6wecEJ/cXLInP2C3FI74yMKFJkKm3/TQf8T7VfWBf9Fg+x3tWgpWnS+qhpCBojCgkzNSznRwf/P8A8lOsxDahp7+l/wD5LOSJzDYhZgJYUOQg1Ee5oof+b/8AyVGWI70jB817vaqYwPJynTxWnVn8vwRhQpMukh/yxHoeVWeH/Af95/8ApbdXeOWirq1+SMISencGFp4Uo8rS0dvQm/x3KK+DmZOFqNvdn9dyi0O98xaavqZKyEMxPlat1/v3+sVk193kE81pP8K1307/AFihYyemd6VTN8To9kpoWi6G72Zgg5AWmyOCGqBqlUj1s3xgW4m8tpCQfjBCU0+YWvqicV/Qjp8YJRFJkdfVbz6Pcn82aT6RL1taIbODiLc0unjc1yOilzsGqt0QeblbAa7kD0zHBtyVxUVB2C6nlyDK1BOJJ1OqBo6zE+coHWOhXAJVjdAxpTuLo7rqa4jJ2WdN72F3PrGdUiIufI7MdVpTzlr9SsXRuLjot46ezCTumSKqnh3NZwxmRwXD75rI6ljs29igMjZkYYNtkNU1BBs0op9xGSlcxzSG5SEixO4FF00+YWKX/Wtac2eEDaGMrGvbslszDG86JqCLAoWrYLEpCQC2Qt2NuaYU0hezVLfqR9J5u6Bs0neWs0QIqXB1vFG1BPRkJZYlyAR63wg7PwvRu78/ruUVcGi3CtEPn+u5RaFe+YtNX1MmnJCCf4Vrvp3+sUKwHpj6UTP8K1307/WKwY09IT4qleZ0my/otF0NkPUG63LsovdCSvLnIqZ6ULiLsX/Q/wB8JOGu+1OMW/RBp8cICCK/aIst59Hl6n82aR6Qv1z5I1pmlgudkUx1wgZpg3RrlpSzjY2PpWwM16CVcV9QEAQb7FOXXcLWFvBL6mFzTexSBMGsrG6o35qN3QiYzpz7mtJHAMOi4pz2Bfayua3Rn8kEAU1DL+aFsJQ6I7Jc8C5sftXTZHNFhqEyUEeT0m6Y057CVk33CPpJLtASBhEgvH4pTLfMU3cLtKVztLZDdISMlpF54Wd/FbU7S54TJDJp7IWFVoxEDQWQdXINR9iRFAN9UfSGzQl90wpL5UDZq8BzdVm2Bl7hdTmzNFlTz37J3QI9Q4T04apP3/Xcopwp+rdJ+/67lFoV75i01fUyqckIpoh5UrCecz/xKFc5rHO9K3qHnynWjunf+JS2QnpHa81TVODpFhS3Sp8EaSS5tAsRe9lSi8m5MtKDPEImmlFz8YIAlmSwcFvi0jhSNsfjj80m6R191v8A6Pv1L5s0D0gT3z5I7lFnLqAXde6Z8MVLDjlHQVFFSVUNZUxxydYizOaC6xynlunOUVXEuNYfSYZhUMWHRVOXNCRdjTa+h1eBsfSrO0vOCt0unJTMlHhlCNjgANVUmV4tdMKPhCrq20DGYpSNqMRpjUU0Dw/M4AXIJtYLA8N1srMPfQVlPXMxGZ0ETo8zQ2RvnA5gDYam6e92Mxi/f1MWBimWItFwVUUZdqcqY4ngVXh+HurjM2anZUGme4McwtkHg4C4PIhOMJwgVPDVPW4Th9LjFSHP8oU8kpErAD2QwAi2mt9Tqiu9WdNKrXFNx+yPCxLFlY21lJMjmWstaDAK+vpqepE0VOysnMFM2QOJe8bjQHKAdLnmumcO4icLqMRmqaWlipppIJBNLZ3SMFy0d5PKybvNinDqFhYpkgAublYgN/aX0eLYHVvxWqYynpqCCkpY5qgskc+OMEaG9sxJ7gEGeFsQjll6WWCOnigZUOqiXGMxvNmkWGbU+GljdJXqxaTxQSwsUZb7OBt4rWNzo3DQD61zLTyMqn00ZZPIJOjaYjma917DKeYPJPuJcEpcLwvD67Dqh00Zc6krDckCpZ51vA629HipVW9FFVNL/wAggCjkzi5C4qKXpBdoR1VwrjeHQ1L5H0kklJGJpYI5mukEZ+Pl3tqsTh+JtwiTEo30s0cMbZJo4pmukiY7zS5oOnLxHNJXiyfFVIWFizqb76g2RcETY29o7d6+g4hw10TjLhdK0QUuHw1NS0POYZwbuAOpGmttkpiwnEqqJsoZDFE6JkxlmnaxrWvJDASToTbQKNF5s66FU3A8LBJqlrRYFL5Xl7iSnQwaWqwekkp6GV9ZUVj6cS9I0seQPNAvpaxOba3NLa2gloZWRyugkzsztdBM2Rpbci92kjkVOm2orcJ8RYYBmRuebBHwMLGgFBseI9mkfWuusO5G3pXsIMmZmYQEAWuhffkuxUSW0N/QVlJM54s4JBB6zwe7PwtRu78/ruUWfBH6o0P8T+o5RaHe+YtNX1MqnJCOo+FK36d/4lLn+e70phUfCtd9O/1il0h90d6VR1HS7v8A1Wi6FclFFFAyQDF/0Rvzx+BSdOMX/RW/PH4FJ1v+wOS+bNA9IOd+SCcMrvJmK0leI+kNNM2QMJtmIN7XTKl4jdTY3i2J9UD3YnHMwx57dH0hve9tbLbhOjhrqbHWTMp7soC5ks40hOYdoGxtYE7ariPg/EJ6mCGmqaadlVTunpZmvOWoDfOY24uHDuNln2ldg66lacGuHyzKOGaUnFppcQwir6jn8lUjqUN6S3SXBGa9tN9ljQcUTYZR4XBTwN6TDqt9QHudpJm0LSOWnNKpqSWDDaauflDaov6Jnx7NNi4juvcfUV9HjGAx4fg0VdQYUzEMPkpGuOIxzOL45SNS5t7AA6Wt6So10XZQomeHX7sf8hVi+LxYln6IV7ekl6QtqasysZvo1thbfc3K0wjGKDCK2ixGOgn69SAglk9o5ib2Lha43tYb2W+K8MwUMGDmDEqZ8lfTiWUySZWtvc5hcCzQBbvJ5LvDOEJKjiLDsPrKuEUtdGZo6mnfcSsG4bcaO9IRju3ZQ3w4+PdmHGSQcXTeSGUFRJXwGKd8zZaCp6Evzm5a4WOlzoeSArcaFZw63CnRSdI2ufV9O+TMTmFrG+pPjdds4cqZpZnMqqSOlbUdXjqZJbMlkOzGm1ybb6ADvWeH4R0vFEGDYnJ1K8/RTucR2PC+2uwPiFKmi7Juqnu4h/Idf25vidfO2Cppqevpo4HGnmtNCWCwc07H0IWg4pdR4ua84ji7nBjWNkfI2V8gBJLXNdplPLXTXdcYvgc8WJwYTHgU2HVk05ZCXzl8czfi9o6X7yDz2CCruHMRw6kfUyiCVkMvRVAgmbIYHk2AeBtdeVFndXSllPv/AOhNRpDjdPFxLPjfUWxnM+Wmp2WyRSEdgnwB105hEx8Vz1eCYjhWOPmrmVIa+nkAbeGVp35aHRLqzAsQoaQVcrInw9J0TzBM2To5P2XZSbFdVGAYpRkMmgYJiWA04la6UF3mgsBuL/8A9XtVRdq0pa93HwDiNqjimjmx/G8SZTzsbiWGmjiabZmOytbd2u3Z5LaTiTBG4NXYfR01TSsraNsQhZCzJHK3Ukuvd+Y8zqO5IK3BsRw+nM9RC3omSdFI6OVrxHJvkdlJsfSjKXh2Wr4Oq8fgcc1LPkdH3xgDM76i4fVdeVVjdoVU8OCz7+4JY4osfhxHjGjmp6aV9H5O6pXRy2F4msOd2h2G/jbxQWC8UQU+LVtZVTPgpap7c9D1Zs8UsLRYRkEixDbAH7UFS4NMOD6ziEzSQtErIGMY7L0jCSHF3eL2H1FCT4JiUFI6qfRvbGxge9uZueNrvNc5t7tB7yElY3dtqfh+nH7BLHMPElFFQUVPSPqMNkp8SmqmvijDxBG8HK0AntWuAR3XQHFGJ0GKYhFPQwMY8RAVM0cPRNqJOb8lzb8U0oODBHj1JQ4g7rDKvD3VLRC4Ah+UuDRYknYa7FfO1WD4pQPp46uhljkqveGgZukN7WbbnflunYq79pND4/efmweKATM4bFVmvyRVbhddh8bZaumdHGXmPPcOaHjdpI2d4bppScMzx4Ti9ZitHUUzqSmbLBm7IzFwFnD0G9tFl129nSpkjDEIPjZXnN9dQt6nDa+ihjmq6SWFkhs0vFrm17eBtrYoVeiaqUpgeucFG/CVEbW98/qOUVcEfqjQ/wAT+o5RaLe+YtNX1MinJCeoividYe+Z/wCJSqRpEpHim0j74pWg8p3+sUsn9/PpVLWdIuzeFL3LoW2C4up0IvutM1o1iHkvUeB7ptguK0ualaB+2PzSg0uXdP8AEf0Zvzh+aSVTiFv2weSWrNB282758kH4LWU+HQ4hTz0z546+DoHlj8pjbe5I01Og0RbcUqJcSwCgwWBzWYbLamEru3K5xu4vtoAdrDYXSCmlObVdVTiDdpIPeNFaV3azqbq739MoKVVMJ4nxGPFMfqpqYNZSscY6ZjR2WsB5ekkn60XSY5huE0deMLirRLiFMad9NM5phjzCxfcG7jvbQWuvn9ByVsGZ1gEO70OhUPJDk+tpccwed2DTVtDPLJh9J1R8eRjoyBfLI251cCb2IsiJOKaKHE8BrCytnGFCSOUyhuaRjtMwsbX1225XXzcLMrPFdTMDmGy83cbFvv7/ADn7ixsa0nEdBT4ZLg7KrEaamZUmppqqGNnSEkdpr2F1rX2IKSOqqSrxh9RiT6uelleTI+4M5FrAnkTsgnjK4juXK9KLvRQ21mxtyfdYPikNTU4BglNU1VcynxJtR1mqYGuaLWDGjMdALndY11bheHDGqGlbU1DsSrWuqmzNDGxsY8uLWkE3JNxfTRfO0EzqcCWJ7o5GG7HscWuae8EbLCaoe+ZznPLnON3OcbknvJ5rw3KjHM8P9zI8TPsK/GsIbhs9PhQlb/62Grp4TSsjjYGf3ZsbnvuUHWV2FjiePiikkqX1JqGTvo5IgA0/G7d9fDRJoXZmhSZ9mE2UqbnZ05N/eRYmNMfr4ayGqZRYrUTQ1lR0xpXUbIms3PacNXEHQLrC8ehwaPBo2te+CAztxGIt7MrJCARbnYAH6l83FUO6Sx2uiahwMd1LdLPBgeX4gMTkeMxqjqMNx6ic0wwVLYG4dCG3bG2JxLQe6/M95KIx/G24m+traKvFOa+mEc1IaJnSE2ALDLbVul73v4L46KZzX25XTNjg5l1DcrJVKpfuX2DEz6OPF8LjxuixUVL2iHCepui6N2ZkgYWg9xGu4KCwjiCiwWj4bEgklfhtRUPqGBurGyaAtJ3I3SWofkZcFLZJS8m6W5WUQ5/Z+4YmfS0OM4dgWFT00crcUkqMSiqsojc1sccbs1+0B23bWHLmi6muwxw4nnixZ0zsZDH08QieC0h+az7iwI2Friy+Spo87rlMA1rG6bo3KhuZc/8APsGNjfiasocVoWSHq0uKmcF9TSMexs0Qba8jXWAfe21+eq+YNM4eK7lqC1xACuGoLnWcsixslZUYUxNyeo8FNLOE6Jp3HSf1HKLThLXhmkt/r9dyi0i98xaavqZFOSPnqi7cVrT/AL7/AFilsjiZHelOqlgOIVf0zvxKTStyyOHiqStHSrs5pWiKLyRZRnnhcrqPzwoGV3F4h+jN+f8AkUkq9Wp3iH6Oz5/5FJKzRq6BsLklqznm3edeiAmuym45K3yF+6KocMlr6arqI3jLSsDnMa0veQb65RrlFtTyuEXLw5PDlc+oYIxStq5ZCxwaxjg0i37Ru8DTmrV29nS8LfEp4FFkRTR65uS3iwuN8XWXV8TKUyCKOUsdd77AkZbXAF9T9l02PC+JRMaxzYwTUdXf2r9E7Szjb4pvuh29ks2JpicTjpA3kixZzVzJgNTGzpWTwyyNpm1boW5szY3AG+osbXF7FMafBah8FI8zwtFXC6ZhIdZrW5r3NrX7B0F+Sbt7OJki6WfP1UeV10MvoarBZnUr6kTQup2RCbpQTYtLwza17hx1FkBNgVTDPLC2aGokibG5zYi7+8tkGoGpzD7UdvZ+JJJgTJnNbYLMuJcmLMCqp5jDTzU8rmztgkLXm0T3EgZiRtcEXFwhaigqaK3WY+ieJXRGN3nNc217ju7QsmrWipwmEBtP73cclKn3s66/iqp79GFKj3sqZHvFl8r7haOnc5lisSO0VESSLZq8JtFpGLpSw9sJtFfo0CZnV+97JXomdWfc7JYd0AgqjcA5HnUJO1xabhGw1VxY6JA0c1FMT2ghbOjdtsmmYOHeuJIWvGyAk9J4Ldn4Tond+f13KK+DWZOFaNvd0nruUWiXvmLTV9TJpyQqmP8A7hV/TP8AxKUVPvh9Ka1Lw2vq/pnfiUnmdmkcb81TVs6PdV/FP3IzXbPOC5AvotmQ2NyV5pGa3BniH6M3535JLWCzdU6xCwgaL/G/JKahokbpuugbC5Nas53t3nXogOkr56EudTZGvO0haC9lwQcp5aE//Qt/LNYZelvHmMAp3jILSxgABrhz0aPsuhJIizkrhizm/JW7sqG5aKeWMaOumbEYzFAYDI2QQmPstcBYEc9t9ded0QeJMQgrG1LKj3VrnuLiPOz+dm7xp9SFYzJHYboGdrg4nkl2Nm86RSxjLxBUTQ9EWxMzQNp3PaztOjbazb/UNt0RTY7UHoBkhPV4XQMJadYzmuDr/qOu6+fui6VhvmR2NnEYQ4jmXEah9LLTARshlhbCWNbo1odnsP3tSUuqMTrGzzSsLWvmEQc4N1HR2y2/4hb5kPUxCRtxa6FY2fgJNnLcbqY5JJIoaeIyzCeUMabSOF7XF9rkmwsPsWNRiNXW09JT1MnSNpGlsTj52U20J52tYeCHewsNlpHA52tkKxoTlLiSkPpxeMKVA9zKuLsMsqlGZhC9O8iKnbrkreWEtuVgiCR0zzwm0XvY0S2GEucCAmbOyxBFmNX73ZLDumtSM7NEsexzTqEho6iiMi5ewxusiqMg6K6qHMbgIAxhnLSLlHRvD23CAbTuJFwj4wI2WOiBM9L4U/Vqk/f9dyirhIh3DNIR/r9dyi0O98xaavqZVP8AVHz1SScTrR3Tv9Ypa/z3elMaj4Urvp3+sUud5x9Ko6zpl3/otEUDbZd9K5ZqKMsyYQHi87mwR67v/IpT1h/emWMfo8fz/wAilBW/7BfqS1Zz7b6W+vRHbpXO0KjJXMGi45KK8kojbrL+9cSSmQarhREgVstWTuaNFirCJA2605X1p6HVokIOnyFxuu21LmjQLEqIkcG/WnqdbesCuUSEG7qgu0ssr3KoKXSkDZtQWCwC6FY5DclYRIQE9bcRsspJi/cLNQlEgdMkczULVtS4bodXdKQCetnkFw+qcRZYKIkD1zglxdwlRE8+k/qOUVcEfqjQ/wAT+o5RaJeuYr1fUyVkIqj4Urvp3+sUtf559KbVMR8pVpHOd/4lKpBaQjxVJWjpd2adC0RQUKpWAXbKBki3GfeI/n/kUpTzE6dz4Y/n/kUu6ppuugbBXqS1Zz7b79deiBAoijSdxWUkLmC5Cu4KIxUuFpHGHmy16oSiAkFU09CJ6o5UaYgIgJB1elt101l3WWopXEIgAa6iI6q5TqpsUQOQcqLc0zlTqdzW35JQKTBWrDbustRTOOyIHJibWVBEdWesnMMZ1CIA4uor8FoyEuGiUAZbqLbq7ly+JzBqiAM+SiiljySA9b4I/VCh/if1HKKcEi3CNED/ALn9Ryi0W9cxXq+pk05IUvdfE60H/Hf+JSmf30+lMagluKVp/wB9/rFLJCTIT4qlrZ0m7L+KfuRGNzGyKjiAC4p26XRB0CVKPWurjArxiYRQM+d+RSF1S9x0TTHnXjjH+v8AIpKt+2FyS1ZoW3V649EEw1Ds4uVvVOvGgAcpWrpy5lldlHBk15abgo+llc8WKX80dQ7IB5BTtt0vnmcHEJk8dm6Uz++JIEZhxve6LppHOOUoNE0fnJjYfyQVRM5jiAjjqEuqx2kiKOG1Lri6JdIHxINjC82AXcjXRi2tkEjIus4kImnnJIadUJa5W9PpIhDYyHLQIeohzAkBbGQMsuxle3cJkBM4FpsRqtYJi02RdTS3bmG6Ba2z/FIlmhi51o81gdEBJMXk9yNd7xqlrt0MERrS4gBGw0wDbkLikjzalHGwCQmz0fhIZeGaQfP9dyinCBzcMUh+f67lFod75i01fUyqckJqmMOr6z6Z34lJpWlshHink/whV/TO/EpPVD3Q+lUtZ0i6N4UvcjSDzVq7zSsKd3Irc6tSWR61ZiDHDZkfz/ySZO8daRHHp8f8klW+7C5Jas0Xb3OvRFXVgqNbcgd63dTZWZirso5MDZHUOyB5o+hN222QDCn+aUpnPuhTd7eylM7fdDqEkJGWwBPNE0Z7SF70XRtu7cfamhsOuh5jHfVEkJdVXzoIo2i6PNpZZVhF9Fgx5Yd11I8y62QSjiZBbUx90WNltTD3RCGwiqJABuqpqnk4qVQ7KDaS03B2QR7hvcOHgg5obPuAu6eYOFiiC0HmgWQO8noLbJeTqUyqG2jS0gXKTGg+k8y9wiHnslC0ZGyLcLtKBPM9F4O14Wo/4n9RyinBwtwtRj6T13KLQ73zFpq+pl05IU1DgMQq/pnfiUmmfmkPpTCpcTilaL7Tv/EpY7z3elUtb4nSrrTFK0RbH5Si45Q4IJWCRsoJwZNVMnOMRNlhYPFIn0jgdEyxWoeyGO37X5Jd1xxC6BsJ+pU6s57t1NX16I6gpiHXctatzWx2vyQxq38lk+Vz9yropIOWtLzYJjSRmMahL45DGbgLXrb7IAaOPZOqWVEJzFyrrj1TqouBFkJAkYhpJ0RtJGWm5CDbIQ7NZbCqcExsZHQICpjc51wuDVvuq607mgSRx0DiUUyIMiubXWHWSdgqdUuIsgbTM36uNlvTxuDg4hDB1nXWwqS3kgAmqYXBAkFp1WxqiVi92c3SYIjXlrrhMIJg9u4ulnNdxvMbtEgaGFR72lhtdESVOdlihihgkawyljh3JjHMHDcJSumSuZsUSDR6/wAJW/szSW/1+u5RZ8Fuz8J0Tjzz+u5RaHe+YtNX1MmnJCCo+FK76d/rFLn+e70pjUfCtd9O/wBYpc89t3pVHWdMu/8AVaLocq1StQMoW40fcYvn/klPJNsZ95j+d+SU8l0HYPI06s57t7nnoilFOdlVwCrsoy1aqynemBOSnJQbXUvbVICePJRS9h4KiReyAJzUG1lOaiAIqVquaQFqvSrUQBStQ2KpAF6qlFLIArmoVFLJARRTZRAHrfBH6o0P8T+o5RTgj9UaH+J/UcotEvfMWmr6mTTkhNURHynWkc5n/iUqeLSOv3pw998UrR3Tv9YpXUACZ1u9UlZ0m7Nwk/BHLYy5ddA5cMeWlGRm7VFKT3rqaEuL0znQx/O/JK+qusvoMXOWnaf9S+eNS4OsF0DYS9SWrOf7cc316Ic4dRtdwxikT5Io3zVEDY3SaDTMTr9i3w6ripsIwuF1dDDHFWyPrYpNc8RyWBb8a9nWCTU1TmNnLOsyk3VjXYYpl5ufKCmkdij4eqDHUwvjiikyXhdKQ9hMxz3HIdHb8kTVjC63AaeHoKaIU7agsDZnGSJxN4wAT2g4jW4NrnZfKRyFhuEzp39I25Cg7rMfzfAeKO4ZVdFgjxXAFrpXCeSKcSm+YSe5tA27TfD7FUOD4GzCKeeeeGSpDHvkjZNbpPc3Oa0i9wQ8NGgbvz3S+oIYy4AQLagB+uqlu9UQq2JVe4+opaHAaWqjrKZ8DnHtSMlqbCmvCHWZfz+2XN1va31pJTxwy8O9FI6GnnB9zf0rLzOLx2XtPabYXIcDaw1UYGSMvYIarp22zAaopuzX+Tb4eQYjWGmbJw7OLRNmNcxrZHuAu1sby4B3Meb6TbwTKipcNqOH6Vgnp4K4h3TOky6Q9Ic1r/3lrWvra9l80dhvYbDuW8M1jYgJ1WDq/wAu+RyfQz4BhTTKY5AZ2F4hpuuMcJmhzQ15k2BILjbnlVy8M4SynMrapxgcJclSahgF2us1oZa7r6i49OyWNa1zb2XNVM7oY2PcSyIHI07NvqbKDu1pw/8AowxLwDazB8EY6SKlqXNcHSNjfJVMLTlka1pNm7Oa4n6ri6IPDuCRVcEU1Y4tmfDG/o6qP3MuLw917HQZWnW3nar5iR+bcaK4pA3S2ie715doxz7jqSmc2R7QbhriAe9c9A7uTFlnNBsuZrMZeyzIPOQHoHdyoQP7l2ak32W0MofvZEIYE9padQudzZE1Ns2i4gjzvsowM5bGXbBddXdvZH9G2Nl7DRCyVFnWCcCk9S4LaW8J0TTy6T+o5RTgx2bhSid35/XcotCvfMWmr6mTTkhFPduLVp/33+sUulJMjie9OKmMHEas/wC878Sk8jcsjge9UlaOlXZp0rRHHNGw+agxvZGRDspUntaZAOM607fT+S+ac3tEW5r6jFMvQtzbZkm9yJvougbD5Jas5/tvnHogeOndlzLKRxLiCmhDeh7KVvaS821KuimRwEzo/MSyxG6aUfvaXcDOqrSPRKQLu+tOpmBzbLFlI3Ne6aEmXTC0QCzrHANtdazPMLLAaJbPK6Q6oBIwO67i88LldxeeEiQ0jHYQ9YOyiIx7mEPWWylMisxerbqVStu6RIZwj3MLmpHua0g1jGiqUAs1UiHeKiDdasjc1uZbhkd7rV4aIdEoHIA91zqtqQgO1WDgLlWxxY66XeMaOFxsgp6c3uFtDUg2BRAs/mmRyPQ+Chl4SogeXSf1HKLXhMBvDVIBt2/XcotBvfMWmr6mXTkhTN8I1f0rvxKUVQ90Nu9NahwGI1f0rvxKUTyZ5XelU1Z0a6pwtEZc0ZF5qFawuIRcYytUKTKtHwAcY/Rm627X5L5vOQ421uvpcWGaBgH7X5FfPupn3XQNh8ktWc/23zj0RGVDg3KFm4O3IsiYKR2ftWXVYGtbYBXRSgVvHVMqPRlkvjjdIeymVNEWMsRqkJnVScrFxTVDXMsd13UMLo9EtAfC+/JNAhnIwSNsfqSyohLD4JlBIJI73VTwh7NhdALgKNLbLqHzwu5adzDtorghcXAgaIJSMWizRrdDVnmopgsAFhVRl4NkEFmLsrb6FUNHCy6c0jQiyuOMuI0Sg9BjD72FxVEhm60iaQwCy5qW3j0UjzFmY3vdbNnJZlK4ML77LaCnJdchLiTcApBDtV2yIvvZa1TWtdYLqjHfZKOIp4AxBYbLeGotYElaVEBc67QsY6d+YAhAHq/CLs3DFIe/P67lFfCYy8M0g7s/ruUWhXvmLTV9TKpyR89UOJxSt8J3+sUucO270phUfC1b9O/1igXWzuHiqSo6Xd+FK0RGvLVfTO7lyqUZPeEB4tUOZFHb9v8AIpZ1lwCOxj3mPl2/ySogldA2FyS1Zz/by9deiN+tuCyllMm64soArspIO45jHyWorXBDlptroqy6boCAo1rud1jLMZN1naymVAQaRTGPbZa9dcRvshreCuxsgINnVOYahRtTlGiHt3qwEBAR1xynWXEIe1td1Nr+KAg6keHm66jmyC1tVkpugcBIqioavvQ+veqA0TkUII6yP2VOs25IdQpSEHUsnSG6pkhYdCubK0hm4qjz1ViqtoEOVLdwRIoPWODnl/C1G488/ruUVcF/qnRfv+u5RaFe+YtNX1MmnJCGp0xetH+84/8AyKCePdHHxXoBoaNzy91JAXuNy4xi5VeTqE/9HT/dN9iqXZz3m8WV/wANK/j3Lv8AwefEFRegeTqH/JU/3TfYp5Oof8lT/dN9ij2XvPb/ANH4fP8AB5fi4Jgj+f8AkUqLSAvZH4Vh0gs+gpXAd8LT+S48i4T8mUf3DfYtw2TeexuqoieLNQ2tadtenXEcEeO2J2XTWr2DyLhPyZR/cN9inkXCfkyj+4b7Fab/APD5/gqsJ4+WOOwXBa4cl7H5Fwn5Mo/uG+xTyLhPyZR/cN9iN/8Ah8/wGE8dDHW80qZXEW5L2LyLhXyZR/cN9inkXCfkyj+4b7Eb/wDD5/gMJ44QQFQvyXsnkTCfkuj/AJdnsVeRMJ+S6P8Al2exG/8Aw+f4HhPHDe+oUAXshwXCTvhdH9w32KvIeEfJdF/Ls9iN/wDh8/wGE8dOqqy9j8iYR8l0X8uz2KeQ8I+SqL+XZ7Eb/wDD5/gWE8bItooNF7J5Dwj5Kov5dnsU8h4R8lUX8uz2I3/4fP8AAYTxsql7L5Dwj5Kov5dnsU8h4R8lUX8uz2I3/wCHz/A8J42RZVcL2XyHhHyVRfy7PYp5Dwj5Kov5dnsRv/w+f4DCeN2B5qiLL2XyHhA//FUX8uz2KeRMI+S6L+XZ7Et/+Hz/AALCeODQX38FPNNl7H5Dwj5Kov5dnsU8h4Rt5Kov5dnsRv3w+f4DCBcG/qrR/v8AruUTeGCGmibDBEyKNvmsY0NA57BRaleKsVtXV4t9T3WR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7575" y="1525483"/>
            <a:ext cx="7784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Value at time t is the value at time t-1 plus random error</a:t>
            </a:r>
          </a:p>
        </p:txBody>
      </p:sp>
    </p:spTree>
    <p:extLst>
      <p:ext uri="{BB962C8B-B14F-4D97-AF65-F5344CB8AC3E}">
        <p14:creationId xmlns:p14="http://schemas.microsoft.com/office/powerpoint/2010/main" val="135674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Addition of “b” (&lt;1) leads to process model with mean-reversion,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67000" y="1435100"/>
          <a:ext cx="360838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5" name="Equation" r:id="rId3" imgW="1244600" imgH="698500" progId="Equation.3">
                  <p:embed/>
                </p:oleObj>
              </mc:Choice>
              <mc:Fallback>
                <p:oleObj name="Equation" r:id="rId3" imgW="1244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35100"/>
                        <a:ext cx="3608388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6491288"/>
            <a:ext cx="7864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b&lt;1: Gompertz density-dependent process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096000" y="22098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Log-space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676400" y="2362200"/>
            <a:ext cx="9906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25607" name="Picture 9" descr="Fig6_ricker_vs_cr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" b="64999"/>
          <a:stretch>
            <a:fillRect/>
          </a:stretch>
        </p:blipFill>
        <p:spPr bwMode="auto">
          <a:xfrm>
            <a:off x="914400" y="3429000"/>
            <a:ext cx="6858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3446463" y="2057400"/>
            <a:ext cx="3048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72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This model is quite hard to fit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67000" y="1435100"/>
          <a:ext cx="360838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7" name="Equation" r:id="rId3" imgW="1244600" imgH="698500" progId="Equation.3">
                  <p:embed/>
                </p:oleObj>
              </mc:Choice>
              <mc:Fallback>
                <p:oleObj name="Equation" r:id="rId3" imgW="1244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35100"/>
                        <a:ext cx="3608388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096000" y="22098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Log-space</a:t>
            </a:r>
          </a:p>
        </p:txBody>
      </p:sp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3446463" y="2057400"/>
            <a:ext cx="3048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572000" y="2057400"/>
            <a:ext cx="459735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o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379" y="4000956"/>
            <a:ext cx="77846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b and u are confounded = ridge likelihood = many b/u combinations that fit the data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If you have observation error, you need either long times or replication to estimate this model.</a:t>
            </a:r>
          </a:p>
        </p:txBody>
      </p:sp>
    </p:spTree>
    <p:extLst>
      <p:ext uri="{BB962C8B-B14F-4D97-AF65-F5344CB8AC3E}">
        <p14:creationId xmlns:p14="http://schemas.microsoft.com/office/powerpoint/2010/main" val="80479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8846" y="3727969"/>
            <a:ext cx="810305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Multiplicative random walks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Population growth, somatic growth if growth is by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take log and you get the linear additive model above.  log-normal means that 10% increase is as likely as 10% decrease</a:t>
            </a: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604884"/>
              </p:ext>
            </p:extLst>
          </p:nvPr>
        </p:nvGraphicFramePr>
        <p:xfrm>
          <a:off x="1895248" y="4897013"/>
          <a:ext cx="58801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0" name="Equation" r:id="rId3" imgW="2298600" imgH="228600" progId="Equation.3">
                  <p:embed/>
                </p:oleObj>
              </mc:Choice>
              <mc:Fallback>
                <p:oleObj name="Equation" r:id="rId3" imgW="2298600" imgH="22860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248" y="4897013"/>
                        <a:ext cx="58801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Why is the AR-1 model so important in analysis of ecological data?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772" y="1287625"/>
            <a:ext cx="8033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Additive random walks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Movement, changes in gene frequency, somatic growth if growth is by fixed amounts</a:t>
            </a:r>
          </a:p>
        </p:txBody>
      </p:sp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8809647"/>
              </p:ext>
            </p:extLst>
          </p:nvPr>
        </p:nvGraphicFramePr>
        <p:xfrm>
          <a:off x="1976210" y="2743200"/>
          <a:ext cx="5648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1" name="Equation" r:id="rId5" imgW="2260440" imgH="228600" progId="Equation.3">
                  <p:embed/>
                </p:oleObj>
              </mc:Choice>
              <mc:Fallback>
                <p:oleObj name="Equation" r:id="rId5" imgW="2260440" imgH="228600" progId="Equation.3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10" y="2743200"/>
                        <a:ext cx="5648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46440" y="3243554"/>
            <a:ext cx="3664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Why normal? The average of many small perturbations, regardless of their distribution, is normal</a:t>
            </a:r>
          </a:p>
        </p:txBody>
      </p:sp>
    </p:spTree>
    <p:extLst>
      <p:ext uri="{BB962C8B-B14F-4D97-AF65-F5344CB8AC3E}">
        <p14:creationId xmlns:p14="http://schemas.microsoft.com/office/powerpoint/2010/main" val="251272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39083</TotalTime>
  <Words>2023</Words>
  <Application>Microsoft Macintosh PowerPoint</Application>
  <PresentationFormat>On-screen Show (4:3)</PresentationFormat>
  <Paragraphs>228</Paragraphs>
  <Slides>44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</vt:lpstr>
      <vt:lpstr>Symbol</vt:lpstr>
      <vt:lpstr>Wingdings</vt:lpstr>
      <vt:lpstr>Office Theme</vt:lpstr>
      <vt:lpstr>Equation</vt:lpstr>
      <vt:lpstr>Introduction to univariate AR state-space models</vt:lpstr>
      <vt:lpstr>Points from Thursday</vt:lpstr>
      <vt:lpstr>Weeks 1-3: building blocks for analysis of multivariate time-series data with observation error, structure, and missing values</vt:lpstr>
      <vt:lpstr>univariate linear state-space model</vt:lpstr>
      <vt:lpstr>univariate linear state-space model</vt:lpstr>
      <vt:lpstr>Definition: AR-1 or AR lag-1</vt:lpstr>
      <vt:lpstr>Addition of “b” (&lt;1) leads to process model with mean-reversion,</vt:lpstr>
      <vt:lpstr>This model is quite hard to fit</vt:lpstr>
      <vt:lpstr>PowerPoint Presentation</vt:lpstr>
      <vt:lpstr>An AR-1 random walk can show a wide-range of trajectories, even for the same parameter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error is the difference between the expected x(t) and the actual value</vt:lpstr>
      <vt:lpstr>PowerPoint Presentation</vt:lpstr>
      <vt:lpstr>PowerPoint Presentation</vt:lpstr>
      <vt:lpstr>How you model your data has a large impact on your forecasts</vt:lpstr>
      <vt:lpstr>How can we separate process and non-process variance?</vt:lpstr>
      <vt:lpstr>How can we separate process and observation variance?  They have different temporal patterns.</vt:lpstr>
      <vt:lpstr>PowerPoint Presentation</vt:lpstr>
      <vt:lpstr>A mathematical algorithm that solves for the ‘optimal’ (least error or maximum-likelihood) x_t given all the data (y) from time 1 to t</vt:lpstr>
      <vt:lpstr>Let’s simulate and try fitting some models</vt:lpstr>
      <vt:lpstr>How to write a straight-line as AR-1</vt:lpstr>
      <vt:lpstr>MARSS R Package</vt:lpstr>
      <vt:lpstr>MARSS R Package</vt:lpstr>
      <vt:lpstr>PowerPoint Presentation</vt:lpstr>
      <vt:lpstr>How do you know when to use a process error or observation error model?</vt:lpstr>
      <vt:lpstr>Other types of “non-process” error</vt:lpstr>
      <vt:lpstr>Basic diagnostics #1 Plot your residuals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diagnostics #3 Simulate and then test whether you can re-capture the true estimates</vt:lpstr>
      <vt:lpstr>Thursday lecture: multivariate state-space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large-scale effects of hatchery supplementation on Chinook salmon from the Snake River</dc:title>
  <dc:creator>Eli.Holmes</dc:creator>
  <cp:lastModifiedBy>Eli Holmes</cp:lastModifiedBy>
  <cp:revision>1615</cp:revision>
  <cp:lastPrinted>2019-01-22T01:28:07Z</cp:lastPrinted>
  <dcterms:created xsi:type="dcterms:W3CDTF">2011-05-03T16:22:23Z</dcterms:created>
  <dcterms:modified xsi:type="dcterms:W3CDTF">2019-01-22T01:35:58Z</dcterms:modified>
</cp:coreProperties>
</file>