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57" r:id="rId8"/>
    <p:sldId id="258" r:id="rId9"/>
    <p:sldId id="259" r:id="rId10"/>
    <p:sldId id="260" r:id="rId11"/>
    <p:sldId id="261" r:id="rId12"/>
    <p:sldId id="262" r:id="rId13"/>
    <p:sldId id="263" r:id="rId14"/>
    <p:sldId id="264" r:id="rId15"/>
    <p:sldId id="265" r:id="rId16"/>
    <p:sldId id="266" r:id="rId17"/>
    <p:sldId id="268" r:id="rId18"/>
    <p:sldId id="267" r:id="rId19"/>
  </p:sldIdLst>
  <p:sldSz cx="72009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8" autoAdjust="0"/>
    <p:restoredTop sz="94660"/>
  </p:normalViewPr>
  <p:slideViewPr>
    <p:cSldViewPr>
      <p:cViewPr varScale="1">
        <p:scale>
          <a:sx n="69" d="100"/>
          <a:sy n="69" d="100"/>
        </p:scale>
        <p:origin x="-1650" y="-102"/>
      </p:cViewPr>
      <p:guideLst>
        <p:guide orient="horz" pos="2160"/>
        <p:guide pos="22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40068" y="2130426"/>
            <a:ext cx="6120765"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080135" y="3886200"/>
            <a:ext cx="504063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5220652" y="274639"/>
            <a:ext cx="1620203"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360045" y="274639"/>
            <a:ext cx="4740593"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68821" y="4406901"/>
            <a:ext cx="6120765"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568821" y="2906713"/>
            <a:ext cx="612076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360045" y="1600201"/>
            <a:ext cx="3180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3660457" y="1600201"/>
            <a:ext cx="3180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360045" y="1535113"/>
            <a:ext cx="31816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60045" y="2174875"/>
            <a:ext cx="31816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3657957" y="1535113"/>
            <a:ext cx="31828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657957" y="2174875"/>
            <a:ext cx="318289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60046" y="273050"/>
            <a:ext cx="2369046"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2815352" y="273051"/>
            <a:ext cx="402550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360046" y="1435101"/>
            <a:ext cx="236904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11427" y="4800600"/>
            <a:ext cx="432054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411427" y="612775"/>
            <a:ext cx="43205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411427" y="5367338"/>
            <a:ext cx="43205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8D10B3-6FBD-48A7-B530-DB30DDE3DF32}" type="datetimeFigureOut">
              <a:rPr lang="es-VE" smtClean="0"/>
              <a:pPr/>
              <a:t>16/03/2018</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0D7456D3-844A-4F93-BF5D-8645D981DFCF}"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60045" y="274638"/>
            <a:ext cx="648081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360045" y="1600201"/>
            <a:ext cx="648081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360045" y="6356351"/>
            <a:ext cx="168021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D10B3-6FBD-48A7-B530-DB30DDE3DF32}" type="datetimeFigureOut">
              <a:rPr lang="es-VE" smtClean="0"/>
              <a:pPr/>
              <a:t>16/03/2018</a:t>
            </a:fld>
            <a:endParaRPr lang="es-VE"/>
          </a:p>
        </p:txBody>
      </p:sp>
      <p:sp>
        <p:nvSpPr>
          <p:cNvPr id="5" name="4 Marcador de pie de página"/>
          <p:cNvSpPr>
            <a:spLocks noGrp="1"/>
          </p:cNvSpPr>
          <p:nvPr>
            <p:ph type="ftr" sz="quarter" idx="3"/>
          </p:nvPr>
        </p:nvSpPr>
        <p:spPr>
          <a:xfrm>
            <a:off x="2460308" y="6356351"/>
            <a:ext cx="228028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5160645" y="6356351"/>
            <a:ext cx="16802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456D3-844A-4F93-BF5D-8645D981DFCF}"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hyperlink" Target="mailto:fundacrystal@hot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1"/>
            <a:ext cx="2331305" cy="1643017"/>
          </a:xfrm>
          <a:prstGeom prst="rect">
            <a:avLst/>
          </a:prstGeom>
          <a:noFill/>
        </p:spPr>
      </p:pic>
      <p:sp>
        <p:nvSpPr>
          <p:cNvPr id="15" name="14 Rectángulo redondeado"/>
          <p:cNvSpPr/>
          <p:nvPr/>
        </p:nvSpPr>
        <p:spPr>
          <a:xfrm>
            <a:off x="4345249" y="18864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Quienes somos?</a:t>
            </a:r>
            <a:endParaRPr lang="es-VE" sz="1600" dirty="0"/>
          </a:p>
        </p:txBody>
      </p:sp>
      <p:sp>
        <p:nvSpPr>
          <p:cNvPr id="17" name="16 Rectángulo redondeado"/>
          <p:cNvSpPr/>
          <p:nvPr/>
        </p:nvSpPr>
        <p:spPr>
          <a:xfrm>
            <a:off x="4417257" y="90872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Formación</a:t>
            </a:r>
            <a:endParaRPr lang="es-VE" sz="1600" dirty="0"/>
          </a:p>
        </p:txBody>
      </p:sp>
      <p:sp>
        <p:nvSpPr>
          <p:cNvPr id="18" name="17 Rectángulo redondeado"/>
          <p:cNvSpPr/>
          <p:nvPr/>
        </p:nvSpPr>
        <p:spPr>
          <a:xfrm>
            <a:off x="5040819" y="55096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Servicios </a:t>
            </a:r>
            <a:endParaRPr lang="es-VE" sz="1600" dirty="0"/>
          </a:p>
        </p:txBody>
      </p:sp>
      <p:sp>
        <p:nvSpPr>
          <p:cNvPr id="19" name="18 Rectángulo redondeado"/>
          <p:cNvSpPr/>
          <p:nvPr/>
        </p:nvSpPr>
        <p:spPr>
          <a:xfrm>
            <a:off x="5100648" y="126876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Eventos</a:t>
            </a:r>
          </a:p>
        </p:txBody>
      </p:sp>
      <p:sp>
        <p:nvSpPr>
          <p:cNvPr id="20" name="19 Rectángulo redondeado"/>
          <p:cNvSpPr/>
          <p:nvPr/>
        </p:nvSpPr>
        <p:spPr>
          <a:xfrm>
            <a:off x="4489265" y="162880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Contacto </a:t>
            </a:r>
            <a:endParaRPr lang="es-VE" sz="1600" dirty="0"/>
          </a:p>
        </p:txBody>
      </p:sp>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4911984" y="4857760"/>
            <a:ext cx="1928826"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4914069" y="4286256"/>
            <a:ext cx="1926741"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pic>
        <p:nvPicPr>
          <p:cNvPr id="28" name="27 Imagen" descr="C:\Users\JUAN SILVA\AppData\Local\Microsoft\Windows\Temporary Internet Files\Content.Word\20171004_164229-2.jpg"/>
          <p:cNvPicPr/>
          <p:nvPr/>
        </p:nvPicPr>
        <p:blipFill>
          <a:blip r:embed="rId4" cstate="print"/>
          <a:srcRect/>
          <a:stretch>
            <a:fillRect/>
          </a:stretch>
        </p:blipFill>
        <p:spPr bwMode="auto">
          <a:xfrm>
            <a:off x="4911984" y="2214554"/>
            <a:ext cx="1928826" cy="1928826"/>
          </a:xfrm>
          <a:prstGeom prst="rect">
            <a:avLst/>
          </a:prstGeom>
          <a:noFill/>
          <a:ln w="9525">
            <a:noFill/>
            <a:miter lim="800000"/>
            <a:headEnd/>
            <a:tailEnd/>
          </a:ln>
        </p:spPr>
      </p:pic>
      <p:sp>
        <p:nvSpPr>
          <p:cNvPr id="29" name="28 Rectángulo redondeado"/>
          <p:cNvSpPr/>
          <p:nvPr/>
        </p:nvSpPr>
        <p:spPr>
          <a:xfrm>
            <a:off x="216074" y="1916832"/>
            <a:ext cx="4536504" cy="42387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642505" y="1844824"/>
            <a:ext cx="3966057" cy="461665"/>
          </a:xfrm>
          <a:prstGeom prst="rect">
            <a:avLst/>
          </a:prstGeom>
          <a:noFill/>
        </p:spPr>
        <p:txBody>
          <a:bodyPr wrap="square" lIns="91440" tIns="45720" rIns="91440" bIns="45720">
            <a:spAutoFit/>
          </a:bodyPr>
          <a:lstStyle/>
          <a:p>
            <a:pPr algn="ctr"/>
            <a:r>
              <a:rPr lang="es-VE"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Qué es el autismo?</a:t>
            </a:r>
            <a:endParaRPr lang="es-V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6" name="15 CuadroTexto"/>
          <p:cNvSpPr txBox="1"/>
          <p:nvPr/>
        </p:nvSpPr>
        <p:spPr>
          <a:xfrm>
            <a:off x="288082" y="2060848"/>
            <a:ext cx="4392488" cy="4093428"/>
          </a:xfrm>
          <a:prstGeom prst="rect">
            <a:avLst/>
          </a:prstGeom>
          <a:noFill/>
        </p:spPr>
        <p:txBody>
          <a:bodyPr wrap="square" rtlCol="0">
            <a:spAutoFit/>
          </a:bodyPr>
          <a:lstStyle/>
          <a:p>
            <a:pPr algn="just"/>
            <a:r>
              <a:rPr lang="es-ES_tradnl" dirty="0" smtClean="0"/>
              <a:t>E</a:t>
            </a:r>
            <a:r>
              <a:rPr lang="es-ES_tradnl" sz="800" dirty="0" smtClean="0"/>
              <a:t>l autismo es un trastorno neurológico complejo que generalmente dura toda la vida. Es parte de un grupo de trastornos conocidos como trastornos del espectro autista (ASD por sus siglas en inglés). Actualmente se diagnostica con autismo a 1 de cada 68 individuos y a 1 de cada 42 niños varones, haciéndolo más común que los casos de cáncer, diabetes y SIDA pediátricos combinados. Se presenta en cualquier grupo racial, étnico y social, y es cuatro veces más frecuente en los niños que en las niñas. El autismo daña la capacidad de una persona para comunicarse y relacionarse con otros. También, está asociado con rutinas y comportamientos repetitivos, tales como arreglar objetos obsesivamente o seguir rutinas muy específicas. Los síntomas pueden oscilar desde leves hasta muy severos.</a:t>
            </a:r>
          </a:p>
          <a:p>
            <a:pPr algn="just"/>
            <a:r>
              <a:rPr lang="es-ES_tradnl" sz="800" dirty="0" smtClean="0"/>
              <a:t>Los trastornos del espectro autista se pueden diagnosticar formalmente a la edad de 3 años, aunque nuevas investigaciones están retrocediendo la edad de diagnóstico a 6 meses. Normalmente son los padres quienes primero notan comportamientos poco comunes en su hijo o la incapacidad para alcanzar adecuadamente los hitos del desarrollo infantil. Algunos padres explican que su hijo parecía diferente desde su nacimiento y otros, que iba desarrollándose normalmente y luego perdía aptitudes. Puede que inicialmente los pediatras descarten las señales del autismo pensando que el niño podrá alcanzar el nivel deseado y le aconsejan a los padres que esperen y vean como se desarrolla. Nuevas investigaciones muestran que cuando los padres sospechan que hay algo mal con su hijo, generalmente están en lo correcto. Si tienes inquietudes acerca del desarrollo de tu hijo, no esperes y habla con su pedíatra para que sea evaluado.</a:t>
            </a:r>
          </a:p>
          <a:p>
            <a:pPr algn="just"/>
            <a:r>
              <a:rPr lang="es-ES_tradnl" sz="800" dirty="0" smtClean="0"/>
              <a:t>Si a tu niño lo han diagnosticado con autismo, una intervención temprana es crítica para que pueda beneficiarse al máximo de todas las terapias existentes. Aunque para los padres puede ser difícil etiquetar a un pequeño como “autista”, entre más pronto se haga el diagnóstico cuanto antes se podrá actuar. Actualmente no existen medios efectivos para prevenir el autismo, ni tratamientos totalmente eficaces o cura. Sin embargo, las investigaciones indican que una intervención temprana en un entorno educativo apropiado, por lo menos por dos años durante la etapa preescolar, puede tener mejoras significativas para muchos niños pequeños con trastornos del espectro autista. Tan pronto como se diagnostique el autismo, la intervención temprana debe comenzar con programas eficaces, enfocados en el desarrollo de habilidades de comunicación, socialización y cognoscitivas.</a:t>
            </a:r>
          </a:p>
          <a:p>
            <a:pPr algn="just"/>
            <a:r>
              <a:rPr lang="es-ES_tradnl" sz="1000" dirty="0" smtClean="0">
                <a:solidFill>
                  <a:srgbClr val="0070C0"/>
                </a:solidFill>
              </a:rPr>
              <a:t>https://www.autismspeaks.org/qu%C3%A9-es-el-autismo</a:t>
            </a:r>
          </a:p>
          <a:p>
            <a:endParaRPr lang="es-ES_tradnl" dirty="0"/>
          </a:p>
        </p:txBody>
      </p:sp>
      <p:sp>
        <p:nvSpPr>
          <p:cNvPr id="2" name="1 CuadroTexto"/>
          <p:cNvSpPr txBox="1"/>
          <p:nvPr/>
        </p:nvSpPr>
        <p:spPr>
          <a:xfrm>
            <a:off x="3240410" y="550960"/>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2"/>
            <a:ext cx="2552459" cy="1785948"/>
          </a:xfrm>
          <a:prstGeom prst="rect">
            <a:avLst/>
          </a:prstGeom>
          <a:noFill/>
        </p:spPr>
      </p:pic>
      <p:sp>
        <p:nvSpPr>
          <p:cNvPr id="18" name="17 Rectángulo redondeado"/>
          <p:cNvSpPr/>
          <p:nvPr/>
        </p:nvSpPr>
        <p:spPr>
          <a:xfrm>
            <a:off x="3957640" y="214290"/>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Servicios </a:t>
            </a:r>
            <a:endParaRPr lang="es-VE" sz="1600" dirty="0"/>
          </a:p>
        </p:txBody>
      </p:sp>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3764459" y="1643050"/>
            <a:ext cx="2050569"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Nivelación Académica</a:t>
            </a:r>
            <a:endParaRPr lang="es-VE" sz="1600" b="1" dirty="0">
              <a:solidFill>
                <a:schemeClr val="bg1"/>
              </a:solidFill>
            </a:endParaRPr>
          </a:p>
        </p:txBody>
      </p:sp>
      <p:sp>
        <p:nvSpPr>
          <p:cNvPr id="24" name="23 Rectángulo redondeado"/>
          <p:cNvSpPr/>
          <p:nvPr/>
        </p:nvSpPr>
        <p:spPr>
          <a:xfrm>
            <a:off x="3957640" y="128586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Programas</a:t>
            </a:r>
            <a:endParaRPr lang="es-VE" sz="1600" b="1" dirty="0">
              <a:solidFill>
                <a:schemeClr val="bg1"/>
              </a:solidFill>
            </a:endParaRPr>
          </a:p>
        </p:txBody>
      </p:sp>
      <p:sp>
        <p:nvSpPr>
          <p:cNvPr id="25" name="24 Rectángulo redondeado"/>
          <p:cNvSpPr/>
          <p:nvPr/>
        </p:nvSpPr>
        <p:spPr>
          <a:xfrm>
            <a:off x="3969249" y="92867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Terapias </a:t>
            </a:r>
            <a:endParaRPr lang="es-VE" sz="1600" b="1" dirty="0">
              <a:solidFill>
                <a:schemeClr val="bg1"/>
              </a:solidFill>
            </a:endParaRPr>
          </a:p>
        </p:txBody>
      </p:sp>
      <p:sp>
        <p:nvSpPr>
          <p:cNvPr id="30" name="29 Rectángulo redondeado"/>
          <p:cNvSpPr/>
          <p:nvPr/>
        </p:nvSpPr>
        <p:spPr>
          <a:xfrm>
            <a:off x="3243260" y="2000240"/>
            <a:ext cx="3143271"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Orientación Padres y Docentes </a:t>
            </a:r>
            <a:endParaRPr lang="es-VE" sz="1600" b="1" dirty="0">
              <a:solidFill>
                <a:schemeClr val="bg1"/>
              </a:solidFill>
            </a:endParaRPr>
          </a:p>
        </p:txBody>
      </p:sp>
      <p:sp>
        <p:nvSpPr>
          <p:cNvPr id="34" name="33 Rectángulo redondeado"/>
          <p:cNvSpPr/>
          <p:nvPr/>
        </p:nvSpPr>
        <p:spPr>
          <a:xfrm>
            <a:off x="2957508" y="271462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Evaluación </a:t>
            </a:r>
            <a:endParaRPr lang="es-VE" sz="1600" b="1" dirty="0">
              <a:solidFill>
                <a:schemeClr val="bg1"/>
              </a:solidFill>
            </a:endParaRPr>
          </a:p>
        </p:txBody>
      </p:sp>
      <p:sp>
        <p:nvSpPr>
          <p:cNvPr id="36" name="35 Rectángulo redondeado"/>
          <p:cNvSpPr/>
          <p:nvPr/>
        </p:nvSpPr>
        <p:spPr>
          <a:xfrm>
            <a:off x="3957640" y="571480"/>
            <a:ext cx="164307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Evaluación</a:t>
            </a:r>
            <a:endParaRPr lang="es-VE" sz="1600" b="1" dirty="0">
              <a:solidFill>
                <a:schemeClr val="bg1"/>
              </a:solidFill>
            </a:endParaRPr>
          </a:p>
        </p:txBody>
      </p:sp>
      <p:sp>
        <p:nvSpPr>
          <p:cNvPr id="37" name="36 Rectángulo redondeado"/>
          <p:cNvSpPr/>
          <p:nvPr/>
        </p:nvSpPr>
        <p:spPr>
          <a:xfrm>
            <a:off x="671492" y="3000372"/>
            <a:ext cx="6215106" cy="250033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bg1"/>
                </a:solidFill>
                <a:latin typeface="Baskerville Old Face" pitchFamily="18" charset="0"/>
              </a:rPr>
              <a:t> </a:t>
            </a:r>
            <a:r>
              <a:rPr lang="es-VE" sz="1400" dirty="0" smtClean="0">
                <a:solidFill>
                  <a:schemeClr val="bg1"/>
                </a:solidFill>
                <a:latin typeface="Baskerville Old Face" pitchFamily="18" charset="0"/>
              </a:rPr>
              <a:t>    La </a:t>
            </a:r>
            <a:r>
              <a:rPr lang="es-VE" sz="1400" i="1" dirty="0" smtClean="0">
                <a:solidFill>
                  <a:schemeClr val="bg1"/>
                </a:solidFill>
                <a:latin typeface="Baskerville Old Face" pitchFamily="18" charset="0"/>
              </a:rPr>
              <a:t>evaluación</a:t>
            </a:r>
            <a:r>
              <a:rPr lang="es-VE" sz="1400" dirty="0" smtClean="0">
                <a:solidFill>
                  <a:schemeClr val="bg1"/>
                </a:solidFill>
                <a:latin typeface="Baskerville Old Face" pitchFamily="18" charset="0"/>
              </a:rPr>
              <a:t> consta de una </a:t>
            </a:r>
            <a:r>
              <a:rPr lang="es-VE" sz="1400" b="1" i="1" dirty="0">
                <a:solidFill>
                  <a:schemeClr val="bg1"/>
                </a:solidFill>
                <a:latin typeface="Baskerville Old Face" pitchFamily="18" charset="0"/>
              </a:rPr>
              <a:t>E</a:t>
            </a:r>
            <a:r>
              <a:rPr lang="es-VE" sz="1400" b="1" i="1" dirty="0" smtClean="0">
                <a:solidFill>
                  <a:schemeClr val="bg1"/>
                </a:solidFill>
                <a:latin typeface="Baskerville Old Face" pitchFamily="18" charset="0"/>
              </a:rPr>
              <a:t>ntrevista</a:t>
            </a:r>
            <a:r>
              <a:rPr lang="es-VE" sz="1400" dirty="0" smtClean="0">
                <a:solidFill>
                  <a:schemeClr val="bg1"/>
                </a:solidFill>
                <a:latin typeface="Baskerville Old Face" pitchFamily="18" charset="0"/>
              </a:rPr>
              <a:t> a los padres con una duración aproximada entre 60 - 90 minutos, donde se recaba información necesaria sobre el niño, niña o adolescente, en todos sus contextos y además se brindan orientaciones particulares en caso de ser necesarias.  Así mismo el niño, niña o adolescente hasta los 12 años, se evalúa </a:t>
            </a:r>
            <a:r>
              <a:rPr lang="es-VE" sz="1400" b="1" i="1" dirty="0" smtClean="0">
                <a:solidFill>
                  <a:schemeClr val="bg1"/>
                </a:solidFill>
                <a:latin typeface="Baskerville Old Face" pitchFamily="18" charset="0"/>
              </a:rPr>
              <a:t>Aplicando</a:t>
            </a:r>
            <a:r>
              <a:rPr lang="es-VE" sz="1400" dirty="0" smtClean="0">
                <a:solidFill>
                  <a:schemeClr val="bg1"/>
                </a:solidFill>
                <a:latin typeface="Baskerville Old Face" pitchFamily="18" charset="0"/>
              </a:rPr>
              <a:t> el Protocolo de Desarrollo Madurativo  Versión 7.0 (</a:t>
            </a:r>
            <a:r>
              <a:rPr lang="es-VE" sz="1400" dirty="0" err="1" smtClean="0">
                <a:solidFill>
                  <a:schemeClr val="bg1"/>
                </a:solidFill>
                <a:latin typeface="Baskerville Old Face" pitchFamily="18" charset="0"/>
              </a:rPr>
              <a:t>Aparcedo</a:t>
            </a:r>
            <a:r>
              <a:rPr lang="es-VE" sz="1400" dirty="0" smtClean="0">
                <a:solidFill>
                  <a:schemeClr val="bg1"/>
                </a:solidFill>
                <a:latin typeface="Baskerville Old Face" pitchFamily="18" charset="0"/>
              </a:rPr>
              <a:t>, M.) cuya tiempo puede durar entre 60 o 90 minutos aproximadamente.  De esta evaluación inicial se toma la línea base para el abordaje del niño, niña o adolescente, y se elabora un Programa Psicoeducativo Individualizado donde se concreta el tipo de asistencia requerida. </a:t>
            </a:r>
            <a:endParaRPr lang="es-VE" sz="1400" dirty="0">
              <a:solidFill>
                <a:schemeClr val="bg1"/>
              </a:solidFill>
              <a:latin typeface="Baskerville Old Fac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5740" y="0"/>
            <a:ext cx="1428760" cy="1285884"/>
          </a:xfrm>
          <a:prstGeom prst="rect">
            <a:avLst/>
          </a:prstGeom>
          <a:noFill/>
        </p:spPr>
      </p:pic>
      <p:sp>
        <p:nvSpPr>
          <p:cNvPr id="21" name="20 Rectángulo redondeado"/>
          <p:cNvSpPr/>
          <p:nvPr/>
        </p:nvSpPr>
        <p:spPr>
          <a:xfrm>
            <a:off x="814368" y="621508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6286520"/>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6249386"/>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24 Rectángulo redondeado"/>
          <p:cNvSpPr/>
          <p:nvPr/>
        </p:nvSpPr>
        <p:spPr>
          <a:xfrm>
            <a:off x="3969249" y="14285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Terapias </a:t>
            </a:r>
            <a:endParaRPr lang="es-VE" sz="1600" b="1" dirty="0">
              <a:solidFill>
                <a:schemeClr val="bg1"/>
              </a:solidFill>
            </a:endParaRPr>
          </a:p>
        </p:txBody>
      </p:sp>
      <p:sp>
        <p:nvSpPr>
          <p:cNvPr id="33" name="32 Rectángulo redondeado"/>
          <p:cNvSpPr/>
          <p:nvPr/>
        </p:nvSpPr>
        <p:spPr>
          <a:xfrm>
            <a:off x="1028682" y="1500174"/>
            <a:ext cx="2286016" cy="4286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Terapia Psicoeducativa</a:t>
            </a:r>
            <a:endParaRPr lang="es-VE" sz="1600" b="1" dirty="0">
              <a:solidFill>
                <a:srgbClr val="FFFF00"/>
              </a:solidFill>
            </a:endParaRPr>
          </a:p>
        </p:txBody>
      </p:sp>
      <p:sp>
        <p:nvSpPr>
          <p:cNvPr id="35" name="34 Rectángulo redondeado"/>
          <p:cNvSpPr/>
          <p:nvPr/>
        </p:nvSpPr>
        <p:spPr>
          <a:xfrm>
            <a:off x="4814896" y="2000240"/>
            <a:ext cx="1988655" cy="357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Atención Temprana</a:t>
            </a:r>
            <a:endParaRPr lang="es-VE" sz="1600" b="1" dirty="0">
              <a:solidFill>
                <a:srgbClr val="FFFF00"/>
              </a:solidFill>
            </a:endParaRPr>
          </a:p>
        </p:txBody>
      </p:sp>
      <p:sp>
        <p:nvSpPr>
          <p:cNvPr id="9" name="8 Rectángulo redondeado"/>
          <p:cNvSpPr/>
          <p:nvPr/>
        </p:nvSpPr>
        <p:spPr>
          <a:xfrm>
            <a:off x="242864" y="1928802"/>
            <a:ext cx="3857652" cy="235745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b="1" dirty="0" smtClean="0">
                <a:solidFill>
                  <a:schemeClr val="bg1"/>
                </a:solidFill>
                <a:latin typeface="Baskerville Old Face" pitchFamily="18" charset="0"/>
              </a:rPr>
              <a:t>Se diseña un Programa Psicoeducativo Individualizado (</a:t>
            </a:r>
            <a:r>
              <a:rPr lang="es-VE" sz="1400" b="1" dirty="0" err="1" smtClean="0">
                <a:solidFill>
                  <a:schemeClr val="bg1"/>
                </a:solidFill>
                <a:latin typeface="Baskerville Old Face" pitchFamily="18" charset="0"/>
              </a:rPr>
              <a:t>Aparcedo</a:t>
            </a:r>
            <a:r>
              <a:rPr lang="es-VE" sz="1400" b="1" dirty="0" smtClean="0">
                <a:solidFill>
                  <a:schemeClr val="bg1"/>
                </a:solidFill>
                <a:latin typeface="Baskerville Old Face" pitchFamily="18" charset="0"/>
              </a:rPr>
              <a:t>, M.) basado en el análisis conductual aplicado, el cual consiste en trabajar tanto las conductas deficitarias como las conductas excesivas que presenta el niño, niña o adolescente. Puede implementarse desde 2 horas semanales hasta la modalidad intensiva 40 horas semanales, dependiendo de la necesidad en particular.  </a:t>
            </a:r>
            <a:endParaRPr lang="es-VE" sz="1400" b="1" dirty="0">
              <a:solidFill>
                <a:schemeClr val="bg1"/>
              </a:solidFill>
              <a:latin typeface="Baskerville Old Face" pitchFamily="18" charset="0"/>
            </a:endParaRPr>
          </a:p>
        </p:txBody>
      </p:sp>
      <p:sp>
        <p:nvSpPr>
          <p:cNvPr id="10" name="9 Rectángulo redondeado"/>
          <p:cNvSpPr/>
          <p:nvPr/>
        </p:nvSpPr>
        <p:spPr>
          <a:xfrm>
            <a:off x="4672021" y="2357430"/>
            <a:ext cx="2286015" cy="27146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b="1" dirty="0" smtClean="0">
                <a:solidFill>
                  <a:schemeClr val="bg1"/>
                </a:solidFill>
                <a:latin typeface="Baskerville Old Face" pitchFamily="18" charset="0"/>
              </a:rPr>
              <a:t>Se aplica un Programa Psicoeducativo Individualizado (</a:t>
            </a:r>
            <a:r>
              <a:rPr lang="es-VE" sz="1400" b="1" dirty="0" err="1" smtClean="0">
                <a:solidFill>
                  <a:schemeClr val="bg1"/>
                </a:solidFill>
                <a:latin typeface="Baskerville Old Face" pitchFamily="18" charset="0"/>
              </a:rPr>
              <a:t>Aparcedo</a:t>
            </a:r>
            <a:r>
              <a:rPr lang="es-VE" sz="1400" b="1" dirty="0" smtClean="0">
                <a:solidFill>
                  <a:schemeClr val="bg1"/>
                </a:solidFill>
                <a:latin typeface="Baskerville Old Face" pitchFamily="18" charset="0"/>
              </a:rPr>
              <a:t>, M.) fusionado con el Modelo Denver, donde se trabaja en un ambiente que sea conocido por el niño o niña desde  los 18 meses de edad hasta los 36 meses de edad con un mínimo de 3 horas semanales.  </a:t>
            </a:r>
            <a:endParaRPr lang="es-VE" sz="1400" b="1" dirty="0">
              <a:solidFill>
                <a:schemeClr val="bg1"/>
              </a:solidFill>
              <a:latin typeface="Baskerville Old Face" pitchFamily="18" charset="0"/>
            </a:endParaRPr>
          </a:p>
        </p:txBody>
      </p:sp>
      <p:sp>
        <p:nvSpPr>
          <p:cNvPr id="11" name="10 Rectángulo redondeado"/>
          <p:cNvSpPr/>
          <p:nvPr/>
        </p:nvSpPr>
        <p:spPr>
          <a:xfrm>
            <a:off x="1100120" y="4786322"/>
            <a:ext cx="2286016" cy="357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Apoyo Conductual</a:t>
            </a:r>
            <a:endParaRPr lang="es-VE" sz="1600" b="1" dirty="0">
              <a:solidFill>
                <a:srgbClr val="FFFF00"/>
              </a:solidFill>
            </a:endParaRPr>
          </a:p>
        </p:txBody>
      </p:sp>
      <p:sp>
        <p:nvSpPr>
          <p:cNvPr id="12" name="11 Rectángulo redondeado"/>
          <p:cNvSpPr/>
          <p:nvPr/>
        </p:nvSpPr>
        <p:spPr>
          <a:xfrm>
            <a:off x="4029078" y="500042"/>
            <a:ext cx="2286016" cy="357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Terapia Psicoeducativa</a:t>
            </a:r>
            <a:endParaRPr lang="es-VE" sz="1600" b="1" dirty="0">
              <a:solidFill>
                <a:srgbClr val="FFFF00"/>
              </a:solidFill>
            </a:endParaRPr>
          </a:p>
        </p:txBody>
      </p:sp>
      <p:sp>
        <p:nvSpPr>
          <p:cNvPr id="14" name="13 Rectángulo redondeado"/>
          <p:cNvSpPr/>
          <p:nvPr/>
        </p:nvSpPr>
        <p:spPr>
          <a:xfrm>
            <a:off x="4755067" y="928670"/>
            <a:ext cx="1988655" cy="357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Atención Temprana</a:t>
            </a:r>
            <a:endParaRPr lang="es-VE" sz="1600" b="1" dirty="0">
              <a:solidFill>
                <a:srgbClr val="FFFF00"/>
              </a:solidFill>
            </a:endParaRPr>
          </a:p>
        </p:txBody>
      </p:sp>
      <p:sp>
        <p:nvSpPr>
          <p:cNvPr id="15" name="14 Rectángulo redondeado"/>
          <p:cNvSpPr/>
          <p:nvPr/>
        </p:nvSpPr>
        <p:spPr>
          <a:xfrm>
            <a:off x="3671888" y="1357298"/>
            <a:ext cx="2286016" cy="357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Modificación Conductual</a:t>
            </a:r>
            <a:endParaRPr lang="es-VE" sz="1600" b="1" dirty="0">
              <a:solidFill>
                <a:srgbClr val="FFFF00"/>
              </a:solidFill>
            </a:endParaRPr>
          </a:p>
        </p:txBody>
      </p:sp>
      <p:sp>
        <p:nvSpPr>
          <p:cNvPr id="17" name="16 Rectángulo redondeado"/>
          <p:cNvSpPr/>
          <p:nvPr/>
        </p:nvSpPr>
        <p:spPr>
          <a:xfrm>
            <a:off x="457178" y="5143512"/>
            <a:ext cx="5348326" cy="7858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b="1" dirty="0" smtClean="0">
                <a:solidFill>
                  <a:schemeClr val="bg1"/>
                </a:solidFill>
                <a:latin typeface="Baskerville Old Face" pitchFamily="18" charset="0"/>
              </a:rPr>
              <a:t>      Se realiza el abordaje conductual del niño, niña o adolescente previo análisis funcional, para el abordaje en el área especifica: familiar, escolar u otra. </a:t>
            </a:r>
            <a:endParaRPr lang="es-VE" sz="1400" b="1" dirty="0">
              <a:solidFill>
                <a:schemeClr val="bg1"/>
              </a:solidFill>
              <a:latin typeface="Baskerville Old Face"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50" y="214292"/>
            <a:ext cx="1623764" cy="1136143"/>
          </a:xfrm>
          <a:prstGeom prst="rect">
            <a:avLst/>
          </a:prstGeom>
          <a:noFill/>
        </p:spPr>
      </p:pic>
      <p:sp>
        <p:nvSpPr>
          <p:cNvPr id="21" name="20 Rectángulo redondeado"/>
          <p:cNvSpPr/>
          <p:nvPr/>
        </p:nvSpPr>
        <p:spPr>
          <a:xfrm>
            <a:off x="957244" y="6072206"/>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6143644"/>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6106510"/>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23 Rectángulo redondeado"/>
          <p:cNvSpPr/>
          <p:nvPr/>
        </p:nvSpPr>
        <p:spPr>
          <a:xfrm>
            <a:off x="3814764" y="285728"/>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Programas</a:t>
            </a:r>
            <a:endParaRPr lang="es-VE" sz="1600" b="1" dirty="0">
              <a:solidFill>
                <a:schemeClr val="bg1"/>
              </a:solidFill>
            </a:endParaRPr>
          </a:p>
        </p:txBody>
      </p:sp>
      <p:sp>
        <p:nvSpPr>
          <p:cNvPr id="37" name="36 Rectángulo redondeado"/>
          <p:cNvSpPr/>
          <p:nvPr/>
        </p:nvSpPr>
        <p:spPr>
          <a:xfrm>
            <a:off x="600054" y="2214554"/>
            <a:ext cx="6215106" cy="128588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dirty="0" smtClean="0">
                <a:solidFill>
                  <a:schemeClr val="bg1"/>
                </a:solidFill>
                <a:latin typeface="Baskerville Old Face" pitchFamily="18" charset="0"/>
              </a:rPr>
              <a:t>     </a:t>
            </a:r>
          </a:p>
          <a:p>
            <a:pPr algn="just"/>
            <a:r>
              <a:rPr lang="es-VE" sz="1400" dirty="0" smtClean="0">
                <a:solidFill>
                  <a:schemeClr val="bg1"/>
                </a:solidFill>
                <a:latin typeface="Baskerville Old Face" pitchFamily="18" charset="0"/>
              </a:rPr>
              <a:t>     El Programa “</a:t>
            </a:r>
            <a:r>
              <a:rPr lang="es-VE" sz="1400" dirty="0" smtClean="0">
                <a:latin typeface="Baskerville Old Face" pitchFamily="18" charset="0"/>
              </a:rPr>
              <a:t>SER”   ha   sido diseñado por  FundaCrystal (Ortega, M.))  para aquellos niños, niñas que se encuentran fuera del contexto educativo, siendo   concebido   en   dos   modalidades:  </a:t>
            </a:r>
          </a:p>
          <a:p>
            <a:pPr algn="just"/>
            <a:r>
              <a:rPr lang="es-VE" sz="1400" dirty="0" smtClean="0">
                <a:latin typeface="Baskerville Old Face" pitchFamily="18" charset="0"/>
              </a:rPr>
              <a:t>1.– </a:t>
            </a:r>
            <a:r>
              <a:rPr lang="es-VE" sz="1400" b="1" dirty="0" smtClean="0">
                <a:latin typeface="Baskerville Old Face" pitchFamily="18" charset="0"/>
              </a:rPr>
              <a:t>Programa  Integral  Especial  para  Niños y Niñas Sin Escolaridad</a:t>
            </a:r>
            <a:r>
              <a:rPr lang="es-VE" sz="1400" dirty="0" smtClean="0">
                <a:latin typeface="Baskerville Old Face" pitchFamily="18" charset="0"/>
              </a:rPr>
              <a:t>, </a:t>
            </a:r>
            <a:r>
              <a:rPr lang="es-VE" sz="1400" b="1" dirty="0" smtClean="0">
                <a:latin typeface="Baskerville Old Face" pitchFamily="18" charset="0"/>
              </a:rPr>
              <a:t>P.I.E.N.S.E</a:t>
            </a:r>
            <a:r>
              <a:rPr lang="es-VE" sz="1400" dirty="0" smtClean="0">
                <a:latin typeface="Baskerville Old Face" pitchFamily="18" charset="0"/>
              </a:rPr>
              <a:t>.</a:t>
            </a:r>
          </a:p>
          <a:p>
            <a:pPr algn="just"/>
            <a:r>
              <a:rPr lang="es-VE" sz="1400" dirty="0" smtClean="0">
                <a:latin typeface="Baskerville Old Face" pitchFamily="18" charset="0"/>
              </a:rPr>
              <a:t>2.– </a:t>
            </a:r>
            <a:r>
              <a:rPr lang="es-VE" sz="1400" b="1" dirty="0" smtClean="0">
                <a:latin typeface="Baskerville Old Face" pitchFamily="18" charset="0"/>
              </a:rPr>
              <a:t>Aula de Transición Escolar</a:t>
            </a:r>
            <a:r>
              <a:rPr lang="es-VE" sz="1400" dirty="0" smtClean="0">
                <a:latin typeface="Baskerville Old Face" pitchFamily="18" charset="0"/>
              </a:rPr>
              <a:t>, </a:t>
            </a:r>
            <a:r>
              <a:rPr lang="es-VE" sz="1400" b="1" dirty="0" smtClean="0">
                <a:latin typeface="Baskerville Old Face" pitchFamily="18" charset="0"/>
              </a:rPr>
              <a:t>A.T.E.</a:t>
            </a:r>
            <a:endParaRPr lang="es-VE" sz="1400" dirty="0" smtClean="0"/>
          </a:p>
          <a:p>
            <a:pPr algn="just"/>
            <a:endParaRPr lang="es-VE" sz="1400" dirty="0">
              <a:solidFill>
                <a:schemeClr val="bg1"/>
              </a:solidFill>
              <a:latin typeface="Baskerville Old Face" pitchFamily="18" charset="0"/>
            </a:endParaRPr>
          </a:p>
        </p:txBody>
      </p:sp>
      <p:sp>
        <p:nvSpPr>
          <p:cNvPr id="15" name="14 Rectángulo redondeado"/>
          <p:cNvSpPr/>
          <p:nvPr/>
        </p:nvSpPr>
        <p:spPr>
          <a:xfrm>
            <a:off x="4672020" y="714356"/>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Programa S.E.R</a:t>
            </a:r>
            <a:endParaRPr lang="es-VE" sz="1600" b="1" dirty="0">
              <a:solidFill>
                <a:srgbClr val="FFFF00"/>
              </a:solidFill>
            </a:endParaRPr>
          </a:p>
        </p:txBody>
      </p:sp>
      <p:sp>
        <p:nvSpPr>
          <p:cNvPr id="17" name="16 Rectángulo redondeado"/>
          <p:cNvSpPr/>
          <p:nvPr/>
        </p:nvSpPr>
        <p:spPr>
          <a:xfrm>
            <a:off x="4262440" y="1142984"/>
            <a:ext cx="2409844"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Control de Esfínteres</a:t>
            </a:r>
            <a:endParaRPr lang="es-VE" sz="1600" b="1" dirty="0">
              <a:solidFill>
                <a:srgbClr val="FFFF00"/>
              </a:solidFill>
            </a:endParaRPr>
          </a:p>
        </p:txBody>
      </p:sp>
      <p:sp>
        <p:nvSpPr>
          <p:cNvPr id="19" name="18 Rectángulo redondeado"/>
          <p:cNvSpPr/>
          <p:nvPr/>
        </p:nvSpPr>
        <p:spPr>
          <a:xfrm>
            <a:off x="4243392" y="1571612"/>
            <a:ext cx="2409844"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Habilidades Sociales</a:t>
            </a:r>
            <a:endParaRPr lang="es-VE" sz="1600" b="1" dirty="0">
              <a:solidFill>
                <a:srgbClr val="FFFF00"/>
              </a:solidFill>
            </a:endParaRPr>
          </a:p>
        </p:txBody>
      </p:sp>
      <p:sp>
        <p:nvSpPr>
          <p:cNvPr id="20" name="19 Rectángulo redondeado"/>
          <p:cNvSpPr/>
          <p:nvPr/>
        </p:nvSpPr>
        <p:spPr>
          <a:xfrm>
            <a:off x="1100120" y="192880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Programa S.E.R</a:t>
            </a:r>
            <a:endParaRPr lang="es-VE" sz="1600" b="1" dirty="0">
              <a:solidFill>
                <a:srgbClr val="FFFF00"/>
              </a:solidFill>
            </a:endParaRPr>
          </a:p>
        </p:txBody>
      </p:sp>
      <p:sp>
        <p:nvSpPr>
          <p:cNvPr id="26" name="25 Rectángulo redondeado"/>
          <p:cNvSpPr/>
          <p:nvPr/>
        </p:nvSpPr>
        <p:spPr>
          <a:xfrm>
            <a:off x="814368" y="3643314"/>
            <a:ext cx="2409844"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Control de Esfínteres</a:t>
            </a:r>
            <a:endParaRPr lang="es-VE" sz="1600" b="1" dirty="0">
              <a:solidFill>
                <a:srgbClr val="FFFF00"/>
              </a:solidFill>
            </a:endParaRPr>
          </a:p>
        </p:txBody>
      </p:sp>
      <p:sp>
        <p:nvSpPr>
          <p:cNvPr id="27" name="26 Rectángulo redondeado"/>
          <p:cNvSpPr/>
          <p:nvPr/>
        </p:nvSpPr>
        <p:spPr>
          <a:xfrm>
            <a:off x="600054" y="3929066"/>
            <a:ext cx="6215106" cy="71438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VE" sz="1400" dirty="0" smtClean="0">
              <a:solidFill>
                <a:schemeClr val="bg1"/>
              </a:solidFill>
              <a:latin typeface="Baskerville Old Face" pitchFamily="18" charset="0"/>
            </a:endParaRPr>
          </a:p>
          <a:p>
            <a:pPr algn="just"/>
            <a:endParaRPr lang="es-VE" sz="1400" dirty="0" smtClean="0">
              <a:solidFill>
                <a:schemeClr val="bg1"/>
              </a:solidFill>
              <a:latin typeface="Baskerville Old Face" pitchFamily="18" charset="0"/>
            </a:endParaRPr>
          </a:p>
          <a:p>
            <a:pPr algn="just"/>
            <a:r>
              <a:rPr lang="es-VE" sz="1400" dirty="0" smtClean="0">
                <a:solidFill>
                  <a:schemeClr val="bg1"/>
                </a:solidFill>
                <a:latin typeface="Baskerville Old Face" pitchFamily="18" charset="0"/>
              </a:rPr>
              <a:t>     El Programa de Control de Esfínteres es creado para enseñar al niño o niña a realizar sus necesidades fisiológicas (orinar y defecar) en el baño o </a:t>
            </a:r>
            <a:r>
              <a:rPr lang="es-VE" sz="1400" dirty="0" err="1" smtClean="0">
                <a:solidFill>
                  <a:schemeClr val="bg1"/>
                </a:solidFill>
                <a:latin typeface="Baskerville Old Face" pitchFamily="18" charset="0"/>
              </a:rPr>
              <a:t>w.c.</a:t>
            </a:r>
            <a:r>
              <a:rPr lang="es-VE" sz="1400" dirty="0" smtClean="0">
                <a:solidFill>
                  <a:schemeClr val="bg1"/>
                </a:solidFill>
                <a:latin typeface="Baskerville Old Face" pitchFamily="18" charset="0"/>
              </a:rPr>
              <a:t> Se requieren 6  horas de intervención diaria.</a:t>
            </a:r>
          </a:p>
          <a:p>
            <a:pPr algn="just"/>
            <a:endParaRPr lang="es-VE" sz="1400" dirty="0" smtClean="0"/>
          </a:p>
          <a:p>
            <a:pPr algn="just"/>
            <a:endParaRPr lang="es-VE" sz="1400" dirty="0">
              <a:solidFill>
                <a:schemeClr val="bg1"/>
              </a:solidFill>
              <a:latin typeface="Baskerville Old Face" pitchFamily="18" charset="0"/>
            </a:endParaRPr>
          </a:p>
        </p:txBody>
      </p:sp>
      <p:sp>
        <p:nvSpPr>
          <p:cNvPr id="28" name="27 Rectángulo redondeado"/>
          <p:cNvSpPr/>
          <p:nvPr/>
        </p:nvSpPr>
        <p:spPr>
          <a:xfrm>
            <a:off x="814368" y="4786322"/>
            <a:ext cx="2409844"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Habilidades Sociales</a:t>
            </a:r>
            <a:endParaRPr lang="es-VE" sz="1600" b="1" dirty="0">
              <a:solidFill>
                <a:srgbClr val="FFFF00"/>
              </a:solidFill>
            </a:endParaRPr>
          </a:p>
        </p:txBody>
      </p:sp>
      <p:sp>
        <p:nvSpPr>
          <p:cNvPr id="29" name="28 Rectángulo redondeado"/>
          <p:cNvSpPr/>
          <p:nvPr/>
        </p:nvSpPr>
        <p:spPr>
          <a:xfrm>
            <a:off x="600054" y="5072074"/>
            <a:ext cx="6215106" cy="7858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VE" sz="1400" dirty="0" smtClean="0">
              <a:solidFill>
                <a:schemeClr val="bg1"/>
              </a:solidFill>
              <a:latin typeface="Baskerville Old Face" pitchFamily="18" charset="0"/>
            </a:endParaRPr>
          </a:p>
          <a:p>
            <a:pPr algn="just"/>
            <a:endParaRPr lang="es-VE" sz="1400" dirty="0" smtClean="0">
              <a:solidFill>
                <a:schemeClr val="bg1"/>
              </a:solidFill>
              <a:latin typeface="Baskerville Old Face" pitchFamily="18" charset="0"/>
            </a:endParaRPr>
          </a:p>
          <a:p>
            <a:pPr algn="just"/>
            <a:r>
              <a:rPr lang="es-VE" sz="1400" dirty="0" smtClean="0">
                <a:solidFill>
                  <a:schemeClr val="bg1"/>
                </a:solidFill>
                <a:latin typeface="Baskerville Old Face" pitchFamily="18" charset="0"/>
              </a:rPr>
              <a:t>     Este Programa se lleva a cabo en pequeños grupos a través de actividades lúdicas, y de juego de roles, donde se enseña al niño o niña las conductas necesarias para hacer amigos, iniciar y mantener una conversación, seguir instrucciones, entre otras. </a:t>
            </a:r>
          </a:p>
          <a:p>
            <a:pPr algn="just"/>
            <a:endParaRPr lang="es-VE" sz="1400" dirty="0" smtClean="0"/>
          </a:p>
          <a:p>
            <a:pPr algn="just"/>
            <a:endParaRPr lang="es-VE" sz="1400" dirty="0">
              <a:solidFill>
                <a:schemeClr val="bg1"/>
              </a:solidFill>
              <a:latin typeface="Baskerville Old Fac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2"/>
            <a:ext cx="2552459" cy="1785948"/>
          </a:xfrm>
          <a:prstGeom prst="rect">
            <a:avLst/>
          </a:prstGeom>
          <a:noFill/>
        </p:spPr>
      </p:pic>
      <p:sp>
        <p:nvSpPr>
          <p:cNvPr id="21" name="20 Rectángulo redondeado"/>
          <p:cNvSpPr/>
          <p:nvPr/>
        </p:nvSpPr>
        <p:spPr>
          <a:xfrm>
            <a:off x="885806"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3764459" y="642918"/>
            <a:ext cx="2050569"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Nivelación Académica</a:t>
            </a:r>
            <a:endParaRPr lang="es-VE" sz="1600" b="1" dirty="0">
              <a:solidFill>
                <a:schemeClr val="bg1"/>
              </a:solidFill>
            </a:endParaRPr>
          </a:p>
        </p:txBody>
      </p:sp>
      <p:sp>
        <p:nvSpPr>
          <p:cNvPr id="37" name="36 Rectángulo redondeado"/>
          <p:cNvSpPr/>
          <p:nvPr/>
        </p:nvSpPr>
        <p:spPr>
          <a:xfrm>
            <a:off x="671492" y="2285992"/>
            <a:ext cx="6215106" cy="135732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dirty="0" smtClean="0">
                <a:solidFill>
                  <a:schemeClr val="bg1"/>
                </a:solidFill>
                <a:latin typeface="Baskerville Old Face" pitchFamily="18" charset="0"/>
              </a:rPr>
              <a:t>     Consiste en diseñar una planificación para que el niño, niña o adolescente logre adquirir las conductas necesarias para el logro exitoso del año escolar en que se encuentra o próximo a cursar.  Se establecen metas en lectura, escritura y cálculo impulsando al logro de las habilidades a través del aprendizaje significativo y sin errores.   Se lleva a cabo en pequeños grupos. </a:t>
            </a:r>
          </a:p>
          <a:p>
            <a:pPr algn="just"/>
            <a:r>
              <a:rPr lang="es-VE" sz="1400" dirty="0" smtClean="0">
                <a:solidFill>
                  <a:schemeClr val="bg1"/>
                </a:solidFill>
                <a:latin typeface="Baskerville Old Face" pitchFamily="18" charset="0"/>
              </a:rPr>
              <a:t>      </a:t>
            </a:r>
            <a:endParaRPr lang="es-VE" sz="1400" dirty="0">
              <a:solidFill>
                <a:schemeClr val="bg1"/>
              </a:solidFill>
              <a:latin typeface="Baskerville Old Face" pitchFamily="18" charset="0"/>
            </a:endParaRPr>
          </a:p>
        </p:txBody>
      </p:sp>
      <p:sp>
        <p:nvSpPr>
          <p:cNvPr id="15" name="14 Rectángulo redondeado"/>
          <p:cNvSpPr/>
          <p:nvPr/>
        </p:nvSpPr>
        <p:spPr>
          <a:xfrm>
            <a:off x="2814632" y="2000240"/>
            <a:ext cx="2050569"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Nivelación Académica</a:t>
            </a:r>
            <a:endParaRPr lang="es-VE" sz="1600" b="1" dirty="0">
              <a:solidFill>
                <a:srgbClr val="FF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2"/>
            <a:ext cx="2481021" cy="1214444"/>
          </a:xfrm>
          <a:prstGeom prst="rect">
            <a:avLst/>
          </a:prstGeom>
          <a:noFill/>
        </p:spPr>
      </p:pic>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29 Rectángulo redondeado"/>
          <p:cNvSpPr/>
          <p:nvPr/>
        </p:nvSpPr>
        <p:spPr>
          <a:xfrm>
            <a:off x="3793031" y="571480"/>
            <a:ext cx="3022129"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chemeClr val="bg1"/>
                </a:solidFill>
                <a:latin typeface="Baskerville Old Face" pitchFamily="18" charset="0"/>
              </a:rPr>
              <a:t>Orientación Padres y Docentes </a:t>
            </a:r>
            <a:endParaRPr lang="es-VE" sz="1600" b="1" dirty="0">
              <a:solidFill>
                <a:schemeClr val="bg1"/>
              </a:solidFill>
            </a:endParaRPr>
          </a:p>
        </p:txBody>
      </p:sp>
      <p:sp>
        <p:nvSpPr>
          <p:cNvPr id="31" name="30 Rectángulo redondeado"/>
          <p:cNvSpPr/>
          <p:nvPr/>
        </p:nvSpPr>
        <p:spPr>
          <a:xfrm>
            <a:off x="4150221" y="1643050"/>
            <a:ext cx="2021997"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Orientación Docentes</a:t>
            </a:r>
            <a:endParaRPr lang="es-VE" sz="1600" b="1" dirty="0">
              <a:solidFill>
                <a:srgbClr val="FFFF00"/>
              </a:solidFill>
            </a:endParaRPr>
          </a:p>
        </p:txBody>
      </p:sp>
      <p:sp>
        <p:nvSpPr>
          <p:cNvPr id="37" name="36 Rectángulo redondeado"/>
          <p:cNvSpPr/>
          <p:nvPr/>
        </p:nvSpPr>
        <p:spPr>
          <a:xfrm>
            <a:off x="528616" y="1928802"/>
            <a:ext cx="3000396" cy="250033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dirty="0" smtClean="0">
                <a:solidFill>
                  <a:schemeClr val="bg1"/>
                </a:solidFill>
                <a:latin typeface="Baskerville Old Face" pitchFamily="18" charset="0"/>
              </a:rPr>
              <a:t>     De acuerdo a observaciones previas a un grupo familiar, se le diseña una o varias sesiones de Orientación Familiar (OF), donde se aborda dicho contexto por medio de orientaciones y dinámicas para tal fin,  realizando posteriormente el seguimiento necesario.</a:t>
            </a:r>
            <a:endParaRPr lang="es-VE" sz="1400" dirty="0">
              <a:solidFill>
                <a:schemeClr val="bg1"/>
              </a:solidFill>
              <a:latin typeface="Baskerville Old Face" pitchFamily="18" charset="0"/>
            </a:endParaRPr>
          </a:p>
        </p:txBody>
      </p:sp>
      <p:sp>
        <p:nvSpPr>
          <p:cNvPr id="15" name="14 Rectángulo redondeado"/>
          <p:cNvSpPr/>
          <p:nvPr/>
        </p:nvSpPr>
        <p:spPr>
          <a:xfrm>
            <a:off x="1028682" y="1643050"/>
            <a:ext cx="2021997"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Orientación Padres</a:t>
            </a:r>
            <a:endParaRPr lang="es-VE" sz="1600" b="1" dirty="0">
              <a:solidFill>
                <a:srgbClr val="FFFF00"/>
              </a:solidFill>
            </a:endParaRPr>
          </a:p>
        </p:txBody>
      </p:sp>
      <p:sp>
        <p:nvSpPr>
          <p:cNvPr id="17" name="16 Rectángulo redondeado"/>
          <p:cNvSpPr/>
          <p:nvPr/>
        </p:nvSpPr>
        <p:spPr>
          <a:xfrm>
            <a:off x="3671888" y="1928802"/>
            <a:ext cx="3000396" cy="250033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400" dirty="0" smtClean="0">
                <a:solidFill>
                  <a:schemeClr val="bg1"/>
                </a:solidFill>
                <a:latin typeface="Baskerville Old Face" pitchFamily="18" charset="0"/>
              </a:rPr>
              <a:t>     De acuerdo a observaciones realizadas o solicitadas por los docentes, se les diseña una o varias sesiones de Orientación Docente (OD), donde se aborda el contexto emocional y educativo de uno o varios niños por medio de orientaciones y dinámicas para cada caso. </a:t>
            </a:r>
            <a:endParaRPr lang="es-VE" sz="1400" dirty="0">
              <a:solidFill>
                <a:schemeClr val="bg1"/>
              </a:solidFill>
              <a:latin typeface="Baskerville Old Face"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19706"/>
            <a:ext cx="1980955" cy="1194716"/>
          </a:xfrm>
          <a:prstGeom prst="rect">
            <a:avLst/>
          </a:prstGeom>
          <a:noFill/>
        </p:spPr>
      </p:pic>
      <p:sp>
        <p:nvSpPr>
          <p:cNvPr id="17" name="16 Rectángulo redondeado"/>
          <p:cNvSpPr/>
          <p:nvPr/>
        </p:nvSpPr>
        <p:spPr>
          <a:xfrm>
            <a:off x="4397877" y="142852"/>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Formación</a:t>
            </a:r>
            <a:endParaRPr lang="es-VE" sz="1600" dirty="0"/>
          </a:p>
        </p:txBody>
      </p:sp>
      <p:sp>
        <p:nvSpPr>
          <p:cNvPr id="21" name="20 Rectángulo redondeado"/>
          <p:cNvSpPr/>
          <p:nvPr/>
        </p:nvSpPr>
        <p:spPr>
          <a:xfrm>
            <a:off x="742930" y="6357958"/>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6429396"/>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639226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325911" y="342900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Micro Charlas</a:t>
            </a:r>
            <a:endParaRPr lang="es-VE" sz="1600" dirty="0">
              <a:solidFill>
                <a:srgbClr val="FFFF00"/>
              </a:solidFill>
            </a:endParaRPr>
          </a:p>
        </p:txBody>
      </p:sp>
      <p:sp>
        <p:nvSpPr>
          <p:cNvPr id="24" name="23 Rectángulo redondeado"/>
          <p:cNvSpPr/>
          <p:nvPr/>
        </p:nvSpPr>
        <p:spPr>
          <a:xfrm>
            <a:off x="2600318" y="2071678"/>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Talleres </a:t>
            </a:r>
            <a:endParaRPr lang="es-VE" sz="1600" dirty="0">
              <a:solidFill>
                <a:srgbClr val="FFFF00"/>
              </a:solidFill>
            </a:endParaRPr>
          </a:p>
        </p:txBody>
      </p:sp>
      <p:sp>
        <p:nvSpPr>
          <p:cNvPr id="25" name="24 Rectángulo redondeado"/>
          <p:cNvSpPr/>
          <p:nvPr/>
        </p:nvSpPr>
        <p:spPr>
          <a:xfrm>
            <a:off x="325911" y="1428736"/>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Charlas </a:t>
            </a:r>
            <a:endParaRPr lang="es-VE" sz="1600" dirty="0">
              <a:solidFill>
                <a:srgbClr val="FFFF00"/>
              </a:solidFill>
            </a:endParaRPr>
          </a:p>
        </p:txBody>
      </p:sp>
      <p:sp>
        <p:nvSpPr>
          <p:cNvPr id="31" name="30 Rectángulo redondeado"/>
          <p:cNvSpPr/>
          <p:nvPr/>
        </p:nvSpPr>
        <p:spPr>
          <a:xfrm>
            <a:off x="4743458" y="450057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Diplomados</a:t>
            </a:r>
            <a:endParaRPr lang="es-VE" sz="1600" dirty="0">
              <a:solidFill>
                <a:srgbClr val="FFFF00"/>
              </a:solidFill>
            </a:endParaRPr>
          </a:p>
        </p:txBody>
      </p:sp>
      <p:sp>
        <p:nvSpPr>
          <p:cNvPr id="33" name="32 Rectángulo redondeado"/>
          <p:cNvSpPr/>
          <p:nvPr/>
        </p:nvSpPr>
        <p:spPr>
          <a:xfrm>
            <a:off x="242864" y="1714488"/>
            <a:ext cx="1785950" cy="164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b="1" dirty="0" smtClean="0">
                <a:latin typeface="Baskerville Old Face" pitchFamily="18" charset="0"/>
              </a:rPr>
              <a:t>Lenguaje Positivo para Padres y Docentes</a:t>
            </a:r>
          </a:p>
          <a:p>
            <a:pPr algn="ctr"/>
            <a:endParaRPr lang="es-VE" sz="1200" b="1" dirty="0" smtClean="0">
              <a:latin typeface="Baskerville Old Face" pitchFamily="18" charset="0"/>
            </a:endParaRPr>
          </a:p>
          <a:p>
            <a:pPr algn="ctr"/>
            <a:r>
              <a:rPr lang="es-VE" sz="1200" b="1" dirty="0" smtClean="0">
                <a:latin typeface="Baskerville Old Face" pitchFamily="18" charset="0"/>
              </a:rPr>
              <a:t>Disciplina Positiva para la Familia Actual</a:t>
            </a:r>
          </a:p>
          <a:p>
            <a:pPr algn="ctr"/>
            <a:endParaRPr lang="es-VE" sz="1200" b="1" dirty="0" smtClean="0">
              <a:latin typeface="Baskerville Old Face" pitchFamily="18" charset="0"/>
            </a:endParaRPr>
          </a:p>
          <a:p>
            <a:pPr algn="ctr"/>
            <a:endParaRPr lang="es-VE" sz="1200" b="1" dirty="0">
              <a:latin typeface="Baskerville Old Face" pitchFamily="18" charset="0"/>
            </a:endParaRPr>
          </a:p>
        </p:txBody>
      </p:sp>
      <p:sp>
        <p:nvSpPr>
          <p:cNvPr id="34" name="33 Rectángulo redondeado"/>
          <p:cNvSpPr/>
          <p:nvPr/>
        </p:nvSpPr>
        <p:spPr>
          <a:xfrm>
            <a:off x="242864" y="3714752"/>
            <a:ext cx="1857388" cy="264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b="1" dirty="0" smtClean="0">
                <a:latin typeface="Baskerville Old Face" pitchFamily="18" charset="0"/>
              </a:rPr>
              <a:t>Lenguaje Positivo para Padres </a:t>
            </a:r>
          </a:p>
          <a:p>
            <a:pPr algn="ctr"/>
            <a:endParaRPr lang="es-VE" sz="1200" dirty="0" smtClean="0">
              <a:latin typeface="Baskerville Old Face" pitchFamily="18" charset="0"/>
            </a:endParaRPr>
          </a:p>
          <a:p>
            <a:pPr algn="ctr"/>
            <a:r>
              <a:rPr lang="es-VE" sz="1200" b="1" dirty="0" smtClean="0">
                <a:latin typeface="Baskerville Old Face" pitchFamily="18" charset="0"/>
              </a:rPr>
              <a:t>Lenguaje Positivo para Docentes</a:t>
            </a:r>
          </a:p>
          <a:p>
            <a:pPr algn="ctr"/>
            <a:endParaRPr lang="es-VE" sz="1200" b="1" dirty="0" smtClean="0">
              <a:latin typeface="Baskerville Old Face" pitchFamily="18" charset="0"/>
            </a:endParaRPr>
          </a:p>
          <a:p>
            <a:pPr algn="ctr"/>
            <a:r>
              <a:rPr lang="es-VE" sz="1200" b="1" dirty="0" smtClean="0">
                <a:latin typeface="Baskerville Old Face" pitchFamily="18" charset="0"/>
              </a:rPr>
              <a:t>Juntos Haciendo Equipo</a:t>
            </a:r>
          </a:p>
          <a:p>
            <a:pPr algn="ctr"/>
            <a:endParaRPr lang="es-VE" sz="1200" b="1" dirty="0" smtClean="0">
              <a:latin typeface="Baskerville Old Face" pitchFamily="18" charset="0"/>
            </a:endParaRPr>
          </a:p>
          <a:p>
            <a:pPr algn="ctr"/>
            <a:r>
              <a:rPr lang="es-VE" sz="1200" b="1" dirty="0" smtClean="0">
                <a:latin typeface="Baskerville Old Face" pitchFamily="18" charset="0"/>
              </a:rPr>
              <a:t>Autismo para Padres</a:t>
            </a:r>
          </a:p>
          <a:p>
            <a:pPr algn="ctr"/>
            <a:endParaRPr lang="es-VE" sz="1200" b="1" dirty="0" smtClean="0">
              <a:latin typeface="Baskerville Old Face" pitchFamily="18" charset="0"/>
            </a:endParaRPr>
          </a:p>
          <a:p>
            <a:pPr algn="ctr"/>
            <a:r>
              <a:rPr lang="es-VE" sz="1200" b="1" dirty="0" smtClean="0">
                <a:latin typeface="Baskerville Old Face" pitchFamily="18" charset="0"/>
              </a:rPr>
              <a:t>Reporte Psicoeducativo</a:t>
            </a:r>
          </a:p>
        </p:txBody>
      </p:sp>
      <p:sp>
        <p:nvSpPr>
          <p:cNvPr id="35" name="34 Rectángulo redondeado"/>
          <p:cNvSpPr/>
          <p:nvPr/>
        </p:nvSpPr>
        <p:spPr>
          <a:xfrm>
            <a:off x="2528880" y="2357430"/>
            <a:ext cx="1785950" cy="3786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000" b="1" dirty="0" smtClean="0">
                <a:latin typeface="Baskerville Old Face" pitchFamily="18" charset="0"/>
              </a:rPr>
              <a:t>INDUCCIÓN ABA</a:t>
            </a:r>
          </a:p>
          <a:p>
            <a:pPr algn="ctr"/>
            <a:r>
              <a:rPr lang="es-VE" sz="1000" b="1" dirty="0" smtClean="0">
                <a:latin typeface="Baskerville Old Face" pitchFamily="18" charset="0"/>
              </a:rPr>
              <a:t>SU APLICACIÓN PARA EL APOYO CONDUCTUAL POSITIVO</a:t>
            </a:r>
          </a:p>
          <a:p>
            <a:pPr algn="ctr"/>
            <a:endParaRPr lang="es-VE" sz="1000" b="1" dirty="0" smtClean="0">
              <a:latin typeface="Baskerville Old Face" pitchFamily="18" charset="0"/>
            </a:endParaRPr>
          </a:p>
          <a:p>
            <a:pPr algn="ctr"/>
            <a:r>
              <a:rPr lang="es-VE" sz="1000" b="1" dirty="0" smtClean="0">
                <a:solidFill>
                  <a:schemeClr val="bg1"/>
                </a:solidFill>
                <a:latin typeface="Baskerville Old Face" pitchFamily="18" charset="0"/>
              </a:rPr>
              <a:t>ESTRATEGIAS PARA DISMINUIR CONDUCTAS INADECUADAS EN EL AULA</a:t>
            </a:r>
          </a:p>
          <a:p>
            <a:pPr algn="ctr"/>
            <a:endParaRPr lang="es-VE" sz="1000" b="1" dirty="0" smtClean="0">
              <a:solidFill>
                <a:schemeClr val="bg1"/>
              </a:solidFill>
              <a:latin typeface="Baskerville Old Face" pitchFamily="18" charset="0"/>
            </a:endParaRPr>
          </a:p>
          <a:p>
            <a:pPr algn="ctr"/>
            <a:r>
              <a:rPr lang="es-VE" sz="1000" b="1" dirty="0" smtClean="0">
                <a:solidFill>
                  <a:schemeClr val="bg1"/>
                </a:solidFill>
                <a:latin typeface="Baskerville Old Face" pitchFamily="18" charset="0"/>
              </a:rPr>
              <a:t>YO APRENDO DIFERENTE</a:t>
            </a:r>
          </a:p>
          <a:p>
            <a:pPr algn="ctr"/>
            <a:endParaRPr lang="es-VE" sz="1000" b="1" dirty="0" smtClean="0">
              <a:solidFill>
                <a:schemeClr val="bg1"/>
              </a:solidFill>
              <a:latin typeface="Baskerville Old Face" pitchFamily="18" charset="0"/>
            </a:endParaRPr>
          </a:p>
          <a:p>
            <a:pPr algn="ctr"/>
            <a:r>
              <a:rPr lang="es-VE" sz="1000" b="1" dirty="0" smtClean="0">
                <a:solidFill>
                  <a:schemeClr val="bg1"/>
                </a:solidFill>
                <a:latin typeface="Baskerville Old Face" pitchFamily="18" charset="0"/>
              </a:rPr>
              <a:t>INDUCCIÓN CONDUCTUAL PARA DOCENTES</a:t>
            </a:r>
          </a:p>
          <a:p>
            <a:pPr algn="ctr"/>
            <a:endParaRPr lang="es-VE" sz="1000" b="1" dirty="0" smtClean="0">
              <a:solidFill>
                <a:schemeClr val="bg1"/>
              </a:solidFill>
              <a:latin typeface="Baskerville Old Face" pitchFamily="18" charset="0"/>
            </a:endParaRPr>
          </a:p>
          <a:p>
            <a:pPr algn="ctr"/>
            <a:r>
              <a:rPr lang="es-VE" sz="1000" b="1" dirty="0" smtClean="0">
                <a:solidFill>
                  <a:schemeClr val="bg1"/>
                </a:solidFill>
                <a:latin typeface="Baskerville Old Face" pitchFamily="18" charset="0"/>
              </a:rPr>
              <a:t>INCLUSIÓN ESCOLAR</a:t>
            </a:r>
          </a:p>
          <a:p>
            <a:pPr algn="ctr"/>
            <a:r>
              <a:rPr lang="es-VE" sz="1000" b="1" dirty="0" smtClean="0">
                <a:solidFill>
                  <a:schemeClr val="bg1"/>
                </a:solidFill>
                <a:latin typeface="Baskerville Old Face" pitchFamily="18" charset="0"/>
              </a:rPr>
              <a:t>“AMPLIANDO LA MIRADA”</a:t>
            </a:r>
          </a:p>
          <a:p>
            <a:pPr algn="ctr"/>
            <a:endParaRPr lang="es-VE" sz="1000" b="1" dirty="0" smtClean="0">
              <a:solidFill>
                <a:schemeClr val="bg1"/>
              </a:solidFill>
              <a:latin typeface="Baskerville Old Face" pitchFamily="18" charset="0"/>
            </a:endParaRPr>
          </a:p>
          <a:p>
            <a:pPr algn="ctr"/>
            <a:endParaRPr lang="es-VE" sz="1000" b="1" dirty="0">
              <a:solidFill>
                <a:schemeClr val="bg1"/>
              </a:solidFill>
              <a:latin typeface="Baskerville Old Face" pitchFamily="18" charset="0"/>
            </a:endParaRPr>
          </a:p>
        </p:txBody>
      </p:sp>
      <p:sp>
        <p:nvSpPr>
          <p:cNvPr id="37" name="36 Rectángulo redondeado"/>
          <p:cNvSpPr/>
          <p:nvPr/>
        </p:nvSpPr>
        <p:spPr>
          <a:xfrm>
            <a:off x="4755067" y="228599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Cursos</a:t>
            </a:r>
            <a:endParaRPr lang="es-VE" sz="1600" dirty="0">
              <a:solidFill>
                <a:srgbClr val="FFFF00"/>
              </a:solidFill>
            </a:endParaRPr>
          </a:p>
        </p:txBody>
      </p:sp>
      <p:sp>
        <p:nvSpPr>
          <p:cNvPr id="38" name="37 Rectángulo redondeado"/>
          <p:cNvSpPr/>
          <p:nvPr/>
        </p:nvSpPr>
        <p:spPr>
          <a:xfrm>
            <a:off x="4672020" y="2571744"/>
            <a:ext cx="1785950" cy="1785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b="1" dirty="0" smtClean="0">
                <a:latin typeface="Baskerville Old Face" pitchFamily="18" charset="0"/>
              </a:rPr>
              <a:t>Aplicación de Técnicas para Incrementar o Extinguir Conductas</a:t>
            </a:r>
          </a:p>
          <a:p>
            <a:pPr algn="ctr"/>
            <a:r>
              <a:rPr lang="es-VE" sz="1200" b="1" dirty="0" smtClean="0">
                <a:latin typeface="Baskerville Old Face" pitchFamily="18" charset="0"/>
              </a:rPr>
              <a:t>(24 h)</a:t>
            </a:r>
          </a:p>
          <a:p>
            <a:pPr algn="ctr"/>
            <a:endParaRPr lang="es-VE" sz="1200" b="1" dirty="0" smtClean="0">
              <a:latin typeface="Baskerville Old Face" pitchFamily="18" charset="0"/>
            </a:endParaRPr>
          </a:p>
          <a:p>
            <a:pPr algn="ctr"/>
            <a:r>
              <a:rPr lang="es-VE" sz="1200" b="1" dirty="0" smtClean="0">
                <a:latin typeface="Baskerville Old Face" pitchFamily="18" charset="0"/>
              </a:rPr>
              <a:t>Tutor Escolar  para la Diversidad  (</a:t>
            </a:r>
            <a:r>
              <a:rPr lang="es-VE" sz="1200" b="1" dirty="0" smtClean="0"/>
              <a:t>30 </a:t>
            </a:r>
            <a:r>
              <a:rPr lang="es-VE" sz="1200" b="1" dirty="0" smtClean="0">
                <a:latin typeface="Baskerville Old Face" pitchFamily="18" charset="0"/>
              </a:rPr>
              <a:t>h)</a:t>
            </a:r>
          </a:p>
          <a:p>
            <a:pPr algn="ctr"/>
            <a:endParaRPr lang="es-VE" sz="1200" b="1" dirty="0" smtClean="0">
              <a:latin typeface="Baskerville Old Face" pitchFamily="18" charset="0"/>
            </a:endParaRPr>
          </a:p>
        </p:txBody>
      </p:sp>
      <p:sp>
        <p:nvSpPr>
          <p:cNvPr id="39" name="38 Rectángulo redondeado"/>
          <p:cNvSpPr/>
          <p:nvPr/>
        </p:nvSpPr>
        <p:spPr>
          <a:xfrm>
            <a:off x="4672020" y="4786322"/>
            <a:ext cx="1785950"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b="1" dirty="0" smtClean="0">
              <a:latin typeface="Baskerville Old Face" pitchFamily="18" charset="0"/>
            </a:endParaRPr>
          </a:p>
          <a:p>
            <a:pPr algn="ctr"/>
            <a:r>
              <a:rPr lang="es-VE" sz="1200" b="1" dirty="0" smtClean="0">
                <a:latin typeface="Baskerville Old Face" pitchFamily="18" charset="0"/>
              </a:rPr>
              <a:t>Formación de Tutores para la Diversidad</a:t>
            </a:r>
          </a:p>
          <a:p>
            <a:pPr algn="ctr"/>
            <a:r>
              <a:rPr lang="es-VE" sz="1200" b="1" dirty="0" smtClean="0">
                <a:latin typeface="Baskerville Old Face" pitchFamily="18" charset="0"/>
              </a:rPr>
              <a:t>(120 h)</a:t>
            </a:r>
          </a:p>
          <a:p>
            <a:pPr algn="ctr"/>
            <a:endParaRPr lang="es-VE" sz="1200" b="1" dirty="0">
              <a:latin typeface="Baskerville Old Face" pitchFamily="18" charset="0"/>
            </a:endParaRPr>
          </a:p>
        </p:txBody>
      </p:sp>
      <p:sp>
        <p:nvSpPr>
          <p:cNvPr id="42" name="41 Rectángulo redondeado"/>
          <p:cNvSpPr/>
          <p:nvPr/>
        </p:nvSpPr>
        <p:spPr>
          <a:xfrm>
            <a:off x="4612191" y="50004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Charlas </a:t>
            </a:r>
            <a:endParaRPr lang="es-VE" sz="1600" dirty="0">
              <a:solidFill>
                <a:srgbClr val="FFFF00"/>
              </a:solidFill>
            </a:endParaRPr>
          </a:p>
        </p:txBody>
      </p:sp>
      <p:sp>
        <p:nvSpPr>
          <p:cNvPr id="43" name="42 Rectángulo redondeado"/>
          <p:cNvSpPr/>
          <p:nvPr/>
        </p:nvSpPr>
        <p:spPr>
          <a:xfrm>
            <a:off x="4897943" y="85723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Micro Charlas</a:t>
            </a:r>
            <a:endParaRPr lang="es-VE" sz="1600" dirty="0">
              <a:solidFill>
                <a:srgbClr val="FFFF00"/>
              </a:solidFill>
            </a:endParaRPr>
          </a:p>
        </p:txBody>
      </p:sp>
      <p:sp>
        <p:nvSpPr>
          <p:cNvPr id="44" name="43 Rectángulo redondeado"/>
          <p:cNvSpPr/>
          <p:nvPr/>
        </p:nvSpPr>
        <p:spPr>
          <a:xfrm>
            <a:off x="4397877" y="121442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Talleres </a:t>
            </a:r>
            <a:endParaRPr lang="es-VE" sz="1600" dirty="0">
              <a:solidFill>
                <a:srgbClr val="FFFF00"/>
              </a:solidFill>
            </a:endParaRPr>
          </a:p>
        </p:txBody>
      </p:sp>
      <p:sp>
        <p:nvSpPr>
          <p:cNvPr id="45" name="44 Rectángulo redondeado"/>
          <p:cNvSpPr/>
          <p:nvPr/>
        </p:nvSpPr>
        <p:spPr>
          <a:xfrm>
            <a:off x="4907467" y="157161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Cursos</a:t>
            </a:r>
            <a:endParaRPr lang="es-VE" sz="1600" dirty="0">
              <a:solidFill>
                <a:srgbClr val="FFFF00"/>
              </a:solidFill>
            </a:endParaRPr>
          </a:p>
        </p:txBody>
      </p:sp>
      <p:sp>
        <p:nvSpPr>
          <p:cNvPr id="46" name="45 Rectángulo redondeado"/>
          <p:cNvSpPr/>
          <p:nvPr/>
        </p:nvSpPr>
        <p:spPr>
          <a:xfrm>
            <a:off x="5326571" y="192880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rgbClr val="FFFF00"/>
                </a:solidFill>
                <a:latin typeface="Baskerville Old Face" pitchFamily="18" charset="0"/>
              </a:rPr>
              <a:t>Diplomados</a:t>
            </a:r>
            <a:endParaRPr lang="es-VE" sz="1600" dirty="0">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sp>
        <p:nvSpPr>
          <p:cNvPr id="31" name="30 Rectángulo redondeado"/>
          <p:cNvSpPr/>
          <p:nvPr/>
        </p:nvSpPr>
        <p:spPr>
          <a:xfrm>
            <a:off x="671492" y="2143116"/>
            <a:ext cx="2143140" cy="192882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1"/>
            <a:ext cx="2123831" cy="1496797"/>
          </a:xfrm>
          <a:prstGeom prst="rect">
            <a:avLst/>
          </a:prstGeom>
          <a:noFill/>
        </p:spPr>
      </p:pic>
      <p:sp>
        <p:nvSpPr>
          <p:cNvPr id="19" name="18 Rectángulo redondeado"/>
          <p:cNvSpPr/>
          <p:nvPr/>
        </p:nvSpPr>
        <p:spPr>
          <a:xfrm>
            <a:off x="5100648" y="428604"/>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Eventos</a:t>
            </a:r>
          </a:p>
        </p:txBody>
      </p:sp>
      <p:sp>
        <p:nvSpPr>
          <p:cNvPr id="21" name="20 Rectángulo redondeado"/>
          <p:cNvSpPr/>
          <p:nvPr/>
        </p:nvSpPr>
        <p:spPr>
          <a:xfrm>
            <a:off x="742930" y="6286520"/>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6357958"/>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6320824"/>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5100648" y="85723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Realizados</a:t>
            </a:r>
          </a:p>
        </p:txBody>
      </p:sp>
      <p:sp>
        <p:nvSpPr>
          <p:cNvPr id="24" name="23 Rectángulo redondeado"/>
          <p:cNvSpPr/>
          <p:nvPr/>
        </p:nvSpPr>
        <p:spPr>
          <a:xfrm>
            <a:off x="5100648" y="128586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Próximos</a:t>
            </a:r>
          </a:p>
        </p:txBody>
      </p:sp>
      <p:sp>
        <p:nvSpPr>
          <p:cNvPr id="25" name="24 Rectángulo redondeado"/>
          <p:cNvSpPr/>
          <p:nvPr/>
        </p:nvSpPr>
        <p:spPr>
          <a:xfrm>
            <a:off x="2683365" y="1785926"/>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Realizados</a:t>
            </a:r>
          </a:p>
        </p:txBody>
      </p:sp>
      <p:pic>
        <p:nvPicPr>
          <p:cNvPr id="30" name="29 Imagen" descr="C:\Users\JUAN SILVA\AppData\Local\Microsoft\Windows\Temporary Internet Files\Content.Word\2016-09-24 07.35.49.jpg"/>
          <p:cNvPicPr/>
          <p:nvPr/>
        </p:nvPicPr>
        <p:blipFill>
          <a:blip r:embed="rId6" cstate="print"/>
          <a:srcRect/>
          <a:stretch>
            <a:fillRect/>
          </a:stretch>
        </p:blipFill>
        <p:spPr bwMode="auto">
          <a:xfrm rot="921825">
            <a:off x="1695257" y="2298885"/>
            <a:ext cx="948677" cy="877239"/>
          </a:xfrm>
          <a:prstGeom prst="rect">
            <a:avLst/>
          </a:prstGeom>
          <a:noFill/>
          <a:ln w="9525">
            <a:noFill/>
            <a:miter lim="800000"/>
            <a:headEnd/>
            <a:tailEnd/>
          </a:ln>
        </p:spPr>
      </p:pic>
      <p:pic>
        <p:nvPicPr>
          <p:cNvPr id="33" name="32 Imagen" descr="C:\Users\JUAN SILVA\AppData\Local\Microsoft\Windows\Temporary Internet Files\Content.Word\2016-09-24 07.39.44.jpg"/>
          <p:cNvPicPr/>
          <p:nvPr/>
        </p:nvPicPr>
        <p:blipFill>
          <a:blip r:embed="rId7" cstate="print"/>
          <a:srcRect/>
          <a:stretch>
            <a:fillRect/>
          </a:stretch>
        </p:blipFill>
        <p:spPr bwMode="auto">
          <a:xfrm rot="21144104">
            <a:off x="1224157" y="2843694"/>
            <a:ext cx="928694" cy="857255"/>
          </a:xfrm>
          <a:prstGeom prst="rect">
            <a:avLst/>
          </a:prstGeom>
          <a:noFill/>
          <a:ln w="9525">
            <a:noFill/>
            <a:miter lim="800000"/>
            <a:headEnd/>
            <a:tailEnd/>
          </a:ln>
        </p:spPr>
      </p:pic>
      <p:pic>
        <p:nvPicPr>
          <p:cNvPr id="34" name="33 Imagen" descr="C:\Users\JUAN SILVA\Pictures\Camera\20170428_132407.jpg"/>
          <p:cNvPicPr/>
          <p:nvPr/>
        </p:nvPicPr>
        <p:blipFill>
          <a:blip r:embed="rId8" cstate="print"/>
          <a:srcRect/>
          <a:stretch>
            <a:fillRect/>
          </a:stretch>
        </p:blipFill>
        <p:spPr bwMode="auto">
          <a:xfrm rot="20620010">
            <a:off x="774316" y="2320943"/>
            <a:ext cx="982325" cy="552450"/>
          </a:xfrm>
          <a:prstGeom prst="rect">
            <a:avLst/>
          </a:prstGeom>
          <a:noFill/>
          <a:ln w="9525">
            <a:noFill/>
            <a:miter lim="800000"/>
            <a:headEnd/>
            <a:tailEnd/>
          </a:ln>
        </p:spPr>
      </p:pic>
      <p:pic>
        <p:nvPicPr>
          <p:cNvPr id="35" name="34 Imagen" descr="C:\Users\JUAN SILVA\Pictures\Instagram\IMG_20170409_145943.jpg"/>
          <p:cNvPicPr/>
          <p:nvPr/>
        </p:nvPicPr>
        <p:blipFill>
          <a:blip r:embed="rId9" cstate="print"/>
          <a:srcRect/>
          <a:stretch>
            <a:fillRect/>
          </a:stretch>
        </p:blipFill>
        <p:spPr bwMode="auto">
          <a:xfrm>
            <a:off x="2943234" y="2514603"/>
            <a:ext cx="1943100" cy="1343025"/>
          </a:xfrm>
          <a:prstGeom prst="rect">
            <a:avLst/>
          </a:prstGeom>
          <a:noFill/>
        </p:spPr>
      </p:pic>
      <p:sp>
        <p:nvSpPr>
          <p:cNvPr id="36" name="35 Rectángulo"/>
          <p:cNvSpPr/>
          <p:nvPr/>
        </p:nvSpPr>
        <p:spPr>
          <a:xfrm>
            <a:off x="2957508" y="2500306"/>
            <a:ext cx="1928826" cy="135732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7" name="36 CuadroTexto"/>
          <p:cNvSpPr txBox="1"/>
          <p:nvPr/>
        </p:nvSpPr>
        <p:spPr>
          <a:xfrm>
            <a:off x="814368" y="3643314"/>
            <a:ext cx="2000264" cy="461665"/>
          </a:xfrm>
          <a:prstGeom prst="rect">
            <a:avLst/>
          </a:prstGeom>
          <a:noFill/>
        </p:spPr>
        <p:txBody>
          <a:bodyPr wrap="square" rtlCol="0">
            <a:spAutoFit/>
          </a:bodyPr>
          <a:lstStyle/>
          <a:p>
            <a:pPr algn="ctr"/>
            <a:r>
              <a:rPr lang="es-VE" sz="1200" b="1" dirty="0" smtClean="0">
                <a:solidFill>
                  <a:srgbClr val="FF0000"/>
                </a:solidFill>
              </a:rPr>
              <a:t>INDUCCIÓN CONDUCTUAL PARA DOCENTES</a:t>
            </a:r>
            <a:endParaRPr lang="es-VE" sz="1200" b="1" dirty="0">
              <a:solidFill>
                <a:srgbClr val="FF0000"/>
              </a:solidFill>
            </a:endParaRPr>
          </a:p>
        </p:txBody>
      </p:sp>
      <p:pic>
        <p:nvPicPr>
          <p:cNvPr id="38" name="37 Imagen" descr="C:\Users\JUAN SILVA\Pictures\Instagram\IMG_20170409_100759.jpg"/>
          <p:cNvPicPr/>
          <p:nvPr/>
        </p:nvPicPr>
        <p:blipFill>
          <a:blip r:embed="rId10" cstate="print"/>
          <a:srcRect/>
          <a:stretch>
            <a:fillRect/>
          </a:stretch>
        </p:blipFill>
        <p:spPr bwMode="auto">
          <a:xfrm rot="599242">
            <a:off x="4733724" y="3660523"/>
            <a:ext cx="1995494" cy="1709742"/>
          </a:xfrm>
          <a:prstGeom prst="rect">
            <a:avLst/>
          </a:prstGeom>
          <a:noFill/>
          <a:ln w="9525">
            <a:noFill/>
            <a:miter lim="800000"/>
            <a:headEnd/>
            <a:tailEnd/>
          </a:ln>
        </p:spPr>
      </p:pic>
      <p:pic>
        <p:nvPicPr>
          <p:cNvPr id="39" name="38 Imagen" descr="C:\Users\JUAN SILVA\Pictures\Instagram\IMG_20170418_202806.jpg"/>
          <p:cNvPicPr/>
          <p:nvPr/>
        </p:nvPicPr>
        <p:blipFill>
          <a:blip r:embed="rId11" cstate="print"/>
          <a:srcRect/>
          <a:stretch>
            <a:fillRect/>
          </a:stretch>
        </p:blipFill>
        <p:spPr bwMode="auto">
          <a:xfrm>
            <a:off x="4957772" y="2000240"/>
            <a:ext cx="1681165" cy="1571636"/>
          </a:xfrm>
          <a:prstGeom prst="rect">
            <a:avLst/>
          </a:prstGeom>
          <a:noFill/>
          <a:ln w="9525">
            <a:noFill/>
            <a:miter lim="800000"/>
            <a:headEnd/>
            <a:tailEnd/>
          </a:ln>
        </p:spPr>
      </p:pic>
      <p:sp>
        <p:nvSpPr>
          <p:cNvPr id="40" name="39 CuadroTexto"/>
          <p:cNvSpPr txBox="1"/>
          <p:nvPr/>
        </p:nvSpPr>
        <p:spPr>
          <a:xfrm rot="478658">
            <a:off x="4509508" y="5303875"/>
            <a:ext cx="2045261" cy="369332"/>
          </a:xfrm>
          <a:prstGeom prst="rect">
            <a:avLst/>
          </a:prstGeom>
          <a:noFill/>
        </p:spPr>
        <p:txBody>
          <a:bodyPr wrap="square" rtlCol="0">
            <a:spAutoFit/>
          </a:bodyPr>
          <a:lstStyle/>
          <a:p>
            <a:r>
              <a:rPr lang="es-VE" b="1" dirty="0" smtClean="0">
                <a:solidFill>
                  <a:srgbClr val="0070C0"/>
                </a:solidFill>
                <a:latin typeface="Baskerville Old Face" pitchFamily="18" charset="0"/>
              </a:rPr>
              <a:t>2 DE ABRIL 2017</a:t>
            </a:r>
            <a:endParaRPr lang="es-VE" b="1" dirty="0">
              <a:solidFill>
                <a:srgbClr val="0070C0"/>
              </a:solidFill>
              <a:latin typeface="Baskerville Old Face" pitchFamily="18" charset="0"/>
            </a:endParaRPr>
          </a:p>
        </p:txBody>
      </p:sp>
      <p:pic>
        <p:nvPicPr>
          <p:cNvPr id="41" name="40 Imagen" descr="C:\Users\JUAN SILVA\Pictures\Instagram\IMG_20170429_190250.jpg"/>
          <p:cNvPicPr/>
          <p:nvPr/>
        </p:nvPicPr>
        <p:blipFill>
          <a:blip r:embed="rId12" cstate="print"/>
          <a:srcRect/>
          <a:stretch>
            <a:fillRect/>
          </a:stretch>
        </p:blipFill>
        <p:spPr bwMode="auto">
          <a:xfrm>
            <a:off x="2528880" y="3929066"/>
            <a:ext cx="2019310" cy="1733558"/>
          </a:xfrm>
          <a:prstGeom prst="rect">
            <a:avLst/>
          </a:prstGeom>
          <a:noFill/>
          <a:ln w="9525">
            <a:noFill/>
            <a:miter lim="800000"/>
            <a:headEnd/>
            <a:tailEnd/>
          </a:ln>
        </p:spPr>
      </p:pic>
      <p:sp>
        <p:nvSpPr>
          <p:cNvPr id="26" name="25 CuadroTexto"/>
          <p:cNvSpPr txBox="1"/>
          <p:nvPr/>
        </p:nvSpPr>
        <p:spPr>
          <a:xfrm>
            <a:off x="3365450" y="467407"/>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1"/>
            <a:ext cx="2123831" cy="1496797"/>
          </a:xfrm>
          <a:prstGeom prst="rect">
            <a:avLst/>
          </a:prstGeom>
          <a:noFill/>
        </p:spPr>
      </p:pic>
      <p:sp>
        <p:nvSpPr>
          <p:cNvPr id="19" name="18 Rectángulo redondeado"/>
          <p:cNvSpPr/>
          <p:nvPr/>
        </p:nvSpPr>
        <p:spPr>
          <a:xfrm>
            <a:off x="5100648" y="428604"/>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Eventos</a:t>
            </a:r>
          </a:p>
        </p:txBody>
      </p:sp>
      <p:sp>
        <p:nvSpPr>
          <p:cNvPr id="21" name="20 Rectángulo redondeado"/>
          <p:cNvSpPr/>
          <p:nvPr/>
        </p:nvSpPr>
        <p:spPr>
          <a:xfrm>
            <a:off x="742930" y="6286520"/>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6357958"/>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6320824"/>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5100648" y="857232"/>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Realizados</a:t>
            </a:r>
          </a:p>
        </p:txBody>
      </p:sp>
      <p:sp>
        <p:nvSpPr>
          <p:cNvPr id="24" name="23 Rectángulo redondeado"/>
          <p:cNvSpPr/>
          <p:nvPr/>
        </p:nvSpPr>
        <p:spPr>
          <a:xfrm>
            <a:off x="5100648" y="1285860"/>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Próximos</a:t>
            </a:r>
          </a:p>
        </p:txBody>
      </p:sp>
      <p:sp>
        <p:nvSpPr>
          <p:cNvPr id="25" name="24 Rectángulo redondeado"/>
          <p:cNvSpPr/>
          <p:nvPr/>
        </p:nvSpPr>
        <p:spPr>
          <a:xfrm>
            <a:off x="2683365" y="1785926"/>
            <a:ext cx="1631465" cy="28575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b="1" dirty="0" smtClean="0">
                <a:solidFill>
                  <a:srgbClr val="FFFF00"/>
                </a:solidFill>
                <a:latin typeface="Baskerville Old Face" pitchFamily="18" charset="0"/>
              </a:rPr>
              <a:t>Próximos</a:t>
            </a:r>
          </a:p>
        </p:txBody>
      </p:sp>
      <p:sp>
        <p:nvSpPr>
          <p:cNvPr id="26" name="25 CuadroTexto"/>
          <p:cNvSpPr txBox="1"/>
          <p:nvPr/>
        </p:nvSpPr>
        <p:spPr>
          <a:xfrm>
            <a:off x="2314566" y="2571744"/>
            <a:ext cx="3071834" cy="369332"/>
          </a:xfrm>
          <a:prstGeom prst="rect">
            <a:avLst/>
          </a:prstGeom>
          <a:noFill/>
        </p:spPr>
        <p:txBody>
          <a:bodyPr wrap="square" rtlCol="0">
            <a:spAutoFit/>
          </a:bodyPr>
          <a:lstStyle/>
          <a:p>
            <a:r>
              <a:rPr lang="es-VE" dirty="0" smtClean="0"/>
              <a:t>PAGINA EN CONSTRUCCIÓN</a:t>
            </a:r>
            <a:endParaRPr lang="es-VE" dirty="0"/>
          </a:p>
        </p:txBody>
      </p:sp>
      <p:sp>
        <p:nvSpPr>
          <p:cNvPr id="11" name="10 CuadroTexto"/>
          <p:cNvSpPr txBox="1"/>
          <p:nvPr/>
        </p:nvSpPr>
        <p:spPr>
          <a:xfrm>
            <a:off x="3365450" y="454863"/>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sp>
        <p:nvSpPr>
          <p:cNvPr id="27" name="26 Rectángulo redondeado"/>
          <p:cNvSpPr/>
          <p:nvPr/>
        </p:nvSpPr>
        <p:spPr>
          <a:xfrm>
            <a:off x="457178" y="1571612"/>
            <a:ext cx="6357982" cy="39290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dirty="0" smtClean="0">
              <a:solidFill>
                <a:srgbClr val="C00000"/>
              </a:solidFill>
              <a:hlinkClick r:id="rId3"/>
            </a:endParaRPr>
          </a:p>
          <a:p>
            <a:endParaRPr lang="es-VE" dirty="0" smtClean="0">
              <a:solidFill>
                <a:srgbClr val="C00000"/>
              </a:solidFill>
              <a:hlinkClick r:id="rId3"/>
            </a:endParaRPr>
          </a:p>
          <a:p>
            <a:endParaRPr lang="es-VE" dirty="0" smtClean="0">
              <a:solidFill>
                <a:srgbClr val="C00000"/>
              </a:solidFill>
              <a:hlinkClick r:id="rId3"/>
            </a:endParaRPr>
          </a:p>
          <a:p>
            <a:r>
              <a:rPr lang="es-VE" b="1" dirty="0" smtClean="0">
                <a:solidFill>
                  <a:schemeClr val="tx1"/>
                </a:solidFill>
              </a:rPr>
              <a:t>        </a:t>
            </a:r>
          </a:p>
          <a:p>
            <a:r>
              <a:rPr lang="es-VE" b="1" dirty="0" err="1" smtClean="0">
                <a:solidFill>
                  <a:schemeClr val="tx1"/>
                </a:solidFill>
              </a:rPr>
              <a:t>Instagram</a:t>
            </a:r>
            <a:r>
              <a:rPr lang="es-VE" b="1" dirty="0" smtClean="0">
                <a:solidFill>
                  <a:schemeClr val="tx1"/>
                </a:solidFill>
              </a:rPr>
              <a:t>: </a:t>
            </a:r>
            <a:r>
              <a:rPr lang="es-VE" b="1" dirty="0" err="1" smtClean="0">
                <a:solidFill>
                  <a:schemeClr val="tx1"/>
                </a:solidFill>
              </a:rPr>
              <a:t>fundacrystal</a:t>
            </a:r>
            <a:endParaRPr lang="es-VE" b="1" dirty="0" smtClean="0">
              <a:solidFill>
                <a:schemeClr val="tx1"/>
              </a:solidFill>
            </a:endParaRPr>
          </a:p>
          <a:p>
            <a:r>
              <a:rPr lang="es-VE" b="1" dirty="0" err="1" smtClean="0">
                <a:solidFill>
                  <a:schemeClr val="tx1"/>
                </a:solidFill>
              </a:rPr>
              <a:t>Facebook</a:t>
            </a:r>
            <a:r>
              <a:rPr lang="es-VE" b="1" dirty="0" smtClean="0">
                <a:solidFill>
                  <a:schemeClr val="tx1"/>
                </a:solidFill>
              </a:rPr>
              <a:t>: </a:t>
            </a:r>
            <a:r>
              <a:rPr lang="es-VE" b="1" dirty="0" err="1" smtClean="0">
                <a:solidFill>
                  <a:schemeClr val="tx1"/>
                </a:solidFill>
              </a:rPr>
              <a:t>fundacrystal</a:t>
            </a:r>
            <a:r>
              <a:rPr lang="es-VE" b="1" dirty="0" smtClean="0">
                <a:solidFill>
                  <a:schemeClr val="tx1"/>
                </a:solidFill>
              </a:rPr>
              <a:t>/</a:t>
            </a:r>
            <a:r>
              <a:rPr lang="es-VE" b="1" dirty="0" err="1" smtClean="0">
                <a:solidFill>
                  <a:schemeClr val="tx1"/>
                </a:solidFill>
              </a:rPr>
              <a:t>fundaciònCrystal</a:t>
            </a:r>
            <a:r>
              <a:rPr lang="es-VE" b="1" dirty="0" smtClean="0">
                <a:solidFill>
                  <a:schemeClr val="tx1"/>
                </a:solidFill>
              </a:rPr>
              <a:t> </a:t>
            </a:r>
          </a:p>
          <a:p>
            <a:r>
              <a:rPr lang="es-VE" b="1" dirty="0" err="1" smtClean="0">
                <a:solidFill>
                  <a:schemeClr val="tx1"/>
                </a:solidFill>
              </a:rPr>
              <a:t>twitter</a:t>
            </a:r>
            <a:r>
              <a:rPr lang="es-VE" b="1" dirty="0" smtClean="0">
                <a:solidFill>
                  <a:schemeClr val="tx1"/>
                </a:solidFill>
              </a:rPr>
              <a:t>:@</a:t>
            </a:r>
            <a:r>
              <a:rPr lang="es-VE" b="1" dirty="0" err="1" smtClean="0">
                <a:solidFill>
                  <a:schemeClr val="tx1"/>
                </a:solidFill>
              </a:rPr>
              <a:t>fundacrystal</a:t>
            </a:r>
            <a:endParaRPr lang="es-VE" b="1" dirty="0" smtClean="0">
              <a:solidFill>
                <a:schemeClr val="tx1"/>
              </a:solidFill>
            </a:endParaRPr>
          </a:p>
          <a:p>
            <a:r>
              <a:rPr lang="es-VE" b="1" dirty="0" err="1" smtClean="0">
                <a:solidFill>
                  <a:schemeClr val="tx1"/>
                </a:solidFill>
              </a:rPr>
              <a:t>Youtube</a:t>
            </a:r>
            <a:r>
              <a:rPr lang="es-VE" b="1" dirty="0" smtClean="0">
                <a:solidFill>
                  <a:schemeClr val="tx1"/>
                </a:solidFill>
              </a:rPr>
              <a:t> FUNDACION CRYSTAL</a:t>
            </a:r>
          </a:p>
          <a:p>
            <a:r>
              <a:rPr lang="es-VE" b="1" dirty="0" err="1" smtClean="0">
                <a:solidFill>
                  <a:schemeClr val="tx1"/>
                </a:solidFill>
              </a:rPr>
              <a:t>Whatsapp</a:t>
            </a:r>
            <a:r>
              <a:rPr lang="es-VE" b="1" dirty="0" smtClean="0">
                <a:solidFill>
                  <a:schemeClr val="tx1"/>
                </a:solidFill>
              </a:rPr>
              <a:t> +58 424 9074441</a:t>
            </a:r>
          </a:p>
        </p:txBody>
      </p:sp>
      <p:pic>
        <p:nvPicPr>
          <p:cNvPr id="4" name="Picture 1" descr="Imagen CRYSTAL"/>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5049" y="214291"/>
            <a:ext cx="2123831" cy="1496797"/>
          </a:xfrm>
          <a:prstGeom prst="rect">
            <a:avLst/>
          </a:prstGeom>
          <a:noFill/>
        </p:spPr>
      </p:pic>
      <p:sp>
        <p:nvSpPr>
          <p:cNvPr id="19" name="18 Rectángulo redondeado"/>
          <p:cNvSpPr/>
          <p:nvPr/>
        </p:nvSpPr>
        <p:spPr>
          <a:xfrm>
            <a:off x="5100648" y="428604"/>
            <a:ext cx="163146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Contacto</a:t>
            </a:r>
          </a:p>
        </p:txBody>
      </p:sp>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CuadroTexto"/>
          <p:cNvSpPr txBox="1"/>
          <p:nvPr/>
        </p:nvSpPr>
        <p:spPr>
          <a:xfrm>
            <a:off x="648122" y="1772816"/>
            <a:ext cx="6143668" cy="1754326"/>
          </a:xfrm>
          <a:prstGeom prst="rect">
            <a:avLst/>
          </a:prstGeom>
          <a:noFill/>
        </p:spPr>
        <p:txBody>
          <a:bodyPr wrap="square" rtlCol="0">
            <a:spAutoFit/>
          </a:bodyPr>
          <a:lstStyle/>
          <a:p>
            <a:pPr algn="just"/>
            <a:r>
              <a:rPr lang="es-VE" dirty="0" smtClean="0">
                <a:solidFill>
                  <a:schemeClr val="accent1">
                    <a:lumMod val="50000"/>
                  </a:schemeClr>
                </a:solidFill>
              </a:rPr>
              <a:t>Dirección:</a:t>
            </a:r>
            <a:r>
              <a:rPr lang="es-VE" dirty="0" smtClean="0">
                <a:solidFill>
                  <a:srgbClr val="C00000"/>
                </a:solidFill>
              </a:rPr>
              <a:t> Calle California, Quinta </a:t>
            </a:r>
            <a:r>
              <a:rPr lang="es-VE" dirty="0" err="1" smtClean="0">
                <a:solidFill>
                  <a:srgbClr val="C00000"/>
                </a:solidFill>
              </a:rPr>
              <a:t>Eloana</a:t>
            </a:r>
            <a:r>
              <a:rPr lang="es-VE" dirty="0" smtClean="0">
                <a:solidFill>
                  <a:srgbClr val="C00000"/>
                </a:solidFill>
              </a:rPr>
              <a:t>, Urbanización Morichal, Sector Juanico, Maturín Estado Monagas Venezuela  Teléfono: 0291-896.7068</a:t>
            </a:r>
          </a:p>
          <a:p>
            <a:r>
              <a:rPr lang="es-VE" dirty="0" smtClean="0">
                <a:solidFill>
                  <a:schemeClr val="accent1">
                    <a:lumMod val="50000"/>
                  </a:schemeClr>
                </a:solidFill>
              </a:rPr>
              <a:t>Correos:</a:t>
            </a:r>
          </a:p>
          <a:p>
            <a:r>
              <a:rPr lang="es-VE" dirty="0" smtClean="0">
                <a:solidFill>
                  <a:srgbClr val="C00000"/>
                </a:solidFill>
                <a:hlinkClick r:id="rId3"/>
              </a:rPr>
              <a:t>fundacrystal@hotmail.com</a:t>
            </a:r>
            <a:endParaRPr lang="es-VE" dirty="0" smtClean="0">
              <a:solidFill>
                <a:srgbClr val="C00000"/>
              </a:solidFill>
            </a:endParaRPr>
          </a:p>
          <a:p>
            <a:r>
              <a:rPr lang="es-VE" dirty="0" smtClean="0">
                <a:solidFill>
                  <a:srgbClr val="C00000"/>
                </a:solidFill>
                <a:hlinkClick r:id="rId3"/>
              </a:rPr>
              <a:t>fundacrystaldiplomado@hotmail.com</a:t>
            </a:r>
            <a:endParaRPr lang="es-VE" dirty="0" smtClean="0">
              <a:solidFill>
                <a:srgbClr val="C00000"/>
              </a:solidFill>
            </a:endParaRPr>
          </a:p>
        </p:txBody>
      </p:sp>
      <p:pic>
        <p:nvPicPr>
          <p:cNvPr id="1026" name="Picture 2" descr="C:\Users\JUAN SILVA\Pictures\10527287_749326705124712_6484810455724911521_n.jpg"/>
          <p:cNvPicPr>
            <a:picLocks noChangeAspect="1" noChangeArrowheads="1"/>
          </p:cNvPicPr>
          <p:nvPr/>
        </p:nvPicPr>
        <p:blipFill>
          <a:blip r:embed="rId5" cstate="print"/>
          <a:srcRect/>
          <a:stretch>
            <a:fillRect/>
          </a:stretch>
        </p:blipFill>
        <p:spPr bwMode="auto">
          <a:xfrm>
            <a:off x="4896594" y="2500306"/>
            <a:ext cx="1632814" cy="215283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1"/>
            <a:ext cx="2331305" cy="1643017"/>
          </a:xfrm>
          <a:prstGeom prst="rect">
            <a:avLst/>
          </a:prstGeom>
          <a:noFill/>
        </p:spPr>
      </p:pic>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4911984" y="4857760"/>
            <a:ext cx="1928826"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4914069" y="4286256"/>
            <a:ext cx="1926741"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pic>
        <p:nvPicPr>
          <p:cNvPr id="28" name="27 Imagen" descr="C:\Users\JUAN SILVA\AppData\Local\Microsoft\Windows\Temporary Internet Files\Content.Word\20171004_164229-2.jpg"/>
          <p:cNvPicPr/>
          <p:nvPr/>
        </p:nvPicPr>
        <p:blipFill>
          <a:blip r:embed="rId4" cstate="print"/>
          <a:srcRect/>
          <a:stretch>
            <a:fillRect/>
          </a:stretch>
        </p:blipFill>
        <p:spPr bwMode="auto">
          <a:xfrm>
            <a:off x="4911984" y="2214554"/>
            <a:ext cx="1928826" cy="1928826"/>
          </a:xfrm>
          <a:prstGeom prst="rect">
            <a:avLst/>
          </a:prstGeom>
          <a:noFill/>
          <a:ln w="9525">
            <a:noFill/>
            <a:miter lim="800000"/>
            <a:headEnd/>
            <a:tailEnd/>
          </a:ln>
        </p:spPr>
      </p:pic>
      <p:sp>
        <p:nvSpPr>
          <p:cNvPr id="29" name="28 Rectángulo redondeado"/>
          <p:cNvSpPr/>
          <p:nvPr/>
        </p:nvSpPr>
        <p:spPr>
          <a:xfrm>
            <a:off x="216074" y="1916832"/>
            <a:ext cx="4536504" cy="42387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576114" y="1959223"/>
            <a:ext cx="3966057" cy="461665"/>
          </a:xfrm>
          <a:prstGeom prst="rect">
            <a:avLst/>
          </a:prstGeom>
          <a:noFill/>
        </p:spPr>
        <p:txBody>
          <a:bodyPr wrap="square" lIns="91440" tIns="45720" rIns="91440" bIns="45720">
            <a:spAutoFit/>
          </a:bodyPr>
          <a:lstStyle/>
          <a:p>
            <a:pPr algn="ctr"/>
            <a:r>
              <a:rPr lang="es-VE"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Señales de Alerta del Autismo</a:t>
            </a:r>
            <a:endParaRPr lang="es-V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6" name="15 CuadroTexto"/>
          <p:cNvSpPr txBox="1"/>
          <p:nvPr/>
        </p:nvSpPr>
        <p:spPr>
          <a:xfrm>
            <a:off x="288082" y="2551544"/>
            <a:ext cx="4392488" cy="2985433"/>
          </a:xfrm>
          <a:prstGeom prst="rect">
            <a:avLst/>
          </a:prstGeom>
          <a:noFill/>
        </p:spPr>
        <p:txBody>
          <a:bodyPr wrap="square" rtlCol="0">
            <a:spAutoFit/>
          </a:bodyPr>
          <a:lstStyle/>
          <a:p>
            <a:r>
              <a:rPr lang="es-ES_tradnl" sz="1000" b="1" dirty="0" smtClean="0"/>
              <a:t>Las siguientes señales de alerta pueden indicar que su hijo está en riesgo de un trastorno del espectro autista. Si su hijo presenta alguno de los siguientes, por favor no demore en consultar con su pediatra o médico de familia. Para un diagnóstico para su hijo, debe de ser referido a un especialista para una evaluación más completa.</a:t>
            </a:r>
            <a:endParaRPr lang="es-ES_tradnl" sz="1000" dirty="0" smtClean="0"/>
          </a:p>
          <a:p>
            <a:pPr>
              <a:buFont typeface="Arial" pitchFamily="34" charset="0"/>
              <a:buChar char="•"/>
            </a:pPr>
            <a:r>
              <a:rPr lang="es-ES_tradnl" sz="1000" dirty="0" smtClean="0"/>
              <a:t>No tiene sonrisas grandes u otras expresiones cálidas y de alegría a los 6 meses o a partir de entonces</a:t>
            </a:r>
          </a:p>
          <a:p>
            <a:pPr>
              <a:buFont typeface="Arial" pitchFamily="34" charset="0"/>
              <a:buChar char="•"/>
            </a:pPr>
            <a:r>
              <a:rPr lang="es-ES_tradnl" sz="1000" dirty="0" smtClean="0"/>
              <a:t>No comparte sonidos, sonrisas y otras expresiones faciales repetidamente a los 9 meses o a partir de entonces</a:t>
            </a:r>
          </a:p>
          <a:p>
            <a:pPr>
              <a:buFont typeface="Arial" pitchFamily="34" charset="0"/>
              <a:buChar char="•"/>
            </a:pPr>
            <a:r>
              <a:rPr lang="es-ES_tradnl" sz="1000" dirty="0" smtClean="0"/>
              <a:t>No balbucea a los 12 meses</a:t>
            </a:r>
          </a:p>
          <a:p>
            <a:pPr>
              <a:buFont typeface="Arial" pitchFamily="34" charset="0"/>
              <a:buChar char="•"/>
            </a:pPr>
            <a:r>
              <a:rPr lang="es-ES_tradnl" sz="1000" dirty="0" smtClean="0"/>
              <a:t>No hace gestos tales como señalar, mostrar, alcanzar o saludar a los 12 meses</a:t>
            </a:r>
          </a:p>
          <a:p>
            <a:pPr>
              <a:buFont typeface="Arial" pitchFamily="34" charset="0"/>
              <a:buChar char="•"/>
            </a:pPr>
            <a:r>
              <a:rPr lang="es-ES_tradnl" sz="1000" dirty="0" smtClean="0"/>
              <a:t>No dice palabras a los 16 meses</a:t>
            </a:r>
          </a:p>
          <a:p>
            <a:pPr>
              <a:buFont typeface="Arial" pitchFamily="34" charset="0"/>
              <a:buChar char="•"/>
            </a:pPr>
            <a:r>
              <a:rPr lang="es-ES_tradnl" sz="1000" dirty="0" smtClean="0"/>
              <a:t>No formula frases de dos palabras con significado (sin imitar o repetir) a los 24 meses</a:t>
            </a:r>
          </a:p>
          <a:p>
            <a:pPr>
              <a:buFont typeface="Arial" pitchFamily="34" charset="0"/>
              <a:buChar char="•"/>
            </a:pPr>
            <a:r>
              <a:rPr lang="es-ES_tradnl" sz="1000" dirty="0" smtClean="0"/>
              <a:t>Cualquier pérdida del habla, balbuceo o habilidades sociales a cualquier edad</a:t>
            </a:r>
          </a:p>
          <a:p>
            <a:r>
              <a:rPr lang="es-ES_tradnl" sz="1000" dirty="0" smtClean="0"/>
              <a:t>Tomado de https://www.autismspeaks.org/qu%C3%A9-es-el-autismo/aprenda-las-se%C3%B1ales-del-autismo</a:t>
            </a:r>
          </a:p>
          <a:p>
            <a:endParaRPr lang="es-ES_tradnl" dirty="0"/>
          </a:p>
        </p:txBody>
      </p:sp>
      <p:sp>
        <p:nvSpPr>
          <p:cNvPr id="10" name="9 CuadroTexto"/>
          <p:cNvSpPr txBox="1"/>
          <p:nvPr/>
        </p:nvSpPr>
        <p:spPr>
          <a:xfrm>
            <a:off x="3240410" y="550960"/>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73601" y="214291"/>
            <a:ext cx="1179177" cy="1020087"/>
          </a:xfrm>
          <a:prstGeom prst="rect">
            <a:avLst/>
          </a:prstGeom>
          <a:noFill/>
        </p:spPr>
      </p:pic>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5328642" y="4797152"/>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5328642" y="4286256"/>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sp>
        <p:nvSpPr>
          <p:cNvPr id="29" name="28 Rectángulo redondeado"/>
          <p:cNvSpPr/>
          <p:nvPr/>
        </p:nvSpPr>
        <p:spPr>
          <a:xfrm>
            <a:off x="216074" y="404664"/>
            <a:ext cx="5040560" cy="5750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576114" y="437763"/>
            <a:ext cx="4248472" cy="307777"/>
          </a:xfrm>
          <a:prstGeom prst="rect">
            <a:avLst/>
          </a:prstGeom>
          <a:noFill/>
        </p:spPr>
        <p:txBody>
          <a:bodyPr wrap="square" lIns="91440" tIns="45720" rIns="91440" bIns="45720">
            <a:spAutoFit/>
          </a:bodyPr>
          <a:lstStyle/>
          <a:p>
            <a:pPr algn="ctr"/>
            <a:r>
              <a:rPr lang="es-VE"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 Autismo No es una enfermedad</a:t>
            </a:r>
            <a:endParaRPr lang="es-VE"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6" name="15 CuadroTexto"/>
          <p:cNvSpPr txBox="1"/>
          <p:nvPr/>
        </p:nvSpPr>
        <p:spPr>
          <a:xfrm>
            <a:off x="288082" y="1023114"/>
            <a:ext cx="5040560" cy="4278094"/>
          </a:xfrm>
          <a:prstGeom prst="rect">
            <a:avLst/>
          </a:prstGeom>
          <a:noFill/>
        </p:spPr>
        <p:txBody>
          <a:bodyPr wrap="square" rtlCol="0">
            <a:spAutoFit/>
          </a:bodyPr>
          <a:lstStyle/>
          <a:p>
            <a:pPr algn="just"/>
            <a:r>
              <a:rPr lang="es-ES_tradnl" sz="800" dirty="0" smtClean="0"/>
              <a:t>No puedo explicar de dónde procede el autismo, solo sé que como persona dentro del espectro de autismo siempre ha estado conmigo y forma parte de mi ser y de mi personalidad. Lo que sí tengo claro es que </a:t>
            </a:r>
            <a:r>
              <a:rPr lang="es-ES_tradnl" sz="800" b="1" dirty="0" smtClean="0"/>
              <a:t>NO es una enfermedad</a:t>
            </a:r>
            <a:r>
              <a:rPr lang="es-ES_tradnl" sz="800" dirty="0" smtClean="0"/>
              <a:t>.</a:t>
            </a:r>
          </a:p>
          <a:p>
            <a:pPr algn="just"/>
            <a:r>
              <a:rPr lang="es-ES_tradnl" sz="800" dirty="0" smtClean="0"/>
              <a:t>Hay quien dice que es por un aumento de la testosterona durante el embarazo y que por ello hay mayoría de hombres con autismo que mujeres y por ello, los cerebros son algo así como un cerebro masculinizado al extremo, con un exceso de comprensión en tres dimensiones (lo que hace que a los hombres se les dé mejor la electrónica, la arquitectura o la informática) y un defecto en la empatía y el lenguaje (lo que sugiere que las mujeres sean más aptas para trabajo social o psicología). No obstante, recientes investigaciones empiezan a apuntar que quizá, en lo referido al diagnóstico de mujeres algo esté equivocado, y posiblemente existan más de las que pensábamos anteriormente.</a:t>
            </a:r>
          </a:p>
          <a:p>
            <a:pPr algn="just"/>
            <a:r>
              <a:rPr lang="es-ES_tradnl" sz="800" dirty="0" smtClean="0"/>
              <a:t>Otras personas explican que tiene que ver con un déficit de la hormona </a:t>
            </a:r>
            <a:r>
              <a:rPr lang="es-ES_tradnl" sz="800" dirty="0" err="1" smtClean="0"/>
              <a:t>oxitocina</a:t>
            </a:r>
            <a:r>
              <a:rPr lang="es-ES_tradnl" sz="800" dirty="0" smtClean="0"/>
              <a:t> de la </a:t>
            </a:r>
            <a:r>
              <a:rPr lang="es-ES_tradnl" sz="800" dirty="0" err="1" smtClean="0"/>
              <a:t>neurohipófisis</a:t>
            </a:r>
            <a:r>
              <a:rPr lang="es-ES_tradnl" sz="800" dirty="0" smtClean="0"/>
              <a:t>, que aparte de provocar las contracciones en el parto y eyectar la leche de la madre al lactante, es conocida como “la hormona del amor” que genera empatía en nuestros amigos y malestar en nuestros desconocidos o enemigos.</a:t>
            </a:r>
          </a:p>
          <a:p>
            <a:pPr algn="just"/>
            <a:r>
              <a:rPr lang="es-ES_tradnl" sz="800" dirty="0" smtClean="0"/>
              <a:t>Lo que está claro es que el autismo, y os lo puedo decir como biólogo, no aparece así como así en una persona, el autismo está en los genes, ¿en qué genes?, no puedo decirlo porqué lo desconozco ya que la genética es un campo muy complicado, el Proyecto Genoma Humano ha estimado que los seres humanos tienen entre 20.000 y 25.000 genes, y luego mucho del conocido “DNA basura” que se ha demostrado que no es tan basura ya que  interfiere en la regulación de los genes como los </a:t>
            </a:r>
            <a:r>
              <a:rPr lang="es-ES_tradnl" sz="800" dirty="0" err="1" smtClean="0"/>
              <a:t>miRNA</a:t>
            </a:r>
            <a:r>
              <a:rPr lang="es-ES_tradnl" sz="800" dirty="0" smtClean="0"/>
              <a:t>.</a:t>
            </a:r>
          </a:p>
          <a:p>
            <a:pPr algn="just"/>
            <a:r>
              <a:rPr lang="es-ES_tradnl" sz="800" dirty="0" smtClean="0"/>
              <a:t>Además, hemos de tener en cuenta que la cosa se complica con la </a:t>
            </a:r>
            <a:r>
              <a:rPr lang="es-ES_tradnl" sz="800" dirty="0" err="1" smtClean="0"/>
              <a:t>epigenética</a:t>
            </a:r>
            <a:r>
              <a:rPr lang="es-ES_tradnl" sz="800" dirty="0" smtClean="0"/>
              <a:t>, que es rizar el rizo, aquella ciencia que estudia los procesos moleculares de porque unos genes se expresan a proteínas y otros no.</a:t>
            </a:r>
          </a:p>
          <a:p>
            <a:pPr algn="just"/>
            <a:r>
              <a:rPr lang="es-ES_tradnl" sz="800" dirty="0" smtClean="0"/>
              <a:t>Con todo esto quiero decir que es difícil abarcar cuales son los genes del autismo y de hacer un posible diagnóstico prenatal.</a:t>
            </a:r>
          </a:p>
          <a:p>
            <a:pPr algn="just"/>
            <a:r>
              <a:rPr lang="es-ES_tradnl" sz="800" dirty="0" smtClean="0"/>
              <a:t>Al fin y al cabo, hay muchísimos genes que desconocemos su función y un gen puede codificar varias proteínas, y las proteínas hacen interacción entre sí, con lo cual podemos decir que el autismo es un elenco de factores muy difícil de descifrar.</a:t>
            </a:r>
          </a:p>
          <a:p>
            <a:pPr algn="just"/>
            <a:r>
              <a:rPr lang="es-ES_tradnl" sz="800" dirty="0" smtClean="0"/>
              <a:t>Por ello, cuando me preguntan «quién soy» puedo decir que soy muchas cosas, pero una de las condiciones que tengo es estar dentro del espectro del autismo, en otros países -donde hablar de </a:t>
            </a:r>
            <a:r>
              <a:rPr lang="es-ES_tradnl" sz="800" dirty="0" err="1" smtClean="0"/>
              <a:t>neurodivergencia</a:t>
            </a:r>
            <a:r>
              <a:rPr lang="es-ES_tradnl" sz="800" dirty="0" smtClean="0"/>
              <a:t> está más socialmente aceptado como USA o UK- se emplea la definición condición del espectro del autismo (CEA) en vez de trastornos del espectro del autismo (TEA).</a:t>
            </a:r>
          </a:p>
          <a:p>
            <a:pPr algn="just"/>
            <a:r>
              <a:rPr lang="es-ES_tradnl" sz="800" dirty="0" smtClean="0"/>
              <a:t>En el fondo con todo esto, lo que pretendo decir es que una condición no es una enfermedad, trato de explicar que no hay un agente etiológico que desencadene el autismo, como no lo hay para tener los ojos azules, o la estatura.</a:t>
            </a:r>
          </a:p>
          <a:p>
            <a:pPr algn="just"/>
            <a:r>
              <a:rPr lang="es-ES_tradnl" sz="800" dirty="0" smtClean="0"/>
              <a:t>Realmente el autismo es una alteración de carácter neurobiológico que genera una construcción inesperada de determinadas áreas del cerebro, y en función del tamaño de las áreas afectadas la severidad es mayor o menor, cosa que no hace que sea algo no natural, sino algo sencillamente diferente, una condición neural distinta que encaja en lo que englobamos los </a:t>
            </a:r>
            <a:r>
              <a:rPr lang="es-ES_tradnl" sz="800" dirty="0" err="1" smtClean="0"/>
              <a:t>TEActivistas</a:t>
            </a:r>
            <a:r>
              <a:rPr lang="es-ES_tradnl" sz="800" dirty="0" smtClean="0"/>
              <a:t> como </a:t>
            </a:r>
            <a:r>
              <a:rPr lang="es-ES_tradnl" sz="800" b="1" i="1" u="sng" dirty="0" err="1" smtClean="0"/>
              <a:t>neurodiversidad</a:t>
            </a:r>
            <a:r>
              <a:rPr lang="es-ES_tradnl" sz="800" b="1" i="1" u="sng" dirty="0" smtClean="0"/>
              <a:t> CONTINUA SIGUIENTE PAGINA</a:t>
            </a:r>
            <a:endParaRPr lang="es-ES_tradnl" sz="800" dirty="0" smtClean="0"/>
          </a:p>
        </p:txBody>
      </p:sp>
      <p:sp>
        <p:nvSpPr>
          <p:cNvPr id="9" name="8 CuadroTexto"/>
          <p:cNvSpPr txBox="1"/>
          <p:nvPr/>
        </p:nvSpPr>
        <p:spPr>
          <a:xfrm>
            <a:off x="5957738" y="1628800"/>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73601" y="214291"/>
            <a:ext cx="1179177" cy="1020087"/>
          </a:xfrm>
          <a:prstGeom prst="rect">
            <a:avLst/>
          </a:prstGeom>
          <a:noFill/>
        </p:spPr>
      </p:pic>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5328642" y="4797152"/>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5328642" y="4286256"/>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sp>
        <p:nvSpPr>
          <p:cNvPr id="29" name="28 Rectángulo redondeado"/>
          <p:cNvSpPr/>
          <p:nvPr/>
        </p:nvSpPr>
        <p:spPr>
          <a:xfrm>
            <a:off x="216074" y="404664"/>
            <a:ext cx="5040560" cy="5750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576114" y="437763"/>
            <a:ext cx="4248472" cy="307777"/>
          </a:xfrm>
          <a:prstGeom prst="rect">
            <a:avLst/>
          </a:prstGeom>
          <a:noFill/>
        </p:spPr>
        <p:txBody>
          <a:bodyPr wrap="square" lIns="91440" tIns="45720" rIns="91440" bIns="45720">
            <a:spAutoFit/>
          </a:bodyPr>
          <a:lstStyle/>
          <a:p>
            <a:pPr algn="ctr"/>
            <a:r>
              <a:rPr lang="es-VE"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 Autismo No es una enfermedad</a:t>
            </a:r>
            <a:endParaRPr lang="es-VE"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8 CuadroTexto"/>
          <p:cNvSpPr txBox="1"/>
          <p:nvPr/>
        </p:nvSpPr>
        <p:spPr>
          <a:xfrm>
            <a:off x="288082" y="692696"/>
            <a:ext cx="4824536" cy="5016758"/>
          </a:xfrm>
          <a:prstGeom prst="rect">
            <a:avLst/>
          </a:prstGeom>
          <a:noFill/>
        </p:spPr>
        <p:txBody>
          <a:bodyPr wrap="square" rtlCol="0">
            <a:spAutoFit/>
          </a:bodyPr>
          <a:lstStyle/>
          <a:p>
            <a:r>
              <a:rPr lang="es-ES_tradnl" sz="800" dirty="0" smtClean="0"/>
              <a:t>Todos sabemos que la diferencia no implica enfermedad, por ejemplo, la </a:t>
            </a:r>
            <a:r>
              <a:rPr lang="es-ES_tradnl" sz="800" dirty="0" err="1" smtClean="0"/>
              <a:t>trisomía</a:t>
            </a:r>
            <a:r>
              <a:rPr lang="es-ES_tradnl" sz="800" dirty="0" smtClean="0"/>
              <a:t> del par 21, el síndrome de Down tampoco es una enfermedad, es un síndrome como su propio nombre indica, que se suele acompañar de enfermedades o malformaciones, cardiopatías, por ejemplo, por ello -en un pasado cercano- muchos morían jóvenes. Sin embargo, hoy en día, y gracias a los avances médicos, muchos de los aspectos de salud que afectaban a la esperanza de vida de las personas con Down son tratables en base a fármacos o con intervención quirúrgica.</a:t>
            </a:r>
          </a:p>
          <a:p>
            <a:r>
              <a:rPr lang="es-ES_tradnl" sz="800" dirty="0" smtClean="0"/>
              <a:t>Es decir, son tratadas las </a:t>
            </a:r>
            <a:r>
              <a:rPr lang="es-ES_tradnl" sz="800" dirty="0" err="1" smtClean="0"/>
              <a:t>comorbilidades</a:t>
            </a:r>
            <a:r>
              <a:rPr lang="es-ES_tradnl" sz="800" dirty="0" smtClean="0"/>
              <a:t> o las coocurrencias, no los síndromes de base.</a:t>
            </a:r>
          </a:p>
          <a:p>
            <a:r>
              <a:rPr lang="es-ES_tradnl" sz="800" dirty="0" smtClean="0"/>
              <a:t>Los medicamentos que se suelen prescribir a personas con autismo habitualmente están destinadas a la población general para tratar aspectos generales relacionados con la salud mental, las formas farmacéuticas contienen fármacos o principios activos de tres tipos.</a:t>
            </a:r>
          </a:p>
          <a:p>
            <a:r>
              <a:rPr lang="es-ES_tradnl" sz="800" dirty="0" smtClean="0"/>
              <a:t>Las benzodiacepinas: Como el </a:t>
            </a:r>
            <a:r>
              <a:rPr lang="es-ES_tradnl" sz="800" dirty="0" err="1" smtClean="0"/>
              <a:t>loracepam</a:t>
            </a:r>
            <a:r>
              <a:rPr lang="es-ES_tradnl" sz="800" dirty="0" smtClean="0"/>
              <a:t>, </a:t>
            </a:r>
            <a:r>
              <a:rPr lang="es-ES_tradnl" sz="800" dirty="0" err="1" smtClean="0"/>
              <a:t>diacepam</a:t>
            </a:r>
            <a:r>
              <a:rPr lang="es-ES_tradnl" sz="800" dirty="0" smtClean="0"/>
              <a:t> o el </a:t>
            </a:r>
            <a:r>
              <a:rPr lang="es-ES_tradnl" sz="800" dirty="0" err="1" smtClean="0"/>
              <a:t>Valium</a:t>
            </a:r>
            <a:r>
              <a:rPr lang="es-ES_tradnl" sz="800" dirty="0" smtClean="0"/>
              <a:t>, que sirven para reducir la ansiedad, tomadas también por los </a:t>
            </a:r>
            <a:r>
              <a:rPr lang="es-ES_tradnl" sz="800" dirty="0" err="1" smtClean="0"/>
              <a:t>neurotípicos</a:t>
            </a:r>
            <a:r>
              <a:rPr lang="es-ES_tradnl" sz="800" dirty="0" smtClean="0"/>
              <a:t>.</a:t>
            </a:r>
          </a:p>
          <a:p>
            <a:r>
              <a:rPr lang="es-ES_tradnl" sz="800" dirty="0" smtClean="0"/>
              <a:t>Los antidepresivos, encaminados a captar serotonina y reducir la depresión como la </a:t>
            </a:r>
            <a:r>
              <a:rPr lang="es-ES_tradnl" sz="800" dirty="0" err="1" smtClean="0"/>
              <a:t>velafaxina</a:t>
            </a:r>
            <a:r>
              <a:rPr lang="es-ES_tradnl" sz="800" dirty="0" smtClean="0"/>
              <a:t>, la </a:t>
            </a:r>
            <a:r>
              <a:rPr lang="es-ES_tradnl" sz="800" dirty="0" err="1" smtClean="0"/>
              <a:t>sertralina</a:t>
            </a:r>
            <a:r>
              <a:rPr lang="es-ES_tradnl" sz="800" dirty="0" smtClean="0"/>
              <a:t> o el </a:t>
            </a:r>
            <a:r>
              <a:rPr lang="es-ES_tradnl" sz="800" dirty="0" err="1" smtClean="0"/>
              <a:t>dumirox</a:t>
            </a:r>
            <a:r>
              <a:rPr lang="es-ES_tradnl" sz="800" dirty="0" smtClean="0"/>
              <a:t>, también tomadas por los </a:t>
            </a:r>
            <a:r>
              <a:rPr lang="es-ES_tradnl" sz="800" dirty="0" err="1" smtClean="0"/>
              <a:t>neurotípicos</a:t>
            </a:r>
            <a:r>
              <a:rPr lang="es-ES_tradnl" sz="800" dirty="0" smtClean="0"/>
              <a:t>.</a:t>
            </a:r>
          </a:p>
          <a:p>
            <a:r>
              <a:rPr lang="es-ES_tradnl" sz="800" dirty="0" smtClean="0"/>
              <a:t>Los mal llamados “</a:t>
            </a:r>
            <a:r>
              <a:rPr lang="es-ES_tradnl" sz="800" dirty="0" err="1" smtClean="0"/>
              <a:t>antipsicóticos</a:t>
            </a:r>
            <a:r>
              <a:rPr lang="es-ES_tradnl" sz="800" dirty="0" smtClean="0"/>
              <a:t>” como el </a:t>
            </a:r>
            <a:r>
              <a:rPr lang="es-ES_tradnl" sz="800" dirty="0" err="1" smtClean="0"/>
              <a:t>risperdal</a:t>
            </a:r>
            <a:r>
              <a:rPr lang="es-ES_tradnl" sz="800" dirty="0" smtClean="0"/>
              <a:t>, </a:t>
            </a:r>
            <a:r>
              <a:rPr lang="es-ES_tradnl" sz="800" dirty="0" err="1" smtClean="0"/>
              <a:t>abilify</a:t>
            </a:r>
            <a:r>
              <a:rPr lang="es-ES_tradnl" sz="800" dirty="0" smtClean="0"/>
              <a:t> o </a:t>
            </a:r>
            <a:r>
              <a:rPr lang="es-ES_tradnl" sz="800" dirty="0" err="1" smtClean="0"/>
              <a:t>zyprexa</a:t>
            </a:r>
            <a:r>
              <a:rPr lang="es-ES_tradnl" sz="800" dirty="0" smtClean="0"/>
              <a:t> encaminados a reducir el malestar psicológico, no la psicosis, y también en muchísimos casos tomados por muchos </a:t>
            </a:r>
            <a:r>
              <a:rPr lang="es-ES_tradnl" sz="800" dirty="0" err="1" smtClean="0"/>
              <a:t>neurotípicos</a:t>
            </a:r>
            <a:r>
              <a:rPr lang="es-ES_tradnl" sz="800" dirty="0" smtClean="0"/>
              <a:t> y en muchos casos por personas con esquizofrenia.</a:t>
            </a:r>
          </a:p>
          <a:p>
            <a:r>
              <a:rPr lang="es-ES_tradnl" sz="800" dirty="0" smtClean="0"/>
              <a:t>Hasta aquí podemos observar que la salud de las personas con autismo no es diferente a la de los </a:t>
            </a:r>
            <a:r>
              <a:rPr lang="es-ES_tradnl" sz="800" dirty="0" err="1" smtClean="0"/>
              <a:t>neurotípicos</a:t>
            </a:r>
            <a:r>
              <a:rPr lang="es-ES_tradnl" sz="800" dirty="0" smtClean="0"/>
              <a:t> ya que no requiere de medicación diferente. Vemos que se usan para tratar aspectos </a:t>
            </a:r>
            <a:r>
              <a:rPr lang="es-ES_tradnl" sz="800" dirty="0" err="1" smtClean="0"/>
              <a:t>co</a:t>
            </a:r>
            <a:r>
              <a:rPr lang="es-ES_tradnl" sz="800" dirty="0" smtClean="0"/>
              <a:t>-ocurrentes, como depresión o ansiedad, que son también comunes en la población general. Factores que tienen en muchos casos un origen ambiental, del entorno vital de la persona.</a:t>
            </a:r>
          </a:p>
          <a:p>
            <a:r>
              <a:rPr lang="es-ES_tradnl" sz="800" dirty="0" smtClean="0"/>
              <a:t>Podemos citar entonces que causas puede mejorar y empeorar el autismo, (cosas que pueden ocurrir con otras personas </a:t>
            </a:r>
            <a:r>
              <a:rPr lang="es-ES_tradnl" sz="800" dirty="0" err="1" smtClean="0"/>
              <a:t>neurotípicas</a:t>
            </a:r>
            <a:r>
              <a:rPr lang="es-ES_tradnl" sz="800" dirty="0" smtClean="0"/>
              <a:t> a su vez)</a:t>
            </a:r>
          </a:p>
          <a:p>
            <a:r>
              <a:rPr lang="es-ES_tradnl" sz="800" dirty="0" smtClean="0"/>
              <a:t>-El nivel socioeconómico de su entorno</a:t>
            </a:r>
          </a:p>
          <a:p>
            <a:r>
              <a:rPr lang="es-ES_tradnl" sz="800" dirty="0" smtClean="0"/>
              <a:t>-Su entorno afectivo.</a:t>
            </a:r>
          </a:p>
          <a:p>
            <a:r>
              <a:rPr lang="es-ES_tradnl" sz="800" dirty="0" smtClean="0"/>
              <a:t>-Los correctos hábitos de salud, higiene, nutrición.</a:t>
            </a:r>
          </a:p>
          <a:p>
            <a:r>
              <a:rPr lang="es-ES_tradnl" sz="800" dirty="0" smtClean="0"/>
              <a:t>Si estos factores no son adecuados las personas con autismo podemos empeorar nuestras coocurrencias, no por tener autismo en sí mismo, sino por encontrar un mundo hostil, por una mala salud o por no tener los apoyos adecuados que nos ayuden a abordar un mundo </a:t>
            </a:r>
            <a:r>
              <a:rPr lang="es-ES_tradnl" sz="800" dirty="0" err="1" smtClean="0"/>
              <a:t>neurotípico</a:t>
            </a:r>
            <a:r>
              <a:rPr lang="es-ES_tradnl" sz="800" dirty="0" smtClean="0"/>
              <a:t> con leyes y normas diferentes a nuestra condición de nacimiento.</a:t>
            </a:r>
          </a:p>
          <a:p>
            <a:r>
              <a:rPr lang="es-ES_tradnl" sz="800" dirty="0" smtClean="0"/>
              <a:t>Los síntomas de esta falta de salud derivadas de la falta de adaptación al mundo pueden ser muy variadas y se pueden tornar sobre todo en una falta de comprensión y aceptación de los padres, una falta de comprensión en los profesionales sanitarios que </a:t>
            </a:r>
            <a:r>
              <a:rPr lang="es-ES_tradnl" sz="800" dirty="0" err="1" smtClean="0"/>
              <a:t>sobremediquen</a:t>
            </a:r>
            <a:r>
              <a:rPr lang="es-ES_tradnl" sz="800" dirty="0" smtClean="0"/>
              <a:t> a la persona con autismo o mediquen incorrectamente haciendo más pronunciados sus síntomas, como las estereotipias, las autolesiones o la incapacidad de comunicarse con el entorno.</a:t>
            </a:r>
          </a:p>
          <a:p>
            <a:r>
              <a:rPr lang="es-ES_tradnl" sz="800" dirty="0" smtClean="0"/>
              <a:t>El autismo en sí mismo no es un mal, el mal es el que ven las personas </a:t>
            </a:r>
            <a:r>
              <a:rPr lang="es-ES_tradnl" sz="800" dirty="0" err="1" smtClean="0"/>
              <a:t>neurotípicas</a:t>
            </a:r>
            <a:r>
              <a:rPr lang="es-ES_tradnl" sz="800" dirty="0" smtClean="0"/>
              <a:t> en nosotros y al intentar cambiar nuestra naturaleza generan le enfermedad.</a:t>
            </a:r>
          </a:p>
          <a:p>
            <a:r>
              <a:rPr lang="es-ES_tradnl" sz="800" dirty="0" smtClean="0"/>
              <a:t>Pienses ustedes, lectores, que las personas con autismo, estamos sometidos día y noche y todos los días de nuestra vida a un mundo de estímulos y agresiones que nuestro diferente cerebro no puede procesar.</a:t>
            </a:r>
          </a:p>
          <a:p>
            <a:r>
              <a:rPr lang="es-ES_tradnl" sz="800" dirty="0" smtClean="0"/>
              <a:t>Pero tener un cerebro diferente no es falta de salud, es condición de </a:t>
            </a:r>
            <a:r>
              <a:rPr lang="es-ES_tradnl" sz="800" dirty="0" err="1" smtClean="0"/>
              <a:t>neurodivergencia</a:t>
            </a:r>
            <a:r>
              <a:rPr lang="es-ES_tradnl" sz="800" dirty="0" smtClean="0"/>
              <a:t>.</a:t>
            </a:r>
          </a:p>
        </p:txBody>
      </p:sp>
      <p:sp>
        <p:nvSpPr>
          <p:cNvPr id="10" name="9 CuadroTexto"/>
          <p:cNvSpPr txBox="1"/>
          <p:nvPr/>
        </p:nvSpPr>
        <p:spPr>
          <a:xfrm>
            <a:off x="6013071" y="1628800"/>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73601" y="214291"/>
            <a:ext cx="1179177" cy="1020087"/>
          </a:xfrm>
          <a:prstGeom prst="rect">
            <a:avLst/>
          </a:prstGeom>
          <a:noFill/>
        </p:spPr>
      </p:pic>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5328642" y="4797152"/>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5328642" y="4286256"/>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sp>
        <p:nvSpPr>
          <p:cNvPr id="29" name="28 Rectángulo redondeado"/>
          <p:cNvSpPr/>
          <p:nvPr/>
        </p:nvSpPr>
        <p:spPr>
          <a:xfrm>
            <a:off x="216074" y="404664"/>
            <a:ext cx="5040560" cy="5750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576114" y="437763"/>
            <a:ext cx="4248472" cy="307777"/>
          </a:xfrm>
          <a:prstGeom prst="rect">
            <a:avLst/>
          </a:prstGeom>
          <a:noFill/>
        </p:spPr>
        <p:txBody>
          <a:bodyPr wrap="square" lIns="91440" tIns="45720" rIns="91440" bIns="45720">
            <a:spAutoFit/>
          </a:bodyPr>
          <a:lstStyle/>
          <a:p>
            <a:pPr algn="ctr"/>
            <a:r>
              <a:rPr lang="es-VE"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 Autismo No es una enfermedad</a:t>
            </a:r>
            <a:endParaRPr lang="es-VE"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8 CuadroTexto"/>
          <p:cNvSpPr txBox="1"/>
          <p:nvPr/>
        </p:nvSpPr>
        <p:spPr>
          <a:xfrm>
            <a:off x="288082" y="692696"/>
            <a:ext cx="4824536" cy="4154984"/>
          </a:xfrm>
          <a:prstGeom prst="rect">
            <a:avLst/>
          </a:prstGeom>
          <a:noFill/>
        </p:spPr>
        <p:txBody>
          <a:bodyPr wrap="square" rtlCol="0">
            <a:spAutoFit/>
          </a:bodyPr>
          <a:lstStyle/>
          <a:p>
            <a:r>
              <a:rPr lang="es-ES_tradnl" sz="800" dirty="0" smtClean="0"/>
              <a:t>Yo, por ejemplo, durante muchos años me he medicado por la ansiedad y la depresión, pero ninguna de las dos cosas me las ha provocado el autismo; ambas las tengo por el </a:t>
            </a:r>
            <a:r>
              <a:rPr lang="es-ES_tradnl" sz="800" dirty="0" err="1" smtClean="0"/>
              <a:t>bullying</a:t>
            </a:r>
            <a:r>
              <a:rPr lang="es-ES_tradnl" sz="800" dirty="0" smtClean="0"/>
              <a:t>, los insultos y agresiones recibidos durante muchos años y por el </a:t>
            </a:r>
            <a:r>
              <a:rPr lang="es-ES_tradnl" sz="800" dirty="0" err="1" smtClean="0"/>
              <a:t>ghosting</a:t>
            </a:r>
            <a:r>
              <a:rPr lang="es-ES_tradnl" sz="800" dirty="0" smtClean="0"/>
              <a:t> y la ignorancia e intolerancia de muchísimas personas </a:t>
            </a:r>
            <a:r>
              <a:rPr lang="es-ES_tradnl" sz="800" dirty="0" err="1" smtClean="0"/>
              <a:t>neurotípicas</a:t>
            </a:r>
            <a:r>
              <a:rPr lang="es-ES_tradnl" sz="800" dirty="0" smtClean="0"/>
              <a:t> que han dejado una dolorosa huella en mí. Quizá, algún lector, pueda intentar afirmar que sufrí esos cuadros debido a que, por mi autismo, mi ingenuidad social me colocaba en una posición más vulnerable. Bien, pues si ser más ingenuo, o no tener actitudes </a:t>
            </a:r>
            <a:r>
              <a:rPr lang="es-ES_tradnl" sz="800" dirty="0" err="1" smtClean="0"/>
              <a:t>depredatorias</a:t>
            </a:r>
            <a:r>
              <a:rPr lang="es-ES_tradnl" sz="800" dirty="0" smtClean="0"/>
              <a:t> hacia los demás es algo malo, quizá los que realmente están enfermos sean los demás, y no quienes tenemos autismo.</a:t>
            </a:r>
          </a:p>
          <a:p>
            <a:r>
              <a:rPr lang="es-ES_tradnl" sz="800" dirty="0" smtClean="0"/>
              <a:t>Los medicamentos, los nutrientes, la calidad socio económica, dónde y cuándo viva, el estado afectivo social, …, pueden modificar el bienestar de salud de la persona, pero NO cambiar su condición, la condición autista es para toda la vida y debe de ser aceptada tanto por la propia persona como por los familiares y resto de individuos que lo rodean.</a:t>
            </a:r>
          </a:p>
          <a:p>
            <a:r>
              <a:rPr lang="es-ES_tradnl" sz="800" dirty="0" smtClean="0"/>
              <a:t>Respeto que merecemos todos y todas independientemente de la condición que tengamos.</a:t>
            </a:r>
          </a:p>
          <a:p>
            <a:r>
              <a:rPr lang="es-ES_tradnl" sz="800" dirty="0" smtClean="0"/>
              <a:t>Esto no quiere decir que no haya medicamentos que mejoren la sintomatología asociada a la presión social que recibirá a lo largo de su vida (Exactamente igual que les sucede a los </a:t>
            </a:r>
            <a:r>
              <a:rPr lang="es-ES_tradnl" sz="800" dirty="0" err="1" smtClean="0"/>
              <a:t>neurotípicos</a:t>
            </a:r>
            <a:r>
              <a:rPr lang="es-ES_tradnl" sz="800" dirty="0" smtClean="0"/>
              <a:t>), ni que no sean necesario, pero no podemos pretender “curarles” de lo que son, (de lo que somos) ¡Por favor, no me curen mi bondad!</a:t>
            </a:r>
          </a:p>
          <a:p>
            <a:r>
              <a:rPr lang="es-ES_tradnl" sz="800" dirty="0" smtClean="0"/>
              <a:t>Tampoco voy a negar que haya nutrientes más saludables que otros, o que haya dietas mejores que otras, siempre la nutrición se relaciona con la salud y puede ayudar a mejorar síntomas, pero no hay “dietas milagro” que curen el autismo.</a:t>
            </a:r>
          </a:p>
          <a:p>
            <a:r>
              <a:rPr lang="es-ES_tradnl" sz="800" dirty="0" smtClean="0"/>
              <a:t>Lo mismo podemos decir para el gluten y la caseína, la primera un conjunto de dos proteínas encontradas en ciertos cereales como el trigo y la cebada y la segunda una proteína en la leche; siempre es bueno saber si estos nutrientes pueden afectar de mala manera a la persona con autismo y empeorar su sintomatología o sin son intolerantes a ella (como a la lactosa), pero ello no nos debe hacer perder la vista de que una dieta equilibrada puede mejorar la salud, pero no curar el autismo.</a:t>
            </a:r>
          </a:p>
          <a:p>
            <a:r>
              <a:rPr lang="es-ES_tradnl" sz="800" dirty="0" smtClean="0"/>
              <a:t>Otro tema es el de las vacunas, éstas, como medicamentos preventivos, contienen proteínas de virus o bacterias o muestras de estos mismos de manera atenuada para que el sistema inmunológico pueda generar anticuerpos contra estos e inmunizar el organismo del paciente.</a:t>
            </a:r>
          </a:p>
          <a:p>
            <a:r>
              <a:rPr lang="es-ES_tradnl" sz="800" dirty="0" smtClean="0"/>
              <a:t>Cierto es que la industria farmacéutica ha abusado en ocasiones de las vacunas como de otros medicamentos, cierto es que ha habido gente que se ha quedado en silla de ruedas y con las capacidad cognitivas afectadas de por vida, pero estos casos son mínimos, de uno entre un millón produce una alteración grave de salud, con lo cual quiero decir que promover la retirada de las vacunas es un error histórico, las vacunas han salvado cientos de millones de vidas desde el siglo XVIII y han mejorado enormemente las condiciones higiénico sanitarias de nuestro mundo, disminuyendo exponencialmente la mortalidad infantil y las plagas en general, vistas durante siglos y siglos, como la erradicación global de la viruela.</a:t>
            </a:r>
          </a:p>
        </p:txBody>
      </p:sp>
      <p:sp>
        <p:nvSpPr>
          <p:cNvPr id="10" name="9 CuadroTexto"/>
          <p:cNvSpPr txBox="1"/>
          <p:nvPr/>
        </p:nvSpPr>
        <p:spPr>
          <a:xfrm>
            <a:off x="5946726" y="1556792"/>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73601" y="214291"/>
            <a:ext cx="1179177" cy="1020087"/>
          </a:xfrm>
          <a:prstGeom prst="rect">
            <a:avLst/>
          </a:prstGeom>
          <a:noFill/>
        </p:spPr>
      </p:pic>
      <p:sp>
        <p:nvSpPr>
          <p:cNvPr id="21" name="20 Rectángulo redondeado"/>
          <p:cNvSpPr/>
          <p:nvPr/>
        </p:nvSpPr>
        <p:spPr>
          <a:xfrm>
            <a:off x="742930" y="6239592"/>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sp>
        <p:nvSpPr>
          <p:cNvPr id="26" name="25 Rectángulo redondeado"/>
          <p:cNvSpPr/>
          <p:nvPr/>
        </p:nvSpPr>
        <p:spPr>
          <a:xfrm>
            <a:off x="5328642" y="4797152"/>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smtClean="0">
                <a:solidFill>
                  <a:schemeClr val="accent1">
                    <a:lumMod val="50000"/>
                  </a:schemeClr>
                </a:solidFill>
                <a:latin typeface="Baskerville Old Face" pitchFamily="18" charset="0"/>
              </a:rPr>
              <a:t>Cuéntanos tu historia</a:t>
            </a:r>
          </a:p>
          <a:p>
            <a:pPr algn="ctr"/>
            <a:r>
              <a:rPr lang="es-VE" sz="1200" dirty="0" smtClean="0">
                <a:solidFill>
                  <a:schemeClr val="accent1">
                    <a:lumMod val="50000"/>
                  </a:schemeClr>
                </a:solidFill>
                <a:latin typeface="Baskerville Old Face" pitchFamily="18" charset="0"/>
              </a:rPr>
              <a:t>Regístrate </a:t>
            </a:r>
            <a:endParaRPr lang="es-VE" sz="1200" dirty="0"/>
          </a:p>
        </p:txBody>
      </p:sp>
      <p:sp>
        <p:nvSpPr>
          <p:cNvPr id="27" name="26 Rectángulo redondeado"/>
          <p:cNvSpPr/>
          <p:nvPr/>
        </p:nvSpPr>
        <p:spPr>
          <a:xfrm>
            <a:off x="5328642" y="4286256"/>
            <a:ext cx="1728192" cy="4286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200" dirty="0" smtClean="0">
                <a:solidFill>
                  <a:schemeClr val="accent1">
                    <a:lumMod val="50000"/>
                  </a:schemeClr>
                </a:solidFill>
                <a:latin typeface="Baskerville Old Face" pitchFamily="18" charset="0"/>
              </a:rPr>
              <a:t>Información de Interés</a:t>
            </a:r>
            <a:endParaRPr lang="es-VE" sz="1200" dirty="0"/>
          </a:p>
        </p:txBody>
      </p:sp>
      <p:sp>
        <p:nvSpPr>
          <p:cNvPr id="29" name="28 Rectángulo redondeado"/>
          <p:cNvSpPr/>
          <p:nvPr/>
        </p:nvSpPr>
        <p:spPr>
          <a:xfrm>
            <a:off x="216074" y="404664"/>
            <a:ext cx="5040560" cy="5750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800" dirty="0">
              <a:solidFill>
                <a:schemeClr val="tx1"/>
              </a:solidFill>
            </a:endParaRPr>
          </a:p>
        </p:txBody>
      </p:sp>
      <p:sp>
        <p:nvSpPr>
          <p:cNvPr id="32" name="31 Rectángulo"/>
          <p:cNvSpPr/>
          <p:nvPr/>
        </p:nvSpPr>
        <p:spPr>
          <a:xfrm>
            <a:off x="576114" y="437763"/>
            <a:ext cx="4248472" cy="307777"/>
          </a:xfrm>
          <a:prstGeom prst="rect">
            <a:avLst/>
          </a:prstGeom>
          <a:noFill/>
        </p:spPr>
        <p:txBody>
          <a:bodyPr wrap="square" lIns="91440" tIns="45720" rIns="91440" bIns="45720">
            <a:spAutoFit/>
          </a:bodyPr>
          <a:lstStyle/>
          <a:p>
            <a:pPr algn="ctr"/>
            <a:r>
              <a:rPr lang="es-VE"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 Autismo No es una enfermedad</a:t>
            </a:r>
            <a:endParaRPr lang="es-VE"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8 CuadroTexto"/>
          <p:cNvSpPr txBox="1"/>
          <p:nvPr/>
        </p:nvSpPr>
        <p:spPr>
          <a:xfrm>
            <a:off x="288082" y="692696"/>
            <a:ext cx="4824536" cy="4770537"/>
          </a:xfrm>
          <a:prstGeom prst="rect">
            <a:avLst/>
          </a:prstGeom>
          <a:noFill/>
        </p:spPr>
        <p:txBody>
          <a:bodyPr wrap="square" rtlCol="0">
            <a:spAutoFit/>
          </a:bodyPr>
          <a:lstStyle/>
          <a:p>
            <a:r>
              <a:rPr lang="es-ES_tradnl" sz="800" dirty="0" smtClean="0"/>
              <a:t>Cierto es que ha habido muchas quejas con las vacunas por contener aluminio, que es toxico o conservantes como el </a:t>
            </a:r>
            <a:r>
              <a:rPr lang="es-ES_tradnl" sz="800" dirty="0" err="1" smtClean="0"/>
              <a:t>timerosal</a:t>
            </a:r>
            <a:r>
              <a:rPr lang="es-ES_tradnl" sz="800" dirty="0" smtClean="0"/>
              <a:t> que es peligroso en niños, pero estos componentes se han ido retirando poco a poco durante los últimos 18 años, hasta que la mayoría de las vacunas pediátricas no contienen </a:t>
            </a:r>
            <a:r>
              <a:rPr lang="es-ES_tradnl" sz="800" dirty="0" err="1" smtClean="0"/>
              <a:t>timerosal</a:t>
            </a:r>
            <a:r>
              <a:rPr lang="es-ES_tradnl" sz="800" dirty="0" smtClean="0"/>
              <a:t>, ni compuestos que puedan ser tóxicos para el organismo, y a pesar de ello, la prevalencia no se vio afectada.</a:t>
            </a:r>
          </a:p>
          <a:p>
            <a:r>
              <a:rPr lang="es-ES_tradnl" sz="800" dirty="0" smtClean="0"/>
              <a:t>Aceptar la teoría de los </a:t>
            </a:r>
            <a:r>
              <a:rPr lang="es-ES_tradnl" sz="800" dirty="0" err="1" smtClean="0"/>
              <a:t>antivacunas</a:t>
            </a:r>
            <a:r>
              <a:rPr lang="es-ES_tradnl" sz="800" dirty="0" smtClean="0"/>
              <a:t>, de que estas producen el autismo, cuando este no se contrae como estoy explicando, ni es una enfermedad es caer en un error doblemente peligroso, por una parte da lugar a entender que la </a:t>
            </a:r>
            <a:r>
              <a:rPr lang="es-ES_tradnl" sz="800" dirty="0" err="1" smtClean="0"/>
              <a:t>neurodiversidad</a:t>
            </a:r>
            <a:r>
              <a:rPr lang="es-ES_tradnl" sz="800" dirty="0" smtClean="0"/>
              <a:t> es una enfermedad que se debe curar y por otro lado se expone a los menores al riesgo de enfermedades como el sarampión, las paperas, la rubeola, </a:t>
            </a:r>
            <a:r>
              <a:rPr lang="es-ES_tradnl" sz="800" dirty="0" err="1" smtClean="0"/>
              <a:t>etc</a:t>
            </a:r>
            <a:r>
              <a:rPr lang="es-ES_tradnl" sz="800" dirty="0" smtClean="0"/>
              <a:t>…enfermedades erradicadas de los países del primer mundo y que por la ignorancia de los </a:t>
            </a:r>
            <a:r>
              <a:rPr lang="es-ES_tradnl" sz="800" dirty="0" err="1" smtClean="0"/>
              <a:t>antivacunas</a:t>
            </a:r>
            <a:r>
              <a:rPr lang="es-ES_tradnl" sz="800" dirty="0" smtClean="0"/>
              <a:t> están volviendo a aparecer, dejando víctimas infantiles sobre la mesa, a expensas de que lo contagien a terceras personas.</a:t>
            </a:r>
          </a:p>
          <a:p>
            <a:r>
              <a:rPr lang="es-ES_tradnl" sz="800" dirty="0" smtClean="0"/>
              <a:t>En resumen, podemos decir que los fármacos se pueden utilizar en las personas con autismo en casos de agresividad, de depresión o de otras coocurrencias que nos genere el ambiente, pero quiero dejar claro que cualquier persona </a:t>
            </a:r>
            <a:r>
              <a:rPr lang="es-ES_tradnl" sz="800" dirty="0" err="1" smtClean="0"/>
              <a:t>neurotípica</a:t>
            </a:r>
            <a:r>
              <a:rPr lang="es-ES_tradnl" sz="800" dirty="0" smtClean="0"/>
              <a:t> que sufra el mismo tipo de estrés y se desquicie recurrirá al mismo tipo de medicamentos que nosotros.</a:t>
            </a:r>
          </a:p>
          <a:p>
            <a:r>
              <a:rPr lang="es-ES_tradnl" sz="800" dirty="0" smtClean="0"/>
              <a:t>Por ello no se debe ocultar la esencia autística, que al final se basa en una forma de manejo social distinta, y no debemos sentir pudor a reivindicarla, y no tener miedo a ser insultado, despedido, acosado o humillado, es poder decir al mundo lo que soy sin tener que avergonzarme ni taparme la cara ni bajar la mirada.</a:t>
            </a:r>
          </a:p>
          <a:p>
            <a:r>
              <a:rPr lang="es-ES_tradnl" sz="800" dirty="0" smtClean="0"/>
              <a:t>Y en esto consiste de la vida y el ser feliz: en aceptarte cómo eres, pues al final los mayores prejuicios y las mayores barreras nos las ponemos nosotros mismos.</a:t>
            </a:r>
          </a:p>
          <a:p>
            <a:r>
              <a:rPr lang="es-ES_tradnl" sz="800" dirty="0" smtClean="0"/>
              <a:t> Ver como hay personas en el amplio espectro del autismo que se avergüenzan de su condición por temor a presiones sociales me parece algo horrible, no solo es intentar aparentar lo que no eres, es renegar de tu personalidad, de tu esencia, de lo que eres para intentar ser como otros, y eso es no quererse a uno mismo.</a:t>
            </a:r>
          </a:p>
          <a:p>
            <a:r>
              <a:rPr lang="es-ES_tradnl" sz="800" dirty="0" smtClean="0"/>
              <a:t>La palabra “enfermo” es violenta y una agresión hacia la identidad de la persona.</a:t>
            </a:r>
          </a:p>
          <a:p>
            <a:r>
              <a:rPr lang="es-ES_tradnl" sz="800" dirty="0" smtClean="0"/>
              <a:t>Yo mismo en la universidad autónoma sufrí esta agresión por parte de un compañero que me llamo enfermo delante de todo el mundo en redes sociales en un evento que quería hacer sobre el autismo, este insulto que hacen algunos </a:t>
            </a:r>
            <a:r>
              <a:rPr lang="es-ES_tradnl" sz="800" dirty="0" err="1" smtClean="0"/>
              <a:t>neurotípicos</a:t>
            </a:r>
            <a:r>
              <a:rPr lang="es-ES_tradnl" sz="800" dirty="0" smtClean="0"/>
              <a:t> puede marcarnos de por vida y entonces empeorar nuestros síntomas que ya tenemos de una presión excesiva ya de por sí del mundo </a:t>
            </a:r>
            <a:r>
              <a:rPr lang="es-ES_tradnl" sz="800" dirty="0" err="1" smtClean="0"/>
              <a:t>neurotípico</a:t>
            </a:r>
            <a:r>
              <a:rPr lang="es-ES_tradnl" sz="800" dirty="0" smtClean="0"/>
              <a:t>. Por eso, preferimos divulgar nuestra realidad, esa que no hace que seamos superiores ni mejores, sencillamente gente diferente, que busca algo tan sencillo en la vida como la paz y el amor, si eso es estar enfermo, entonces, todos lo estamos.</a:t>
            </a:r>
          </a:p>
          <a:p>
            <a:r>
              <a:rPr lang="es-ES_tradnl" sz="800" dirty="0" smtClean="0"/>
              <a:t>Por ello es muy importante la labor que yo y otras personas con y sin autismo llevamos a cabo de explicar a la sociedad que no somos enfermos y que no hay que intentar curarnos, sino intentar comprendernos, que todo el esfuerzo de comprensión no tengamos que hacerlo nosotros, sino que sea un </a:t>
            </a:r>
            <a:r>
              <a:rPr lang="es-ES_tradnl" sz="800" i="1" dirty="0" err="1" smtClean="0"/>
              <a:t>feedback</a:t>
            </a:r>
            <a:r>
              <a:rPr lang="es-ES_tradnl" sz="800" dirty="0" smtClean="0"/>
              <a:t> con vosotros.</a:t>
            </a:r>
          </a:p>
          <a:p>
            <a:r>
              <a:rPr lang="es-ES_tradnl" sz="800" dirty="0" smtClean="0"/>
              <a:t>Al fin y al cabo, el </a:t>
            </a:r>
            <a:r>
              <a:rPr lang="es-ES_tradnl" sz="800" b="1" dirty="0" err="1" smtClean="0"/>
              <a:t>TEActivismo</a:t>
            </a:r>
            <a:r>
              <a:rPr lang="es-ES_tradnl" sz="800" dirty="0" smtClean="0"/>
              <a:t> es una lucha por la igualdad y los derechos humanos y las personas con TEA somos eso, seres humanos, no “enfermos”. Por  Ignacio Pantoja 1-03-2018 https://</a:t>
            </a:r>
            <a:r>
              <a:rPr lang="es-ES_tradnl" sz="800" smtClean="0"/>
              <a:t>autismodiario.org/2018/03/01/autismo-no-una-enfermedad/</a:t>
            </a:r>
            <a:endParaRPr lang="es-ES_tradnl" sz="800" dirty="0" smtClean="0"/>
          </a:p>
          <a:p>
            <a:endParaRPr lang="es-ES_tradnl" sz="800" dirty="0" smtClean="0"/>
          </a:p>
          <a:p>
            <a:endParaRPr lang="es-ES_tradnl" sz="800" dirty="0"/>
          </a:p>
        </p:txBody>
      </p:sp>
      <p:sp>
        <p:nvSpPr>
          <p:cNvPr id="10" name="9 CuadroTexto"/>
          <p:cNvSpPr txBox="1"/>
          <p:nvPr/>
        </p:nvSpPr>
        <p:spPr>
          <a:xfrm>
            <a:off x="5946726" y="1556792"/>
            <a:ext cx="470000" cy="830997"/>
          </a:xfrm>
          <a:prstGeom prst="rect">
            <a:avLst/>
          </a:prstGeom>
          <a:noFill/>
        </p:spPr>
        <p:txBody>
          <a:bodyPr wrap="none" rtlCol="0">
            <a:spAutoFit/>
          </a:bodyPr>
          <a:lstStyle/>
          <a:p>
            <a:r>
              <a:rPr lang="es-VE" sz="4800" b="1" dirty="0" smtClean="0">
                <a:solidFill>
                  <a:srgbClr val="FF0000"/>
                </a:solidFill>
              </a:rPr>
              <a:t>?</a:t>
            </a:r>
            <a:endParaRPr lang="es-VE" sz="48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2"/>
            <a:ext cx="2052393" cy="1446450"/>
          </a:xfrm>
          <a:prstGeom prst="rect">
            <a:avLst/>
          </a:prstGeom>
          <a:noFill/>
        </p:spPr>
      </p:pic>
      <p:sp>
        <p:nvSpPr>
          <p:cNvPr id="15" name="14 Rectángulo redondeado"/>
          <p:cNvSpPr/>
          <p:nvPr/>
        </p:nvSpPr>
        <p:spPr>
          <a:xfrm>
            <a:off x="3529012" y="571480"/>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Quienes somos?</a:t>
            </a:r>
            <a:endParaRPr lang="es-VE" sz="1600" dirty="0"/>
          </a:p>
        </p:txBody>
      </p:sp>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814368" y="2571744"/>
            <a:ext cx="5857916" cy="264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600" dirty="0">
                <a:latin typeface="Baskerville Old Face" pitchFamily="18" charset="0"/>
              </a:rPr>
              <a:t>FundaCrystal es una fundación sin fines de lucro, que nace en Maturín, estado Monagas,  </a:t>
            </a:r>
            <a:r>
              <a:rPr lang="es-VE" sz="1600" dirty="0" smtClean="0">
                <a:latin typeface="Baskerville Old Face" pitchFamily="18" charset="0"/>
              </a:rPr>
              <a:t>el 4 de agosto del 2010.  </a:t>
            </a:r>
            <a:r>
              <a:rPr lang="es-VE" sz="1600" dirty="0">
                <a:latin typeface="Baskerville Old Face" pitchFamily="18" charset="0"/>
              </a:rPr>
              <a:t>Sus fundadores </a:t>
            </a:r>
            <a:r>
              <a:rPr lang="es-VE" sz="1600" dirty="0" smtClean="0">
                <a:latin typeface="Baskerville Old Face" pitchFamily="18" charset="0"/>
              </a:rPr>
              <a:t>son: </a:t>
            </a:r>
            <a:r>
              <a:rPr lang="es-VE" sz="1600" dirty="0">
                <a:latin typeface="Baskerville Old Face" pitchFamily="18" charset="0"/>
              </a:rPr>
              <a:t>Juan José Silva Muñoz y Mary Alejandra Ortega de Silva, quienes viven su caso </a:t>
            </a:r>
            <a:r>
              <a:rPr lang="es-VE" sz="1600" dirty="0" smtClean="0">
                <a:latin typeface="Baskerville Old Face" pitchFamily="18" charset="0"/>
              </a:rPr>
              <a:t>particular, con uno de sus hijos </a:t>
            </a:r>
            <a:r>
              <a:rPr lang="es-VE" sz="1600" dirty="0">
                <a:latin typeface="Baskerville Old Face" pitchFamily="18" charset="0"/>
              </a:rPr>
              <a:t>y se dan cuenta de la necesidad que </a:t>
            </a:r>
            <a:r>
              <a:rPr lang="es-VE" sz="1600" dirty="0" smtClean="0">
                <a:latin typeface="Baskerville Old Face" pitchFamily="18" charset="0"/>
              </a:rPr>
              <a:t>existe en el lugar de </a:t>
            </a:r>
            <a:r>
              <a:rPr lang="es-VE" sz="1600" dirty="0">
                <a:latin typeface="Baskerville Old Face" pitchFamily="18" charset="0"/>
              </a:rPr>
              <a:t>una institución que atienda </a:t>
            </a:r>
            <a:r>
              <a:rPr lang="es-VE" sz="1600" dirty="0" smtClean="0">
                <a:latin typeface="Baskerville Old Face" pitchFamily="18" charset="0"/>
              </a:rPr>
              <a:t>en forma </a:t>
            </a:r>
            <a:r>
              <a:rPr lang="es-VE" sz="1600" dirty="0">
                <a:latin typeface="Baskerville Old Face" pitchFamily="18" charset="0"/>
              </a:rPr>
              <a:t>integral con visión de </a:t>
            </a:r>
            <a:r>
              <a:rPr lang="es-VE" sz="1600" dirty="0" smtClean="0">
                <a:latin typeface="Baskerville Old Face" pitchFamily="18" charset="0"/>
              </a:rPr>
              <a:t>equipo </a:t>
            </a:r>
            <a:r>
              <a:rPr lang="es-VE" sz="1600" dirty="0">
                <a:latin typeface="Baskerville Old Face" pitchFamily="18" charset="0"/>
              </a:rPr>
              <a:t>los trastornos en el desarrollo y </a:t>
            </a:r>
            <a:r>
              <a:rPr lang="es-VE" sz="1600" dirty="0" smtClean="0">
                <a:latin typeface="Baskerville Old Face" pitchFamily="18" charset="0"/>
              </a:rPr>
              <a:t>especialmente los </a:t>
            </a:r>
            <a:r>
              <a:rPr lang="es-VE" sz="1600" dirty="0">
                <a:latin typeface="Baskerville Old Face" pitchFamily="18" charset="0"/>
              </a:rPr>
              <a:t>Trastornos del Espectro Autista.   Así </a:t>
            </a:r>
            <a:r>
              <a:rPr lang="es-VE" sz="1600" dirty="0" smtClean="0">
                <a:latin typeface="Baskerville Old Face" pitchFamily="18" charset="0"/>
              </a:rPr>
              <a:t> se apertura </a:t>
            </a:r>
            <a:r>
              <a:rPr lang="es-VE" sz="1600" dirty="0">
                <a:latin typeface="Baskerville Old Face" pitchFamily="18" charset="0"/>
              </a:rPr>
              <a:t>Fundación Crystal con una visión de inclusión para la diversidad. </a:t>
            </a:r>
          </a:p>
        </p:txBody>
      </p:sp>
      <p:sp>
        <p:nvSpPr>
          <p:cNvPr id="24" name="23 Rectángulo redondeado"/>
          <p:cNvSpPr/>
          <p:nvPr/>
        </p:nvSpPr>
        <p:spPr>
          <a:xfrm>
            <a:off x="3969249" y="1000108"/>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Misión</a:t>
            </a:r>
            <a:endParaRPr lang="es-VE" sz="1600" dirty="0"/>
          </a:p>
        </p:txBody>
      </p:sp>
      <p:sp>
        <p:nvSpPr>
          <p:cNvPr id="25" name="24 Rectángulo redondeado"/>
          <p:cNvSpPr/>
          <p:nvPr/>
        </p:nvSpPr>
        <p:spPr>
          <a:xfrm>
            <a:off x="3600450" y="1428736"/>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Objetivos </a:t>
            </a:r>
            <a:endParaRPr lang="es-VE" sz="1600" dirty="0"/>
          </a:p>
        </p:txBody>
      </p:sp>
      <p:sp>
        <p:nvSpPr>
          <p:cNvPr id="30" name="29 Rectángulo redondeado"/>
          <p:cNvSpPr/>
          <p:nvPr/>
        </p:nvSpPr>
        <p:spPr>
          <a:xfrm>
            <a:off x="2743194" y="2285992"/>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Quienes somos?</a:t>
            </a:r>
            <a:endParaRPr lang="es-VE"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2"/>
            <a:ext cx="1766641" cy="1245063"/>
          </a:xfrm>
          <a:prstGeom prst="rect">
            <a:avLst/>
          </a:prstGeom>
          <a:noFill/>
        </p:spPr>
      </p:pic>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600054" y="1428736"/>
            <a:ext cx="6215106" cy="4071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VE" sz="1400" dirty="0" smtClean="0">
              <a:latin typeface="Baskerville Old Face" pitchFamily="18" charset="0"/>
            </a:endParaRPr>
          </a:p>
          <a:p>
            <a:pPr algn="just"/>
            <a:r>
              <a:rPr lang="es-VE" sz="1400" dirty="0">
                <a:latin typeface="Baskerville Old Face" pitchFamily="18" charset="0"/>
              </a:rPr>
              <a:t> </a:t>
            </a:r>
            <a:r>
              <a:rPr lang="es-VE" sz="1400" dirty="0" smtClean="0">
                <a:latin typeface="Baskerville Old Face" pitchFamily="18" charset="0"/>
              </a:rPr>
              <a:t>    Proporcionar </a:t>
            </a:r>
            <a:r>
              <a:rPr lang="es-VE" sz="1400" dirty="0">
                <a:latin typeface="Baskerville Old Face" pitchFamily="18" charset="0"/>
              </a:rPr>
              <a:t>atención especializada a niños, niñas y adolescentes con trastornos en el desarrollo o trastornos del espectro </a:t>
            </a:r>
            <a:r>
              <a:rPr lang="es-VE" sz="1400" dirty="0" smtClean="0">
                <a:latin typeface="Baskerville Old Face" pitchFamily="18" charset="0"/>
              </a:rPr>
              <a:t>autista, mediante </a:t>
            </a:r>
            <a:r>
              <a:rPr lang="es-VE" sz="1400" dirty="0">
                <a:latin typeface="Baskerville Old Face" pitchFamily="18" charset="0"/>
              </a:rPr>
              <a:t>terapias con distintos profesionales, las cuales se determinarán de acuerdo a las necesidades </a:t>
            </a:r>
            <a:r>
              <a:rPr lang="es-VE" sz="1400" dirty="0" smtClean="0">
                <a:latin typeface="Baskerville Old Face" pitchFamily="18" charset="0"/>
              </a:rPr>
              <a:t>particulares, </a:t>
            </a:r>
            <a:r>
              <a:rPr lang="es-VE" sz="1400" dirty="0">
                <a:latin typeface="Baskerville Old Face" pitchFamily="18" charset="0"/>
              </a:rPr>
              <a:t>siempre enfocados en un abordaje ecológico e integral,  Especialistas- Hogar- Colegio-Comunidad para obtener los mejores resultados. </a:t>
            </a:r>
          </a:p>
          <a:p>
            <a:pPr algn="just"/>
            <a:r>
              <a:rPr lang="es-VE" sz="1400" dirty="0">
                <a:latin typeface="Baskerville Old Face" pitchFamily="18" charset="0"/>
              </a:rPr>
              <a:t>Informar y educar a la comunidad sobre los trastornos en el desarrollo para así </a:t>
            </a:r>
            <a:r>
              <a:rPr lang="es-VE" sz="1400" dirty="0" smtClean="0">
                <a:latin typeface="Baskerville Old Face" pitchFamily="18" charset="0"/>
              </a:rPr>
              <a:t>sensibilizar al entorno familiar, escolar, comunidad para lograr una mayor y mejor inclusión del niño o adolescente. </a:t>
            </a:r>
            <a:endParaRPr lang="es-VE" sz="1400" dirty="0">
              <a:latin typeface="Baskerville Old Face" pitchFamily="18" charset="0"/>
            </a:endParaRPr>
          </a:p>
          <a:p>
            <a:pPr algn="just"/>
            <a:r>
              <a:rPr lang="es-VE" sz="1400" dirty="0" smtClean="0">
                <a:latin typeface="Baskerville Old Face" pitchFamily="18" charset="0"/>
              </a:rPr>
              <a:t>Brindar ayuda </a:t>
            </a:r>
            <a:r>
              <a:rPr lang="es-VE" sz="1400" dirty="0">
                <a:latin typeface="Baskerville Old Face" pitchFamily="18" charset="0"/>
              </a:rPr>
              <a:t>total o parcial para que los niños, niñas y adolescentes que lo requieran obtengan las terapias necesarias para su tratamiento.</a:t>
            </a:r>
          </a:p>
          <a:p>
            <a:pPr algn="just"/>
            <a:r>
              <a:rPr lang="es-VE" sz="1400" dirty="0">
                <a:latin typeface="Baskerville Old Face" pitchFamily="18" charset="0"/>
              </a:rPr>
              <a:t>Apoyar a través de distintas formaciones a los padres de los niños, niñas y adolescentes para la </a:t>
            </a:r>
            <a:r>
              <a:rPr lang="es-VE" sz="1400" dirty="0" smtClean="0">
                <a:latin typeface="Baskerville Old Face" pitchFamily="18" charset="0"/>
              </a:rPr>
              <a:t>aceptación y desarrollo del máximo potencial de su representado. </a:t>
            </a:r>
            <a:endParaRPr lang="es-VE" sz="1400" dirty="0">
              <a:latin typeface="Baskerville Old Face" pitchFamily="18" charset="0"/>
            </a:endParaRPr>
          </a:p>
          <a:p>
            <a:pPr algn="just"/>
            <a:r>
              <a:rPr lang="es-VE" sz="1400" dirty="0" smtClean="0">
                <a:latin typeface="Baskerville Old Face" pitchFamily="18" charset="0"/>
              </a:rPr>
              <a:t>Capacitar a </a:t>
            </a:r>
            <a:r>
              <a:rPr lang="es-VE" sz="1400" dirty="0">
                <a:latin typeface="Baskerville Old Face" pitchFamily="18" charset="0"/>
              </a:rPr>
              <a:t>docentes, especialistas y personas en general sobre los </a:t>
            </a:r>
            <a:r>
              <a:rPr lang="es-VE" sz="1400" dirty="0" smtClean="0">
                <a:latin typeface="Baskerville Old Face" pitchFamily="18" charset="0"/>
              </a:rPr>
              <a:t>trastornos </a:t>
            </a:r>
            <a:r>
              <a:rPr lang="es-VE" sz="1400" dirty="0">
                <a:latin typeface="Baskerville Old Face" pitchFamily="18" charset="0"/>
              </a:rPr>
              <a:t>en el desarrollo o trastornos del espectro </a:t>
            </a:r>
            <a:r>
              <a:rPr lang="es-VE" sz="1400" dirty="0" smtClean="0">
                <a:latin typeface="Baskerville Old Face" pitchFamily="18" charset="0"/>
              </a:rPr>
              <a:t>autista para </a:t>
            </a:r>
            <a:r>
              <a:rPr lang="es-VE" sz="1400" dirty="0">
                <a:latin typeface="Baskerville Old Face" pitchFamily="18" charset="0"/>
              </a:rPr>
              <a:t>que exista en el estado Monagas el relevo necesario, asegurando de esta manera la atención permanente y de calidad para los niños, niñas y </a:t>
            </a:r>
            <a:r>
              <a:rPr lang="es-VE" sz="1400" dirty="0" smtClean="0">
                <a:latin typeface="Baskerville Old Face" pitchFamily="18" charset="0"/>
              </a:rPr>
              <a:t>adolescentes con diversidad. </a:t>
            </a:r>
            <a:endParaRPr lang="es-VE" sz="1400" dirty="0">
              <a:latin typeface="Baskerville Old Face" pitchFamily="18" charset="0"/>
            </a:endParaRPr>
          </a:p>
          <a:p>
            <a:pPr algn="just"/>
            <a:r>
              <a:rPr lang="es-VE" sz="1400" dirty="0">
                <a:latin typeface="Baskerville Old Face" pitchFamily="18" charset="0"/>
              </a:rPr>
              <a:t> </a:t>
            </a:r>
          </a:p>
          <a:p>
            <a:pPr algn="just"/>
            <a:r>
              <a:rPr lang="es-VE" sz="1200" dirty="0">
                <a:latin typeface="Baskerville Old Face" pitchFamily="18" charset="0"/>
              </a:rPr>
              <a:t> </a:t>
            </a:r>
          </a:p>
        </p:txBody>
      </p:sp>
      <p:sp>
        <p:nvSpPr>
          <p:cNvPr id="24" name="23 Rectángulo redondeado"/>
          <p:cNvSpPr/>
          <p:nvPr/>
        </p:nvSpPr>
        <p:spPr>
          <a:xfrm>
            <a:off x="2457442" y="1142984"/>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Misión</a:t>
            </a:r>
            <a:endParaRPr lang="es-VE"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1" descr="Imagen CRYSTAL"/>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5049" y="214293"/>
            <a:ext cx="1695203" cy="1194716"/>
          </a:xfrm>
          <a:prstGeom prst="rect">
            <a:avLst/>
          </a:prstGeom>
          <a:noFill/>
        </p:spPr>
      </p:pic>
      <p:sp>
        <p:nvSpPr>
          <p:cNvPr id="21" name="20 Rectángulo redondeado"/>
          <p:cNvSpPr/>
          <p:nvPr/>
        </p:nvSpPr>
        <p:spPr>
          <a:xfrm>
            <a:off x="742930" y="5786454"/>
            <a:ext cx="57150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dirty="0" smtClean="0">
                <a:solidFill>
                  <a:srgbClr val="C00000"/>
                </a:solidFill>
              </a:rPr>
              <a:t>           Síguenos por: </a:t>
            </a:r>
            <a:endParaRPr lang="es-VE" dirty="0">
              <a:solidFill>
                <a:srgbClr val="C00000"/>
              </a:solidFill>
            </a:endParaRPr>
          </a:p>
        </p:txBody>
      </p:sp>
      <p:pic>
        <p:nvPicPr>
          <p:cNvPr id="2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0" y="5857892"/>
            <a:ext cx="357190" cy="14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3458" y="5857892"/>
            <a:ext cx="214314" cy="18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redondeado"/>
          <p:cNvSpPr/>
          <p:nvPr/>
        </p:nvSpPr>
        <p:spPr>
          <a:xfrm>
            <a:off x="671492" y="1357298"/>
            <a:ext cx="6072230" cy="4143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VE" sz="1200" dirty="0" smtClean="0"/>
              <a:t>     </a:t>
            </a:r>
            <a:r>
              <a:rPr lang="es-VE" sz="1200" dirty="0" smtClean="0">
                <a:latin typeface="Baskerville Old Face" pitchFamily="18" charset="0"/>
              </a:rPr>
              <a:t>Asesorar</a:t>
            </a:r>
            <a:r>
              <a:rPr lang="es-VE" sz="1200" dirty="0">
                <a:latin typeface="Baskerville Old Face" pitchFamily="18" charset="0"/>
              </a:rPr>
              <a:t>, orientar y ayudar psicológica, emocional, cognitiva, pedagógica y culturalmente a niños, niñas y adolescentes con trastornos en el desarrollo o trastornos del espectro </a:t>
            </a:r>
            <a:r>
              <a:rPr lang="es-VE" sz="1200" dirty="0" smtClean="0">
                <a:latin typeface="Baskerville Old Face" pitchFamily="18" charset="0"/>
              </a:rPr>
              <a:t>autista, </a:t>
            </a:r>
            <a:r>
              <a:rPr lang="es-VE" sz="1200" dirty="0">
                <a:latin typeface="Baskerville Old Face" pitchFamily="18" charset="0"/>
              </a:rPr>
              <a:t>para que puedan desarrollar todas sus habilidades y lograr su mayor potencial </a:t>
            </a:r>
            <a:r>
              <a:rPr lang="es-VE" sz="1200" dirty="0" smtClean="0">
                <a:latin typeface="Baskerville Old Face" pitchFamily="18" charset="0"/>
              </a:rPr>
              <a:t>e integrarse </a:t>
            </a:r>
            <a:r>
              <a:rPr lang="es-VE" sz="1200" dirty="0">
                <a:latin typeface="Baskerville Old Face" pitchFamily="18" charset="0"/>
              </a:rPr>
              <a:t>productivamente a la sociedad.  Para esto la fundación debe cohesionar un equipo multidisciplinario de especialistas que comprendan y entiendan a plenitud los </a:t>
            </a:r>
            <a:r>
              <a:rPr lang="es-VE" sz="1200" dirty="0" smtClean="0">
                <a:latin typeface="Baskerville Old Face" pitchFamily="18" charset="0"/>
              </a:rPr>
              <a:t>trastornos </a:t>
            </a:r>
            <a:r>
              <a:rPr lang="es-VE" sz="1200" dirty="0">
                <a:latin typeface="Baskerville Old Face" pitchFamily="18" charset="0"/>
              </a:rPr>
              <a:t>en el desarrollo o</a:t>
            </a:r>
            <a:r>
              <a:rPr lang="es-VE" sz="1200" dirty="0" smtClean="0">
                <a:latin typeface="Baskerville Old Face" pitchFamily="18" charset="0"/>
              </a:rPr>
              <a:t> </a:t>
            </a:r>
            <a:r>
              <a:rPr lang="es-VE" sz="1200" dirty="0">
                <a:latin typeface="Baskerville Old Face" pitchFamily="18" charset="0"/>
              </a:rPr>
              <a:t>trastornos del espectro </a:t>
            </a:r>
            <a:r>
              <a:rPr lang="es-VE" sz="1200" dirty="0" smtClean="0">
                <a:latin typeface="Baskerville Old Face" pitchFamily="18" charset="0"/>
              </a:rPr>
              <a:t>autista, </a:t>
            </a:r>
            <a:r>
              <a:rPr lang="es-VE" sz="1200" dirty="0">
                <a:latin typeface="Baskerville Old Face" pitchFamily="18" charset="0"/>
              </a:rPr>
              <a:t>quienes a su vez deben estar dispuestos a seguir preparándose en el área para colaborar con la capacitación de los especialistas de relevo. </a:t>
            </a:r>
            <a:endParaRPr lang="es-VE" sz="1200" dirty="0" smtClean="0">
              <a:latin typeface="Baskerville Old Face" pitchFamily="18" charset="0"/>
            </a:endParaRPr>
          </a:p>
          <a:p>
            <a:pPr algn="just"/>
            <a:r>
              <a:rPr lang="es-VE" sz="1200" dirty="0">
                <a:latin typeface="Baskerville Old Face" pitchFamily="18" charset="0"/>
              </a:rPr>
              <a:t> </a:t>
            </a:r>
            <a:r>
              <a:rPr lang="es-VE" sz="1200" dirty="0" smtClean="0">
                <a:latin typeface="Baskerville Old Face" pitchFamily="18" charset="0"/>
              </a:rPr>
              <a:t>    A </a:t>
            </a:r>
            <a:r>
              <a:rPr lang="es-VE" sz="1200" dirty="0">
                <a:latin typeface="Baskerville Old Face" pitchFamily="18" charset="0"/>
              </a:rPr>
              <a:t>los fines de cumplir con sus objetivos la fundación realizará campañas de concientización e información a través de charlas, conversatorios o talleres en preescolares y colegios regulares, tanto para detectar tempranamente algún trastorno en el desarrollo como para prevenir y apoyar adecuadamente a los niños, niñas y adolescentes con trastornos en el desarrollo o trastornos del espectro </a:t>
            </a:r>
            <a:r>
              <a:rPr lang="es-VE" sz="1200" dirty="0" smtClean="0">
                <a:latin typeface="Baskerville Old Face" pitchFamily="18" charset="0"/>
              </a:rPr>
              <a:t>autista; </a:t>
            </a:r>
            <a:r>
              <a:rPr lang="es-VE" sz="1200" dirty="0">
                <a:latin typeface="Baskerville Old Face" pitchFamily="18" charset="0"/>
              </a:rPr>
              <a:t>igualmente podrá promover acciones con distintos especialistas para un abordaje inmediato dirigido al diagnostico, evaluación y tratamiento para los niños, niñas y adolescentes con trastornos en el desarrollo o trastornos del espectro </a:t>
            </a:r>
            <a:r>
              <a:rPr lang="es-VE" sz="1200" dirty="0" smtClean="0">
                <a:latin typeface="Baskerville Old Face" pitchFamily="18" charset="0"/>
              </a:rPr>
              <a:t>autista; </a:t>
            </a:r>
            <a:r>
              <a:rPr lang="es-VE" sz="1200" dirty="0">
                <a:latin typeface="Baskerville Old Face" pitchFamily="18" charset="0"/>
              </a:rPr>
              <a:t>así como, brindarle a los padres, docentes y familiares formación a través de diplomados, talleres, charlas y conversatorios para la aceptación, apoyo conductual </a:t>
            </a:r>
            <a:r>
              <a:rPr lang="es-VE" sz="1200" dirty="0" smtClean="0">
                <a:latin typeface="Baskerville Old Face" pitchFamily="18" charset="0"/>
              </a:rPr>
              <a:t>y en general </a:t>
            </a:r>
            <a:r>
              <a:rPr lang="es-VE" sz="1200" dirty="0">
                <a:latin typeface="Baskerville Old Face" pitchFamily="18" charset="0"/>
              </a:rPr>
              <a:t>mejor inclusión de los niños, niñas y adolescentes con trastornos en el desarrollo o trastornos del espectro </a:t>
            </a:r>
            <a:r>
              <a:rPr lang="es-VE" sz="1200" dirty="0" smtClean="0">
                <a:latin typeface="Baskerville Old Face" pitchFamily="18" charset="0"/>
              </a:rPr>
              <a:t>autista.</a:t>
            </a:r>
            <a:endParaRPr lang="es-VE" sz="1200" dirty="0">
              <a:latin typeface="Baskerville Old Face" pitchFamily="18" charset="0"/>
            </a:endParaRPr>
          </a:p>
          <a:p>
            <a:pPr algn="just"/>
            <a:endParaRPr lang="es-VE" sz="1600" dirty="0">
              <a:latin typeface="Baskerville Old Face" pitchFamily="18" charset="0"/>
            </a:endParaRPr>
          </a:p>
        </p:txBody>
      </p:sp>
      <p:sp>
        <p:nvSpPr>
          <p:cNvPr id="25" name="24 Rectángulo redondeado"/>
          <p:cNvSpPr/>
          <p:nvPr/>
        </p:nvSpPr>
        <p:spPr>
          <a:xfrm>
            <a:off x="2600318" y="1071546"/>
            <a:ext cx="2345845"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solidFill>
                  <a:schemeClr val="accent1">
                    <a:lumMod val="50000"/>
                  </a:schemeClr>
                </a:solidFill>
                <a:latin typeface="Baskerville Old Face" pitchFamily="18" charset="0"/>
              </a:rPr>
              <a:t>Objetivos </a:t>
            </a:r>
            <a:endParaRPr lang="es-VE" sz="16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3698</Words>
  <Application>Microsoft Office PowerPoint</Application>
  <PresentationFormat>Personalizado</PresentationFormat>
  <Paragraphs>239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Quienes somos?</dc:title>
  <dc:creator>JUAN SILVA</dc:creator>
  <cp:lastModifiedBy>ORTIZ JOSE</cp:lastModifiedBy>
  <cp:revision>43</cp:revision>
  <dcterms:created xsi:type="dcterms:W3CDTF">2018-03-05T12:52:42Z</dcterms:created>
  <dcterms:modified xsi:type="dcterms:W3CDTF">2018-03-16T14:45:58Z</dcterms:modified>
</cp:coreProperties>
</file>