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62" r:id="rId10"/>
    <p:sldId id="291" r:id="rId11"/>
    <p:sldId id="265" r:id="rId12"/>
    <p:sldId id="264" r:id="rId13"/>
    <p:sldId id="263" r:id="rId14"/>
    <p:sldId id="266" r:id="rId15"/>
    <p:sldId id="267" r:id="rId16"/>
    <p:sldId id="273" r:id="rId17"/>
    <p:sldId id="295" r:id="rId18"/>
    <p:sldId id="296" r:id="rId19"/>
    <p:sldId id="297" r:id="rId20"/>
    <p:sldId id="274" r:id="rId21"/>
    <p:sldId id="275" r:id="rId22"/>
    <p:sldId id="292" r:id="rId23"/>
    <p:sldId id="293" r:id="rId24"/>
    <p:sldId id="294" r:id="rId25"/>
    <p:sldId id="289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9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0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1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FA8667-4D50-40A8-A204-54E61ACF2CF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A3D588-BFC7-4BBB-B95B-8008BD58B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956" y="483369"/>
            <a:ext cx="8825658" cy="2677648"/>
          </a:xfrm>
        </p:spPr>
        <p:txBody>
          <a:bodyPr/>
          <a:lstStyle/>
          <a:p>
            <a:pPr algn="ctr"/>
            <a:r>
              <a:rPr lang="en-US" dirty="0" err="1" smtClean="0"/>
              <a:t>Seminario</a:t>
            </a:r>
            <a:r>
              <a:rPr lang="en-US" dirty="0" smtClean="0"/>
              <a:t> 4:</a:t>
            </a:r>
            <a:br>
              <a:rPr lang="en-US" dirty="0" smtClean="0"/>
            </a:br>
            <a:r>
              <a:rPr lang="en-US" dirty="0" smtClean="0"/>
              <a:t> C++11, C++14 y C++17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956" y="3835271"/>
            <a:ext cx="8825658" cy="861420"/>
          </a:xfrm>
        </p:spPr>
        <p:txBody>
          <a:bodyPr/>
          <a:lstStyle/>
          <a:p>
            <a:pPr algn="ctr"/>
            <a:r>
              <a:rPr lang="en-US" dirty="0" smtClean="0"/>
              <a:t>Template Metaprogramming, </a:t>
            </a:r>
            <a:r>
              <a:rPr lang="en-US" dirty="0"/>
              <a:t>SFINAE, </a:t>
            </a:r>
            <a:r>
              <a:rPr lang="en-US" dirty="0" err="1"/>
              <a:t>constexpr</a:t>
            </a:r>
            <a:r>
              <a:rPr lang="en-US" dirty="0"/>
              <a:t>,…,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¿Qu</a:t>
            </a:r>
            <a:r>
              <a:rPr lang="es-CU" dirty="0" smtClean="0"/>
              <a:t>é es LiteralType?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U" sz="2000" dirty="0" smtClean="0"/>
              <a:t>Estos son los tipos que pueden tener las variables </a:t>
            </a:r>
            <a:r>
              <a:rPr lang="es-CU" sz="2000" i="1" dirty="0" smtClean="0"/>
              <a:t>constexpr</a:t>
            </a:r>
            <a:r>
              <a:rPr lang="es-CU" sz="2000" dirty="0" smtClean="0"/>
              <a:t> y los cuales pueden ser construidos, manipulados y retornados por funciones </a:t>
            </a:r>
            <a:r>
              <a:rPr lang="es-CU" sz="2000" i="1" dirty="0" smtClean="0"/>
              <a:t>constexpr</a:t>
            </a:r>
            <a:r>
              <a:rPr lang="es-CU" sz="2000" dirty="0" smtClean="0"/>
              <a:t>. </a:t>
            </a:r>
            <a:r>
              <a:rPr lang="en-US" sz="2000" dirty="0" smtClean="0"/>
              <a:t>Los </a:t>
            </a:r>
            <a:r>
              <a:rPr lang="en-US" sz="2000" dirty="0" err="1" smtClean="0"/>
              <a:t>principales</a:t>
            </a:r>
            <a:r>
              <a:rPr lang="en-US" sz="2000" dirty="0" smtClean="0"/>
              <a:t> </a:t>
            </a:r>
            <a:r>
              <a:rPr lang="en-US" sz="2000" dirty="0" err="1" smtClean="0"/>
              <a:t>serían</a:t>
            </a:r>
            <a:r>
              <a:rPr lang="en-US" sz="2000" dirty="0" smtClean="0"/>
              <a:t>:</a:t>
            </a:r>
            <a:endParaRPr lang="es-CU" sz="2000" dirty="0" smtClean="0"/>
          </a:p>
          <a:p>
            <a:r>
              <a:rPr lang="en-US" sz="2000" dirty="0" smtClean="0"/>
              <a:t>T</a:t>
            </a:r>
            <a:r>
              <a:rPr lang="es-CU" sz="2000" dirty="0" smtClean="0"/>
              <a:t>ipos escalares y tipos por referencia.</a:t>
            </a:r>
          </a:p>
          <a:p>
            <a:r>
              <a:rPr lang="es-CU" sz="2000" dirty="0" smtClean="0"/>
              <a:t>Un array de tipo literal</a:t>
            </a:r>
          </a:p>
          <a:p>
            <a:r>
              <a:rPr lang="en-US" sz="2000" dirty="0" smtClean="0"/>
              <a:t>V</a:t>
            </a:r>
            <a:r>
              <a:rPr lang="es-CU" sz="2000" dirty="0" smtClean="0"/>
              <a:t>oid</a:t>
            </a:r>
          </a:p>
          <a:p>
            <a:r>
              <a:rPr lang="en-US" sz="2000" dirty="0" smtClean="0"/>
              <a:t>U</a:t>
            </a:r>
            <a:r>
              <a:rPr lang="es-CU" sz="2000" dirty="0" smtClean="0"/>
              <a:t>na clase con un destructor trivial (</a:t>
            </a:r>
            <a:r>
              <a:rPr lang="es-CU" sz="2000" i="1" dirty="0" smtClean="0"/>
              <a:t>contexpr</a:t>
            </a:r>
            <a:r>
              <a:rPr lang="es-CU" sz="2000" dirty="0" smtClean="0"/>
              <a:t> desde C++20) y que, o bien es o un tipo agregado, o tiene al menos un constructor  </a:t>
            </a:r>
            <a:r>
              <a:rPr lang="es-CU" sz="2000" i="1" dirty="0" smtClean="0"/>
              <a:t>constexpr</a:t>
            </a:r>
            <a:r>
              <a:rPr lang="es-CU" sz="2000" dirty="0" smtClean="0"/>
              <a:t> el cual no es un constructor de copia ni de movimiento.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7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 smtClean="0"/>
              <a:t> Constexpr vs Inline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613891"/>
            <a:ext cx="8825659" cy="340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Ambas funciones se utilizan para mejorar el rendimiento del código. Una función o constructor </a:t>
            </a:r>
            <a:r>
              <a:rPr lang="es-ES" sz="2000" i="1" dirty="0" err="1" smtClean="0"/>
              <a:t>constexpr</a:t>
            </a:r>
            <a:r>
              <a:rPr lang="es-ES" sz="2000" dirty="0" smtClean="0"/>
              <a:t> es implícitamente </a:t>
            </a:r>
            <a:r>
              <a:rPr lang="es-ES" sz="2000" i="1" dirty="0" err="1" smtClean="0"/>
              <a:t>inline</a:t>
            </a:r>
            <a:r>
              <a:rPr lang="es-ES" sz="2000" dirty="0" smtClean="0"/>
              <a:t>. Recordemos que las funciones </a:t>
            </a:r>
            <a:r>
              <a:rPr lang="es-ES" sz="2000" i="1" dirty="0" err="1" smtClean="0"/>
              <a:t>inline</a:t>
            </a:r>
            <a:r>
              <a:rPr lang="es-ES" sz="2000" i="1" dirty="0" smtClean="0"/>
              <a:t> </a:t>
            </a:r>
            <a:r>
              <a:rPr lang="es-ES" sz="2000" dirty="0" smtClean="0"/>
              <a:t>son evaluadas siempre en tiempo de ejecución, sin embargo, las funciones </a:t>
            </a:r>
            <a:r>
              <a:rPr lang="es-ES" sz="2000" i="1" dirty="0" err="1" smtClean="0"/>
              <a:t>constexpr</a:t>
            </a:r>
            <a:r>
              <a:rPr lang="es-ES" sz="2000" i="1" dirty="0" smtClean="0"/>
              <a:t> </a:t>
            </a:r>
            <a:r>
              <a:rPr lang="es-ES" sz="2000" dirty="0" smtClean="0"/>
              <a:t>se evalúan en tiempo de compilación. El compilador, sin embargo, sigue las mismas reglas para ambos tipos de funciones. Nótese que </a:t>
            </a:r>
            <a:r>
              <a:rPr lang="es-ES" sz="2000" i="1" dirty="0" err="1" smtClean="0"/>
              <a:t>constexpr</a:t>
            </a:r>
            <a:r>
              <a:rPr lang="es-ES" sz="2000" dirty="0" smtClean="0"/>
              <a:t> </a:t>
            </a:r>
            <a:r>
              <a:rPr lang="es-ES" sz="2000" u="sng" dirty="0" smtClean="0"/>
              <a:t>no</a:t>
            </a:r>
            <a:r>
              <a:rPr lang="es-ES" sz="2000" dirty="0" smtClean="0"/>
              <a:t> implica </a:t>
            </a:r>
            <a:r>
              <a:rPr lang="es-ES" sz="2000" i="1" dirty="0" err="1" smtClean="0"/>
              <a:t>inline</a:t>
            </a:r>
            <a:r>
              <a:rPr lang="es-ES" sz="2000" dirty="0" smtClean="0"/>
              <a:t> para variables no estáticas (comparando con las variables </a:t>
            </a:r>
            <a:r>
              <a:rPr lang="es-ES" sz="2000" i="1" dirty="0" err="1" smtClean="0"/>
              <a:t>inline</a:t>
            </a:r>
            <a:r>
              <a:rPr lang="es-ES" sz="2000" dirty="0" smtClean="0"/>
              <a:t> de C++ 17). 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 smtClean="0"/>
              <a:t>Ejemplos del uso de una función </a:t>
            </a:r>
            <a:r>
              <a:rPr lang="es-CU" i="1" dirty="0" smtClean="0"/>
              <a:t>constexpr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67" y="4464898"/>
            <a:ext cx="76581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42" y="2775585"/>
            <a:ext cx="7667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/>
              <a:t>Restricciones </a:t>
            </a:r>
            <a:r>
              <a:rPr lang="es-CU" dirty="0" smtClean="0"/>
              <a:t>de una variable </a:t>
            </a:r>
            <a:r>
              <a:rPr lang="es-CU" i="1" dirty="0"/>
              <a:t>constexpr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80427"/>
          </a:xfrm>
        </p:spPr>
        <p:txBody>
          <a:bodyPr>
            <a:normAutofit/>
          </a:bodyPr>
          <a:lstStyle/>
          <a:p>
            <a:r>
              <a:rPr lang="es-CU" sz="2000" dirty="0" smtClean="0"/>
              <a:t>Su tipo debe ser </a:t>
            </a:r>
            <a:r>
              <a:rPr lang="es-CU" sz="2000" i="1" u="sng" dirty="0" smtClean="0"/>
              <a:t>LiteralType</a:t>
            </a:r>
          </a:p>
          <a:p>
            <a:r>
              <a:rPr lang="es-CU" sz="2000" dirty="0" smtClean="0"/>
              <a:t>Debe ser inicializada inmediatamente y la expresión completa de su inicialización debe ser una expresión constante.</a:t>
            </a:r>
          </a:p>
          <a:p>
            <a:r>
              <a:rPr lang="es-CU" sz="2000" dirty="0" smtClean="0"/>
              <a:t>Su destructor debe ser constante. Esto implica que si el tipo de variable requiere un destructor específico (como por ejemplo para una clase o array) este será constexpr también y de lo contrario será el destructor por defecto, el cual es constante.</a:t>
            </a:r>
          </a:p>
          <a:p>
            <a:endParaRPr lang="en-US" sz="2000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 smtClean="0"/>
              <a:t> Constexpr vs Const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613891"/>
            <a:ext cx="8977337" cy="340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Tienen propósitos diferentes ya que </a:t>
            </a:r>
            <a:r>
              <a:rPr lang="es-ES" sz="2000" i="1" dirty="0" err="1" smtClean="0"/>
              <a:t>constexpr</a:t>
            </a:r>
            <a:r>
              <a:rPr lang="es-ES" sz="2000" dirty="0" smtClean="0"/>
              <a:t> es usado principalmente para optimizar el código mientras que </a:t>
            </a:r>
            <a:r>
              <a:rPr lang="es-ES" sz="2000" i="1" dirty="0" err="1" smtClean="0"/>
              <a:t>const</a:t>
            </a:r>
            <a:r>
              <a:rPr lang="es-ES" sz="2000" dirty="0"/>
              <a:t> </a:t>
            </a:r>
            <a:r>
              <a:rPr lang="es-ES" sz="2000" dirty="0" smtClean="0"/>
              <a:t>se usa para objetos </a:t>
            </a:r>
            <a:r>
              <a:rPr lang="es-ES" sz="2000" i="1" dirty="0" err="1" smtClean="0"/>
              <a:t>const</a:t>
            </a:r>
            <a:r>
              <a:rPr lang="es-ES" sz="2000" i="1" dirty="0" smtClean="0"/>
              <a:t> </a:t>
            </a:r>
            <a:r>
              <a:rPr lang="es-ES" sz="2000" dirty="0" smtClean="0"/>
              <a:t>prácticos como </a:t>
            </a:r>
            <a:r>
              <a:rPr lang="es-ES" sz="2000" i="1" dirty="0" smtClean="0"/>
              <a:t>Pi</a:t>
            </a:r>
            <a:r>
              <a:rPr lang="es-ES" sz="2000" dirty="0" smtClean="0"/>
              <a:t>. Ambos pueden ser aplicados a los miembros de un método. </a:t>
            </a:r>
            <a:r>
              <a:rPr lang="es-ES" sz="2000" i="1" dirty="0" err="1" smtClean="0"/>
              <a:t>Const</a:t>
            </a:r>
            <a:r>
              <a:rPr lang="es-ES" sz="2000" dirty="0" smtClean="0"/>
              <a:t> se usa fundamentalmente para asegurarse que </a:t>
            </a:r>
            <a:r>
              <a:rPr lang="es-ES" sz="2000" dirty="0" err="1" smtClean="0"/>
              <a:t>que</a:t>
            </a:r>
            <a:r>
              <a:rPr lang="es-ES" sz="2000" dirty="0" smtClean="0"/>
              <a:t> no halla cambios accidentales (ni intencionales)dentro del método. </a:t>
            </a:r>
            <a:r>
              <a:rPr lang="es-ES" sz="2000" i="1" dirty="0" err="1" smtClean="0"/>
              <a:t>Constexpr</a:t>
            </a:r>
            <a:r>
              <a:rPr lang="es-ES" sz="2000" dirty="0" smtClean="0"/>
              <a:t> se emplea con la idea de computar las expresiones en tiempo de compilación para mejorar la velocidad de ejecución del código. 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 smtClean="0"/>
              <a:t>Ejemplo del uso de </a:t>
            </a:r>
            <a:r>
              <a:rPr lang="es-CU" i="1" dirty="0" smtClean="0"/>
              <a:t>constexpr </a:t>
            </a:r>
            <a:r>
              <a:rPr lang="es-CU" dirty="0" smtClean="0"/>
              <a:t>en constructores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42" y="2810596"/>
            <a:ext cx="7667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 smtClean="0"/>
              <a:t>Una función constexpr usando el constructor anterior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80" y="2590033"/>
            <a:ext cx="7628359" cy="35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 smtClean="0"/>
              <a:t>Hablemos de SFINAE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954" y="2613891"/>
            <a:ext cx="8825659" cy="340591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ES" sz="8000" u="sng" dirty="0" smtClean="0"/>
              <a:t>SFINAE</a:t>
            </a:r>
            <a:r>
              <a:rPr lang="es-ES" sz="8000" dirty="0" smtClean="0"/>
              <a:t>, siglas en inglés para “</a:t>
            </a:r>
            <a:r>
              <a:rPr lang="en-US" sz="8000" dirty="0" smtClean="0"/>
              <a:t>Substitution </a:t>
            </a:r>
            <a:r>
              <a:rPr lang="en-US" sz="8000" dirty="0"/>
              <a:t>Failure Is Not An </a:t>
            </a:r>
            <a:r>
              <a:rPr lang="en-US" sz="8000" dirty="0" smtClean="0"/>
              <a:t>Error“. El </a:t>
            </a:r>
            <a:r>
              <a:rPr lang="en-US" sz="8000" dirty="0" err="1" smtClean="0"/>
              <a:t>término</a:t>
            </a:r>
            <a:r>
              <a:rPr lang="en-US" sz="8000" dirty="0" smtClean="0"/>
              <a:t> </a:t>
            </a:r>
            <a:r>
              <a:rPr lang="en-US" sz="8000" dirty="0" err="1" smtClean="0"/>
              <a:t>es</a:t>
            </a:r>
            <a:r>
              <a:rPr lang="en-US" sz="8000" dirty="0" smtClean="0"/>
              <a:t> </a:t>
            </a:r>
            <a:r>
              <a:rPr lang="en-US" sz="8000" dirty="0" err="1" smtClean="0"/>
              <a:t>usado</a:t>
            </a:r>
            <a:r>
              <a:rPr lang="en-US" sz="8000" dirty="0" smtClean="0"/>
              <a:t> </a:t>
            </a:r>
            <a:r>
              <a:rPr lang="en-US" sz="8000" dirty="0" err="1" smtClean="0"/>
              <a:t>en</a:t>
            </a:r>
            <a:r>
              <a:rPr lang="en-US" sz="8000" dirty="0" smtClean="0"/>
              <a:t> C++ para </a:t>
            </a:r>
            <a:r>
              <a:rPr lang="en-US" sz="8000" dirty="0" err="1" smtClean="0"/>
              <a:t>referirse</a:t>
            </a:r>
            <a:r>
              <a:rPr lang="en-US" sz="8000" dirty="0" smtClean="0"/>
              <a:t> a </a:t>
            </a:r>
            <a:r>
              <a:rPr lang="en-US" sz="8000" dirty="0" err="1" smtClean="0"/>
              <a:t>una</a:t>
            </a:r>
            <a:r>
              <a:rPr lang="en-US" sz="8000" dirty="0" smtClean="0"/>
              <a:t> </a:t>
            </a:r>
            <a:r>
              <a:rPr lang="en-US" sz="8000" dirty="0" err="1" smtClean="0"/>
              <a:t>situación</a:t>
            </a:r>
            <a:r>
              <a:rPr lang="en-US" sz="8000" dirty="0" smtClean="0"/>
              <a:t> </a:t>
            </a:r>
            <a:r>
              <a:rPr lang="en-US" sz="8000" dirty="0" err="1" smtClean="0"/>
              <a:t>donde</a:t>
            </a:r>
            <a:r>
              <a:rPr lang="en-US" sz="8000" dirty="0" smtClean="0"/>
              <a:t> </a:t>
            </a:r>
            <a:r>
              <a:rPr lang="en-US" sz="8000" dirty="0" err="1" smtClean="0"/>
              <a:t>una</a:t>
            </a:r>
            <a:r>
              <a:rPr lang="en-US" sz="8000" dirty="0" smtClean="0"/>
              <a:t> </a:t>
            </a:r>
            <a:r>
              <a:rPr lang="en-US" sz="8000" dirty="0" err="1" smtClean="0"/>
              <a:t>sustitución</a:t>
            </a:r>
            <a:r>
              <a:rPr lang="en-US" sz="8000" dirty="0" smtClean="0"/>
              <a:t> </a:t>
            </a:r>
            <a:r>
              <a:rPr lang="en-US" sz="8000" dirty="0" err="1" smtClean="0"/>
              <a:t>indebida</a:t>
            </a:r>
            <a:r>
              <a:rPr lang="en-US" sz="8000" dirty="0" smtClean="0"/>
              <a:t> de </a:t>
            </a:r>
            <a:r>
              <a:rPr lang="en-US" sz="8000" dirty="0" err="1" smtClean="0"/>
              <a:t>los</a:t>
            </a:r>
            <a:r>
              <a:rPr lang="en-US" sz="8000" dirty="0" smtClean="0"/>
              <a:t> </a:t>
            </a:r>
            <a:r>
              <a:rPr lang="en-US" sz="8000" dirty="0" err="1" smtClean="0"/>
              <a:t>parámetros</a:t>
            </a:r>
            <a:r>
              <a:rPr lang="en-US" sz="8000" dirty="0" smtClean="0"/>
              <a:t> de un template no </a:t>
            </a:r>
            <a:r>
              <a:rPr lang="en-US" sz="8000" dirty="0" err="1" smtClean="0"/>
              <a:t>es</a:t>
            </a:r>
            <a:r>
              <a:rPr lang="en-US" sz="8000" dirty="0" smtClean="0"/>
              <a:t> un error </a:t>
            </a:r>
            <a:r>
              <a:rPr lang="en-US" sz="8000" dirty="0" err="1" smtClean="0"/>
              <a:t>en</a:t>
            </a:r>
            <a:r>
              <a:rPr lang="en-US" sz="8000" dirty="0" smtClean="0"/>
              <a:t> </a:t>
            </a:r>
            <a:r>
              <a:rPr lang="en-US" sz="8000" dirty="0" err="1" smtClean="0"/>
              <a:t>si</a:t>
            </a:r>
            <a:r>
              <a:rPr lang="en-US" sz="8000" dirty="0" smtClean="0"/>
              <a:t>. Como </a:t>
            </a:r>
            <a:r>
              <a:rPr lang="en-US" sz="8000" dirty="0" err="1" smtClean="0"/>
              <a:t>tal</a:t>
            </a:r>
            <a:r>
              <a:rPr lang="en-US" sz="8000" dirty="0" smtClean="0"/>
              <a:t> el </a:t>
            </a:r>
            <a:r>
              <a:rPr lang="en-US" sz="8000" dirty="0" err="1" smtClean="0"/>
              <a:t>compilador</a:t>
            </a:r>
            <a:r>
              <a:rPr lang="en-US" sz="8000" dirty="0" smtClean="0"/>
              <a:t> </a:t>
            </a:r>
            <a:r>
              <a:rPr lang="en-US" sz="8000" dirty="0" err="1" smtClean="0"/>
              <a:t>sigue</a:t>
            </a:r>
            <a:r>
              <a:rPr lang="en-US" sz="8000" dirty="0" smtClean="0"/>
              <a:t> </a:t>
            </a:r>
            <a:r>
              <a:rPr lang="en-US" sz="8000" dirty="0" err="1" smtClean="0"/>
              <a:t>esta</a:t>
            </a:r>
            <a:r>
              <a:rPr lang="en-US" sz="8000" dirty="0" smtClean="0"/>
              <a:t> </a:t>
            </a:r>
            <a:r>
              <a:rPr lang="en-US" sz="8000" dirty="0" err="1" smtClean="0"/>
              <a:t>regla</a:t>
            </a:r>
            <a:r>
              <a:rPr lang="en-US" sz="8000" dirty="0"/>
              <a:t> </a:t>
            </a:r>
            <a:r>
              <a:rPr lang="es-ES" sz="8000" dirty="0" smtClean="0"/>
              <a:t>para </a:t>
            </a:r>
            <a:r>
              <a:rPr lang="es-ES" sz="8000" dirty="0"/>
              <a:t>lidiar con las sobrecargas que pueda tener un </a:t>
            </a:r>
            <a:r>
              <a:rPr lang="es-ES" sz="8000" dirty="0" err="1"/>
              <a:t>template</a:t>
            </a:r>
            <a:r>
              <a:rPr lang="es-ES" sz="8000" dirty="0"/>
              <a:t> determinado puesto que estas sobrecargas se instancian con parámetros distintos y el compilador </a:t>
            </a:r>
            <a:r>
              <a:rPr lang="es-ES" sz="8000" dirty="0" smtClean="0"/>
              <a:t>puede sustituir erróneamente </a:t>
            </a:r>
            <a:r>
              <a:rPr lang="es-ES" sz="8000" dirty="0"/>
              <a:t>los </a:t>
            </a:r>
            <a:r>
              <a:rPr lang="es-ES" sz="8000" dirty="0" smtClean="0"/>
              <a:t>parámetros. </a:t>
            </a:r>
            <a:r>
              <a:rPr lang="es-ES" sz="8000" dirty="0"/>
              <a:t>Esto genera un error, pero el </a:t>
            </a:r>
            <a:r>
              <a:rPr lang="es-ES" sz="8000" dirty="0" smtClean="0"/>
              <a:t>uso </a:t>
            </a:r>
            <a:r>
              <a:rPr lang="es-ES" sz="8000" dirty="0"/>
              <a:t>de esta regla le permite al </a:t>
            </a:r>
            <a:r>
              <a:rPr lang="es-ES" sz="8000" dirty="0" smtClean="0"/>
              <a:t>compilador avanzar </a:t>
            </a:r>
            <a:r>
              <a:rPr lang="es-ES" sz="8000" dirty="0"/>
              <a:t>hacia la próxima sobrecarga </a:t>
            </a:r>
            <a:r>
              <a:rPr lang="es-ES" sz="8000" dirty="0" smtClean="0"/>
              <a:t>sin detenerse y </a:t>
            </a:r>
            <a:r>
              <a:rPr lang="es-ES" sz="8000" dirty="0"/>
              <a:t>descartar la anterior dado que ésta </a:t>
            </a:r>
            <a:r>
              <a:rPr lang="es-ES" sz="8000" dirty="0" smtClean="0"/>
              <a:t>no era </a:t>
            </a:r>
            <a:r>
              <a:rPr lang="es-ES" sz="8000" dirty="0"/>
              <a:t>inválida para los parámetros que se </a:t>
            </a:r>
            <a:r>
              <a:rPr lang="es-ES" sz="8000" dirty="0" smtClean="0"/>
              <a:t>tienen.</a:t>
            </a:r>
            <a:endParaRPr lang="es-ES" sz="8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s-ES" sz="2000" dirty="0" smtClean="0"/>
              <a:t>”</a:t>
            </a:r>
            <a:endParaRPr lang="en-US" sz="2000" u="sng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Ejemplo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de SFINAE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92" y="2370772"/>
            <a:ext cx="76104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Ejemplo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de SFINAE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17" y="2372735"/>
            <a:ext cx="7639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metaprogramación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Según la definición que nos brinda Wikipedia tenemos que:</a:t>
            </a:r>
          </a:p>
          <a:p>
            <a:pPr marL="0" indent="0">
              <a:buNone/>
            </a:pPr>
            <a:r>
              <a:rPr lang="es-ES" sz="2000" dirty="0" smtClean="0"/>
              <a:t>“La </a:t>
            </a:r>
            <a:r>
              <a:rPr lang="es-ES" sz="2000" dirty="0"/>
              <a:t>meta-programación consiste en escribir programas que escriben o manipulan otros programas (o a sí mismos) como datos, o que hacen en tiempo de compilación parte del trabajo que, de otra forma, se haría en tiempo de ejecución. Esto permite al programador ahorrar tiempo en la producción de código</a:t>
            </a:r>
            <a:r>
              <a:rPr lang="es-ES" sz="2000" dirty="0" smtClean="0"/>
              <a:t>.”</a:t>
            </a:r>
          </a:p>
          <a:p>
            <a:pPr marL="0" indent="0">
              <a:buNone/>
            </a:pPr>
            <a:r>
              <a:rPr lang="es-ES" sz="2000" dirty="0" smtClean="0"/>
              <a:t>Una definición más concisa de la idea de la </a:t>
            </a:r>
            <a:r>
              <a:rPr lang="es-ES" sz="2000" dirty="0" err="1" smtClean="0"/>
              <a:t>metaprogramación</a:t>
            </a:r>
            <a:r>
              <a:rPr lang="es-ES" sz="2000" dirty="0" smtClean="0"/>
              <a:t> sería:</a:t>
            </a:r>
          </a:p>
          <a:p>
            <a:pPr marL="0" indent="0">
              <a:buNone/>
            </a:pPr>
            <a:r>
              <a:rPr lang="en-US" sz="2000" dirty="0" smtClean="0"/>
              <a:t>“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habilidad</a:t>
            </a:r>
            <a:r>
              <a:rPr lang="en-US" sz="2000" dirty="0"/>
              <a:t> de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 para </a:t>
            </a:r>
            <a:r>
              <a:rPr lang="en-US" sz="2000" dirty="0" err="1"/>
              <a:t>generar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”</a:t>
            </a:r>
            <a:r>
              <a:rPr lang="es-E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49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Caracter</a:t>
            </a:r>
            <a:r>
              <a:rPr lang="es-CU" dirty="0" smtClean="0"/>
              <a:t>ísticas nuevas de C++17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U" sz="2000" dirty="0" smtClean="0"/>
              <a:t>T</a:t>
            </a:r>
            <a:r>
              <a:rPr lang="en-US" sz="2000" dirty="0" err="1"/>
              <a:t>emplate</a:t>
            </a:r>
            <a:r>
              <a:rPr lang="en-US" sz="2000" dirty="0"/>
              <a:t> argument deduction for class </a:t>
            </a:r>
            <a:r>
              <a:rPr lang="en-US" sz="2000" dirty="0" smtClean="0"/>
              <a:t>templates.</a:t>
            </a:r>
            <a:endParaRPr lang="en-US" sz="2000" dirty="0"/>
          </a:p>
          <a:p>
            <a:r>
              <a:rPr lang="es-CU" sz="2000" dirty="0" smtClean="0"/>
              <a:t>Instrucciones </a:t>
            </a:r>
            <a:r>
              <a:rPr lang="en-US" sz="2000" dirty="0"/>
              <a:t>"if (</a:t>
            </a:r>
            <a:r>
              <a:rPr lang="en-US" sz="2000" dirty="0" err="1"/>
              <a:t>init</a:t>
            </a:r>
            <a:r>
              <a:rPr lang="en-US" sz="2000" dirty="0"/>
              <a:t>; condition)" y "switch(</a:t>
            </a:r>
            <a:r>
              <a:rPr lang="en-US" sz="2000" dirty="0" err="1"/>
              <a:t>init</a:t>
            </a:r>
            <a:r>
              <a:rPr lang="en-US" sz="2000" dirty="0"/>
              <a:t>; condition)".</a:t>
            </a:r>
          </a:p>
          <a:p>
            <a:r>
              <a:rPr lang="en-US" sz="2000" dirty="0"/>
              <a:t>C</a:t>
            </a:r>
            <a:r>
              <a:rPr lang="es-CU" sz="2000" dirty="0"/>
              <a:t>onstexpr </a:t>
            </a:r>
            <a:r>
              <a:rPr lang="es-CU" sz="2000" dirty="0" smtClean="0"/>
              <a:t>if.</a:t>
            </a:r>
            <a:endParaRPr lang="es-CU" sz="2000" dirty="0"/>
          </a:p>
          <a:p>
            <a:r>
              <a:rPr lang="es-CU" sz="2000" dirty="0"/>
              <a:t>Constexpr </a:t>
            </a:r>
            <a:r>
              <a:rPr lang="es-CU" sz="2000" dirty="0" smtClean="0"/>
              <a:t>lambda</a:t>
            </a:r>
          </a:p>
          <a:p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351298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2800" dirty="0" err="1" smtClean="0"/>
              <a:t>Class</a:t>
            </a:r>
            <a:r>
              <a:rPr lang="es-MX" sz="2800" dirty="0" smtClean="0"/>
              <a:t> </a:t>
            </a:r>
            <a:r>
              <a:rPr lang="es-MX" sz="2800" dirty="0" err="1" smtClean="0"/>
              <a:t>Template</a:t>
            </a:r>
            <a:r>
              <a:rPr lang="es-MX" sz="2800" dirty="0" smtClean="0"/>
              <a:t> </a:t>
            </a:r>
            <a:r>
              <a:rPr lang="es-MX" sz="2800" dirty="0" err="1" smtClean="0"/>
              <a:t>Argument</a:t>
            </a:r>
            <a:r>
              <a:rPr lang="es-MX" sz="2800" dirty="0" smtClean="0"/>
              <a:t> </a:t>
            </a:r>
            <a:r>
              <a:rPr lang="es-MX" sz="2800" dirty="0" err="1" smtClean="0"/>
              <a:t>Deduction</a:t>
            </a:r>
            <a:r>
              <a:rPr lang="en-US" sz="2800" dirty="0" smtClean="0"/>
              <a:t>(CTAD)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C++ a</a:t>
            </a:r>
            <a:r>
              <a:rPr lang="es-CU" sz="2000" dirty="0" smtClean="0"/>
              <a:t>ñade una nueva funcionalidad para deducir los tipos de los argumentos en una instancia de un template</a:t>
            </a:r>
            <a:r>
              <a:rPr lang="en-US" sz="2000" dirty="0" smtClean="0"/>
              <a:t> de </a:t>
            </a:r>
            <a:r>
              <a:rPr lang="en-US" sz="2000" dirty="0" err="1" smtClean="0"/>
              <a:t>clases</a:t>
            </a:r>
            <a:r>
              <a:rPr lang="en-US" sz="2000" dirty="0" smtClean="0"/>
              <a:t>.</a:t>
            </a:r>
          </a:p>
          <a:p>
            <a:r>
              <a:rPr lang="es-CU" sz="2000" dirty="0" smtClean="0"/>
              <a:t>Cuando se llama una función o se declara una variable que implementa template y no se especifican los tipos de sus argumentos, el compilador procede a deducir estos tipos siguiendo un conjunto de reglas llamadas guías de deducción.</a:t>
            </a:r>
            <a:endParaRPr lang="es-CU" sz="2000" dirty="0"/>
          </a:p>
        </p:txBody>
      </p:sp>
    </p:spTree>
    <p:extLst>
      <p:ext uri="{BB962C8B-B14F-4D97-AF65-F5344CB8AC3E}">
        <p14:creationId xmlns:p14="http://schemas.microsoft.com/office/powerpoint/2010/main" val="274004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Código en C</a:t>
            </a:r>
            <a:r>
              <a:rPr lang="en-US" dirty="0" smtClean="0"/>
              <a:t>++98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5243945"/>
            <a:ext cx="8825659" cy="1614055"/>
          </a:xfrm>
        </p:spPr>
        <p:txBody>
          <a:bodyPr/>
          <a:lstStyle/>
          <a:p>
            <a:r>
              <a:rPr lang="en-US" dirty="0" err="1" smtClean="0"/>
              <a:t>Desventaja</a:t>
            </a:r>
            <a:r>
              <a:rPr lang="en-US" dirty="0" smtClean="0"/>
              <a:t>: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proporcionarse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de la </a:t>
            </a:r>
            <a:r>
              <a:rPr lang="en-US" dirty="0" err="1" smtClean="0"/>
              <a:t>plantilla</a:t>
            </a:r>
            <a:r>
              <a:rPr lang="en-US" dirty="0" smtClean="0"/>
              <a:t> </a:t>
            </a:r>
            <a:r>
              <a:rPr lang="en-US" dirty="0" err="1" smtClean="0"/>
              <a:t>aunque</a:t>
            </a:r>
            <a:r>
              <a:rPr lang="es-MX" dirty="0" smtClean="0"/>
              <a:t> esté bastante claro cuáles son.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1" y="2727610"/>
            <a:ext cx="5971598" cy="1788106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2900218" y="3066473"/>
            <a:ext cx="434109" cy="5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957781" y="3066473"/>
            <a:ext cx="1445492" cy="5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112635" y="3715624"/>
            <a:ext cx="1415473" cy="5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334327" y="3715624"/>
            <a:ext cx="5865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1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Código en C++11</a:t>
            </a:r>
            <a:endParaRPr lang="en-U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154954" y="5243945"/>
            <a:ext cx="8825659" cy="1614055"/>
          </a:xfrm>
        </p:spPr>
        <p:txBody>
          <a:bodyPr/>
          <a:lstStyle/>
          <a:p>
            <a:r>
              <a:rPr lang="en-US" dirty="0" err="1" smtClean="0"/>
              <a:t>Desventaja</a:t>
            </a:r>
            <a:r>
              <a:rPr lang="en-US" dirty="0" smtClean="0"/>
              <a:t>: se </a:t>
            </a:r>
            <a:r>
              <a:rPr lang="en-US" dirty="0" err="1" smtClean="0"/>
              <a:t>basa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existencia</a:t>
            </a:r>
            <a:r>
              <a:rPr lang="en-US" dirty="0" smtClean="0"/>
              <a:t> de la </a:t>
            </a:r>
            <a:r>
              <a:rPr lang="en-US" dirty="0" err="1" smtClean="0"/>
              <a:t>plantilla</a:t>
            </a:r>
            <a:r>
              <a:rPr lang="en-US" dirty="0" smtClean="0"/>
              <a:t> </a:t>
            </a:r>
            <a:r>
              <a:rPr lang="en-US" dirty="0" err="1" smtClean="0"/>
              <a:t>make_pair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lo que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deseamos</a:t>
            </a:r>
            <a:r>
              <a:rPr lang="en-US" dirty="0" smtClean="0"/>
              <a:t> </a:t>
            </a:r>
            <a:r>
              <a:rPr lang="en-US" dirty="0" err="1" smtClean="0"/>
              <a:t>proveer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facilidad</a:t>
            </a:r>
            <a:r>
              <a:rPr lang="en-US" dirty="0" smtClean="0"/>
              <a:t> similar a </a:t>
            </a:r>
            <a:r>
              <a:rPr lang="en-US" dirty="0" err="1" smtClean="0"/>
              <a:t>nuestras</a:t>
            </a:r>
            <a:r>
              <a:rPr lang="en-US" dirty="0" smtClean="0"/>
              <a:t>  </a:t>
            </a:r>
            <a:r>
              <a:rPr lang="en-US" dirty="0" err="1" smtClean="0"/>
              <a:t>plantillas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r>
              <a:rPr lang="en-US" dirty="0" smtClean="0"/>
              <a:t> de que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1" y="2709832"/>
            <a:ext cx="5971598" cy="18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6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Código en C++17 usando CTAD</a:t>
            </a:r>
            <a:endParaRPr lang="en-U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154954" y="5243945"/>
            <a:ext cx="8825659" cy="1614055"/>
          </a:xfrm>
        </p:spPr>
        <p:txBody>
          <a:bodyPr/>
          <a:lstStyle/>
          <a:p>
            <a:r>
              <a:rPr lang="en-US" dirty="0" err="1" smtClean="0"/>
              <a:t>Ventaja</a:t>
            </a:r>
            <a:r>
              <a:rPr lang="en-US" dirty="0" smtClean="0"/>
              <a:t>: </a:t>
            </a:r>
            <a:r>
              <a:rPr lang="en-US" dirty="0" err="1" smtClean="0"/>
              <a:t>elimina</a:t>
            </a:r>
            <a:r>
              <a:rPr lang="en-US" dirty="0" smtClean="0"/>
              <a:t> la </a:t>
            </a:r>
            <a:r>
              <a:rPr lang="en-US" dirty="0" err="1" smtClean="0"/>
              <a:t>necesidad</a:t>
            </a:r>
            <a:r>
              <a:rPr lang="en-US" dirty="0" smtClean="0"/>
              <a:t> de definer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make_pair</a:t>
            </a:r>
            <a:r>
              <a:rPr lang="en-US" dirty="0" smtClean="0"/>
              <a:t> 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major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pues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convención</a:t>
            </a:r>
            <a:r>
              <a:rPr lang="en-US" dirty="0" smtClean="0"/>
              <a:t> de </a:t>
            </a:r>
            <a:r>
              <a:rPr lang="en-US" dirty="0" err="1" smtClean="0"/>
              <a:t>nomenclatura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especificar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al </a:t>
            </a:r>
            <a:r>
              <a:rPr lang="en-US" dirty="0"/>
              <a:t>l</a:t>
            </a:r>
            <a:r>
              <a:rPr lang="en-US" dirty="0" smtClean="0"/>
              <a:t>ector del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1" y="2709832"/>
            <a:ext cx="5971598" cy="18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2800" dirty="0" err="1" smtClean="0"/>
              <a:t>Class</a:t>
            </a:r>
            <a:r>
              <a:rPr lang="es-MX" sz="2800" dirty="0" smtClean="0"/>
              <a:t> </a:t>
            </a:r>
            <a:r>
              <a:rPr lang="es-MX" sz="2800" dirty="0" err="1" smtClean="0"/>
              <a:t>Template</a:t>
            </a:r>
            <a:r>
              <a:rPr lang="es-MX" sz="2800" dirty="0" smtClean="0"/>
              <a:t> </a:t>
            </a:r>
            <a:r>
              <a:rPr lang="es-MX" sz="2800" dirty="0" err="1" smtClean="0"/>
              <a:t>Argument</a:t>
            </a:r>
            <a:r>
              <a:rPr lang="es-MX" sz="2800" dirty="0" smtClean="0"/>
              <a:t> </a:t>
            </a:r>
            <a:r>
              <a:rPr lang="es-MX" sz="2800" dirty="0" err="1" smtClean="0"/>
              <a:t>Deduction</a:t>
            </a:r>
            <a:r>
              <a:rPr lang="en-US" sz="2800" dirty="0" smtClean="0"/>
              <a:t>(CTAD)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U" sz="2000" u="sng" dirty="0" smtClean="0"/>
              <a:t>Esto nos permite una mayor flexibilidad en la escritura del código.</a:t>
            </a:r>
            <a:endParaRPr lang="en-US" sz="20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78698"/>
            <a:ext cx="9479905" cy="24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Instrucciones if/switch (init; condition)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891000" y="2352960"/>
            <a:ext cx="10515240" cy="78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Con la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llegada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de C++17 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incluye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una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nueva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forma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tratar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con las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condicionales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versiones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anteriores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a C++17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teníamos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escribir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cosas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como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91000" y="5817600"/>
            <a:ext cx="9289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1800" b="0" strike="noStrike" spc="-1">
                <a:solidFill>
                  <a:srgbClr val="000000"/>
                </a:solidFill>
                <a:latin typeface="Century Gothic"/>
              </a:rPr>
              <a:t>Esto obliga a la declarar la variable val en un scope externo en el cual es usado, lo cual trae consigo un mal manejo de la memoria en la ejecución del programa y por tanto no es una manera limpia de programar.</a:t>
            </a:r>
            <a:endParaRPr lang="es-US" sz="1800" b="0" strike="noStrike" spc="-1">
              <a:latin typeface="Arial"/>
            </a:endParaRPr>
          </a:p>
        </p:txBody>
      </p:sp>
      <p:pic>
        <p:nvPicPr>
          <p:cNvPr id="55" name="Imagen 4"/>
          <p:cNvPicPr/>
          <p:nvPr/>
        </p:nvPicPr>
        <p:blipFill>
          <a:blip r:embed="rId2"/>
          <a:stretch/>
        </p:blipFill>
        <p:spPr>
          <a:xfrm>
            <a:off x="1029240" y="3642480"/>
            <a:ext cx="2775600" cy="1939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599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t/>
            </a:r>
            <a:br/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154880" y="2603520"/>
            <a:ext cx="8825400" cy="73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C++17 incluye la instrucción “if (init; condition)”. Con lo que se puede escribir el código anterior de la siguiente manera.</a:t>
            </a:r>
          </a:p>
        </p:txBody>
      </p:sp>
      <p:sp>
        <p:nvSpPr>
          <p:cNvPr id="58" name="CustomShape 3"/>
          <p:cNvSpPr/>
          <p:nvPr/>
        </p:nvSpPr>
        <p:spPr>
          <a:xfrm>
            <a:off x="1325880" y="968400"/>
            <a:ext cx="87609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US" sz="3600" b="0" strike="noStrike" spc="-1">
                <a:solidFill>
                  <a:srgbClr val="EBEBEB"/>
                </a:solidFill>
                <a:latin typeface="Century Gothic"/>
              </a:rPr>
              <a:t>Instrucciones if/switch (init; condition)</a:t>
            </a:r>
            <a:endParaRPr lang="es-US" sz="3600" b="0" strike="noStrike" spc="-1">
              <a:latin typeface="Arial"/>
            </a:endParaRPr>
          </a:p>
        </p:txBody>
      </p:sp>
      <p:pic>
        <p:nvPicPr>
          <p:cNvPr id="59" name="Imagen 5"/>
          <p:cNvPicPr/>
          <p:nvPr/>
        </p:nvPicPr>
        <p:blipFill>
          <a:blip r:embed="rId2"/>
          <a:stretch/>
        </p:blipFill>
        <p:spPr>
          <a:xfrm>
            <a:off x="1325880" y="3591000"/>
            <a:ext cx="5234760" cy="1321920"/>
          </a:xfrm>
          <a:prstGeom prst="rect">
            <a:avLst/>
          </a:prstGeom>
          <a:ln>
            <a:noFill/>
          </a:ln>
        </p:spPr>
      </p:pic>
      <p:sp>
        <p:nvSpPr>
          <p:cNvPr id="60" name="CustomShape 4"/>
          <p:cNvSpPr/>
          <p:nvPr/>
        </p:nvSpPr>
        <p:spPr>
          <a:xfrm>
            <a:off x="1325880" y="5371200"/>
            <a:ext cx="859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1800" b="0" strike="noStrike" spc="-1">
                <a:solidFill>
                  <a:srgbClr val="000000"/>
                </a:solidFill>
                <a:latin typeface="Century Gothic"/>
              </a:rPr>
              <a:t>En este ejemplo la variable val solo existe dentro de los scopes if y else.</a:t>
            </a:r>
            <a:endParaRPr lang="es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559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Instrucciones if/switch (init; condition)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154880" y="2603520"/>
            <a:ext cx="8825400" cy="90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Otro ejemplo. Digamos que queremos buscar ocurrencias de palabras en un string. Con C++14:</a:t>
            </a:r>
          </a:p>
        </p:txBody>
      </p:sp>
      <p:pic>
        <p:nvPicPr>
          <p:cNvPr id="63" name="Imagen 3"/>
          <p:cNvPicPr/>
          <p:nvPr/>
        </p:nvPicPr>
        <p:blipFill>
          <a:blip r:embed="rId2"/>
          <a:stretch/>
        </p:blipFill>
        <p:spPr>
          <a:xfrm>
            <a:off x="832680" y="3462840"/>
            <a:ext cx="10569240" cy="249084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1154880" y="5954040"/>
            <a:ext cx="8825400" cy="90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s-US" sz="2000" b="0" strike="noStrike" spc="-1">
                <a:solidFill>
                  <a:srgbClr val="404040"/>
                </a:solidFill>
                <a:latin typeface="Century Gothic"/>
              </a:rPr>
              <a:t>Tenemos que usar 2 variables (it, it2) para un mismo objetivo.</a:t>
            </a:r>
            <a:endParaRPr lang="es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745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Instrucciones if/switch (init; condition)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154880" y="2603520"/>
            <a:ext cx="8825400" cy="58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Con C++17:</a:t>
            </a:r>
          </a:p>
        </p:txBody>
      </p:sp>
      <p:pic>
        <p:nvPicPr>
          <p:cNvPr id="67" name="Imagen 4"/>
          <p:cNvPicPr/>
          <p:nvPr/>
        </p:nvPicPr>
        <p:blipFill>
          <a:blip r:embed="rId2"/>
          <a:stretch/>
        </p:blipFill>
        <p:spPr>
          <a:xfrm>
            <a:off x="718920" y="3566520"/>
            <a:ext cx="10981800" cy="1802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279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3564" y="973668"/>
            <a:ext cx="9661236" cy="706964"/>
          </a:xfrm>
        </p:spPr>
        <p:txBody>
          <a:bodyPr/>
          <a:lstStyle/>
          <a:p>
            <a:pPr algn="ctr"/>
            <a:r>
              <a:rPr lang="es-CU" dirty="0" smtClean="0"/>
              <a:t>¿Cómo se usa en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3891"/>
            <a:ext cx="8825659" cy="340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En C ++, la </a:t>
            </a:r>
            <a:r>
              <a:rPr lang="es-ES" sz="2000" dirty="0" err="1"/>
              <a:t>metaprogramación</a:t>
            </a:r>
            <a:r>
              <a:rPr lang="es-ES" sz="2000" dirty="0"/>
              <a:t> se refiere al uso de macros o plantillas para generar código en tiempo de compilación. </a:t>
            </a:r>
            <a:r>
              <a:rPr lang="es-ES" sz="2000" dirty="0" smtClean="0"/>
              <a:t>En </a:t>
            </a:r>
            <a:r>
              <a:rPr lang="es-ES" sz="2000" dirty="0"/>
              <a:t>general, las macros están mal vistas en este rol y se prefieren las plantillas, aunque no </a:t>
            </a:r>
            <a:r>
              <a:rPr lang="es-ES" sz="2000" dirty="0" smtClean="0"/>
              <a:t>sean </a:t>
            </a:r>
            <a:r>
              <a:rPr lang="es-ES" sz="2000" dirty="0"/>
              <a:t>tan genéricas. 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/>
              <a:t>La </a:t>
            </a:r>
            <a:r>
              <a:rPr lang="es-ES" sz="2000" dirty="0" err="1"/>
              <a:t>metaprogramación</a:t>
            </a:r>
            <a:r>
              <a:rPr lang="es-ES" sz="2000" dirty="0"/>
              <a:t> de plantillas a menudo hace uso de cálculos en tiempo de compilación, ya sea a través de plantillas o </a:t>
            </a:r>
            <a:r>
              <a:rPr lang="es-ES" sz="2000" dirty="0" smtClean="0"/>
              <a:t>funciones </a:t>
            </a:r>
            <a:r>
              <a:rPr lang="es-ES" sz="2000" u="sng" dirty="0" err="1" smtClean="0">
                <a:solidFill>
                  <a:srgbClr val="FF0000"/>
                </a:solidFill>
              </a:rPr>
              <a:t>constexpr</a:t>
            </a:r>
            <a:r>
              <a:rPr lang="es-ES" sz="2000" dirty="0" smtClean="0">
                <a:solidFill>
                  <a:schemeClr val="tx1"/>
                </a:solidFill>
              </a:rPr>
              <a:t> (las cuales veremos más adelante)</a:t>
            </a:r>
            <a:r>
              <a:rPr lang="es-ES" sz="2000" dirty="0" smtClean="0"/>
              <a:t>, </a:t>
            </a:r>
            <a:r>
              <a:rPr lang="es-ES" sz="2000" dirty="0"/>
              <a:t>para lograr sus objetivos de generación de </a:t>
            </a:r>
            <a:r>
              <a:rPr lang="es-ES" sz="2000" dirty="0" smtClean="0"/>
              <a:t>código. Sin </a:t>
            </a:r>
            <a:r>
              <a:rPr lang="es-ES" sz="2000" dirty="0"/>
              <a:t>embargo, los cálculos en tiempo de compilación no son </a:t>
            </a:r>
            <a:r>
              <a:rPr lang="es-ES" sz="2000" dirty="0" err="1"/>
              <a:t>metaprogramación</a:t>
            </a:r>
            <a:r>
              <a:rPr lang="es-ES" sz="2000" dirty="0"/>
              <a:t> en sí. </a:t>
            </a:r>
            <a:endParaRPr lang="es-E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Instrucciones if/switch (init; condition)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154880" y="2603520"/>
            <a:ext cx="8825400" cy="562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De manera similar funciona la instrucción “switch(init; condition)”:</a:t>
            </a:r>
          </a:p>
        </p:txBody>
      </p:sp>
      <p:pic>
        <p:nvPicPr>
          <p:cNvPr id="70" name="Imagen 4"/>
          <p:cNvPicPr/>
          <p:nvPr/>
        </p:nvPicPr>
        <p:blipFill>
          <a:blip r:embed="rId2"/>
          <a:stretch/>
        </p:blipFill>
        <p:spPr>
          <a:xfrm>
            <a:off x="647640" y="3166200"/>
            <a:ext cx="10972440" cy="302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507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Constexpr if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Otra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las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funcionalidades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incluidas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en C++17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permite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incluir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código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que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instanciado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en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dependencia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una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condición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establecida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en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tiempo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compilación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spc="-1" dirty="0" smtClean="0">
                <a:solidFill>
                  <a:srgbClr val="404040"/>
                </a:solidFill>
                <a:latin typeface="Century Gothic"/>
              </a:rPr>
              <a:t>La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entury Gothic"/>
              </a:rPr>
              <a:t>condición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entury Gothic"/>
              </a:rPr>
              <a:t>debe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poder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ser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entury Gothic"/>
              </a:rPr>
              <a:t>evaluada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en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tiempo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de </a:t>
            </a:r>
            <a:r>
              <a:rPr lang="en-US" sz="2000" b="0" u="sng" strike="noStrike" spc="-1" dirty="0" err="1">
                <a:solidFill>
                  <a:srgbClr val="404040"/>
                </a:solidFill>
                <a:uFillTx/>
                <a:latin typeface="Century Gothic"/>
              </a:rPr>
              <a:t>compilación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926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Constexpr if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1008000" y="2520000"/>
            <a:ext cx="1296000" cy="4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US" sz="2000" b="0" strike="noStrike" spc="-1">
                <a:solidFill>
                  <a:srgbClr val="404040"/>
                </a:solidFill>
                <a:latin typeface="Century Gothic"/>
              </a:rPr>
              <a:t>Sintaxis:</a:t>
            </a:r>
            <a:endParaRPr lang="es-US" sz="20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787" y="2952000"/>
            <a:ext cx="4150412" cy="35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EBEBEB"/>
                </a:solidFill>
                <a:latin typeface="Century Gothic"/>
              </a:rPr>
              <a:t>Constexpr</a:t>
            </a:r>
            <a:r>
              <a:rPr lang="en-US" sz="3600" b="0" strike="noStrike" spc="-1" dirty="0">
                <a:solidFill>
                  <a:srgbClr val="EBEBEB"/>
                </a:solidFill>
                <a:latin typeface="Century Gothic"/>
              </a:rPr>
              <a:t> lambda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154880" y="2603520"/>
            <a:ext cx="8825400" cy="363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C++17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incluye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además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funciones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lambda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pueden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ser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evaluadas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tiempo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compilación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El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cuerpo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de las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funciones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tiene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que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poder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ser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evaluado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en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tiempo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de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compilación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255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Constexpr lambda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79" name="Imagen 78"/>
          <p:cNvPicPr/>
          <p:nvPr/>
        </p:nvPicPr>
        <p:blipFill>
          <a:blip r:embed="rId2"/>
          <a:stretch/>
        </p:blipFill>
        <p:spPr>
          <a:xfrm>
            <a:off x="720000" y="2376000"/>
            <a:ext cx="9000000" cy="4277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432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Bibliografía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U" sz="2000" dirty="0" smtClean="0"/>
              <a:t>geeksforgeeks.org</a:t>
            </a:r>
          </a:p>
          <a:p>
            <a:r>
              <a:rPr lang="en-US" sz="2000" dirty="0" smtClean="0"/>
              <a:t>s</a:t>
            </a:r>
            <a:r>
              <a:rPr lang="es-CU" sz="2000" dirty="0" smtClean="0"/>
              <a:t>tackoverflow.com</a:t>
            </a:r>
          </a:p>
          <a:p>
            <a:r>
              <a:rPr lang="en-US" sz="2000" dirty="0"/>
              <a:t>d</a:t>
            </a:r>
            <a:r>
              <a:rPr lang="es-CU" sz="2000" dirty="0" smtClean="0"/>
              <a:t>ocs.microsoft.com</a:t>
            </a:r>
          </a:p>
          <a:p>
            <a:r>
              <a:rPr lang="en-US" sz="2000" dirty="0"/>
              <a:t>c</a:t>
            </a:r>
            <a:r>
              <a:rPr lang="es-CU" sz="2000" dirty="0" smtClean="0"/>
              <a:t>ppreference.com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3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 </a:t>
            </a:r>
            <a:r>
              <a:rPr lang="en-US" dirty="0" err="1" smtClean="0"/>
              <a:t>poco</a:t>
            </a:r>
            <a:r>
              <a:rPr lang="en-US" dirty="0" smtClean="0"/>
              <a:t> de </a:t>
            </a:r>
            <a:r>
              <a:rPr lang="en-US" dirty="0" err="1" smtClean="0"/>
              <a:t>historia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4" y="2613891"/>
            <a:ext cx="8825659" cy="340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La meta-programación en C++ usando </a:t>
            </a:r>
            <a:r>
              <a:rPr lang="es-ES" sz="2000" dirty="0" err="1"/>
              <a:t>templates</a:t>
            </a:r>
            <a:r>
              <a:rPr lang="es-ES" sz="2000" dirty="0"/>
              <a:t> </a:t>
            </a:r>
            <a:r>
              <a:rPr lang="es-ES" sz="2000" dirty="0" smtClean="0"/>
              <a:t>fue </a:t>
            </a:r>
            <a:r>
              <a:rPr lang="es-ES" sz="2000" dirty="0"/>
              <a:t>descubierta </a:t>
            </a:r>
            <a:r>
              <a:rPr lang="es-ES" sz="2000" dirty="0" smtClean="0"/>
              <a:t>de forma accidental durante </a:t>
            </a:r>
            <a:r>
              <a:rPr lang="es-ES" sz="2000" dirty="0"/>
              <a:t>el proceso de estandarización del lenguaje. Mientras se escribían las reglas de instanciación de </a:t>
            </a:r>
            <a:r>
              <a:rPr lang="es-ES" sz="2000" dirty="0" err="1"/>
              <a:t>templates</a:t>
            </a:r>
            <a:r>
              <a:rPr lang="es-ES" sz="2000" dirty="0"/>
              <a:t>, </a:t>
            </a:r>
            <a:r>
              <a:rPr lang="es-ES" sz="2000" dirty="0" err="1" smtClean="0"/>
              <a:t>result</a:t>
            </a:r>
            <a:r>
              <a:rPr lang="es-CU" sz="2000" dirty="0" smtClean="0"/>
              <a:t>ó </a:t>
            </a:r>
            <a:r>
              <a:rPr lang="es-ES" sz="2000" dirty="0" smtClean="0"/>
              <a:t>que </a:t>
            </a:r>
            <a:r>
              <a:rPr lang="es-ES" sz="2000" dirty="0"/>
              <a:t>el sistema de </a:t>
            </a:r>
            <a:r>
              <a:rPr lang="es-ES" sz="2000" dirty="0" err="1"/>
              <a:t>templates</a:t>
            </a:r>
            <a:r>
              <a:rPr lang="es-ES" sz="2000" dirty="0"/>
              <a:t> era Turing-completo (en principio capaz de computar cualquier función </a:t>
            </a:r>
            <a:r>
              <a:rPr lang="es-ES" sz="2000" dirty="0" smtClean="0"/>
              <a:t>Turing computable). Sin embargo, la </a:t>
            </a:r>
            <a:r>
              <a:rPr lang="es-ES" sz="2000" dirty="0"/>
              <a:t>técnica de meta-programación con </a:t>
            </a:r>
            <a:r>
              <a:rPr lang="es-ES" sz="2000" dirty="0" err="1"/>
              <a:t>templates</a:t>
            </a:r>
            <a:r>
              <a:rPr lang="es-ES" sz="2000" dirty="0"/>
              <a:t> ha avanzado mucho desde su </a:t>
            </a:r>
            <a:r>
              <a:rPr lang="es-ES" sz="2000" dirty="0" smtClean="0"/>
              <a:t>descubrimiento y ahora es usada </a:t>
            </a:r>
            <a:r>
              <a:rPr lang="es-ES" sz="2000" dirty="0"/>
              <a:t>por creadores de librerías en C</a:t>
            </a:r>
            <a:r>
              <a:rPr lang="es-ES" sz="2000" dirty="0" smtClean="0"/>
              <a:t>++. Su complejidad </a:t>
            </a:r>
            <a:r>
              <a:rPr lang="es-ES" sz="2000" dirty="0"/>
              <a:t>en sintaxis y semántica explica </a:t>
            </a:r>
            <a:r>
              <a:rPr lang="es-ES" sz="2000" dirty="0" smtClean="0"/>
              <a:t>por qué </a:t>
            </a:r>
            <a:r>
              <a:rPr lang="es-ES" sz="2000" dirty="0"/>
              <a:t>no </a:t>
            </a:r>
            <a:r>
              <a:rPr lang="es-ES" sz="2000" dirty="0" smtClean="0"/>
              <a:t>es más </a:t>
            </a:r>
            <a:r>
              <a:rPr lang="es-ES" sz="2000" dirty="0"/>
              <a:t>utilizada por la mayoría de los programadores de C++.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Veamos</a:t>
            </a:r>
            <a:r>
              <a:rPr lang="en-US" dirty="0" smtClean="0"/>
              <a:t> el 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TMP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92" y="2519362"/>
            <a:ext cx="76104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 smtClean="0"/>
              <a:t>Fibonacci en tiempo de compilación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92" y="2444115"/>
            <a:ext cx="7648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vs static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514" y="261874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Los valores </a:t>
            </a:r>
            <a:r>
              <a:rPr lang="es-ES" sz="2000" i="1" dirty="0" err="1"/>
              <a:t>static</a:t>
            </a:r>
            <a:r>
              <a:rPr lang="es-ES" sz="2000" i="1" dirty="0"/>
              <a:t> </a:t>
            </a:r>
            <a:r>
              <a:rPr lang="es-ES" sz="2000" i="1" dirty="0" err="1"/>
              <a:t>const</a:t>
            </a:r>
            <a:r>
              <a:rPr lang="es-ES" sz="2000" i="1" dirty="0"/>
              <a:t> </a:t>
            </a:r>
            <a:r>
              <a:rPr lang="es-ES" sz="2000" dirty="0"/>
              <a:t>al igual que los </a:t>
            </a:r>
            <a:r>
              <a:rPr lang="es-ES" sz="2000" i="1" dirty="0" err="1"/>
              <a:t>enums</a:t>
            </a:r>
            <a:r>
              <a:rPr lang="es-ES" sz="2000" dirty="0"/>
              <a:t> son valores constantes que se pueden declarar dentro de clases. La diferencia entre ambos está en que los </a:t>
            </a:r>
            <a:r>
              <a:rPr lang="es-ES" sz="2000" i="1" dirty="0" err="1"/>
              <a:t>static</a:t>
            </a:r>
            <a:r>
              <a:rPr lang="es-ES" sz="2000" i="1" dirty="0"/>
              <a:t> </a:t>
            </a:r>
            <a:r>
              <a:rPr lang="es-ES" sz="2000" i="1" dirty="0" err="1"/>
              <a:t>const</a:t>
            </a:r>
            <a:r>
              <a:rPr lang="es-ES" sz="2000" i="1" dirty="0"/>
              <a:t> </a:t>
            </a:r>
            <a:r>
              <a:rPr lang="es-ES" sz="2000" dirty="0"/>
              <a:t>poseen dirección de memoria, a diferencia de los </a:t>
            </a:r>
            <a:r>
              <a:rPr lang="es-ES" sz="2000" i="1" dirty="0" err="1"/>
              <a:t>enum</a:t>
            </a:r>
            <a:r>
              <a:rPr lang="es-ES" sz="2000" i="1" dirty="0"/>
              <a:t> </a:t>
            </a:r>
            <a:r>
              <a:rPr lang="es-ES" sz="2000" i="1" dirty="0" err="1"/>
              <a:t>values</a:t>
            </a:r>
            <a:r>
              <a:rPr lang="es-ES" sz="2000" i="1" dirty="0" smtClean="0"/>
              <a:t>. </a:t>
            </a:r>
            <a:r>
              <a:rPr lang="es-ES" sz="2000" dirty="0"/>
              <a:t>El compilador debe pasar la dirección del parámetro, instanciar y asignar memoria para la definición del miembro estático.</a:t>
            </a:r>
          </a:p>
          <a:p>
            <a:pPr marL="0" indent="0">
              <a:buNone/>
            </a:pPr>
            <a:r>
              <a:rPr lang="es-ES" sz="2000" dirty="0"/>
              <a:t>Los </a:t>
            </a:r>
            <a:r>
              <a:rPr lang="es-ES" sz="2000" i="1" dirty="0" err="1"/>
              <a:t>enum</a:t>
            </a:r>
            <a:r>
              <a:rPr lang="es-ES" sz="2000" i="1" dirty="0"/>
              <a:t> </a:t>
            </a:r>
            <a:r>
              <a:rPr lang="es-ES" sz="2000" i="1" dirty="0" err="1"/>
              <a:t>values</a:t>
            </a:r>
            <a:r>
              <a:rPr lang="es-ES" sz="2000" i="1" dirty="0"/>
              <a:t> </a:t>
            </a:r>
            <a:r>
              <a:rPr lang="es-ES" sz="2000" dirty="0"/>
              <a:t>no tienen dirección de memoria asociada, por tanto si se pasan como parámetros no se usa ninguna memoria estática</a:t>
            </a:r>
            <a:r>
              <a:rPr lang="es-E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6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 smtClean="0"/>
              <a:t>Introduzcamos a </a:t>
            </a:r>
            <a:r>
              <a:rPr lang="es-CU" i="1" dirty="0" smtClean="0"/>
              <a:t>constexpr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954" y="2613891"/>
            <a:ext cx="8825659" cy="340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u="sng" dirty="0" err="1" smtClean="0">
                <a:solidFill>
                  <a:srgbClr val="C00000"/>
                </a:solidFill>
              </a:rPr>
              <a:t>Constexpr</a:t>
            </a:r>
            <a:r>
              <a:rPr lang="es-ES" sz="2000" dirty="0" smtClean="0"/>
              <a:t> es una palabra clave agregada en C++ 11 que </a:t>
            </a:r>
            <a:r>
              <a:rPr lang="es-ES" sz="2000" dirty="0"/>
              <a:t>se puede usar para marcar el valor de una variable como una expresión constante, una función como potencialmente utilizable en expresiones constantes, o (desde C ++ 17) una </a:t>
            </a:r>
            <a:r>
              <a:rPr lang="es-ES" sz="2000" dirty="0" smtClean="0"/>
              <a:t>declaración </a:t>
            </a:r>
            <a:r>
              <a:rPr lang="es-ES" sz="2000" dirty="0" err="1" smtClean="0">
                <a:solidFill>
                  <a:srgbClr val="0070C0"/>
                </a:solidFill>
              </a:rPr>
              <a:t>if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smtClean="0"/>
              <a:t>que </a:t>
            </a:r>
            <a:r>
              <a:rPr lang="es-ES" sz="2000" dirty="0"/>
              <a:t>tiene solo una de sus ramas seleccionadas para compilar. </a:t>
            </a:r>
            <a:r>
              <a:rPr lang="es-ES" sz="2000" dirty="0" smtClean="0"/>
              <a:t>En esencia sirve para especificar que el valor de un objeto o función puede ser evaluado en tiempo de compilación y la expresión puede ser usada por otras expresiones constantes.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U" dirty="0"/>
              <a:t>Restricciones </a:t>
            </a:r>
            <a:r>
              <a:rPr lang="es-CU" dirty="0" smtClean="0"/>
              <a:t>de funciones </a:t>
            </a:r>
            <a:r>
              <a:rPr lang="es-CU" i="1" dirty="0"/>
              <a:t>constexpr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80427"/>
          </a:xfrm>
        </p:spPr>
        <p:txBody>
          <a:bodyPr>
            <a:normAutofit/>
          </a:bodyPr>
          <a:lstStyle/>
          <a:p>
            <a:r>
              <a:rPr lang="es-CU" sz="2000" dirty="0" smtClean="0"/>
              <a:t>En C++ 11 una función </a:t>
            </a:r>
            <a:r>
              <a:rPr lang="es-CU" sz="2000" u="sng" dirty="0" smtClean="0"/>
              <a:t>constexpr</a:t>
            </a:r>
            <a:r>
              <a:rPr lang="es-CU" sz="2000" dirty="0" smtClean="0"/>
              <a:t> debe contener solo una sentencia de retorno. A partir de C++ 14 se pueden tener varias.</a:t>
            </a:r>
          </a:p>
          <a:p>
            <a:r>
              <a:rPr lang="es-CU" sz="2000" dirty="0" smtClean="0"/>
              <a:t>Una función </a:t>
            </a:r>
            <a:r>
              <a:rPr lang="es-CU" sz="2000" u="sng" dirty="0" smtClean="0"/>
              <a:t>constexpr</a:t>
            </a:r>
            <a:r>
              <a:rPr lang="es-CU" sz="2000" dirty="0" smtClean="0"/>
              <a:t> solo debe referenciar a variables que sean constantes globales.</a:t>
            </a:r>
          </a:p>
          <a:p>
            <a:r>
              <a:rPr lang="es-CU" sz="2000" dirty="0" smtClean="0"/>
              <a:t>Dentro de la función solo pueden llamarse otras funciones </a:t>
            </a:r>
            <a:r>
              <a:rPr lang="es-CU" sz="2000" u="sng" dirty="0" smtClean="0"/>
              <a:t>constexpr</a:t>
            </a:r>
            <a:r>
              <a:rPr lang="es-CU" sz="2000" dirty="0" smtClean="0"/>
              <a:t>.</a:t>
            </a:r>
          </a:p>
          <a:p>
            <a:r>
              <a:rPr lang="es-CU" sz="2000" dirty="0" smtClean="0"/>
              <a:t>En C++ 11 no se puede retornar el tipo </a:t>
            </a:r>
            <a:r>
              <a:rPr lang="es-CU" sz="2000" dirty="0" smtClean="0">
                <a:solidFill>
                  <a:srgbClr val="0070C0"/>
                </a:solidFill>
              </a:rPr>
              <a:t>void</a:t>
            </a:r>
            <a:r>
              <a:rPr lang="es-CU" sz="2000" dirty="0" smtClean="0"/>
              <a:t>, el retorno debe ser un </a:t>
            </a:r>
            <a:r>
              <a:rPr lang="es-CU" sz="2000" i="1" u="sng" dirty="0" smtClean="0"/>
              <a:t>LiteralType</a:t>
            </a:r>
            <a:r>
              <a:rPr lang="es-CU" sz="2000" dirty="0" smtClean="0"/>
              <a:t>. (Desde C++ 14 </a:t>
            </a:r>
            <a:r>
              <a:rPr lang="es-CU" sz="2000" dirty="0" smtClean="0">
                <a:solidFill>
                  <a:srgbClr val="0070C0"/>
                </a:solidFill>
              </a:rPr>
              <a:t>void</a:t>
            </a:r>
            <a:r>
              <a:rPr lang="es-CU" sz="2000" dirty="0" smtClean="0"/>
              <a:t> es considerado </a:t>
            </a:r>
            <a:r>
              <a:rPr lang="es-CU" sz="2000" i="1" dirty="0" smtClean="0"/>
              <a:t>LiteralType</a:t>
            </a:r>
            <a:r>
              <a:rPr lang="es-CU" sz="2000" dirty="0" smtClean="0"/>
              <a:t>)</a:t>
            </a:r>
            <a:endParaRPr lang="es-CU" sz="2000" i="1" u="sng" dirty="0" smtClean="0"/>
          </a:p>
          <a:p>
            <a:r>
              <a:rPr lang="es-CU" sz="2000" dirty="0" smtClean="0"/>
              <a:t>No pueden ser </a:t>
            </a:r>
            <a:r>
              <a:rPr lang="es-CU" sz="2000" dirty="0" smtClean="0">
                <a:solidFill>
                  <a:srgbClr val="0070C0"/>
                </a:solidFill>
              </a:rPr>
              <a:t>virtual</a:t>
            </a:r>
            <a:r>
              <a:rPr lang="es-CU" sz="2000" dirty="0" smtClean="0"/>
              <a:t>.</a:t>
            </a:r>
          </a:p>
          <a:p>
            <a:r>
              <a:rPr lang="es-CU" sz="2000" dirty="0" smtClean="0"/>
              <a:t>El cuerpo de la función no puede contener sentencias </a:t>
            </a:r>
            <a:r>
              <a:rPr lang="es-CU" sz="2000" dirty="0" smtClean="0">
                <a:solidFill>
                  <a:srgbClr val="0070C0"/>
                </a:solidFill>
              </a:rPr>
              <a:t>goto</a:t>
            </a:r>
            <a:r>
              <a:rPr lang="es-CU" sz="2000" dirty="0" smtClean="0"/>
              <a:t> ni </a:t>
            </a:r>
            <a:r>
              <a:rPr lang="es-CU" sz="2000" dirty="0" smtClean="0">
                <a:solidFill>
                  <a:srgbClr val="0070C0"/>
                </a:solidFill>
              </a:rPr>
              <a:t>try</a:t>
            </a:r>
            <a:r>
              <a:rPr lang="es-CU" sz="2000" dirty="0" smtClean="0"/>
              <a:t>.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8426</TotalTime>
  <Words>1620</Words>
  <Application>Microsoft Office PowerPoint</Application>
  <PresentationFormat>Panorámica</PresentationFormat>
  <Paragraphs>98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Consolas</vt:lpstr>
      <vt:lpstr>Wingdings 3</vt:lpstr>
      <vt:lpstr>Sala de reuniones Ion</vt:lpstr>
      <vt:lpstr>Seminario 4:  C++11, C++14 y C++17</vt:lpstr>
      <vt:lpstr>¿Qué es la metaprogramación?</vt:lpstr>
      <vt:lpstr>¿Cómo se usa en C++?</vt:lpstr>
      <vt:lpstr>Un poco de historia…</vt:lpstr>
      <vt:lpstr>Veamos el a+b usando TMP</vt:lpstr>
      <vt:lpstr>Fibonacci en tiempo de compilación</vt:lpstr>
      <vt:lpstr>enum vs static const</vt:lpstr>
      <vt:lpstr>Introduzcamos a constexpr</vt:lpstr>
      <vt:lpstr>Restricciones de funciones constexpr</vt:lpstr>
      <vt:lpstr>¿Qué es LiteralType?</vt:lpstr>
      <vt:lpstr> Constexpr vs Inline</vt:lpstr>
      <vt:lpstr>Ejemplos del uso de una función constexpr</vt:lpstr>
      <vt:lpstr>Restricciones de una variable constexpr</vt:lpstr>
      <vt:lpstr> Constexpr vs Const</vt:lpstr>
      <vt:lpstr>Ejemplo del uso de constexpr en constructores</vt:lpstr>
      <vt:lpstr>Una función constexpr usando el constructor anterior</vt:lpstr>
      <vt:lpstr>Hablemos de SFINAE</vt:lpstr>
      <vt:lpstr>Ejemplo de la aplicación de SFINAE</vt:lpstr>
      <vt:lpstr>Ejemplo de la aplicación de SFINAE</vt:lpstr>
      <vt:lpstr>Características nuevas de C++17</vt:lpstr>
      <vt:lpstr>Class Template Argument Deduction(CTAD)</vt:lpstr>
      <vt:lpstr>Código en C++98</vt:lpstr>
      <vt:lpstr>Código en C++11</vt:lpstr>
      <vt:lpstr>Código en C++17 usando CTAD</vt:lpstr>
      <vt:lpstr>Class Template Argument Deduction(CTAD)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4:  C++ 11, C++14 y C++17</dc:title>
  <dc:creator>Gabriel</dc:creator>
  <cp:lastModifiedBy>Samuel David</cp:lastModifiedBy>
  <cp:revision>81</cp:revision>
  <dcterms:created xsi:type="dcterms:W3CDTF">2020-02-23T17:58:34Z</dcterms:created>
  <dcterms:modified xsi:type="dcterms:W3CDTF">2020-03-05T23:00:15Z</dcterms:modified>
</cp:coreProperties>
</file>